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</p:sldMasterIdLst>
  <p:notesMasterIdLst>
    <p:notesMasterId r:id="rId16"/>
  </p:notesMasterIdLst>
  <p:sldIdLst>
    <p:sldId id="256" r:id="rId3"/>
    <p:sldId id="306" r:id="rId4"/>
    <p:sldId id="357" r:id="rId5"/>
    <p:sldId id="325" r:id="rId6"/>
    <p:sldId id="355" r:id="rId7"/>
    <p:sldId id="332" r:id="rId8"/>
    <p:sldId id="333" r:id="rId9"/>
    <p:sldId id="334" r:id="rId10"/>
    <p:sldId id="336" r:id="rId11"/>
    <p:sldId id="358" r:id="rId12"/>
    <p:sldId id="352" r:id="rId13"/>
    <p:sldId id="353" r:id="rId14"/>
    <p:sldId id="354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82692"/>
  </p:normalViewPr>
  <p:slideViewPr>
    <p:cSldViewPr snapToGrid="0">
      <p:cViewPr varScale="1">
        <p:scale>
          <a:sx n="88" d="100"/>
          <a:sy n="88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BEA4-D3D0-DC4A-B24A-95231639B832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6DFA-98CB-4A48-87A9-0E612C95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6DFA-98CB-4A48-87A9-0E612C950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speak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6DFA-98CB-4A48-87A9-0E612C950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6DFA-98CB-4A48-87A9-0E612C950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15. I think it's a little confusing to say mc^2 is the optimal space complexity and then change it later on. Maybe someone at the talk has looked at the paper already.  What about showing the hidden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l_infinity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 and then explaining that this is only pathological behavior?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6DFA-98CB-4A48-87A9-0E612C950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4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66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737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7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7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C63012-C7A6-4771-86F6-7802B0BC7916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76C5982-EC38-42A9-A8CF-B0A18CB5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6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NUL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5766"/>
            <a:ext cx="9144000" cy="2387600"/>
          </a:xfrm>
        </p:spPr>
        <p:txBody>
          <a:bodyPr/>
          <a:lstStyle/>
          <a:p>
            <a:r>
              <a:rPr lang="en-US" dirty="0" smtClean="0"/>
              <a:t>Streaming Symmetric Norms Via Measure Concentration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2973"/>
            <a:ext cx="9144000" cy="1655762"/>
          </a:xfrm>
        </p:spPr>
        <p:txBody>
          <a:bodyPr>
            <a:noAutofit/>
          </a:bodyPr>
          <a:lstStyle/>
          <a:p>
            <a:r>
              <a:rPr lang="en-US" dirty="0" err="1"/>
              <a:t>Jarosław</a:t>
            </a:r>
            <a:r>
              <a:rPr lang="en-US" dirty="0"/>
              <a:t> </a:t>
            </a:r>
            <a:r>
              <a:rPr lang="en-US" dirty="0" err="1" smtClean="0"/>
              <a:t>Błasiok</a:t>
            </a:r>
            <a:r>
              <a:rPr lang="en-US" dirty="0" smtClean="0"/>
              <a:t> (</a:t>
            </a:r>
            <a:r>
              <a:rPr lang="en-US" dirty="0" err="1"/>
              <a:t>Havard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Vladimir Braverman (Johns Hopkins)</a:t>
            </a:r>
          </a:p>
          <a:p>
            <a:r>
              <a:rPr lang="en-US" dirty="0" smtClean="0"/>
              <a:t>Steve Chestnut (ETH Zurich)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Krauthgamer</a:t>
            </a:r>
            <a:r>
              <a:rPr lang="en-US" dirty="0" smtClean="0"/>
              <a:t> (Weizmann Institute)</a:t>
            </a:r>
          </a:p>
          <a:p>
            <a:r>
              <a:rPr lang="en-US" u="sng" dirty="0" smtClean="0"/>
              <a:t>Lin F. Yang (Johns Hopkins)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824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0414"/>
            <a:ext cx="10353762" cy="97045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Algorithm Intuition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90104"/>
                <a:ext cx="10353762" cy="4058751"/>
              </a:xfrm>
            </p:spPr>
            <p:txBody>
              <a:bodyPr/>
              <a:lstStyle/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zh-CN" sz="3000" dirty="0" smtClean="0"/>
                  <a:t>Partitions the coordinates of the input </a:t>
                </a:r>
                <a14:m>
                  <m:oMath xmlns:m="http://schemas.openxmlformats.org/officeDocument/2006/math">
                    <m:r>
                      <a:rPr lang="en-US" altLang="zh-CN" sz="3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3000" dirty="0"/>
                  <a:t> into “levels</a:t>
                </a:r>
                <a:r>
                  <a:rPr lang="en-US" altLang="zh-CN" sz="3000" dirty="0" smtClean="0"/>
                  <a:t>”. And approximate each level use </a:t>
                </a:r>
                <a:r>
                  <a:rPr lang="en-US" altLang="zh-CN" sz="3000" dirty="0" err="1" smtClean="0"/>
                  <a:t>Indyk</a:t>
                </a:r>
                <a:r>
                  <a:rPr lang="en-US" altLang="zh-CN" sz="3000" dirty="0" smtClean="0"/>
                  <a:t>-Woodruff 2005.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zh-CN" sz="3000" dirty="0" smtClean="0"/>
                  <a:t>Not all levels can be approximated, but we only need to approximate the “important” ones.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zh-CN" sz="3000" dirty="0" smtClean="0"/>
                  <a:t>Levy’s lemma (measure concentration) tells which levels are “important”.</a:t>
                </a:r>
                <a:r>
                  <a:rPr lang="en-US" altLang="zh-CN" sz="3000" dirty="0"/>
                  <a:t> </a:t>
                </a:r>
                <a:r>
                  <a:rPr lang="en-US" altLang="zh-CN" sz="3000" dirty="0" smtClean="0"/>
                  <a:t>The space required to approximate these important levels is roughly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sz="3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90104"/>
                <a:ext cx="10353762" cy="405875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9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2505"/>
            <a:ext cx="10353762" cy="970450"/>
          </a:xfrm>
        </p:spPr>
        <p:txBody>
          <a:bodyPr>
            <a:noAutofit/>
          </a:bodyPr>
          <a:lstStyle/>
          <a:p>
            <a:r>
              <a:rPr lang="en-US" sz="5000" dirty="0" smtClean="0"/>
              <a:t>Applications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97" y="1329038"/>
                <a:ext cx="11036158" cy="4860856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Top-k norm, a special case of the </a:t>
                </a:r>
                <a:r>
                  <a:rPr lang="en-US" sz="4000" dirty="0" err="1" smtClean="0"/>
                  <a:t>Ky</a:t>
                </a:r>
                <a:r>
                  <a:rPr lang="en-US" sz="4000" dirty="0" smtClean="0"/>
                  <a:t> Fan norm,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3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0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sz="3000" dirty="0" smtClean="0"/>
                  <a:t> </a:t>
                </a:r>
              </a:p>
              <a:p>
                <a:pPr lvl="1"/>
                <a:r>
                  <a:rPr lang="en-US" sz="3000" dirty="0" smtClean="0"/>
                  <a:t>Our result may be the first algorithm to estimate such norms </a:t>
                </a:r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97" y="1329038"/>
                <a:ext cx="11036158" cy="48608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4118"/>
            <a:ext cx="10353762" cy="970450"/>
          </a:xfrm>
        </p:spPr>
        <p:txBody>
          <a:bodyPr>
            <a:normAutofit/>
          </a:bodyPr>
          <a:lstStyle/>
          <a:p>
            <a:r>
              <a:rPr lang="en-US" altLang="zh-CN" sz="5000" dirty="0" smtClean="0"/>
              <a:t>Applications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478" y="1436615"/>
                <a:ext cx="11484395" cy="405875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-support </a:t>
                </a:r>
                <a:r>
                  <a:rPr lang="en-US" sz="4000" dirty="0"/>
                  <a:t>norm </a:t>
                </a:r>
                <a:r>
                  <a:rPr lang="en-US" sz="4000" dirty="0" smtClean="0"/>
                  <a:t>(</a:t>
                </a:r>
                <a:r>
                  <a:rPr lang="en-US" sz="4000" dirty="0" err="1" smtClean="0"/>
                  <a:t>Argyriou</a:t>
                </a:r>
                <a:r>
                  <a:rPr lang="en-US" sz="4000" dirty="0"/>
                  <a:t>, </a:t>
                </a:r>
                <a:r>
                  <a:rPr lang="en-US" sz="4000" dirty="0" err="1" smtClean="0"/>
                  <a:t>Foygel</a:t>
                </a:r>
                <a:r>
                  <a:rPr lang="en-US" sz="4000" dirty="0"/>
                  <a:t>, </a:t>
                </a:r>
                <a:r>
                  <a:rPr lang="en-US" sz="4000" dirty="0" smtClean="0"/>
                  <a:t>and </a:t>
                </a:r>
                <a:r>
                  <a:rPr lang="en-US" sz="4000" dirty="0" err="1" smtClean="0"/>
                  <a:t>Srebro</a:t>
                </a:r>
                <a:r>
                  <a:rPr lang="en-US" sz="4000" dirty="0" smtClean="0"/>
                  <a:t>, NIPS 2012):</a:t>
                </a:r>
              </a:p>
              <a:p>
                <a:pPr lvl="1"/>
                <a:r>
                  <a:rPr lang="en-US" sz="3200" dirty="0" err="1" smtClean="0"/>
                  <a:t>Regularizers</a:t>
                </a:r>
                <a:r>
                  <a:rPr lang="en-US" sz="3200" dirty="0" smtClean="0"/>
                  <a:t> </a:t>
                </a:r>
                <a:r>
                  <a:rPr lang="en-US" sz="3000" dirty="0" smtClean="0"/>
                  <a:t>for </a:t>
                </a:r>
                <a:r>
                  <a:rPr lang="en-US" sz="3000" dirty="0"/>
                  <a:t>sparse recovery problems in Machine Learning.</a:t>
                </a:r>
                <a:endParaRPr lang="en-US" sz="3000" dirty="0" smtClean="0"/>
              </a:p>
              <a:p>
                <a:pPr lvl="1"/>
                <a:r>
                  <a:rPr lang="en-US" sz="3000" b="0" i="0" dirty="0" smtClean="0"/>
                  <a:t>No explicit formula, but we can do streaming</a:t>
                </a:r>
                <a:r>
                  <a:rPr lang="zh-CN" altLang="en-US" sz="3000" b="0" i="0" dirty="0" smtClean="0"/>
                  <a:t> </a:t>
                </a:r>
                <a:r>
                  <a:rPr lang="en-US" altLang="zh-CN" sz="3000" b="0" i="0" dirty="0" smtClean="0"/>
                  <a:t>using</a:t>
                </a:r>
                <a:r>
                  <a:rPr lang="zh-CN" altLang="en-US" sz="3000" b="0" i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charset="0"/>
                      </a:rPr>
                      <m:t>𝑝𝑜𝑙𝑦</m:t>
                    </m:r>
                    <m:func>
                      <m:funcPr>
                        <m:ctrlPr>
                          <a:rPr lang="zh-CN" altLang="en-US" sz="30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0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3000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zh-CN" altLang="en-US" sz="3000" b="0" i="0" dirty="0" smtClean="0"/>
                  <a:t> </a:t>
                </a:r>
                <a:r>
                  <a:rPr lang="en-US" altLang="zh-CN" sz="3000" b="0" i="0" dirty="0" smtClean="0"/>
                  <a:t>bits</a:t>
                </a:r>
                <a:r>
                  <a:rPr lang="zh-CN" altLang="en-US" sz="3000" b="0" i="0" dirty="0" smtClean="0"/>
                  <a:t> </a:t>
                </a:r>
                <a:r>
                  <a:rPr lang="en-US" altLang="zh-CN" sz="3000" b="0" i="0" dirty="0" smtClean="0"/>
                  <a:t>of</a:t>
                </a:r>
                <a:r>
                  <a:rPr lang="zh-CN" altLang="en-US" sz="3000" b="0" i="0" dirty="0" smtClean="0"/>
                  <a:t> </a:t>
                </a:r>
                <a:r>
                  <a:rPr lang="en-US" altLang="zh-CN" sz="3000" b="0" i="0" dirty="0" smtClean="0"/>
                  <a:t>memory.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𝑚𝑐</m:t>
                    </m:r>
                    <m:r>
                      <a:rPr lang="en-US" sz="3000" b="0" i="1" smtClean="0">
                        <a:latin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000" b="0" i="1" smtClean="0">
                        <a:latin typeface="Cambria Math" charset="0"/>
                      </a:rPr>
                      <m:t>log</m:t>
                    </m:r>
                    <m:r>
                      <a:rPr lang="en-US" sz="3000" b="0" i="1" smtClean="0">
                        <a:latin typeface="Cambria Math" charset="0"/>
                      </a:rPr>
                      <m:t> </m:t>
                    </m:r>
                    <m:r>
                      <a:rPr lang="en-US" sz="3000" b="0" i="1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sz="3000" b="0" i="0" dirty="0" smtClean="0"/>
              </a:p>
              <a:p>
                <a:pPr lvl="1"/>
                <a:r>
                  <a:rPr lang="en-US" sz="3000" b="0" i="0" dirty="0" smtClean="0"/>
                  <a:t>Unit ball:</a:t>
                </a:r>
              </a:p>
              <a:p>
                <a:pPr lvl="1"/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478" y="1436615"/>
                <a:ext cx="11484395" cy="405875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6022" y="5342734"/>
                <a:ext cx="101065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200" i="1" dirty="0" err="1">
                          <a:latin typeface="Cambria Math" panose="02040503050406030204" pitchFamily="18" charset="0"/>
                        </a:rPr>
                        <m:t>𝑐𝑜𝑛𝑣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: |</m:t>
                      </m:r>
                      <m:r>
                        <a:rPr lang="en-US" sz="3200" i="1" dirty="0" err="1">
                          <a:latin typeface="Cambria Math" panose="02040503050406030204" pitchFamily="18" charset="0"/>
                        </a:rPr>
                        <m:t>𝑠𝑢𝑝𝑝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)| ≤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 ≤ 1}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22" y="5342734"/>
                <a:ext cx="1010652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54325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Open problems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509690"/>
            <a:ext cx="10353762" cy="222233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Extend this scheme to arbitrary </a:t>
            </a:r>
            <a:r>
              <a:rPr lang="en-US" sz="3200" dirty="0" smtClean="0">
                <a:effectLst/>
              </a:rPr>
              <a:t>norm/metric</a:t>
            </a:r>
            <a:r>
              <a:rPr lang="en-US" sz="3200" dirty="0" smtClean="0"/>
              <a:t>?</a:t>
            </a:r>
          </a:p>
          <a:p>
            <a:pPr lvl="1"/>
            <a:r>
              <a:rPr lang="en-US" sz="3000" dirty="0" smtClean="0"/>
              <a:t>Earth Mover Distance</a:t>
            </a:r>
          </a:p>
          <a:p>
            <a:r>
              <a:rPr lang="en-US" sz="3200" dirty="0" smtClean="0"/>
              <a:t>Matrix norms? E.g. Schatten-1 norm.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11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3041"/>
            <a:ext cx="10353762" cy="970450"/>
          </a:xfrm>
        </p:spPr>
        <p:txBody>
          <a:bodyPr>
            <a:normAutofit/>
          </a:bodyPr>
          <a:lstStyle/>
          <a:p>
            <a:r>
              <a:rPr lang="en-US" altLang="zh-CN" sz="5000" dirty="0" smtClean="0"/>
              <a:t>Concentration</a:t>
            </a:r>
            <a:r>
              <a:rPr lang="zh-CN" altLang="en-US" sz="5000" dirty="0" smtClean="0"/>
              <a:t> </a:t>
            </a:r>
            <a:r>
              <a:rPr lang="en-US" altLang="zh-CN" sz="5000" dirty="0" smtClean="0"/>
              <a:t>of</a:t>
            </a:r>
            <a:r>
              <a:rPr lang="zh-CN" altLang="en-US" sz="5000" dirty="0" smtClean="0"/>
              <a:t> </a:t>
            </a:r>
            <a:r>
              <a:rPr lang="en-US" altLang="zh-CN" sz="5000" dirty="0" smtClean="0"/>
              <a:t>Measure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652841"/>
                <a:ext cx="10353762" cy="36303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000" dirty="0" smtClean="0"/>
                  <a:t>The</a:t>
                </a:r>
                <a:r>
                  <a:rPr lang="zh-CN" altLang="en-US" sz="3000" dirty="0" smtClean="0"/>
                  <a:t> </a:t>
                </a:r>
                <a:r>
                  <a:rPr lang="en-US" altLang="zh-CN" sz="3000" dirty="0" smtClean="0"/>
                  <a:t>usual</a:t>
                </a:r>
                <a:r>
                  <a:rPr lang="zh-CN" altLang="en-US" sz="3000" dirty="0" smtClean="0"/>
                  <a:t> </a:t>
                </a:r>
                <a:r>
                  <a:rPr lang="en-US" altLang="zh-CN" sz="3000" dirty="0" smtClean="0"/>
                  <a:t>way:</a:t>
                </a:r>
                <a:r>
                  <a:rPr lang="zh-CN" altLang="en-US" sz="3000" dirty="0" smtClean="0"/>
                  <a:t> </a:t>
                </a:r>
                <a:r>
                  <a:rPr lang="en-US" altLang="zh-CN" sz="3000" dirty="0" err="1" smtClean="0"/>
                  <a:t>Chernoff</a:t>
                </a:r>
                <a:r>
                  <a:rPr lang="zh-CN" altLang="en-US" sz="3000" dirty="0" smtClean="0"/>
                  <a:t> </a:t>
                </a:r>
                <a:r>
                  <a:rPr lang="en-US" altLang="zh-CN" sz="3000" dirty="0"/>
                  <a:t>b</a:t>
                </a:r>
                <a:r>
                  <a:rPr lang="en-US" altLang="zh-CN" sz="3000" dirty="0" smtClean="0"/>
                  <a:t>ound, Markov inequality</a:t>
                </a:r>
              </a:p>
              <a:p>
                <a:pPr lvl="1"/>
                <a:r>
                  <a:rPr lang="en-US" altLang="zh-CN" sz="3000" dirty="0" smtClean="0"/>
                  <a:t>Predict the value for the summation of a list of random variables.</a:t>
                </a:r>
              </a:p>
              <a:p>
                <a:pPr lvl="1"/>
                <a:endParaRPr lang="en-US" altLang="zh-CN" sz="3000" dirty="0" smtClean="0"/>
              </a:p>
              <a:p>
                <a:r>
                  <a:rPr lang="en-US" sz="3000" dirty="0" smtClean="0"/>
                  <a:t>Can we predict the value of a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000" dirty="0" smtClean="0"/>
                  <a:t> when a vector is draw randomly from a unit sphere?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652841"/>
                <a:ext cx="10353762" cy="363035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3" y="231386"/>
            <a:ext cx="10353762" cy="97045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Levy’s Lemma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35390"/>
                <a:ext cx="10353762" cy="2298858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en-US" sz="4000" dirty="0" smtClean="0"/>
                  <a:t>For any </a:t>
                </a:r>
                <a:r>
                  <a:rPr lang="en-US" sz="4000" dirty="0" smtClean="0"/>
                  <a:t>norm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/>
                  <a:t> and a random point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40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000" dirty="0" smtClean="0"/>
                  <a:t>, with high probability,</a:t>
                </a:r>
              </a:p>
              <a:p>
                <a:pPr marL="36900" indent="0">
                  <a:buNone/>
                </a:pPr>
                <a:endParaRPr lang="en-US" sz="4000" dirty="0" smtClean="0"/>
              </a:p>
              <a:p>
                <a:pPr marL="36900" indent="0">
                  <a:buNone/>
                </a:pPr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35390"/>
                <a:ext cx="10353762" cy="229885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6415" y="3722377"/>
                <a:ext cx="6908519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𝑀𝑒𝑑𝑖𝑎𝑛</m:t>
                              </m:r>
                            </m:den>
                          </m:f>
                          <m:r>
                            <a:rPr lang="en-US" sz="40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4000" i="1">
                          <a:latin typeface="Cambria Math" charset="0"/>
                        </a:rPr>
                        <m:t>≤</m:t>
                      </m:r>
                      <m:r>
                        <a:rPr lang="en-US" sz="4000" i="1">
                          <a:latin typeface="Cambria Math" charset="0"/>
                        </a:rPr>
                        <m:t>𝜖</m:t>
                      </m:r>
                      <m:f>
                        <m:f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𝑀𝑎𝑥𝑖𝑚𝑢𝑚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den>
                      </m:f>
                      <m:r>
                        <a:rPr lang="en-US" altLang="zh-CN" sz="40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15" y="3722377"/>
                <a:ext cx="6908519" cy="14619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9403" y="642187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Milman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Schechtman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altLang="zh-CN" dirty="0" smtClean="0"/>
              <a:t>1986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 smtClean="0"/>
              <a:t>Modulus</a:t>
            </a:r>
            <a:r>
              <a:rPr lang="zh-CN" altLang="en-US" sz="5000" dirty="0" smtClean="0"/>
              <a:t> </a:t>
            </a:r>
            <a:r>
              <a:rPr lang="en-US" altLang="zh-CN" sz="5000" dirty="0" smtClean="0"/>
              <a:t>of</a:t>
            </a:r>
            <a:r>
              <a:rPr lang="zh-CN" altLang="en-US" sz="5000" dirty="0" smtClean="0"/>
              <a:t> </a:t>
            </a:r>
            <a:r>
              <a:rPr lang="en-US" altLang="zh-CN" sz="5000" dirty="0" smtClean="0"/>
              <a:t>Concentration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35778" y="4298849"/>
                <a:ext cx="93097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Modul</a:t>
                </a:r>
                <a:r>
                  <a:rPr lang="en-US" altLang="zh-CN" sz="4000" dirty="0" smtClean="0"/>
                  <a:t>u</a:t>
                </a:r>
                <a:r>
                  <a:rPr lang="en-US" sz="4000" dirty="0" smtClean="0"/>
                  <a:t>s of concentration: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8" y="4298849"/>
                <a:ext cx="9309793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35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35006" y="2117377"/>
                <a:ext cx="711528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𝑚𝑒𝑑𝑖𝑎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006" y="2117377"/>
                <a:ext cx="7115281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1582" y="2933088"/>
                <a:ext cx="59037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82" y="2933088"/>
                <a:ext cx="5903796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53601" y="5664610"/>
            <a:ext cx="9804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“The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highest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mountain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above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sea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level!”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0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2256"/>
            <a:ext cx="10353762" cy="97045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Modulus of Concentration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50"/>
                <a:ext cx="7076088" cy="489756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Consider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 smtClean="0"/>
                  <a:t> norm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50"/>
                <a:ext cx="7076088" cy="48975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41117" y="2569542"/>
                <a:ext cx="5477950" cy="1105785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𝑝</m:t>
                    </m:r>
                    <m:r>
                      <a:rPr lang="en-US" sz="4000" b="0" i="1" smtClean="0">
                        <a:latin typeface="Cambria Math" charset="0"/>
                      </a:rPr>
                      <m:t>&gt;2</m:t>
                    </m:r>
                  </m:oMath>
                </a14:m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𝑚𝑐</m:t>
                    </m:r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17" y="2569542"/>
                <a:ext cx="5477950" cy="1105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141117" y="3972659"/>
                <a:ext cx="4732884" cy="1105785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𝑝</m:t>
                    </m:r>
                    <m:r>
                      <a:rPr lang="en-US" sz="4000" b="0" i="1" smtClean="0">
                        <a:latin typeface="Cambria Math" charset="0"/>
                      </a:rPr>
                      <m:t>≤2</m:t>
                    </m:r>
                  </m:oMath>
                </a14:m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𝑚𝑐</m:t>
                    </m:r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charset="0"/>
                      </a:rPr>
                      <m:t>≈1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17" y="3972659"/>
                <a:ext cx="4732884" cy="1105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3795" y="5128450"/>
                <a:ext cx="10874793" cy="755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𝑚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 is the streaming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 smtClean="0"/>
                  <a:t> norm!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5128450"/>
                <a:ext cx="10874793" cy="755463"/>
              </a:xfrm>
              <a:prstGeom prst="rect">
                <a:avLst/>
              </a:prstGeom>
              <a:blipFill rotWithShape="0">
                <a:blip r:embed="rId6"/>
                <a:stretch>
                  <a:fillRect t="-1451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13" y="1417214"/>
            <a:ext cx="3244243" cy="305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67" y="1417215"/>
            <a:ext cx="3180044" cy="305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345" y="1416691"/>
            <a:ext cx="3099421" cy="3057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80225" y="1000068"/>
                <a:ext cx="418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25" y="1000068"/>
                <a:ext cx="41812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90171" y="992549"/>
                <a:ext cx="423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71" y="992549"/>
                <a:ext cx="42344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24189" y="1000068"/>
                <a:ext cx="109356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charset="0"/>
                        </a:rPr>
                        <m:t>:</m:t>
                      </m:r>
                      <m:r>
                        <a:rPr lang="en-US" altLang="zh-CN" b="0" i="1" dirty="0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dirty="0" smtClean="0">
                          <a:latin typeface="Cambria Math" charset="0"/>
                        </a:rPr>
                        <m:t>&gt;2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189" y="1000068"/>
                <a:ext cx="1093569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03784" y="4624200"/>
                <a:ext cx="1487651" cy="2046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𝑚𝑐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≈1</m:t>
                      </m:r>
                    </m:oMath>
                  </m:oMathPara>
                </a14:m>
                <a:endParaRPr lang="zh-CN" altLang="en-US" dirty="0" smtClean="0"/>
              </a:p>
              <a:p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charset="0"/>
                            </a:rPr>
                            <m:t>Θ</m:t>
                          </m:r>
                        </m:e>
                      </m:acc>
                      <m:r>
                        <a:rPr lang="en-US" altLang="zh-CN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zh-CN" altLang="en-US" dirty="0" smtClean="0"/>
              </a:p>
              <a:p>
                <a:r>
                  <a:rPr lang="zh-CN" altLang="en-US" dirty="0" smtClean="0"/>
                  <a:t/>
                </a:r>
                <a:br>
                  <a:rPr lang="zh-CN" altLang="en-US" dirty="0" smtClean="0"/>
                </a:br>
                <a:endParaRPr lang="zh-CN" altLang="en-US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84" y="4624200"/>
                <a:ext cx="1487651" cy="20462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74004" y="4624200"/>
                <a:ext cx="1910972" cy="1550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𝑚𝑐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charset="0"/>
                        </a:rPr>
                        <m:t>Θ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1−2/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𝑝</m:t>
                          </m:r>
                        </m:sup>
                      </m:sSup>
                      <m:r>
                        <a:rPr lang="en-US" altLang="zh-CN" i="1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r>
                  <a:rPr lang="zh-CN" altLang="en-US" dirty="0" smtClean="0"/>
                  <a:t/>
                </a:r>
                <a:br>
                  <a:rPr lang="zh-CN" altLang="en-US" dirty="0" smtClean="0"/>
                </a:br>
                <a:endParaRPr lang="zh-CN" altLang="en-US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04" y="4624200"/>
                <a:ext cx="1910972" cy="1550233"/>
              </a:xfrm>
              <a:prstGeom prst="rect">
                <a:avLst/>
              </a:prstGeom>
              <a:blipFill rotWithShape="0">
                <a:blip r:embed="rId10"/>
                <a:stretch>
                  <a:fillRect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67730" y="4624199"/>
                <a:ext cx="1503938" cy="148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𝑚𝑐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zh-CN" altLang="en-US" dirty="0" smtClean="0"/>
              </a:p>
              <a:p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charset="0"/>
                            </a:rPr>
                            <m:t>Θ</m:t>
                          </m:r>
                        </m:e>
                      </m:acc>
                      <m:r>
                        <a:rPr lang="en-US" altLang="zh-CN" b="0" i="1" smtClean="0">
                          <a:latin typeface="Cambria Math" charset="0"/>
                        </a:rPr>
                        <m:t>(1</m:t>
                      </m:r>
                      <m:r>
                        <a:rPr lang="en-US" altLang="zh-CN" i="1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r>
                  <a:rPr lang="zh-CN" altLang="en-US" dirty="0" smtClean="0"/>
                  <a:t/>
                </a:r>
                <a:br>
                  <a:rPr lang="zh-CN" altLang="en-US" dirty="0" smtClean="0"/>
                </a:br>
                <a:endParaRPr lang="zh-CN" altLang="en-US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30" y="4624199"/>
                <a:ext cx="1503938" cy="1486112"/>
              </a:xfrm>
              <a:prstGeom prst="rect">
                <a:avLst/>
              </a:prstGeom>
              <a:blipFill rotWithShape="0">
                <a:blip r:embed="rId11"/>
                <a:stretch>
                  <a:fillRect b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5263" y="480126"/>
            <a:ext cx="4064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random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vector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hits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maximum</a:t>
            </a:r>
            <a:endParaRPr lang="zh-CN" alt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143353" y="480126"/>
            <a:ext cx="401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random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vector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hits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minimum</a:t>
            </a:r>
            <a:endParaRPr lang="zh-CN" alt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31842" y="5466514"/>
            <a:ext cx="1469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Streaming Complexity: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4981" y="2420532"/>
                <a:ext cx="10578352" cy="1376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Is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 the </a:t>
                </a:r>
                <a:r>
                  <a:rPr lang="en-US" sz="4000" dirty="0" smtClean="0"/>
                  <a:t>streaming </a:t>
                </a:r>
                <a:r>
                  <a:rPr lang="en-US" sz="4000" dirty="0"/>
                  <a:t>space complexity for </a:t>
                </a:r>
                <a:r>
                  <a:rPr lang="en-US" sz="4000" dirty="0" smtClean="0"/>
                  <a:t>norm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charset="0"/>
                      </a:rPr>
                      <m:t>𝑙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altLang="zh-CN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81" y="2420532"/>
                <a:ext cx="10578352" cy="1376146"/>
              </a:xfrm>
              <a:prstGeom prst="rect">
                <a:avLst/>
              </a:prstGeom>
              <a:blipFill rotWithShape="0">
                <a:blip r:embed="rId2"/>
                <a:stretch>
                  <a:fillRect l="-2017" t="-7965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615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5000" dirty="0" smtClean="0"/>
                  <a:t>Yes*, if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5000" dirty="0" smtClean="0"/>
                  <a:t> is a symmetric norm.</a:t>
                </a:r>
                <a:endParaRPr lang="en-US" sz="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6159"/>
                <a:ext cx="10515600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194" y="1963270"/>
                <a:ext cx="11147612" cy="3953436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Symmetric norm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4000" dirty="0" smtClean="0"/>
                  <a:t>:</a:t>
                </a:r>
                <a:endParaRPr lang="en-US" sz="4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4000" b="0" dirty="0" smtClean="0">
                    <a:latin typeface="Cambria Math" panose="02040503050406030204" pitchFamily="18" charset="0"/>
                  </a:rPr>
                  <a:t>is invariant under coordinate permutation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b="0" dirty="0" smtClean="0"/>
                  <a:t> is invariant under sign flips</a:t>
                </a:r>
              </a:p>
              <a:p>
                <a:pPr lvl="2"/>
                <a:r>
                  <a:rPr lang="en-US" sz="3800" dirty="0" smtClean="0"/>
                  <a:t>Symmetric gauge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194" y="1963270"/>
                <a:ext cx="11147612" cy="3953436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5092" y="6428254"/>
            <a:ext cx="468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Please see the paper for the exact statement.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30" y="346710"/>
            <a:ext cx="10353762" cy="97045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Our Result (Informal)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24" y="1835319"/>
                <a:ext cx="11419175" cy="3479631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4000" dirty="0" smtClean="0"/>
                  <a:t>Let</a:t>
                </a:r>
                <a:r>
                  <a:rPr lang="zh-CN" alt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charset="0"/>
                      </a:rPr>
                      <m:t>𝑙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altLang="zh-CN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altLang="zh-CN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be</a:t>
                </a:r>
                <a:r>
                  <a:rPr lang="zh-CN" altLang="en-US" sz="4000" dirty="0"/>
                  <a:t> </a:t>
                </a:r>
                <a:r>
                  <a:rPr lang="en-US" altLang="zh-CN" sz="4000" dirty="0" smtClean="0"/>
                  <a:t>a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symmetric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norm,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to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compute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a</a:t>
                </a:r>
                <a:r>
                  <a:rPr lang="zh-CN" alt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charset="0"/>
                      </a:rPr>
                      <m:t>(1±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𝜖</m:t>
                    </m:r>
                    <m:r>
                      <a:rPr lang="en-US" altLang="zh-CN" sz="4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approximation</a:t>
                </a:r>
                <a:r>
                  <a:rPr lang="zh-CN" altLang="en-US" sz="4000" dirty="0" smtClean="0"/>
                  <a:t> </a:t>
                </a:r>
                <a:r>
                  <a:rPr lang="en-US" altLang="zh-CN" sz="4000" dirty="0" smtClean="0"/>
                  <a:t>of</a:t>
                </a:r>
                <a:r>
                  <a:rPr lang="zh-CN" alt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charset="0"/>
                      </a:rPr>
                      <m:t>𝑙</m:t>
                    </m:r>
                  </m:oMath>
                </a14:m>
                <a:endParaRPr lang="en-US" sz="400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4000" dirty="0" smtClean="0"/>
                  <a:t> bits of memory suffices</a:t>
                </a:r>
                <a:r>
                  <a:rPr lang="en-US" altLang="zh-CN" sz="4000" dirty="0" smtClean="0"/>
                  <a:t>;</a:t>
                </a:r>
                <a:endParaRPr lang="en-US" sz="40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 bits of memory is necessary!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24" y="1835319"/>
                <a:ext cx="11419175" cy="347963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5092" y="6428254"/>
            <a:ext cx="468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Please see the paper for the exact statement.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12312</TotalTime>
  <Words>382</Words>
  <Application>Microsoft Macintosh PowerPoint</Application>
  <PresentationFormat>Widescreen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Cambria Math</vt:lpstr>
      <vt:lpstr>DengXian</vt:lpstr>
      <vt:lpstr>Trebuchet MS</vt:lpstr>
      <vt:lpstr>Wingdings 2</vt:lpstr>
      <vt:lpstr>方正舒体</vt:lpstr>
      <vt:lpstr>HDOfficeLightV0</vt:lpstr>
      <vt:lpstr>Slate</vt:lpstr>
      <vt:lpstr>Streaming Symmetric Norms Via Measure Concentration</vt:lpstr>
      <vt:lpstr>Concentration of Measure</vt:lpstr>
      <vt:lpstr>Levy’s Lemma</vt:lpstr>
      <vt:lpstr>Modulus of Concentration</vt:lpstr>
      <vt:lpstr>Modulus of Concentration</vt:lpstr>
      <vt:lpstr>PowerPoint Presentation</vt:lpstr>
      <vt:lpstr>PowerPoint Presentation</vt:lpstr>
      <vt:lpstr>Yes*, if l is a symmetric norm.</vt:lpstr>
      <vt:lpstr>Our Result (Informal)</vt:lpstr>
      <vt:lpstr>Algorithm Intuition</vt:lpstr>
      <vt:lpstr>Applications</vt:lpstr>
      <vt:lpstr>Applications</vt:lpstr>
      <vt:lpstr>Open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Symmetric Norms Via Measure Concentration</dc:title>
  <dc:creator>杨林</dc:creator>
  <cp:lastModifiedBy>杨林</cp:lastModifiedBy>
  <cp:revision>285</cp:revision>
  <dcterms:created xsi:type="dcterms:W3CDTF">2015-11-28T05:38:25Z</dcterms:created>
  <dcterms:modified xsi:type="dcterms:W3CDTF">2016-01-17T16:17:36Z</dcterms:modified>
</cp:coreProperties>
</file>