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notesSlides/notesSlide22.xml" ContentType="application/vnd.openxmlformats-officedocument.presentationml.notesSlide+xml"/>
  <Override PartName="/ppt/notesSlides/notesSlide31.xml" ContentType="application/vnd.openxmlformats-officedocument.presentationml.notesSlide+xml"/>
  <Override PartName="/ppt/slides/slide22.xml" ContentType="application/vnd.openxmlformats-officedocument.presentationml.slide+xml"/>
  <Override PartName="/ppt/slides/slide28.xml" ContentType="application/vnd.openxmlformats-officedocument.presentationml.slide+xml"/>
  <Override PartName="/ppt/notesSlides/notesSlide11.xml" ContentType="application/vnd.openxmlformats-officedocument.presentationml.notesSlide+xml"/>
  <Override PartName="/docProps/app.xml" ContentType="application/vnd.openxmlformats-officedocument.extended-properties+xml"/>
  <Override PartName="/ppt/slides/slide30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36.xml" ContentType="application/vnd.openxmlformats-officedocument.presentationml.slide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theme/theme3.xml" ContentType="application/vnd.openxmlformats-officedocument.theme+xml"/>
  <Override PartName="/ppt/notesSlides/notesSlide32.xml" ContentType="application/vnd.openxmlformats-officedocument.presentationml.notesSlide+xml"/>
  <Override PartName="/ppt/notesSlides/notesSlide16.xml" ContentType="application/vnd.openxmlformats-officedocument.presentationml.notesSlide+xml"/>
  <Override PartName="/ppt/slideLayouts/slideLayout3.xml" ContentType="application/vnd.openxmlformats-officedocument.presentationml.slideLayout+xml"/>
  <Override PartName="/ppt/slides/slide21.xml" ContentType="application/vnd.openxmlformats-officedocument.presentationml.slide+xml"/>
  <Override PartName="/ppt/slides/slide23.xml" ContentType="application/vnd.openxmlformats-officedocument.presentationml.slide+xml"/>
  <Override PartName="/ppt/slideLayouts/slideLayout9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notesSlides/notesSlide15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41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slides/slide13.xml" ContentType="application/vnd.openxmlformats-officedocument.presentationml.slide+xml"/>
  <Override PartName="/ppt/notesSlides/notesSlide23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43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37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10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notesSlides/notesSlide18.xml" ContentType="application/vnd.openxmlformats-officedocument.presentationml.notesSlide+xml"/>
  <Default Extension="png" ContentType="image/png"/>
  <Override PartName="/ppt/slides/slide27.xml" ContentType="application/vnd.openxmlformats-officedocument.presentationml.slide+xml"/>
  <Override PartName="/docProps/core.xml" ContentType="application/vnd.openxmlformats-package.core-properties+xml"/>
  <Override PartName="/ppt/slides/slide31.xml" ContentType="application/vnd.openxmlformats-officedocument.presentationml.slide+xml"/>
  <Default Extension="bin" ContentType="application/vnd.openxmlformats-officedocument.presentationml.printerSettings"/>
  <Override PartName="/ppt/notesSlides/notesSlide10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24.xml" ContentType="application/vnd.openxmlformats-officedocument.presentationml.notesSlide+xml"/>
  <Override PartName="/ppt/slides/slide12.xml" ContentType="application/vnd.openxmlformats-officedocument.presentationml.slide+xml"/>
  <Override PartName="/ppt/slides/slide19.xml" ContentType="application/vnd.openxmlformats-officedocument.presentationml.slide+xml"/>
  <Override PartName="/ppt/slides/slide41.xml" ContentType="application/vnd.openxmlformats-officedocument.presentationml.slide+xml"/>
  <Override PartName="/ppt/notesSlides/notesSlide2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8.xml" ContentType="application/vnd.openxmlformats-officedocument.presentationml.notesSlide+xml"/>
  <Override PartName="/ppt/theme/theme2.xml" ContentType="application/vnd.openxmlformats-officedocument.theme+xml"/>
  <Override PartName="/ppt/notesSlides/notesSlide27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35.xml" ContentType="application/vnd.openxmlformats-officedocument.presentationml.slide+xml"/>
  <Override PartName="/ppt/slides/slide42.xml" ContentType="application/vnd.openxmlformats-officedocument.presentationml.slide+xml"/>
  <Override PartName="/ppt/notesSlides/notesSlide40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21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3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6.xml" ContentType="application/vnd.openxmlformats-officedocument.presentationml.notesSlide+xml"/>
  <Default Extension="xml" ContentType="application/xml"/>
  <Override PartName="/ppt/slides/slide26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7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14.xml" ContentType="application/vnd.openxmlformats-officedocument.presentationml.slide+xml"/>
  <Override PartName="/ppt/slides/slide40.xml" ContentType="application/vnd.openxmlformats-officedocument.presentationml.slide+xml"/>
  <Override PartName="/ppt/slides/slide34.xml" ContentType="application/vnd.openxmlformats-officedocument.presentationml.slide+xml"/>
  <Override PartName="/ppt/notesSlides/notesSlide26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5.xml" ContentType="application/vnd.openxmlformats-officedocument.presentationml.notesSlide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jpeg" ContentType="image/jpeg"/>
  <Override PartName="/ppt/notesSlides/notesSlide33.xml" ContentType="application/vnd.openxmlformats-officedocument.presentationml.notes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8.xml" ContentType="application/vnd.openxmlformats-officedocument.presentationml.notesSlide+xml"/>
  <Override PartName="/ppt/slides/slide8.xml" ContentType="application/vnd.openxmlformats-officedocument.presentationml.slide+xml"/>
  <Override PartName="/ppt/slides/slide15.xml" ContentType="application/vnd.openxmlformats-officedocument.presentationml.slide+xml"/>
  <Default Extension="rels" ContentType="application/vnd.openxmlformats-package.relationships+xml"/>
  <Override PartName="/ppt/slides/slide9.xml" ContentType="application/vnd.openxmlformats-officedocument.presentationml.slide+xml"/>
  <Override PartName="/ppt/slides/slide24.xml" ContentType="application/vnd.openxmlformats-officedocument.presentationml.slide+xml"/>
  <Override PartName="/ppt/slides/slide39.xml" ContentType="application/vnd.openxmlformats-officedocument.presentationml.slide+xml"/>
  <Override PartName="/ppt/tags/tag1.xml" ContentType="application/vnd.openxmlformats-officedocument.presentationml.tags+xml"/>
  <Override PartName="/ppt/slides/slide32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38.xml" ContentType="application/vnd.openxmlformats-officedocument.presentationml.slide+xml"/>
  <Override PartName="/ppt/slideLayouts/slideLayout12.xml" ContentType="application/vnd.openxmlformats-officedocument.presentationml.slideLayout+xml"/>
  <Override PartName="/ppt/slides/slide29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45"/>
  </p:notesMasterIdLst>
  <p:handoutMasterIdLst>
    <p:handoutMasterId r:id="rId46"/>
  </p:handoutMasterIdLst>
  <p:sldIdLst>
    <p:sldId id="257" r:id="rId2"/>
    <p:sldId id="295" r:id="rId3"/>
    <p:sldId id="279" r:id="rId4"/>
    <p:sldId id="319" r:id="rId5"/>
    <p:sldId id="318" r:id="rId6"/>
    <p:sldId id="362" r:id="rId7"/>
    <p:sldId id="340" r:id="rId8"/>
    <p:sldId id="361" r:id="rId9"/>
    <p:sldId id="374" r:id="rId10"/>
    <p:sldId id="359" r:id="rId11"/>
    <p:sldId id="358" r:id="rId12"/>
    <p:sldId id="360" r:id="rId13"/>
    <p:sldId id="341" r:id="rId14"/>
    <p:sldId id="347" r:id="rId15"/>
    <p:sldId id="325" r:id="rId16"/>
    <p:sldId id="328" r:id="rId17"/>
    <p:sldId id="329" r:id="rId18"/>
    <p:sldId id="330" r:id="rId19"/>
    <p:sldId id="332" r:id="rId20"/>
    <p:sldId id="363" r:id="rId21"/>
    <p:sldId id="342" r:id="rId22"/>
    <p:sldId id="348" r:id="rId23"/>
    <p:sldId id="343" r:id="rId24"/>
    <p:sldId id="349" r:id="rId25"/>
    <p:sldId id="352" r:id="rId26"/>
    <p:sldId id="353" r:id="rId27"/>
    <p:sldId id="354" r:id="rId28"/>
    <p:sldId id="355" r:id="rId29"/>
    <p:sldId id="367" r:id="rId30"/>
    <p:sldId id="356" r:id="rId31"/>
    <p:sldId id="364" r:id="rId32"/>
    <p:sldId id="365" r:id="rId33"/>
    <p:sldId id="366" r:id="rId34"/>
    <p:sldId id="350" r:id="rId35"/>
    <p:sldId id="368" r:id="rId36"/>
    <p:sldId id="370" r:id="rId37"/>
    <p:sldId id="371" r:id="rId38"/>
    <p:sldId id="372" r:id="rId39"/>
    <p:sldId id="373" r:id="rId40"/>
    <p:sldId id="344" r:id="rId41"/>
    <p:sldId id="345" r:id="rId42"/>
    <p:sldId id="346" r:id="rId43"/>
    <p:sldId id="324" r:id="rId44"/>
  </p:sldIdLst>
  <p:sldSz cx="9144000" cy="6858000" type="screen4x3"/>
  <p:notesSz cx="7315200" cy="9601200"/>
  <p:custDataLst>
    <p:tags r:id="rId48"/>
  </p:custDataLst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2000" b="1" i="1" kern="1200">
        <a:solidFill>
          <a:srgbClr val="009900"/>
        </a:solidFill>
        <a:latin typeface="Times New Roman" pitchFamily="-65" charset="0"/>
        <a:ea typeface="+mn-ea"/>
        <a:cs typeface="+mn-cs"/>
        <a:sym typeface="Symbol" pitchFamily="-65" charset="2"/>
      </a:defRPr>
    </a:lvl1pPr>
    <a:lvl2pPr marL="457200" algn="l" rtl="0" fontAlgn="base">
      <a:spcBef>
        <a:spcPct val="50000"/>
      </a:spcBef>
      <a:spcAft>
        <a:spcPct val="0"/>
      </a:spcAft>
      <a:defRPr sz="2000" b="1" i="1" kern="1200">
        <a:solidFill>
          <a:srgbClr val="009900"/>
        </a:solidFill>
        <a:latin typeface="Times New Roman" pitchFamily="-65" charset="0"/>
        <a:ea typeface="+mn-ea"/>
        <a:cs typeface="+mn-cs"/>
        <a:sym typeface="Symbol" pitchFamily="-65" charset="2"/>
      </a:defRPr>
    </a:lvl2pPr>
    <a:lvl3pPr marL="914400" algn="l" rtl="0" fontAlgn="base">
      <a:spcBef>
        <a:spcPct val="50000"/>
      </a:spcBef>
      <a:spcAft>
        <a:spcPct val="0"/>
      </a:spcAft>
      <a:defRPr sz="2000" b="1" i="1" kern="1200">
        <a:solidFill>
          <a:srgbClr val="009900"/>
        </a:solidFill>
        <a:latin typeface="Times New Roman" pitchFamily="-65" charset="0"/>
        <a:ea typeface="+mn-ea"/>
        <a:cs typeface="+mn-cs"/>
        <a:sym typeface="Symbol" pitchFamily="-65" charset="2"/>
      </a:defRPr>
    </a:lvl3pPr>
    <a:lvl4pPr marL="1371600" algn="l" rtl="0" fontAlgn="base">
      <a:spcBef>
        <a:spcPct val="50000"/>
      </a:spcBef>
      <a:spcAft>
        <a:spcPct val="0"/>
      </a:spcAft>
      <a:defRPr sz="2000" b="1" i="1" kern="1200">
        <a:solidFill>
          <a:srgbClr val="009900"/>
        </a:solidFill>
        <a:latin typeface="Times New Roman" pitchFamily="-65" charset="0"/>
        <a:ea typeface="+mn-ea"/>
        <a:cs typeface="+mn-cs"/>
        <a:sym typeface="Symbol" pitchFamily="-65" charset="2"/>
      </a:defRPr>
    </a:lvl4pPr>
    <a:lvl5pPr marL="1828800" algn="l" rtl="0" fontAlgn="base">
      <a:spcBef>
        <a:spcPct val="50000"/>
      </a:spcBef>
      <a:spcAft>
        <a:spcPct val="0"/>
      </a:spcAft>
      <a:defRPr sz="2000" b="1" i="1" kern="1200">
        <a:solidFill>
          <a:srgbClr val="009900"/>
        </a:solidFill>
        <a:latin typeface="Times New Roman" pitchFamily="-65" charset="0"/>
        <a:ea typeface="+mn-ea"/>
        <a:cs typeface="+mn-cs"/>
        <a:sym typeface="Symbol" pitchFamily="-65" charset="2"/>
      </a:defRPr>
    </a:lvl5pPr>
    <a:lvl6pPr marL="2286000" algn="l" defTabSz="457200" rtl="0" eaLnBrk="1" latinLnBrk="0" hangingPunct="1">
      <a:defRPr sz="2000" b="1" i="1" kern="1200">
        <a:solidFill>
          <a:srgbClr val="009900"/>
        </a:solidFill>
        <a:latin typeface="Times New Roman" pitchFamily="-65" charset="0"/>
        <a:ea typeface="+mn-ea"/>
        <a:cs typeface="+mn-cs"/>
        <a:sym typeface="Symbol" pitchFamily="-65" charset="2"/>
      </a:defRPr>
    </a:lvl6pPr>
    <a:lvl7pPr marL="2743200" algn="l" defTabSz="457200" rtl="0" eaLnBrk="1" latinLnBrk="0" hangingPunct="1">
      <a:defRPr sz="2000" b="1" i="1" kern="1200">
        <a:solidFill>
          <a:srgbClr val="009900"/>
        </a:solidFill>
        <a:latin typeface="Times New Roman" pitchFamily="-65" charset="0"/>
        <a:ea typeface="+mn-ea"/>
        <a:cs typeface="+mn-cs"/>
        <a:sym typeface="Symbol" pitchFamily="-65" charset="2"/>
      </a:defRPr>
    </a:lvl7pPr>
    <a:lvl8pPr marL="3200400" algn="l" defTabSz="457200" rtl="0" eaLnBrk="1" latinLnBrk="0" hangingPunct="1">
      <a:defRPr sz="2000" b="1" i="1" kern="1200">
        <a:solidFill>
          <a:srgbClr val="009900"/>
        </a:solidFill>
        <a:latin typeface="Times New Roman" pitchFamily="-65" charset="0"/>
        <a:ea typeface="+mn-ea"/>
        <a:cs typeface="+mn-cs"/>
        <a:sym typeface="Symbol" pitchFamily="-65" charset="2"/>
      </a:defRPr>
    </a:lvl8pPr>
    <a:lvl9pPr marL="3657600" algn="l" defTabSz="457200" rtl="0" eaLnBrk="1" latinLnBrk="0" hangingPunct="1">
      <a:defRPr sz="2000" b="1" i="1" kern="1200">
        <a:solidFill>
          <a:srgbClr val="009900"/>
        </a:solidFill>
        <a:latin typeface="Times New Roman" pitchFamily="-65" charset="0"/>
        <a:ea typeface="+mn-ea"/>
        <a:cs typeface="+mn-cs"/>
        <a:sym typeface="Symbol" pitchFamily="-65" charset="2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>
    <p:present/>
    <p:sldAll/>
    <p:penClr>
      <a:schemeClr val="tx1"/>
    </p:penClr>
  </p:showPr>
  <p:clrMru>
    <a:srgbClr val="00FF00"/>
    <a:srgbClr val="66FFFF"/>
    <a:srgbClr val="CC9900"/>
    <a:srgbClr val="CC0000"/>
    <a:srgbClr val="FFFF00"/>
    <a:srgbClr val="009900"/>
    <a:srgbClr val="00FF99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>
      <p:cViewPr varScale="1">
        <p:scale>
          <a:sx n="90" d="100"/>
          <a:sy n="90" d="100"/>
        </p:scale>
        <p:origin x="-87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9" Type="http://schemas.openxmlformats.org/officeDocument/2006/relationships/slide" Target="slides/slide38.xml"/><Relationship Id="rId7" Type="http://schemas.openxmlformats.org/officeDocument/2006/relationships/slide" Target="slides/slide6.xml"/><Relationship Id="rId43" Type="http://schemas.openxmlformats.org/officeDocument/2006/relationships/slide" Target="slides/slide42.xml"/><Relationship Id="rId25" Type="http://schemas.openxmlformats.org/officeDocument/2006/relationships/slide" Target="slides/slide24.xml"/><Relationship Id="rId10" Type="http://schemas.openxmlformats.org/officeDocument/2006/relationships/slide" Target="slides/slide9.xml"/><Relationship Id="rId50" Type="http://schemas.openxmlformats.org/officeDocument/2006/relationships/viewProps" Target="viewProps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27" Type="http://schemas.openxmlformats.org/officeDocument/2006/relationships/slide" Target="slides/slide26.xml"/><Relationship Id="rId14" Type="http://schemas.openxmlformats.org/officeDocument/2006/relationships/slide" Target="slides/slide13.xml"/><Relationship Id="rId4" Type="http://schemas.openxmlformats.org/officeDocument/2006/relationships/slide" Target="slides/slide3.xml"/><Relationship Id="rId28" Type="http://schemas.openxmlformats.org/officeDocument/2006/relationships/slide" Target="slides/slide27.xml"/><Relationship Id="rId45" Type="http://schemas.openxmlformats.org/officeDocument/2006/relationships/notesMaster" Target="notesMasters/notesMaster1.xml"/><Relationship Id="rId42" Type="http://schemas.openxmlformats.org/officeDocument/2006/relationships/slide" Target="slides/slide41.xml"/><Relationship Id="rId6" Type="http://schemas.openxmlformats.org/officeDocument/2006/relationships/slide" Target="slides/slide5.xml"/><Relationship Id="rId49" Type="http://schemas.openxmlformats.org/officeDocument/2006/relationships/presProps" Target="presProps.xml"/><Relationship Id="rId44" Type="http://schemas.openxmlformats.org/officeDocument/2006/relationships/slide" Target="slides/slide43.xml"/><Relationship Id="rId19" Type="http://schemas.openxmlformats.org/officeDocument/2006/relationships/slide" Target="slides/slide18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2" Type="http://schemas.openxmlformats.org/officeDocument/2006/relationships/slide" Target="slides/slide1.xml"/><Relationship Id="rId46" Type="http://schemas.openxmlformats.org/officeDocument/2006/relationships/handoutMaster" Target="handoutMasters/handoutMaster1.xml"/><Relationship Id="rId35" Type="http://schemas.openxmlformats.org/officeDocument/2006/relationships/slide" Target="slides/slide34.xml"/><Relationship Id="rId51" Type="http://schemas.openxmlformats.org/officeDocument/2006/relationships/theme" Target="theme/theme1.xml"/><Relationship Id="rId31" Type="http://schemas.openxmlformats.org/officeDocument/2006/relationships/slide" Target="slides/slide30.xml"/><Relationship Id="rId34" Type="http://schemas.openxmlformats.org/officeDocument/2006/relationships/slide" Target="slides/slide33.xml"/><Relationship Id="rId40" Type="http://schemas.openxmlformats.org/officeDocument/2006/relationships/slide" Target="slides/slide39.xml"/><Relationship Id="rId36" Type="http://schemas.openxmlformats.org/officeDocument/2006/relationships/slide" Target="slides/slide35.xml"/><Relationship Id="rId1" Type="http://schemas.openxmlformats.org/officeDocument/2006/relationships/slideMaster" Target="slideMasters/slideMaster1.xml"/><Relationship Id="rId24" Type="http://schemas.openxmlformats.org/officeDocument/2006/relationships/slide" Target="slides/slide23.xml"/><Relationship Id="rId47" Type="http://schemas.openxmlformats.org/officeDocument/2006/relationships/printerSettings" Target="printerSettings/printerSettings1.bin"/><Relationship Id="rId48" Type="http://schemas.openxmlformats.org/officeDocument/2006/relationships/tags" Target="tags/tag1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2" Type="http://schemas.openxmlformats.org/officeDocument/2006/relationships/tableStyles" Target="tableStyles.xml"/><Relationship Id="rId12" Type="http://schemas.openxmlformats.org/officeDocument/2006/relationships/slide" Target="slides/slide11.xml"/><Relationship Id="rId3" Type="http://schemas.openxmlformats.org/officeDocument/2006/relationships/slide" Target="slides/slide2.xml"/><Relationship Id="rId23" Type="http://schemas.openxmlformats.org/officeDocument/2006/relationships/slide" Target="slides/slide22.xml"/><Relationship Id="rId26" Type="http://schemas.openxmlformats.org/officeDocument/2006/relationships/slide" Target="slides/slide25.xml"/><Relationship Id="rId30" Type="http://schemas.openxmlformats.org/officeDocument/2006/relationships/slide" Target="slides/slide29.xml"/><Relationship Id="rId11" Type="http://schemas.openxmlformats.org/officeDocument/2006/relationships/slide" Target="slides/slide10.xml"/><Relationship Id="rId29" Type="http://schemas.openxmlformats.org/officeDocument/2006/relationships/slide" Target="slides/slide28.xml"/><Relationship Id="rId16" Type="http://schemas.openxmlformats.org/officeDocument/2006/relationships/slide" Target="slides/slide15.xml"/><Relationship Id="rId33" Type="http://schemas.openxmlformats.org/officeDocument/2006/relationships/slide" Target="slides/slide32.xml"/><Relationship Id="rId41" Type="http://schemas.openxmlformats.org/officeDocument/2006/relationships/slide" Target="slides/slide4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2" Type="http://schemas.openxmlformats.org/officeDocument/2006/relationships/slide" Target="slides/slide21.xml"/><Relationship Id="rId21" Type="http://schemas.openxmlformats.org/officeDocument/2006/relationships/slide" Target="slides/slide2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7" tIns="48328" rIns="96657" bIns="48328" numCol="1" anchor="t" anchorCtr="0" compatLnSpc="1">
            <a:prstTxWarp prst="textNoShape">
              <a:avLst/>
            </a:prstTxWarp>
          </a:bodyPr>
          <a:lstStyle>
            <a:lvl1pPr defTabSz="966788">
              <a:spcBef>
                <a:spcPct val="0"/>
              </a:spcBef>
              <a:defRPr sz="1300" b="0" i="0">
                <a:solidFill>
                  <a:schemeClr val="tx1"/>
                </a:solidFill>
                <a:latin typeface="Tahoma" pitchFamily="-65" charset="0"/>
              </a:defRPr>
            </a:lvl1pPr>
          </a:lstStyle>
          <a:p>
            <a:endParaRPr lang="en-US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7" tIns="48328" rIns="96657" bIns="48328" numCol="1" anchor="t" anchorCtr="0" compatLnSpc="1">
            <a:prstTxWarp prst="textNoShape">
              <a:avLst/>
            </a:prstTxWarp>
          </a:bodyPr>
          <a:lstStyle>
            <a:lvl1pPr algn="r" defTabSz="966788">
              <a:spcBef>
                <a:spcPct val="0"/>
              </a:spcBef>
              <a:defRPr sz="1300" b="0" i="0">
                <a:solidFill>
                  <a:schemeClr val="tx1"/>
                </a:solidFill>
                <a:latin typeface="Tahoma" pitchFamily="-65" charset="0"/>
              </a:defRPr>
            </a:lvl1pPr>
          </a:lstStyle>
          <a:p>
            <a:endParaRPr lang="en-US"/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7" tIns="48328" rIns="96657" bIns="48328" numCol="1" anchor="b" anchorCtr="0" compatLnSpc="1">
            <a:prstTxWarp prst="textNoShape">
              <a:avLst/>
            </a:prstTxWarp>
          </a:bodyPr>
          <a:lstStyle>
            <a:lvl1pPr defTabSz="966788">
              <a:spcBef>
                <a:spcPct val="0"/>
              </a:spcBef>
              <a:defRPr sz="1300" b="0" i="0">
                <a:solidFill>
                  <a:schemeClr val="tx1"/>
                </a:solidFill>
                <a:latin typeface="Tahoma" pitchFamily="-65" charset="0"/>
              </a:defRPr>
            </a:lvl1pPr>
          </a:lstStyle>
          <a:p>
            <a:endParaRPr lang="en-US"/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7" tIns="48328" rIns="96657" bIns="48328" numCol="1" anchor="b" anchorCtr="0" compatLnSpc="1">
            <a:prstTxWarp prst="textNoShape">
              <a:avLst/>
            </a:prstTxWarp>
          </a:bodyPr>
          <a:lstStyle>
            <a:lvl1pPr algn="r" defTabSz="966788">
              <a:spcBef>
                <a:spcPct val="0"/>
              </a:spcBef>
              <a:defRPr sz="1300" b="0" i="0">
                <a:solidFill>
                  <a:schemeClr val="tx1"/>
                </a:solidFill>
                <a:latin typeface="Tahoma" pitchFamily="-65" charset="0"/>
              </a:defRPr>
            </a:lvl1pPr>
          </a:lstStyle>
          <a:p>
            <a:fld id="{4055F157-0BCD-B44E-BF76-03D5C189048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7" tIns="48328" rIns="96657" bIns="48328" numCol="1" anchor="t" anchorCtr="0" compatLnSpc="1">
            <a:prstTxWarp prst="textNoShape">
              <a:avLst/>
            </a:prstTxWarp>
          </a:bodyPr>
          <a:lstStyle>
            <a:lvl1pPr defTabSz="966788">
              <a:spcBef>
                <a:spcPct val="0"/>
              </a:spcBef>
              <a:defRPr sz="1300" b="0" i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7" tIns="48328" rIns="96657" bIns="48328" numCol="1" anchor="t" anchorCtr="0" compatLnSpc="1">
            <a:prstTxWarp prst="textNoShape">
              <a:avLst/>
            </a:prstTxWarp>
          </a:bodyPr>
          <a:lstStyle>
            <a:lvl1pPr algn="r" defTabSz="966788">
              <a:spcBef>
                <a:spcPct val="0"/>
              </a:spcBef>
              <a:defRPr sz="1300" b="0" i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19138"/>
            <a:ext cx="4802188" cy="36020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6313" y="4560888"/>
            <a:ext cx="5362575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7" tIns="48328" rIns="96657" bIns="4832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7" tIns="48328" rIns="96657" bIns="48328" numCol="1" anchor="b" anchorCtr="0" compatLnSpc="1">
            <a:prstTxWarp prst="textNoShape">
              <a:avLst/>
            </a:prstTxWarp>
          </a:bodyPr>
          <a:lstStyle>
            <a:lvl1pPr defTabSz="966788">
              <a:spcBef>
                <a:spcPct val="0"/>
              </a:spcBef>
              <a:defRPr sz="1300" b="0" i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7" tIns="48328" rIns="96657" bIns="48328" numCol="1" anchor="b" anchorCtr="0" compatLnSpc="1">
            <a:prstTxWarp prst="textNoShape">
              <a:avLst/>
            </a:prstTxWarp>
          </a:bodyPr>
          <a:lstStyle>
            <a:lvl1pPr algn="r" defTabSz="966788">
              <a:spcBef>
                <a:spcPct val="0"/>
              </a:spcBef>
              <a:defRPr sz="1300" b="0" i="0">
                <a:solidFill>
                  <a:schemeClr val="tx1"/>
                </a:solidFill>
              </a:defRPr>
            </a:lvl1pPr>
          </a:lstStyle>
          <a:p>
            <a:fld id="{43C87633-A9D8-0645-BCB9-4C6FAC12F1C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46" charset="0"/>
        <a:ea typeface="ＭＳ Ｐゴシック" pitchFamily="-28" charset="-128"/>
        <a:cs typeface="ＭＳ Ｐゴシック" pitchFamily="-28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46" charset="0"/>
        <a:ea typeface="ＭＳ Ｐゴシック" pitchFamily="4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46" charset="0"/>
        <a:ea typeface="ＭＳ Ｐゴシック" pitchFamily="4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46" charset="0"/>
        <a:ea typeface="ＭＳ Ｐゴシック" pitchFamily="4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46" charset="0"/>
        <a:ea typeface="ＭＳ Ｐゴシック" pitchFamily="46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57B163C-9856-4B4B-811F-65E1C030274D}" type="slidenum">
              <a:rPr lang="en-US"/>
              <a:pPr/>
              <a:t>1</a:t>
            </a:fld>
            <a:endParaRPr lang="en-US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z="2000">
              <a:latin typeface="Times New Roman" pitchFamily="-65" charset="0"/>
              <a:ea typeface="ＭＳ Ｐゴシック" pitchFamily="-65" charset="-128"/>
              <a:cs typeface="ＭＳ Ｐゴシック" pitchFamily="-65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981075"/>
            <a:ext cx="4708525" cy="3532188"/>
          </a:xfrm>
          <a:ln/>
        </p:spPr>
      </p:sp>
      <p:sp>
        <p:nvSpPr>
          <p:cNvPr id="23555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1101725" y="4854575"/>
            <a:ext cx="4914900" cy="5892800"/>
          </a:xfrm>
          <a:noFill/>
          <a:ln/>
        </p:spPr>
        <p:txBody>
          <a:bodyPr>
            <a:spAutoFit/>
          </a:bodyPr>
          <a:lstStyle/>
          <a:p>
            <a:pPr eaLnBrk="1">
              <a:lnSpc>
                <a:spcPct val="83000"/>
              </a:lnSpc>
              <a:spcBef>
                <a:spcPct val="0"/>
              </a:spcBef>
              <a:buSzPct val="45000"/>
              <a:tabLst>
                <a:tab pos="685800" algn="l"/>
                <a:tab pos="1373188" algn="l"/>
                <a:tab pos="2058988" algn="l"/>
                <a:tab pos="2746375" algn="l"/>
                <a:tab pos="3433763" algn="l"/>
                <a:tab pos="4119563" algn="l"/>
                <a:tab pos="4806950" algn="l"/>
              </a:tabLst>
            </a:pPr>
            <a:endParaRPr lang="en-GB" sz="1900">
              <a:latin typeface="Times New Roman" pitchFamily="-60" charset="0"/>
              <a:ea typeface="HG Mincho Light J" charset="0"/>
              <a:cs typeface="HG Mincho Light J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981075"/>
            <a:ext cx="4708525" cy="3532188"/>
          </a:xfrm>
          <a:ln/>
        </p:spPr>
      </p:sp>
      <p:sp>
        <p:nvSpPr>
          <p:cNvPr id="23555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1101725" y="4854575"/>
            <a:ext cx="4914900" cy="5892800"/>
          </a:xfrm>
          <a:noFill/>
          <a:ln/>
        </p:spPr>
        <p:txBody>
          <a:bodyPr>
            <a:spAutoFit/>
          </a:bodyPr>
          <a:lstStyle/>
          <a:p>
            <a:pPr eaLnBrk="1">
              <a:lnSpc>
                <a:spcPct val="83000"/>
              </a:lnSpc>
              <a:spcBef>
                <a:spcPct val="0"/>
              </a:spcBef>
              <a:buSzPct val="45000"/>
              <a:tabLst>
                <a:tab pos="685800" algn="l"/>
                <a:tab pos="1373188" algn="l"/>
                <a:tab pos="2058988" algn="l"/>
                <a:tab pos="2746375" algn="l"/>
                <a:tab pos="3433763" algn="l"/>
                <a:tab pos="4119563" algn="l"/>
                <a:tab pos="4806950" algn="l"/>
              </a:tabLst>
            </a:pPr>
            <a:endParaRPr lang="en-GB" sz="1900">
              <a:latin typeface="Times New Roman" pitchFamily="-60" charset="0"/>
              <a:ea typeface="HG Mincho Light J" charset="0"/>
              <a:cs typeface="HG Mincho Light J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981075"/>
            <a:ext cx="4708525" cy="3532188"/>
          </a:xfrm>
          <a:ln/>
        </p:spPr>
      </p:sp>
      <p:sp>
        <p:nvSpPr>
          <p:cNvPr id="23555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1101725" y="4854575"/>
            <a:ext cx="4914900" cy="5892800"/>
          </a:xfrm>
          <a:noFill/>
          <a:ln/>
        </p:spPr>
        <p:txBody>
          <a:bodyPr>
            <a:spAutoFit/>
          </a:bodyPr>
          <a:lstStyle/>
          <a:p>
            <a:pPr eaLnBrk="1">
              <a:lnSpc>
                <a:spcPct val="83000"/>
              </a:lnSpc>
              <a:spcBef>
                <a:spcPct val="0"/>
              </a:spcBef>
              <a:buSzPct val="45000"/>
              <a:tabLst>
                <a:tab pos="685800" algn="l"/>
                <a:tab pos="1373188" algn="l"/>
                <a:tab pos="2058988" algn="l"/>
                <a:tab pos="2746375" algn="l"/>
                <a:tab pos="3433763" algn="l"/>
                <a:tab pos="4119563" algn="l"/>
                <a:tab pos="4806950" algn="l"/>
              </a:tabLst>
            </a:pPr>
            <a:endParaRPr lang="en-GB" sz="1900">
              <a:latin typeface="Times New Roman" pitchFamily="-60" charset="0"/>
              <a:ea typeface="HG Mincho Light J" charset="0"/>
              <a:cs typeface="HG Mincho Light J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981075"/>
            <a:ext cx="4708525" cy="3532188"/>
          </a:xfrm>
          <a:ln/>
        </p:spPr>
      </p:sp>
      <p:sp>
        <p:nvSpPr>
          <p:cNvPr id="23555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1101725" y="4854575"/>
            <a:ext cx="4914900" cy="5892800"/>
          </a:xfrm>
          <a:noFill/>
          <a:ln/>
        </p:spPr>
        <p:txBody>
          <a:bodyPr>
            <a:spAutoFit/>
          </a:bodyPr>
          <a:lstStyle/>
          <a:p>
            <a:pPr eaLnBrk="1">
              <a:lnSpc>
                <a:spcPct val="83000"/>
              </a:lnSpc>
              <a:spcBef>
                <a:spcPct val="0"/>
              </a:spcBef>
              <a:buSzPct val="45000"/>
              <a:tabLst>
                <a:tab pos="685800" algn="l"/>
                <a:tab pos="1373188" algn="l"/>
                <a:tab pos="2058988" algn="l"/>
                <a:tab pos="2746375" algn="l"/>
                <a:tab pos="3433763" algn="l"/>
                <a:tab pos="4119563" algn="l"/>
                <a:tab pos="4806950" algn="l"/>
              </a:tabLst>
            </a:pPr>
            <a:endParaRPr lang="en-GB" sz="1900">
              <a:latin typeface="Times New Roman" pitchFamily="-60" charset="0"/>
              <a:ea typeface="HG Mincho Light J" charset="0"/>
              <a:cs typeface="HG Mincho Light J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981075"/>
            <a:ext cx="4708525" cy="3532188"/>
          </a:xfrm>
          <a:ln/>
        </p:spPr>
      </p:sp>
      <p:sp>
        <p:nvSpPr>
          <p:cNvPr id="23555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1101725" y="4854575"/>
            <a:ext cx="4914900" cy="5892800"/>
          </a:xfrm>
          <a:noFill/>
          <a:ln/>
        </p:spPr>
        <p:txBody>
          <a:bodyPr>
            <a:spAutoFit/>
          </a:bodyPr>
          <a:lstStyle/>
          <a:p>
            <a:pPr eaLnBrk="1">
              <a:lnSpc>
                <a:spcPct val="83000"/>
              </a:lnSpc>
              <a:spcBef>
                <a:spcPct val="0"/>
              </a:spcBef>
              <a:buSzPct val="45000"/>
              <a:tabLst>
                <a:tab pos="685800" algn="l"/>
                <a:tab pos="1373188" algn="l"/>
                <a:tab pos="2058988" algn="l"/>
                <a:tab pos="2746375" algn="l"/>
                <a:tab pos="3433763" algn="l"/>
                <a:tab pos="4119563" algn="l"/>
                <a:tab pos="4806950" algn="l"/>
              </a:tabLst>
            </a:pPr>
            <a:endParaRPr lang="en-GB" sz="1900">
              <a:latin typeface="Times New Roman" pitchFamily="-60" charset="0"/>
              <a:ea typeface="HG Mincho Light J" charset="0"/>
              <a:cs typeface="HG Mincho Light J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981075"/>
            <a:ext cx="4708525" cy="3532188"/>
          </a:xfrm>
          <a:ln/>
        </p:spPr>
      </p:sp>
      <p:sp>
        <p:nvSpPr>
          <p:cNvPr id="23555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1101725" y="4854575"/>
            <a:ext cx="4914900" cy="5892800"/>
          </a:xfrm>
          <a:noFill/>
          <a:ln/>
        </p:spPr>
        <p:txBody>
          <a:bodyPr>
            <a:spAutoFit/>
          </a:bodyPr>
          <a:lstStyle/>
          <a:p>
            <a:pPr eaLnBrk="1">
              <a:lnSpc>
                <a:spcPct val="83000"/>
              </a:lnSpc>
              <a:spcBef>
                <a:spcPct val="0"/>
              </a:spcBef>
              <a:buSzPct val="45000"/>
              <a:tabLst>
                <a:tab pos="685800" algn="l"/>
                <a:tab pos="1373188" algn="l"/>
                <a:tab pos="2058988" algn="l"/>
                <a:tab pos="2746375" algn="l"/>
                <a:tab pos="3433763" algn="l"/>
                <a:tab pos="4119563" algn="l"/>
                <a:tab pos="4806950" algn="l"/>
              </a:tabLst>
            </a:pPr>
            <a:endParaRPr lang="en-GB" sz="1900">
              <a:latin typeface="Times New Roman" pitchFamily="-60" charset="0"/>
              <a:ea typeface="HG Mincho Light J" charset="0"/>
              <a:cs typeface="HG Mincho Light J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981075"/>
            <a:ext cx="4708525" cy="3532188"/>
          </a:xfrm>
          <a:ln/>
        </p:spPr>
      </p:sp>
      <p:sp>
        <p:nvSpPr>
          <p:cNvPr id="23555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1101725" y="4854575"/>
            <a:ext cx="4914900" cy="5892800"/>
          </a:xfrm>
          <a:noFill/>
          <a:ln/>
        </p:spPr>
        <p:txBody>
          <a:bodyPr>
            <a:spAutoFit/>
          </a:bodyPr>
          <a:lstStyle/>
          <a:p>
            <a:pPr eaLnBrk="1">
              <a:lnSpc>
                <a:spcPct val="83000"/>
              </a:lnSpc>
              <a:spcBef>
                <a:spcPct val="0"/>
              </a:spcBef>
              <a:buSzPct val="45000"/>
              <a:tabLst>
                <a:tab pos="685800" algn="l"/>
                <a:tab pos="1373188" algn="l"/>
                <a:tab pos="2058988" algn="l"/>
                <a:tab pos="2746375" algn="l"/>
                <a:tab pos="3433763" algn="l"/>
                <a:tab pos="4119563" algn="l"/>
                <a:tab pos="4806950" algn="l"/>
              </a:tabLst>
            </a:pPr>
            <a:endParaRPr lang="en-GB" sz="1900">
              <a:latin typeface="Times New Roman" pitchFamily="-60" charset="0"/>
              <a:ea typeface="HG Mincho Light J" charset="0"/>
              <a:cs typeface="HG Mincho Light J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981075"/>
            <a:ext cx="4708525" cy="3532188"/>
          </a:xfrm>
          <a:ln/>
        </p:spPr>
      </p:sp>
      <p:sp>
        <p:nvSpPr>
          <p:cNvPr id="23555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1101725" y="4854575"/>
            <a:ext cx="4914900" cy="5892800"/>
          </a:xfrm>
          <a:noFill/>
          <a:ln/>
        </p:spPr>
        <p:txBody>
          <a:bodyPr>
            <a:spAutoFit/>
          </a:bodyPr>
          <a:lstStyle/>
          <a:p>
            <a:pPr eaLnBrk="1">
              <a:lnSpc>
                <a:spcPct val="83000"/>
              </a:lnSpc>
              <a:spcBef>
                <a:spcPct val="0"/>
              </a:spcBef>
              <a:buSzPct val="45000"/>
              <a:tabLst>
                <a:tab pos="685800" algn="l"/>
                <a:tab pos="1373188" algn="l"/>
                <a:tab pos="2058988" algn="l"/>
                <a:tab pos="2746375" algn="l"/>
                <a:tab pos="3433763" algn="l"/>
                <a:tab pos="4119563" algn="l"/>
                <a:tab pos="4806950" algn="l"/>
              </a:tabLst>
            </a:pPr>
            <a:endParaRPr lang="en-GB" sz="1900">
              <a:latin typeface="Times New Roman" pitchFamily="-60" charset="0"/>
              <a:ea typeface="HG Mincho Light J" charset="0"/>
              <a:cs typeface="HG Mincho Light J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981075"/>
            <a:ext cx="4708525" cy="3532188"/>
          </a:xfrm>
          <a:ln/>
        </p:spPr>
      </p:sp>
      <p:sp>
        <p:nvSpPr>
          <p:cNvPr id="23555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1101725" y="4854575"/>
            <a:ext cx="4914900" cy="5892800"/>
          </a:xfrm>
          <a:noFill/>
          <a:ln/>
        </p:spPr>
        <p:txBody>
          <a:bodyPr>
            <a:spAutoFit/>
          </a:bodyPr>
          <a:lstStyle/>
          <a:p>
            <a:pPr eaLnBrk="1">
              <a:lnSpc>
                <a:spcPct val="83000"/>
              </a:lnSpc>
              <a:spcBef>
                <a:spcPct val="0"/>
              </a:spcBef>
              <a:buSzPct val="45000"/>
              <a:tabLst>
                <a:tab pos="685800" algn="l"/>
                <a:tab pos="1373188" algn="l"/>
                <a:tab pos="2058988" algn="l"/>
                <a:tab pos="2746375" algn="l"/>
                <a:tab pos="3433763" algn="l"/>
                <a:tab pos="4119563" algn="l"/>
                <a:tab pos="4806950" algn="l"/>
              </a:tabLst>
            </a:pPr>
            <a:endParaRPr lang="en-GB" sz="1900">
              <a:latin typeface="Times New Roman" pitchFamily="-60" charset="0"/>
              <a:ea typeface="HG Mincho Light J" charset="0"/>
              <a:cs typeface="HG Mincho Light J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981075"/>
            <a:ext cx="4708525" cy="3532188"/>
          </a:xfrm>
          <a:ln/>
        </p:spPr>
      </p:sp>
      <p:sp>
        <p:nvSpPr>
          <p:cNvPr id="23555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1101725" y="4854575"/>
            <a:ext cx="4914900" cy="5892800"/>
          </a:xfrm>
          <a:noFill/>
          <a:ln/>
        </p:spPr>
        <p:txBody>
          <a:bodyPr>
            <a:spAutoFit/>
          </a:bodyPr>
          <a:lstStyle/>
          <a:p>
            <a:pPr eaLnBrk="1">
              <a:lnSpc>
                <a:spcPct val="83000"/>
              </a:lnSpc>
              <a:spcBef>
                <a:spcPct val="0"/>
              </a:spcBef>
              <a:buSzPct val="45000"/>
              <a:tabLst>
                <a:tab pos="685800" algn="l"/>
                <a:tab pos="1373188" algn="l"/>
                <a:tab pos="2058988" algn="l"/>
                <a:tab pos="2746375" algn="l"/>
                <a:tab pos="3433763" algn="l"/>
                <a:tab pos="4119563" algn="l"/>
                <a:tab pos="4806950" algn="l"/>
              </a:tabLst>
            </a:pPr>
            <a:endParaRPr lang="en-GB" sz="1900">
              <a:latin typeface="Times New Roman" pitchFamily="-60" charset="0"/>
              <a:ea typeface="HG Mincho Light J" charset="0"/>
              <a:cs typeface="HG Mincho Light J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B559045-63B4-B444-994A-BF4CF7C38724}" type="slidenum">
              <a:rPr lang="en-US"/>
              <a:pPr/>
              <a:t>2</a:t>
            </a:fld>
            <a:endParaRPr lang="en-US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Times New Roman" pitchFamily="-65" charset="0"/>
              <a:ea typeface="ＭＳ Ｐゴシック" pitchFamily="-65" charset="-128"/>
              <a:cs typeface="ＭＳ Ｐゴシック" pitchFamily="-65" charset="-128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981075"/>
            <a:ext cx="4708525" cy="3532188"/>
          </a:xfrm>
          <a:ln/>
        </p:spPr>
      </p:sp>
      <p:sp>
        <p:nvSpPr>
          <p:cNvPr id="23555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1101725" y="4854575"/>
            <a:ext cx="4914900" cy="5892800"/>
          </a:xfrm>
          <a:noFill/>
          <a:ln/>
        </p:spPr>
        <p:txBody>
          <a:bodyPr>
            <a:spAutoFit/>
          </a:bodyPr>
          <a:lstStyle/>
          <a:p>
            <a:pPr eaLnBrk="1">
              <a:lnSpc>
                <a:spcPct val="83000"/>
              </a:lnSpc>
              <a:spcBef>
                <a:spcPct val="0"/>
              </a:spcBef>
              <a:buSzPct val="45000"/>
              <a:tabLst>
                <a:tab pos="685800" algn="l"/>
                <a:tab pos="1373188" algn="l"/>
                <a:tab pos="2058988" algn="l"/>
                <a:tab pos="2746375" algn="l"/>
                <a:tab pos="3433763" algn="l"/>
                <a:tab pos="4119563" algn="l"/>
                <a:tab pos="4806950" algn="l"/>
              </a:tabLst>
            </a:pPr>
            <a:endParaRPr lang="en-GB" sz="1900">
              <a:latin typeface="Times New Roman" pitchFamily="-60" charset="0"/>
              <a:ea typeface="HG Mincho Light J" charset="0"/>
              <a:cs typeface="HG Mincho Light J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981075"/>
            <a:ext cx="4708525" cy="3532188"/>
          </a:xfrm>
          <a:ln/>
        </p:spPr>
      </p:sp>
      <p:sp>
        <p:nvSpPr>
          <p:cNvPr id="23555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1101725" y="4854575"/>
            <a:ext cx="4914900" cy="5892800"/>
          </a:xfrm>
          <a:noFill/>
          <a:ln/>
        </p:spPr>
        <p:txBody>
          <a:bodyPr>
            <a:spAutoFit/>
          </a:bodyPr>
          <a:lstStyle/>
          <a:p>
            <a:pPr eaLnBrk="1">
              <a:lnSpc>
                <a:spcPct val="83000"/>
              </a:lnSpc>
              <a:spcBef>
                <a:spcPct val="0"/>
              </a:spcBef>
              <a:buSzPct val="45000"/>
              <a:tabLst>
                <a:tab pos="685800" algn="l"/>
                <a:tab pos="1373188" algn="l"/>
                <a:tab pos="2058988" algn="l"/>
                <a:tab pos="2746375" algn="l"/>
                <a:tab pos="3433763" algn="l"/>
                <a:tab pos="4119563" algn="l"/>
                <a:tab pos="4806950" algn="l"/>
              </a:tabLst>
            </a:pPr>
            <a:endParaRPr lang="en-GB" sz="1900">
              <a:latin typeface="Times New Roman" pitchFamily="-60" charset="0"/>
              <a:ea typeface="HG Mincho Light J" charset="0"/>
              <a:cs typeface="HG Mincho Light J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981075"/>
            <a:ext cx="4708525" cy="3532188"/>
          </a:xfrm>
          <a:ln/>
        </p:spPr>
      </p:sp>
      <p:sp>
        <p:nvSpPr>
          <p:cNvPr id="23555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1101725" y="4854575"/>
            <a:ext cx="4914900" cy="5892800"/>
          </a:xfrm>
          <a:noFill/>
          <a:ln/>
        </p:spPr>
        <p:txBody>
          <a:bodyPr>
            <a:spAutoFit/>
          </a:bodyPr>
          <a:lstStyle/>
          <a:p>
            <a:pPr eaLnBrk="1">
              <a:lnSpc>
                <a:spcPct val="83000"/>
              </a:lnSpc>
              <a:spcBef>
                <a:spcPct val="0"/>
              </a:spcBef>
              <a:buSzPct val="45000"/>
              <a:tabLst>
                <a:tab pos="685800" algn="l"/>
                <a:tab pos="1373188" algn="l"/>
                <a:tab pos="2058988" algn="l"/>
                <a:tab pos="2746375" algn="l"/>
                <a:tab pos="3433763" algn="l"/>
                <a:tab pos="4119563" algn="l"/>
                <a:tab pos="4806950" algn="l"/>
              </a:tabLst>
            </a:pPr>
            <a:endParaRPr lang="en-GB" sz="1900">
              <a:latin typeface="Times New Roman" pitchFamily="-60" charset="0"/>
              <a:ea typeface="HG Mincho Light J" charset="0"/>
              <a:cs typeface="HG Mincho Light J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981075"/>
            <a:ext cx="4708525" cy="3532188"/>
          </a:xfrm>
          <a:ln/>
        </p:spPr>
      </p:sp>
      <p:sp>
        <p:nvSpPr>
          <p:cNvPr id="23555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1101725" y="4854575"/>
            <a:ext cx="4914900" cy="5892800"/>
          </a:xfrm>
          <a:noFill/>
          <a:ln/>
        </p:spPr>
        <p:txBody>
          <a:bodyPr>
            <a:spAutoFit/>
          </a:bodyPr>
          <a:lstStyle/>
          <a:p>
            <a:pPr eaLnBrk="1">
              <a:lnSpc>
                <a:spcPct val="83000"/>
              </a:lnSpc>
              <a:spcBef>
                <a:spcPct val="0"/>
              </a:spcBef>
              <a:buSzPct val="45000"/>
              <a:tabLst>
                <a:tab pos="685800" algn="l"/>
                <a:tab pos="1373188" algn="l"/>
                <a:tab pos="2058988" algn="l"/>
                <a:tab pos="2746375" algn="l"/>
                <a:tab pos="3433763" algn="l"/>
                <a:tab pos="4119563" algn="l"/>
                <a:tab pos="4806950" algn="l"/>
              </a:tabLst>
            </a:pPr>
            <a:endParaRPr lang="en-GB" sz="1900">
              <a:latin typeface="Times New Roman" pitchFamily="-60" charset="0"/>
              <a:ea typeface="HG Mincho Light J" charset="0"/>
              <a:cs typeface="HG Mincho Light J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981075"/>
            <a:ext cx="4708525" cy="3532188"/>
          </a:xfrm>
          <a:ln/>
        </p:spPr>
      </p:sp>
      <p:sp>
        <p:nvSpPr>
          <p:cNvPr id="23555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1101725" y="4854575"/>
            <a:ext cx="4914900" cy="5892800"/>
          </a:xfrm>
          <a:noFill/>
          <a:ln/>
        </p:spPr>
        <p:txBody>
          <a:bodyPr>
            <a:spAutoFit/>
          </a:bodyPr>
          <a:lstStyle/>
          <a:p>
            <a:pPr eaLnBrk="1">
              <a:lnSpc>
                <a:spcPct val="83000"/>
              </a:lnSpc>
              <a:spcBef>
                <a:spcPct val="0"/>
              </a:spcBef>
              <a:buSzPct val="45000"/>
              <a:tabLst>
                <a:tab pos="685800" algn="l"/>
                <a:tab pos="1373188" algn="l"/>
                <a:tab pos="2058988" algn="l"/>
                <a:tab pos="2746375" algn="l"/>
                <a:tab pos="3433763" algn="l"/>
                <a:tab pos="4119563" algn="l"/>
                <a:tab pos="4806950" algn="l"/>
              </a:tabLst>
            </a:pPr>
            <a:endParaRPr lang="en-GB" sz="1900">
              <a:latin typeface="Times New Roman" pitchFamily="-60" charset="0"/>
              <a:ea typeface="HG Mincho Light J" charset="0"/>
              <a:cs typeface="HG Mincho Light J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981075"/>
            <a:ext cx="4708525" cy="3532188"/>
          </a:xfrm>
          <a:ln/>
        </p:spPr>
      </p:sp>
      <p:sp>
        <p:nvSpPr>
          <p:cNvPr id="23555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1101725" y="4854575"/>
            <a:ext cx="4914900" cy="5892800"/>
          </a:xfrm>
          <a:noFill/>
          <a:ln/>
        </p:spPr>
        <p:txBody>
          <a:bodyPr>
            <a:spAutoFit/>
          </a:bodyPr>
          <a:lstStyle/>
          <a:p>
            <a:pPr eaLnBrk="1">
              <a:lnSpc>
                <a:spcPct val="83000"/>
              </a:lnSpc>
              <a:spcBef>
                <a:spcPct val="0"/>
              </a:spcBef>
              <a:buSzPct val="45000"/>
              <a:tabLst>
                <a:tab pos="685800" algn="l"/>
                <a:tab pos="1373188" algn="l"/>
                <a:tab pos="2058988" algn="l"/>
                <a:tab pos="2746375" algn="l"/>
                <a:tab pos="3433763" algn="l"/>
                <a:tab pos="4119563" algn="l"/>
                <a:tab pos="4806950" algn="l"/>
              </a:tabLst>
            </a:pPr>
            <a:endParaRPr lang="en-GB" sz="1900">
              <a:latin typeface="Times New Roman" pitchFamily="-60" charset="0"/>
              <a:ea typeface="HG Mincho Light J" charset="0"/>
              <a:cs typeface="HG Mincho Light J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981075"/>
            <a:ext cx="4708525" cy="3532188"/>
          </a:xfrm>
          <a:ln/>
        </p:spPr>
      </p:sp>
      <p:sp>
        <p:nvSpPr>
          <p:cNvPr id="23555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1101725" y="4854575"/>
            <a:ext cx="4914900" cy="5892800"/>
          </a:xfrm>
          <a:noFill/>
          <a:ln/>
        </p:spPr>
        <p:txBody>
          <a:bodyPr>
            <a:spAutoFit/>
          </a:bodyPr>
          <a:lstStyle/>
          <a:p>
            <a:pPr eaLnBrk="1">
              <a:lnSpc>
                <a:spcPct val="83000"/>
              </a:lnSpc>
              <a:spcBef>
                <a:spcPct val="0"/>
              </a:spcBef>
              <a:buSzPct val="45000"/>
              <a:tabLst>
                <a:tab pos="685800" algn="l"/>
                <a:tab pos="1373188" algn="l"/>
                <a:tab pos="2058988" algn="l"/>
                <a:tab pos="2746375" algn="l"/>
                <a:tab pos="3433763" algn="l"/>
                <a:tab pos="4119563" algn="l"/>
                <a:tab pos="4806950" algn="l"/>
              </a:tabLst>
            </a:pPr>
            <a:endParaRPr lang="en-GB" sz="1900">
              <a:latin typeface="Times New Roman" pitchFamily="-60" charset="0"/>
              <a:ea typeface="HG Mincho Light J" charset="0"/>
              <a:cs typeface="HG Mincho Light J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981075"/>
            <a:ext cx="4708525" cy="3532188"/>
          </a:xfrm>
          <a:ln/>
        </p:spPr>
      </p:sp>
      <p:sp>
        <p:nvSpPr>
          <p:cNvPr id="23555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1101725" y="4854575"/>
            <a:ext cx="4914900" cy="5892800"/>
          </a:xfrm>
          <a:noFill/>
          <a:ln/>
        </p:spPr>
        <p:txBody>
          <a:bodyPr>
            <a:spAutoFit/>
          </a:bodyPr>
          <a:lstStyle/>
          <a:p>
            <a:pPr eaLnBrk="1">
              <a:lnSpc>
                <a:spcPct val="83000"/>
              </a:lnSpc>
              <a:spcBef>
                <a:spcPct val="0"/>
              </a:spcBef>
              <a:buSzPct val="45000"/>
              <a:tabLst>
                <a:tab pos="685800" algn="l"/>
                <a:tab pos="1373188" algn="l"/>
                <a:tab pos="2058988" algn="l"/>
                <a:tab pos="2746375" algn="l"/>
                <a:tab pos="3433763" algn="l"/>
                <a:tab pos="4119563" algn="l"/>
                <a:tab pos="4806950" algn="l"/>
              </a:tabLst>
            </a:pPr>
            <a:endParaRPr lang="en-GB" sz="1900">
              <a:latin typeface="Times New Roman" pitchFamily="-60" charset="0"/>
              <a:ea typeface="HG Mincho Light J" charset="0"/>
              <a:cs typeface="HG Mincho Light J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981075"/>
            <a:ext cx="4708525" cy="3532188"/>
          </a:xfrm>
          <a:ln/>
        </p:spPr>
      </p:sp>
      <p:sp>
        <p:nvSpPr>
          <p:cNvPr id="23555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1101725" y="4854575"/>
            <a:ext cx="4914900" cy="5892800"/>
          </a:xfrm>
          <a:noFill/>
          <a:ln/>
        </p:spPr>
        <p:txBody>
          <a:bodyPr>
            <a:spAutoFit/>
          </a:bodyPr>
          <a:lstStyle/>
          <a:p>
            <a:pPr eaLnBrk="1">
              <a:lnSpc>
                <a:spcPct val="83000"/>
              </a:lnSpc>
              <a:spcBef>
                <a:spcPct val="0"/>
              </a:spcBef>
              <a:buSzPct val="45000"/>
              <a:tabLst>
                <a:tab pos="685800" algn="l"/>
                <a:tab pos="1373188" algn="l"/>
                <a:tab pos="2058988" algn="l"/>
                <a:tab pos="2746375" algn="l"/>
                <a:tab pos="3433763" algn="l"/>
                <a:tab pos="4119563" algn="l"/>
                <a:tab pos="4806950" algn="l"/>
              </a:tabLst>
            </a:pPr>
            <a:endParaRPr lang="en-GB" sz="1900">
              <a:latin typeface="Times New Roman" pitchFamily="-60" charset="0"/>
              <a:ea typeface="HG Mincho Light J" charset="0"/>
              <a:cs typeface="HG Mincho Light J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981075"/>
            <a:ext cx="4708525" cy="3532188"/>
          </a:xfrm>
          <a:ln/>
        </p:spPr>
      </p:sp>
      <p:sp>
        <p:nvSpPr>
          <p:cNvPr id="23555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1101725" y="4854575"/>
            <a:ext cx="4914900" cy="5892800"/>
          </a:xfrm>
          <a:noFill/>
          <a:ln/>
        </p:spPr>
        <p:txBody>
          <a:bodyPr>
            <a:spAutoFit/>
          </a:bodyPr>
          <a:lstStyle/>
          <a:p>
            <a:pPr eaLnBrk="1">
              <a:lnSpc>
                <a:spcPct val="83000"/>
              </a:lnSpc>
              <a:spcBef>
                <a:spcPct val="0"/>
              </a:spcBef>
              <a:buSzPct val="45000"/>
              <a:tabLst>
                <a:tab pos="685800" algn="l"/>
                <a:tab pos="1373188" algn="l"/>
                <a:tab pos="2058988" algn="l"/>
                <a:tab pos="2746375" algn="l"/>
                <a:tab pos="3433763" algn="l"/>
                <a:tab pos="4119563" algn="l"/>
                <a:tab pos="4806950" algn="l"/>
              </a:tabLst>
            </a:pPr>
            <a:endParaRPr lang="en-GB" sz="1900">
              <a:latin typeface="Times New Roman" pitchFamily="-60" charset="0"/>
              <a:ea typeface="HG Mincho Light J" charset="0"/>
              <a:cs typeface="HG Mincho Light J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981075"/>
            <a:ext cx="4708525" cy="3532188"/>
          </a:xfrm>
          <a:ln/>
        </p:spPr>
      </p:sp>
      <p:sp>
        <p:nvSpPr>
          <p:cNvPr id="23555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1101725" y="4854575"/>
            <a:ext cx="4914900" cy="5892800"/>
          </a:xfrm>
          <a:noFill/>
          <a:ln/>
        </p:spPr>
        <p:txBody>
          <a:bodyPr>
            <a:spAutoFit/>
          </a:bodyPr>
          <a:lstStyle/>
          <a:p>
            <a:pPr eaLnBrk="1">
              <a:lnSpc>
                <a:spcPct val="83000"/>
              </a:lnSpc>
              <a:spcBef>
                <a:spcPct val="0"/>
              </a:spcBef>
              <a:buSzPct val="45000"/>
              <a:tabLst>
                <a:tab pos="685800" algn="l"/>
                <a:tab pos="1373188" algn="l"/>
                <a:tab pos="2058988" algn="l"/>
                <a:tab pos="2746375" algn="l"/>
                <a:tab pos="3433763" algn="l"/>
                <a:tab pos="4119563" algn="l"/>
                <a:tab pos="4806950" algn="l"/>
              </a:tabLst>
            </a:pPr>
            <a:endParaRPr lang="en-GB" sz="1900">
              <a:latin typeface="Times New Roman" pitchFamily="-60" charset="0"/>
              <a:ea typeface="HG Mincho Light J" charset="0"/>
              <a:cs typeface="HG Mincho Light J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981075"/>
            <a:ext cx="4708525" cy="3532188"/>
          </a:xfrm>
          <a:ln/>
        </p:spPr>
      </p:sp>
      <p:sp>
        <p:nvSpPr>
          <p:cNvPr id="23555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1101725" y="4854575"/>
            <a:ext cx="4914900" cy="5892800"/>
          </a:xfrm>
          <a:noFill/>
          <a:ln/>
        </p:spPr>
        <p:txBody>
          <a:bodyPr>
            <a:spAutoFit/>
          </a:bodyPr>
          <a:lstStyle/>
          <a:p>
            <a:pPr eaLnBrk="1">
              <a:lnSpc>
                <a:spcPct val="83000"/>
              </a:lnSpc>
              <a:spcBef>
                <a:spcPct val="0"/>
              </a:spcBef>
              <a:buSzPct val="45000"/>
              <a:tabLst>
                <a:tab pos="685800" algn="l"/>
                <a:tab pos="1373188" algn="l"/>
                <a:tab pos="2058988" algn="l"/>
                <a:tab pos="2746375" algn="l"/>
                <a:tab pos="3433763" algn="l"/>
                <a:tab pos="4119563" algn="l"/>
                <a:tab pos="4806950" algn="l"/>
              </a:tabLst>
            </a:pPr>
            <a:endParaRPr lang="en-GB" sz="1900">
              <a:latin typeface="Times New Roman" pitchFamily="-60" charset="0"/>
              <a:ea typeface="HG Mincho Light J" charset="0"/>
              <a:cs typeface="HG Mincho Light J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981075"/>
            <a:ext cx="4708525" cy="3532188"/>
          </a:xfrm>
          <a:ln/>
        </p:spPr>
      </p:sp>
      <p:sp>
        <p:nvSpPr>
          <p:cNvPr id="23555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1101725" y="4854575"/>
            <a:ext cx="4914900" cy="5892800"/>
          </a:xfrm>
          <a:noFill/>
          <a:ln/>
        </p:spPr>
        <p:txBody>
          <a:bodyPr>
            <a:spAutoFit/>
          </a:bodyPr>
          <a:lstStyle/>
          <a:p>
            <a:pPr eaLnBrk="1">
              <a:lnSpc>
                <a:spcPct val="83000"/>
              </a:lnSpc>
              <a:spcBef>
                <a:spcPct val="0"/>
              </a:spcBef>
              <a:buSzPct val="45000"/>
              <a:tabLst>
                <a:tab pos="685800" algn="l"/>
                <a:tab pos="1373188" algn="l"/>
                <a:tab pos="2058988" algn="l"/>
                <a:tab pos="2746375" algn="l"/>
                <a:tab pos="3433763" algn="l"/>
                <a:tab pos="4119563" algn="l"/>
                <a:tab pos="4806950" algn="l"/>
              </a:tabLst>
            </a:pPr>
            <a:endParaRPr lang="en-GB" sz="1900">
              <a:latin typeface="Times New Roman" pitchFamily="-60" charset="0"/>
              <a:ea typeface="HG Mincho Light J" charset="0"/>
              <a:cs typeface="HG Mincho Light J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981075"/>
            <a:ext cx="4708525" cy="3532188"/>
          </a:xfrm>
          <a:ln/>
        </p:spPr>
      </p:sp>
      <p:sp>
        <p:nvSpPr>
          <p:cNvPr id="23555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1101725" y="4854575"/>
            <a:ext cx="4914900" cy="5892800"/>
          </a:xfrm>
          <a:noFill/>
          <a:ln/>
        </p:spPr>
        <p:txBody>
          <a:bodyPr>
            <a:spAutoFit/>
          </a:bodyPr>
          <a:lstStyle/>
          <a:p>
            <a:pPr eaLnBrk="1">
              <a:lnSpc>
                <a:spcPct val="83000"/>
              </a:lnSpc>
              <a:spcBef>
                <a:spcPct val="0"/>
              </a:spcBef>
              <a:buSzPct val="45000"/>
              <a:tabLst>
                <a:tab pos="685800" algn="l"/>
                <a:tab pos="1373188" algn="l"/>
                <a:tab pos="2058988" algn="l"/>
                <a:tab pos="2746375" algn="l"/>
                <a:tab pos="3433763" algn="l"/>
                <a:tab pos="4119563" algn="l"/>
                <a:tab pos="4806950" algn="l"/>
              </a:tabLst>
            </a:pPr>
            <a:endParaRPr lang="en-GB" sz="1900">
              <a:latin typeface="Times New Roman" pitchFamily="-60" charset="0"/>
              <a:ea typeface="HG Mincho Light J" charset="0"/>
              <a:cs typeface="HG Mincho Light J" charset="0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981075"/>
            <a:ext cx="4708525" cy="3532188"/>
          </a:xfrm>
          <a:ln/>
        </p:spPr>
      </p:sp>
      <p:sp>
        <p:nvSpPr>
          <p:cNvPr id="23555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1101725" y="4854575"/>
            <a:ext cx="4914900" cy="5892800"/>
          </a:xfrm>
          <a:noFill/>
          <a:ln/>
        </p:spPr>
        <p:txBody>
          <a:bodyPr>
            <a:spAutoFit/>
          </a:bodyPr>
          <a:lstStyle/>
          <a:p>
            <a:pPr eaLnBrk="1">
              <a:lnSpc>
                <a:spcPct val="83000"/>
              </a:lnSpc>
              <a:spcBef>
                <a:spcPct val="0"/>
              </a:spcBef>
              <a:buSzPct val="45000"/>
              <a:tabLst>
                <a:tab pos="685800" algn="l"/>
                <a:tab pos="1373188" algn="l"/>
                <a:tab pos="2058988" algn="l"/>
                <a:tab pos="2746375" algn="l"/>
                <a:tab pos="3433763" algn="l"/>
                <a:tab pos="4119563" algn="l"/>
                <a:tab pos="4806950" algn="l"/>
              </a:tabLst>
            </a:pPr>
            <a:endParaRPr lang="en-GB" sz="1900">
              <a:latin typeface="Times New Roman" pitchFamily="-60" charset="0"/>
              <a:ea typeface="HG Mincho Light J" charset="0"/>
              <a:cs typeface="HG Mincho Light J" charset="0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981075"/>
            <a:ext cx="4708525" cy="3532188"/>
          </a:xfrm>
          <a:ln/>
        </p:spPr>
      </p:sp>
      <p:sp>
        <p:nvSpPr>
          <p:cNvPr id="23555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1101725" y="4854575"/>
            <a:ext cx="4914900" cy="5892800"/>
          </a:xfrm>
          <a:noFill/>
          <a:ln/>
        </p:spPr>
        <p:txBody>
          <a:bodyPr>
            <a:spAutoFit/>
          </a:bodyPr>
          <a:lstStyle/>
          <a:p>
            <a:pPr eaLnBrk="1">
              <a:lnSpc>
                <a:spcPct val="83000"/>
              </a:lnSpc>
              <a:spcBef>
                <a:spcPct val="0"/>
              </a:spcBef>
              <a:buSzPct val="45000"/>
              <a:tabLst>
                <a:tab pos="685800" algn="l"/>
                <a:tab pos="1373188" algn="l"/>
                <a:tab pos="2058988" algn="l"/>
                <a:tab pos="2746375" algn="l"/>
                <a:tab pos="3433763" algn="l"/>
                <a:tab pos="4119563" algn="l"/>
                <a:tab pos="4806950" algn="l"/>
              </a:tabLst>
            </a:pPr>
            <a:endParaRPr lang="en-GB" sz="1900">
              <a:latin typeface="Times New Roman" pitchFamily="-60" charset="0"/>
              <a:ea typeface="HG Mincho Light J" charset="0"/>
              <a:cs typeface="HG Mincho Light J" charset="0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981075"/>
            <a:ext cx="4708525" cy="3532188"/>
          </a:xfrm>
          <a:ln/>
        </p:spPr>
      </p:sp>
      <p:sp>
        <p:nvSpPr>
          <p:cNvPr id="23555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1101725" y="4854575"/>
            <a:ext cx="4914900" cy="5892800"/>
          </a:xfrm>
          <a:noFill/>
          <a:ln/>
        </p:spPr>
        <p:txBody>
          <a:bodyPr>
            <a:spAutoFit/>
          </a:bodyPr>
          <a:lstStyle/>
          <a:p>
            <a:pPr eaLnBrk="1">
              <a:lnSpc>
                <a:spcPct val="83000"/>
              </a:lnSpc>
              <a:spcBef>
                <a:spcPct val="0"/>
              </a:spcBef>
              <a:buSzPct val="45000"/>
              <a:tabLst>
                <a:tab pos="685800" algn="l"/>
                <a:tab pos="1373188" algn="l"/>
                <a:tab pos="2058988" algn="l"/>
                <a:tab pos="2746375" algn="l"/>
                <a:tab pos="3433763" algn="l"/>
                <a:tab pos="4119563" algn="l"/>
                <a:tab pos="4806950" algn="l"/>
              </a:tabLst>
            </a:pPr>
            <a:endParaRPr lang="en-GB" sz="1900">
              <a:latin typeface="Times New Roman" pitchFamily="-60" charset="0"/>
              <a:ea typeface="HG Mincho Light J" charset="0"/>
              <a:cs typeface="HG Mincho Light J" charset="0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981075"/>
            <a:ext cx="4708525" cy="3532188"/>
          </a:xfrm>
          <a:ln/>
        </p:spPr>
      </p:sp>
      <p:sp>
        <p:nvSpPr>
          <p:cNvPr id="23555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1101725" y="4854575"/>
            <a:ext cx="4914900" cy="5892800"/>
          </a:xfrm>
          <a:noFill/>
          <a:ln/>
        </p:spPr>
        <p:txBody>
          <a:bodyPr>
            <a:spAutoFit/>
          </a:bodyPr>
          <a:lstStyle/>
          <a:p>
            <a:pPr eaLnBrk="1">
              <a:lnSpc>
                <a:spcPct val="83000"/>
              </a:lnSpc>
              <a:spcBef>
                <a:spcPct val="0"/>
              </a:spcBef>
              <a:buSzPct val="45000"/>
              <a:tabLst>
                <a:tab pos="685800" algn="l"/>
                <a:tab pos="1373188" algn="l"/>
                <a:tab pos="2058988" algn="l"/>
                <a:tab pos="2746375" algn="l"/>
                <a:tab pos="3433763" algn="l"/>
                <a:tab pos="4119563" algn="l"/>
                <a:tab pos="4806950" algn="l"/>
              </a:tabLst>
            </a:pPr>
            <a:endParaRPr lang="en-GB" sz="1900">
              <a:latin typeface="Times New Roman" pitchFamily="-60" charset="0"/>
              <a:ea typeface="HG Mincho Light J" charset="0"/>
              <a:cs typeface="HG Mincho Light J" charset="0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981075"/>
            <a:ext cx="4708525" cy="3532188"/>
          </a:xfrm>
          <a:ln/>
        </p:spPr>
      </p:sp>
      <p:sp>
        <p:nvSpPr>
          <p:cNvPr id="23555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1101725" y="4854575"/>
            <a:ext cx="4914900" cy="5892800"/>
          </a:xfrm>
          <a:noFill/>
          <a:ln/>
        </p:spPr>
        <p:txBody>
          <a:bodyPr>
            <a:spAutoFit/>
          </a:bodyPr>
          <a:lstStyle/>
          <a:p>
            <a:pPr eaLnBrk="1">
              <a:lnSpc>
                <a:spcPct val="83000"/>
              </a:lnSpc>
              <a:spcBef>
                <a:spcPct val="0"/>
              </a:spcBef>
              <a:buSzPct val="45000"/>
              <a:tabLst>
                <a:tab pos="685800" algn="l"/>
                <a:tab pos="1373188" algn="l"/>
                <a:tab pos="2058988" algn="l"/>
                <a:tab pos="2746375" algn="l"/>
                <a:tab pos="3433763" algn="l"/>
                <a:tab pos="4119563" algn="l"/>
                <a:tab pos="4806950" algn="l"/>
              </a:tabLst>
            </a:pPr>
            <a:endParaRPr lang="en-GB" sz="1900">
              <a:latin typeface="Times New Roman" pitchFamily="-60" charset="0"/>
              <a:ea typeface="HG Mincho Light J" charset="0"/>
              <a:cs typeface="HG Mincho Light J" charset="0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981075"/>
            <a:ext cx="4708525" cy="3532188"/>
          </a:xfrm>
          <a:ln/>
        </p:spPr>
      </p:sp>
      <p:sp>
        <p:nvSpPr>
          <p:cNvPr id="23555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1101725" y="4854575"/>
            <a:ext cx="4914900" cy="5892800"/>
          </a:xfrm>
          <a:noFill/>
          <a:ln/>
        </p:spPr>
        <p:txBody>
          <a:bodyPr>
            <a:spAutoFit/>
          </a:bodyPr>
          <a:lstStyle/>
          <a:p>
            <a:pPr eaLnBrk="1">
              <a:lnSpc>
                <a:spcPct val="83000"/>
              </a:lnSpc>
              <a:spcBef>
                <a:spcPct val="0"/>
              </a:spcBef>
              <a:buSzPct val="45000"/>
              <a:tabLst>
                <a:tab pos="685800" algn="l"/>
                <a:tab pos="1373188" algn="l"/>
                <a:tab pos="2058988" algn="l"/>
                <a:tab pos="2746375" algn="l"/>
                <a:tab pos="3433763" algn="l"/>
                <a:tab pos="4119563" algn="l"/>
                <a:tab pos="4806950" algn="l"/>
              </a:tabLst>
            </a:pPr>
            <a:endParaRPr lang="en-GB" sz="1900">
              <a:latin typeface="Times New Roman" pitchFamily="-60" charset="0"/>
              <a:ea typeface="HG Mincho Light J" charset="0"/>
              <a:cs typeface="HG Mincho Light J" charset="0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981075"/>
            <a:ext cx="4708525" cy="3532188"/>
          </a:xfrm>
          <a:ln/>
        </p:spPr>
      </p:sp>
      <p:sp>
        <p:nvSpPr>
          <p:cNvPr id="23555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1101725" y="4854575"/>
            <a:ext cx="4914900" cy="5892800"/>
          </a:xfrm>
          <a:noFill/>
          <a:ln/>
        </p:spPr>
        <p:txBody>
          <a:bodyPr>
            <a:spAutoFit/>
          </a:bodyPr>
          <a:lstStyle/>
          <a:p>
            <a:pPr eaLnBrk="1">
              <a:lnSpc>
                <a:spcPct val="83000"/>
              </a:lnSpc>
              <a:spcBef>
                <a:spcPct val="0"/>
              </a:spcBef>
              <a:buSzPct val="45000"/>
              <a:tabLst>
                <a:tab pos="685800" algn="l"/>
                <a:tab pos="1373188" algn="l"/>
                <a:tab pos="2058988" algn="l"/>
                <a:tab pos="2746375" algn="l"/>
                <a:tab pos="3433763" algn="l"/>
                <a:tab pos="4119563" algn="l"/>
                <a:tab pos="4806950" algn="l"/>
              </a:tabLst>
            </a:pPr>
            <a:endParaRPr lang="en-GB" sz="1900">
              <a:latin typeface="Times New Roman" pitchFamily="-60" charset="0"/>
              <a:ea typeface="HG Mincho Light J" charset="0"/>
              <a:cs typeface="HG Mincho Light J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981075"/>
            <a:ext cx="4708525" cy="3532188"/>
          </a:xfrm>
          <a:ln/>
        </p:spPr>
      </p:sp>
      <p:sp>
        <p:nvSpPr>
          <p:cNvPr id="23555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1101725" y="4854575"/>
            <a:ext cx="4914900" cy="5892800"/>
          </a:xfrm>
          <a:noFill/>
          <a:ln/>
        </p:spPr>
        <p:txBody>
          <a:bodyPr>
            <a:spAutoFit/>
          </a:bodyPr>
          <a:lstStyle/>
          <a:p>
            <a:pPr eaLnBrk="1">
              <a:lnSpc>
                <a:spcPct val="83000"/>
              </a:lnSpc>
              <a:spcBef>
                <a:spcPct val="0"/>
              </a:spcBef>
              <a:buSzPct val="45000"/>
              <a:tabLst>
                <a:tab pos="685800" algn="l"/>
                <a:tab pos="1373188" algn="l"/>
                <a:tab pos="2058988" algn="l"/>
                <a:tab pos="2746375" algn="l"/>
                <a:tab pos="3433763" algn="l"/>
                <a:tab pos="4119563" algn="l"/>
                <a:tab pos="4806950" algn="l"/>
              </a:tabLst>
            </a:pPr>
            <a:endParaRPr lang="en-GB" sz="1900">
              <a:latin typeface="Times New Roman" pitchFamily="-60" charset="0"/>
              <a:ea typeface="HG Mincho Light J" charset="0"/>
              <a:cs typeface="HG Mincho Light J" charset="0"/>
            </a:endParaRP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981075"/>
            <a:ext cx="4708525" cy="3532188"/>
          </a:xfrm>
          <a:ln/>
        </p:spPr>
      </p:sp>
      <p:sp>
        <p:nvSpPr>
          <p:cNvPr id="23555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1101725" y="4854575"/>
            <a:ext cx="4914900" cy="5892800"/>
          </a:xfrm>
          <a:noFill/>
          <a:ln/>
        </p:spPr>
        <p:txBody>
          <a:bodyPr>
            <a:spAutoFit/>
          </a:bodyPr>
          <a:lstStyle/>
          <a:p>
            <a:pPr eaLnBrk="1">
              <a:lnSpc>
                <a:spcPct val="83000"/>
              </a:lnSpc>
              <a:spcBef>
                <a:spcPct val="0"/>
              </a:spcBef>
              <a:buSzPct val="45000"/>
              <a:tabLst>
                <a:tab pos="685800" algn="l"/>
                <a:tab pos="1373188" algn="l"/>
                <a:tab pos="2058988" algn="l"/>
                <a:tab pos="2746375" algn="l"/>
                <a:tab pos="3433763" algn="l"/>
                <a:tab pos="4119563" algn="l"/>
                <a:tab pos="4806950" algn="l"/>
              </a:tabLst>
            </a:pPr>
            <a:endParaRPr lang="en-GB" sz="1900">
              <a:latin typeface="Times New Roman" pitchFamily="-60" charset="0"/>
              <a:ea typeface="HG Mincho Light J" charset="0"/>
              <a:cs typeface="HG Mincho Light J" charset="0"/>
            </a:endParaRP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981075"/>
            <a:ext cx="4708525" cy="3532188"/>
          </a:xfrm>
          <a:ln/>
        </p:spPr>
      </p:sp>
      <p:sp>
        <p:nvSpPr>
          <p:cNvPr id="23555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1101725" y="4854575"/>
            <a:ext cx="4914900" cy="5892800"/>
          </a:xfrm>
          <a:noFill/>
          <a:ln/>
        </p:spPr>
        <p:txBody>
          <a:bodyPr>
            <a:spAutoFit/>
          </a:bodyPr>
          <a:lstStyle/>
          <a:p>
            <a:pPr eaLnBrk="1">
              <a:lnSpc>
                <a:spcPct val="83000"/>
              </a:lnSpc>
              <a:spcBef>
                <a:spcPct val="0"/>
              </a:spcBef>
              <a:buSzPct val="45000"/>
              <a:tabLst>
                <a:tab pos="685800" algn="l"/>
                <a:tab pos="1373188" algn="l"/>
                <a:tab pos="2058988" algn="l"/>
                <a:tab pos="2746375" algn="l"/>
                <a:tab pos="3433763" algn="l"/>
                <a:tab pos="4119563" algn="l"/>
                <a:tab pos="4806950" algn="l"/>
              </a:tabLst>
            </a:pPr>
            <a:endParaRPr lang="en-GB" sz="1900">
              <a:latin typeface="Times New Roman" pitchFamily="-60" charset="0"/>
              <a:ea typeface="HG Mincho Light J" charset="0"/>
              <a:cs typeface="HG Mincho Light J" charset="0"/>
            </a:endParaRP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981075"/>
            <a:ext cx="4708525" cy="3532188"/>
          </a:xfrm>
          <a:ln/>
        </p:spPr>
      </p:sp>
      <p:sp>
        <p:nvSpPr>
          <p:cNvPr id="23555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1101725" y="4854575"/>
            <a:ext cx="4914900" cy="5892800"/>
          </a:xfrm>
          <a:noFill/>
          <a:ln/>
        </p:spPr>
        <p:txBody>
          <a:bodyPr>
            <a:spAutoFit/>
          </a:bodyPr>
          <a:lstStyle/>
          <a:p>
            <a:pPr eaLnBrk="1">
              <a:lnSpc>
                <a:spcPct val="83000"/>
              </a:lnSpc>
              <a:spcBef>
                <a:spcPct val="0"/>
              </a:spcBef>
              <a:buSzPct val="45000"/>
              <a:tabLst>
                <a:tab pos="685800" algn="l"/>
                <a:tab pos="1373188" algn="l"/>
                <a:tab pos="2058988" algn="l"/>
                <a:tab pos="2746375" algn="l"/>
                <a:tab pos="3433763" algn="l"/>
                <a:tab pos="4119563" algn="l"/>
                <a:tab pos="4806950" algn="l"/>
              </a:tabLst>
            </a:pPr>
            <a:endParaRPr lang="en-GB" sz="1900">
              <a:latin typeface="Times New Roman" pitchFamily="-60" charset="0"/>
              <a:ea typeface="HG Mincho Light J" charset="0"/>
              <a:cs typeface="HG Mincho Light J" charset="0"/>
            </a:endParaRPr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981075"/>
            <a:ext cx="4708525" cy="3532188"/>
          </a:xfrm>
          <a:ln/>
        </p:spPr>
      </p:sp>
      <p:sp>
        <p:nvSpPr>
          <p:cNvPr id="23555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1101725" y="4854575"/>
            <a:ext cx="4914900" cy="5892800"/>
          </a:xfrm>
          <a:noFill/>
          <a:ln/>
        </p:spPr>
        <p:txBody>
          <a:bodyPr>
            <a:spAutoFit/>
          </a:bodyPr>
          <a:lstStyle/>
          <a:p>
            <a:pPr eaLnBrk="1">
              <a:lnSpc>
                <a:spcPct val="83000"/>
              </a:lnSpc>
              <a:spcBef>
                <a:spcPct val="0"/>
              </a:spcBef>
              <a:buSzPct val="45000"/>
              <a:tabLst>
                <a:tab pos="685800" algn="l"/>
                <a:tab pos="1373188" algn="l"/>
                <a:tab pos="2058988" algn="l"/>
                <a:tab pos="2746375" algn="l"/>
                <a:tab pos="3433763" algn="l"/>
                <a:tab pos="4119563" algn="l"/>
                <a:tab pos="4806950" algn="l"/>
              </a:tabLst>
            </a:pPr>
            <a:endParaRPr lang="en-GB" sz="1900">
              <a:latin typeface="Times New Roman" pitchFamily="-60" charset="0"/>
              <a:ea typeface="HG Mincho Light J" charset="0"/>
              <a:cs typeface="HG Mincho Light J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981075"/>
            <a:ext cx="4708525" cy="3532188"/>
          </a:xfrm>
          <a:ln/>
        </p:spPr>
      </p:sp>
      <p:sp>
        <p:nvSpPr>
          <p:cNvPr id="23555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1101725" y="4854575"/>
            <a:ext cx="4914900" cy="5892800"/>
          </a:xfrm>
          <a:noFill/>
          <a:ln/>
        </p:spPr>
        <p:txBody>
          <a:bodyPr>
            <a:spAutoFit/>
          </a:bodyPr>
          <a:lstStyle/>
          <a:p>
            <a:pPr eaLnBrk="1">
              <a:lnSpc>
                <a:spcPct val="83000"/>
              </a:lnSpc>
              <a:spcBef>
                <a:spcPct val="0"/>
              </a:spcBef>
              <a:buSzPct val="45000"/>
              <a:tabLst>
                <a:tab pos="685800" algn="l"/>
                <a:tab pos="1373188" algn="l"/>
                <a:tab pos="2058988" algn="l"/>
                <a:tab pos="2746375" algn="l"/>
                <a:tab pos="3433763" algn="l"/>
                <a:tab pos="4119563" algn="l"/>
                <a:tab pos="4806950" algn="l"/>
              </a:tabLst>
            </a:pPr>
            <a:endParaRPr lang="en-GB" sz="1900">
              <a:latin typeface="Times New Roman" pitchFamily="-60" charset="0"/>
              <a:ea typeface="HG Mincho Light J" charset="0"/>
              <a:cs typeface="HG Mincho Light J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981075"/>
            <a:ext cx="4708525" cy="3532188"/>
          </a:xfrm>
          <a:ln/>
        </p:spPr>
      </p:sp>
      <p:sp>
        <p:nvSpPr>
          <p:cNvPr id="23555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1101725" y="4854575"/>
            <a:ext cx="4914900" cy="5892800"/>
          </a:xfrm>
          <a:noFill/>
          <a:ln/>
        </p:spPr>
        <p:txBody>
          <a:bodyPr>
            <a:spAutoFit/>
          </a:bodyPr>
          <a:lstStyle/>
          <a:p>
            <a:pPr eaLnBrk="1">
              <a:lnSpc>
                <a:spcPct val="83000"/>
              </a:lnSpc>
              <a:spcBef>
                <a:spcPct val="0"/>
              </a:spcBef>
              <a:buSzPct val="45000"/>
              <a:tabLst>
                <a:tab pos="685800" algn="l"/>
                <a:tab pos="1373188" algn="l"/>
                <a:tab pos="2058988" algn="l"/>
                <a:tab pos="2746375" algn="l"/>
                <a:tab pos="3433763" algn="l"/>
                <a:tab pos="4119563" algn="l"/>
                <a:tab pos="4806950" algn="l"/>
              </a:tabLst>
            </a:pPr>
            <a:endParaRPr lang="en-GB" sz="1900">
              <a:latin typeface="Times New Roman" pitchFamily="-60" charset="0"/>
              <a:ea typeface="HG Mincho Light J" charset="0"/>
              <a:cs typeface="HG Mincho Light J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981075"/>
            <a:ext cx="4708525" cy="3532188"/>
          </a:xfrm>
          <a:ln/>
        </p:spPr>
      </p:sp>
      <p:sp>
        <p:nvSpPr>
          <p:cNvPr id="23555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1101725" y="4854575"/>
            <a:ext cx="4914900" cy="5892800"/>
          </a:xfrm>
          <a:noFill/>
          <a:ln/>
        </p:spPr>
        <p:txBody>
          <a:bodyPr>
            <a:spAutoFit/>
          </a:bodyPr>
          <a:lstStyle/>
          <a:p>
            <a:pPr eaLnBrk="1">
              <a:lnSpc>
                <a:spcPct val="83000"/>
              </a:lnSpc>
              <a:spcBef>
                <a:spcPct val="0"/>
              </a:spcBef>
              <a:buSzPct val="45000"/>
              <a:tabLst>
                <a:tab pos="685800" algn="l"/>
                <a:tab pos="1373188" algn="l"/>
                <a:tab pos="2058988" algn="l"/>
                <a:tab pos="2746375" algn="l"/>
                <a:tab pos="3433763" algn="l"/>
                <a:tab pos="4119563" algn="l"/>
                <a:tab pos="4806950" algn="l"/>
              </a:tabLst>
            </a:pPr>
            <a:endParaRPr lang="en-GB" sz="1900">
              <a:latin typeface="Times New Roman" pitchFamily="-60" charset="0"/>
              <a:ea typeface="HG Mincho Light J" charset="0"/>
              <a:cs typeface="HG Mincho Light J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981075"/>
            <a:ext cx="4708525" cy="3532188"/>
          </a:xfrm>
          <a:ln/>
        </p:spPr>
      </p:sp>
      <p:sp>
        <p:nvSpPr>
          <p:cNvPr id="23555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1101725" y="4854575"/>
            <a:ext cx="4914900" cy="5892800"/>
          </a:xfrm>
          <a:noFill/>
          <a:ln/>
        </p:spPr>
        <p:txBody>
          <a:bodyPr>
            <a:spAutoFit/>
          </a:bodyPr>
          <a:lstStyle/>
          <a:p>
            <a:pPr eaLnBrk="1">
              <a:lnSpc>
                <a:spcPct val="83000"/>
              </a:lnSpc>
              <a:spcBef>
                <a:spcPct val="0"/>
              </a:spcBef>
              <a:buSzPct val="45000"/>
              <a:tabLst>
                <a:tab pos="685800" algn="l"/>
                <a:tab pos="1373188" algn="l"/>
                <a:tab pos="2058988" algn="l"/>
                <a:tab pos="2746375" algn="l"/>
                <a:tab pos="3433763" algn="l"/>
                <a:tab pos="4119563" algn="l"/>
                <a:tab pos="4806950" algn="l"/>
              </a:tabLst>
            </a:pPr>
            <a:endParaRPr lang="en-GB" sz="1900">
              <a:latin typeface="Times New Roman" pitchFamily="-60" charset="0"/>
              <a:ea typeface="HG Mincho Light J" charset="0"/>
              <a:cs typeface="HG Mincho Light J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981075"/>
            <a:ext cx="4708525" cy="3532188"/>
          </a:xfrm>
          <a:ln/>
        </p:spPr>
      </p:sp>
      <p:sp>
        <p:nvSpPr>
          <p:cNvPr id="23555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1101725" y="4854575"/>
            <a:ext cx="4914900" cy="5892800"/>
          </a:xfrm>
          <a:noFill/>
          <a:ln/>
        </p:spPr>
        <p:txBody>
          <a:bodyPr>
            <a:spAutoFit/>
          </a:bodyPr>
          <a:lstStyle/>
          <a:p>
            <a:pPr eaLnBrk="1">
              <a:lnSpc>
                <a:spcPct val="83000"/>
              </a:lnSpc>
              <a:spcBef>
                <a:spcPct val="0"/>
              </a:spcBef>
              <a:buSzPct val="45000"/>
              <a:tabLst>
                <a:tab pos="685800" algn="l"/>
                <a:tab pos="1373188" algn="l"/>
                <a:tab pos="2058988" algn="l"/>
                <a:tab pos="2746375" algn="l"/>
                <a:tab pos="3433763" algn="l"/>
                <a:tab pos="4119563" algn="l"/>
                <a:tab pos="4806950" algn="l"/>
              </a:tabLst>
            </a:pPr>
            <a:endParaRPr lang="en-GB" sz="1900">
              <a:latin typeface="Times New Roman" pitchFamily="-60" charset="0"/>
              <a:ea typeface="HG Mincho Light J" charset="0"/>
              <a:cs typeface="HG Mincho Light J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026"/>
          <p:cNvGrpSpPr>
            <a:grpSpLocks/>
          </p:cNvGrpSpPr>
          <p:nvPr/>
        </p:nvGrpSpPr>
        <p:grpSpPr bwMode="auto">
          <a:xfrm>
            <a:off x="0" y="2147888"/>
            <a:ext cx="9009063" cy="1052512"/>
            <a:chOff x="0" y="1536"/>
            <a:chExt cx="5675" cy="663"/>
          </a:xfrm>
        </p:grpSpPr>
        <p:grpSp>
          <p:nvGrpSpPr>
            <p:cNvPr id="5" name="Group 1027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1028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" name="Rectangle 1029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6" name="Group 1030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1031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" name="Rectangle 1032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7" name="Rectangle 1033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Rectangle 1034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Rectangle 1035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8444" name="Rectangle 1036"/>
          <p:cNvSpPr>
            <a:spLocks noGrp="1" noChangeArrowheads="1"/>
          </p:cNvSpPr>
          <p:nvPr>
            <p:ph type="ctrTitle"/>
          </p:nvPr>
        </p:nvSpPr>
        <p:spPr>
          <a:xfrm>
            <a:off x="990600" y="1143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8445" name="Rectangle 1037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352800"/>
            <a:ext cx="6400800" cy="1752600"/>
          </a:xfrm>
        </p:spPr>
        <p:txBody>
          <a:bodyPr/>
          <a:lstStyle>
            <a:lvl1pPr marL="0" indent="0" algn="ctr">
              <a:buFont typeface="Wingdings" pitchFamily="46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6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67000" y="6248400"/>
            <a:ext cx="4191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solidFill>
                  <a:srgbClr val="FF9900"/>
                </a:solidFill>
                <a:latin typeface="Arial" pitchFamily="-65" charset="0"/>
                <a:ea typeface="SimSun" pitchFamily="2" charset="-122"/>
                <a:cs typeface="SimSun" pitchFamily="2" charset="-122"/>
              </a:defRPr>
            </a:lvl1pPr>
          </a:lstStyle>
          <a:p>
            <a:r>
              <a:rPr lang="en-US" altLang="zh-CN" dirty="0" smtClean="0"/>
              <a:t>CS580P: Programming Models for Emerging Platforms</a:t>
            </a:r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67000" y="6248400"/>
            <a:ext cx="4191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solidFill>
                  <a:srgbClr val="FF9900"/>
                </a:solidFill>
                <a:latin typeface="Arial" pitchFamily="-65" charset="0"/>
                <a:ea typeface="SimSun" pitchFamily="2" charset="-122"/>
                <a:cs typeface="SimSun" pitchFamily="2" charset="-122"/>
              </a:defRPr>
            </a:lvl1pPr>
          </a:lstStyle>
          <a:p>
            <a:r>
              <a:rPr lang="en-US" altLang="zh-CN" dirty="0" smtClean="0"/>
              <a:t>CS580P: Programming Models for Emerging Platforms</a:t>
            </a:r>
            <a:endParaRPr lang="en-US" altLang="zh-CN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9275" y="228600"/>
            <a:ext cx="2044700" cy="6248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228600"/>
            <a:ext cx="5984875" cy="6248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67000" y="6248400"/>
            <a:ext cx="4191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solidFill>
                  <a:srgbClr val="FF9900"/>
                </a:solidFill>
                <a:latin typeface="Arial" pitchFamily="-65" charset="0"/>
                <a:ea typeface="SimSun" pitchFamily="2" charset="-122"/>
                <a:cs typeface="SimSun" pitchFamily="2" charset="-122"/>
              </a:defRPr>
            </a:lvl1pPr>
          </a:lstStyle>
          <a:p>
            <a:r>
              <a:rPr lang="en-US" altLang="zh-CN" dirty="0" smtClean="0"/>
              <a:t>CS580P: Programming Models for Emerging Platforms</a:t>
            </a:r>
            <a:endParaRPr lang="en-US" altLang="zh-CN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228600"/>
            <a:ext cx="7793037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62000" y="1143000"/>
            <a:ext cx="3962400" cy="5334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143000"/>
            <a:ext cx="3962400" cy="5334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67000" y="6248400"/>
            <a:ext cx="4191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solidFill>
                  <a:srgbClr val="FF9900"/>
                </a:solidFill>
                <a:latin typeface="Arial" pitchFamily="-65" charset="0"/>
                <a:ea typeface="SimSun" pitchFamily="2" charset="-122"/>
                <a:cs typeface="SimSun" pitchFamily="2" charset="-122"/>
              </a:defRPr>
            </a:lvl1pPr>
          </a:lstStyle>
          <a:p>
            <a:r>
              <a:rPr lang="en-US" altLang="zh-CN" dirty="0" smtClean="0"/>
              <a:t>CS580P: Programming Models for Emerging Platforms</a:t>
            </a:r>
            <a:endParaRPr lang="en-US" altLang="zh-CN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67000" y="6248400"/>
            <a:ext cx="4191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solidFill>
                  <a:srgbClr val="FF9900"/>
                </a:solidFill>
                <a:latin typeface="Arial" pitchFamily="-65" charset="0"/>
                <a:ea typeface="SimSun" pitchFamily="2" charset="-122"/>
                <a:cs typeface="SimSun" pitchFamily="2" charset="-122"/>
              </a:defRPr>
            </a:lvl1pPr>
          </a:lstStyle>
          <a:p>
            <a:r>
              <a:rPr lang="en-US" altLang="zh-CN" dirty="0" smtClean="0"/>
              <a:t>CS580P: Programming Models for Emerging Platforms</a:t>
            </a:r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67000" y="6248400"/>
            <a:ext cx="4191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solidFill>
                  <a:srgbClr val="FF9900"/>
                </a:solidFill>
                <a:latin typeface="Arial" pitchFamily="-65" charset="0"/>
                <a:ea typeface="SimSun" pitchFamily="2" charset="-122"/>
                <a:cs typeface="SimSun" pitchFamily="2" charset="-122"/>
              </a:defRPr>
            </a:lvl1pPr>
          </a:lstStyle>
          <a:p>
            <a:r>
              <a:rPr lang="en-US" altLang="zh-CN" dirty="0" smtClean="0"/>
              <a:t>CS580P: Programming Models for Emerging Platforms</a:t>
            </a:r>
            <a:endParaRPr lang="en-US" altLang="zh-CN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143000"/>
            <a:ext cx="3962400" cy="5334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143000"/>
            <a:ext cx="3962400" cy="5334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67000" y="6248400"/>
            <a:ext cx="4191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solidFill>
                  <a:srgbClr val="FF9900"/>
                </a:solidFill>
                <a:latin typeface="Arial" pitchFamily="-65" charset="0"/>
                <a:ea typeface="SimSun" pitchFamily="2" charset="-122"/>
                <a:cs typeface="SimSun" pitchFamily="2" charset="-122"/>
              </a:defRPr>
            </a:lvl1pPr>
          </a:lstStyle>
          <a:p>
            <a:r>
              <a:rPr lang="en-US" altLang="zh-CN" dirty="0" smtClean="0"/>
              <a:t>CS580P: Programming Models for Emerging Platforms</a:t>
            </a:r>
            <a:endParaRPr lang="en-US" altLang="zh-CN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Rectangle 14"/>
          <p:cNvSpPr>
            <a:spLocks noGrp="1" noChangeArrowheads="1"/>
          </p:cNvSpPr>
          <p:nvPr>
            <p:ph type="ftr" sz="quarter" idx="10"/>
          </p:nvPr>
        </p:nvSpPr>
        <p:spPr bwMode="auto">
          <a:xfrm>
            <a:off x="2667000" y="6248400"/>
            <a:ext cx="4191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solidFill>
                  <a:srgbClr val="FF9900"/>
                </a:solidFill>
                <a:latin typeface="Arial" pitchFamily="-65" charset="0"/>
                <a:ea typeface="SimSun" pitchFamily="2" charset="-122"/>
                <a:cs typeface="SimSun" pitchFamily="2" charset="-122"/>
              </a:defRPr>
            </a:lvl1pPr>
          </a:lstStyle>
          <a:p>
            <a:r>
              <a:rPr lang="en-US" altLang="zh-CN" dirty="0" smtClean="0"/>
              <a:t>CS580P: Programming Models for Emerging Platforms</a:t>
            </a:r>
            <a:endParaRPr lang="en-US" altLang="zh-CN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67000" y="6248400"/>
            <a:ext cx="4191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solidFill>
                  <a:srgbClr val="FF9900"/>
                </a:solidFill>
                <a:latin typeface="Arial" pitchFamily="-65" charset="0"/>
                <a:ea typeface="SimSun" pitchFamily="2" charset="-122"/>
                <a:cs typeface="SimSun" pitchFamily="2" charset="-122"/>
              </a:defRPr>
            </a:lvl1pPr>
          </a:lstStyle>
          <a:p>
            <a:r>
              <a:rPr lang="en-US" altLang="zh-CN" dirty="0" smtClean="0"/>
              <a:t>CS580P: Programming Models for Emerging Platforms</a:t>
            </a:r>
            <a:endParaRPr lang="en-US" altLang="zh-CN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67000" y="6248400"/>
            <a:ext cx="4191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solidFill>
                  <a:srgbClr val="FF9900"/>
                </a:solidFill>
                <a:latin typeface="Arial" pitchFamily="-65" charset="0"/>
                <a:ea typeface="SimSun" pitchFamily="2" charset="-122"/>
                <a:cs typeface="SimSun" pitchFamily="2" charset="-122"/>
              </a:defRPr>
            </a:lvl1pPr>
          </a:lstStyle>
          <a:p>
            <a:r>
              <a:rPr lang="en-US" altLang="zh-CN" dirty="0" smtClean="0"/>
              <a:t>CS580P: Programming Models for Emerging Platforms</a:t>
            </a:r>
            <a:endParaRPr lang="en-US" altLang="zh-CN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67000" y="6248400"/>
            <a:ext cx="4191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solidFill>
                  <a:srgbClr val="FF9900"/>
                </a:solidFill>
                <a:latin typeface="Arial" pitchFamily="-65" charset="0"/>
                <a:ea typeface="SimSun" pitchFamily="2" charset="-122"/>
                <a:cs typeface="SimSun" pitchFamily="2" charset="-122"/>
              </a:defRPr>
            </a:lvl1pPr>
          </a:lstStyle>
          <a:p>
            <a:r>
              <a:rPr lang="en-US" altLang="zh-CN" dirty="0" smtClean="0"/>
              <a:t>CS580P: Programming Models for Emerging Platforms</a:t>
            </a:r>
            <a:endParaRPr lang="en-US" altLang="zh-CN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67000" y="6248400"/>
            <a:ext cx="4191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solidFill>
                  <a:srgbClr val="FF9900"/>
                </a:solidFill>
                <a:latin typeface="Arial" pitchFamily="-65" charset="0"/>
                <a:ea typeface="SimSun" pitchFamily="2" charset="-122"/>
                <a:cs typeface="SimSun" pitchFamily="2" charset="-122"/>
              </a:defRPr>
            </a:lvl1pPr>
          </a:lstStyle>
          <a:p>
            <a:r>
              <a:rPr lang="en-US" altLang="zh-CN" dirty="0" smtClean="0"/>
              <a:t>CS580P: Programming Models for Emerging Platforms</a:t>
            </a:r>
            <a:endParaRPr lang="en-US" altLang="zh-CN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4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ltGray">
          <a:xfrm>
            <a:off x="379413" y="477838"/>
            <a:ext cx="438150" cy="284162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spcBef>
                <a:spcPct val="0"/>
              </a:spcBef>
            </a:pPr>
            <a:endParaRPr kumimoji="1" lang="en-US" sz="2400" b="0" i="0">
              <a:solidFill>
                <a:schemeClr val="tx1"/>
              </a:solidFill>
              <a:latin typeface="Tahoma" pitchFamily="-65" charset="0"/>
            </a:endParaRPr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ltGray">
          <a:xfrm>
            <a:off x="762000" y="477838"/>
            <a:ext cx="328613" cy="2841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spcBef>
                <a:spcPct val="0"/>
              </a:spcBef>
            </a:pPr>
            <a:endParaRPr kumimoji="1" lang="en-US" sz="2400" b="0" i="0">
              <a:solidFill>
                <a:schemeClr val="tx1"/>
              </a:solidFill>
              <a:latin typeface="Tahoma" pitchFamily="-65" charset="0"/>
            </a:endParaRP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ltGray">
          <a:xfrm>
            <a:off x="503238" y="900113"/>
            <a:ext cx="422275" cy="284162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spcBef>
                <a:spcPct val="0"/>
              </a:spcBef>
            </a:pPr>
            <a:endParaRPr kumimoji="1" lang="en-US" sz="2400" b="0" i="0">
              <a:solidFill>
                <a:schemeClr val="tx1"/>
              </a:solidFill>
              <a:latin typeface="Tahoma" pitchFamily="-65" charset="0"/>
            </a:endParaRP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ltGray">
          <a:xfrm>
            <a:off x="838200" y="935038"/>
            <a:ext cx="368300" cy="2841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spcBef>
                <a:spcPct val="0"/>
              </a:spcBef>
            </a:pPr>
            <a:endParaRPr kumimoji="1" lang="en-US" sz="2400" b="0" i="0">
              <a:solidFill>
                <a:schemeClr val="tx1"/>
              </a:solidFill>
              <a:latin typeface="Tahoma" pitchFamily="-65" charset="0"/>
            </a:endParaRPr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ltGray">
          <a:xfrm>
            <a:off x="127000" y="701675"/>
            <a:ext cx="560388" cy="2540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spcBef>
                <a:spcPct val="0"/>
              </a:spcBef>
            </a:pPr>
            <a:endParaRPr kumimoji="1" lang="en-US" sz="2400" b="0" i="0">
              <a:solidFill>
                <a:schemeClr val="tx1"/>
              </a:solidFill>
              <a:latin typeface="Tahoma" pitchFamily="-65" charset="0"/>
            </a:endParaRPr>
          </a:p>
        </p:txBody>
      </p:sp>
      <p:sp>
        <p:nvSpPr>
          <p:cNvPr id="17415" name="Rectangle 7"/>
          <p:cNvSpPr>
            <a:spLocks noChangeArrowheads="1"/>
          </p:cNvSpPr>
          <p:nvPr/>
        </p:nvSpPr>
        <p:spPr bwMode="gray">
          <a:xfrm>
            <a:off x="762000" y="479425"/>
            <a:ext cx="31750" cy="631825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spcBef>
                <a:spcPct val="0"/>
              </a:spcBef>
            </a:pPr>
            <a:endParaRPr kumimoji="1" lang="en-US" sz="2400" b="0" i="0">
              <a:solidFill>
                <a:schemeClr val="tx1"/>
              </a:solidFill>
              <a:latin typeface="Tahoma" pitchFamily="-65" charset="0"/>
            </a:endParaRPr>
          </a:p>
        </p:txBody>
      </p:sp>
      <p:sp>
        <p:nvSpPr>
          <p:cNvPr id="17416" name="Rectangle 8"/>
          <p:cNvSpPr>
            <a:spLocks noChangeArrowheads="1"/>
          </p:cNvSpPr>
          <p:nvPr/>
        </p:nvSpPr>
        <p:spPr bwMode="gray">
          <a:xfrm>
            <a:off x="404813" y="927100"/>
            <a:ext cx="8226425" cy="74613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spcBef>
                <a:spcPct val="0"/>
              </a:spcBef>
            </a:pPr>
            <a:endParaRPr kumimoji="1" lang="en-US" sz="2400" b="0" i="0">
              <a:solidFill>
                <a:schemeClr val="tx1"/>
              </a:solidFill>
              <a:latin typeface="Tahoma" pitchFamily="-65" charset="0"/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28600"/>
            <a:ext cx="7793037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143000"/>
            <a:ext cx="807720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422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67000" y="6248400"/>
            <a:ext cx="4191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solidFill>
                  <a:srgbClr val="FF9900"/>
                </a:solidFill>
                <a:latin typeface="Arial" pitchFamily="-65" charset="0"/>
                <a:ea typeface="SimSun" pitchFamily="2" charset="-122"/>
                <a:cs typeface="SimSun" pitchFamily="2" charset="-122"/>
              </a:defRPr>
            </a:lvl1pPr>
          </a:lstStyle>
          <a:p>
            <a:r>
              <a:rPr lang="en-US" altLang="zh-CN" dirty="0" smtClean="0"/>
              <a:t>CS580P: Programming Models for Emerging Platforms</a:t>
            </a:r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FF"/>
          </a:solidFill>
          <a:latin typeface="+mj-lt"/>
          <a:ea typeface="ＭＳ Ｐゴシック" pitchFamily="-28" charset="-128"/>
          <a:cs typeface="ＭＳ Ｐゴシック" pitchFamily="-28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FF"/>
          </a:solidFill>
          <a:latin typeface="Comic Sans MS" pitchFamily="46" charset="0"/>
          <a:ea typeface="ＭＳ Ｐゴシック" pitchFamily="-28" charset="-128"/>
          <a:cs typeface="ＭＳ Ｐゴシック" pitchFamily="-28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FF"/>
          </a:solidFill>
          <a:latin typeface="Comic Sans MS" pitchFamily="46" charset="0"/>
          <a:ea typeface="ＭＳ Ｐゴシック" pitchFamily="-28" charset="-128"/>
          <a:cs typeface="ＭＳ Ｐゴシック" pitchFamily="-28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FF"/>
          </a:solidFill>
          <a:latin typeface="Comic Sans MS" pitchFamily="46" charset="0"/>
          <a:ea typeface="ＭＳ Ｐゴシック" pitchFamily="-28" charset="-128"/>
          <a:cs typeface="ＭＳ Ｐゴシック" pitchFamily="-28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FF"/>
          </a:solidFill>
          <a:latin typeface="Comic Sans MS" pitchFamily="46" charset="0"/>
          <a:ea typeface="ＭＳ Ｐゴシック" pitchFamily="-28" charset="-128"/>
          <a:cs typeface="ＭＳ Ｐゴシック" pitchFamily="-28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0000FF"/>
          </a:solidFill>
          <a:latin typeface="Comic Sans MS" pitchFamily="46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0000FF"/>
          </a:solidFill>
          <a:latin typeface="Comic Sans MS" pitchFamily="46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0000FF"/>
          </a:solidFill>
          <a:latin typeface="Comic Sans MS" pitchFamily="46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0000FF"/>
          </a:solidFill>
          <a:latin typeface="Comic Sans MS" pitchFamily="4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-65" charset="2"/>
        <a:buBlip>
          <a:blip r:embed="rId14"/>
        </a:buBlip>
        <a:defRPr sz="2800">
          <a:solidFill>
            <a:schemeClr val="tx1"/>
          </a:solidFill>
          <a:latin typeface="+mn-lt"/>
          <a:ea typeface="ＭＳ Ｐゴシック" pitchFamily="-28" charset="-128"/>
          <a:cs typeface="ＭＳ Ｐゴシック" pitchFamily="-28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-65" charset="2"/>
        <a:buChar char="¬"/>
        <a:defRPr sz="2600">
          <a:solidFill>
            <a:schemeClr val="tx1"/>
          </a:solidFill>
          <a:latin typeface="+mn-lt"/>
          <a:ea typeface="ＭＳ Ｐゴシック" pitchFamily="46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F29000"/>
        </a:buClr>
        <a:buSzPct val="55000"/>
        <a:buFont typeface="Wingdings" pitchFamily="-65" charset="2"/>
        <a:buChar char="v"/>
        <a:defRPr sz="2400">
          <a:solidFill>
            <a:schemeClr val="tx1"/>
          </a:solidFill>
          <a:latin typeface="+mn-lt"/>
          <a:ea typeface="ＭＳ Ｐゴシック" pitchFamily="46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-65" charset="2"/>
        <a:buChar char="n"/>
        <a:defRPr sz="2000">
          <a:solidFill>
            <a:schemeClr val="tx1"/>
          </a:solidFill>
          <a:latin typeface="+mn-lt"/>
          <a:ea typeface="ＭＳ Ｐゴシック" pitchFamily="46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-65" charset="2"/>
        <a:buChar char="n"/>
        <a:defRPr sz="2000">
          <a:solidFill>
            <a:schemeClr val="tx1"/>
          </a:solidFill>
          <a:latin typeface="+mn-lt"/>
          <a:ea typeface="ＭＳ Ｐゴシック" pitchFamily="46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46" charset="2"/>
        <a:buChar char="n"/>
        <a:defRPr sz="2000">
          <a:solidFill>
            <a:schemeClr val="tx1"/>
          </a:solidFill>
          <a:latin typeface="+mn-lt"/>
          <a:ea typeface="ＭＳ Ｐゴシック" pitchFamily="46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46" charset="2"/>
        <a:buChar char="n"/>
        <a:defRPr sz="2000">
          <a:solidFill>
            <a:schemeClr val="tx1"/>
          </a:solidFill>
          <a:latin typeface="+mn-lt"/>
          <a:ea typeface="ＭＳ Ｐゴシック" pitchFamily="46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46" charset="2"/>
        <a:buChar char="n"/>
        <a:defRPr sz="2000">
          <a:solidFill>
            <a:schemeClr val="tx1"/>
          </a:solidFill>
          <a:latin typeface="+mn-lt"/>
          <a:ea typeface="ＭＳ Ｐゴシック" pitchFamily="46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46" charset="2"/>
        <a:buChar char="n"/>
        <a:defRPr sz="2000">
          <a:solidFill>
            <a:schemeClr val="tx1"/>
          </a:solidFill>
          <a:latin typeface="+mn-lt"/>
          <a:ea typeface="ＭＳ Ｐゴシック" pitchFamily="46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e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3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3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3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1828800"/>
            <a:ext cx="8382000" cy="762000"/>
          </a:xfrm>
        </p:spPr>
        <p:txBody>
          <a:bodyPr/>
          <a:lstStyle/>
          <a:p>
            <a:pPr algn="ctr" eaLnBrk="1" hangingPunct="1"/>
            <a:r>
              <a:rPr lang="en-US" sz="3200" dirty="0" smtClean="0">
                <a:ea typeface="ＭＳ Ｐゴシック" pitchFamily="-65" charset="-128"/>
                <a:cs typeface="ＭＳ Ｐゴシック" pitchFamily="-65" charset="-128"/>
              </a:rPr>
              <a:t>Type-Specialized Staged Programming</a:t>
            </a:r>
            <a:br>
              <a:rPr lang="en-US" sz="3200" dirty="0" smtClean="0">
                <a:ea typeface="ＭＳ Ｐゴシック" pitchFamily="-65" charset="-128"/>
                <a:cs typeface="ＭＳ Ｐゴシック" pitchFamily="-65" charset="-128"/>
              </a:rPr>
            </a:br>
            <a:r>
              <a:rPr lang="en-US" sz="3200" dirty="0" smtClean="0">
                <a:ea typeface="ＭＳ Ｐゴシック" pitchFamily="-65" charset="-128"/>
                <a:cs typeface="ＭＳ Ｐゴシック" pitchFamily="-65" charset="-128"/>
              </a:rPr>
              <a:t>with Process Separation</a:t>
            </a:r>
            <a:endParaRPr lang="en-US" sz="3200" dirty="0"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16387" name="Rectangle 8"/>
          <p:cNvSpPr>
            <a:spLocks noChangeArrowheads="1"/>
          </p:cNvSpPr>
          <p:nvPr/>
        </p:nvSpPr>
        <p:spPr bwMode="auto">
          <a:xfrm>
            <a:off x="1143000" y="3505200"/>
            <a:ext cx="7315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-65" charset="2"/>
              <a:buNone/>
            </a:pPr>
            <a:r>
              <a:rPr lang="en-US" b="0" i="0" dirty="0" smtClean="0">
                <a:solidFill>
                  <a:schemeClr val="tx1"/>
                </a:solidFill>
                <a:latin typeface="Arial" pitchFamily="-65" charset="0"/>
              </a:rPr>
              <a:t>Yu David Liu, State University of New York at Binghamton</a:t>
            </a:r>
          </a:p>
          <a:p>
            <a:pPr algn="ctr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-65" charset="2"/>
              <a:buNone/>
            </a:pPr>
            <a:r>
              <a:rPr lang="en-US" b="0" i="0" dirty="0" smtClean="0">
                <a:solidFill>
                  <a:schemeClr val="tx1"/>
                </a:solidFill>
                <a:latin typeface="Arial" pitchFamily="-65" charset="0"/>
              </a:rPr>
              <a:t>Christian </a:t>
            </a:r>
            <a:r>
              <a:rPr lang="en-US" b="0" i="0" dirty="0" err="1" smtClean="0">
                <a:solidFill>
                  <a:schemeClr val="tx1"/>
                </a:solidFill>
                <a:latin typeface="Arial" pitchFamily="-65" charset="0"/>
              </a:rPr>
              <a:t>Skalka</a:t>
            </a:r>
            <a:r>
              <a:rPr lang="en-US" b="0" i="0" dirty="0" smtClean="0">
                <a:solidFill>
                  <a:schemeClr val="tx1"/>
                </a:solidFill>
                <a:latin typeface="Arial" pitchFamily="-65" charset="0"/>
              </a:rPr>
              <a:t>, University of Vermont</a:t>
            </a:r>
          </a:p>
          <a:p>
            <a:pPr algn="ctr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-65" charset="2"/>
              <a:buNone/>
            </a:pPr>
            <a:r>
              <a:rPr lang="en-US" b="0" i="0" dirty="0" smtClean="0">
                <a:solidFill>
                  <a:schemeClr val="tx1"/>
                </a:solidFill>
                <a:latin typeface="Arial" pitchFamily="-65" charset="0"/>
              </a:rPr>
              <a:t>Scott Smith, Johns Hopkins University</a:t>
            </a:r>
          </a:p>
          <a:p>
            <a:pPr algn="ctr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-65" charset="2"/>
              <a:buNone/>
            </a:pPr>
            <a:endParaRPr lang="en-US" sz="3000" b="0" i="0" dirty="0" smtClean="0">
              <a:solidFill>
                <a:srgbClr val="FF0000"/>
              </a:solidFill>
              <a:latin typeface="Arial" pitchFamily="-65" charset="0"/>
            </a:endParaRPr>
          </a:p>
          <a:p>
            <a:pPr algn="ctr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-65" charset="2"/>
              <a:buNone/>
            </a:pPr>
            <a:r>
              <a:rPr lang="en-US" b="0" i="0" dirty="0" smtClean="0">
                <a:solidFill>
                  <a:srgbClr val="FF0000"/>
                </a:solidFill>
                <a:latin typeface="Arial" pitchFamily="-65" charset="0"/>
              </a:rPr>
              <a:t>WGP’09</a:t>
            </a:r>
          </a:p>
          <a:p>
            <a:pPr algn="ctr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-65" charset="2"/>
              <a:buNone/>
            </a:pPr>
            <a:r>
              <a:rPr lang="en-US" b="0" i="0" dirty="0" smtClean="0">
                <a:solidFill>
                  <a:srgbClr val="FF0000"/>
                </a:solidFill>
                <a:latin typeface="Arial" pitchFamily="-65" charset="0"/>
              </a:rPr>
              <a:t> 08/30/200</a:t>
            </a:r>
            <a:r>
              <a:rPr lang="en-US" b="0" i="0" dirty="0">
                <a:solidFill>
                  <a:srgbClr val="FF0000"/>
                </a:solidFill>
                <a:latin typeface="Arial" pitchFamily="-65" charset="0"/>
                <a:ea typeface="SimSun" pitchFamily="2" charset="-122"/>
                <a:cs typeface="SimSun" pitchFamily="2" charset="-122"/>
              </a:rPr>
              <a:t>9</a:t>
            </a:r>
            <a:endParaRPr lang="en-US" b="0" i="0" dirty="0">
              <a:solidFill>
                <a:srgbClr val="FF0000"/>
              </a:solidFill>
              <a:latin typeface="Arial" pitchFamily="-65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unded Rectangle 23"/>
          <p:cNvSpPr/>
          <p:nvPr/>
        </p:nvSpPr>
        <p:spPr bwMode="auto">
          <a:xfrm>
            <a:off x="76200" y="3810000"/>
            <a:ext cx="8686800" cy="2819400"/>
          </a:xfrm>
          <a:prstGeom prst="roundRect">
            <a:avLst/>
          </a:prstGeom>
          <a:solidFill>
            <a:srgbClr val="C6C6C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1" u="none" strike="noStrike" cap="none" normalizeH="0" baseline="0">
              <a:ln>
                <a:noFill/>
              </a:ln>
              <a:solidFill>
                <a:srgbClr val="009900"/>
              </a:solidFill>
              <a:effectLst/>
              <a:latin typeface="Times New Roman" pitchFamily="46" charset="0"/>
              <a:sym typeface="Symbol" pitchFamily="46" charset="2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609600" y="1143000"/>
            <a:ext cx="82296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-65" charset="2"/>
              <a:buBlip>
                <a:blip r:embed="rId3"/>
              </a:buBlip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pitchFamily="-65" charset="-128"/>
              <a:cs typeface="ＭＳ Ｐゴシック" pitchFamily="-65" charset="-128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9601" y="1981200"/>
            <a:ext cx="2574698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Rectangle 15"/>
          <p:cNvSpPr/>
          <p:nvPr/>
        </p:nvSpPr>
        <p:spPr>
          <a:xfrm>
            <a:off x="5085421" y="3886200"/>
            <a:ext cx="3740064" cy="192360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void main { </a:t>
            </a:r>
          </a:p>
          <a:p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   for (</a:t>
            </a:r>
            <a:r>
              <a:rPr lang="en-US" sz="140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i</a:t>
            </a:r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=0; </a:t>
            </a:r>
            <a:r>
              <a:rPr lang="en-US" sz="140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i</a:t>
            </a:r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&lt;MAX; </a:t>
            </a:r>
            <a:r>
              <a:rPr lang="en-US" sz="140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i</a:t>
            </a:r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++) {</a:t>
            </a:r>
          </a:p>
          <a:p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    </a:t>
            </a:r>
            <a:r>
              <a:rPr lang="en-US" sz="140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addr</a:t>
            </a:r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 = </a:t>
            </a:r>
            <a:r>
              <a:rPr lang="en-US" sz="140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getAddr(i</a:t>
            </a:r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); </a:t>
            </a:r>
          </a:p>
          <a:p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    </a:t>
            </a:r>
            <a:r>
              <a:rPr lang="en-US" sz="140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run</a:t>
            </a:r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 (</a:t>
            </a:r>
            <a:r>
              <a:rPr lang="en-US" sz="140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stagedcode</a:t>
            </a:r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 (lift </a:t>
            </a:r>
            <a:r>
              <a:rPr lang="en-US" sz="140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addr</a:t>
            </a:r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));</a:t>
            </a:r>
          </a:p>
          <a:p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   }  </a:t>
            </a:r>
          </a:p>
          <a:p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}</a:t>
            </a:r>
            <a:endParaRPr lang="en-US" sz="1400" i="0" dirty="0">
              <a:solidFill>
                <a:srgbClr val="000000">
                  <a:alpha val="20000"/>
                </a:srgbClr>
              </a:solidFill>
              <a:latin typeface="Andale Mono"/>
              <a:cs typeface="Andale Mono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09600" y="4250084"/>
            <a:ext cx="4171021" cy="127727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void send (</a:t>
            </a:r>
            <a:r>
              <a:rPr lang="en-US" sz="140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message_t</a:t>
            </a:r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 </a:t>
            </a:r>
            <a:r>
              <a:rPr lang="en-US" sz="140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msg</a:t>
            </a:r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) {</a:t>
            </a:r>
          </a:p>
          <a:p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       </a:t>
            </a:r>
            <a:r>
              <a:rPr lang="en-US" sz="140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msg.header.source</a:t>
            </a:r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 = </a:t>
            </a:r>
            <a:r>
              <a:rPr lang="en-US" sz="140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self_addr</a:t>
            </a:r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;</a:t>
            </a:r>
          </a:p>
          <a:p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       …</a:t>
            </a:r>
          </a:p>
          <a:p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}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59557" y="5451157"/>
            <a:ext cx="3740064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void main {</a:t>
            </a:r>
          </a:p>
          <a:p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    </a:t>
            </a:r>
            <a:r>
              <a:rPr lang="en-US" sz="140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while(true</a:t>
            </a:r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) {</a:t>
            </a:r>
            <a:r>
              <a:rPr lang="en-US" sz="140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send(some_msg</a:t>
            </a:r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)}; </a:t>
            </a:r>
          </a:p>
          <a:p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}</a:t>
            </a:r>
          </a:p>
        </p:txBody>
      </p:sp>
      <p:cxnSp>
        <p:nvCxnSpPr>
          <p:cNvPr id="20" name="Straight Arrow Connector 19"/>
          <p:cNvCxnSpPr/>
          <p:nvPr/>
        </p:nvCxnSpPr>
        <p:spPr bwMode="auto">
          <a:xfrm rot="10800000">
            <a:off x="1295400" y="3505200"/>
            <a:ext cx="1219200" cy="30480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28" name="Title 4"/>
          <p:cNvSpPr>
            <a:spLocks noGrp="1"/>
          </p:cNvSpPr>
          <p:nvPr>
            <p:ph type="title"/>
          </p:nvPr>
        </p:nvSpPr>
        <p:spPr>
          <a:xfrm>
            <a:off x="1150938" y="228600"/>
            <a:ext cx="7793037" cy="685800"/>
          </a:xfrm>
        </p:spPr>
        <p:txBody>
          <a:bodyPr/>
          <a:lstStyle/>
          <a:p>
            <a:r>
              <a:rPr lang="en-US" dirty="0" smtClean="0">
                <a:ea typeface="ＭＳ Ｐゴシック" pitchFamily="-60" charset="-128"/>
                <a:cs typeface="ＭＳ Ｐゴシック" pitchFamily="-60" charset="-128"/>
              </a:rPr>
              <a:t>Staging at Work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03112" y="6213157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〉</a:t>
            </a:r>
            <a:endParaRPr lang="en-US" sz="1800" i="0" dirty="0" smtClean="0">
              <a:solidFill>
                <a:schemeClr val="tx1">
                  <a:alpha val="20000"/>
                </a:schemeClr>
              </a:solidFill>
              <a:latin typeface="Andale Mono"/>
              <a:ea typeface="ＭＳ Ｐゴシック" pitchFamily="-65" charset="-128"/>
              <a:cs typeface="Andale Mono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205407" y="3821668"/>
            <a:ext cx="44427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i="0" dirty="0" err="1" smtClean="0">
                <a:solidFill>
                  <a:schemeClr val="tx1">
                    <a:alpha val="20000"/>
                  </a:schemeClr>
                </a:solidFill>
                <a:latin typeface="Andale Mono"/>
                <a:ea typeface="ＭＳ Ｐゴシック" pitchFamily="-65" charset="-128"/>
                <a:cs typeface="Andale Mono"/>
              </a:rPr>
              <a:t>stagedcode</a:t>
            </a:r>
            <a:r>
              <a:rPr lang="en-US" sz="1400" i="0" dirty="0" smtClean="0">
                <a:solidFill>
                  <a:schemeClr val="tx1">
                    <a:alpha val="20000"/>
                  </a:schemeClr>
                </a:solidFill>
                <a:latin typeface="Andale Mono"/>
                <a:ea typeface="ＭＳ Ｐゴシック" pitchFamily="-65" charset="-128"/>
                <a:cs typeface="Andale Mono"/>
              </a:rPr>
              <a:t> = </a:t>
            </a:r>
            <a:r>
              <a:rPr lang="en-US" sz="1400" i="0" dirty="0" err="1" smtClean="0">
                <a:solidFill>
                  <a:schemeClr val="tx1">
                    <a:alpha val="20000"/>
                  </a:schemeClr>
                </a:solidFill>
                <a:latin typeface="Lucida Grande"/>
                <a:ea typeface="Lucida Grande"/>
                <a:cs typeface="Lucida Grande"/>
              </a:rPr>
              <a:t>λ</a:t>
            </a:r>
            <a:r>
              <a:rPr lang="en-US" sz="1400" i="0" dirty="0" smtClean="0">
                <a:solidFill>
                  <a:schemeClr val="tx1">
                    <a:alpha val="20000"/>
                  </a:schemeClr>
                </a:solidFill>
                <a:latin typeface="Andale Mono"/>
                <a:ea typeface="ＭＳ Ｐゴシック" pitchFamily="-65" charset="-128"/>
                <a:cs typeface="Andale Mono"/>
              </a:rPr>
              <a:t> </a:t>
            </a:r>
            <a:r>
              <a:rPr lang="en-US" sz="1400" i="0" dirty="0" err="1" smtClean="0">
                <a:solidFill>
                  <a:schemeClr val="tx1">
                    <a:alpha val="20000"/>
                  </a:schemeClr>
                </a:solidFill>
                <a:latin typeface="Andale Mono"/>
                <a:ea typeface="ＭＳ Ｐゴシック" pitchFamily="-65" charset="-128"/>
                <a:cs typeface="Andale Mono"/>
              </a:rPr>
              <a:t>self_addr</a:t>
            </a:r>
            <a:r>
              <a:rPr lang="en-US" sz="1400" i="0" dirty="0" smtClean="0">
                <a:solidFill>
                  <a:schemeClr val="tx1">
                    <a:alpha val="20000"/>
                  </a:schemeClr>
                </a:solidFill>
                <a:latin typeface="Andale Mono"/>
                <a:ea typeface="ＭＳ Ｐゴシック" pitchFamily="-65" charset="-128"/>
                <a:cs typeface="Andale Mono"/>
              </a:rPr>
              <a:t>: </a:t>
            </a:r>
            <a:r>
              <a:rPr lang="en-US" sz="1400" i="0" kern="0" dirty="0" smtClean="0">
                <a:solidFill>
                  <a:schemeClr val="tx1">
                    <a:alpha val="20000"/>
                  </a:schemeClr>
                </a:solidFill>
                <a:latin typeface="Andale Mono"/>
                <a:ea typeface="ＭＳ Ｐゴシック" pitchFamily="-65" charset="-128"/>
                <a:cs typeface="Andale Mono"/>
              </a:rPr>
              <a:t>〈.</a:t>
            </a:r>
            <a:r>
              <a:rPr lang="en-US" sz="1400" i="0" dirty="0" smtClean="0">
                <a:solidFill>
                  <a:schemeClr val="tx1">
                    <a:alpha val="20000"/>
                  </a:schemeClr>
                </a:solidFill>
                <a:latin typeface="Andale Mono"/>
                <a:ea typeface="ＭＳ Ｐゴシック" pitchFamily="-65" charset="-128"/>
                <a:cs typeface="Andale Mono"/>
              </a:rPr>
              <a:t>uint32.</a:t>
            </a:r>
            <a:r>
              <a:rPr lang="en-US" sz="1400" i="0" kern="0" dirty="0" smtClean="0">
                <a:solidFill>
                  <a:schemeClr val="tx1">
                    <a:alpha val="20000"/>
                  </a:schemeClr>
                </a:solidFill>
                <a:latin typeface="Andale Mono"/>
                <a:ea typeface="ＭＳ Ｐゴシック" pitchFamily="-65" charset="-128"/>
                <a:cs typeface="Andale Mono"/>
              </a:rPr>
              <a:t>〉</a:t>
            </a:r>
            <a:r>
              <a:rPr lang="en-US" sz="180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〈</a:t>
            </a:r>
            <a:endParaRPr lang="en-US" sz="1800" i="0" dirty="0" smtClean="0">
              <a:solidFill>
                <a:schemeClr val="tx1">
                  <a:alpha val="20000"/>
                </a:schemeClr>
              </a:solidFill>
              <a:latin typeface="Andale Mono"/>
              <a:ea typeface="ＭＳ Ｐゴシック" pitchFamily="-65" charset="-128"/>
              <a:cs typeface="Andale Mono"/>
            </a:endParaRPr>
          </a:p>
        </p:txBody>
      </p:sp>
      <p:cxnSp>
        <p:nvCxnSpPr>
          <p:cNvPr id="31" name="Straight Arrow Connector 30"/>
          <p:cNvCxnSpPr/>
          <p:nvPr/>
        </p:nvCxnSpPr>
        <p:spPr bwMode="auto">
          <a:xfrm rot="5400000" flipH="1" flipV="1">
            <a:off x="3467100" y="5219700"/>
            <a:ext cx="2819400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>
                <a:alpha val="2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unded Rectangle 23"/>
          <p:cNvSpPr/>
          <p:nvPr/>
        </p:nvSpPr>
        <p:spPr bwMode="auto">
          <a:xfrm>
            <a:off x="76200" y="3810000"/>
            <a:ext cx="8686800" cy="2819400"/>
          </a:xfrm>
          <a:prstGeom prst="roundRect">
            <a:avLst/>
          </a:prstGeom>
          <a:solidFill>
            <a:srgbClr val="C6C6C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1" u="none" strike="noStrike" cap="none" normalizeH="0" baseline="0">
              <a:ln>
                <a:noFill/>
              </a:ln>
              <a:solidFill>
                <a:srgbClr val="009900"/>
              </a:solidFill>
              <a:effectLst/>
              <a:latin typeface="Times New Roman" pitchFamily="46" charset="0"/>
              <a:sym typeface="Symbol" pitchFamily="46" charset="2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609600" y="1143000"/>
            <a:ext cx="82296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-65" charset="2"/>
              <a:buBlip>
                <a:blip r:embed="rId3"/>
              </a:buBlip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pitchFamily="-65" charset="-128"/>
              <a:cs typeface="ＭＳ Ｐゴシック" pitchFamily="-65" charset="-128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9601" y="1981200"/>
            <a:ext cx="2574698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Rectangle 15"/>
          <p:cNvSpPr/>
          <p:nvPr/>
        </p:nvSpPr>
        <p:spPr>
          <a:xfrm>
            <a:off x="5085421" y="3886200"/>
            <a:ext cx="3740064" cy="192360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void main { </a:t>
            </a:r>
          </a:p>
          <a:p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   for (</a:t>
            </a:r>
            <a:r>
              <a:rPr lang="en-US" sz="140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i</a:t>
            </a:r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=0; </a:t>
            </a:r>
            <a:r>
              <a:rPr lang="en-US" sz="140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i</a:t>
            </a:r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&lt;MAX; </a:t>
            </a:r>
            <a:r>
              <a:rPr lang="en-US" sz="140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i</a:t>
            </a:r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++) {</a:t>
            </a:r>
          </a:p>
          <a:p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    </a:t>
            </a:r>
            <a:r>
              <a:rPr lang="en-US" sz="140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addr</a:t>
            </a:r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 = </a:t>
            </a:r>
            <a:r>
              <a:rPr lang="en-US" sz="140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getAddr(i</a:t>
            </a:r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); </a:t>
            </a:r>
          </a:p>
          <a:p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    run (</a:t>
            </a:r>
            <a:r>
              <a:rPr lang="en-US" sz="140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stagedcode</a:t>
            </a:r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 (</a:t>
            </a:r>
            <a:r>
              <a:rPr lang="en-US" sz="140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lift </a:t>
            </a:r>
            <a:r>
              <a:rPr lang="en-US" sz="1400" i="0" dirty="0" err="1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addr</a:t>
            </a:r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));</a:t>
            </a:r>
          </a:p>
          <a:p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   }  </a:t>
            </a:r>
          </a:p>
          <a:p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}</a:t>
            </a:r>
            <a:endParaRPr lang="en-US" sz="1400" i="0" dirty="0">
              <a:solidFill>
                <a:srgbClr val="000000">
                  <a:alpha val="20000"/>
                </a:srgbClr>
              </a:solidFill>
              <a:latin typeface="Andale Mono"/>
              <a:cs typeface="Andale Mono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09600" y="4250084"/>
            <a:ext cx="4171021" cy="127727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void send (</a:t>
            </a:r>
            <a:r>
              <a:rPr lang="en-US" sz="140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message_t</a:t>
            </a:r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 </a:t>
            </a:r>
            <a:r>
              <a:rPr lang="en-US" sz="140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msg</a:t>
            </a:r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) {</a:t>
            </a:r>
          </a:p>
          <a:p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       </a:t>
            </a:r>
            <a:r>
              <a:rPr lang="en-US" sz="140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msg.header.source</a:t>
            </a:r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 = </a:t>
            </a:r>
            <a:r>
              <a:rPr lang="en-US" sz="140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self_addr</a:t>
            </a:r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;</a:t>
            </a:r>
          </a:p>
          <a:p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       …</a:t>
            </a:r>
          </a:p>
          <a:p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}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59557" y="5451157"/>
            <a:ext cx="3740064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void main {</a:t>
            </a:r>
          </a:p>
          <a:p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    </a:t>
            </a:r>
            <a:r>
              <a:rPr lang="en-US" sz="140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while(true</a:t>
            </a:r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) {</a:t>
            </a:r>
            <a:r>
              <a:rPr lang="en-US" sz="140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send(some_msg</a:t>
            </a:r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)}; </a:t>
            </a:r>
          </a:p>
          <a:p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}</a:t>
            </a:r>
          </a:p>
        </p:txBody>
      </p:sp>
      <p:cxnSp>
        <p:nvCxnSpPr>
          <p:cNvPr id="20" name="Straight Arrow Connector 19"/>
          <p:cNvCxnSpPr/>
          <p:nvPr/>
        </p:nvCxnSpPr>
        <p:spPr bwMode="auto">
          <a:xfrm rot="10800000">
            <a:off x="1295400" y="3505200"/>
            <a:ext cx="1219200" cy="30480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28" name="Title 4"/>
          <p:cNvSpPr>
            <a:spLocks noGrp="1"/>
          </p:cNvSpPr>
          <p:nvPr>
            <p:ph type="title"/>
          </p:nvPr>
        </p:nvSpPr>
        <p:spPr>
          <a:xfrm>
            <a:off x="1150938" y="228600"/>
            <a:ext cx="7793037" cy="685800"/>
          </a:xfrm>
        </p:spPr>
        <p:txBody>
          <a:bodyPr/>
          <a:lstStyle/>
          <a:p>
            <a:r>
              <a:rPr lang="en-US" dirty="0" smtClean="0">
                <a:ea typeface="ＭＳ Ｐゴシック" pitchFamily="-60" charset="-128"/>
                <a:cs typeface="ＭＳ Ｐゴシック" pitchFamily="-60" charset="-128"/>
              </a:rPr>
              <a:t>Staging at Work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03112" y="6213157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〉</a:t>
            </a:r>
            <a:endParaRPr lang="en-US" sz="1800" i="0" dirty="0" smtClean="0">
              <a:solidFill>
                <a:schemeClr val="tx1">
                  <a:alpha val="20000"/>
                </a:schemeClr>
              </a:solidFill>
              <a:latin typeface="Andale Mono"/>
              <a:ea typeface="ＭＳ Ｐゴシック" pitchFamily="-65" charset="-128"/>
              <a:cs typeface="Andale Mono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205407" y="3821668"/>
            <a:ext cx="44427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i="0" dirty="0" err="1" smtClean="0">
                <a:solidFill>
                  <a:schemeClr val="tx1">
                    <a:alpha val="20000"/>
                  </a:schemeClr>
                </a:solidFill>
                <a:latin typeface="Andale Mono"/>
                <a:ea typeface="ＭＳ Ｐゴシック" pitchFamily="-65" charset="-128"/>
                <a:cs typeface="Andale Mono"/>
              </a:rPr>
              <a:t>stagedcode</a:t>
            </a:r>
            <a:r>
              <a:rPr lang="en-US" sz="1400" i="0" dirty="0" smtClean="0">
                <a:solidFill>
                  <a:schemeClr val="tx1">
                    <a:alpha val="20000"/>
                  </a:schemeClr>
                </a:solidFill>
                <a:latin typeface="Andale Mono"/>
                <a:ea typeface="ＭＳ Ｐゴシック" pitchFamily="-65" charset="-128"/>
                <a:cs typeface="Andale Mono"/>
              </a:rPr>
              <a:t> = </a:t>
            </a:r>
            <a:r>
              <a:rPr lang="en-US" sz="1400" i="0" dirty="0" err="1" smtClean="0">
                <a:solidFill>
                  <a:schemeClr val="tx1">
                    <a:alpha val="20000"/>
                  </a:schemeClr>
                </a:solidFill>
                <a:latin typeface="Lucida Grande"/>
                <a:ea typeface="Lucida Grande"/>
                <a:cs typeface="Lucida Grande"/>
              </a:rPr>
              <a:t>λ</a:t>
            </a:r>
            <a:r>
              <a:rPr lang="en-US" sz="1400" i="0" dirty="0" smtClean="0">
                <a:solidFill>
                  <a:schemeClr val="tx1">
                    <a:alpha val="20000"/>
                  </a:schemeClr>
                </a:solidFill>
                <a:latin typeface="Andale Mono"/>
                <a:ea typeface="ＭＳ Ｐゴシック" pitchFamily="-65" charset="-128"/>
                <a:cs typeface="Andale Mono"/>
              </a:rPr>
              <a:t> </a:t>
            </a:r>
            <a:r>
              <a:rPr lang="en-US" sz="1400" i="0" dirty="0" err="1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self_addr</a:t>
            </a:r>
            <a:r>
              <a:rPr lang="en-US" sz="140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: </a:t>
            </a:r>
            <a:r>
              <a:rPr lang="en-US" sz="1400" i="0" kern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〈.</a:t>
            </a:r>
            <a:r>
              <a:rPr lang="en-US" sz="140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uint32.</a:t>
            </a:r>
            <a:r>
              <a:rPr lang="en-US" sz="1400" i="0" kern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〉</a:t>
            </a:r>
            <a:r>
              <a:rPr lang="en-US" sz="180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〈</a:t>
            </a:r>
            <a:endParaRPr lang="en-US" sz="1800" i="0" dirty="0" smtClean="0">
              <a:solidFill>
                <a:schemeClr val="tx1">
                  <a:alpha val="20000"/>
                </a:schemeClr>
              </a:solidFill>
              <a:latin typeface="Andale Mono"/>
              <a:ea typeface="ＭＳ Ｐゴシック" pitchFamily="-65" charset="-128"/>
              <a:cs typeface="Andale Mono"/>
            </a:endParaRPr>
          </a:p>
        </p:txBody>
      </p:sp>
      <p:cxnSp>
        <p:nvCxnSpPr>
          <p:cNvPr id="25" name="Straight Arrow Connector 24"/>
          <p:cNvCxnSpPr/>
          <p:nvPr/>
        </p:nvCxnSpPr>
        <p:spPr bwMode="auto">
          <a:xfrm rot="5400000" flipH="1" flipV="1">
            <a:off x="3467100" y="5219700"/>
            <a:ext cx="2819400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>
                <a:alpha val="2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" name="Rectangle 12"/>
          <p:cNvSpPr/>
          <p:nvPr/>
        </p:nvSpPr>
        <p:spPr>
          <a:xfrm>
            <a:off x="5486400" y="2286000"/>
            <a:ext cx="20734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ea typeface="ＭＳ Ｐゴシック" pitchFamily="-60" charset="-128"/>
                <a:cs typeface="ＭＳ Ｐゴシック" pitchFamily="-60" charset="-128"/>
              </a:rPr>
              <a:t>Stage Separation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unded Rectangle 23"/>
          <p:cNvSpPr/>
          <p:nvPr/>
        </p:nvSpPr>
        <p:spPr bwMode="auto">
          <a:xfrm>
            <a:off x="76200" y="3810000"/>
            <a:ext cx="8686800" cy="2819400"/>
          </a:xfrm>
          <a:prstGeom prst="roundRect">
            <a:avLst/>
          </a:prstGeom>
          <a:solidFill>
            <a:srgbClr val="C6C6C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1" u="none" strike="noStrike" cap="none" normalizeH="0" baseline="0">
              <a:ln>
                <a:noFill/>
              </a:ln>
              <a:solidFill>
                <a:srgbClr val="009900"/>
              </a:solidFill>
              <a:effectLst/>
              <a:latin typeface="Times New Roman" pitchFamily="46" charset="0"/>
              <a:sym typeface="Symbol" pitchFamily="46" charset="2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609600" y="1143000"/>
            <a:ext cx="82296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-65" charset="2"/>
              <a:buBlip>
                <a:blip r:embed="rId3"/>
              </a:buBlip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pitchFamily="-65" charset="-128"/>
              <a:cs typeface="ＭＳ Ｐゴシック" pitchFamily="-65" charset="-128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9601" y="1981200"/>
            <a:ext cx="2574698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Rectangle 15"/>
          <p:cNvSpPr/>
          <p:nvPr/>
        </p:nvSpPr>
        <p:spPr>
          <a:xfrm>
            <a:off x="5085421" y="3886200"/>
            <a:ext cx="3740064" cy="192360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void main { </a:t>
            </a:r>
          </a:p>
          <a:p>
            <a:r>
              <a:rPr lang="en-US" sz="140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   for (</a:t>
            </a:r>
            <a:r>
              <a:rPr lang="en-US" sz="1400" i="0" dirty="0" err="1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i</a:t>
            </a:r>
            <a:r>
              <a:rPr lang="en-US" sz="140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=0; </a:t>
            </a:r>
            <a:r>
              <a:rPr lang="en-US" sz="1400" i="0" dirty="0" err="1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i</a:t>
            </a:r>
            <a:r>
              <a:rPr lang="en-US" sz="140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&lt;MAX; </a:t>
            </a:r>
            <a:r>
              <a:rPr lang="en-US" sz="1400" i="0" dirty="0" err="1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i</a:t>
            </a:r>
            <a:r>
              <a:rPr lang="en-US" sz="140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++) {</a:t>
            </a:r>
          </a:p>
          <a:p>
            <a:r>
              <a:rPr lang="en-US" sz="140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    </a:t>
            </a:r>
            <a:r>
              <a:rPr lang="en-US" sz="1400" i="0" dirty="0" err="1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addr</a:t>
            </a:r>
            <a:r>
              <a:rPr lang="en-US" sz="140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 = </a:t>
            </a:r>
            <a:r>
              <a:rPr lang="en-US" sz="1400" i="0" dirty="0" err="1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getAddr(i</a:t>
            </a:r>
            <a:r>
              <a:rPr lang="en-US" sz="140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); </a:t>
            </a:r>
          </a:p>
          <a:p>
            <a:r>
              <a:rPr lang="en-US" sz="140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    run (</a:t>
            </a:r>
            <a:r>
              <a:rPr lang="en-US" sz="1400" i="0" dirty="0" err="1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stagedcode</a:t>
            </a:r>
            <a:r>
              <a:rPr lang="en-US" sz="140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 (lift </a:t>
            </a:r>
            <a:r>
              <a:rPr lang="en-US" sz="1400" i="0" dirty="0" err="1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addr</a:t>
            </a:r>
            <a:r>
              <a:rPr lang="en-US" sz="140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));</a:t>
            </a:r>
          </a:p>
          <a:p>
            <a:r>
              <a:rPr lang="en-US" sz="140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   }  </a:t>
            </a:r>
          </a:p>
          <a:p>
            <a:r>
              <a:rPr lang="en-US" sz="140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}</a:t>
            </a:r>
            <a:endParaRPr lang="en-US" sz="1400" i="0" dirty="0">
              <a:solidFill>
                <a:srgbClr val="000000"/>
              </a:solidFill>
              <a:latin typeface="Andale Mono"/>
              <a:cs typeface="Andale Mono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09600" y="4250084"/>
            <a:ext cx="4171021" cy="127727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void send (</a:t>
            </a:r>
            <a:r>
              <a:rPr lang="en-US" sz="1400" i="0" dirty="0" err="1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message_t</a:t>
            </a:r>
            <a:r>
              <a:rPr lang="en-US" sz="140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 </a:t>
            </a:r>
            <a:r>
              <a:rPr lang="en-US" sz="1400" i="0" dirty="0" err="1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msg</a:t>
            </a:r>
            <a:r>
              <a:rPr lang="en-US" sz="140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) {</a:t>
            </a:r>
          </a:p>
          <a:p>
            <a:r>
              <a:rPr lang="en-US" sz="140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       </a:t>
            </a:r>
            <a:r>
              <a:rPr lang="en-US" sz="1400" i="0" dirty="0" err="1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msg.header.source</a:t>
            </a:r>
            <a:r>
              <a:rPr lang="en-US" sz="140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 = </a:t>
            </a:r>
            <a:r>
              <a:rPr lang="en-US" sz="1400" i="0" dirty="0" err="1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self_addr</a:t>
            </a:r>
            <a:r>
              <a:rPr lang="en-US" sz="140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;</a:t>
            </a:r>
          </a:p>
          <a:p>
            <a:r>
              <a:rPr lang="en-US" sz="140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       …</a:t>
            </a:r>
          </a:p>
          <a:p>
            <a:r>
              <a:rPr lang="en-US" sz="140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}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59557" y="5451157"/>
            <a:ext cx="3740064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void main {</a:t>
            </a:r>
          </a:p>
          <a:p>
            <a:r>
              <a:rPr lang="en-US" sz="140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    </a:t>
            </a:r>
            <a:r>
              <a:rPr lang="en-US" sz="1400" i="0" dirty="0" err="1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while(true</a:t>
            </a:r>
            <a:r>
              <a:rPr lang="en-US" sz="140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) {</a:t>
            </a:r>
            <a:r>
              <a:rPr lang="en-US" sz="1400" i="0" dirty="0" err="1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send(some_msg</a:t>
            </a:r>
            <a:r>
              <a:rPr lang="en-US" sz="140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)}; </a:t>
            </a:r>
          </a:p>
          <a:p>
            <a:r>
              <a:rPr lang="en-US" sz="140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}</a:t>
            </a:r>
          </a:p>
        </p:txBody>
      </p:sp>
      <p:cxnSp>
        <p:nvCxnSpPr>
          <p:cNvPr id="20" name="Straight Arrow Connector 19"/>
          <p:cNvCxnSpPr/>
          <p:nvPr/>
        </p:nvCxnSpPr>
        <p:spPr bwMode="auto">
          <a:xfrm rot="10800000">
            <a:off x="1295400" y="3505200"/>
            <a:ext cx="1219200" cy="30480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28" name="Title 4"/>
          <p:cNvSpPr>
            <a:spLocks noGrp="1"/>
          </p:cNvSpPr>
          <p:nvPr>
            <p:ph type="title"/>
          </p:nvPr>
        </p:nvSpPr>
        <p:spPr>
          <a:xfrm>
            <a:off x="1150938" y="228600"/>
            <a:ext cx="7793037" cy="685800"/>
          </a:xfrm>
        </p:spPr>
        <p:txBody>
          <a:bodyPr/>
          <a:lstStyle/>
          <a:p>
            <a:r>
              <a:rPr lang="en-US" dirty="0" smtClean="0">
                <a:ea typeface="ＭＳ Ｐゴシック" pitchFamily="-60" charset="-128"/>
                <a:cs typeface="ＭＳ Ｐゴシック" pitchFamily="-60" charset="-128"/>
              </a:rPr>
              <a:t>Staging at Work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03112" y="6213157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b="0" kern="0" dirty="0" smtClean="0">
                <a:solidFill>
                  <a:srgbClr val="000000"/>
                </a:solidFill>
                <a:latin typeface="Times New Roman"/>
                <a:ea typeface="ＭＳ Ｐゴシック" pitchFamily="-65" charset="-128"/>
                <a:cs typeface="Times New Roman"/>
              </a:rPr>
              <a:t>〉</a:t>
            </a:r>
            <a:endParaRPr lang="en-US" sz="1800" i="0" dirty="0" smtClean="0">
              <a:solidFill>
                <a:srgbClr val="000000"/>
              </a:solidFill>
              <a:latin typeface="Andale Mono"/>
              <a:ea typeface="ＭＳ Ｐゴシック" pitchFamily="-65" charset="-128"/>
              <a:cs typeface="Andale Mono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205407" y="3821668"/>
            <a:ext cx="44427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i="0" dirty="0" err="1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stagedcode</a:t>
            </a:r>
            <a:r>
              <a:rPr lang="en-US" sz="140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 = </a:t>
            </a:r>
            <a:r>
              <a:rPr lang="en-US" sz="1400" i="0" dirty="0" err="1" smtClean="0">
                <a:solidFill>
                  <a:srgbClr val="000000"/>
                </a:solidFill>
                <a:latin typeface="Lucida Grande"/>
                <a:ea typeface="Lucida Grande"/>
                <a:cs typeface="Lucida Grande"/>
              </a:rPr>
              <a:t>λ</a:t>
            </a:r>
            <a:r>
              <a:rPr lang="en-US" sz="140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 </a:t>
            </a:r>
            <a:r>
              <a:rPr lang="en-US" sz="1400" i="0" dirty="0" err="1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self_addr</a:t>
            </a:r>
            <a:r>
              <a:rPr lang="en-US" sz="140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: </a:t>
            </a:r>
            <a:r>
              <a:rPr lang="en-US" sz="1400" i="0" kern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〈.</a:t>
            </a:r>
            <a:r>
              <a:rPr lang="en-US" sz="140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uint32.</a:t>
            </a:r>
            <a:r>
              <a:rPr lang="en-US" sz="1400" i="0" kern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〉</a:t>
            </a:r>
            <a:r>
              <a:rPr lang="en-US" sz="1800" kern="0" dirty="0" smtClean="0">
                <a:solidFill>
                  <a:srgbClr val="000000"/>
                </a:solidFill>
                <a:latin typeface="Times New Roman"/>
                <a:ea typeface="ＭＳ Ｐゴシック" pitchFamily="-65" charset="-128"/>
                <a:cs typeface="Times New Roman"/>
              </a:rPr>
              <a:t>〈</a:t>
            </a:r>
            <a:endParaRPr lang="en-US" sz="1800" i="0" dirty="0" smtClean="0">
              <a:solidFill>
                <a:srgbClr val="000000"/>
              </a:solidFill>
              <a:latin typeface="Andale Mono"/>
              <a:ea typeface="ＭＳ Ｐゴシック" pitchFamily="-65" charset="-128"/>
              <a:cs typeface="Andale Mono"/>
            </a:endParaRPr>
          </a:p>
        </p:txBody>
      </p:sp>
      <p:cxnSp>
        <p:nvCxnSpPr>
          <p:cNvPr id="31" name="Straight Arrow Connector 30"/>
          <p:cNvCxnSpPr/>
          <p:nvPr/>
        </p:nvCxnSpPr>
        <p:spPr bwMode="auto">
          <a:xfrm rot="5400000" flipH="1" flipV="1">
            <a:off x="3467100" y="5219700"/>
            <a:ext cx="2819400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>
                <a:alpha val="2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5" name="Rectangle 24"/>
          <p:cNvSpPr/>
          <p:nvPr/>
        </p:nvSpPr>
        <p:spPr>
          <a:xfrm>
            <a:off x="5105400" y="2286000"/>
            <a:ext cx="260782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Hub Stage Execution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ounded Rectangle 28"/>
          <p:cNvSpPr/>
          <p:nvPr/>
        </p:nvSpPr>
        <p:spPr bwMode="auto">
          <a:xfrm>
            <a:off x="3886200" y="1676400"/>
            <a:ext cx="4343400" cy="3124200"/>
          </a:xfrm>
          <a:prstGeom prst="roundRect">
            <a:avLst/>
          </a:prstGeom>
          <a:solidFill>
            <a:srgbClr val="C6C6C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1" u="none" strike="noStrike" cap="none" normalizeH="0" baseline="0">
              <a:ln>
                <a:noFill/>
              </a:ln>
              <a:solidFill>
                <a:srgbClr val="009900"/>
              </a:solidFill>
              <a:effectLst/>
              <a:latin typeface="Times New Roman" pitchFamily="46" charset="0"/>
              <a:sym typeface="Symbol" pitchFamily="46" charset="2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609600" y="1143000"/>
            <a:ext cx="82296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-65" charset="2"/>
              <a:buBlip>
                <a:blip r:embed="rId3"/>
              </a:buBlip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pitchFamily="-65" charset="-128"/>
              <a:cs typeface="ＭＳ Ｐゴシック" pitchFamily="-65" charset="-128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9601" y="1981200"/>
            <a:ext cx="2574698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" name="Straight Arrow Connector 8"/>
          <p:cNvCxnSpPr/>
          <p:nvPr/>
        </p:nvCxnSpPr>
        <p:spPr bwMode="auto">
          <a:xfrm rot="10800000" flipV="1">
            <a:off x="2133600" y="1981200"/>
            <a:ext cx="1828800" cy="75751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23" name="Rectangle 22"/>
          <p:cNvSpPr/>
          <p:nvPr/>
        </p:nvSpPr>
        <p:spPr>
          <a:xfrm>
            <a:off x="4038600" y="3313093"/>
            <a:ext cx="3740064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void main {</a:t>
            </a:r>
          </a:p>
          <a:p>
            <a:r>
              <a:rPr lang="en-US" sz="140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    </a:t>
            </a:r>
            <a:r>
              <a:rPr lang="en-US" sz="1400" i="0" dirty="0" err="1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while(true</a:t>
            </a:r>
            <a:r>
              <a:rPr lang="en-US" sz="140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) {</a:t>
            </a:r>
            <a:r>
              <a:rPr lang="en-US" sz="1400" i="0" dirty="0" err="1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send(some_msg</a:t>
            </a:r>
            <a:r>
              <a:rPr lang="en-US" sz="140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)}; </a:t>
            </a:r>
          </a:p>
          <a:p>
            <a:r>
              <a:rPr lang="en-US" sz="140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}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038600" y="2133600"/>
            <a:ext cx="3632324" cy="127727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void send (</a:t>
            </a:r>
            <a:r>
              <a:rPr lang="en-US" sz="1400" i="0" dirty="0" err="1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message_t</a:t>
            </a:r>
            <a:r>
              <a:rPr lang="en-US" sz="140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 </a:t>
            </a:r>
            <a:r>
              <a:rPr lang="en-US" sz="1400" i="0" dirty="0" err="1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msg</a:t>
            </a:r>
            <a:r>
              <a:rPr lang="en-US" sz="140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) {</a:t>
            </a:r>
          </a:p>
          <a:p>
            <a:r>
              <a:rPr lang="en-US" sz="140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       </a:t>
            </a:r>
            <a:r>
              <a:rPr lang="en-US" sz="1400" i="0" dirty="0" err="1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msg.header.source</a:t>
            </a:r>
            <a:r>
              <a:rPr lang="en-US" sz="140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 = </a:t>
            </a:r>
            <a:r>
              <a:rPr lang="en-US" sz="1400" i="0" dirty="0" smtClean="0">
                <a:solidFill>
                  <a:srgbClr val="FF0000"/>
                </a:solidFill>
                <a:latin typeface="Andale Mono"/>
                <a:ea typeface="ＭＳ Ｐゴシック" pitchFamily="-65" charset="-128"/>
                <a:cs typeface="Andale Mono"/>
              </a:rPr>
              <a:t>0xFF</a:t>
            </a:r>
            <a:r>
              <a:rPr lang="en-US" sz="140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;</a:t>
            </a:r>
          </a:p>
          <a:p>
            <a:r>
              <a:rPr lang="en-US" sz="140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       …</a:t>
            </a:r>
          </a:p>
          <a:p>
            <a:r>
              <a:rPr lang="en-US" sz="140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}</a:t>
            </a:r>
          </a:p>
        </p:txBody>
      </p:sp>
      <p:sp>
        <p:nvSpPr>
          <p:cNvPr id="32" name="Rectangle 31"/>
          <p:cNvSpPr/>
          <p:nvPr/>
        </p:nvSpPr>
        <p:spPr>
          <a:xfrm>
            <a:off x="3886200" y="5562600"/>
            <a:ext cx="267883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Mote Stage Execution</a:t>
            </a:r>
            <a:endParaRPr lang="en-US" dirty="0"/>
          </a:p>
        </p:txBody>
      </p:sp>
      <p:sp>
        <p:nvSpPr>
          <p:cNvPr id="34" name="Title 4"/>
          <p:cNvSpPr>
            <a:spLocks noGrp="1"/>
          </p:cNvSpPr>
          <p:nvPr>
            <p:ph type="title"/>
          </p:nvPr>
        </p:nvSpPr>
        <p:spPr>
          <a:xfrm>
            <a:off x="1150938" y="228600"/>
            <a:ext cx="7793037" cy="685800"/>
          </a:xfrm>
        </p:spPr>
        <p:txBody>
          <a:bodyPr/>
          <a:lstStyle/>
          <a:p>
            <a:r>
              <a:rPr lang="en-US" dirty="0" smtClean="0">
                <a:ea typeface="ＭＳ Ｐゴシック" pitchFamily="-60" charset="-128"/>
                <a:cs typeface="ＭＳ Ｐゴシック" pitchFamily="-60" charset="-128"/>
              </a:rPr>
              <a:t>Staging at Work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pitchFamily="-60" charset="-128"/>
                <a:cs typeface="ＭＳ Ｐゴシック" pitchFamily="-60" charset="-128"/>
              </a:rPr>
              <a:t>Real World Applications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609600" y="1143000"/>
            <a:ext cx="80772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-65" charset="2"/>
              <a:buBlip>
                <a:blip r:embed="rId3"/>
              </a:buBlip>
              <a:tabLst/>
              <a:defRPr/>
            </a:pPr>
            <a:r>
              <a:rPr lang="en-US" sz="2400" b="0" i="0" kern="0" dirty="0" smtClean="0">
                <a:solidFill>
                  <a:schemeClr val="tx1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rPr>
              <a:t>In the real world, consider the computation of </a:t>
            </a:r>
            <a:r>
              <a:rPr lang="en-US" sz="2400" b="0" i="0" kern="0" dirty="0" err="1" smtClean="0">
                <a:solidFill>
                  <a:schemeClr val="tx1"/>
                </a:solidFill>
                <a:latin typeface="Andale Mono"/>
                <a:ea typeface="ＭＳ Ｐゴシック" pitchFamily="-65" charset="-128"/>
                <a:cs typeface="Andale Mono"/>
              </a:rPr>
              <a:t>self_addr</a:t>
            </a:r>
            <a:r>
              <a:rPr lang="en-US" sz="2400" b="0" i="0" kern="0" dirty="0" smtClean="0">
                <a:solidFill>
                  <a:schemeClr val="tx1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rPr>
              <a:t> is in fact a computation of: </a:t>
            </a:r>
          </a:p>
          <a:p>
            <a:pPr marL="800100" lvl="1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-65" charset="2"/>
              <a:buBlip>
                <a:blip r:embed="rId3"/>
              </a:buBlip>
              <a:defRPr/>
            </a:pPr>
            <a:r>
              <a:rPr lang="en-US" sz="2400" b="0" i="0" kern="0" dirty="0" smtClean="0">
                <a:solidFill>
                  <a:schemeClr val="tx1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rPr>
              <a:t>A routing table: it can be entirely pre-computed </a:t>
            </a:r>
            <a:r>
              <a:rPr lang="en-US" sz="2400" b="0" i="0" kern="0" dirty="0" smtClean="0">
                <a:solidFill>
                  <a:schemeClr val="tx1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rPr>
              <a:t>(and highly </a:t>
            </a:r>
            <a:r>
              <a:rPr lang="en-US" sz="2400" b="0" i="0" kern="0" dirty="0" smtClean="0">
                <a:solidFill>
                  <a:schemeClr val="tx1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rPr>
              <a:t>optimized) at hub stage after initial deployment and stored in ROM</a:t>
            </a:r>
          </a:p>
          <a:p>
            <a:pPr marL="800100" lvl="1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-65" charset="2"/>
              <a:buBlip>
                <a:blip r:embed="rId3"/>
              </a:buBlip>
              <a:defRPr/>
            </a:pPr>
            <a:r>
              <a:rPr lang="en-US" sz="2400" b="0" i="0" kern="0" dirty="0" smtClean="0">
                <a:solidFill>
                  <a:schemeClr val="tx1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rPr>
              <a:t>A neighborhood table</a:t>
            </a:r>
          </a:p>
          <a:p>
            <a:pPr marL="800100" lvl="1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-65" charset="2"/>
              <a:buBlip>
                <a:blip r:embed="rId3"/>
              </a:buBlip>
              <a:defRPr/>
            </a:pPr>
            <a:r>
              <a:rPr lang="en-US" sz="2400" b="0" i="0" kern="0" dirty="0" smtClean="0">
                <a:solidFill>
                  <a:schemeClr val="tx1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rPr>
              <a:t>Environment information</a:t>
            </a:r>
          </a:p>
          <a:p>
            <a:pPr marL="800100" lvl="1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-65" charset="2"/>
              <a:buBlip>
                <a:blip r:embed="rId3"/>
              </a:buBlip>
              <a:defRPr/>
            </a:pPr>
            <a:endParaRPr lang="en-US" sz="2400" b="0" i="0" kern="0" dirty="0" smtClean="0">
              <a:solidFill>
                <a:schemeClr val="tx1"/>
              </a:solidFill>
              <a:latin typeface="+mn-lt"/>
              <a:ea typeface="ＭＳ Ｐゴシック" pitchFamily="-65" charset="-128"/>
              <a:cs typeface="ＭＳ Ｐゴシック" pitchFamily="-65" charset="-128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-65" charset="2"/>
              <a:buBlip>
                <a:blip r:embed="rId3"/>
              </a:buBlip>
              <a:tabLst/>
              <a:defRPr/>
            </a:pPr>
            <a:endParaRPr lang="en-US" sz="2400" b="0" i="0" kern="0" dirty="0" smtClean="0">
              <a:solidFill>
                <a:schemeClr val="tx1"/>
              </a:solidFill>
              <a:latin typeface="+mn-lt"/>
              <a:ea typeface="ＭＳ Ｐゴシック" pitchFamily="-65" charset="-128"/>
              <a:cs typeface="ＭＳ Ｐゴシック" pitchFamily="-65" charset="-128"/>
            </a:endParaRPr>
          </a:p>
          <a:p>
            <a:pPr marL="742950" lvl="1" indent="-285750">
              <a:spcBef>
                <a:spcPct val="20000"/>
              </a:spcBef>
              <a:buClr>
                <a:schemeClr val="hlink"/>
              </a:buClr>
              <a:buSzPct val="65000"/>
            </a:pPr>
            <a:endParaRPr kumimoji="0" lang="en-US" sz="2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pitchFamily="-65" charset="-128"/>
              <a:cs typeface="ＭＳ Ｐゴシック" pitchFamily="-65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pitchFamily="-60" charset="-128"/>
                <a:cs typeface="ＭＳ Ｐゴシック" pitchFamily="-60" charset="-128"/>
              </a:rPr>
              <a:t>Language Syntax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990600" y="1295400"/>
            <a:ext cx="80772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  <a:buClr>
                <a:schemeClr val="folHlink"/>
              </a:buClr>
              <a:buSzPct val="60000"/>
              <a:buBlip>
                <a:blip r:embed="rId3"/>
              </a:buBlip>
              <a:defRPr/>
            </a:pPr>
            <a:r>
              <a:rPr lang="en-US" sz="2400" b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v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:: = constant | </a:t>
            </a:r>
            <a:r>
              <a:rPr lang="en-US" sz="2400" b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x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| </a:t>
            </a:r>
            <a:r>
              <a:rPr lang="en-US" sz="2400" b="0" i="0" dirty="0" err="1" smtClean="0">
                <a:solidFill>
                  <a:schemeClr val="tx1"/>
                </a:solidFill>
                <a:latin typeface="Lucida Grande"/>
                <a:ea typeface="Lucida Grande"/>
                <a:cs typeface="Lucida Grande"/>
              </a:rPr>
              <a:t>λ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  <a:r>
              <a:rPr lang="en-US" sz="2400" b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x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: </a:t>
            </a:r>
            <a:r>
              <a:rPr lang="en-US" sz="2400" b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τ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. </a:t>
            </a:r>
            <a:r>
              <a:rPr lang="en-US" sz="2400" b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e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|</a:t>
            </a:r>
            <a:r>
              <a:rPr lang="en-US" sz="18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〈</a:t>
            </a:r>
            <a:r>
              <a:rPr lang="en-US" sz="2400" b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e</a:t>
            </a:r>
            <a:r>
              <a:rPr lang="en-US" sz="18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〉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</a:p>
          <a:p>
            <a:pPr marL="342900" lvl="0" indent="-342900"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           | </a:t>
            </a:r>
            <a:r>
              <a:rPr lang="en-US" sz="2400" b="0" i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{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l</a:t>
            </a:r>
            <a:r>
              <a:rPr lang="en-US" sz="12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1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= v</a:t>
            </a:r>
            <a:r>
              <a:rPr lang="en-US" sz="12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1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; …; </a:t>
            </a:r>
            <a:r>
              <a:rPr lang="en-US" sz="2400" b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l</a:t>
            </a:r>
            <a:r>
              <a:rPr lang="en-US" sz="1200" b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n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= </a:t>
            </a:r>
            <a:r>
              <a:rPr lang="en-US" sz="2400" b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v</a:t>
            </a:r>
            <a:r>
              <a:rPr lang="en-US" sz="1200" b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n</a:t>
            </a:r>
            <a:r>
              <a:rPr lang="en-US" sz="2400" b="0" i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}</a:t>
            </a:r>
          </a:p>
          <a:p>
            <a:pPr marL="342900" lvl="0" indent="-342900"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           | </a:t>
            </a:r>
            <a:r>
              <a:rPr lang="en-US" sz="2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Λ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  <a:r>
              <a:rPr lang="en-US" sz="2400" b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t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  <a:r>
              <a:rPr lang="en-US" sz="2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≼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  <a:r>
              <a:rPr lang="en-US" sz="2400" b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τ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. </a:t>
            </a:r>
            <a:r>
              <a:rPr lang="en-US" sz="2400" b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e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| </a:t>
            </a:r>
            <a:r>
              <a:rPr lang="en-US" sz="2400" b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τ</a:t>
            </a:r>
            <a:endParaRPr lang="en-US" sz="2400" b="0" kern="0" dirty="0" smtClean="0">
              <a:solidFill>
                <a:schemeClr val="tx1"/>
              </a:solidFill>
              <a:latin typeface="Times New Roman"/>
              <a:ea typeface="ＭＳ Ｐゴシック" pitchFamily="-65" charset="-128"/>
              <a:cs typeface="Times New Roman"/>
            </a:endParaRPr>
          </a:p>
          <a:p>
            <a:pPr marL="342900" lvl="0" indent="-342900">
              <a:spcBef>
                <a:spcPct val="20000"/>
              </a:spcBef>
              <a:buClr>
                <a:schemeClr val="folHlink"/>
              </a:buClr>
              <a:buSzPct val="60000"/>
              <a:buBlip>
                <a:blip r:embed="rId3"/>
              </a:buBlip>
              <a:defRPr/>
            </a:pPr>
            <a:r>
              <a:rPr lang="en-US" sz="2400" b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e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::= </a:t>
            </a:r>
            <a:r>
              <a:rPr lang="en-US" sz="2400" b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v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|</a:t>
            </a:r>
            <a:r>
              <a:rPr lang="en-US" sz="2400" b="0" i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  <a:r>
              <a:rPr lang="en-US" b="0" i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(</a:t>
            </a:r>
            <a:r>
              <a:rPr lang="en-US" sz="2400" b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τ</a:t>
            </a:r>
            <a:r>
              <a:rPr lang="en-US" b="0" i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)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  <a:r>
              <a:rPr lang="en-US" sz="2400" b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e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| </a:t>
            </a:r>
            <a:r>
              <a:rPr lang="en-US" sz="2400" b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e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  <a:r>
              <a:rPr lang="en-US" sz="2400" b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e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| </a:t>
            </a:r>
            <a:r>
              <a:rPr lang="en-US" sz="2400" i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run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  <a:r>
              <a:rPr lang="en-US" sz="2400" b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e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| </a:t>
            </a:r>
            <a:r>
              <a:rPr lang="en-US" sz="2400" i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lift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  <a:r>
              <a:rPr lang="en-US" sz="2400" b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e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</a:p>
          <a:p>
            <a:pPr marL="342900" lvl="0" indent="-342900"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           | </a:t>
            </a:r>
            <a:r>
              <a:rPr lang="en-US" sz="2400" b="0" i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{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l</a:t>
            </a:r>
            <a:r>
              <a:rPr lang="en-US" sz="12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1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= e</a:t>
            </a:r>
            <a:r>
              <a:rPr lang="en-US" sz="12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1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; …; </a:t>
            </a:r>
            <a:r>
              <a:rPr lang="en-US" sz="2400" b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l</a:t>
            </a:r>
            <a:r>
              <a:rPr lang="en-US" sz="1200" b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n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= e</a:t>
            </a:r>
            <a:r>
              <a:rPr lang="en-US" sz="12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n</a:t>
            </a:r>
            <a:r>
              <a:rPr lang="en-US" sz="2400" b="0" i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}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| </a:t>
            </a:r>
            <a:r>
              <a:rPr lang="en-US" sz="2400" b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e.l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| </a:t>
            </a:r>
            <a:r>
              <a:rPr lang="en-US" sz="2400" i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ref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  <a:r>
              <a:rPr lang="en-US" sz="2400" b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e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| </a:t>
            </a:r>
            <a:r>
              <a:rPr lang="en-US" sz="2400" b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e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  <a:r>
              <a:rPr lang="en-US" sz="2400" b="0" i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: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=</a:t>
            </a:r>
            <a:r>
              <a:rPr lang="en-US" sz="2400" b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e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| </a:t>
            </a:r>
            <a:r>
              <a:rPr lang="en-US" sz="2400" b="0" i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!</a:t>
            </a:r>
            <a:r>
              <a:rPr lang="en-US" sz="2400" b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e</a:t>
            </a:r>
            <a:endParaRPr lang="en-US" sz="2400" b="0" kern="0" dirty="0" smtClean="0">
              <a:solidFill>
                <a:schemeClr val="tx1"/>
              </a:solidFill>
              <a:latin typeface="Times New Roman"/>
              <a:ea typeface="ＭＳ Ｐゴシック" pitchFamily="-65" charset="-128"/>
              <a:cs typeface="Times New Roman"/>
            </a:endParaRPr>
          </a:p>
          <a:p>
            <a:pPr marL="342900" lvl="0" indent="-342900"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           | </a:t>
            </a:r>
            <a:r>
              <a:rPr lang="en-US" sz="2400" i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tlet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  <a:r>
              <a:rPr lang="en-US" sz="2400" b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t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 </a:t>
            </a:r>
            <a:r>
              <a:rPr lang="en-US" sz="2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≼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  <a:r>
              <a:rPr lang="en-US" sz="2400" b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τ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= </a:t>
            </a:r>
            <a:r>
              <a:rPr lang="en-US" sz="2400" b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e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  <a:r>
              <a:rPr lang="en-US" sz="2400" i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in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  <a:r>
              <a:rPr lang="en-US" sz="2400" b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e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Blip>
                <a:blip r:embed="rId3"/>
              </a:buBlip>
              <a:defRPr/>
            </a:pPr>
            <a:r>
              <a:rPr lang="en-US" sz="2400" b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τ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::=primitive | </a:t>
            </a:r>
            <a:r>
              <a:rPr lang="en-US" sz="2400" b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τ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  <a:r>
              <a:rPr lang="en-US" altLang="zh-CN" sz="2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→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  <a:r>
              <a:rPr lang="en-US" sz="2400" b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τ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| </a:t>
            </a:r>
            <a:r>
              <a:rPr lang="en-US" sz="18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〈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.</a:t>
            </a:r>
            <a:r>
              <a:rPr lang="en-US" sz="2400" b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τ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.</a:t>
            </a:r>
            <a:r>
              <a:rPr lang="en-US" sz="18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〉</a:t>
            </a: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           | </a:t>
            </a:r>
            <a:r>
              <a:rPr lang="en-US" sz="2400" b="0" i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{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l</a:t>
            </a:r>
            <a:r>
              <a:rPr lang="en-US" sz="12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1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=τ</a:t>
            </a:r>
            <a:r>
              <a:rPr lang="en-US" sz="12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1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; …; </a:t>
            </a:r>
            <a:r>
              <a:rPr lang="en-US" sz="2400" b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l</a:t>
            </a:r>
            <a:r>
              <a:rPr lang="en-US" sz="1200" b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n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= </a:t>
            </a:r>
            <a:r>
              <a:rPr lang="en-US" sz="2400" b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τ</a:t>
            </a:r>
            <a:r>
              <a:rPr lang="en-US" sz="1200" b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n</a:t>
            </a:r>
            <a:r>
              <a:rPr lang="en-US" sz="2400" b="0" i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}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| </a:t>
            </a:r>
            <a:r>
              <a:rPr lang="en-US" sz="2400" i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ref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  <a:r>
              <a:rPr lang="en-US" sz="2400" b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τ</a:t>
            </a:r>
            <a:endParaRPr lang="en-US" sz="2400" b="0" kern="0" dirty="0" smtClean="0">
              <a:solidFill>
                <a:schemeClr val="tx1"/>
              </a:solidFill>
              <a:latin typeface="Times New Roman"/>
              <a:ea typeface="ＭＳ Ｐゴシック" pitchFamily="-65" charset="-128"/>
              <a:cs typeface="Times New Roman"/>
            </a:endParaRP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           | </a:t>
            </a:r>
            <a:r>
              <a:rPr lang="en-US" sz="2400" b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t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| </a:t>
            </a:r>
            <a:r>
              <a:rPr lang="en-US" sz="2400" b="0" i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Π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  <a:r>
              <a:rPr lang="en-US" sz="2400" b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t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  <a:r>
              <a:rPr lang="en-US" sz="2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≼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  <a:r>
              <a:rPr lang="en-US" sz="2400" b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τ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. </a:t>
            </a:r>
            <a:r>
              <a:rPr lang="en-US" sz="2400" b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e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|</a:t>
            </a:r>
            <a:r>
              <a:rPr lang="en-US" sz="2400" i="0" kern="0" dirty="0" smtClean="0">
                <a:solidFill>
                  <a:schemeClr val="tx1"/>
                </a:solidFill>
                <a:latin typeface="Times"/>
                <a:ea typeface="ＭＳ Ｐゴシック" pitchFamily="-65" charset="-128"/>
                <a:cs typeface="Times"/>
              </a:rPr>
              <a:t> </a:t>
            </a:r>
            <a:r>
              <a:rPr lang="en-US" sz="2400" i="0" kern="0" dirty="0" err="1" smtClean="0">
                <a:solidFill>
                  <a:schemeClr val="tx1"/>
                </a:solidFill>
                <a:latin typeface="Times"/>
                <a:ea typeface="ＭＳ Ｐゴシック" pitchFamily="-65" charset="-128"/>
                <a:cs typeface="Times"/>
              </a:rPr>
              <a:t>type</a:t>
            </a:r>
            <a:r>
              <a:rPr lang="en-US" sz="2400" b="0" i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[</a:t>
            </a:r>
            <a:r>
              <a:rPr lang="en-US" sz="2400" b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τ</a:t>
            </a:r>
            <a:r>
              <a:rPr lang="en-US" sz="2400" b="0" i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]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pitchFamily="-60" charset="-128"/>
                <a:cs typeface="ＭＳ Ｐゴシック" pitchFamily="-60" charset="-128"/>
              </a:rPr>
              <a:t>Language Syntax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990600" y="1295400"/>
            <a:ext cx="80772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  <a:buClr>
                <a:schemeClr val="folHlink"/>
              </a:buClr>
              <a:buSzPct val="60000"/>
              <a:buBlip>
                <a:blip r:embed="rId3"/>
              </a:buBlip>
              <a:defRPr/>
            </a:pPr>
            <a:r>
              <a:rPr lang="en-US" sz="2400" b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v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:: = constant | </a:t>
            </a:r>
            <a:r>
              <a:rPr lang="en-US" sz="2400" b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x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| </a:t>
            </a:r>
            <a:r>
              <a:rPr lang="en-US" sz="2400" b="0" i="0" dirty="0" err="1" smtClean="0">
                <a:solidFill>
                  <a:schemeClr val="tx1"/>
                </a:solidFill>
                <a:latin typeface="Lucida Grande"/>
                <a:ea typeface="Lucida Grande"/>
                <a:cs typeface="Lucida Grande"/>
              </a:rPr>
              <a:t>λ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  <a:r>
              <a:rPr lang="en-US" sz="2400" b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x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: </a:t>
            </a:r>
            <a:r>
              <a:rPr lang="en-US" sz="2400" b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τ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. </a:t>
            </a:r>
            <a:r>
              <a:rPr lang="en-US" sz="2400" b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e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|</a:t>
            </a:r>
            <a:r>
              <a:rPr lang="en-US" sz="18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〈</a:t>
            </a:r>
            <a:r>
              <a:rPr lang="en-US" sz="2400" b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e</a:t>
            </a:r>
            <a:r>
              <a:rPr lang="en-US" sz="18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〉</a:t>
            </a:r>
          </a:p>
          <a:p>
            <a:pPr marL="342900" lvl="0" indent="-342900"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           | </a:t>
            </a:r>
            <a:r>
              <a:rPr lang="en-US" sz="2400" b="0" i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{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l</a:t>
            </a:r>
            <a:r>
              <a:rPr lang="en-US" sz="12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1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= v</a:t>
            </a:r>
            <a:r>
              <a:rPr lang="en-US" sz="12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1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; …; </a:t>
            </a:r>
            <a:r>
              <a:rPr lang="en-US" sz="2400" b="0" kern="0" dirty="0" err="1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l</a:t>
            </a:r>
            <a:r>
              <a:rPr lang="en-US" sz="1200" b="0" kern="0" dirty="0" err="1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n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= </a:t>
            </a:r>
            <a:r>
              <a:rPr lang="en-US" sz="2400" b="0" kern="0" dirty="0" err="1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v</a:t>
            </a:r>
            <a:r>
              <a:rPr lang="en-US" sz="1200" b="0" kern="0" dirty="0" err="1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n</a:t>
            </a:r>
            <a:r>
              <a:rPr lang="en-US" sz="2400" b="0" i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}</a:t>
            </a:r>
          </a:p>
          <a:p>
            <a:pPr marL="342900" lvl="0" indent="-342900"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           | </a:t>
            </a:r>
            <a:r>
              <a:rPr lang="en-US" sz="2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  <a:r>
              <a:rPr lang="en-US" sz="2400" b="0" kern="0" dirty="0" err="1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t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  <a:r>
              <a:rPr lang="en-US" sz="2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≼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  <a:r>
              <a:rPr lang="en-US" sz="2400" b="0" kern="0" dirty="0" err="1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τ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. </a:t>
            </a:r>
            <a:r>
              <a:rPr lang="en-US" sz="2400" b="0" kern="0" dirty="0" err="1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e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| </a:t>
            </a:r>
            <a:r>
              <a:rPr lang="en-US" sz="2400" b="0" kern="0" dirty="0" err="1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τ</a:t>
            </a:r>
            <a:endParaRPr lang="en-US" sz="2400" b="0" kern="0" dirty="0" smtClean="0">
              <a:solidFill>
                <a:schemeClr val="tx1">
                  <a:alpha val="20000"/>
                </a:schemeClr>
              </a:solidFill>
              <a:latin typeface="Times New Roman"/>
              <a:ea typeface="ＭＳ Ｐゴシック" pitchFamily="-65" charset="-128"/>
              <a:cs typeface="Times New Roman"/>
            </a:endParaRPr>
          </a:p>
          <a:p>
            <a:pPr marL="342900" lvl="0" indent="-342900">
              <a:spcBef>
                <a:spcPct val="20000"/>
              </a:spcBef>
              <a:buClr>
                <a:schemeClr val="folHlink"/>
              </a:buClr>
              <a:buSzPct val="60000"/>
              <a:buBlip>
                <a:blip r:embed="rId3"/>
              </a:buBlip>
              <a:defRPr/>
            </a:pPr>
            <a:r>
              <a:rPr lang="en-US" sz="2400" b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e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::= </a:t>
            </a:r>
            <a:r>
              <a:rPr lang="en-US" sz="2400" b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v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|</a:t>
            </a:r>
            <a:r>
              <a:rPr lang="en-US" sz="2400" b="0" i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  <a:r>
              <a:rPr lang="en-US" b="0" i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(</a:t>
            </a:r>
            <a:r>
              <a:rPr lang="en-US" sz="2400" b="0" kern="0" dirty="0" err="1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τ</a:t>
            </a:r>
            <a:r>
              <a:rPr lang="en-US" b="0" i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)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  <a:r>
              <a:rPr lang="en-US" sz="2400" b="0" kern="0" dirty="0" err="1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e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|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  <a:r>
              <a:rPr lang="en-US" sz="2400" b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e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  <a:r>
              <a:rPr lang="en-US" sz="2400" b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e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| </a:t>
            </a:r>
            <a:r>
              <a:rPr lang="en-US" sz="2400" i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run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  <a:r>
              <a:rPr lang="en-US" sz="2400" b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e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| </a:t>
            </a:r>
            <a:r>
              <a:rPr lang="en-US" sz="2400" i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lift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  <a:r>
              <a:rPr lang="en-US" sz="2400" b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e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</a:p>
          <a:p>
            <a:pPr marL="342900" lvl="0" indent="-342900"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           | </a:t>
            </a:r>
            <a:r>
              <a:rPr lang="en-US" sz="2400" b="0" i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{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l</a:t>
            </a:r>
            <a:r>
              <a:rPr lang="en-US" sz="12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1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= e</a:t>
            </a:r>
            <a:r>
              <a:rPr lang="en-US" sz="12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1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; …; </a:t>
            </a:r>
            <a:r>
              <a:rPr lang="en-US" sz="2400" b="0" kern="0" dirty="0" err="1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l</a:t>
            </a:r>
            <a:r>
              <a:rPr lang="en-US" sz="1200" b="0" kern="0" dirty="0" err="1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n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= e</a:t>
            </a:r>
            <a:r>
              <a:rPr lang="en-US" sz="12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n</a:t>
            </a:r>
            <a:r>
              <a:rPr lang="en-US" sz="2400" b="0" i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}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| </a:t>
            </a:r>
            <a:r>
              <a:rPr lang="en-US" sz="2400" b="0" kern="0" dirty="0" err="1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e.l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| </a:t>
            </a:r>
            <a:r>
              <a:rPr lang="en-US" sz="2400" i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ref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  <a:r>
              <a:rPr lang="en-US" sz="2400" b="0" kern="0" dirty="0" err="1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e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| </a:t>
            </a:r>
            <a:r>
              <a:rPr lang="en-US" sz="2400" b="0" kern="0" dirty="0" err="1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e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  <a:r>
              <a:rPr lang="en-US" sz="2400" b="0" i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: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=</a:t>
            </a:r>
            <a:r>
              <a:rPr lang="en-US" sz="2400" b="0" kern="0" dirty="0" err="1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e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| </a:t>
            </a:r>
            <a:r>
              <a:rPr lang="en-US" sz="2400" b="0" i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!</a:t>
            </a:r>
            <a:r>
              <a:rPr lang="en-US" sz="2400" b="0" kern="0" dirty="0" err="1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e</a:t>
            </a:r>
            <a:endParaRPr lang="en-US" sz="2400" b="0" kern="0" dirty="0" smtClean="0">
              <a:solidFill>
                <a:schemeClr val="tx1">
                  <a:alpha val="20000"/>
                </a:schemeClr>
              </a:solidFill>
              <a:latin typeface="Times New Roman"/>
              <a:ea typeface="ＭＳ Ｐゴシック" pitchFamily="-65" charset="-128"/>
              <a:cs typeface="Times New Roman"/>
            </a:endParaRPr>
          </a:p>
          <a:p>
            <a:pPr marL="342900" lvl="0" indent="-342900"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           | </a:t>
            </a:r>
            <a:r>
              <a:rPr lang="en-US" sz="2400" i="0" kern="0" dirty="0" err="1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tlet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  <a:r>
              <a:rPr lang="en-US" sz="2400" b="0" kern="0" dirty="0" err="1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t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 </a:t>
            </a:r>
            <a:r>
              <a:rPr lang="en-US" sz="2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≼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  <a:r>
              <a:rPr lang="en-US" sz="2400" b="0" kern="0" dirty="0" err="1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τ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= </a:t>
            </a:r>
            <a:r>
              <a:rPr lang="en-US" sz="2400" b="0" kern="0" dirty="0" err="1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e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  <a:r>
              <a:rPr lang="en-US" sz="2400" i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in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  <a:r>
              <a:rPr lang="en-US" sz="2400" b="0" kern="0" dirty="0" err="1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e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Blip>
                <a:blip r:embed="rId3"/>
              </a:buBlip>
              <a:defRPr/>
            </a:pPr>
            <a:r>
              <a:rPr lang="en-US" sz="2400" b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τ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::=primitive | </a:t>
            </a:r>
            <a:r>
              <a:rPr lang="en-US" sz="2400" b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τ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  <a:r>
              <a:rPr lang="en-US" altLang="zh-CN" sz="2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→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  <a:r>
              <a:rPr lang="en-US" sz="2400" b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τ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| </a:t>
            </a:r>
            <a:r>
              <a:rPr lang="en-US" sz="18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〈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.</a:t>
            </a:r>
            <a:r>
              <a:rPr lang="en-US" sz="2400" b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τ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.</a:t>
            </a:r>
            <a:r>
              <a:rPr lang="en-US" sz="18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〉</a:t>
            </a:r>
            <a:endParaRPr lang="en-US" sz="2400" b="0" kern="0" dirty="0" smtClean="0">
              <a:solidFill>
                <a:schemeClr val="tx1"/>
              </a:solidFill>
              <a:latin typeface="Times New Roman"/>
              <a:ea typeface="ＭＳ Ｐゴシック" pitchFamily="-65" charset="-128"/>
              <a:cs typeface="Times New Roman"/>
            </a:endParaRP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           | </a:t>
            </a:r>
            <a:r>
              <a:rPr lang="en-US" sz="2400" b="0" i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{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l</a:t>
            </a:r>
            <a:r>
              <a:rPr lang="en-US" sz="12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1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=τ</a:t>
            </a:r>
            <a:r>
              <a:rPr lang="en-US" sz="12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1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; …; </a:t>
            </a:r>
            <a:r>
              <a:rPr lang="en-US" sz="2400" b="0" kern="0" dirty="0" err="1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l</a:t>
            </a:r>
            <a:r>
              <a:rPr lang="en-US" sz="1200" b="0" kern="0" dirty="0" err="1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n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= </a:t>
            </a:r>
            <a:r>
              <a:rPr lang="en-US" sz="2400" b="0" kern="0" dirty="0" err="1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τ</a:t>
            </a:r>
            <a:r>
              <a:rPr lang="en-US" sz="1200" b="0" kern="0" dirty="0" err="1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n</a:t>
            </a:r>
            <a:r>
              <a:rPr lang="en-US" sz="2400" b="0" i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}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| </a:t>
            </a:r>
            <a:r>
              <a:rPr lang="en-US" sz="2400" i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ref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  <a:r>
              <a:rPr lang="en-US" sz="2400" b="0" kern="0" dirty="0" err="1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τ</a:t>
            </a:r>
            <a:endParaRPr lang="en-US" sz="2400" b="0" kern="0" dirty="0" smtClean="0">
              <a:solidFill>
                <a:schemeClr val="tx1">
                  <a:alpha val="20000"/>
                </a:schemeClr>
              </a:solidFill>
              <a:latin typeface="Times New Roman"/>
              <a:ea typeface="ＭＳ Ｐゴシック" pitchFamily="-65" charset="-128"/>
              <a:cs typeface="Times New Roman"/>
            </a:endParaRP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           | </a:t>
            </a:r>
            <a:r>
              <a:rPr lang="en-US" sz="2400" b="0" kern="0" dirty="0" err="1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t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| </a:t>
            </a:r>
            <a:r>
              <a:rPr lang="en-US" sz="2400" b="0" i="0" kern="0" dirty="0" err="1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Π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  <a:r>
              <a:rPr lang="en-US" sz="2400" b="0" kern="0" dirty="0" err="1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t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  <a:r>
              <a:rPr lang="en-US" sz="2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≼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  <a:r>
              <a:rPr lang="en-US" sz="2400" b="0" kern="0" dirty="0" err="1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τ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. </a:t>
            </a:r>
            <a:r>
              <a:rPr lang="en-US" sz="2400" b="0" kern="0" dirty="0" err="1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e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| </a:t>
            </a:r>
            <a:r>
              <a:rPr lang="en-US" sz="2400" i="0" kern="0" dirty="0" err="1" smtClean="0">
                <a:solidFill>
                  <a:schemeClr val="tx1">
                    <a:alpha val="20000"/>
                  </a:schemeClr>
                </a:solidFill>
                <a:latin typeface="Times"/>
                <a:ea typeface="ＭＳ Ｐゴシック" pitchFamily="-65" charset="-128"/>
                <a:cs typeface="Times"/>
              </a:rPr>
              <a:t>type</a:t>
            </a:r>
            <a:r>
              <a:rPr lang="en-US" sz="2400" b="0" i="0" kern="0" dirty="0" err="1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[</a:t>
            </a:r>
            <a:r>
              <a:rPr lang="en-US" sz="2400" b="0" kern="0" dirty="0" err="1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τ</a:t>
            </a:r>
            <a:r>
              <a:rPr lang="en-US" sz="2400" b="0" i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]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pitchFamily="-60" charset="-128"/>
                <a:cs typeface="ＭＳ Ｐゴシック" pitchFamily="-60" charset="-128"/>
              </a:rPr>
              <a:t>Language Syntax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990600" y="1295400"/>
            <a:ext cx="80772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  <a:buClr>
                <a:schemeClr val="folHlink"/>
              </a:buClr>
              <a:buSzPct val="60000"/>
              <a:buBlip>
                <a:blip r:embed="rId3"/>
              </a:buBlip>
              <a:defRPr/>
            </a:pPr>
            <a:r>
              <a:rPr lang="en-US" sz="2400" b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v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:: = 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constant | </a:t>
            </a:r>
            <a:r>
              <a:rPr lang="en-US" sz="2400" b="0" kern="0" dirty="0" err="1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x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| </a:t>
            </a:r>
            <a:r>
              <a:rPr lang="en-US" sz="2400" b="0" i="0" dirty="0" err="1" smtClean="0">
                <a:solidFill>
                  <a:schemeClr val="tx1">
                    <a:alpha val="20000"/>
                  </a:schemeClr>
                </a:solidFill>
                <a:latin typeface="Lucida Grande"/>
                <a:ea typeface="Lucida Grande"/>
                <a:cs typeface="Lucida Grande"/>
              </a:rPr>
              <a:t>λ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  <a:r>
              <a:rPr lang="en-US" sz="2400" b="0" kern="0" dirty="0" err="1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x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: </a:t>
            </a:r>
            <a:r>
              <a:rPr lang="en-US" sz="2400" b="0" kern="0" dirty="0" err="1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τ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. </a:t>
            </a:r>
            <a:r>
              <a:rPr lang="en-US" sz="2400" b="0" kern="0" dirty="0" err="1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e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|</a:t>
            </a:r>
            <a:r>
              <a:rPr lang="en-US" sz="18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〈</a:t>
            </a:r>
            <a:r>
              <a:rPr lang="en-US" sz="2400" b="0" kern="0" dirty="0" err="1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e</a:t>
            </a:r>
            <a:r>
              <a:rPr lang="en-US" sz="18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〉</a:t>
            </a:r>
            <a:endParaRPr lang="en-US" sz="2400" b="0" kern="0" dirty="0" smtClean="0">
              <a:solidFill>
                <a:schemeClr val="tx1">
                  <a:alpha val="20000"/>
                </a:schemeClr>
              </a:solidFill>
              <a:latin typeface="Times New Roman"/>
              <a:ea typeface="ＭＳ Ｐゴシック" pitchFamily="-65" charset="-128"/>
              <a:cs typeface="Times New Roman"/>
            </a:endParaRPr>
          </a:p>
          <a:p>
            <a:pPr marL="342900" lvl="0" indent="-342900"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           | </a:t>
            </a:r>
            <a:r>
              <a:rPr lang="en-US" sz="2400" b="0" i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{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l</a:t>
            </a:r>
            <a:r>
              <a:rPr lang="en-US" sz="12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1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= v</a:t>
            </a:r>
            <a:r>
              <a:rPr lang="en-US" sz="12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1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; …; </a:t>
            </a:r>
            <a:r>
              <a:rPr lang="en-US" sz="2400" b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l</a:t>
            </a:r>
            <a:r>
              <a:rPr lang="en-US" sz="1200" b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n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= </a:t>
            </a:r>
            <a:r>
              <a:rPr lang="en-US" sz="2400" b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v</a:t>
            </a:r>
            <a:r>
              <a:rPr lang="en-US" sz="1200" b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n</a:t>
            </a:r>
            <a:r>
              <a:rPr lang="en-US" sz="2400" b="0" i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}</a:t>
            </a:r>
          </a:p>
          <a:p>
            <a:pPr marL="342900" lvl="0" indent="-342900"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          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| </a:t>
            </a:r>
            <a:r>
              <a:rPr lang="en-US" sz="2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  <a:r>
              <a:rPr lang="en-US" sz="2400" b="0" kern="0" dirty="0" err="1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t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  <a:r>
              <a:rPr lang="en-US" sz="2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≼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  <a:r>
              <a:rPr lang="en-US" sz="2400" b="0" kern="0" dirty="0" err="1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τ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. </a:t>
            </a:r>
            <a:r>
              <a:rPr lang="en-US" sz="2400" b="0" kern="0" dirty="0" err="1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e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| </a:t>
            </a:r>
            <a:r>
              <a:rPr lang="en-US" sz="2400" b="0" kern="0" dirty="0" err="1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τ</a:t>
            </a:r>
            <a:endParaRPr lang="en-US" sz="2400" b="0" kern="0" dirty="0" smtClean="0">
              <a:solidFill>
                <a:schemeClr val="tx1">
                  <a:alpha val="20000"/>
                </a:schemeClr>
              </a:solidFill>
              <a:latin typeface="Times New Roman"/>
              <a:ea typeface="ＭＳ Ｐゴシック" pitchFamily="-65" charset="-128"/>
              <a:cs typeface="Times New Roman"/>
            </a:endParaRPr>
          </a:p>
          <a:p>
            <a:pPr marL="342900" lvl="0" indent="-342900">
              <a:spcBef>
                <a:spcPct val="20000"/>
              </a:spcBef>
              <a:buClr>
                <a:schemeClr val="folHlink"/>
              </a:buClr>
              <a:buSzPct val="60000"/>
              <a:buBlip>
                <a:blip r:embed="rId3"/>
              </a:buBlip>
              <a:defRPr/>
            </a:pPr>
            <a:r>
              <a:rPr lang="en-US" sz="2400" b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e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::=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  <a:r>
              <a:rPr lang="en-US" sz="2400" b="0" kern="0" dirty="0" err="1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v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| </a:t>
            </a:r>
            <a:r>
              <a:rPr lang="en-US" b="0" i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(</a:t>
            </a:r>
            <a:r>
              <a:rPr lang="en-US" sz="2400" b="0" kern="0" dirty="0" err="1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τ</a:t>
            </a:r>
            <a:r>
              <a:rPr lang="en-US" b="0" i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)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  <a:r>
              <a:rPr lang="en-US" sz="2400" b="0" kern="0" dirty="0" err="1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e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| </a:t>
            </a:r>
            <a:r>
              <a:rPr lang="en-US" sz="2400" b="0" kern="0" dirty="0" err="1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e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  <a:r>
              <a:rPr lang="en-US" sz="2400" b="0" kern="0" dirty="0" err="1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e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| </a:t>
            </a:r>
            <a:r>
              <a:rPr lang="en-US" sz="2400" i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run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  <a:r>
              <a:rPr lang="en-US" sz="2400" b="0" kern="0" dirty="0" err="1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e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| </a:t>
            </a:r>
            <a:r>
              <a:rPr lang="en-US" sz="2400" i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lift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  <a:r>
              <a:rPr lang="en-US" sz="2400" b="0" kern="0" dirty="0" err="1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e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</a:p>
          <a:p>
            <a:pPr marL="342900" lvl="0" indent="-342900"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           | </a:t>
            </a:r>
            <a:r>
              <a:rPr lang="en-US" sz="2400" b="0" i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{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l</a:t>
            </a:r>
            <a:r>
              <a:rPr lang="en-US" sz="12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1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= e</a:t>
            </a:r>
            <a:r>
              <a:rPr lang="en-US" sz="12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1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; …; </a:t>
            </a:r>
            <a:r>
              <a:rPr lang="en-US" sz="2400" b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l</a:t>
            </a:r>
            <a:r>
              <a:rPr lang="en-US" sz="1200" b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n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= e</a:t>
            </a:r>
            <a:r>
              <a:rPr lang="en-US" sz="12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n</a:t>
            </a:r>
            <a:r>
              <a:rPr lang="en-US" sz="2400" b="0" i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}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| </a:t>
            </a:r>
            <a:r>
              <a:rPr lang="en-US" sz="2400" b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e.l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| </a:t>
            </a:r>
            <a:r>
              <a:rPr lang="en-US" sz="2400" i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ref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  <a:r>
              <a:rPr lang="en-US" sz="2400" b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e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| </a:t>
            </a:r>
            <a:r>
              <a:rPr lang="en-US" sz="2400" b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e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  <a:r>
              <a:rPr lang="en-US" sz="2400" b="0" i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: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=</a:t>
            </a:r>
            <a:r>
              <a:rPr lang="en-US" sz="2400" b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e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| </a:t>
            </a:r>
            <a:r>
              <a:rPr lang="en-US" sz="2400" b="0" i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!</a:t>
            </a:r>
            <a:r>
              <a:rPr lang="en-US" sz="2400" b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e</a:t>
            </a:r>
            <a:endParaRPr lang="en-US" sz="2400" b="0" kern="0" dirty="0" smtClean="0">
              <a:solidFill>
                <a:schemeClr val="tx1"/>
              </a:solidFill>
              <a:latin typeface="Times New Roman"/>
              <a:ea typeface="ＭＳ Ｐゴシック" pitchFamily="-65" charset="-128"/>
              <a:cs typeface="Times New Roman"/>
            </a:endParaRPr>
          </a:p>
          <a:p>
            <a:pPr marL="342900" lvl="0" indent="-342900"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          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| </a:t>
            </a:r>
            <a:r>
              <a:rPr lang="en-US" sz="2400" i="0" kern="0" dirty="0" err="1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tlet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  <a:r>
              <a:rPr lang="en-US" sz="2400" b="0" kern="0" dirty="0" err="1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t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 </a:t>
            </a:r>
            <a:r>
              <a:rPr lang="en-US" sz="2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≼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  <a:r>
              <a:rPr lang="en-US" sz="2400" b="0" kern="0" dirty="0" err="1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τ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= </a:t>
            </a:r>
            <a:r>
              <a:rPr lang="en-US" sz="2400" b="0" kern="0" dirty="0" err="1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e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  <a:r>
              <a:rPr lang="en-US" sz="2400" i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in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  <a:r>
              <a:rPr lang="en-US" sz="2400" b="0" kern="0" dirty="0" err="1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e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Blip>
                <a:blip r:embed="rId3"/>
              </a:buBlip>
              <a:defRPr/>
            </a:pPr>
            <a:r>
              <a:rPr lang="en-US" sz="2400" b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τ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::=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primitive | </a:t>
            </a:r>
            <a:r>
              <a:rPr lang="en-US" sz="2400" b="0" kern="0" dirty="0" err="1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τ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  <a:r>
              <a:rPr lang="en-US" altLang="zh-CN" sz="2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→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  <a:r>
              <a:rPr lang="en-US" sz="2400" b="0" kern="0" dirty="0" err="1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τ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| </a:t>
            </a:r>
            <a:r>
              <a:rPr lang="en-US" sz="18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〈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.</a:t>
            </a:r>
            <a:r>
              <a:rPr lang="en-US" sz="2400" b="0" kern="0" dirty="0" err="1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τ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.</a:t>
            </a:r>
            <a:r>
              <a:rPr lang="en-US" sz="18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〉</a:t>
            </a:r>
            <a:endParaRPr lang="en-US" sz="2400" b="0" kern="0" dirty="0" smtClean="0">
              <a:solidFill>
                <a:schemeClr val="tx1">
                  <a:alpha val="20000"/>
                </a:schemeClr>
              </a:solidFill>
              <a:latin typeface="Times New Roman"/>
              <a:ea typeface="ＭＳ Ｐゴシック" pitchFamily="-65" charset="-128"/>
              <a:cs typeface="Times New Roman"/>
            </a:endParaRP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           | </a:t>
            </a:r>
            <a:r>
              <a:rPr lang="en-US" sz="2400" b="0" i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{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l</a:t>
            </a:r>
            <a:r>
              <a:rPr lang="en-US" sz="12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1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=τ</a:t>
            </a:r>
            <a:r>
              <a:rPr lang="en-US" sz="12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1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; …; </a:t>
            </a:r>
            <a:r>
              <a:rPr lang="en-US" sz="2400" b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l</a:t>
            </a:r>
            <a:r>
              <a:rPr lang="en-US" sz="1200" b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n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= </a:t>
            </a:r>
            <a:r>
              <a:rPr lang="en-US" sz="2400" b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τ</a:t>
            </a:r>
            <a:r>
              <a:rPr lang="en-US" sz="1200" b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n</a:t>
            </a:r>
            <a:r>
              <a:rPr lang="en-US" sz="2400" b="0" i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}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| </a:t>
            </a:r>
            <a:r>
              <a:rPr lang="en-US" sz="2400" i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ref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  <a:r>
              <a:rPr lang="en-US" sz="2400" b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τ</a:t>
            </a:r>
            <a:endParaRPr lang="en-US" sz="2400" b="0" kern="0" dirty="0" smtClean="0">
              <a:solidFill>
                <a:schemeClr val="tx1"/>
              </a:solidFill>
              <a:latin typeface="Times New Roman"/>
              <a:ea typeface="ＭＳ Ｐゴシック" pitchFamily="-65" charset="-128"/>
              <a:cs typeface="Times New Roman"/>
            </a:endParaRP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           | </a:t>
            </a:r>
            <a:r>
              <a:rPr lang="en-US" sz="2400" b="0" kern="0" dirty="0" err="1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t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| </a:t>
            </a:r>
            <a:r>
              <a:rPr lang="en-US" sz="2400" b="0" i="0" kern="0" dirty="0" err="1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Π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  <a:r>
              <a:rPr lang="en-US" sz="2400" b="0" kern="0" dirty="0" err="1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t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  <a:r>
              <a:rPr lang="en-US" sz="2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≼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  <a:r>
              <a:rPr lang="en-US" sz="2400" b="0" kern="0" dirty="0" err="1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τ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. </a:t>
            </a:r>
            <a:r>
              <a:rPr lang="en-US" sz="2400" b="0" kern="0" dirty="0" err="1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e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| </a:t>
            </a:r>
            <a:r>
              <a:rPr lang="en-US" sz="2400" i="0" kern="0" dirty="0" err="1" smtClean="0">
                <a:solidFill>
                  <a:schemeClr val="tx1">
                    <a:alpha val="20000"/>
                  </a:schemeClr>
                </a:solidFill>
                <a:latin typeface="Times"/>
                <a:ea typeface="ＭＳ Ｐゴシック" pitchFamily="-65" charset="-128"/>
                <a:cs typeface="Times"/>
              </a:rPr>
              <a:t>type</a:t>
            </a:r>
            <a:r>
              <a:rPr lang="en-US" sz="2400" b="0" i="0" kern="0" dirty="0" err="1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[</a:t>
            </a:r>
            <a:r>
              <a:rPr lang="en-US" sz="2400" b="0" kern="0" dirty="0" err="1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τ</a:t>
            </a:r>
            <a:r>
              <a:rPr lang="en-US" sz="2400" b="0" i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]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pitchFamily="-60" charset="-128"/>
                <a:cs typeface="ＭＳ Ｐゴシック" pitchFamily="-60" charset="-128"/>
              </a:rPr>
              <a:t>Language Syntax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990600" y="1295400"/>
            <a:ext cx="80772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  <a:buClr>
                <a:schemeClr val="folHlink"/>
              </a:buClr>
              <a:buSzPct val="60000"/>
              <a:buBlip>
                <a:blip r:embed="rId3"/>
              </a:buBlip>
              <a:defRPr/>
            </a:pPr>
            <a:r>
              <a:rPr lang="en-US" sz="2400" b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v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:: = 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constant | </a:t>
            </a:r>
            <a:r>
              <a:rPr lang="en-US" sz="2400" b="0" kern="0" dirty="0" err="1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x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| </a:t>
            </a:r>
            <a:r>
              <a:rPr lang="en-US" sz="2400" b="0" i="0" dirty="0" err="1" smtClean="0">
                <a:solidFill>
                  <a:schemeClr val="tx1">
                    <a:alpha val="20000"/>
                  </a:schemeClr>
                </a:solidFill>
                <a:latin typeface="Lucida Grande"/>
                <a:ea typeface="Lucida Grande"/>
                <a:cs typeface="Lucida Grande"/>
              </a:rPr>
              <a:t>λ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  <a:r>
              <a:rPr lang="en-US" sz="2400" b="0" kern="0" dirty="0" err="1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x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: </a:t>
            </a:r>
            <a:r>
              <a:rPr lang="en-US" sz="2400" b="0" kern="0" dirty="0" err="1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τ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. </a:t>
            </a:r>
            <a:r>
              <a:rPr lang="en-US" sz="2400" b="0" kern="0" dirty="0" err="1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e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|</a:t>
            </a:r>
            <a:r>
              <a:rPr lang="en-US" sz="18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〈</a:t>
            </a:r>
            <a:r>
              <a:rPr lang="en-US" sz="2400" b="0" kern="0" dirty="0" err="1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e</a:t>
            </a:r>
            <a:r>
              <a:rPr lang="en-US" sz="18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〉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 </a:t>
            </a:r>
          </a:p>
          <a:p>
            <a:pPr marL="342900" lvl="0" indent="-342900"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           | </a:t>
            </a:r>
            <a:r>
              <a:rPr lang="en-US" sz="2400" b="0" i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{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l</a:t>
            </a:r>
            <a:r>
              <a:rPr lang="en-US" sz="12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1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= v</a:t>
            </a:r>
            <a:r>
              <a:rPr lang="en-US" sz="12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1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; …; </a:t>
            </a:r>
            <a:r>
              <a:rPr lang="en-US" sz="2400" b="0" kern="0" dirty="0" err="1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l</a:t>
            </a:r>
            <a:r>
              <a:rPr lang="en-US" sz="1200" b="0" kern="0" dirty="0" err="1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n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= </a:t>
            </a:r>
            <a:r>
              <a:rPr lang="en-US" sz="2400" b="0" kern="0" dirty="0" err="1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v</a:t>
            </a:r>
            <a:r>
              <a:rPr lang="en-US" sz="1200" b="0" kern="0" dirty="0" err="1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n</a:t>
            </a:r>
            <a:r>
              <a:rPr lang="en-US" sz="2400" b="0" i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}</a:t>
            </a:r>
          </a:p>
          <a:p>
            <a:pPr marL="342900" lvl="0" indent="-342900"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           | </a:t>
            </a:r>
            <a:r>
              <a:rPr lang="en-US" sz="2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Λ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  <a:r>
              <a:rPr lang="en-US" sz="2400" b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t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  <a:r>
              <a:rPr lang="en-US" sz="2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≼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  <a:r>
              <a:rPr lang="en-US" sz="2400" b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τ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. </a:t>
            </a:r>
            <a:r>
              <a:rPr lang="en-US" sz="2400" b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e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| </a:t>
            </a:r>
            <a:r>
              <a:rPr lang="en-US" sz="2400" b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τ</a:t>
            </a:r>
            <a:endParaRPr lang="en-US" sz="2400" b="0" kern="0" dirty="0" smtClean="0">
              <a:solidFill>
                <a:schemeClr val="tx1"/>
              </a:solidFill>
              <a:latin typeface="Times New Roman"/>
              <a:ea typeface="ＭＳ Ｐゴシック" pitchFamily="-65" charset="-128"/>
              <a:cs typeface="Times New Roman"/>
            </a:endParaRPr>
          </a:p>
          <a:p>
            <a:pPr marL="342900" lvl="0" indent="-342900">
              <a:spcBef>
                <a:spcPct val="20000"/>
              </a:spcBef>
              <a:buClr>
                <a:schemeClr val="folHlink"/>
              </a:buClr>
              <a:buSzPct val="60000"/>
              <a:buBlip>
                <a:blip r:embed="rId3"/>
              </a:buBlip>
              <a:defRPr/>
            </a:pPr>
            <a:r>
              <a:rPr lang="en-US" sz="2400" b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e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::=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  <a:r>
              <a:rPr lang="en-US" sz="2400" b="0" kern="0" dirty="0" err="1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v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| </a:t>
            </a:r>
            <a:r>
              <a:rPr lang="en-US" b="0" i="0" kern="0" dirty="0" smtClean="0">
                <a:solidFill>
                  <a:srgbClr val="000000"/>
                </a:solidFill>
                <a:latin typeface="Times New Roman"/>
                <a:ea typeface="ＭＳ Ｐゴシック" pitchFamily="-65" charset="-128"/>
                <a:cs typeface="Times New Roman"/>
              </a:rPr>
              <a:t>(</a:t>
            </a:r>
            <a:r>
              <a:rPr lang="en-US" sz="2400" b="0" kern="0" dirty="0" err="1" smtClean="0">
                <a:solidFill>
                  <a:srgbClr val="000000"/>
                </a:solidFill>
                <a:latin typeface="Times New Roman"/>
                <a:ea typeface="ＭＳ Ｐゴシック" pitchFamily="-65" charset="-128"/>
                <a:cs typeface="Times New Roman"/>
              </a:rPr>
              <a:t>τ</a:t>
            </a:r>
            <a:r>
              <a:rPr lang="en-US" b="0" i="0" kern="0" dirty="0" smtClean="0">
                <a:solidFill>
                  <a:srgbClr val="000000"/>
                </a:solidFill>
                <a:latin typeface="Times New Roman"/>
                <a:ea typeface="ＭＳ Ｐゴシック" pitchFamily="-65" charset="-128"/>
                <a:cs typeface="Times New Roman"/>
              </a:rPr>
              <a:t>)</a:t>
            </a:r>
            <a:r>
              <a:rPr lang="en-US" sz="2400" b="0" kern="0" dirty="0" smtClean="0">
                <a:solidFill>
                  <a:srgbClr val="000000"/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  <a:r>
              <a:rPr lang="en-US" sz="2400" b="0" kern="0" dirty="0" err="1" smtClean="0">
                <a:solidFill>
                  <a:srgbClr val="000000"/>
                </a:solidFill>
                <a:latin typeface="Times New Roman"/>
                <a:ea typeface="ＭＳ Ｐゴシック" pitchFamily="-65" charset="-128"/>
                <a:cs typeface="Times New Roman"/>
              </a:rPr>
              <a:t>e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| </a:t>
            </a:r>
            <a:r>
              <a:rPr lang="en-US" sz="2400" b="0" kern="0" dirty="0" err="1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e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  <a:r>
              <a:rPr lang="en-US" sz="2400" b="0" kern="0" dirty="0" err="1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e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| </a:t>
            </a:r>
            <a:r>
              <a:rPr lang="en-US" sz="2400" i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run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  <a:r>
              <a:rPr lang="en-US" sz="2400" b="0" kern="0" dirty="0" err="1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e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| </a:t>
            </a:r>
            <a:r>
              <a:rPr lang="en-US" sz="2400" i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lift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  <a:r>
              <a:rPr lang="en-US" sz="2400" b="0" kern="0" dirty="0" err="1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e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</a:p>
          <a:p>
            <a:pPr marL="342900" lvl="0" indent="-342900"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           | </a:t>
            </a:r>
            <a:r>
              <a:rPr lang="en-US" sz="2400" b="0" i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{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l</a:t>
            </a:r>
            <a:r>
              <a:rPr lang="en-US" sz="12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1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= e</a:t>
            </a:r>
            <a:r>
              <a:rPr lang="en-US" sz="12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1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; …; </a:t>
            </a:r>
            <a:r>
              <a:rPr lang="en-US" sz="2400" b="0" kern="0" dirty="0" err="1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l</a:t>
            </a:r>
            <a:r>
              <a:rPr lang="en-US" sz="1200" b="0" kern="0" dirty="0" err="1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n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= e</a:t>
            </a:r>
            <a:r>
              <a:rPr lang="en-US" sz="12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n</a:t>
            </a:r>
            <a:r>
              <a:rPr lang="en-US" sz="2400" b="0" i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}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| </a:t>
            </a:r>
            <a:r>
              <a:rPr lang="en-US" sz="2400" b="0" kern="0" dirty="0" err="1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e.l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| </a:t>
            </a:r>
            <a:r>
              <a:rPr lang="en-US" sz="2400" i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ref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  <a:r>
              <a:rPr lang="en-US" sz="2400" b="0" kern="0" dirty="0" err="1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e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| </a:t>
            </a:r>
            <a:r>
              <a:rPr lang="en-US" sz="2400" b="0" kern="0" dirty="0" err="1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e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  <a:r>
              <a:rPr lang="en-US" sz="2400" b="0" i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: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=</a:t>
            </a:r>
            <a:r>
              <a:rPr lang="en-US" sz="2400" b="0" kern="0" dirty="0" err="1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e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| </a:t>
            </a:r>
            <a:r>
              <a:rPr lang="en-US" sz="2400" b="0" i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!</a:t>
            </a:r>
            <a:r>
              <a:rPr lang="en-US" sz="2400" b="0" kern="0" dirty="0" err="1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e</a:t>
            </a:r>
            <a:endParaRPr lang="en-US" sz="2400" b="0" kern="0" dirty="0" smtClean="0">
              <a:solidFill>
                <a:schemeClr val="tx1">
                  <a:alpha val="20000"/>
                </a:schemeClr>
              </a:solidFill>
              <a:latin typeface="Times New Roman"/>
              <a:ea typeface="ＭＳ Ｐゴシック" pitchFamily="-65" charset="-128"/>
              <a:cs typeface="Times New Roman"/>
            </a:endParaRPr>
          </a:p>
          <a:p>
            <a:pPr marL="342900" lvl="0" indent="-342900"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           | </a:t>
            </a:r>
            <a:r>
              <a:rPr lang="en-US" sz="2400" i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tlet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  <a:r>
              <a:rPr lang="en-US" sz="2400" b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t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  <a:r>
              <a:rPr lang="en-US" sz="2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≼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  <a:r>
              <a:rPr lang="en-US" sz="2400" b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τ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 = </a:t>
            </a:r>
            <a:r>
              <a:rPr lang="en-US" sz="2400" b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e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  <a:r>
              <a:rPr lang="en-US" sz="2400" i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in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  <a:r>
              <a:rPr lang="en-US" sz="2400" b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e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Blip>
                <a:blip r:embed="rId3"/>
              </a:buBlip>
              <a:defRPr/>
            </a:pPr>
            <a:r>
              <a:rPr lang="en-US" sz="2400" b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τ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::=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primitive | </a:t>
            </a:r>
            <a:r>
              <a:rPr lang="en-US" sz="2400" b="0" kern="0" dirty="0" err="1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τ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  <a:r>
              <a:rPr lang="en-US" altLang="zh-CN" sz="2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→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  <a:r>
              <a:rPr lang="en-US" sz="2400" b="0" kern="0" dirty="0" err="1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τ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| </a:t>
            </a:r>
            <a:r>
              <a:rPr lang="en-US" sz="18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〈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.</a:t>
            </a:r>
            <a:r>
              <a:rPr lang="en-US" sz="2400" b="0" kern="0" dirty="0" err="1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τ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.</a:t>
            </a:r>
            <a:r>
              <a:rPr lang="en-US" sz="18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〉</a:t>
            </a:r>
            <a:endParaRPr lang="en-US" sz="2400" b="0" kern="0" dirty="0" smtClean="0">
              <a:solidFill>
                <a:schemeClr val="tx1">
                  <a:alpha val="20000"/>
                </a:schemeClr>
              </a:solidFill>
              <a:latin typeface="Times New Roman"/>
              <a:ea typeface="ＭＳ Ｐゴシック" pitchFamily="-65" charset="-128"/>
              <a:cs typeface="Times New Roman"/>
            </a:endParaRP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           | </a:t>
            </a:r>
            <a:r>
              <a:rPr lang="en-US" sz="2400" b="0" i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{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l</a:t>
            </a:r>
            <a:r>
              <a:rPr lang="en-US" sz="12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1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=τ</a:t>
            </a:r>
            <a:r>
              <a:rPr lang="en-US" sz="12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1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; …; </a:t>
            </a:r>
            <a:r>
              <a:rPr lang="en-US" sz="2400" b="0" kern="0" dirty="0" err="1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l</a:t>
            </a:r>
            <a:r>
              <a:rPr lang="en-US" sz="1200" b="0" kern="0" dirty="0" err="1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n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= </a:t>
            </a:r>
            <a:r>
              <a:rPr lang="en-US" sz="2400" b="0" kern="0" dirty="0" err="1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τ</a:t>
            </a:r>
            <a:r>
              <a:rPr lang="en-US" sz="1200" b="0" kern="0" dirty="0" err="1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n</a:t>
            </a:r>
            <a:r>
              <a:rPr lang="en-US" sz="2400" b="0" i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}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| </a:t>
            </a:r>
            <a:r>
              <a:rPr lang="en-US" sz="2400" i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ref</a:t>
            </a:r>
            <a:r>
              <a:rPr lang="en-US" sz="2400" b="0" kern="0" dirty="0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  <a:r>
              <a:rPr lang="en-US" sz="2400" b="0" kern="0" dirty="0" err="1" smtClean="0">
                <a:solidFill>
                  <a:schemeClr val="tx1">
                    <a:alpha val="20000"/>
                  </a:schemeClr>
                </a:solidFill>
                <a:latin typeface="Times New Roman"/>
                <a:ea typeface="ＭＳ Ｐゴシック" pitchFamily="-65" charset="-128"/>
                <a:cs typeface="Times New Roman"/>
              </a:rPr>
              <a:t>τ</a:t>
            </a:r>
            <a:endParaRPr lang="en-US" sz="2400" b="0" kern="0" dirty="0" smtClean="0">
              <a:solidFill>
                <a:schemeClr val="tx1">
                  <a:alpha val="20000"/>
                </a:schemeClr>
              </a:solidFill>
              <a:latin typeface="Times New Roman"/>
              <a:ea typeface="ＭＳ Ｐゴシック" pitchFamily="-65" charset="-128"/>
              <a:cs typeface="Times New Roman"/>
            </a:endParaRP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           | </a:t>
            </a:r>
            <a:r>
              <a:rPr lang="en-US" sz="2400" b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t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| </a:t>
            </a:r>
            <a:r>
              <a:rPr lang="en-US" sz="2400" b="0" i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Π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  <a:r>
              <a:rPr lang="en-US" sz="2400" b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t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  <a:r>
              <a:rPr lang="en-US" sz="2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≼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  <a:r>
              <a:rPr lang="en-US" sz="2400" b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τ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.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  <a:r>
              <a:rPr lang="en-US" sz="2400" b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e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  <a:r>
              <a:rPr lang="en-US" sz="2400" b="0" i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  <a:r>
              <a:rPr lang="en-US" sz="2400" b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|</a:t>
            </a:r>
            <a:r>
              <a:rPr lang="en-US" sz="2400" i="0" kern="0" dirty="0" smtClean="0">
                <a:solidFill>
                  <a:schemeClr val="tx1"/>
                </a:solidFill>
                <a:latin typeface="Times"/>
                <a:ea typeface="ＭＳ Ｐゴシック" pitchFamily="-65" charset="-128"/>
                <a:cs typeface="Times"/>
              </a:rPr>
              <a:t> </a:t>
            </a:r>
            <a:r>
              <a:rPr lang="en-US" sz="2400" i="0" kern="0" dirty="0" err="1" smtClean="0">
                <a:solidFill>
                  <a:schemeClr val="tx1"/>
                </a:solidFill>
                <a:latin typeface="Times"/>
                <a:ea typeface="ＭＳ Ｐゴシック" pitchFamily="-65" charset="-128"/>
                <a:cs typeface="Times"/>
              </a:rPr>
              <a:t>type</a:t>
            </a:r>
            <a:r>
              <a:rPr lang="en-US" sz="2400" b="0" i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[</a:t>
            </a:r>
            <a:r>
              <a:rPr lang="en-US" sz="2400" b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τ</a:t>
            </a:r>
            <a:r>
              <a:rPr lang="en-US" sz="2400" b="0" i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]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pitchFamily="-60" charset="-128"/>
                <a:cs typeface="ＭＳ Ｐゴシック" pitchFamily="-60" charset="-128"/>
              </a:rPr>
              <a:t>Why Type Abstraction?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143000" y="4953000"/>
            <a:ext cx="6553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tabLst/>
              <a:defRPr/>
            </a:pPr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In sensor networks, transmitting one bit consumes power similar to executing 200-800 instructions!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2438400" y="1143000"/>
            <a:ext cx="4622712" cy="4317831"/>
            <a:chOff x="2438400" y="2803267"/>
            <a:chExt cx="4622712" cy="4317831"/>
          </a:xfrm>
        </p:grpSpPr>
        <p:sp>
          <p:nvSpPr>
            <p:cNvPr id="6" name="Rectangle 5"/>
            <p:cNvSpPr/>
            <p:nvPr/>
          </p:nvSpPr>
          <p:spPr>
            <a:xfrm>
              <a:off x="2890091" y="3508177"/>
              <a:ext cx="4171021" cy="127727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i="0" dirty="0" smtClean="0">
                  <a:solidFill>
                    <a:schemeClr val="tx1"/>
                  </a:solidFill>
                  <a:latin typeface="Andale Mono"/>
                  <a:ea typeface="ＭＳ Ｐゴシック" pitchFamily="-65" charset="-128"/>
                  <a:cs typeface="Andale Mono"/>
                </a:rPr>
                <a:t>void send (</a:t>
              </a:r>
              <a:r>
                <a:rPr lang="en-US" sz="1400" i="0" dirty="0" err="1" smtClean="0">
                  <a:solidFill>
                    <a:schemeClr val="tx1"/>
                  </a:solidFill>
                  <a:latin typeface="Andale Mono"/>
                  <a:ea typeface="ＭＳ Ｐゴシック" pitchFamily="-65" charset="-128"/>
                  <a:cs typeface="Andale Mono"/>
                </a:rPr>
                <a:t>message_t</a:t>
              </a:r>
              <a:r>
                <a:rPr lang="en-US" sz="1400" i="0" dirty="0" smtClean="0">
                  <a:solidFill>
                    <a:schemeClr val="tx1"/>
                  </a:solidFill>
                  <a:latin typeface="Andale Mono"/>
                  <a:ea typeface="ＭＳ Ｐゴシック" pitchFamily="-65" charset="-128"/>
                  <a:cs typeface="Andale Mono"/>
                </a:rPr>
                <a:t> </a:t>
              </a:r>
              <a:r>
                <a:rPr lang="en-US" sz="1400" i="0" dirty="0" err="1" smtClean="0">
                  <a:solidFill>
                    <a:schemeClr val="tx1"/>
                  </a:solidFill>
                  <a:latin typeface="Andale Mono"/>
                  <a:ea typeface="ＭＳ Ｐゴシック" pitchFamily="-65" charset="-128"/>
                  <a:cs typeface="Andale Mono"/>
                </a:rPr>
                <a:t>msg</a:t>
              </a:r>
              <a:r>
                <a:rPr lang="en-US" sz="1400" i="0" dirty="0" smtClean="0">
                  <a:solidFill>
                    <a:schemeClr val="tx1"/>
                  </a:solidFill>
                  <a:latin typeface="Andale Mono"/>
                  <a:ea typeface="ＭＳ Ｐゴシック" pitchFamily="-65" charset="-128"/>
                  <a:cs typeface="Andale Mono"/>
                </a:rPr>
                <a:t>) {</a:t>
              </a:r>
            </a:p>
            <a:p>
              <a:r>
                <a:rPr lang="en-US" sz="1400" i="0" dirty="0" smtClean="0">
                  <a:solidFill>
                    <a:schemeClr val="tx1"/>
                  </a:solidFill>
                  <a:latin typeface="Andale Mono"/>
                  <a:ea typeface="ＭＳ Ｐゴシック" pitchFamily="-65" charset="-128"/>
                  <a:cs typeface="Andale Mono"/>
                </a:rPr>
                <a:t>       </a:t>
              </a:r>
              <a:r>
                <a:rPr lang="en-US" sz="1400" i="0" dirty="0" err="1" smtClean="0">
                  <a:solidFill>
                    <a:schemeClr val="tx1"/>
                  </a:solidFill>
                  <a:latin typeface="Andale Mono"/>
                  <a:ea typeface="ＭＳ Ｐゴシック" pitchFamily="-65" charset="-128"/>
                  <a:cs typeface="Andale Mono"/>
                </a:rPr>
                <a:t>msg.header.source</a:t>
              </a:r>
              <a:r>
                <a:rPr lang="en-US" sz="1400" i="0" dirty="0" smtClean="0">
                  <a:solidFill>
                    <a:schemeClr val="tx1"/>
                  </a:solidFill>
                  <a:latin typeface="Andale Mono"/>
                  <a:ea typeface="ＭＳ Ｐゴシック" pitchFamily="-65" charset="-128"/>
                  <a:cs typeface="Andale Mono"/>
                </a:rPr>
                <a:t> = </a:t>
              </a:r>
              <a:r>
                <a:rPr lang="en-US" sz="1400" i="0" dirty="0" err="1" smtClean="0">
                  <a:solidFill>
                    <a:schemeClr val="tx1"/>
                  </a:solidFill>
                  <a:latin typeface="Andale Mono"/>
                  <a:ea typeface="ＭＳ Ｐゴシック" pitchFamily="-65" charset="-128"/>
                  <a:cs typeface="Andale Mono"/>
                </a:rPr>
                <a:t>self_addr</a:t>
              </a:r>
              <a:r>
                <a:rPr lang="en-US" sz="1400" i="0" dirty="0" smtClean="0">
                  <a:solidFill>
                    <a:schemeClr val="tx1"/>
                  </a:solidFill>
                  <a:latin typeface="Andale Mono"/>
                  <a:ea typeface="ＭＳ Ｐゴシック" pitchFamily="-65" charset="-128"/>
                  <a:cs typeface="Andale Mono"/>
                </a:rPr>
                <a:t>;</a:t>
              </a:r>
            </a:p>
            <a:p>
              <a:r>
                <a:rPr lang="en-US" sz="1400" i="0" dirty="0" smtClean="0">
                  <a:solidFill>
                    <a:schemeClr val="tx1"/>
                  </a:solidFill>
                  <a:latin typeface="Andale Mono"/>
                  <a:ea typeface="ＭＳ Ｐゴシック" pitchFamily="-65" charset="-128"/>
                  <a:cs typeface="Andale Mono"/>
                </a:rPr>
                <a:t>       …</a:t>
              </a:r>
            </a:p>
            <a:p>
              <a:r>
                <a:rPr lang="en-US" sz="1400" i="0" dirty="0" smtClean="0">
                  <a:solidFill>
                    <a:schemeClr val="tx1"/>
                  </a:solidFill>
                  <a:latin typeface="Andale Mono"/>
                  <a:ea typeface="ＭＳ Ｐゴシック" pitchFamily="-65" charset="-128"/>
                  <a:cs typeface="Andale Mono"/>
                </a:rPr>
                <a:t>}</a:t>
              </a:r>
            </a:p>
          </p:txBody>
        </p:sp>
        <p:sp>
          <p:nvSpPr>
            <p:cNvPr id="8" name="Rectangle 7"/>
            <p:cNvSpPr/>
            <p:nvPr/>
          </p:nvSpPr>
          <p:spPr>
            <a:xfrm>
              <a:off x="2870112" y="5160497"/>
              <a:ext cx="3740064" cy="95410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i="0" dirty="0" smtClean="0">
                  <a:solidFill>
                    <a:srgbClr val="000000"/>
                  </a:solidFill>
                  <a:latin typeface="Andale Mono"/>
                  <a:ea typeface="ＭＳ Ｐゴシック" pitchFamily="-65" charset="-128"/>
                  <a:cs typeface="Andale Mono"/>
                </a:rPr>
                <a:t>void main {</a:t>
              </a:r>
            </a:p>
            <a:p>
              <a:r>
                <a:rPr lang="en-US" sz="1400" i="0" dirty="0" smtClean="0">
                  <a:solidFill>
                    <a:srgbClr val="000000"/>
                  </a:solidFill>
                  <a:latin typeface="Andale Mono"/>
                  <a:ea typeface="ＭＳ Ｐゴシック" pitchFamily="-65" charset="-128"/>
                  <a:cs typeface="Andale Mono"/>
                </a:rPr>
                <a:t>    </a:t>
              </a:r>
              <a:r>
                <a:rPr lang="en-US" sz="1400" i="0" dirty="0" err="1" smtClean="0">
                  <a:solidFill>
                    <a:srgbClr val="000000"/>
                  </a:solidFill>
                  <a:latin typeface="Andale Mono"/>
                  <a:ea typeface="ＭＳ Ｐゴシック" pitchFamily="-65" charset="-128"/>
                  <a:cs typeface="Andale Mono"/>
                </a:rPr>
                <a:t>while(true</a:t>
              </a:r>
              <a:r>
                <a:rPr lang="en-US" sz="1400" i="0" dirty="0" smtClean="0">
                  <a:solidFill>
                    <a:srgbClr val="000000"/>
                  </a:solidFill>
                  <a:latin typeface="Andale Mono"/>
                  <a:ea typeface="ＭＳ Ｐゴシック" pitchFamily="-65" charset="-128"/>
                  <a:cs typeface="Andale Mono"/>
                </a:rPr>
                <a:t>) {</a:t>
              </a:r>
              <a:r>
                <a:rPr lang="en-US" sz="1400" i="0" dirty="0" err="1" smtClean="0">
                  <a:solidFill>
                    <a:srgbClr val="000000"/>
                  </a:solidFill>
                  <a:latin typeface="Andale Mono"/>
                  <a:ea typeface="ＭＳ Ｐゴシック" pitchFamily="-65" charset="-128"/>
                  <a:cs typeface="Andale Mono"/>
                </a:rPr>
                <a:t>send(some_msg</a:t>
              </a:r>
              <a:r>
                <a:rPr lang="en-US" sz="1400" i="0" dirty="0" smtClean="0">
                  <a:solidFill>
                    <a:srgbClr val="000000"/>
                  </a:solidFill>
                  <a:latin typeface="Andale Mono"/>
                  <a:ea typeface="ＭＳ Ｐゴシック" pitchFamily="-65" charset="-128"/>
                  <a:cs typeface="Andale Mono"/>
                </a:rPr>
                <a:t>)}; </a:t>
              </a:r>
            </a:p>
            <a:p>
              <a:r>
                <a:rPr lang="en-US" sz="1400" i="0" dirty="0" smtClean="0">
                  <a:solidFill>
                    <a:srgbClr val="000000"/>
                  </a:solidFill>
                  <a:latin typeface="Andale Mono"/>
                  <a:ea typeface="ＭＳ Ｐゴシック" pitchFamily="-65" charset="-128"/>
                  <a:cs typeface="Andale Mono"/>
                </a:rPr>
                <a:t>}</a:t>
              </a:r>
            </a:p>
          </p:txBody>
        </p:sp>
        <p:grpSp>
          <p:nvGrpSpPr>
            <p:cNvPr id="2" name="Group 9"/>
            <p:cNvGrpSpPr/>
            <p:nvPr/>
          </p:nvGrpSpPr>
          <p:grpSpPr>
            <a:xfrm>
              <a:off x="2438400" y="2803267"/>
              <a:ext cx="4176106" cy="4317831"/>
              <a:chOff x="4064088" y="2057400"/>
              <a:chExt cx="4176106" cy="4317831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4064088" y="2057400"/>
                <a:ext cx="4176106" cy="9541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i="0" dirty="0" err="1" smtClean="0">
                    <a:solidFill>
                      <a:schemeClr val="tx1"/>
                    </a:solidFill>
                    <a:latin typeface="Andale Mono"/>
                    <a:ea typeface="ＭＳ Ｐゴシック" pitchFamily="-65" charset="-128"/>
                    <a:cs typeface="Andale Mono"/>
                  </a:rPr>
                  <a:t>stagedcode</a:t>
                </a:r>
                <a:r>
                  <a:rPr lang="en-US" sz="1400" i="0" dirty="0" smtClean="0">
                    <a:solidFill>
                      <a:schemeClr val="tx1"/>
                    </a:solidFill>
                    <a:latin typeface="Andale Mono"/>
                    <a:ea typeface="ＭＳ Ｐゴシック" pitchFamily="-65" charset="-128"/>
                    <a:cs typeface="Andale Mono"/>
                  </a:rPr>
                  <a:t> = </a:t>
                </a:r>
                <a:r>
                  <a:rPr lang="en-US" sz="1400" i="0" dirty="0" err="1" smtClean="0">
                    <a:solidFill>
                      <a:schemeClr val="tx1"/>
                    </a:solidFill>
                    <a:latin typeface="Lucida Grande"/>
                    <a:ea typeface="Lucida Grande"/>
                    <a:cs typeface="Lucida Grande"/>
                  </a:rPr>
                  <a:t>λ</a:t>
                </a:r>
                <a:r>
                  <a:rPr lang="en-US" sz="1400" i="0" dirty="0" smtClean="0">
                    <a:solidFill>
                      <a:schemeClr val="tx1"/>
                    </a:solidFill>
                    <a:latin typeface="Andale Mono"/>
                    <a:ea typeface="ＭＳ Ｐゴシック" pitchFamily="-65" charset="-128"/>
                    <a:cs typeface="Andale Mono"/>
                  </a:rPr>
                  <a:t> </a:t>
                </a:r>
                <a:r>
                  <a:rPr lang="en-US" sz="1400" i="0" dirty="0" err="1" smtClean="0">
                    <a:solidFill>
                      <a:schemeClr val="tx1"/>
                    </a:solidFill>
                    <a:latin typeface="Andale Mono"/>
                    <a:ea typeface="ＭＳ Ｐゴシック" pitchFamily="-65" charset="-128"/>
                    <a:cs typeface="Andale Mono"/>
                  </a:rPr>
                  <a:t>self_addr</a:t>
                </a:r>
                <a:r>
                  <a:rPr lang="en-US" sz="1400" i="0" dirty="0" smtClean="0">
                    <a:solidFill>
                      <a:schemeClr val="tx1"/>
                    </a:solidFill>
                    <a:latin typeface="Andale Mono"/>
                    <a:ea typeface="ＭＳ Ｐゴシック" pitchFamily="-65" charset="-128"/>
                    <a:cs typeface="Andale Mono"/>
                  </a:rPr>
                  <a:t>: </a:t>
                </a:r>
                <a:r>
                  <a:rPr lang="en-US" sz="1400" i="0" dirty="0" smtClean="0">
                    <a:solidFill>
                      <a:srgbClr val="FF0000"/>
                    </a:solidFill>
                    <a:latin typeface="Andale Mono"/>
                    <a:ea typeface="ＭＳ Ｐゴシック" pitchFamily="-65" charset="-128"/>
                    <a:cs typeface="Andale Mono"/>
                  </a:rPr>
                  <a:t>&lt;.uint32.&gt;</a:t>
                </a:r>
                <a:r>
                  <a:rPr lang="en-US" sz="1400" i="0" dirty="0" smtClean="0">
                    <a:solidFill>
                      <a:schemeClr val="tx1"/>
                    </a:solidFill>
                    <a:latin typeface="Andale Mono"/>
                    <a:ea typeface="ＭＳ Ｐゴシック" pitchFamily="-65" charset="-128"/>
                    <a:cs typeface="Andale Mono"/>
                  </a:rPr>
                  <a:t>. </a:t>
                </a:r>
                <a:endParaRPr lang="en-US" sz="2600" i="0" dirty="0" smtClean="0">
                  <a:solidFill>
                    <a:schemeClr val="tx1"/>
                  </a:solidFill>
                  <a:latin typeface="Andale Mono"/>
                  <a:ea typeface="ＭＳ Ｐゴシック" pitchFamily="-65" charset="-128"/>
                  <a:cs typeface="Andale Mono"/>
                </a:endParaRPr>
              </a:p>
              <a:p>
                <a:r>
                  <a:rPr lang="en-US" sz="1400" b="0" i="0" kern="0" dirty="0" smtClean="0">
                    <a:solidFill>
                      <a:srgbClr val="000000"/>
                    </a:solidFill>
                    <a:latin typeface="Times New Roman"/>
                    <a:ea typeface="ＭＳ Ｐゴシック" pitchFamily="-65" charset="-128"/>
                    <a:cs typeface="Times New Roman"/>
                  </a:rPr>
                  <a:t>〈</a:t>
                </a:r>
                <a:endParaRPr lang="en-US" sz="1400" b="0" i="0" dirty="0" smtClean="0">
                  <a:solidFill>
                    <a:schemeClr val="tx1"/>
                  </a:solidFill>
                  <a:latin typeface="Andale Mono"/>
                  <a:ea typeface="ＭＳ Ｐゴシック" pitchFamily="-65" charset="-128"/>
                  <a:cs typeface="Andale Mono"/>
                </a:endParaRPr>
              </a:p>
              <a:p>
                <a:endParaRPr lang="en-US" sz="1400" i="0" dirty="0" smtClean="0">
                  <a:solidFill>
                    <a:schemeClr val="tx1"/>
                  </a:solidFill>
                  <a:latin typeface="Andale Mono"/>
                  <a:ea typeface="ＭＳ Ｐゴシック" pitchFamily="-65" charset="-128"/>
                  <a:cs typeface="Andale Mono"/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4114800" y="5467290"/>
                <a:ext cx="384753" cy="9079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b="0" i="0" kern="0" dirty="0" smtClean="0">
                    <a:solidFill>
                      <a:srgbClr val="000000"/>
                    </a:solidFill>
                    <a:latin typeface="Times New Roman"/>
                    <a:ea typeface="ＭＳ Ｐゴシック" pitchFamily="-65" charset="-128"/>
                    <a:cs typeface="Times New Roman"/>
                  </a:rPr>
                  <a:t>〉</a:t>
                </a:r>
                <a:endParaRPr lang="en-US" sz="1400" b="0" i="0" dirty="0" smtClean="0">
                  <a:solidFill>
                    <a:schemeClr val="tx1"/>
                  </a:solidFill>
                  <a:latin typeface="Andale Mono"/>
                  <a:ea typeface="ＭＳ Ｐゴシック" pitchFamily="-65" charset="-128"/>
                  <a:cs typeface="Andale Mono"/>
                </a:endParaRPr>
              </a:p>
              <a:p>
                <a:endParaRPr lang="en-US" sz="2600" i="0" dirty="0" smtClean="0">
                  <a:solidFill>
                    <a:schemeClr val="tx1"/>
                  </a:solidFill>
                  <a:latin typeface="Andale Mono"/>
                  <a:ea typeface="ＭＳ Ｐゴシック" pitchFamily="-65" charset="-128"/>
                  <a:cs typeface="Andale Mono"/>
                </a:endParaRPr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〈</a:t>
            </a:r>
            <a:r>
              <a:rPr lang="en-US" dirty="0" err="1" smtClean="0">
                <a:ea typeface="ＭＳ Ｐゴシック" pitchFamily="-65" charset="-128"/>
                <a:cs typeface="ＭＳ Ｐゴシック" pitchFamily="-65" charset="-128"/>
              </a:rPr>
              <a:t>ML〉in</a:t>
            </a:r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 a Nutshell</a:t>
            </a:r>
            <a:endParaRPr lang="en-US" dirty="0"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143000"/>
            <a:ext cx="8229600" cy="5486400"/>
          </a:xfrm>
        </p:spPr>
        <p:txBody>
          <a:bodyPr/>
          <a:lstStyle/>
          <a:p>
            <a:pPr eaLnBrk="1" hangingPunct="1"/>
            <a:r>
              <a:rPr lang="en-US" sz="2400" dirty="0" smtClean="0">
                <a:ea typeface="ＭＳ Ｐゴシック" pitchFamily="-65" charset="-128"/>
                <a:cs typeface="ＭＳ Ｐゴシック" pitchFamily="-65" charset="-128"/>
              </a:rPr>
              <a:t>A staging calculus</a:t>
            </a:r>
          </a:p>
          <a:p>
            <a:pPr lvl="1" eaLnBrk="1" hangingPunct="1"/>
            <a:r>
              <a:rPr lang="en-US" sz="2200" dirty="0" smtClean="0">
                <a:ea typeface="ＭＳ Ｐゴシック" pitchFamily="-65" charset="-128"/>
                <a:cs typeface="ＭＳ Ｐゴシック" pitchFamily="-65" charset="-128"/>
              </a:rPr>
              <a:t>Programming abstractions to allow a program at certain stage to manipulate/generate code of the next stage</a:t>
            </a:r>
          </a:p>
          <a:p>
            <a:pPr lvl="1" eaLnBrk="1" hangingPunct="1"/>
            <a:r>
              <a:rPr lang="en-US" sz="2200" dirty="0" smtClean="0">
                <a:ea typeface="ＭＳ Ｐゴシック" pitchFamily="-65" charset="-128"/>
                <a:cs typeface="ＭＳ Ｐゴシック" pitchFamily="-65" charset="-128"/>
              </a:rPr>
              <a:t>Familiar related work: macro languages, code generation systems</a:t>
            </a:r>
          </a:p>
          <a:p>
            <a:pPr eaLnBrk="1" hangingPunct="1"/>
            <a:r>
              <a:rPr lang="en-US" sz="2400" dirty="0" smtClean="0">
                <a:ea typeface="ＭＳ Ｐゴシック" pitchFamily="-65" charset="-128"/>
                <a:cs typeface="ＭＳ Ｐゴシック" pitchFamily="-65" charset="-128"/>
              </a:rPr>
              <a:t>Features of 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ea typeface="ＭＳ Ｐゴシック" pitchFamily="-65" charset="-128"/>
                <a:cs typeface="Times New Roman"/>
              </a:rPr>
              <a:t>〈</a:t>
            </a:r>
            <a:r>
              <a:rPr lang="en-US" sz="2400" dirty="0" smtClean="0">
                <a:ea typeface="ＭＳ Ｐゴシック" pitchFamily="-65" charset="-128"/>
                <a:cs typeface="ＭＳ Ｐゴシック" pitchFamily="-65" charset="-128"/>
              </a:rPr>
              <a:t>ML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ea typeface="ＭＳ Ｐゴシック" pitchFamily="-65" charset="-128"/>
                <a:cs typeface="Times New Roman"/>
              </a:rPr>
              <a:t>〉</a:t>
            </a:r>
            <a:r>
              <a:rPr lang="en-US" sz="2400" dirty="0" smtClean="0">
                <a:ea typeface="ＭＳ Ｐゴシック" pitchFamily="-65" charset="-128"/>
                <a:cs typeface="ＭＳ Ｐゴシック" pitchFamily="-65" charset="-128"/>
              </a:rPr>
              <a:t>:</a:t>
            </a:r>
          </a:p>
          <a:p>
            <a:pPr lvl="1" eaLnBrk="1" hangingPunct="1"/>
            <a:r>
              <a:rPr lang="en-US" sz="2200" dirty="0" smtClean="0">
                <a:ea typeface="ＭＳ Ｐゴシック" pitchFamily="-65" charset="-128"/>
                <a:cs typeface="ＭＳ Ｐゴシック" pitchFamily="-65" charset="-128"/>
              </a:rPr>
              <a:t>Process separation: no shared memory between stages</a:t>
            </a:r>
          </a:p>
          <a:p>
            <a:pPr lvl="1" eaLnBrk="1" hangingPunct="1"/>
            <a:r>
              <a:rPr lang="en-US" sz="2200" dirty="0" smtClean="0">
                <a:ea typeface="ＭＳ Ｐゴシック" pitchFamily="-65" charset="-128"/>
                <a:cs typeface="ＭＳ Ｐゴシック" pitchFamily="-65" charset="-128"/>
              </a:rPr>
              <a:t>Type abstraction: one stage can refine types of the next</a:t>
            </a:r>
          </a:p>
          <a:p>
            <a:pPr lvl="1" eaLnBrk="1" hangingPunct="1"/>
            <a:r>
              <a:rPr lang="en-US" sz="2200" dirty="0" smtClean="0">
                <a:ea typeface="ＭＳ Ｐゴシック" pitchFamily="-65" charset="-128"/>
                <a:cs typeface="ＭＳ Ｐゴシック" pitchFamily="-65" charset="-128"/>
              </a:rPr>
              <a:t>Types as values</a:t>
            </a:r>
          </a:p>
          <a:p>
            <a:pPr lvl="1" eaLnBrk="1" hangingPunct="1"/>
            <a:r>
              <a:rPr lang="en-US" sz="2200" dirty="0" smtClean="0">
                <a:ea typeface="ＭＳ Ｐゴシック" pitchFamily="-65" charset="-128"/>
                <a:cs typeface="ＭＳ Ｐゴシック" pitchFamily="-65" charset="-128"/>
              </a:rPr>
              <a:t>Sound static type system</a:t>
            </a:r>
          </a:p>
          <a:p>
            <a:pPr eaLnBrk="1" hangingPunct="1"/>
            <a:endParaRPr lang="en-US" sz="2400" dirty="0">
              <a:ea typeface="ＭＳ Ｐゴシック" pitchFamily="-65" charset="-128"/>
              <a:cs typeface="ＭＳ Ｐゴシック" pitchFamily="-65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pitchFamily="-60" charset="-128"/>
                <a:cs typeface="ＭＳ Ｐゴシック" pitchFamily="-60" charset="-128"/>
              </a:rPr>
              <a:t>Why Type Abstraction?</a:t>
            </a:r>
          </a:p>
        </p:txBody>
      </p:sp>
      <p:sp>
        <p:nvSpPr>
          <p:cNvPr id="6" name="Rectangle 5"/>
          <p:cNvSpPr/>
          <p:nvPr/>
        </p:nvSpPr>
        <p:spPr>
          <a:xfrm>
            <a:off x="2890091" y="1850887"/>
            <a:ext cx="4278760" cy="127727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i="0" dirty="0" smtClean="0">
                <a:solidFill>
                  <a:schemeClr val="tx1"/>
                </a:solidFill>
                <a:latin typeface="Andale Mono"/>
                <a:ea typeface="ＭＳ Ｐゴシック" pitchFamily="-65" charset="-128"/>
                <a:cs typeface="Andale Mono"/>
              </a:rPr>
              <a:t>void send (</a:t>
            </a:r>
            <a:r>
              <a:rPr lang="en-US" sz="1400" i="0" dirty="0" err="1" smtClean="0">
                <a:solidFill>
                  <a:schemeClr val="tx1"/>
                </a:solidFill>
                <a:latin typeface="Andale Mono"/>
                <a:ea typeface="ＭＳ Ｐゴシック" pitchFamily="-65" charset="-128"/>
                <a:cs typeface="Andale Mono"/>
              </a:rPr>
              <a:t>message_t</a:t>
            </a:r>
            <a:r>
              <a:rPr lang="en-US" sz="1400" i="0" dirty="0" smtClean="0">
                <a:solidFill>
                  <a:schemeClr val="tx1"/>
                </a:solidFill>
                <a:latin typeface="Andale Mono"/>
                <a:ea typeface="ＭＳ Ｐゴシック" pitchFamily="-65" charset="-128"/>
                <a:cs typeface="Andale Mono"/>
              </a:rPr>
              <a:t> </a:t>
            </a:r>
            <a:r>
              <a:rPr lang="en-US" sz="1400" i="0" dirty="0" err="1" smtClean="0">
                <a:solidFill>
                  <a:schemeClr val="tx1"/>
                </a:solidFill>
                <a:latin typeface="Andale Mono"/>
                <a:ea typeface="ＭＳ Ｐゴシック" pitchFamily="-65" charset="-128"/>
                <a:cs typeface="Andale Mono"/>
              </a:rPr>
              <a:t>msg</a:t>
            </a:r>
            <a:r>
              <a:rPr lang="en-US" sz="1400" i="0" dirty="0" smtClean="0">
                <a:solidFill>
                  <a:schemeClr val="tx1"/>
                </a:solidFill>
                <a:latin typeface="Andale Mono"/>
                <a:ea typeface="ＭＳ Ｐゴシック" pitchFamily="-65" charset="-128"/>
                <a:cs typeface="Andale Mono"/>
              </a:rPr>
              <a:t>) {</a:t>
            </a:r>
          </a:p>
          <a:p>
            <a:r>
              <a:rPr lang="en-US" sz="1400" i="0" dirty="0" smtClean="0">
                <a:solidFill>
                  <a:schemeClr val="tx1"/>
                </a:solidFill>
                <a:latin typeface="Andale Mono"/>
                <a:ea typeface="ＭＳ Ｐゴシック" pitchFamily="-65" charset="-128"/>
                <a:cs typeface="Andale Mono"/>
              </a:rPr>
              <a:t>       </a:t>
            </a:r>
            <a:r>
              <a:rPr lang="en-US" sz="1400" i="0" dirty="0" err="1" smtClean="0">
                <a:solidFill>
                  <a:schemeClr val="tx1"/>
                </a:solidFill>
                <a:latin typeface="Andale Mono"/>
                <a:ea typeface="ＭＳ Ｐゴシック" pitchFamily="-65" charset="-128"/>
                <a:cs typeface="Andale Mono"/>
              </a:rPr>
              <a:t>msg.header.source</a:t>
            </a:r>
            <a:r>
              <a:rPr lang="en-US" sz="1400" i="0" dirty="0" smtClean="0">
                <a:solidFill>
                  <a:schemeClr val="tx1"/>
                </a:solidFill>
                <a:latin typeface="Andale Mono"/>
                <a:ea typeface="ＭＳ Ｐゴシック" pitchFamily="-65" charset="-128"/>
                <a:cs typeface="Andale Mono"/>
              </a:rPr>
              <a:t> := </a:t>
            </a:r>
            <a:r>
              <a:rPr lang="en-US" sz="1400" i="0" dirty="0" err="1" smtClean="0">
                <a:solidFill>
                  <a:schemeClr val="tx1"/>
                </a:solidFill>
                <a:latin typeface="Andale Mono"/>
                <a:ea typeface="ＭＳ Ｐゴシック" pitchFamily="-65" charset="-128"/>
                <a:cs typeface="Andale Mono"/>
              </a:rPr>
              <a:t>self_addr</a:t>
            </a:r>
            <a:r>
              <a:rPr lang="en-US" sz="1400" i="0" dirty="0" smtClean="0">
                <a:solidFill>
                  <a:schemeClr val="tx1"/>
                </a:solidFill>
                <a:latin typeface="Andale Mono"/>
                <a:ea typeface="ＭＳ Ｐゴシック" pitchFamily="-65" charset="-128"/>
                <a:cs typeface="Andale Mono"/>
              </a:rPr>
              <a:t>;</a:t>
            </a:r>
          </a:p>
          <a:p>
            <a:r>
              <a:rPr lang="en-US" sz="1400" i="0" dirty="0" smtClean="0">
                <a:solidFill>
                  <a:schemeClr val="tx1"/>
                </a:solidFill>
                <a:latin typeface="Andale Mono"/>
                <a:ea typeface="ＭＳ Ｐゴシック" pitchFamily="-65" charset="-128"/>
                <a:cs typeface="Andale Mono"/>
              </a:rPr>
              <a:t>       …</a:t>
            </a:r>
          </a:p>
          <a:p>
            <a:r>
              <a:rPr lang="en-US" sz="1400" i="0" dirty="0" smtClean="0">
                <a:solidFill>
                  <a:schemeClr val="tx1"/>
                </a:solidFill>
                <a:latin typeface="Andale Mono"/>
                <a:ea typeface="ＭＳ Ｐゴシック" pitchFamily="-65" charset="-128"/>
                <a:cs typeface="Andale Mono"/>
              </a:rPr>
              <a:t>}</a:t>
            </a:r>
          </a:p>
        </p:txBody>
      </p:sp>
      <p:sp>
        <p:nvSpPr>
          <p:cNvPr id="8" name="Rectangle 7"/>
          <p:cNvSpPr/>
          <p:nvPr/>
        </p:nvSpPr>
        <p:spPr>
          <a:xfrm>
            <a:off x="2870112" y="3503207"/>
            <a:ext cx="3740064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void main {</a:t>
            </a:r>
          </a:p>
          <a:p>
            <a:r>
              <a:rPr lang="en-US" sz="140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    </a:t>
            </a:r>
            <a:r>
              <a:rPr lang="en-US" sz="1400" i="0" dirty="0" err="1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while(true</a:t>
            </a:r>
            <a:r>
              <a:rPr lang="en-US" sz="140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) {</a:t>
            </a:r>
            <a:r>
              <a:rPr lang="en-US" sz="1400" i="0" dirty="0" err="1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send(some_msg</a:t>
            </a:r>
            <a:r>
              <a:rPr lang="en-US" sz="140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)}; </a:t>
            </a:r>
          </a:p>
          <a:p>
            <a:r>
              <a:rPr lang="en-US" sz="140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}</a:t>
            </a:r>
          </a:p>
        </p:txBody>
      </p:sp>
      <p:grpSp>
        <p:nvGrpSpPr>
          <p:cNvPr id="2" name="Group 9"/>
          <p:cNvGrpSpPr/>
          <p:nvPr/>
        </p:nvGrpSpPr>
        <p:grpSpPr>
          <a:xfrm>
            <a:off x="2438400" y="1143000"/>
            <a:ext cx="4709718" cy="3717667"/>
            <a:chOff x="4064088" y="2057400"/>
            <a:chExt cx="4709718" cy="3717667"/>
          </a:xfrm>
        </p:grpSpPr>
        <p:sp>
          <p:nvSpPr>
            <p:cNvPr id="11" name="Rectangle 10"/>
            <p:cNvSpPr/>
            <p:nvPr/>
          </p:nvSpPr>
          <p:spPr>
            <a:xfrm>
              <a:off x="4064088" y="2057400"/>
              <a:ext cx="4709718" cy="63094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b="0" i="0" dirty="0" err="1" smtClean="0">
                  <a:solidFill>
                    <a:schemeClr val="tx1"/>
                  </a:solidFill>
                  <a:latin typeface="Andale Mono"/>
                  <a:ea typeface="ＭＳ Ｐゴシック" pitchFamily="-65" charset="-128"/>
                  <a:cs typeface="Andale Mono"/>
                </a:rPr>
                <a:t>stagedcode</a:t>
              </a:r>
              <a:r>
                <a:rPr lang="en-US" sz="1400" b="0" i="0" dirty="0" smtClean="0">
                  <a:solidFill>
                    <a:schemeClr val="tx1"/>
                  </a:solidFill>
                  <a:latin typeface="Andale Mono"/>
                  <a:ea typeface="ＭＳ Ｐゴシック" pitchFamily="-65" charset="-128"/>
                  <a:cs typeface="Andale Mono"/>
                </a:rPr>
                <a:t> =           </a:t>
              </a:r>
              <a:r>
                <a:rPr lang="en-US" sz="1400" b="0" i="0" dirty="0" err="1" smtClean="0">
                  <a:solidFill>
                    <a:schemeClr val="tx1"/>
                  </a:solidFill>
                  <a:latin typeface="Andale Mono"/>
                  <a:ea typeface="ＭＳ Ｐゴシック" pitchFamily="-65" charset="-128"/>
                  <a:cs typeface="Andale Mono"/>
                </a:rPr>
                <a:t>λ</a:t>
              </a:r>
              <a:r>
                <a:rPr lang="en-US" sz="1400" b="0" i="0" dirty="0" smtClean="0">
                  <a:solidFill>
                    <a:schemeClr val="tx1"/>
                  </a:solidFill>
                  <a:latin typeface="Andale Mono"/>
                  <a:ea typeface="ＭＳ Ｐゴシック" pitchFamily="-65" charset="-128"/>
                  <a:cs typeface="Andale Mono"/>
                </a:rPr>
                <a:t> </a:t>
              </a:r>
              <a:r>
                <a:rPr lang="en-US" sz="1400" b="0" i="0" dirty="0" err="1" smtClean="0">
                  <a:solidFill>
                    <a:schemeClr val="tx1"/>
                  </a:solidFill>
                  <a:latin typeface="Andale Mono"/>
                  <a:ea typeface="ＭＳ Ｐゴシック" pitchFamily="-65" charset="-128"/>
                  <a:cs typeface="Andale Mono"/>
                </a:rPr>
                <a:t>self_addr</a:t>
              </a:r>
              <a:r>
                <a:rPr lang="en-US" sz="1400" b="0" i="0" dirty="0" smtClean="0">
                  <a:solidFill>
                    <a:schemeClr val="tx1"/>
                  </a:solidFill>
                  <a:latin typeface="Andale Mono"/>
                  <a:ea typeface="ＭＳ Ｐゴシック" pitchFamily="-65" charset="-128"/>
                  <a:cs typeface="Andale Mono"/>
                </a:rPr>
                <a:t>: </a:t>
              </a:r>
              <a:r>
                <a:rPr lang="en-US" sz="1400" b="0" i="0" dirty="0" smtClean="0">
                  <a:solidFill>
                    <a:srgbClr val="FF0000"/>
                  </a:solidFill>
                  <a:latin typeface="Andale Mono"/>
                  <a:ea typeface="ＭＳ Ｐゴシック" pitchFamily="-65" charset="-128"/>
                  <a:cs typeface="Andale Mono"/>
                </a:rPr>
                <a:t>&lt;.</a:t>
              </a:r>
              <a:r>
                <a:rPr lang="en-US" sz="1400" b="0" i="0" dirty="0" err="1" smtClean="0">
                  <a:solidFill>
                    <a:srgbClr val="FF0000"/>
                  </a:solidFill>
                  <a:latin typeface="Andale Mono"/>
                  <a:ea typeface="ＭＳ Ｐゴシック" pitchFamily="-65" charset="-128"/>
                  <a:cs typeface="Andale Mono"/>
                </a:rPr>
                <a:t>t</a:t>
              </a:r>
              <a:r>
                <a:rPr lang="en-US" sz="1400" b="0" i="0" dirty="0" smtClean="0">
                  <a:solidFill>
                    <a:srgbClr val="FF0000"/>
                  </a:solidFill>
                  <a:latin typeface="Andale Mono"/>
                  <a:ea typeface="ＭＳ Ｐゴシック" pitchFamily="-65" charset="-128"/>
                  <a:cs typeface="Andale Mono"/>
                </a:rPr>
                <a:t>.&gt;</a:t>
              </a:r>
              <a:r>
                <a:rPr lang="en-US" sz="1400" b="0" i="0" dirty="0" smtClean="0">
                  <a:solidFill>
                    <a:schemeClr val="tx1"/>
                  </a:solidFill>
                  <a:latin typeface="Andale Mono"/>
                  <a:ea typeface="ＭＳ Ｐゴシック" pitchFamily="-65" charset="-128"/>
                  <a:cs typeface="Andale Mono"/>
                </a:rPr>
                <a:t>. </a:t>
              </a:r>
            </a:p>
            <a:p>
              <a:r>
                <a:rPr lang="en-US" sz="1400" b="0" i="0" kern="0" dirty="0" smtClean="0">
                  <a:solidFill>
                    <a:srgbClr val="000000"/>
                  </a:solidFill>
                  <a:latin typeface="Times New Roman"/>
                  <a:ea typeface="ＭＳ Ｐゴシック" pitchFamily="-65" charset="-128"/>
                  <a:cs typeface="Times New Roman"/>
                </a:rPr>
                <a:t>〈</a:t>
              </a:r>
              <a:endParaRPr lang="en-US" sz="1400" b="0" i="0" dirty="0" smtClean="0">
                <a:solidFill>
                  <a:schemeClr val="tx1"/>
                </a:solidFill>
                <a:latin typeface="Andale Mono"/>
                <a:ea typeface="ＭＳ Ｐゴシック" pitchFamily="-65" charset="-128"/>
                <a:cs typeface="Andale Mono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114800" y="5467290"/>
              <a:ext cx="364202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b="0" i="0" kern="0" dirty="0" smtClean="0">
                  <a:solidFill>
                    <a:srgbClr val="000000"/>
                  </a:solidFill>
                  <a:latin typeface="Times New Roman"/>
                  <a:ea typeface="ＭＳ Ｐゴシック" pitchFamily="-65" charset="-128"/>
                  <a:cs typeface="Times New Roman"/>
                </a:rPr>
                <a:t>〉</a:t>
              </a:r>
              <a:endParaRPr lang="en-US" sz="1400" b="0" i="0" dirty="0" smtClean="0">
                <a:solidFill>
                  <a:schemeClr val="tx1"/>
                </a:solidFill>
                <a:latin typeface="Andale Mono"/>
                <a:ea typeface="ＭＳ Ｐゴシック" pitchFamily="-65" charset="-128"/>
                <a:cs typeface="Andale Mono"/>
              </a:endParaRPr>
            </a:p>
          </p:txBody>
        </p:sp>
      </p:grpSp>
      <p:sp>
        <p:nvSpPr>
          <p:cNvPr id="10" name="Rectangle 9"/>
          <p:cNvSpPr/>
          <p:nvPr/>
        </p:nvSpPr>
        <p:spPr>
          <a:xfrm>
            <a:off x="3810000" y="1066800"/>
            <a:ext cx="118696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b="0" i="0" dirty="0" err="1" smtClean="0">
                <a:solidFill>
                  <a:srgbClr val="FF0000"/>
                </a:solidFill>
                <a:latin typeface="Andale Mono"/>
                <a:cs typeface="Andale Mono"/>
              </a:rPr>
              <a:t>Λ</a:t>
            </a:r>
            <a:r>
              <a:rPr lang="en-US" sz="1400" b="0" kern="0" dirty="0" smtClean="0">
                <a:solidFill>
                  <a:srgbClr val="FF0000"/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  <a:r>
              <a:rPr lang="en-US" sz="1400" i="0" dirty="0" err="1" smtClean="0">
                <a:solidFill>
                  <a:srgbClr val="FF0000"/>
                </a:solidFill>
                <a:latin typeface="Andale Mono"/>
                <a:ea typeface="ＭＳ Ｐゴシック" pitchFamily="-65" charset="-128"/>
                <a:cs typeface="Andale Mono"/>
              </a:rPr>
              <a:t>t</a:t>
            </a:r>
            <a:r>
              <a:rPr lang="en-US" sz="1400" b="0" kern="0" dirty="0" smtClean="0">
                <a:solidFill>
                  <a:srgbClr val="FF0000"/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  <a:r>
              <a:rPr lang="en-US" sz="1400" b="0" i="0" dirty="0" smtClean="0">
                <a:solidFill>
                  <a:srgbClr val="FF0000"/>
                </a:solidFill>
                <a:latin typeface="Andale Mono"/>
                <a:cs typeface="Andale Mono"/>
              </a:rPr>
              <a:t>≼</a:t>
            </a:r>
            <a:r>
              <a:rPr lang="en-US" sz="1400" b="0" kern="0" dirty="0" smtClean="0">
                <a:solidFill>
                  <a:srgbClr val="FF0000"/>
                </a:solidFill>
                <a:latin typeface="Times New Roman"/>
                <a:ea typeface="ＭＳ Ｐゴシック" pitchFamily="-65" charset="-128"/>
                <a:cs typeface="Times New Roman"/>
              </a:rPr>
              <a:t> </a:t>
            </a:r>
            <a:r>
              <a:rPr lang="en-US" sz="1400" i="0" dirty="0" err="1" smtClean="0">
                <a:solidFill>
                  <a:srgbClr val="FF0000"/>
                </a:solidFill>
                <a:latin typeface="Andale Mono"/>
                <a:ea typeface="ＭＳ Ｐゴシック" pitchFamily="-65" charset="-128"/>
                <a:cs typeface="Andale Mono"/>
              </a:rPr>
              <a:t>uint</a:t>
            </a:r>
            <a:r>
              <a:rPr lang="en-US" b="0" kern="0" dirty="0" smtClean="0">
                <a:solidFill>
                  <a:srgbClr val="FF0000"/>
                </a:solidFill>
                <a:latin typeface="Times New Roman"/>
                <a:ea typeface="ＭＳ Ｐゴシック" pitchFamily="-65" charset="-128"/>
                <a:cs typeface="Times New Roman"/>
              </a:rPr>
              <a:t>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362200" y="5105400"/>
            <a:ext cx="456156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0" i="0" dirty="0" err="1" smtClean="0">
                <a:solidFill>
                  <a:schemeClr val="tx1"/>
                </a:solidFill>
                <a:latin typeface="Andale Mono"/>
                <a:ea typeface="ＭＳ Ｐゴシック" pitchFamily="-65" charset="-128"/>
                <a:cs typeface="Andale Mono"/>
              </a:rPr>
              <a:t>stagedcode</a:t>
            </a:r>
            <a:r>
              <a:rPr lang="en-US" b="0" i="0" dirty="0" smtClean="0">
                <a:solidFill>
                  <a:schemeClr val="tx1"/>
                </a:solidFill>
                <a:latin typeface="Andale Mono"/>
                <a:ea typeface="ＭＳ Ｐゴシック" pitchFamily="-65" charset="-128"/>
                <a:cs typeface="Andale Mono"/>
              </a:rPr>
              <a:t> </a:t>
            </a:r>
            <a:r>
              <a:rPr lang="en-US" b="0" i="0" dirty="0" smtClean="0">
                <a:solidFill>
                  <a:schemeClr val="tx1"/>
                </a:solidFill>
                <a:latin typeface="Andale Mono"/>
                <a:ea typeface="ＭＳ Ｐゴシック" pitchFamily="-65" charset="-128"/>
                <a:cs typeface="Andale Mono"/>
              </a:rPr>
              <a:t>uint4 </a:t>
            </a:r>
            <a:r>
              <a:rPr lang="en-US" b="0" i="0" dirty="0" smtClean="0">
                <a:solidFill>
                  <a:schemeClr val="tx1"/>
                </a:solidFill>
                <a:latin typeface="Andale Mono"/>
                <a:ea typeface="ＭＳ Ｐゴシック" pitchFamily="-65" charset="-128"/>
                <a:cs typeface="Andale Mono"/>
              </a:rPr>
              <a:t>(lift </a:t>
            </a:r>
            <a:r>
              <a:rPr lang="en-US" b="0" i="0" dirty="0" err="1" smtClean="0">
                <a:solidFill>
                  <a:schemeClr val="tx1"/>
                </a:solidFill>
                <a:latin typeface="Andale Mono"/>
                <a:ea typeface="ＭＳ Ｐゴシック" pitchFamily="-65" charset="-128"/>
                <a:cs typeface="Andale Mono"/>
              </a:rPr>
              <a:t>addr</a:t>
            </a:r>
            <a:r>
              <a:rPr lang="en-US" b="0" i="0" dirty="0" smtClean="0">
                <a:solidFill>
                  <a:schemeClr val="tx1"/>
                </a:solidFill>
                <a:latin typeface="Andale Mono"/>
                <a:ea typeface="ＭＳ Ｐゴシック" pitchFamily="-65" charset="-128"/>
                <a:cs typeface="Andale Mono"/>
              </a:rPr>
              <a:t>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371600" y="5695890"/>
            <a:ext cx="716022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Each send saves the power of executing (32</a:t>
            </a:r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-4)</a:t>
            </a:r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* 800 instructions!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4191000" y="2743200"/>
            <a:ext cx="394374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F</a:t>
            </a:r>
            <a:r>
              <a:rPr lang="en-US" sz="1200" dirty="0" smtClean="0">
                <a:ea typeface="ＭＳ Ｐゴシック" pitchFamily="-65" charset="-128"/>
                <a:cs typeface="ＭＳ Ｐゴシック" pitchFamily="-65" charset="-128"/>
              </a:rPr>
              <a:t>&lt;:</a:t>
            </a:r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 -Style Bounded Quantification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pitchFamily="-60" charset="-128"/>
                <a:cs typeface="ＭＳ Ｐゴシック" pitchFamily="-60" charset="-128"/>
              </a:rPr>
              <a:t>Why Types As Values?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609600" y="1066800"/>
            <a:ext cx="80772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-65" charset="2"/>
              <a:buBlip>
                <a:blip r:embed="rId3"/>
              </a:buBlip>
              <a:tabLst/>
              <a:defRPr/>
            </a:pPr>
            <a:r>
              <a:rPr lang="en-US" sz="2400" b="0" i="0" kern="0" dirty="0" smtClean="0">
                <a:solidFill>
                  <a:schemeClr val="tx1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rPr>
              <a:t>Common macro pattern in systems programming:</a:t>
            </a:r>
          </a:p>
          <a:p>
            <a:pPr marL="342900" lvl="0" indent="-342900" algn="ctr"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b="0" i="0" dirty="0" smtClean="0">
                <a:solidFill>
                  <a:schemeClr val="tx1"/>
                </a:solidFill>
                <a:latin typeface="Andale Mono"/>
                <a:cs typeface="Andale Mono"/>
              </a:rPr>
              <a:t># </a:t>
            </a:r>
            <a:r>
              <a:rPr lang="en-US" b="0" i="0" dirty="0" err="1" smtClean="0">
                <a:solidFill>
                  <a:schemeClr val="tx1"/>
                </a:solidFill>
                <a:latin typeface="Andale Mono"/>
                <a:cs typeface="Andale Mono"/>
              </a:rPr>
              <a:t>ifdef</a:t>
            </a:r>
            <a:r>
              <a:rPr lang="en-US" b="0" i="0" dirty="0" smtClean="0">
                <a:solidFill>
                  <a:schemeClr val="tx1"/>
                </a:solidFill>
                <a:latin typeface="Andale Mono"/>
                <a:cs typeface="Andale Mono"/>
              </a:rPr>
              <a:t> </a:t>
            </a:r>
            <a:r>
              <a:rPr lang="en-US" b="0" i="0" dirty="0" err="1" smtClean="0">
                <a:solidFill>
                  <a:schemeClr val="tx1"/>
                </a:solidFill>
                <a:latin typeface="Andale Mono"/>
                <a:cs typeface="Andale Mono"/>
              </a:rPr>
              <a:t>v</a:t>
            </a:r>
            <a:r>
              <a:rPr lang="en-US" b="0" i="0" dirty="0" smtClean="0">
                <a:solidFill>
                  <a:schemeClr val="tx1"/>
                </a:solidFill>
                <a:latin typeface="Andale Mono"/>
                <a:cs typeface="Andale Mono"/>
              </a:rPr>
              <a:t> </a:t>
            </a:r>
            <a:r>
              <a:rPr lang="en-US" b="0" i="0" dirty="0" err="1" smtClean="0">
                <a:solidFill>
                  <a:schemeClr val="tx1"/>
                </a:solidFill>
                <a:latin typeface="Andale Mono"/>
                <a:cs typeface="Andale Mono"/>
              </a:rPr>
              <a:t>typedef</a:t>
            </a:r>
            <a:r>
              <a:rPr lang="en-US" b="0" i="0" dirty="0" smtClean="0">
                <a:solidFill>
                  <a:schemeClr val="tx1"/>
                </a:solidFill>
                <a:latin typeface="Andale Mono"/>
                <a:cs typeface="Andale Mono"/>
              </a:rPr>
              <a:t> </a:t>
            </a:r>
            <a:r>
              <a:rPr lang="en-US" b="0" i="0" dirty="0" err="1" smtClean="0">
                <a:solidFill>
                  <a:schemeClr val="tx1"/>
                </a:solidFill>
                <a:latin typeface="Andale Mono"/>
                <a:cs typeface="Andale Mono"/>
              </a:rPr>
              <a:t>t</a:t>
            </a:r>
            <a:r>
              <a:rPr lang="en-US" b="0" i="0" dirty="0" smtClean="0">
                <a:solidFill>
                  <a:schemeClr val="tx1"/>
                </a:solidFill>
                <a:latin typeface="Andale Mono"/>
                <a:cs typeface="Andale Mono"/>
              </a:rPr>
              <a:t> uint8 else </a:t>
            </a:r>
            <a:r>
              <a:rPr lang="en-US" b="0" i="0" dirty="0" err="1" smtClean="0">
                <a:solidFill>
                  <a:schemeClr val="tx1"/>
                </a:solidFill>
                <a:latin typeface="Andale Mono"/>
                <a:cs typeface="Andale Mono"/>
              </a:rPr>
              <a:t>typedef</a:t>
            </a:r>
            <a:r>
              <a:rPr lang="en-US" b="0" i="0" dirty="0" smtClean="0">
                <a:solidFill>
                  <a:schemeClr val="tx1"/>
                </a:solidFill>
                <a:latin typeface="Andale Mono"/>
                <a:cs typeface="Andale Mono"/>
              </a:rPr>
              <a:t> </a:t>
            </a:r>
            <a:r>
              <a:rPr lang="en-US" b="0" i="0" dirty="0" err="1" smtClean="0">
                <a:solidFill>
                  <a:schemeClr val="tx1"/>
                </a:solidFill>
                <a:latin typeface="Andale Mono"/>
                <a:cs typeface="Andale Mono"/>
              </a:rPr>
              <a:t>t</a:t>
            </a:r>
            <a:r>
              <a:rPr lang="en-US" b="0" i="0" dirty="0" smtClean="0">
                <a:solidFill>
                  <a:schemeClr val="tx1"/>
                </a:solidFill>
                <a:latin typeface="Andale Mono"/>
                <a:cs typeface="Andale Mono"/>
              </a:rPr>
              <a:t> uint4</a:t>
            </a:r>
            <a:endParaRPr lang="en-US" sz="2400" b="0" i="0" kern="0" dirty="0" smtClean="0">
              <a:solidFill>
                <a:schemeClr val="tx1"/>
              </a:solidFill>
              <a:latin typeface="+mn-lt"/>
              <a:ea typeface="ＭＳ Ｐゴシック" pitchFamily="-65" charset="-128"/>
              <a:cs typeface="ＭＳ Ｐゴシック" pitchFamily="-65" charset="-128"/>
            </a:endParaRP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sz="2400" b="0" i="0" kern="0" dirty="0" smtClean="0">
                <a:solidFill>
                  <a:schemeClr val="tx1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rPr>
              <a:t>    Macros as a (primitive) form of staging, i.e. </a:t>
            </a:r>
            <a:endParaRPr lang="en-US" sz="2400" b="0" i="0" dirty="0" smtClean="0">
              <a:solidFill>
                <a:schemeClr val="tx1"/>
              </a:solidFill>
              <a:latin typeface="Andale Mono"/>
              <a:cs typeface="Andale Mono"/>
            </a:endParaRPr>
          </a:p>
          <a:p>
            <a:pPr marL="342900" indent="-342900" algn="ctr"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b="0" i="0" dirty="0" smtClean="0">
                <a:solidFill>
                  <a:schemeClr val="tx1"/>
                </a:solidFill>
                <a:latin typeface="Andale Mono"/>
                <a:cs typeface="Andale Mono"/>
              </a:rPr>
              <a:t>t = if </a:t>
            </a:r>
            <a:r>
              <a:rPr lang="en-US" b="0" i="0" dirty="0" err="1" smtClean="0">
                <a:solidFill>
                  <a:schemeClr val="tx1"/>
                </a:solidFill>
                <a:latin typeface="Andale Mono"/>
                <a:cs typeface="Andale Mono"/>
              </a:rPr>
              <a:t>v</a:t>
            </a:r>
            <a:r>
              <a:rPr lang="en-US" b="0" i="0" dirty="0" smtClean="0">
                <a:solidFill>
                  <a:schemeClr val="tx1"/>
                </a:solidFill>
                <a:latin typeface="Andale Mono"/>
                <a:cs typeface="Andale Mono"/>
              </a:rPr>
              <a:t> then uint8 else uint4</a:t>
            </a:r>
          </a:p>
          <a:p>
            <a:pPr marL="342900" lvl="0" indent="-342900">
              <a:spcBef>
                <a:spcPct val="20000"/>
              </a:spcBef>
              <a:buClr>
                <a:schemeClr val="folHlink"/>
              </a:buClr>
              <a:buSzPct val="60000"/>
              <a:buBlip>
                <a:blip r:embed="rId3"/>
              </a:buBlip>
              <a:defRPr/>
            </a:pPr>
            <a:r>
              <a:rPr lang="en-US" sz="2400" b="0" i="0" kern="0" dirty="0" smtClean="0">
                <a:solidFill>
                  <a:schemeClr val="tx1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rPr>
              <a:t>Crucial for resource-constrained embedded systems:</a:t>
            </a:r>
          </a:p>
          <a:p>
            <a:pPr marL="742950" lvl="1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-65" charset="2"/>
              <a:buChar char="¬"/>
              <a:defRPr/>
            </a:pPr>
            <a:r>
              <a:rPr lang="en-US" sz="2400" b="0" i="0" kern="0" dirty="0" smtClean="0">
                <a:solidFill>
                  <a:schemeClr val="tx1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rPr>
              <a:t>“if there are at most 8 neighbors for each mote, use 3-bit integers to represent routing entries; otherwise if at most 16, use 4-bit integers.”</a:t>
            </a:r>
          </a:p>
          <a:p>
            <a:pPr marL="742950" lvl="1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-65" charset="2"/>
              <a:buChar char="¬"/>
              <a:defRPr/>
            </a:pPr>
            <a:r>
              <a:rPr lang="en-US" sz="2400" b="0" i="0" kern="0" dirty="0" smtClean="0">
                <a:solidFill>
                  <a:schemeClr val="tx1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rPr>
              <a:t>“if earthquake is frequent, use 8-byte double to record vibration; otherwise use 4-byte double.”</a:t>
            </a:r>
          </a:p>
          <a:p>
            <a:pPr marL="342900" lvl="0" indent="-342900">
              <a:spcBef>
                <a:spcPct val="20000"/>
              </a:spcBef>
              <a:buClr>
                <a:schemeClr val="folHlink"/>
              </a:buClr>
              <a:buSzPct val="60000"/>
              <a:buBlip>
                <a:blip r:embed="rId3"/>
              </a:buBlip>
              <a:defRPr/>
            </a:pPr>
            <a:endParaRPr lang="en-US" sz="2400" b="0" i="0" kern="0" dirty="0" smtClean="0">
              <a:solidFill>
                <a:schemeClr val="tx1"/>
              </a:solidFill>
              <a:latin typeface="+mn-lt"/>
              <a:ea typeface="ＭＳ Ｐゴシック" pitchFamily="-65" charset="-128"/>
              <a:cs typeface="ＭＳ Ｐゴシック" pitchFamily="-65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pitchFamily="-60" charset="-128"/>
                <a:cs typeface="ＭＳ Ｐゴシック" pitchFamily="-60" charset="-128"/>
              </a:rPr>
              <a:t>Type Checking First-Class Types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609600" y="1524000"/>
            <a:ext cx="80772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-65" charset="2"/>
              <a:buBlip>
                <a:blip r:embed="rId3"/>
              </a:buBlip>
              <a:tabLst/>
              <a:defRPr/>
            </a:pPr>
            <a:r>
              <a:rPr kumimoji="0" lang="en-US" sz="2400" b="0" i="0" u="none" strike="noStrike" kern="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ＭＳ Ｐゴシック" pitchFamily="-65" charset="-128"/>
              </a:rPr>
              <a:t>Decidability: </a:t>
            </a:r>
            <a:r>
              <a:rPr lang="en-US" sz="2400" b="0" i="0" kern="0" dirty="0" smtClean="0">
                <a:solidFill>
                  <a:schemeClr val="tx1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rPr>
              <a:t>unrestricted use of first-class types often leads to </a:t>
            </a:r>
            <a:r>
              <a:rPr lang="en-US" sz="2400" b="0" i="0" kern="0" dirty="0" err="1" smtClean="0">
                <a:solidFill>
                  <a:schemeClr val="tx1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rPr>
              <a:t>undecidability</a:t>
            </a:r>
            <a:endParaRPr kumimoji="0" lang="en-US" sz="2400" b="0" i="0" u="none" strike="noStrike" kern="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pitchFamily="-65" charset="-128"/>
              <a:cs typeface="ＭＳ Ｐゴシック" pitchFamily="-65" charset="-128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-65" charset="2"/>
              <a:buBlip>
                <a:blip r:embed="rId3"/>
              </a:buBlip>
              <a:tabLst/>
              <a:defRPr/>
            </a:pPr>
            <a:r>
              <a:rPr kumimoji="0" lang="en-US" sz="2400" b="0" i="0" u="none" strike="noStrike" kern="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ＭＳ Ｐゴシック" pitchFamily="-65" charset="-128"/>
              </a:rPr>
              <a:t>Our simple</a:t>
            </a:r>
            <a:r>
              <a:rPr kumimoji="0" lang="en-US" sz="2400" b="0" i="0" u="none" strike="noStrike" kern="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ＭＳ Ｐゴシック" pitchFamily="-65" charset="-128"/>
              </a:rPr>
              <a:t> solution: explicit upper bounds for </a:t>
            </a:r>
            <a:r>
              <a:rPr kumimoji="0" lang="en-US" sz="2400" b="0" i="0" u="none" strike="noStrike" kern="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ＭＳ Ｐゴシック" pitchFamily="-65" charset="-128"/>
              </a:rPr>
              <a:t>type variables</a:t>
            </a:r>
            <a:endParaRPr kumimoji="0" lang="en-US" sz="2400" b="0" i="0" u="none" strike="noStrike" kern="0" cap="none" spc="0" normalizeH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pitchFamily="-65" charset="-128"/>
              <a:cs typeface="ＭＳ Ｐゴシック" pitchFamily="-65" charset="-128"/>
            </a:endParaRPr>
          </a:p>
          <a:p>
            <a:pPr marL="1714500" lvl="3" indent="-342900"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b="0" i="0" dirty="0" err="1" smtClean="0">
                <a:solidFill>
                  <a:schemeClr val="tx1"/>
                </a:solidFill>
                <a:latin typeface="Andale Mono"/>
                <a:cs typeface="Andale Mono"/>
              </a:rPr>
              <a:t>tlet</a:t>
            </a:r>
            <a:r>
              <a:rPr lang="en-US" b="0" i="0" dirty="0" smtClean="0">
                <a:solidFill>
                  <a:schemeClr val="tx1"/>
                </a:solidFill>
                <a:latin typeface="Andale Mono"/>
                <a:cs typeface="Andale Mono"/>
              </a:rPr>
              <a:t> </a:t>
            </a:r>
            <a:r>
              <a:rPr lang="en-US" b="0" i="0" dirty="0" err="1" smtClean="0">
                <a:solidFill>
                  <a:schemeClr val="tx1"/>
                </a:solidFill>
                <a:latin typeface="Andale Mono"/>
                <a:cs typeface="Andale Mono"/>
              </a:rPr>
              <a:t>t</a:t>
            </a:r>
            <a:r>
              <a:rPr lang="en-US" b="0" i="0" dirty="0" smtClean="0">
                <a:solidFill>
                  <a:schemeClr val="tx1"/>
                </a:solidFill>
                <a:latin typeface="Andale Mono"/>
                <a:cs typeface="Andale Mono"/>
              </a:rPr>
              <a:t> </a:t>
            </a:r>
            <a:r>
              <a:rPr lang="en-US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≼</a:t>
            </a:r>
            <a:r>
              <a:rPr lang="en-US" b="0" i="0" dirty="0" smtClean="0">
                <a:solidFill>
                  <a:schemeClr val="tx1"/>
                </a:solidFill>
                <a:latin typeface="Andale Mono"/>
                <a:cs typeface="Andale Mono"/>
              </a:rPr>
              <a:t> </a:t>
            </a:r>
            <a:r>
              <a:rPr lang="en-US" b="0" i="0" dirty="0" err="1" smtClean="0">
                <a:solidFill>
                  <a:schemeClr val="tx1"/>
                </a:solidFill>
                <a:latin typeface="Andale Mono"/>
                <a:cs typeface="Andale Mono"/>
              </a:rPr>
              <a:t>uint</a:t>
            </a:r>
            <a:r>
              <a:rPr lang="en-US" b="0" i="0" dirty="0" smtClean="0">
                <a:solidFill>
                  <a:schemeClr val="tx1"/>
                </a:solidFill>
                <a:latin typeface="Andale Mono"/>
                <a:cs typeface="Andale Mono"/>
              </a:rPr>
              <a:t> = </a:t>
            </a:r>
          </a:p>
          <a:p>
            <a:pPr marL="1714500" lvl="3" indent="-342900"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b="0" i="0" dirty="0" smtClean="0">
                <a:solidFill>
                  <a:schemeClr val="tx1"/>
                </a:solidFill>
                <a:latin typeface="Andale Mono"/>
                <a:cs typeface="Andale Mono"/>
              </a:rPr>
              <a:t>     if </a:t>
            </a:r>
            <a:r>
              <a:rPr lang="en-US" b="0" i="0" dirty="0" err="1" smtClean="0">
                <a:solidFill>
                  <a:schemeClr val="tx1"/>
                </a:solidFill>
                <a:latin typeface="Andale Mono"/>
                <a:cs typeface="Andale Mono"/>
              </a:rPr>
              <a:t>v</a:t>
            </a:r>
            <a:r>
              <a:rPr lang="en-US" b="0" i="0" dirty="0" smtClean="0">
                <a:solidFill>
                  <a:schemeClr val="tx1"/>
                </a:solidFill>
                <a:latin typeface="Andale Mono"/>
                <a:cs typeface="Andale Mono"/>
              </a:rPr>
              <a:t> then uint8 else uint4 </a:t>
            </a:r>
          </a:p>
          <a:p>
            <a:pPr marL="1714500" lvl="3" indent="-342900"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b="0" i="0" dirty="0" smtClean="0">
                <a:solidFill>
                  <a:schemeClr val="tx1"/>
                </a:solidFill>
                <a:latin typeface="Andale Mono"/>
                <a:cs typeface="Andale Mono"/>
              </a:rPr>
              <a:t>in </a:t>
            </a:r>
            <a:r>
              <a:rPr lang="en-US" b="0" i="0" dirty="0" err="1" smtClean="0">
                <a:solidFill>
                  <a:schemeClr val="tx1"/>
                </a:solidFill>
                <a:latin typeface="Andale Mono"/>
                <a:cs typeface="Andale Mono"/>
              </a:rPr>
              <a:t>e</a:t>
            </a:r>
            <a:endParaRPr kumimoji="0" lang="en-US" sz="2400" b="0" i="0" u="none" strike="noStrike" kern="0" cap="none" spc="0" normalizeH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pitchFamily="-65" charset="-128"/>
              <a:cs typeface="ＭＳ Ｐゴシック" pitchFamily="-65" charset="-128"/>
            </a:endParaRPr>
          </a:p>
          <a:p>
            <a:pPr marL="342900" lvl="0" indent="-342900">
              <a:spcBef>
                <a:spcPct val="20000"/>
              </a:spcBef>
              <a:buClr>
                <a:schemeClr val="folHlink"/>
              </a:buClr>
              <a:buSzPct val="60000"/>
              <a:buBlip>
                <a:blip r:embed="rId3"/>
              </a:buBlip>
              <a:defRPr/>
            </a:pPr>
            <a:r>
              <a:rPr kumimoji="0" lang="en-US" sz="2400" b="0" i="0" u="none" strike="noStrike" kern="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ＭＳ Ｐゴシック" pitchFamily="-65" charset="-128"/>
              </a:rPr>
              <a:t>When </a:t>
            </a:r>
            <a:r>
              <a:rPr lang="en-US" sz="2400" b="0" i="0" dirty="0" err="1" smtClean="0">
                <a:solidFill>
                  <a:schemeClr val="tx1"/>
                </a:solidFill>
                <a:latin typeface="Andale Mono"/>
                <a:cs typeface="Andale Mono"/>
              </a:rPr>
              <a:t>e</a:t>
            </a:r>
            <a:r>
              <a:rPr lang="en-US" sz="2400" b="0" i="0" dirty="0" smtClean="0">
                <a:solidFill>
                  <a:schemeClr val="tx1"/>
                </a:solidFill>
                <a:latin typeface="Andale Mono"/>
                <a:cs typeface="Andale Mono"/>
              </a:rPr>
              <a:t> </a:t>
            </a:r>
            <a:r>
              <a:rPr kumimoji="0" lang="en-US" sz="2400" b="0" i="0" u="none" strike="noStrike" kern="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ＭＳ Ｐゴシック" pitchFamily="-65" charset="-128"/>
              </a:rPr>
              <a:t>is typed, </a:t>
            </a:r>
            <a:r>
              <a:rPr lang="en-US" sz="2400" b="0" i="0" dirty="0" err="1" smtClean="0">
                <a:solidFill>
                  <a:schemeClr val="tx1"/>
                </a:solidFill>
                <a:latin typeface="Andale Mono"/>
                <a:cs typeface="Andale Mono"/>
              </a:rPr>
              <a:t>t</a:t>
            </a:r>
            <a:r>
              <a:rPr kumimoji="0" lang="en-US" sz="2400" b="0" i="0" u="none" strike="noStrike" kern="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ＭＳ Ｐゴシック" pitchFamily="-65" charset="-128"/>
              </a:rPr>
              <a:t> is </a:t>
            </a:r>
            <a:r>
              <a:rPr lang="en-US" sz="2400" b="0" i="0" kern="0" dirty="0" smtClean="0">
                <a:solidFill>
                  <a:schemeClr val="tx1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rPr>
              <a:t>typed a</a:t>
            </a:r>
            <a:r>
              <a:rPr kumimoji="0" lang="en-US" sz="2400" b="0" i="0" u="none" strike="noStrike" kern="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ＭＳ Ｐゴシック" pitchFamily="-65" charset="-128"/>
              </a:rPr>
              <a:t>s </a:t>
            </a:r>
            <a:r>
              <a:rPr lang="en-US" sz="2400" i="0" kern="0" dirty="0" err="1" smtClean="0">
                <a:solidFill>
                  <a:schemeClr val="tx1"/>
                </a:solidFill>
                <a:latin typeface="Times"/>
                <a:ea typeface="ＭＳ Ｐゴシック" pitchFamily="-65" charset="-128"/>
                <a:cs typeface="Times"/>
              </a:rPr>
              <a:t>type</a:t>
            </a:r>
            <a:r>
              <a:rPr lang="en-US" sz="2400" b="0" i="0" kern="0" dirty="0" err="1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[</a:t>
            </a:r>
            <a:r>
              <a:rPr lang="en-US" sz="2400" b="0" i="0" dirty="0" err="1" smtClean="0">
                <a:solidFill>
                  <a:schemeClr val="tx1"/>
                </a:solidFill>
                <a:latin typeface="Andale Mono"/>
                <a:cs typeface="Andale Mono"/>
              </a:rPr>
              <a:t>uint</a:t>
            </a:r>
            <a:r>
              <a:rPr lang="en-US" sz="2400" b="0" i="0" kern="0" dirty="0" smtClean="0">
                <a:solidFill>
                  <a:schemeClr val="tx1"/>
                </a:solidFill>
                <a:latin typeface="Times New Roman"/>
                <a:ea typeface="ＭＳ Ｐゴシック" pitchFamily="-65" charset="-128"/>
                <a:cs typeface="Times New Roman"/>
              </a:rPr>
              <a:t>]</a:t>
            </a:r>
            <a:r>
              <a:rPr lang="en-US" sz="2400" b="0" i="0" kern="0" dirty="0" smtClean="0">
                <a:solidFill>
                  <a:schemeClr val="tx1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rPr>
              <a:t> </a:t>
            </a:r>
            <a:r>
              <a:rPr kumimoji="0" lang="en-US" sz="2400" b="0" i="0" u="none" strike="noStrike" kern="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ＭＳ Ｐゴシック" pitchFamily="-65" charset="-128"/>
              </a:rPr>
              <a:t>in the context, meaning “</a:t>
            </a:r>
            <a:r>
              <a:rPr lang="en-US" sz="2400" b="0" i="0" kern="0" dirty="0" smtClean="0">
                <a:solidFill>
                  <a:schemeClr val="tx1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rPr>
              <a:t> a type</a:t>
            </a:r>
            <a:r>
              <a:rPr kumimoji="0" lang="en-US" sz="2400" b="0" i="0" u="none" strike="noStrike" kern="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ＭＳ Ｐゴシック" pitchFamily="-65" charset="-128"/>
              </a:rPr>
              <a:t> expression with  </a:t>
            </a:r>
            <a:r>
              <a:rPr lang="en-US" sz="2400" b="0" i="0" dirty="0" err="1" smtClean="0">
                <a:solidFill>
                  <a:schemeClr val="tx1"/>
                </a:solidFill>
                <a:latin typeface="Andale Mono"/>
                <a:cs typeface="Andale Mono"/>
              </a:rPr>
              <a:t>uint</a:t>
            </a:r>
            <a:r>
              <a:rPr lang="en-US" sz="2400" b="0" i="0" dirty="0" smtClean="0">
                <a:solidFill>
                  <a:schemeClr val="tx1"/>
                </a:solidFill>
                <a:latin typeface="Andale Mono"/>
                <a:cs typeface="Andale Mono"/>
              </a:rPr>
              <a:t> </a:t>
            </a:r>
            <a:r>
              <a:rPr kumimoji="0" lang="en-US" sz="2400" b="0" i="0" u="none" strike="noStrike" kern="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ＭＳ Ｐゴシック" pitchFamily="-65" charset="-128"/>
              </a:rPr>
              <a:t>as</a:t>
            </a:r>
            <a:r>
              <a:rPr kumimoji="0" lang="en-US" sz="2400" b="0" i="0" u="none" strike="noStrike" kern="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ＭＳ Ｐゴシック" pitchFamily="-65" charset="-128"/>
              </a:rPr>
              <a:t> the upper bound”</a:t>
            </a:r>
          </a:p>
          <a:p>
            <a:pPr marL="342900" lvl="0" indent="-342900"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endParaRPr kumimoji="0" lang="en-US" sz="2400" b="0" i="0" u="none" strike="noStrike" kern="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pitchFamily="-65" charset="-128"/>
              <a:cs typeface="ＭＳ Ｐゴシック" pitchFamily="-65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pitchFamily="-60" charset="-128"/>
                <a:cs typeface="ＭＳ Ｐゴシック" pitchFamily="-60" charset="-128"/>
              </a:rPr>
              <a:t>A Bigger Example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838200" y="1143000"/>
            <a:ext cx="80772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let send =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addr_t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≼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uint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.</a:t>
            </a:r>
          </a:p>
          <a:p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     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message_header_t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≼ {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src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addr_t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;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dest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addr_t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}.</a:t>
            </a:r>
          </a:p>
          <a:p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     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msg_t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≼ {header :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message_header_t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}.</a:t>
            </a:r>
          </a:p>
          <a:p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     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psend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: &lt;.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msg_t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</a:t>
            </a:r>
            <a:r>
              <a:rPr lang="en-US" altLang="zh-CN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→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uint1.&gt;.</a:t>
            </a:r>
          </a:p>
          <a:p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     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self : &lt;.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addr_t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.&gt;</a:t>
            </a:r>
          </a:p>
          <a:p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      &lt;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addr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addr_t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.</a:t>
            </a:r>
          </a:p>
          <a:p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       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msg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msg_t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.</a:t>
            </a:r>
          </a:p>
          <a:p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          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msg.header.src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:= self;</a:t>
            </a:r>
          </a:p>
          <a:p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          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msg.header.dest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:=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addr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;</a:t>
            </a:r>
          </a:p>
          <a:p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          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psend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msg</a:t>
            </a:r>
            <a:endParaRPr lang="en-US" sz="1400" b="0" i="0" dirty="0" smtClean="0">
              <a:solidFill>
                <a:srgbClr val="000000"/>
              </a:solidFill>
              <a:latin typeface="Andale Mono"/>
              <a:cs typeface="Andale Mono"/>
            </a:endParaRPr>
          </a:p>
          <a:p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      &gt; in</a:t>
            </a:r>
          </a:p>
          <a:p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tlet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t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≼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uint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= if LARGE then uint8 else uint4 in  </a:t>
            </a:r>
          </a:p>
          <a:p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tlet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ht = {flag : uint8;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src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t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;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dest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t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} in</a:t>
            </a:r>
          </a:p>
          <a:p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tlet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mt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= {header : ht; data : uint64} in</a:t>
            </a:r>
          </a:p>
          <a:p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let radio =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msg_t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&lt;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msg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msg_t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. …&gt; in</a:t>
            </a:r>
          </a:p>
          <a:p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let self = lift ((t)0xF) in</a:t>
            </a:r>
          </a:p>
          <a:p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  send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t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ht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mt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(radio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mt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) self</a:t>
            </a:r>
          </a:p>
          <a:p>
            <a:endParaRPr lang="en-US" sz="1400" b="0" i="0" dirty="0" smtClean="0">
              <a:solidFill>
                <a:srgbClr val="000000"/>
              </a:solidFill>
              <a:latin typeface="Andale Mono"/>
              <a:cs typeface="Andale Mono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pitchFamily="-60" charset="-128"/>
                <a:cs typeface="ＭＳ Ｐゴシック" pitchFamily="-60" charset="-128"/>
              </a:rPr>
              <a:t>A Bigger Example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838200" y="1143000"/>
            <a:ext cx="80772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let send =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addr_t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≼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uint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.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message_header_t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≼ {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src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addr_t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;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dest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addr_t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}.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≼ {header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message_header_t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}.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psend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&lt;.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altLang="zh-CN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→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uint1.&gt;.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self : &lt;.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addr_t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.&gt;</a:t>
            </a:r>
          </a:p>
          <a:p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      &lt;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addr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addr_t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.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 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msg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msg_t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.</a:t>
            </a:r>
          </a:p>
          <a:p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          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msg.header.src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:= self;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msg.header.dest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:=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addr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;</a:t>
            </a:r>
          </a:p>
          <a:p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          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psend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msg</a:t>
            </a:r>
            <a:endParaRPr lang="en-US" sz="1400" b="0" i="0" dirty="0" smtClean="0">
              <a:solidFill>
                <a:srgbClr val="000000"/>
              </a:solidFill>
              <a:latin typeface="Andale Mono"/>
              <a:cs typeface="Andale Mono"/>
            </a:endParaRPr>
          </a:p>
          <a:p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      &gt; 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in</a:t>
            </a:r>
          </a:p>
          <a:p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tlet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≼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uint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= if LARGE then uint8 else uint4 in  </a:t>
            </a:r>
          </a:p>
          <a:p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tlet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ht = {flag : uint8;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src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;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dest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} in</a:t>
            </a:r>
          </a:p>
          <a:p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tlet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= {header : ht; data : uint64} in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let radio =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&lt;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. …&gt; in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let self = lift ((t)0xF) in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send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ht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(radio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) self</a:t>
            </a:r>
          </a:p>
          <a:p>
            <a:endParaRPr lang="en-US" sz="1400" b="0" i="0" dirty="0" smtClean="0">
              <a:solidFill>
                <a:srgbClr val="000000"/>
              </a:solidFill>
              <a:latin typeface="Andale Mono"/>
              <a:cs typeface="Andale Mono"/>
            </a:endParaRPr>
          </a:p>
          <a:p>
            <a:endParaRPr lang="en-US" sz="1400" b="0" i="0" dirty="0" smtClean="0">
              <a:solidFill>
                <a:srgbClr val="000000"/>
              </a:solidFill>
              <a:latin typeface="Andale Mono"/>
              <a:cs typeface="Andale Mono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867400" y="2743200"/>
            <a:ext cx="2507509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the previous example</a:t>
            </a:r>
          </a:p>
          <a:p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 in lambda calculus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pitchFamily="-60" charset="-128"/>
                <a:cs typeface="ＭＳ Ｐゴシック" pitchFamily="-60" charset="-128"/>
              </a:rPr>
              <a:t>A Bigger Example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838200" y="1143000"/>
            <a:ext cx="80772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let send =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addr_t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≼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uint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.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message_header_t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≼ {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src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addr_t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;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dest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addr_t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}.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≼ {header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message_header_t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}.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psend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: &lt;.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msg_t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</a:t>
            </a:r>
            <a:r>
              <a:rPr lang="en-US" altLang="zh-CN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→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uint1.&gt;.</a:t>
            </a:r>
          </a:p>
          <a:p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     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self : &lt;.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addr_t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.&gt;</a:t>
            </a:r>
          </a:p>
          <a:p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      &lt;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addr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addr_t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.</a:t>
            </a:r>
          </a:p>
          <a:p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       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msg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msg_t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.</a:t>
            </a:r>
          </a:p>
          <a:p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          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msg.header.src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:= self;</a:t>
            </a:r>
          </a:p>
          <a:p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          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msg.header.dest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:=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addr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;</a:t>
            </a:r>
          </a:p>
          <a:p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          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psend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msg</a:t>
            </a:r>
            <a:endParaRPr lang="en-US" sz="1400" b="0" i="0" dirty="0" smtClean="0">
              <a:solidFill>
                <a:srgbClr val="000000"/>
              </a:solidFill>
              <a:latin typeface="Andale Mono"/>
              <a:cs typeface="Andale Mono"/>
            </a:endParaRPr>
          </a:p>
          <a:p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      &gt; in</a:t>
            </a:r>
          </a:p>
          <a:p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tlet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≼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uint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= if LARGE then uint8 else uint4 in  </a:t>
            </a:r>
          </a:p>
          <a:p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tlet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ht = {flag : uint8;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src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;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dest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} in</a:t>
            </a:r>
          </a:p>
          <a:p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tlet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= {header : ht; data : uint64} in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let radio =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&lt;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. …&gt; in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let self = lift ((t)0xF) in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send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ht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(radio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) self</a:t>
            </a:r>
            <a:endParaRPr lang="en-US" sz="1400" b="0" i="0" dirty="0" smtClean="0">
              <a:solidFill>
                <a:srgbClr val="000000"/>
              </a:solidFill>
              <a:latin typeface="Andale Mono"/>
              <a:cs typeface="Andale Mono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562600" y="2743200"/>
            <a:ext cx="271427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a more realistic “send”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pitchFamily="-60" charset="-128"/>
                <a:cs typeface="ＭＳ Ｐゴシック" pitchFamily="-60" charset="-128"/>
              </a:rPr>
              <a:t>A Bigger Example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838200" y="1143000"/>
            <a:ext cx="80772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let send =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addr_t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≼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uint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.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message_header_t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≼ {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src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addr_t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;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dest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addr_t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}.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≼ {header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message_header_t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}.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psend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&lt;.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altLang="zh-CN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→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uint1.&gt;.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self : &lt;.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addr_t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.&gt;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&lt;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addr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addr_t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.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.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msg.header.src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:= self;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msg.header.dest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:=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addr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;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psend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</a:t>
            </a:r>
            <a:endParaRPr lang="en-US" sz="1400" b="0" i="0" dirty="0" smtClean="0">
              <a:solidFill>
                <a:srgbClr val="000000">
                  <a:alpha val="20000"/>
                </a:srgbClr>
              </a:solidFill>
              <a:latin typeface="Andale Mono"/>
              <a:cs typeface="Andale Mono"/>
            </a:endParaRP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&gt; in</a:t>
            </a:r>
          </a:p>
          <a:p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tlet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≼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uint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= if LARGE then uint8 else uint4 in  </a:t>
            </a:r>
          </a:p>
          <a:p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tlet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ht = {flag : uint8;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src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;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dest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} in</a:t>
            </a:r>
          </a:p>
          <a:p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tlet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= {header : ht; data : uint64} in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let radio =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&lt;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. …&gt; in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let self = lift ((t)0xF) in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send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ht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(radio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) self</a:t>
            </a:r>
          </a:p>
        </p:txBody>
      </p:sp>
      <p:sp>
        <p:nvSpPr>
          <p:cNvPr id="4" name="Rectangle 3"/>
          <p:cNvSpPr/>
          <p:nvPr/>
        </p:nvSpPr>
        <p:spPr>
          <a:xfrm>
            <a:off x="5562600" y="2743200"/>
            <a:ext cx="280694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address type abstraction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pitchFamily="-60" charset="-128"/>
                <a:cs typeface="ＭＳ Ｐゴシック" pitchFamily="-60" charset="-128"/>
              </a:rPr>
              <a:t>A Bigger Example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838200" y="1143000"/>
            <a:ext cx="80772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let send =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addr_t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≼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uint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.</a:t>
            </a:r>
          </a:p>
          <a:p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     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message_header_t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≼ {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src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addr_t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;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dest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addr_t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}.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≼ {header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message_header_t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}.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psend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&lt;.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altLang="zh-CN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→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uint1.&gt;.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self : &lt;.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addr_t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.&gt;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&lt;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addr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addr_t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.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.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msg.header.src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:= self;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msg.header.dest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:=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addr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;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psend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</a:t>
            </a:r>
            <a:endParaRPr lang="en-US" sz="1400" b="0" i="0" dirty="0" smtClean="0">
              <a:solidFill>
                <a:srgbClr val="000000">
                  <a:alpha val="20000"/>
                </a:srgbClr>
              </a:solidFill>
              <a:latin typeface="Andale Mono"/>
              <a:cs typeface="Andale Mono"/>
            </a:endParaRP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&gt; in</a:t>
            </a:r>
          </a:p>
          <a:p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tlet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≼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uint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= if LARGE then uint8 else uint4 in  </a:t>
            </a:r>
          </a:p>
          <a:p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tlet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ht = {flag : uint8;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src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;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dest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} in</a:t>
            </a:r>
          </a:p>
          <a:p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tlet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= {header : ht; data : uint64} in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let radio =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&lt;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. …&gt; in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let self = lift ((t)0xF) in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send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ht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(radio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) self</a:t>
            </a:r>
          </a:p>
        </p:txBody>
      </p:sp>
      <p:sp>
        <p:nvSpPr>
          <p:cNvPr id="4" name="Rectangle 3"/>
          <p:cNvSpPr/>
          <p:nvPr/>
        </p:nvSpPr>
        <p:spPr>
          <a:xfrm>
            <a:off x="5562600" y="2743200"/>
            <a:ext cx="273556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header type abstraction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pitchFamily="-60" charset="-128"/>
                <a:cs typeface="ＭＳ Ｐゴシック" pitchFamily="-60" charset="-128"/>
              </a:rPr>
              <a:t>A Bigger Example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838200" y="1143000"/>
            <a:ext cx="80772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let send =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addr_t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≼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uint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.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message_header_t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≼ {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src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addr_t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;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dest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addr_t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}.</a:t>
            </a:r>
          </a:p>
          <a:p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     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msg_t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≼ {header :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message_header_t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}.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psend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&lt;.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altLang="zh-CN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→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uint1.&gt;.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self : &lt;.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addr_t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.&gt;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&lt;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addr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addr_t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.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.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msg.header.src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:= self;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msg.header.dest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:=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addr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;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psend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</a:t>
            </a:r>
            <a:endParaRPr lang="en-US" sz="1400" b="0" i="0" dirty="0" smtClean="0">
              <a:solidFill>
                <a:srgbClr val="000000">
                  <a:alpha val="20000"/>
                </a:srgbClr>
              </a:solidFill>
              <a:latin typeface="Andale Mono"/>
              <a:cs typeface="Andale Mono"/>
            </a:endParaRP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&gt; in</a:t>
            </a:r>
          </a:p>
          <a:p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tlet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≼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uint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= if LARGE then uint8 else uint4 in  </a:t>
            </a:r>
          </a:p>
          <a:p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tlet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ht = {flag : uint8;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src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;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dest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} in</a:t>
            </a:r>
          </a:p>
          <a:p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tlet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= {header : ht; data : uint64} in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let radio =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&lt;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. …&gt; in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let self = lift ((t)0xF) in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send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ht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(radio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) self</a:t>
            </a:r>
          </a:p>
        </p:txBody>
      </p:sp>
      <p:sp>
        <p:nvSpPr>
          <p:cNvPr id="4" name="Rectangle 3"/>
          <p:cNvSpPr/>
          <p:nvPr/>
        </p:nvSpPr>
        <p:spPr>
          <a:xfrm>
            <a:off x="5562600" y="2743200"/>
            <a:ext cx="289223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message type abstraction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pitchFamily="-60" charset="-128"/>
                <a:cs typeface="ＭＳ Ｐゴシック" pitchFamily="-60" charset="-128"/>
              </a:rPr>
              <a:t>A Bigger Example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838200" y="1143000"/>
            <a:ext cx="80772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let send =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addr_t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≼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uint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.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message_header_t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≼ {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src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addr_t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;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dest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addr_t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}.</a:t>
            </a:r>
          </a:p>
          <a:p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     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msg_t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≼ {header :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message_header_t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}.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psend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&lt;.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altLang="zh-CN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→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uint1.&gt;.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self : &lt;.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addr_t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.&gt;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&lt;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addr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addr_t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.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msg_t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.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msg.header.src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:= self;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msg.header.dest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:=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addr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;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psend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</a:t>
            </a:r>
            <a:endParaRPr lang="en-US" sz="1400" b="0" i="0" dirty="0" smtClean="0">
              <a:solidFill>
                <a:srgbClr val="000000">
                  <a:alpha val="20000"/>
                </a:srgbClr>
              </a:solidFill>
              <a:latin typeface="Andale Mono"/>
              <a:cs typeface="Andale Mono"/>
            </a:endParaRP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&gt;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in</a:t>
            </a:r>
          </a:p>
          <a:p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tlet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≼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uint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= if LARGE then uint8 else uint4 in  </a:t>
            </a:r>
          </a:p>
          <a:p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tlet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ht = {flag : uint8;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src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;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dest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} in</a:t>
            </a:r>
          </a:p>
          <a:p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tlet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= {header : ht; data : uint64} in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let radio =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&lt;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. …&gt; in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let self = lift ((t)0xF) in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send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ht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(radio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) self</a:t>
            </a:r>
          </a:p>
        </p:txBody>
      </p:sp>
      <p:sp>
        <p:nvSpPr>
          <p:cNvPr id="5" name="Rectangle 4"/>
          <p:cNvSpPr/>
          <p:nvPr/>
        </p:nvSpPr>
        <p:spPr>
          <a:xfrm>
            <a:off x="3886200" y="2667000"/>
            <a:ext cx="475146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cross-stage persistence of types is allowed!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81200" y="3048000"/>
            <a:ext cx="4979987" cy="29477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179388" y="6037263"/>
            <a:ext cx="8731250" cy="119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83000"/>
              </a:lnSpc>
              <a:buClr>
                <a:srgbClr val="000000"/>
              </a:buClr>
              <a:buSzPct val="45000"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  <a:tab pos="8535988" algn="l"/>
              </a:tabLst>
            </a:pPr>
            <a:r>
              <a:rPr lang="en-GB" sz="900" dirty="0">
                <a:solidFill>
                  <a:srgbClr val="000000"/>
                </a:solidFill>
                <a:latin typeface="TimesBold" charset="0"/>
              </a:rPr>
              <a:t>Source: </a:t>
            </a:r>
            <a:r>
              <a:rPr lang="en-GB" sz="900" dirty="0">
                <a:solidFill>
                  <a:srgbClr val="000000"/>
                </a:solidFill>
                <a:latin typeface="Courier" pitchFamily="-60" charset="0"/>
              </a:rPr>
              <a:t>http://</a:t>
            </a:r>
            <a:r>
              <a:rPr lang="en-GB" sz="900" dirty="0" err="1">
                <a:solidFill>
                  <a:srgbClr val="000000"/>
                </a:solidFill>
                <a:latin typeface="Courier" pitchFamily="-60" charset="0"/>
              </a:rPr>
              <a:t>www.eecs.harvard.edu/~mdw/proj/volcano</a:t>
            </a:r>
            <a:r>
              <a:rPr lang="en-GB" sz="900" dirty="0">
                <a:solidFill>
                  <a:srgbClr val="000000"/>
                </a:solidFill>
                <a:latin typeface="Courier" pitchFamily="-60" charset="0"/>
              </a:rPr>
              <a:t>/</a:t>
            </a:r>
          </a:p>
        </p:txBody>
      </p:sp>
      <p:sp>
        <p:nvSpPr>
          <p:cNvPr id="22532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pitchFamily="-60" charset="-128"/>
                <a:cs typeface="ＭＳ Ｐゴシック" pitchFamily="-60" charset="-128"/>
              </a:rPr>
              <a:t>General Purpose But with a Focus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609600" y="1143000"/>
            <a:ext cx="82296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Blip>
                <a:blip r:embed="rId4"/>
              </a:buBlip>
              <a:defRPr/>
            </a:pPr>
            <a:r>
              <a:rPr lang="en-US" sz="2400" kern="0" dirty="0" smtClean="0">
                <a:solidFill>
                  <a:srgbClr val="000000"/>
                </a:solidFill>
                <a:latin typeface="Times New Roman"/>
                <a:ea typeface="ＭＳ Ｐゴシック" pitchFamily="-65" charset="-128"/>
                <a:cs typeface="Times New Roman"/>
              </a:rPr>
              <a:t>〈</a:t>
            </a:r>
            <a:r>
              <a:rPr lang="en-US" sz="2400" b="0" i="0" kern="0" dirty="0" err="1" smtClean="0">
                <a:solidFill>
                  <a:schemeClr val="tx1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rPr>
              <a:t>ML</a:t>
            </a:r>
            <a:r>
              <a:rPr lang="en-US" sz="2400" b="0" kern="0" dirty="0" err="1" smtClean="0">
                <a:solidFill>
                  <a:srgbClr val="000000"/>
                </a:solidFill>
                <a:latin typeface="Times New Roman"/>
                <a:ea typeface="ＭＳ Ｐゴシック" pitchFamily="-65" charset="-128"/>
                <a:cs typeface="Times New Roman"/>
              </a:rPr>
              <a:t>〉</a:t>
            </a:r>
            <a:r>
              <a:rPr lang="en-US" sz="2400" b="0" i="0" kern="0" dirty="0" err="1" smtClean="0">
                <a:solidFill>
                  <a:schemeClr val="tx1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rPr>
              <a:t>is</a:t>
            </a:r>
            <a:r>
              <a:rPr lang="en-US" sz="2400" b="0" i="0" kern="0" dirty="0" smtClean="0">
                <a:solidFill>
                  <a:schemeClr val="tx1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rPr>
              <a:t> a general-purpose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ＭＳ Ｐゴシック" pitchFamily="-65" charset="-128"/>
              </a:rPr>
              <a:t> staging calculus; related to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ＭＳ Ｐゴシック" pitchFamily="-65" charset="-128"/>
              </a:rPr>
              <a:t> </a:t>
            </a:r>
            <a:r>
              <a:rPr lang="en-US" sz="2400" b="0" i="0" kern="0" dirty="0" err="1" smtClean="0">
                <a:solidFill>
                  <a:schemeClr val="tx1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rPr>
              <a:t>M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ＭＳ Ｐゴシック" pitchFamily="-65" charset="-128"/>
              </a:rPr>
              <a:t>etaML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ＭＳ Ｐゴシック" pitchFamily="-65" charset="-128"/>
              </a:rPr>
              <a:t>-like languages</a:t>
            </a:r>
          </a:p>
          <a:p>
            <a:pPr marL="342900" lvl="0" indent="-342900">
              <a:spcBef>
                <a:spcPct val="20000"/>
              </a:spcBef>
              <a:buClr>
                <a:schemeClr val="folHlink"/>
              </a:buClr>
              <a:buSzPct val="60000"/>
              <a:buBlip>
                <a:blip r:embed="rId4"/>
              </a:buBlip>
              <a:defRPr/>
            </a:pPr>
            <a:r>
              <a:rPr lang="en-US" sz="2400" kern="0" dirty="0" smtClean="0">
                <a:solidFill>
                  <a:srgbClr val="000000"/>
                </a:solidFill>
                <a:latin typeface="Times New Roman"/>
                <a:ea typeface="ＭＳ Ｐゴシック" pitchFamily="-65" charset="-128"/>
                <a:cs typeface="Times New Roman"/>
              </a:rPr>
              <a:t>〈</a:t>
            </a:r>
            <a:r>
              <a:rPr lang="en-US" sz="2400" b="0" i="0" kern="0" dirty="0" err="1" smtClean="0">
                <a:solidFill>
                  <a:schemeClr val="tx1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rPr>
              <a:t>ML</a:t>
            </a:r>
            <a:r>
              <a:rPr lang="en-US" sz="2400" b="0" kern="0" dirty="0" err="1" smtClean="0">
                <a:solidFill>
                  <a:srgbClr val="000000"/>
                </a:solidFill>
                <a:latin typeface="Times New Roman"/>
                <a:ea typeface="ＭＳ Ｐゴシック" pitchFamily="-65" charset="-128"/>
                <a:cs typeface="Times New Roman"/>
              </a:rPr>
              <a:t>〉</a:t>
            </a:r>
            <a:r>
              <a:rPr lang="en-US" sz="2400" b="0" i="0" kern="0" dirty="0" err="1" smtClean="0">
                <a:solidFill>
                  <a:schemeClr val="tx1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rPr>
              <a:t>is</a:t>
            </a:r>
            <a:r>
              <a:rPr lang="en-US" sz="2400" b="0" i="0" kern="0" dirty="0" smtClean="0">
                <a:solidFill>
                  <a:schemeClr val="tx1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rPr>
              <a:t> strongly motivated for programming </a:t>
            </a:r>
            <a:r>
              <a:rPr lang="en-US" sz="2400" b="0" i="0" kern="0" dirty="0" smtClean="0">
                <a:solidFill>
                  <a:srgbClr val="FF0000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rPr>
              <a:t>resource-constrained embedded systems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pitchFamily="-65" charset="-128"/>
              <a:cs typeface="ＭＳ Ｐゴシック" pitchFamily="-65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pitchFamily="-60" charset="-128"/>
                <a:cs typeface="ＭＳ Ｐゴシック" pitchFamily="-60" charset="-128"/>
              </a:rPr>
              <a:t>A Bigger Example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838200" y="1143000"/>
            <a:ext cx="80772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let send =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addr_t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≼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uint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.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message_header_t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≼ {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src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addr_t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;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dest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addr_t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}.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≼ {header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message_header_t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}.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psend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&lt;.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altLang="zh-CN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→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uint1.&gt;.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self : &lt;.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addr_t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.&gt;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&lt;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addr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addr_t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.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.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msg.header.src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:= self;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msg.header.dest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:=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addr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;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psend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</a:t>
            </a:r>
            <a:endParaRPr lang="en-US" sz="1400" b="0" i="0" dirty="0" smtClean="0">
              <a:solidFill>
                <a:srgbClr val="000000">
                  <a:alpha val="20000"/>
                </a:srgbClr>
              </a:solidFill>
              <a:latin typeface="Andale Mono"/>
              <a:cs typeface="Andale Mono"/>
            </a:endParaRP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&gt; in</a:t>
            </a:r>
          </a:p>
          <a:p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tlet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t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≼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uint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= if LARGE then uint8 else uint4 in  </a:t>
            </a:r>
          </a:p>
          <a:p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tlet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ht = {flag : uint8;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src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;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dest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} in</a:t>
            </a:r>
          </a:p>
          <a:p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tlet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= {header : ht; data : uint64} in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let radio =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&lt;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. …&gt; in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let self = lift ((t)0xF) in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send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ht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(radio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) self</a:t>
            </a:r>
          </a:p>
        </p:txBody>
      </p:sp>
      <p:sp>
        <p:nvSpPr>
          <p:cNvPr id="4" name="Rectangle 3"/>
          <p:cNvSpPr/>
          <p:nvPr/>
        </p:nvSpPr>
        <p:spPr>
          <a:xfrm>
            <a:off x="5562600" y="2743200"/>
            <a:ext cx="5983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>
                <a:ea typeface="ＭＳ Ｐゴシック" pitchFamily="-65" charset="-128"/>
                <a:cs typeface="ＭＳ Ｐゴシック" pitchFamily="-65" charset="-128"/>
              </a:rPr>
              <a:t>tlet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pitchFamily="-60" charset="-128"/>
                <a:cs typeface="ＭＳ Ｐゴシック" pitchFamily="-60" charset="-128"/>
              </a:rPr>
              <a:t>A Bigger Example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838200" y="1143000"/>
            <a:ext cx="80772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let send =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addr_t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≼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uint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.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message_header_t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≼ {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src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addr_t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;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dest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addr_t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}.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≼ {header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message_header_t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}.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psend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&lt;.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altLang="zh-CN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→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uint1.&gt;.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self : &lt;.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addr_t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.&gt;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&lt;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addr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addr_t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.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.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msg.header.src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:= self;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msg.header.dest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:=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addr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;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psend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</a:t>
            </a:r>
            <a:endParaRPr lang="en-US" sz="1400" b="0" i="0" dirty="0" smtClean="0">
              <a:solidFill>
                <a:srgbClr val="000000">
                  <a:alpha val="20000"/>
                </a:srgbClr>
              </a:solidFill>
              <a:latin typeface="Andale Mono"/>
              <a:cs typeface="Andale Mono"/>
            </a:endParaRP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&gt; in</a:t>
            </a:r>
          </a:p>
          <a:p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tlet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≼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uint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= if LARGE then uint8 else uint4 in  </a:t>
            </a:r>
          </a:p>
          <a:p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tlet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ht = {flag : uint8;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src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t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;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dest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t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} in</a:t>
            </a:r>
          </a:p>
          <a:p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tlet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mt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= {header : ht; data : uint64} in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let radio =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&lt;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. …&gt; in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let self = lift ((t)0xF) in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send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ht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(radio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) self</a:t>
            </a:r>
          </a:p>
        </p:txBody>
      </p:sp>
      <p:sp>
        <p:nvSpPr>
          <p:cNvPr id="4" name="Rectangle 3"/>
          <p:cNvSpPr/>
          <p:nvPr/>
        </p:nvSpPr>
        <p:spPr>
          <a:xfrm>
            <a:off x="5562600" y="2743200"/>
            <a:ext cx="314194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>
                <a:ea typeface="ＭＳ Ｐゴシック" pitchFamily="-65" charset="-128"/>
                <a:cs typeface="ＭＳ Ｐゴシック" pitchFamily="-65" charset="-128"/>
              </a:rPr>
              <a:t>tlet</a:t>
            </a:r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 with bound abbreviated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pitchFamily="-60" charset="-128"/>
                <a:cs typeface="ＭＳ Ｐゴシック" pitchFamily="-60" charset="-128"/>
              </a:rPr>
              <a:t>A Bigger Example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838200" y="1143000"/>
            <a:ext cx="80772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let send =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addr_t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≼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uint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.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message_header_t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≼ {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src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addr_t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;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dest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addr_t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}.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≼ {header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message_header_t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}.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psend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&lt;.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altLang="zh-CN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→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uint1.&gt;.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self : &lt;.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addr_t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.&gt;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&lt;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addr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addr_t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.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.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msg.header.src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:= self;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msg.header.dest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:=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addr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;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psend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</a:t>
            </a:r>
            <a:endParaRPr lang="en-US" sz="1400" b="0" i="0" dirty="0" smtClean="0">
              <a:solidFill>
                <a:srgbClr val="000000">
                  <a:alpha val="20000"/>
                </a:srgbClr>
              </a:solidFill>
              <a:latin typeface="Andale Mono"/>
              <a:cs typeface="Andale Mono"/>
            </a:endParaRP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&gt; in</a:t>
            </a:r>
          </a:p>
          <a:p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tlet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≼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uint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= if LARGE then uint8 else uint4 in  </a:t>
            </a:r>
          </a:p>
          <a:p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tlet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ht = {flag : uint8;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src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;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dest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} in</a:t>
            </a:r>
          </a:p>
          <a:p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tlet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= {header : ht; data : uint64} in</a:t>
            </a:r>
          </a:p>
          <a:p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let radio =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msg_t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&lt;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msg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msg_t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. …&gt; in</a:t>
            </a:r>
          </a:p>
          <a:p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let self = lift ((t)0xF) in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send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ht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(radio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) self</a:t>
            </a:r>
          </a:p>
        </p:txBody>
      </p:sp>
      <p:sp>
        <p:nvSpPr>
          <p:cNvPr id="4" name="Rectangle 3"/>
          <p:cNvSpPr/>
          <p:nvPr/>
        </p:nvSpPr>
        <p:spPr>
          <a:xfrm>
            <a:off x="5562600" y="2743200"/>
            <a:ext cx="113255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more let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pitchFamily="-60" charset="-128"/>
                <a:cs typeface="ＭＳ Ｐゴシック" pitchFamily="-60" charset="-128"/>
              </a:rPr>
              <a:t>A Bigger Example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838200" y="1143000"/>
            <a:ext cx="80772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let send =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addr_t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≼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uint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.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message_header_t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≼ {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src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addr_t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;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dest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addr_t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}.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≼ {header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message_header_t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}.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psend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&lt;.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altLang="zh-CN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→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uint1.&gt;.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self : &lt;.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addr_t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.&gt;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&lt;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addr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addr_t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.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.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msg.header.src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:= self;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msg.header.dest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:=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addr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;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psend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</a:t>
            </a:r>
            <a:endParaRPr lang="en-US" sz="1400" b="0" i="0" dirty="0" smtClean="0">
              <a:solidFill>
                <a:srgbClr val="000000">
                  <a:alpha val="20000"/>
                </a:srgbClr>
              </a:solidFill>
              <a:latin typeface="Andale Mono"/>
              <a:cs typeface="Andale Mono"/>
            </a:endParaRP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&gt; in</a:t>
            </a:r>
          </a:p>
          <a:p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tlet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t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≼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uint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= if LARGE then uint8 else uint4 in  </a:t>
            </a:r>
          </a:p>
          <a:p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tlet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ht = {flag : uint8;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src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;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dest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} in</a:t>
            </a:r>
          </a:p>
          <a:p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tlet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= {header : ht; data : uint64} in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let radio =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&lt;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. …&gt; in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let self = lift (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(t)0xF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) in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send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ht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(radio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) self</a:t>
            </a:r>
          </a:p>
        </p:txBody>
      </p:sp>
      <p:sp>
        <p:nvSpPr>
          <p:cNvPr id="4" name="Rectangle 3"/>
          <p:cNvSpPr/>
          <p:nvPr/>
        </p:nvSpPr>
        <p:spPr>
          <a:xfrm>
            <a:off x="5562600" y="2743200"/>
            <a:ext cx="274958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casting to a </a:t>
            </a:r>
            <a:r>
              <a:rPr lang="en-US" dirty="0" err="1" smtClean="0">
                <a:ea typeface="ＭＳ Ｐゴシック" pitchFamily="-65" charset="-128"/>
                <a:cs typeface="ＭＳ Ｐゴシック" pitchFamily="-65" charset="-128"/>
              </a:rPr>
              <a:t>tlet-ed</a:t>
            </a:r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 type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pitchFamily="-60" charset="-128"/>
                <a:cs typeface="ＭＳ Ｐゴシック" pitchFamily="-60" charset="-128"/>
              </a:rPr>
              <a:t>A Bigger Example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838200" y="1143000"/>
            <a:ext cx="80772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let send =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addr_t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≼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uint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.</a:t>
            </a:r>
          </a:p>
          <a:p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     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message_header_t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≼ {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src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addr_t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;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dest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addr_t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}.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≼ {header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message_header_t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}.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psend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&lt;.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altLang="zh-CN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→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uint1.&gt;.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self : &lt;.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addr_t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.&gt;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&lt;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addr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addr_t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.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.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msg.header.src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:= self;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msg.header.dest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:=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addr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;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psend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</a:t>
            </a:r>
            <a:endParaRPr lang="en-US" sz="1400" b="0" i="0" dirty="0" smtClean="0">
              <a:solidFill>
                <a:srgbClr val="000000">
                  <a:alpha val="20000"/>
                </a:srgbClr>
              </a:solidFill>
              <a:latin typeface="Andale Mono"/>
              <a:cs typeface="Andale Mono"/>
            </a:endParaRP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&gt; in</a:t>
            </a:r>
          </a:p>
          <a:p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tlet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≼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uint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= if LARGE then uint8 else uint4 in  </a:t>
            </a:r>
          </a:p>
          <a:p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tlet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ht = {flag : uint8;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src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t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;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dest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t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}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in</a:t>
            </a:r>
          </a:p>
          <a:p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tlet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= {header : ht; data : uint64} in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let radio =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&lt;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. …&gt; in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let self = lift ((t)0xF) in</a:t>
            </a:r>
          </a:p>
          <a:p>
            <a:r>
              <a:rPr lang="en-US" sz="1400" b="0" i="0" dirty="0" smtClean="0">
                <a:solidFill>
                  <a:schemeClr val="tx1"/>
                </a:solidFill>
                <a:latin typeface="Andale Mono"/>
                <a:cs typeface="Andale Mono"/>
              </a:rPr>
              <a:t>   send </a:t>
            </a:r>
            <a:r>
              <a:rPr lang="en-US" sz="1400" b="0" i="0" dirty="0" err="1" smtClean="0">
                <a:solidFill>
                  <a:schemeClr val="tx1"/>
                </a:solidFill>
                <a:latin typeface="Andale Mono"/>
                <a:cs typeface="Andale Mono"/>
              </a:rPr>
              <a:t>t</a:t>
            </a:r>
            <a:r>
              <a:rPr lang="en-US" sz="1400" b="0" i="0" dirty="0" smtClean="0">
                <a:solidFill>
                  <a:schemeClr val="tx1"/>
                </a:solidFill>
                <a:latin typeface="Andale Mono"/>
                <a:cs typeface="Andale Mono"/>
              </a:rPr>
              <a:t> ht </a:t>
            </a:r>
            <a:r>
              <a:rPr lang="en-US" sz="1400" b="0" i="0" dirty="0" err="1" smtClean="0">
                <a:solidFill>
                  <a:schemeClr val="tx1"/>
                </a:solidFill>
                <a:latin typeface="Andale Mono"/>
                <a:cs typeface="Andale Mono"/>
              </a:rPr>
              <a:t>mt</a:t>
            </a:r>
            <a:r>
              <a:rPr lang="en-US" sz="1400" b="0" i="0" dirty="0" smtClean="0">
                <a:solidFill>
                  <a:schemeClr val="tx1"/>
                </a:solidFill>
                <a:latin typeface="Andale Mono"/>
                <a:cs typeface="Andale Mono"/>
              </a:rPr>
              <a:t> (radio </a:t>
            </a:r>
            <a:r>
              <a:rPr lang="en-US" sz="1400" b="0" i="0" dirty="0" err="1" smtClean="0">
                <a:solidFill>
                  <a:schemeClr val="tx1"/>
                </a:solidFill>
                <a:latin typeface="Andale Mono"/>
                <a:cs typeface="Andale Mono"/>
              </a:rPr>
              <a:t>mt</a:t>
            </a:r>
            <a:r>
              <a:rPr lang="en-US" sz="1400" b="0" i="0" dirty="0" smtClean="0">
                <a:solidFill>
                  <a:schemeClr val="tx1"/>
                </a:solidFill>
                <a:latin typeface="Andale Mono"/>
                <a:cs typeface="Andale Mono"/>
              </a:rPr>
              <a:t>) self</a:t>
            </a:r>
          </a:p>
        </p:txBody>
      </p:sp>
      <p:sp>
        <p:nvSpPr>
          <p:cNvPr id="4" name="Rectangle 3"/>
          <p:cNvSpPr/>
          <p:nvPr/>
        </p:nvSpPr>
        <p:spPr>
          <a:xfrm>
            <a:off x="5562600" y="2743200"/>
            <a:ext cx="2529801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application of </a:t>
            </a:r>
            <a:r>
              <a:rPr lang="en-US" b="0" i="0" dirty="0" err="1" smtClean="0">
                <a:ea typeface="ＭＳ Ｐゴシック" pitchFamily="-65" charset="-128"/>
                <a:cs typeface="ＭＳ Ｐゴシック" pitchFamily="-65" charset="-128"/>
              </a:rPr>
              <a:t>Λ</a:t>
            </a:r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 term</a:t>
            </a:r>
          </a:p>
          <a:p>
            <a:pPr algn="ctr"/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with </a:t>
            </a:r>
            <a:r>
              <a:rPr lang="en-US" dirty="0" err="1" smtClean="0">
                <a:ea typeface="ＭＳ Ｐゴシック" pitchFamily="-65" charset="-128"/>
                <a:cs typeface="ＭＳ Ｐゴシック" pitchFamily="-65" charset="-128"/>
              </a:rPr>
              <a:t>subtyping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pitchFamily="-60" charset="-128"/>
                <a:cs typeface="ＭＳ Ｐゴシック" pitchFamily="-60" charset="-128"/>
              </a:rPr>
              <a:t>A Bigger Example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838200" y="1143000"/>
            <a:ext cx="80772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let send =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addr_t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≼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uint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.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message_header_t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≼ {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src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addr_t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;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dest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addr_t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}.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≼ {header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message_header_t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}.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psend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&lt;.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altLang="zh-CN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→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uint1.&gt;.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self : &lt;.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addr_t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.&gt;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&lt;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addr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addr_t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.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.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msg.header.src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:= self;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msg.header.dest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:=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addr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;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psend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</a:t>
            </a:r>
            <a:endParaRPr lang="en-US" sz="1400" b="0" i="0" dirty="0" smtClean="0">
              <a:solidFill>
                <a:srgbClr val="000000">
                  <a:alpha val="20000"/>
                </a:srgbClr>
              </a:solidFill>
              <a:latin typeface="Andale Mono"/>
              <a:cs typeface="Andale Mono"/>
            </a:endParaRP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&gt; in</a:t>
            </a:r>
          </a:p>
          <a:p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tlet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t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≼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uint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= if LARGE then uint8 else uint4 in  </a:t>
            </a:r>
          </a:p>
          <a:p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tlet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ht = {flag : uint8;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src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;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dest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} in</a:t>
            </a:r>
          </a:p>
          <a:p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tlet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= {header : ht; data : uint64} in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let radio =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&lt;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. …&gt; in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let self = lift ((t)0xF) in</a:t>
            </a:r>
          </a:p>
          <a:p>
            <a:r>
              <a:rPr lang="en-US" sz="1400" b="0" i="0" dirty="0" smtClean="0">
                <a:solidFill>
                  <a:schemeClr val="tx1"/>
                </a:solidFill>
                <a:latin typeface="Andale Mono"/>
                <a:cs typeface="Andale Mono"/>
              </a:rPr>
              <a:t>   send </a:t>
            </a:r>
            <a:r>
              <a:rPr lang="en-US" sz="1400" b="0" i="0" dirty="0" err="1" smtClean="0">
                <a:solidFill>
                  <a:schemeClr val="tx1"/>
                </a:solidFill>
                <a:latin typeface="Andale Mono"/>
                <a:cs typeface="Andale Mono"/>
              </a:rPr>
              <a:t>t</a:t>
            </a:r>
            <a:r>
              <a:rPr lang="en-US" sz="1400" b="0" i="0" dirty="0" smtClean="0">
                <a:solidFill>
                  <a:schemeClr val="tx1"/>
                </a:solidFill>
                <a:latin typeface="Andale Mono"/>
                <a:cs typeface="Andale Mono"/>
              </a:rPr>
              <a:t> ht </a:t>
            </a:r>
            <a:r>
              <a:rPr lang="en-US" sz="1400" b="0" i="0" dirty="0" err="1" smtClean="0">
                <a:solidFill>
                  <a:schemeClr val="tx1"/>
                </a:solidFill>
                <a:latin typeface="Andale Mono"/>
                <a:cs typeface="Andale Mono"/>
              </a:rPr>
              <a:t>mt</a:t>
            </a:r>
            <a:r>
              <a:rPr lang="en-US" sz="1400" b="0" i="0" dirty="0" smtClean="0">
                <a:solidFill>
                  <a:schemeClr val="tx1"/>
                </a:solidFill>
                <a:latin typeface="Andale Mono"/>
                <a:cs typeface="Andale Mono"/>
              </a:rPr>
              <a:t> (radio </a:t>
            </a:r>
            <a:r>
              <a:rPr lang="en-US" sz="1400" b="0" i="0" dirty="0" err="1" smtClean="0">
                <a:solidFill>
                  <a:schemeClr val="tx1"/>
                </a:solidFill>
                <a:latin typeface="Andale Mono"/>
                <a:cs typeface="Andale Mono"/>
              </a:rPr>
              <a:t>mt</a:t>
            </a:r>
            <a:r>
              <a:rPr lang="en-US" sz="1400" b="0" i="0" dirty="0" smtClean="0">
                <a:solidFill>
                  <a:schemeClr val="tx1"/>
                </a:solidFill>
                <a:latin typeface="Andale Mono"/>
                <a:cs typeface="Andale Mono"/>
              </a:rPr>
              <a:t>) self</a:t>
            </a:r>
          </a:p>
        </p:txBody>
      </p:sp>
      <p:sp>
        <p:nvSpPr>
          <p:cNvPr id="4" name="Rectangle 3"/>
          <p:cNvSpPr/>
          <p:nvPr/>
        </p:nvSpPr>
        <p:spPr>
          <a:xfrm>
            <a:off x="5562600" y="2743200"/>
            <a:ext cx="2633470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beyond F</a:t>
            </a:r>
            <a:r>
              <a:rPr lang="en-US" sz="1400" dirty="0" smtClean="0">
                <a:ea typeface="ＭＳ Ｐゴシック" pitchFamily="-65" charset="-128"/>
                <a:cs typeface="ＭＳ Ｐゴシック" pitchFamily="-65" charset="-128"/>
              </a:rPr>
              <a:t>&lt;:  --</a:t>
            </a:r>
          </a:p>
          <a:p>
            <a:pPr algn="ctr"/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application argument</a:t>
            </a:r>
          </a:p>
          <a:p>
            <a:pPr algn="ctr"/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not statically known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 bwMode="auto">
          <a:xfrm rot="10800000" flipV="1">
            <a:off x="1828800" y="4114800"/>
            <a:ext cx="4495800" cy="220531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pitchFamily="-60" charset="-128"/>
                <a:cs typeface="ＭＳ Ｐゴシック" pitchFamily="-60" charset="-128"/>
              </a:rPr>
              <a:t>A Bigger Example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838200" y="1143000"/>
            <a:ext cx="80772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let send =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addr_t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≼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uint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.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message_header_t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≼ {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src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addr_t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;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dest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addr_t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}.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≼ {header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message_header_t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}.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psend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&lt;.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altLang="zh-CN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→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uint1.&gt;.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self : &lt;.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addr_t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.&gt;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&lt;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addr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addr_t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.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.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msg.header.src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:= self;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msg.header.dest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:=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addr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;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psend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</a:t>
            </a:r>
            <a:endParaRPr lang="en-US" sz="1400" b="0" i="0" dirty="0" smtClean="0">
              <a:solidFill>
                <a:srgbClr val="000000">
                  <a:alpha val="20000"/>
                </a:srgbClr>
              </a:solidFill>
              <a:latin typeface="Andale Mono"/>
              <a:cs typeface="Andale Mono"/>
            </a:endParaRP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&gt; in</a:t>
            </a:r>
          </a:p>
          <a:p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tlet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ht = {flag : uint8;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src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;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dest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} in</a:t>
            </a:r>
          </a:p>
          <a:p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tlet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= {header : ht; data : uint64} in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let radio =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&lt;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. …&gt; in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let self = lift ((t)0xF) in</a:t>
            </a:r>
          </a:p>
          <a:p>
            <a:r>
              <a:rPr lang="en-US" sz="1400" b="0" i="0" dirty="0" smtClean="0">
                <a:solidFill>
                  <a:schemeClr val="tx1"/>
                </a:solidFill>
                <a:latin typeface="Andale Mono"/>
                <a:cs typeface="Andale Mono"/>
              </a:rPr>
              <a:t>   send (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if LARGE then uint8 else uint4)</a:t>
            </a:r>
            <a:r>
              <a:rPr lang="en-US" sz="1400" b="0" i="0" dirty="0" smtClean="0">
                <a:solidFill>
                  <a:schemeClr val="tx1"/>
                </a:solidFill>
                <a:latin typeface="Andale Mono"/>
                <a:cs typeface="Andale Mono"/>
              </a:rPr>
              <a:t> ht </a:t>
            </a:r>
            <a:r>
              <a:rPr lang="en-US" sz="1400" b="0" i="0" dirty="0" err="1" smtClean="0">
                <a:solidFill>
                  <a:schemeClr val="tx1"/>
                </a:solidFill>
                <a:latin typeface="Andale Mono"/>
                <a:cs typeface="Andale Mono"/>
              </a:rPr>
              <a:t>mt</a:t>
            </a:r>
            <a:r>
              <a:rPr lang="en-US" sz="1400" b="0" i="0" dirty="0" smtClean="0">
                <a:solidFill>
                  <a:schemeClr val="tx1"/>
                </a:solidFill>
                <a:latin typeface="Andale Mono"/>
                <a:cs typeface="Andale Mono"/>
              </a:rPr>
              <a:t> (radio </a:t>
            </a:r>
            <a:r>
              <a:rPr lang="en-US" sz="1400" b="0" i="0" dirty="0" err="1" smtClean="0">
                <a:solidFill>
                  <a:schemeClr val="tx1"/>
                </a:solidFill>
                <a:latin typeface="Andale Mono"/>
                <a:cs typeface="Andale Mono"/>
              </a:rPr>
              <a:t>mt</a:t>
            </a:r>
            <a:r>
              <a:rPr lang="en-US" sz="1400" b="0" i="0" dirty="0" smtClean="0">
                <a:solidFill>
                  <a:schemeClr val="tx1"/>
                </a:solidFill>
                <a:latin typeface="Andale Mono"/>
                <a:cs typeface="Andale Mono"/>
              </a:rPr>
              <a:t>) self</a:t>
            </a:r>
          </a:p>
        </p:txBody>
      </p:sp>
      <p:cxnSp>
        <p:nvCxnSpPr>
          <p:cNvPr id="5" name="Straight Arrow Connector 4"/>
          <p:cNvCxnSpPr/>
          <p:nvPr/>
        </p:nvCxnSpPr>
        <p:spPr bwMode="auto">
          <a:xfrm rot="10800000" flipV="1">
            <a:off x="2590800" y="4114800"/>
            <a:ext cx="4114800" cy="182880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8" name="Rectangle 7"/>
          <p:cNvSpPr/>
          <p:nvPr/>
        </p:nvSpPr>
        <p:spPr>
          <a:xfrm>
            <a:off x="4876800" y="2514600"/>
            <a:ext cx="3911264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arbitrary expressions</a:t>
            </a:r>
          </a:p>
          <a:p>
            <a:pPr algn="ctr"/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as arguments however may lead to</a:t>
            </a:r>
          </a:p>
          <a:p>
            <a:pPr algn="ctr"/>
            <a:r>
              <a:rPr lang="en-US" dirty="0" err="1" smtClean="0">
                <a:ea typeface="ＭＳ Ｐゴシック" pitchFamily="-65" charset="-128"/>
                <a:cs typeface="ＭＳ Ｐゴシック" pitchFamily="-65" charset="-128"/>
              </a:rPr>
              <a:t>undecidablility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 bwMode="auto">
          <a:xfrm rot="10800000" flipV="1">
            <a:off x="4419600" y="4495800"/>
            <a:ext cx="914400" cy="76200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Arrow Connector 11"/>
          <p:cNvCxnSpPr/>
          <p:nvPr/>
        </p:nvCxnSpPr>
        <p:spPr bwMode="auto">
          <a:xfrm rot="16200000" flipH="1">
            <a:off x="4533900" y="4610100"/>
            <a:ext cx="762000" cy="53340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pitchFamily="-60" charset="-128"/>
                <a:cs typeface="ＭＳ Ｐゴシック" pitchFamily="-60" charset="-128"/>
              </a:rPr>
              <a:t>A Bigger Example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838200" y="1143000"/>
            <a:ext cx="80772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let send =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addr_t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≼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uint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.</a:t>
            </a:r>
          </a:p>
          <a:p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     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message_header_t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≼ {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src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addr_t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;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dest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addr_t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}.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≼ {header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message_header_t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}.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psend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&lt;.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altLang="zh-CN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→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uint1.&gt;.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self : &lt;.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addr_t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.&gt;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&lt;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addr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addr_t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.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.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msg.header.src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:= self;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msg.header.dest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:=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addr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;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psend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</a:t>
            </a:r>
            <a:endParaRPr lang="en-US" sz="1400" b="0" i="0" dirty="0" smtClean="0">
              <a:solidFill>
                <a:srgbClr val="000000">
                  <a:alpha val="20000"/>
                </a:srgbClr>
              </a:solidFill>
              <a:latin typeface="Andale Mono"/>
              <a:cs typeface="Andale Mono"/>
            </a:endParaRP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&gt; in</a:t>
            </a:r>
          </a:p>
          <a:p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tlet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≼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uint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= if LARGE then uint8 else uint4 in  </a:t>
            </a:r>
          </a:p>
          <a:p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tlet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ht = {flag : uint8;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src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;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dest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} in</a:t>
            </a:r>
          </a:p>
          <a:p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tlet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= {header : ht; data : uint64} in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let radio =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&lt;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. …&gt; in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let self = lift ((t)0xF) in</a:t>
            </a:r>
          </a:p>
          <a:p>
            <a:r>
              <a:rPr lang="en-US" sz="1400" b="0" i="0" dirty="0" smtClean="0">
                <a:solidFill>
                  <a:schemeClr val="tx1"/>
                </a:solidFill>
                <a:latin typeface="Andale Mono"/>
                <a:cs typeface="Andale Mono"/>
              </a:rPr>
              <a:t>   send </a:t>
            </a:r>
            <a:r>
              <a:rPr lang="en-US" sz="1400" b="0" i="0" dirty="0" err="1" smtClean="0">
                <a:solidFill>
                  <a:schemeClr val="tx1"/>
                </a:solidFill>
                <a:latin typeface="Andale Mono"/>
                <a:cs typeface="Andale Mono"/>
              </a:rPr>
              <a:t>t</a:t>
            </a:r>
            <a:r>
              <a:rPr lang="en-US" sz="1400" b="0" i="0" dirty="0" smtClean="0">
                <a:solidFill>
                  <a:schemeClr val="tx1"/>
                </a:solidFill>
                <a:latin typeface="Andale Mono"/>
                <a:cs typeface="Andale Mono"/>
              </a:rPr>
              <a:t> ht </a:t>
            </a:r>
            <a:r>
              <a:rPr lang="en-US" sz="1400" b="0" i="0" dirty="0" err="1" smtClean="0">
                <a:solidFill>
                  <a:schemeClr val="tx1"/>
                </a:solidFill>
                <a:latin typeface="Andale Mono"/>
                <a:cs typeface="Andale Mono"/>
              </a:rPr>
              <a:t>mt</a:t>
            </a:r>
            <a:r>
              <a:rPr lang="en-US" sz="1400" b="0" i="0" dirty="0" smtClean="0">
                <a:solidFill>
                  <a:schemeClr val="tx1"/>
                </a:solidFill>
                <a:latin typeface="Andale Mono"/>
                <a:cs typeface="Andale Mono"/>
              </a:rPr>
              <a:t> (radio </a:t>
            </a:r>
            <a:r>
              <a:rPr lang="en-US" sz="1400" b="0" i="0" dirty="0" err="1" smtClean="0">
                <a:solidFill>
                  <a:schemeClr val="tx1"/>
                </a:solidFill>
                <a:latin typeface="Andale Mono"/>
                <a:cs typeface="Andale Mono"/>
              </a:rPr>
              <a:t>mt</a:t>
            </a:r>
            <a:r>
              <a:rPr lang="en-US" sz="1400" b="0" i="0" dirty="0" smtClean="0">
                <a:solidFill>
                  <a:schemeClr val="tx1"/>
                </a:solidFill>
                <a:latin typeface="Andale Mono"/>
                <a:cs typeface="Andale Mono"/>
              </a:rPr>
              <a:t>) self</a:t>
            </a:r>
          </a:p>
        </p:txBody>
      </p:sp>
      <p:sp>
        <p:nvSpPr>
          <p:cNvPr id="4" name="Rectangle 3"/>
          <p:cNvSpPr/>
          <p:nvPr/>
        </p:nvSpPr>
        <p:spPr>
          <a:xfrm>
            <a:off x="5334000" y="2057400"/>
            <a:ext cx="301663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Our design: the arguments of  </a:t>
            </a:r>
            <a:r>
              <a:rPr lang="en-US" b="0" i="0" dirty="0" err="1" smtClean="0">
                <a:ea typeface="ＭＳ Ｐゴシック" pitchFamily="-65" charset="-128"/>
                <a:cs typeface="ＭＳ Ｐゴシック" pitchFamily="-65" charset="-128"/>
              </a:rPr>
              <a:t>Λ</a:t>
            </a:r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 term application must be </a:t>
            </a:r>
            <a:r>
              <a:rPr lang="en-US" dirty="0" smtClean="0">
                <a:solidFill>
                  <a:srgbClr val="FF0000"/>
                </a:solidFill>
                <a:ea typeface="ＭＳ Ｐゴシック" pitchFamily="-65" charset="-128"/>
                <a:cs typeface="ＭＳ Ｐゴシック" pitchFamily="-65" charset="-128"/>
              </a:rPr>
              <a:t>fully constructed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pitchFamily="-60" charset="-128"/>
                <a:cs typeface="ＭＳ Ｐゴシック" pitchFamily="-60" charset="-128"/>
              </a:rPr>
              <a:t>A Bigger Example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838200" y="1143000"/>
            <a:ext cx="80772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let send =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addr_t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≼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uint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.</a:t>
            </a:r>
          </a:p>
          <a:p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     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message_header_t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≼ {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src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addr_t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;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dest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addr_t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}.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≼ {header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message_header_t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}.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psend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&lt;.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altLang="zh-CN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→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uint1.&gt;.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self : &lt;.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addr_t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.&gt;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&lt;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addr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addr_t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.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.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msg.header.src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:= self;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msg.header.dest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:=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addr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;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psend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</a:t>
            </a:r>
            <a:endParaRPr lang="en-US" sz="1400" b="0" i="0" dirty="0" smtClean="0">
              <a:solidFill>
                <a:srgbClr val="000000">
                  <a:alpha val="20000"/>
                </a:srgbClr>
              </a:solidFill>
              <a:latin typeface="Andale Mono"/>
              <a:cs typeface="Andale Mono"/>
            </a:endParaRP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&gt; in</a:t>
            </a:r>
          </a:p>
          <a:p>
            <a:r>
              <a:rPr lang="en-US" sz="1400" b="0" i="0" dirty="0" err="1" smtClean="0">
                <a:solidFill>
                  <a:schemeClr val="tx1"/>
                </a:solidFill>
                <a:latin typeface="Andale Mono"/>
                <a:cs typeface="Andale Mono"/>
              </a:rPr>
              <a:t>tlet</a:t>
            </a:r>
            <a:r>
              <a:rPr lang="en-US" sz="1400" b="0" i="0" dirty="0" smtClean="0">
                <a:solidFill>
                  <a:schemeClr val="tx1"/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chemeClr val="tx1"/>
                </a:solidFill>
                <a:latin typeface="Andale Mono"/>
                <a:cs typeface="Andale Mono"/>
              </a:rPr>
              <a:t>t</a:t>
            </a:r>
            <a:r>
              <a:rPr lang="en-US" sz="1400" b="0" i="0" dirty="0" smtClean="0">
                <a:solidFill>
                  <a:schemeClr val="tx1"/>
                </a:solidFill>
                <a:latin typeface="Andale Mono"/>
                <a:cs typeface="Andale Mono"/>
              </a:rPr>
              <a:t> ≼ </a:t>
            </a:r>
            <a:r>
              <a:rPr lang="en-US" sz="1400" b="0" i="0" dirty="0" err="1" smtClean="0">
                <a:solidFill>
                  <a:schemeClr val="tx1"/>
                </a:solidFill>
                <a:latin typeface="Andale Mono"/>
                <a:cs typeface="Andale Mono"/>
              </a:rPr>
              <a:t>uint</a:t>
            </a:r>
            <a:r>
              <a:rPr lang="en-US" sz="1400" b="0" i="0" dirty="0" smtClean="0">
                <a:solidFill>
                  <a:schemeClr val="tx1"/>
                </a:solidFill>
                <a:latin typeface="Andale Mono"/>
                <a:cs typeface="Andale Mono"/>
              </a:rPr>
              <a:t> = if LARGE then uint8 else uint4 in  </a:t>
            </a:r>
          </a:p>
          <a:p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tlet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ht = {flag : uint8;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src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t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;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dest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t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} in</a:t>
            </a:r>
          </a:p>
          <a:p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tlet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mt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= {header : ht; data : uint64} in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let radio =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&lt;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. …&gt; in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let self = lift ((t)0xF) in</a:t>
            </a:r>
          </a:p>
          <a:p>
            <a:r>
              <a:rPr lang="en-US" sz="1400" b="0" i="0" dirty="0" smtClean="0">
                <a:solidFill>
                  <a:schemeClr val="tx1"/>
                </a:solidFill>
                <a:latin typeface="Andale Mono"/>
                <a:cs typeface="Andale Mono"/>
              </a:rPr>
              <a:t>   send </a:t>
            </a:r>
            <a:r>
              <a:rPr lang="en-US" sz="1400" b="0" i="0" dirty="0" err="1" smtClean="0">
                <a:solidFill>
                  <a:schemeClr val="tx1"/>
                </a:solidFill>
                <a:latin typeface="Andale Mono"/>
                <a:cs typeface="Andale Mono"/>
              </a:rPr>
              <a:t>t</a:t>
            </a:r>
            <a:r>
              <a:rPr lang="en-US" sz="1400" b="0" i="0" dirty="0" smtClean="0">
                <a:solidFill>
                  <a:schemeClr val="tx1"/>
                </a:solidFill>
                <a:latin typeface="Andale Mono"/>
                <a:cs typeface="Andale Mono"/>
              </a:rPr>
              <a:t> ht </a:t>
            </a:r>
            <a:r>
              <a:rPr lang="en-US" sz="1400" b="0" i="0" dirty="0" err="1" smtClean="0">
                <a:solidFill>
                  <a:schemeClr val="tx1"/>
                </a:solidFill>
                <a:latin typeface="Andale Mono"/>
                <a:cs typeface="Andale Mono"/>
              </a:rPr>
              <a:t>mt</a:t>
            </a:r>
            <a:r>
              <a:rPr lang="en-US" sz="1400" b="0" i="0" dirty="0" smtClean="0">
                <a:solidFill>
                  <a:schemeClr val="tx1"/>
                </a:solidFill>
                <a:latin typeface="Andale Mono"/>
                <a:cs typeface="Andale Mono"/>
              </a:rPr>
              <a:t> (radio </a:t>
            </a:r>
            <a:r>
              <a:rPr lang="en-US" sz="1400" b="0" i="0" dirty="0" err="1" smtClean="0">
                <a:solidFill>
                  <a:schemeClr val="tx1"/>
                </a:solidFill>
                <a:latin typeface="Andale Mono"/>
                <a:cs typeface="Andale Mono"/>
              </a:rPr>
              <a:t>mt</a:t>
            </a:r>
            <a:r>
              <a:rPr lang="en-US" sz="1400" b="0" i="0" dirty="0" smtClean="0">
                <a:solidFill>
                  <a:schemeClr val="tx1"/>
                </a:solidFill>
                <a:latin typeface="Andale Mono"/>
                <a:cs typeface="Andale Mono"/>
              </a:rPr>
              <a:t>) self</a:t>
            </a:r>
          </a:p>
        </p:txBody>
      </p:sp>
      <p:sp>
        <p:nvSpPr>
          <p:cNvPr id="5" name="Rectangle 4"/>
          <p:cNvSpPr/>
          <p:nvPr/>
        </p:nvSpPr>
        <p:spPr>
          <a:xfrm>
            <a:off x="5365365" y="3321784"/>
            <a:ext cx="301663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If </a:t>
            </a:r>
            <a:r>
              <a:rPr lang="en-US" b="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ht</a:t>
            </a:r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 or </a:t>
            </a:r>
            <a:r>
              <a:rPr lang="en-US" b="0" i="0" dirty="0" err="1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mt</a:t>
            </a:r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 is </a:t>
            </a:r>
            <a:r>
              <a:rPr lang="en-US" dirty="0" err="1" smtClean="0">
                <a:ea typeface="ＭＳ Ｐゴシック" pitchFamily="-65" charset="-128"/>
                <a:cs typeface="ＭＳ Ｐゴシック" pitchFamily="-65" charset="-128"/>
              </a:rPr>
              <a:t>inlined</a:t>
            </a:r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, the program still </a:t>
            </a:r>
            <a:r>
              <a:rPr lang="en-US" dirty="0" err="1" smtClean="0">
                <a:ea typeface="ＭＳ Ｐゴシック" pitchFamily="-65" charset="-128"/>
                <a:cs typeface="ＭＳ Ｐゴシック" pitchFamily="-65" charset="-128"/>
              </a:rPr>
              <a:t>typechecks</a:t>
            </a:r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; but not if</a:t>
            </a:r>
            <a:r>
              <a:rPr lang="en-US" b="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 </a:t>
            </a:r>
            <a:r>
              <a:rPr lang="en-US" b="0" i="0" dirty="0" err="1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t</a:t>
            </a:r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 is </a:t>
            </a:r>
            <a:r>
              <a:rPr lang="en-US" dirty="0" err="1" smtClean="0">
                <a:ea typeface="ＭＳ Ｐゴシック" pitchFamily="-65" charset="-128"/>
                <a:cs typeface="ＭＳ Ｐゴシック" pitchFamily="-65" charset="-128"/>
              </a:rPr>
              <a:t>inlined</a:t>
            </a:r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!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334000" y="2057400"/>
            <a:ext cx="301663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Our design: the arguments of  </a:t>
            </a:r>
            <a:r>
              <a:rPr lang="en-US" b="0" i="0" dirty="0" err="1" smtClean="0">
                <a:ea typeface="ＭＳ Ｐゴシック" pitchFamily="-65" charset="-128"/>
                <a:cs typeface="ＭＳ Ｐゴシック" pitchFamily="-65" charset="-128"/>
              </a:rPr>
              <a:t>Λ</a:t>
            </a:r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 term application must be </a:t>
            </a:r>
            <a:r>
              <a:rPr lang="en-US" dirty="0" smtClean="0">
                <a:solidFill>
                  <a:srgbClr val="FF0000"/>
                </a:solidFill>
                <a:ea typeface="ＭＳ Ｐゴシック" pitchFamily="-65" charset="-128"/>
                <a:cs typeface="ＭＳ Ｐゴシック" pitchFamily="-65" charset="-128"/>
              </a:rPr>
              <a:t>fully constructed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pitchFamily="-60" charset="-128"/>
                <a:cs typeface="ＭＳ Ｐゴシック" pitchFamily="-60" charset="-128"/>
              </a:rPr>
              <a:t>A Bigger Example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838200" y="1143000"/>
            <a:ext cx="80772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let send =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addr_t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≼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uint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.</a:t>
            </a:r>
          </a:p>
          <a:p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     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message_header_t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≼ {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src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addr_t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;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dest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addr_t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}.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≼ {header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message_header_t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}.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psend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&lt;.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altLang="zh-CN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→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uint1.&gt;.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self : &lt;.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addr_t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.&gt;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&lt;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addr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addr_t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.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.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msg.header.src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:= self;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msg.header.dest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:=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addr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;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    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psend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</a:t>
            </a:r>
            <a:endParaRPr lang="en-US" sz="1400" b="0" i="0" dirty="0" smtClean="0">
              <a:solidFill>
                <a:srgbClr val="000000">
                  <a:alpha val="20000"/>
                </a:srgbClr>
              </a:solidFill>
              <a:latin typeface="Andale Mono"/>
              <a:cs typeface="Andale Mono"/>
            </a:endParaRP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      &gt; in</a:t>
            </a:r>
          </a:p>
          <a:p>
            <a:r>
              <a:rPr lang="en-US" sz="1400" b="0" i="0" dirty="0" err="1" smtClean="0">
                <a:solidFill>
                  <a:schemeClr val="tx1"/>
                </a:solidFill>
                <a:latin typeface="Andale Mono"/>
                <a:cs typeface="Andale Mono"/>
              </a:rPr>
              <a:t>tlet</a:t>
            </a:r>
            <a:r>
              <a:rPr lang="en-US" sz="1400" b="0" i="0" dirty="0" smtClean="0">
                <a:solidFill>
                  <a:schemeClr val="tx1"/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chemeClr val="tx1"/>
                </a:solidFill>
                <a:latin typeface="Andale Mono"/>
                <a:cs typeface="Andale Mono"/>
              </a:rPr>
              <a:t>t</a:t>
            </a:r>
            <a:r>
              <a:rPr lang="en-US" sz="1400" b="0" i="0" dirty="0" smtClean="0">
                <a:solidFill>
                  <a:schemeClr val="tx1"/>
                </a:solidFill>
                <a:latin typeface="Andale Mono"/>
                <a:cs typeface="Andale Mono"/>
              </a:rPr>
              <a:t> ≼ </a:t>
            </a:r>
            <a:r>
              <a:rPr lang="en-US" sz="1400" b="0" i="0" dirty="0" err="1" smtClean="0">
                <a:solidFill>
                  <a:schemeClr val="tx1"/>
                </a:solidFill>
                <a:latin typeface="Andale Mono"/>
                <a:cs typeface="Andale Mono"/>
              </a:rPr>
              <a:t>uint</a:t>
            </a:r>
            <a:r>
              <a:rPr lang="en-US" sz="1400" b="0" i="0" dirty="0" smtClean="0">
                <a:solidFill>
                  <a:schemeClr val="tx1"/>
                </a:solidFill>
                <a:latin typeface="Andale Mono"/>
                <a:cs typeface="Andale Mono"/>
              </a:rPr>
              <a:t> = if LARGE then uint8 else uint4 in  </a:t>
            </a:r>
          </a:p>
          <a:p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tlet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ht = {flag : uint8;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src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t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;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dest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t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} in</a:t>
            </a:r>
          </a:p>
          <a:p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tlet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/>
                </a:solidFill>
                <a:latin typeface="Andale Mono"/>
                <a:cs typeface="Andale Mono"/>
              </a:rPr>
              <a:t>mt</a:t>
            </a:r>
            <a:r>
              <a:rPr lang="en-US" sz="1400" b="0" i="0" dirty="0" smtClean="0">
                <a:solidFill>
                  <a:srgbClr val="000000"/>
                </a:solidFill>
                <a:latin typeface="Andale Mono"/>
                <a:cs typeface="Andale Mono"/>
              </a:rPr>
              <a:t> = {header : ht; data : uint64} in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let radio =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&lt;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λ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 : </a:t>
            </a:r>
            <a:r>
              <a:rPr lang="en-US" sz="1400" b="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msg_t</a:t>
            </a:r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. …&gt; in</a:t>
            </a:r>
          </a:p>
          <a:p>
            <a:r>
              <a:rPr lang="en-US" sz="1400" b="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cs typeface="Andale Mono"/>
              </a:rPr>
              <a:t>let self = lift ((t)0xF) in</a:t>
            </a:r>
          </a:p>
          <a:p>
            <a:r>
              <a:rPr lang="en-US" sz="1400" b="0" i="0" dirty="0" smtClean="0">
                <a:solidFill>
                  <a:schemeClr val="tx1"/>
                </a:solidFill>
                <a:latin typeface="Andale Mono"/>
                <a:cs typeface="Andale Mono"/>
              </a:rPr>
              <a:t>   send </a:t>
            </a:r>
            <a:r>
              <a:rPr lang="en-US" sz="1400" b="0" i="0" dirty="0" err="1" smtClean="0">
                <a:solidFill>
                  <a:schemeClr val="tx1"/>
                </a:solidFill>
                <a:latin typeface="Andale Mono"/>
                <a:cs typeface="Andale Mono"/>
              </a:rPr>
              <a:t>t</a:t>
            </a:r>
            <a:r>
              <a:rPr lang="en-US" sz="1400" b="0" i="0" dirty="0" smtClean="0">
                <a:solidFill>
                  <a:schemeClr val="tx1"/>
                </a:solidFill>
                <a:latin typeface="Andale Mono"/>
                <a:cs typeface="Andale Mono"/>
              </a:rPr>
              <a:t> ht </a:t>
            </a:r>
            <a:r>
              <a:rPr lang="en-US" sz="1400" b="0" i="0" dirty="0" err="1" smtClean="0">
                <a:solidFill>
                  <a:schemeClr val="tx1"/>
                </a:solidFill>
                <a:latin typeface="Andale Mono"/>
                <a:cs typeface="Andale Mono"/>
              </a:rPr>
              <a:t>mt</a:t>
            </a:r>
            <a:r>
              <a:rPr lang="en-US" sz="1400" b="0" i="0" dirty="0" smtClean="0">
                <a:solidFill>
                  <a:schemeClr val="tx1"/>
                </a:solidFill>
                <a:latin typeface="Andale Mono"/>
                <a:cs typeface="Andale Mono"/>
              </a:rPr>
              <a:t> (radio </a:t>
            </a:r>
            <a:r>
              <a:rPr lang="en-US" sz="1400" b="0" i="0" dirty="0" err="1" smtClean="0">
                <a:solidFill>
                  <a:schemeClr val="tx1"/>
                </a:solidFill>
                <a:latin typeface="Andale Mono"/>
                <a:cs typeface="Andale Mono"/>
              </a:rPr>
              <a:t>mt</a:t>
            </a:r>
            <a:r>
              <a:rPr lang="en-US" sz="1400" b="0" i="0" dirty="0" smtClean="0">
                <a:solidFill>
                  <a:schemeClr val="tx1"/>
                </a:solidFill>
                <a:latin typeface="Andale Mono"/>
                <a:cs typeface="Andale Mono"/>
              </a:rPr>
              <a:t>) self</a:t>
            </a:r>
          </a:p>
        </p:txBody>
      </p:sp>
      <p:sp>
        <p:nvSpPr>
          <p:cNvPr id="5" name="Rectangle 4"/>
          <p:cNvSpPr/>
          <p:nvPr/>
        </p:nvSpPr>
        <p:spPr>
          <a:xfrm>
            <a:off x="5365365" y="3321784"/>
            <a:ext cx="301663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If </a:t>
            </a:r>
            <a:r>
              <a:rPr lang="en-US" b="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ht</a:t>
            </a:r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 or </a:t>
            </a:r>
            <a:r>
              <a:rPr lang="en-US" b="0" i="0" dirty="0" err="1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mt</a:t>
            </a:r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 is </a:t>
            </a:r>
            <a:r>
              <a:rPr lang="en-US" dirty="0" err="1" smtClean="0">
                <a:ea typeface="ＭＳ Ｐゴシック" pitchFamily="-65" charset="-128"/>
                <a:cs typeface="ＭＳ Ｐゴシック" pitchFamily="-65" charset="-128"/>
              </a:rPr>
              <a:t>inlined</a:t>
            </a:r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, the program still </a:t>
            </a:r>
            <a:r>
              <a:rPr lang="en-US" dirty="0" err="1" smtClean="0">
                <a:ea typeface="ＭＳ Ｐゴシック" pitchFamily="-65" charset="-128"/>
                <a:cs typeface="ＭＳ Ｐゴシック" pitchFamily="-65" charset="-128"/>
              </a:rPr>
              <a:t>typechecks</a:t>
            </a:r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; but not if</a:t>
            </a:r>
            <a:r>
              <a:rPr lang="en-US" b="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 </a:t>
            </a:r>
            <a:r>
              <a:rPr lang="en-US" b="0" i="0" dirty="0" err="1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t</a:t>
            </a:r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 is </a:t>
            </a:r>
            <a:r>
              <a:rPr lang="en-US" dirty="0" err="1" smtClean="0">
                <a:ea typeface="ＭＳ Ｐゴシック" pitchFamily="-65" charset="-128"/>
                <a:cs typeface="ＭＳ Ｐゴシック" pitchFamily="-65" charset="-128"/>
              </a:rPr>
              <a:t>inlined</a:t>
            </a:r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!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334000" y="2057400"/>
            <a:ext cx="301663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Our design: the arguments of  </a:t>
            </a:r>
            <a:r>
              <a:rPr lang="en-US" b="0" i="0" dirty="0" err="1" smtClean="0">
                <a:ea typeface="ＭＳ Ｐゴシック" pitchFamily="-65" charset="-128"/>
                <a:cs typeface="ＭＳ Ｐゴシック" pitchFamily="-65" charset="-128"/>
              </a:rPr>
              <a:t>Λ</a:t>
            </a:r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 term application must be </a:t>
            </a:r>
            <a:r>
              <a:rPr lang="en-US" dirty="0" smtClean="0">
                <a:solidFill>
                  <a:srgbClr val="FF0000"/>
                </a:solidFill>
                <a:ea typeface="ＭＳ Ｐゴシック" pitchFamily="-65" charset="-128"/>
                <a:cs typeface="ＭＳ Ｐゴシック" pitchFamily="-65" charset="-128"/>
              </a:rPr>
              <a:t>fully constructed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486400" y="5235714"/>
            <a:ext cx="301663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ea typeface="ＭＳ Ｐゴシック" pitchFamily="-65" charset="-128"/>
                <a:cs typeface="ＭＳ Ｐゴシック" pitchFamily="-65" charset="-128"/>
              </a:rPr>
              <a:t>Principle: expressivity with decidability 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pitchFamily="-60" charset="-128"/>
                <a:cs typeface="ＭＳ Ｐゴシック" pitchFamily="-60" charset="-128"/>
              </a:rPr>
              <a:t>Grand Challenges for Sensor Networks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609600" y="1143000"/>
            <a:ext cx="82296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-65" charset="2"/>
              <a:buBlip>
                <a:blip r:embed="rId3"/>
              </a:buBlip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066800" y="4889956"/>
            <a:ext cx="324368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/>
              <a:t>TELOSB mote, at http://</a:t>
            </a:r>
            <a:r>
              <a:rPr lang="en-US" sz="1400" dirty="0" err="1" smtClean="0"/>
              <a:t>www.xbow.com</a:t>
            </a:r>
            <a:r>
              <a:rPr lang="en-US" sz="1400" dirty="0" smtClean="0"/>
              <a:t>/</a:t>
            </a:r>
            <a:endParaRPr lang="en-US" sz="1400" dirty="0"/>
          </a:p>
        </p:txBody>
      </p:sp>
      <p:pic>
        <p:nvPicPr>
          <p:cNvPr id="11" name="Picture 10" descr="Telos_SM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0" y="2133600"/>
            <a:ext cx="4114800" cy="2743200"/>
          </a:xfrm>
          <a:prstGeom prst="rect">
            <a:avLst/>
          </a:prstGeom>
        </p:spPr>
      </p:pic>
      <p:grpSp>
        <p:nvGrpSpPr>
          <p:cNvPr id="13" name="Group 12"/>
          <p:cNvGrpSpPr/>
          <p:nvPr/>
        </p:nvGrpSpPr>
        <p:grpSpPr>
          <a:xfrm>
            <a:off x="4343400" y="1828800"/>
            <a:ext cx="3562609" cy="1752600"/>
            <a:chOff x="4343400" y="1828800"/>
            <a:chExt cx="3562609" cy="1752600"/>
          </a:xfrm>
        </p:grpSpPr>
        <p:sp>
          <p:nvSpPr>
            <p:cNvPr id="7" name="Rectangle 6"/>
            <p:cNvSpPr/>
            <p:nvPr/>
          </p:nvSpPr>
          <p:spPr>
            <a:xfrm>
              <a:off x="5029200" y="1828800"/>
              <a:ext cx="2876809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dirty="0" smtClean="0">
                  <a:solidFill>
                    <a:srgbClr val="FF0000"/>
                  </a:solidFill>
                  <a:ea typeface="ＭＳ Ｐゴシック" pitchFamily="-65" charset="-128"/>
                  <a:cs typeface="ＭＳ Ｐゴシック" pitchFamily="-65" charset="-128"/>
                </a:rPr>
                <a:t>Power Consumption</a:t>
              </a:r>
              <a:endParaRPr lang="en-US" sz="2400" dirty="0">
                <a:solidFill>
                  <a:srgbClr val="FF0000"/>
                </a:solidFill>
              </a:endParaRPr>
            </a:p>
          </p:txBody>
        </p:sp>
        <p:cxnSp>
          <p:nvCxnSpPr>
            <p:cNvPr id="12" name="Straight Arrow Connector 11"/>
            <p:cNvCxnSpPr/>
            <p:nvPr/>
          </p:nvCxnSpPr>
          <p:spPr bwMode="auto">
            <a:xfrm rot="10800000" flipV="1">
              <a:off x="4343400" y="2514600"/>
              <a:ext cx="1219200" cy="1066800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</p:grpSp>
      <p:grpSp>
        <p:nvGrpSpPr>
          <p:cNvPr id="15" name="Group 14"/>
          <p:cNvGrpSpPr/>
          <p:nvPr/>
        </p:nvGrpSpPr>
        <p:grpSpPr>
          <a:xfrm>
            <a:off x="3200400" y="3276600"/>
            <a:ext cx="4733390" cy="2519065"/>
            <a:chOff x="3200400" y="3276600"/>
            <a:chExt cx="4733390" cy="2519065"/>
          </a:xfrm>
        </p:grpSpPr>
        <p:sp>
          <p:nvSpPr>
            <p:cNvPr id="5" name="Rectangle 4"/>
            <p:cNvSpPr/>
            <p:nvPr/>
          </p:nvSpPr>
          <p:spPr>
            <a:xfrm>
              <a:off x="4800600" y="5334000"/>
              <a:ext cx="313319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dirty="0" smtClean="0">
                  <a:solidFill>
                    <a:srgbClr val="FF0000"/>
                  </a:solidFill>
                  <a:ea typeface="ＭＳ Ｐゴシック" pitchFamily="-65" charset="-128"/>
                  <a:cs typeface="ＭＳ Ｐゴシック" pitchFamily="-65" charset="-128"/>
                </a:rPr>
                <a:t>Memory Consumption</a:t>
              </a:r>
              <a:endParaRPr lang="en-US" sz="2400" dirty="0">
                <a:solidFill>
                  <a:srgbClr val="FF0000"/>
                </a:solidFill>
              </a:endParaRPr>
            </a:p>
          </p:txBody>
        </p:sp>
        <p:cxnSp>
          <p:nvCxnSpPr>
            <p:cNvPr id="14" name="Straight Arrow Connector 13"/>
            <p:cNvCxnSpPr/>
            <p:nvPr/>
          </p:nvCxnSpPr>
          <p:spPr bwMode="auto">
            <a:xfrm rot="16200000" flipV="1">
              <a:off x="2933700" y="3543300"/>
              <a:ext cx="1981200" cy="1447800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pitchFamily="-60" charset="-128"/>
                <a:cs typeface="ＭＳ Ｐゴシック" pitchFamily="-60" charset="-128"/>
              </a:rPr>
              <a:t>The Type System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609600" y="1295400"/>
            <a:ext cx="80772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-65" charset="2"/>
              <a:buBlip>
                <a:blip r:embed="rId3"/>
              </a:buBlip>
              <a:tabLst/>
              <a:defRPr/>
            </a:pPr>
            <a:r>
              <a:rPr lang="en-US" sz="2400" b="0" i="0" kern="0" dirty="0" smtClean="0">
                <a:solidFill>
                  <a:schemeClr val="tx1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rPr>
              <a:t>Type soundness proved via subject reduction and progress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-65" charset="2"/>
              <a:buBlip>
                <a:blip r:embed="rId3"/>
              </a:buBlip>
              <a:tabLst/>
              <a:defRPr/>
            </a:pPr>
            <a:r>
              <a:rPr lang="en-US" sz="2400" b="0" i="0" kern="0" dirty="0" smtClean="0">
                <a:solidFill>
                  <a:schemeClr val="tx1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rPr>
              <a:t>Future work: increasing precision for typing first-class type expressions, such as conditional types for those involved in branching</a:t>
            </a:r>
            <a:endParaRPr kumimoji="0" lang="en-US" sz="2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pitchFamily="-65" charset="-128"/>
              <a:cs typeface="ＭＳ Ｐゴシック" pitchFamily="-65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pitchFamily="-60" charset="-128"/>
                <a:cs typeface="ＭＳ Ｐゴシック" pitchFamily="-60" charset="-128"/>
              </a:rPr>
              <a:t>Related Work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609600" y="1143000"/>
            <a:ext cx="80772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-65" charset="2"/>
              <a:buBlip>
                <a:blip r:embed="rId3"/>
              </a:buBlip>
              <a:tabLst/>
              <a:defRPr/>
            </a:pPr>
            <a:r>
              <a:rPr lang="en-US" sz="2400" b="0" i="0" kern="0" noProof="0" dirty="0" smtClean="0">
                <a:solidFill>
                  <a:schemeClr val="tx1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rPr>
              <a:t>Flask </a:t>
            </a:r>
            <a:r>
              <a:rPr lang="en-US" sz="2400" b="0" i="0" kern="0" dirty="0" smtClean="0">
                <a:solidFill>
                  <a:schemeClr val="tx1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rPr>
              <a:t>(ICFP’08)</a:t>
            </a:r>
            <a:endParaRPr lang="en-US" sz="2400" b="0" i="0" kern="0" noProof="0" dirty="0" smtClean="0">
              <a:solidFill>
                <a:schemeClr val="tx1"/>
              </a:solidFill>
              <a:latin typeface="+mn-lt"/>
              <a:ea typeface="ＭＳ Ｐゴシック" pitchFamily="-65" charset="-128"/>
              <a:cs typeface="ＭＳ Ｐゴシック" pitchFamily="-65" charset="-128"/>
            </a:endParaRPr>
          </a:p>
          <a:p>
            <a:pPr marL="800100" lvl="1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-65" charset="2"/>
              <a:buBlip>
                <a:blip r:embed="rId3"/>
              </a:buBlip>
              <a:defRPr/>
            </a:pPr>
            <a:r>
              <a:rPr lang="en-US" sz="2400" b="0" i="0" kern="0" dirty="0" smtClean="0">
                <a:solidFill>
                  <a:schemeClr val="tx1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rPr>
              <a:t>Successfully implemented in a sensor network environment</a:t>
            </a:r>
          </a:p>
          <a:p>
            <a:pPr marL="800100" lvl="1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-65" charset="2"/>
              <a:buBlip>
                <a:blip r:embed="rId3"/>
              </a:buBlip>
              <a:defRPr/>
            </a:pPr>
            <a:r>
              <a:rPr lang="en-US" sz="2400" b="0" i="0" kern="0" dirty="0" smtClean="0">
                <a:solidFill>
                  <a:schemeClr val="tx1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rPr>
              <a:t>No static cross-stage type checking</a:t>
            </a:r>
            <a:endParaRPr lang="en-US" sz="2400" b="0" i="0" kern="0" dirty="0" smtClean="0">
              <a:solidFill>
                <a:schemeClr val="tx1"/>
              </a:solidFill>
              <a:latin typeface="+mn-lt"/>
              <a:ea typeface="ＭＳ Ｐゴシック" pitchFamily="-65" charset="-128"/>
              <a:cs typeface="ＭＳ Ｐゴシック" pitchFamily="-65" charset="-128"/>
            </a:endParaRP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-65" charset="2"/>
              <a:buBlip>
                <a:blip r:embed="rId3"/>
              </a:buBlip>
              <a:defRPr/>
            </a:pPr>
            <a:r>
              <a:rPr lang="en-US" sz="2400" b="0" i="0" kern="0" dirty="0" err="1" smtClean="0">
                <a:solidFill>
                  <a:schemeClr val="tx1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rPr>
              <a:t>M</a:t>
            </a:r>
            <a:r>
              <a:rPr lang="en-US" sz="2400" b="0" i="0" kern="0" noProof="0" smtClean="0">
                <a:solidFill>
                  <a:schemeClr val="tx1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rPr>
              <a:t>etaML</a:t>
            </a:r>
            <a:endParaRPr lang="en-US" sz="2400" b="0" i="0" kern="0" noProof="0" dirty="0" smtClean="0">
              <a:solidFill>
                <a:schemeClr val="tx1"/>
              </a:solidFill>
              <a:latin typeface="+mn-lt"/>
              <a:ea typeface="ＭＳ Ｐゴシック" pitchFamily="-65" charset="-128"/>
              <a:cs typeface="ＭＳ Ｐゴシック" pitchFamily="-65" charset="-128"/>
            </a:endParaRPr>
          </a:p>
          <a:p>
            <a:pPr marL="800100" lvl="1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-65" charset="2"/>
              <a:buBlip>
                <a:blip r:embed="rId3"/>
              </a:buBlip>
              <a:defRPr/>
            </a:pPr>
            <a:r>
              <a:rPr lang="en-US" sz="2400" b="0" i="0" kern="0" dirty="0" smtClean="0">
                <a:solidFill>
                  <a:schemeClr val="tx1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rPr>
              <a:t>No type abstraction, no types as values</a:t>
            </a:r>
          </a:p>
          <a:p>
            <a:pPr marL="800100" lvl="1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-65" charset="2"/>
              <a:buBlip>
                <a:blip r:embed="rId3"/>
              </a:buBlip>
              <a:defRPr/>
            </a:pPr>
            <a:r>
              <a:rPr lang="en-US" sz="2400" b="0" i="0" kern="0" dirty="0" smtClean="0">
                <a:solidFill>
                  <a:schemeClr val="tx1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rPr>
              <a:t>Supports cross-stage persistence</a:t>
            </a: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-65" charset="2"/>
              <a:buBlip>
                <a:blip r:embed="rId3"/>
              </a:buBlip>
              <a:defRPr/>
            </a:pPr>
            <a:r>
              <a:rPr lang="en-US" sz="2400" b="0" i="0" kern="0" noProof="0" dirty="0" smtClean="0">
                <a:solidFill>
                  <a:schemeClr val="tx1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rPr>
              <a:t>Meta programming</a:t>
            </a:r>
            <a:endParaRPr lang="en-US" sz="2400" b="0" i="0" kern="0" dirty="0" smtClean="0">
              <a:solidFill>
                <a:schemeClr val="tx1"/>
              </a:solidFill>
              <a:latin typeface="+mn-lt"/>
              <a:ea typeface="ＭＳ Ｐゴシック" pitchFamily="-65" charset="-128"/>
              <a:cs typeface="ＭＳ Ｐゴシック" pitchFamily="-65" charset="-128"/>
            </a:endParaRP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-65" charset="2"/>
              <a:buBlip>
                <a:blip r:embed="rId3"/>
              </a:buBlip>
              <a:defRPr/>
            </a:pPr>
            <a:r>
              <a:rPr lang="en-US" sz="2400" b="0" i="0" kern="0" noProof="0" dirty="0" smtClean="0">
                <a:solidFill>
                  <a:schemeClr val="tx1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rPr>
              <a:t>Type abstraction/generic systems</a:t>
            </a: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-65" charset="2"/>
              <a:buBlip>
                <a:blip r:embed="rId3"/>
              </a:buBlip>
              <a:defRPr/>
            </a:pPr>
            <a:r>
              <a:rPr lang="en-US" sz="2400" b="0" i="0" kern="0" dirty="0" smtClean="0">
                <a:solidFill>
                  <a:schemeClr val="tx1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rPr>
              <a:t>Dependent type systems</a:t>
            </a:r>
            <a:endParaRPr lang="en-US" sz="2400" b="0" i="0" kern="0" noProof="0" dirty="0" smtClean="0">
              <a:solidFill>
                <a:schemeClr val="tx1"/>
              </a:solidFill>
              <a:latin typeface="+mn-lt"/>
              <a:ea typeface="ＭＳ Ｐゴシック" pitchFamily="-65" charset="-128"/>
              <a:cs typeface="ＭＳ Ｐゴシック" pitchFamily="-65" charset="-128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-65" charset="2"/>
              <a:buBlip>
                <a:blip r:embed="rId3"/>
              </a:buBlip>
              <a:tabLst/>
              <a:defRPr/>
            </a:pPr>
            <a:endParaRPr kumimoji="0" lang="en-US" sz="2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pitchFamily="-65" charset="-128"/>
              <a:cs typeface="ＭＳ Ｐゴシック" pitchFamily="-65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pitchFamily="-60" charset="-128"/>
                <a:cs typeface="ＭＳ Ｐゴシック" pitchFamily="-60" charset="-128"/>
              </a:rPr>
              <a:t>Conclusion and Future Work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609600" y="1143000"/>
            <a:ext cx="80772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-65" charset="2"/>
              <a:buBlip>
                <a:blip r:embed="rId3"/>
              </a:buBlip>
              <a:tabLst/>
              <a:defRPr/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ＭＳ Ｐゴシック" pitchFamily="-65" charset="-128"/>
              </a:rPr>
              <a:t>Conclusions:</a:t>
            </a:r>
          </a:p>
          <a:p>
            <a:pPr marL="800100" lvl="1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-65" charset="2"/>
              <a:buBlip>
                <a:blip r:embed="rId3"/>
              </a:buBlip>
              <a:defRPr/>
            </a:pPr>
            <a:r>
              <a:rPr lang="en-US" sz="2200" b="0" i="0" kern="0" dirty="0" smtClean="0">
                <a:solidFill>
                  <a:schemeClr val="tx1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rPr>
              <a:t>Staging is a crucial concept for modeling software deployment lifecycle</a:t>
            </a:r>
          </a:p>
          <a:p>
            <a:pPr marL="800100" lvl="1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-65" charset="2"/>
              <a:buBlip>
                <a:blip r:embed="rId3"/>
              </a:buBlip>
              <a:defRPr/>
            </a:pPr>
            <a:r>
              <a:rPr lang="en-US" sz="2200" b="0" i="0" kern="0" dirty="0" smtClean="0">
                <a:solidFill>
                  <a:schemeClr val="tx1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rPr>
              <a:t>Staging is particularly useful for reducing power consumption and memory consumption of embedded systems</a:t>
            </a:r>
          </a:p>
          <a:p>
            <a:pPr marL="800100" lvl="1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-65" charset="2"/>
              <a:buBlip>
                <a:blip r:embed="rId3"/>
              </a:buBlip>
              <a:defRPr/>
            </a:pPr>
            <a:r>
              <a:rPr lang="en-US" sz="2200" b="0" i="0" kern="0" dirty="0" smtClean="0">
                <a:solidFill>
                  <a:schemeClr val="tx1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rPr>
              <a:t>The importance of static type checking, type abstraction, and first-class types for embedded systems</a:t>
            </a:r>
            <a:endParaRPr kumimoji="0" lang="en-US" sz="2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pitchFamily="-65" charset="-128"/>
              <a:cs typeface="ＭＳ Ｐゴシック" pitchFamily="-65" charset="-128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-65" charset="2"/>
              <a:buBlip>
                <a:blip r:embed="rId3"/>
              </a:buBlip>
              <a:tabLst/>
              <a:defRPr/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ＭＳ Ｐゴシック" pitchFamily="-65" charset="-128"/>
              </a:rPr>
              <a:t>Ongoing</a:t>
            </a:r>
            <a:r>
              <a:rPr kumimoji="0" lang="en-US" sz="22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ＭＳ Ｐゴシック" pitchFamily="-65" charset="-128"/>
              </a:rPr>
              <a:t> and </a:t>
            </a: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ＭＳ Ｐゴシック" pitchFamily="-65" charset="-128"/>
              </a:rPr>
              <a:t>Future work:</a:t>
            </a:r>
          </a:p>
          <a:p>
            <a:pPr marL="800100" lvl="1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-65" charset="2"/>
              <a:buBlip>
                <a:blip r:embed="rId3"/>
              </a:buBlip>
              <a:defRPr/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ＭＳ Ｐゴシック" pitchFamily="-65" charset="-128"/>
              </a:rPr>
              <a:t>Developing a realistic sensor</a:t>
            </a:r>
            <a:r>
              <a:rPr kumimoji="0" lang="en-US" sz="22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ＭＳ Ｐゴシック" pitchFamily="-65" charset="-128"/>
              </a:rPr>
              <a:t> network language based on &lt;ML&gt; on top of </a:t>
            </a:r>
            <a:r>
              <a:rPr lang="en-US" sz="2200" b="0" i="0" kern="0" noProof="0" dirty="0" err="1" smtClean="0">
                <a:solidFill>
                  <a:schemeClr val="tx1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rPr>
              <a:t>TinyOS</a:t>
            </a:r>
            <a:r>
              <a:rPr lang="en-US" sz="2200" b="0" i="0" kern="0" noProof="0" dirty="0" smtClean="0">
                <a:solidFill>
                  <a:schemeClr val="tx1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rPr>
              <a:t> + </a:t>
            </a:r>
            <a:r>
              <a:rPr lang="en-US" sz="2200" b="0" i="0" kern="0" noProof="0" dirty="0" err="1" smtClean="0">
                <a:solidFill>
                  <a:schemeClr val="tx1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rPr>
              <a:t>nesC</a:t>
            </a:r>
            <a:r>
              <a:rPr lang="en-US" sz="2200" b="0" i="0" kern="0" noProof="0" dirty="0" smtClean="0">
                <a:solidFill>
                  <a:schemeClr val="tx1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rPr>
              <a:t> environment</a:t>
            </a:r>
          </a:p>
          <a:p>
            <a:pPr marL="800100" lvl="1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-65" charset="2"/>
              <a:buBlip>
                <a:blip r:embed="rId3"/>
              </a:buBlip>
              <a:defRPr/>
            </a:pPr>
            <a:r>
              <a:rPr lang="en-US" sz="2200" b="0" i="0" kern="0" dirty="0" err="1" smtClean="0">
                <a:solidFill>
                  <a:schemeClr val="tx1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rPr>
              <a:t>t</a:t>
            </a: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ＭＳ Ｐゴシック" pitchFamily="-65" charset="-128"/>
              </a:rPr>
              <a:t>he</a:t>
            </a:r>
            <a:r>
              <a:rPr kumimoji="0" lang="en-US" sz="22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ＭＳ Ｐゴシック" pitchFamily="-65" charset="-128"/>
              </a:rPr>
              <a:t> effect of dynamic configuration</a:t>
            </a:r>
          </a:p>
          <a:p>
            <a:pPr marL="800100" lvl="1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-65" charset="2"/>
              <a:buBlip>
                <a:blip r:embed="rId3"/>
              </a:buBlip>
              <a:defRPr/>
            </a:pPr>
            <a:r>
              <a:rPr lang="en-US" sz="2200" b="0" i="0" kern="0" dirty="0" smtClean="0">
                <a:solidFill>
                  <a:schemeClr val="tx1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rPr>
              <a:t>More precise type checking; type inference</a:t>
            </a:r>
            <a:endParaRPr kumimoji="0" lang="en-US" sz="2200" b="0" i="0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pitchFamily="-65" charset="-128"/>
              <a:cs typeface="ＭＳ Ｐゴシック" pitchFamily="-65" charset="-128"/>
            </a:endParaRPr>
          </a:p>
          <a:p>
            <a:pPr marL="800100" lvl="1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-65" charset="2"/>
              <a:buBlip>
                <a:blip r:embed="rId3"/>
              </a:buBlip>
              <a:defRPr/>
            </a:pPr>
            <a:endParaRPr kumimoji="0" lang="en-US" sz="2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pitchFamily="-65" charset="-128"/>
              <a:cs typeface="ＭＳ Ｐゴシック" pitchFamily="-65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Title 4"/>
          <p:cNvSpPr>
            <a:spLocks noGrp="1"/>
          </p:cNvSpPr>
          <p:nvPr>
            <p:ph type="title"/>
          </p:nvPr>
        </p:nvSpPr>
        <p:spPr>
          <a:xfrm>
            <a:off x="3408363" y="3048000"/>
            <a:ext cx="2763837" cy="685800"/>
          </a:xfrm>
        </p:spPr>
        <p:txBody>
          <a:bodyPr/>
          <a:lstStyle/>
          <a:p>
            <a:r>
              <a:rPr lang="en-US" dirty="0" smtClean="0">
                <a:ea typeface="ＭＳ Ｐゴシック" pitchFamily="-60" charset="-128"/>
                <a:cs typeface="ＭＳ Ｐゴシック" pitchFamily="-60" charset="-128"/>
              </a:rPr>
              <a:t>Thank you!</a:t>
            </a:r>
            <a:endParaRPr lang="en-US" dirty="0" smtClean="0">
              <a:ea typeface="ＭＳ Ｐゴシック" pitchFamily="-60" charset="-128"/>
              <a:cs typeface="ＭＳ Ｐゴシック" pitchFamily="-60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ounded Rectangle 22"/>
          <p:cNvSpPr/>
          <p:nvPr/>
        </p:nvSpPr>
        <p:spPr bwMode="auto">
          <a:xfrm>
            <a:off x="3886200" y="1447800"/>
            <a:ext cx="4572000" cy="3810000"/>
          </a:xfrm>
          <a:prstGeom prst="roundRect">
            <a:avLst/>
          </a:prstGeom>
          <a:solidFill>
            <a:schemeClr val="bg2">
              <a:lumMod val="25000"/>
              <a:lumOff val="7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1" u="none" strike="noStrike" cap="none" normalizeH="0" baseline="0">
              <a:ln>
                <a:noFill/>
              </a:ln>
              <a:solidFill>
                <a:srgbClr val="009900"/>
              </a:solidFill>
              <a:effectLst/>
              <a:latin typeface="Times New Roman" pitchFamily="46" charset="0"/>
              <a:sym typeface="Symbol" pitchFamily="46" charset="2"/>
            </a:endParaRPr>
          </a:p>
        </p:txBody>
      </p:sp>
      <p:sp>
        <p:nvSpPr>
          <p:cNvPr id="22532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pitchFamily="-60" charset="-128"/>
                <a:cs typeface="ＭＳ Ｐゴシック" pitchFamily="-60" charset="-128"/>
              </a:rPr>
              <a:t>Programming Without Staging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609600" y="1143000"/>
            <a:ext cx="82296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-65" charset="2"/>
              <a:buBlip>
                <a:blip r:embed="rId3"/>
              </a:buBlip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008621" y="1600200"/>
            <a:ext cx="4601979" cy="35394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i="0" dirty="0" smtClean="0">
                <a:solidFill>
                  <a:schemeClr val="tx1"/>
                </a:solidFill>
                <a:latin typeface="Andale Mono"/>
                <a:ea typeface="ＭＳ Ｐゴシック" pitchFamily="-65" charset="-128"/>
                <a:cs typeface="Andale Mono"/>
              </a:rPr>
              <a:t>uint32 </a:t>
            </a:r>
            <a:r>
              <a:rPr lang="en-US" sz="1400" i="0" dirty="0" err="1" smtClean="0">
                <a:solidFill>
                  <a:schemeClr val="tx1"/>
                </a:solidFill>
                <a:latin typeface="Andale Mono"/>
                <a:ea typeface="ＭＳ Ｐゴシック" pitchFamily="-65" charset="-128"/>
                <a:cs typeface="Andale Mono"/>
              </a:rPr>
              <a:t>self_addr</a:t>
            </a:r>
            <a:r>
              <a:rPr lang="en-US" sz="1400" i="0" dirty="0" smtClean="0">
                <a:solidFill>
                  <a:schemeClr val="tx1"/>
                </a:solidFill>
                <a:latin typeface="Andale Mono"/>
                <a:ea typeface="ＭＳ Ｐゴシック" pitchFamily="-65" charset="-128"/>
                <a:cs typeface="Andale Mono"/>
              </a:rPr>
              <a:t>;</a:t>
            </a:r>
          </a:p>
          <a:p>
            <a:r>
              <a:rPr lang="en-US" sz="1400" i="0" dirty="0" smtClean="0">
                <a:solidFill>
                  <a:schemeClr val="tx1"/>
                </a:solidFill>
                <a:latin typeface="Andale Mono"/>
                <a:ea typeface="ＭＳ Ｐゴシック" pitchFamily="-65" charset="-128"/>
                <a:cs typeface="Andale Mono"/>
              </a:rPr>
              <a:t>void init () {</a:t>
            </a:r>
          </a:p>
          <a:p>
            <a:r>
              <a:rPr lang="en-US" sz="1400" i="0" dirty="0" smtClean="0">
                <a:solidFill>
                  <a:schemeClr val="tx1"/>
                </a:solidFill>
                <a:latin typeface="Andale Mono"/>
                <a:ea typeface="ＭＳ Ｐゴシック" pitchFamily="-65" charset="-128"/>
                <a:cs typeface="Andale Mono"/>
              </a:rPr>
              <a:t>    </a:t>
            </a:r>
            <a:r>
              <a:rPr lang="en-US" sz="1400" i="0" dirty="0" err="1" smtClean="0">
                <a:solidFill>
                  <a:schemeClr val="tx1"/>
                </a:solidFill>
                <a:latin typeface="Andale Mono"/>
                <a:ea typeface="ＭＳ Ｐゴシック" pitchFamily="-65" charset="-128"/>
                <a:cs typeface="Andale Mono"/>
              </a:rPr>
              <a:t>self_addr</a:t>
            </a:r>
            <a:r>
              <a:rPr lang="en-US" sz="1400" i="0" dirty="0" smtClean="0">
                <a:solidFill>
                  <a:schemeClr val="tx1"/>
                </a:solidFill>
                <a:latin typeface="Andale Mono"/>
                <a:ea typeface="ＭＳ Ｐゴシック" pitchFamily="-65" charset="-128"/>
                <a:cs typeface="Andale Mono"/>
              </a:rPr>
              <a:t> = </a:t>
            </a:r>
            <a:r>
              <a:rPr lang="en-US" sz="1400" i="0" dirty="0" err="1" smtClean="0">
                <a:solidFill>
                  <a:schemeClr val="tx1"/>
                </a:solidFill>
                <a:latin typeface="Andale Mono"/>
                <a:ea typeface="ＭＳ Ｐゴシック" pitchFamily="-65" charset="-128"/>
                <a:cs typeface="Andale Mono"/>
              </a:rPr>
              <a:t>addr_setup</a:t>
            </a:r>
            <a:r>
              <a:rPr lang="en-US" sz="1400" i="0" dirty="0" smtClean="0">
                <a:solidFill>
                  <a:schemeClr val="tx1"/>
                </a:solidFill>
                <a:latin typeface="Andale Mono"/>
                <a:ea typeface="ＭＳ Ｐゴシック" pitchFamily="-65" charset="-128"/>
                <a:cs typeface="Andale Mono"/>
              </a:rPr>
              <a:t>();</a:t>
            </a:r>
          </a:p>
          <a:p>
            <a:r>
              <a:rPr lang="en-US" sz="1400" i="0" dirty="0" smtClean="0">
                <a:solidFill>
                  <a:schemeClr val="tx1"/>
                </a:solidFill>
                <a:latin typeface="Andale Mono"/>
                <a:ea typeface="ＭＳ Ｐゴシック" pitchFamily="-65" charset="-128"/>
                <a:cs typeface="Andale Mono"/>
              </a:rPr>
              <a:t>}</a:t>
            </a:r>
          </a:p>
          <a:p>
            <a:r>
              <a:rPr lang="en-US" sz="1400" i="0" dirty="0" smtClean="0">
                <a:solidFill>
                  <a:schemeClr val="tx1"/>
                </a:solidFill>
                <a:latin typeface="Andale Mono"/>
                <a:ea typeface="ＭＳ Ｐゴシック" pitchFamily="-65" charset="-128"/>
                <a:cs typeface="Andale Mono"/>
              </a:rPr>
              <a:t>void send (</a:t>
            </a:r>
            <a:r>
              <a:rPr lang="en-US" sz="1400" i="0" dirty="0" err="1" smtClean="0">
                <a:solidFill>
                  <a:schemeClr val="tx1"/>
                </a:solidFill>
                <a:latin typeface="Andale Mono"/>
                <a:ea typeface="ＭＳ Ｐゴシック" pitchFamily="-65" charset="-128"/>
                <a:cs typeface="Andale Mono"/>
              </a:rPr>
              <a:t>message_t</a:t>
            </a:r>
            <a:r>
              <a:rPr lang="en-US" sz="1400" i="0" dirty="0" smtClean="0">
                <a:solidFill>
                  <a:schemeClr val="tx1"/>
                </a:solidFill>
                <a:latin typeface="Andale Mono"/>
                <a:ea typeface="ＭＳ Ｐゴシック" pitchFamily="-65" charset="-128"/>
                <a:cs typeface="Andale Mono"/>
              </a:rPr>
              <a:t> </a:t>
            </a:r>
            <a:r>
              <a:rPr lang="en-US" sz="1400" i="0" dirty="0" err="1" smtClean="0">
                <a:solidFill>
                  <a:schemeClr val="tx1"/>
                </a:solidFill>
                <a:latin typeface="Andale Mono"/>
                <a:ea typeface="ＭＳ Ｐゴシック" pitchFamily="-65" charset="-128"/>
                <a:cs typeface="Andale Mono"/>
              </a:rPr>
              <a:t>msg</a:t>
            </a:r>
            <a:r>
              <a:rPr lang="en-US" sz="1400" i="0" dirty="0" smtClean="0">
                <a:solidFill>
                  <a:schemeClr val="tx1"/>
                </a:solidFill>
                <a:latin typeface="Andale Mono"/>
                <a:ea typeface="ＭＳ Ｐゴシック" pitchFamily="-65" charset="-128"/>
                <a:cs typeface="Andale Mono"/>
              </a:rPr>
              <a:t>) {</a:t>
            </a:r>
          </a:p>
          <a:p>
            <a:r>
              <a:rPr lang="en-US" sz="1400" i="0" dirty="0" smtClean="0">
                <a:solidFill>
                  <a:schemeClr val="tx1"/>
                </a:solidFill>
                <a:latin typeface="Andale Mono"/>
                <a:ea typeface="ＭＳ Ｐゴシック" pitchFamily="-65" charset="-128"/>
                <a:cs typeface="Andale Mono"/>
              </a:rPr>
              <a:t>       </a:t>
            </a:r>
            <a:r>
              <a:rPr lang="en-US" sz="1400" i="0" dirty="0" err="1" smtClean="0">
                <a:solidFill>
                  <a:schemeClr val="tx1"/>
                </a:solidFill>
                <a:latin typeface="Andale Mono"/>
                <a:ea typeface="ＭＳ Ｐゴシック" pitchFamily="-65" charset="-128"/>
                <a:cs typeface="Andale Mono"/>
              </a:rPr>
              <a:t>msg.header.source</a:t>
            </a:r>
            <a:r>
              <a:rPr lang="en-US" sz="1400" i="0" dirty="0" smtClean="0">
                <a:solidFill>
                  <a:schemeClr val="tx1"/>
                </a:solidFill>
                <a:latin typeface="Andale Mono"/>
                <a:ea typeface="ＭＳ Ｐゴシック" pitchFamily="-65" charset="-128"/>
                <a:cs typeface="Andale Mono"/>
              </a:rPr>
              <a:t> = </a:t>
            </a:r>
            <a:r>
              <a:rPr lang="en-US" sz="1400" i="0" dirty="0" err="1" smtClean="0">
                <a:solidFill>
                  <a:schemeClr val="tx1"/>
                </a:solidFill>
                <a:latin typeface="Andale Mono"/>
                <a:ea typeface="ＭＳ Ｐゴシック" pitchFamily="-65" charset="-128"/>
                <a:cs typeface="Andale Mono"/>
              </a:rPr>
              <a:t>self_addr</a:t>
            </a:r>
            <a:r>
              <a:rPr lang="en-US" sz="1400" i="0" dirty="0" smtClean="0">
                <a:solidFill>
                  <a:schemeClr val="tx1"/>
                </a:solidFill>
                <a:latin typeface="Andale Mono"/>
                <a:ea typeface="ＭＳ Ｐゴシック" pitchFamily="-65" charset="-128"/>
                <a:cs typeface="Andale Mono"/>
              </a:rPr>
              <a:t>;</a:t>
            </a:r>
          </a:p>
          <a:p>
            <a:r>
              <a:rPr lang="en-US" sz="1400" i="0" dirty="0" smtClean="0">
                <a:solidFill>
                  <a:schemeClr val="tx1"/>
                </a:solidFill>
                <a:latin typeface="Andale Mono"/>
                <a:ea typeface="ＭＳ Ｐゴシック" pitchFamily="-65" charset="-128"/>
                <a:cs typeface="Andale Mono"/>
              </a:rPr>
              <a:t>       …</a:t>
            </a:r>
          </a:p>
          <a:p>
            <a:r>
              <a:rPr lang="en-US" sz="1400" i="0" dirty="0" smtClean="0">
                <a:solidFill>
                  <a:schemeClr val="tx1"/>
                </a:solidFill>
                <a:latin typeface="Andale Mono"/>
                <a:ea typeface="ＭＳ Ｐゴシック" pitchFamily="-65" charset="-128"/>
                <a:cs typeface="Andale Mono"/>
              </a:rPr>
              <a:t>}</a:t>
            </a:r>
          </a:p>
          <a:p>
            <a:r>
              <a:rPr lang="en-US" sz="1400" i="0" dirty="0" smtClean="0">
                <a:solidFill>
                  <a:schemeClr val="tx1"/>
                </a:solidFill>
                <a:latin typeface="Andale Mono"/>
                <a:ea typeface="ＭＳ Ｐゴシック" pitchFamily="-65" charset="-128"/>
                <a:cs typeface="Andale Mono"/>
              </a:rPr>
              <a:t>void main { init(); </a:t>
            </a:r>
          </a:p>
          <a:p>
            <a:r>
              <a:rPr lang="en-US" sz="1400" i="0" dirty="0" smtClean="0">
                <a:solidFill>
                  <a:schemeClr val="tx1"/>
                </a:solidFill>
                <a:latin typeface="Andale Mono"/>
                <a:ea typeface="ＭＳ Ｐゴシック" pitchFamily="-65" charset="-128"/>
                <a:cs typeface="Andale Mono"/>
              </a:rPr>
              <a:t>            </a:t>
            </a:r>
            <a:r>
              <a:rPr lang="en-US" sz="1400" i="0" dirty="0" err="1" smtClean="0">
                <a:solidFill>
                  <a:schemeClr val="tx1"/>
                </a:solidFill>
                <a:latin typeface="Andale Mono"/>
                <a:ea typeface="ＭＳ Ｐゴシック" pitchFamily="-65" charset="-128"/>
                <a:cs typeface="Andale Mono"/>
              </a:rPr>
              <a:t>while(true</a:t>
            </a:r>
            <a:r>
              <a:rPr lang="en-US" sz="1400" i="0" dirty="0" smtClean="0">
                <a:solidFill>
                  <a:schemeClr val="tx1"/>
                </a:solidFill>
                <a:latin typeface="Andale Mono"/>
                <a:ea typeface="ＭＳ Ｐゴシック" pitchFamily="-65" charset="-128"/>
                <a:cs typeface="Andale Mono"/>
              </a:rPr>
              <a:t>) {</a:t>
            </a:r>
            <a:r>
              <a:rPr lang="en-US" sz="1400" i="0" dirty="0" err="1" smtClean="0">
                <a:solidFill>
                  <a:schemeClr val="tx1"/>
                </a:solidFill>
                <a:latin typeface="Andale Mono"/>
                <a:ea typeface="ＭＳ Ｐゴシック" pitchFamily="-65" charset="-128"/>
                <a:cs typeface="Andale Mono"/>
              </a:rPr>
              <a:t>send(some_msg</a:t>
            </a:r>
            <a:r>
              <a:rPr lang="en-US" sz="1400" i="0" dirty="0" smtClean="0">
                <a:solidFill>
                  <a:schemeClr val="tx1"/>
                </a:solidFill>
                <a:latin typeface="Andale Mono"/>
                <a:ea typeface="ＭＳ Ｐゴシック" pitchFamily="-65" charset="-128"/>
                <a:cs typeface="Andale Mono"/>
              </a:rPr>
              <a:t>)}; </a:t>
            </a:r>
          </a:p>
          <a:p>
            <a:r>
              <a:rPr lang="en-US" sz="1400" i="0" dirty="0" smtClean="0">
                <a:solidFill>
                  <a:schemeClr val="tx1"/>
                </a:solidFill>
                <a:latin typeface="Andale Mono"/>
                <a:ea typeface="ＭＳ Ｐゴシック" pitchFamily="-65" charset="-128"/>
                <a:cs typeface="Andale Mono"/>
              </a:rPr>
              <a:t>}</a:t>
            </a:r>
            <a:endParaRPr lang="en-US" sz="1400" i="0" dirty="0">
              <a:solidFill>
                <a:schemeClr val="tx1"/>
              </a:solidFill>
              <a:latin typeface="Andale Mono"/>
              <a:cs typeface="Andale Mono"/>
            </a:endParaRP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914400" y="5334000"/>
            <a:ext cx="82296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  <a:buClr>
                <a:schemeClr val="folHlink"/>
              </a:buClr>
              <a:buSzPct val="60000"/>
              <a:buBlip>
                <a:blip r:embed="rId3"/>
              </a:buBlip>
              <a:defRPr/>
            </a:pPr>
            <a:r>
              <a:rPr lang="en-US" b="0" i="0" kern="0" dirty="0" err="1" smtClean="0">
                <a:solidFill>
                  <a:schemeClr val="tx1"/>
                </a:solidFill>
                <a:latin typeface="Andale Mono"/>
                <a:ea typeface="ＭＳ Ｐゴシック" pitchFamily="-65" charset="-128"/>
                <a:cs typeface="Andale Mono"/>
              </a:rPr>
              <a:t>self_addr</a:t>
            </a:r>
            <a:r>
              <a:rPr lang="en-US" b="0" i="0" kern="0" dirty="0" smtClean="0">
                <a:solidFill>
                  <a:schemeClr val="tx1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rPr>
              <a:t> needs to be computed by mote (imagine a costly distributed address assignment protocol)</a:t>
            </a:r>
            <a:endParaRPr lang="en-US" b="0" i="0" kern="0" dirty="0" smtClean="0">
              <a:solidFill>
                <a:schemeClr val="tx1"/>
              </a:solidFill>
              <a:latin typeface="Andale Mono"/>
              <a:ea typeface="ＭＳ Ｐゴシック" pitchFamily="-65" charset="-128"/>
              <a:cs typeface="Andale Mono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-65" charset="2"/>
              <a:buBlip>
                <a:blip r:embed="rId3"/>
              </a:buBlip>
              <a:tabLst/>
              <a:defRPr/>
            </a:pPr>
            <a:r>
              <a:rPr kumimoji="0" lang="en-US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pitchFamily="-65" charset="-128"/>
                <a:cs typeface="ＭＳ Ｐゴシック" pitchFamily="-65" charset="-128"/>
              </a:rPr>
              <a:t>memory space needed for </a:t>
            </a:r>
            <a:r>
              <a:rPr lang="en-US" b="0" i="0" kern="0" dirty="0" err="1" smtClean="0">
                <a:solidFill>
                  <a:schemeClr val="tx1"/>
                </a:solidFill>
                <a:latin typeface="Andale Mono"/>
                <a:ea typeface="ＭＳ Ｐゴシック" pitchFamily="-65" charset="-128"/>
                <a:cs typeface="Andale Mono"/>
              </a:rPr>
              <a:t>self_addr</a:t>
            </a:r>
            <a:endParaRPr kumimoji="0" lang="en-US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pitchFamily="-65" charset="-128"/>
              <a:cs typeface="ＭＳ Ｐゴシック" pitchFamily="-65" charset="-128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9601" y="1981200"/>
            <a:ext cx="2574698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" name="Straight Arrow Connector 8"/>
          <p:cNvCxnSpPr/>
          <p:nvPr/>
        </p:nvCxnSpPr>
        <p:spPr bwMode="auto">
          <a:xfrm rot="10800000" flipV="1">
            <a:off x="2133600" y="1981200"/>
            <a:ext cx="1828800" cy="75751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 rot="5400000">
            <a:off x="2971800" y="1981200"/>
            <a:ext cx="990600" cy="99060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 rot="10800000" flipV="1">
            <a:off x="914400" y="1981200"/>
            <a:ext cx="3048000" cy="932329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11" name="Rectangle 10"/>
          <p:cNvSpPr/>
          <p:nvPr/>
        </p:nvSpPr>
        <p:spPr>
          <a:xfrm>
            <a:off x="609600" y="4419600"/>
            <a:ext cx="299692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Note: Just a Toy Example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unded Rectangle 23"/>
          <p:cNvSpPr/>
          <p:nvPr/>
        </p:nvSpPr>
        <p:spPr bwMode="auto">
          <a:xfrm>
            <a:off x="76200" y="3810000"/>
            <a:ext cx="8686800" cy="2819400"/>
          </a:xfrm>
          <a:prstGeom prst="roundRect">
            <a:avLst/>
          </a:prstGeom>
          <a:solidFill>
            <a:srgbClr val="C6C6C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1" u="none" strike="noStrike" cap="none" normalizeH="0" baseline="0">
              <a:ln>
                <a:noFill/>
              </a:ln>
              <a:solidFill>
                <a:srgbClr val="009900"/>
              </a:solidFill>
              <a:effectLst/>
              <a:latin typeface="Times New Roman" pitchFamily="46" charset="0"/>
              <a:sym typeface="Symbol" pitchFamily="46" charset="2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609600" y="1143000"/>
            <a:ext cx="82296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-65" charset="2"/>
              <a:buBlip>
                <a:blip r:embed="rId3"/>
              </a:buBlip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pitchFamily="-65" charset="-128"/>
              <a:cs typeface="ＭＳ Ｐゴシック" pitchFamily="-65" charset="-128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9601" y="1981200"/>
            <a:ext cx="2574698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Rectangle 15"/>
          <p:cNvSpPr/>
          <p:nvPr/>
        </p:nvSpPr>
        <p:spPr>
          <a:xfrm>
            <a:off x="5085421" y="3886200"/>
            <a:ext cx="3740064" cy="192360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void main { </a:t>
            </a:r>
          </a:p>
          <a:p>
            <a:r>
              <a:rPr lang="en-US" sz="140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   for (</a:t>
            </a:r>
            <a:r>
              <a:rPr lang="en-US" sz="1400" i="0" dirty="0" err="1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i</a:t>
            </a:r>
            <a:r>
              <a:rPr lang="en-US" sz="140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=0; </a:t>
            </a:r>
            <a:r>
              <a:rPr lang="en-US" sz="1400" i="0" dirty="0" err="1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i</a:t>
            </a:r>
            <a:r>
              <a:rPr lang="en-US" sz="140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&lt;MAX; </a:t>
            </a:r>
            <a:r>
              <a:rPr lang="en-US" sz="1400" i="0" dirty="0" err="1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i</a:t>
            </a:r>
            <a:r>
              <a:rPr lang="en-US" sz="140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++) {</a:t>
            </a:r>
          </a:p>
          <a:p>
            <a:r>
              <a:rPr lang="en-US" sz="140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    </a:t>
            </a:r>
            <a:r>
              <a:rPr lang="en-US" sz="1400" i="0" dirty="0" err="1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addr</a:t>
            </a:r>
            <a:r>
              <a:rPr lang="en-US" sz="140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 = </a:t>
            </a:r>
            <a:r>
              <a:rPr lang="en-US" sz="1400" i="0" dirty="0" err="1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getAddr(i</a:t>
            </a:r>
            <a:r>
              <a:rPr lang="en-US" sz="140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); </a:t>
            </a:r>
          </a:p>
          <a:p>
            <a:r>
              <a:rPr lang="en-US" sz="140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    run (</a:t>
            </a:r>
            <a:r>
              <a:rPr lang="en-US" sz="1400" i="0" dirty="0" err="1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stagedcode</a:t>
            </a:r>
            <a:r>
              <a:rPr lang="en-US" sz="140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 (lift </a:t>
            </a:r>
            <a:r>
              <a:rPr lang="en-US" sz="1400" i="0" dirty="0" err="1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addr</a:t>
            </a:r>
            <a:r>
              <a:rPr lang="en-US" sz="140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));</a:t>
            </a:r>
          </a:p>
          <a:p>
            <a:r>
              <a:rPr lang="en-US" sz="140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   }  </a:t>
            </a:r>
          </a:p>
          <a:p>
            <a:r>
              <a:rPr lang="en-US" sz="140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}</a:t>
            </a:r>
            <a:endParaRPr lang="en-US" sz="1400" i="0" dirty="0">
              <a:solidFill>
                <a:srgbClr val="000000"/>
              </a:solidFill>
              <a:latin typeface="Andale Mono"/>
              <a:cs typeface="Andale Mono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09600" y="4250084"/>
            <a:ext cx="4171021" cy="127727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void send (</a:t>
            </a:r>
            <a:r>
              <a:rPr lang="en-US" sz="1400" i="0" dirty="0" err="1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message_t</a:t>
            </a:r>
            <a:r>
              <a:rPr lang="en-US" sz="140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 </a:t>
            </a:r>
            <a:r>
              <a:rPr lang="en-US" sz="1400" i="0" dirty="0" err="1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msg</a:t>
            </a:r>
            <a:r>
              <a:rPr lang="en-US" sz="140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) {</a:t>
            </a:r>
          </a:p>
          <a:p>
            <a:r>
              <a:rPr lang="en-US" sz="140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       </a:t>
            </a:r>
            <a:r>
              <a:rPr lang="en-US" sz="1400" i="0" dirty="0" err="1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msg.header.source</a:t>
            </a:r>
            <a:r>
              <a:rPr lang="en-US" sz="140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 = </a:t>
            </a:r>
            <a:r>
              <a:rPr lang="en-US" sz="1400" i="0" dirty="0" err="1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self_addr</a:t>
            </a:r>
            <a:r>
              <a:rPr lang="en-US" sz="140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;</a:t>
            </a:r>
          </a:p>
          <a:p>
            <a:r>
              <a:rPr lang="en-US" sz="140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       …</a:t>
            </a:r>
          </a:p>
          <a:p>
            <a:r>
              <a:rPr lang="en-US" sz="140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}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59557" y="5451157"/>
            <a:ext cx="3740064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void main {</a:t>
            </a:r>
          </a:p>
          <a:p>
            <a:r>
              <a:rPr lang="en-US" sz="140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    </a:t>
            </a:r>
            <a:r>
              <a:rPr lang="en-US" sz="1400" i="0" dirty="0" err="1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while(true</a:t>
            </a:r>
            <a:r>
              <a:rPr lang="en-US" sz="140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) {</a:t>
            </a:r>
            <a:r>
              <a:rPr lang="en-US" sz="1400" i="0" dirty="0" err="1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send(some_msg</a:t>
            </a:r>
            <a:r>
              <a:rPr lang="en-US" sz="140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)}; </a:t>
            </a:r>
          </a:p>
          <a:p>
            <a:r>
              <a:rPr lang="en-US" sz="140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}</a:t>
            </a:r>
          </a:p>
        </p:txBody>
      </p:sp>
      <p:cxnSp>
        <p:nvCxnSpPr>
          <p:cNvPr id="20" name="Straight Arrow Connector 19"/>
          <p:cNvCxnSpPr/>
          <p:nvPr/>
        </p:nvCxnSpPr>
        <p:spPr bwMode="auto">
          <a:xfrm rot="10800000">
            <a:off x="1295400" y="3505200"/>
            <a:ext cx="1219200" cy="30480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28" name="Title 4"/>
          <p:cNvSpPr>
            <a:spLocks noGrp="1"/>
          </p:cNvSpPr>
          <p:nvPr>
            <p:ph type="title"/>
          </p:nvPr>
        </p:nvSpPr>
        <p:spPr>
          <a:xfrm>
            <a:off x="1150938" y="228600"/>
            <a:ext cx="7793037" cy="685800"/>
          </a:xfrm>
        </p:spPr>
        <p:txBody>
          <a:bodyPr/>
          <a:lstStyle/>
          <a:p>
            <a:r>
              <a:rPr lang="en-US" dirty="0" smtClean="0">
                <a:ea typeface="ＭＳ Ｐゴシック" pitchFamily="-60" charset="-128"/>
                <a:cs typeface="ＭＳ Ｐゴシック" pitchFamily="-60" charset="-128"/>
              </a:rPr>
              <a:t>Staging at Work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03112" y="6213157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b="0" kern="0" dirty="0" smtClean="0">
                <a:solidFill>
                  <a:srgbClr val="000000"/>
                </a:solidFill>
                <a:latin typeface="Times New Roman"/>
                <a:ea typeface="ＭＳ Ｐゴシック" pitchFamily="-65" charset="-128"/>
                <a:cs typeface="Times New Roman"/>
              </a:rPr>
              <a:t>〉</a:t>
            </a:r>
            <a:endParaRPr lang="en-US" sz="1800" i="0" dirty="0" smtClean="0">
              <a:solidFill>
                <a:srgbClr val="000000"/>
              </a:solidFill>
              <a:latin typeface="Andale Mono"/>
              <a:ea typeface="ＭＳ Ｐゴシック" pitchFamily="-65" charset="-128"/>
              <a:cs typeface="Andale Mono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205407" y="3821668"/>
            <a:ext cx="44427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i="0" dirty="0" err="1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stagedcode</a:t>
            </a:r>
            <a:r>
              <a:rPr lang="en-US" sz="140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 = </a:t>
            </a:r>
            <a:r>
              <a:rPr lang="en-US" sz="1400" i="0" dirty="0" err="1" smtClean="0">
                <a:solidFill>
                  <a:srgbClr val="000000"/>
                </a:solidFill>
                <a:latin typeface="Lucida Grande"/>
                <a:ea typeface="Lucida Grande"/>
                <a:cs typeface="Lucida Grande"/>
              </a:rPr>
              <a:t>λ</a:t>
            </a:r>
            <a:r>
              <a:rPr lang="en-US" sz="140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 </a:t>
            </a:r>
            <a:r>
              <a:rPr lang="en-US" sz="1400" i="0" dirty="0" err="1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self_addr</a:t>
            </a:r>
            <a:r>
              <a:rPr lang="en-US" sz="140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: </a:t>
            </a:r>
            <a:r>
              <a:rPr lang="en-US" sz="1400" i="0" kern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〈.</a:t>
            </a:r>
            <a:r>
              <a:rPr lang="en-US" sz="140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uint32.</a:t>
            </a:r>
            <a:r>
              <a:rPr lang="en-US" sz="1400" i="0" kern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〉</a:t>
            </a:r>
            <a:r>
              <a:rPr lang="en-US" sz="1800" kern="0" dirty="0" smtClean="0">
                <a:solidFill>
                  <a:srgbClr val="000000"/>
                </a:solidFill>
                <a:latin typeface="Times New Roman"/>
                <a:ea typeface="ＭＳ Ｐゴシック" pitchFamily="-65" charset="-128"/>
                <a:cs typeface="Times New Roman"/>
              </a:rPr>
              <a:t>〈</a:t>
            </a:r>
            <a:endParaRPr lang="en-US" sz="1800" i="0" dirty="0" smtClean="0">
              <a:solidFill>
                <a:srgbClr val="000000"/>
              </a:solidFill>
              <a:latin typeface="Andale Mono"/>
              <a:ea typeface="ＭＳ Ｐゴシック" pitchFamily="-65" charset="-128"/>
              <a:cs typeface="Andale Mono"/>
            </a:endParaRPr>
          </a:p>
        </p:txBody>
      </p:sp>
      <p:cxnSp>
        <p:nvCxnSpPr>
          <p:cNvPr id="31" name="Straight Arrow Connector 30"/>
          <p:cNvCxnSpPr/>
          <p:nvPr/>
        </p:nvCxnSpPr>
        <p:spPr bwMode="auto">
          <a:xfrm rot="5400000" flipH="1" flipV="1">
            <a:off x="3467100" y="5219700"/>
            <a:ext cx="2819400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>
                <a:alpha val="2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unded Rectangle 23"/>
          <p:cNvSpPr/>
          <p:nvPr/>
        </p:nvSpPr>
        <p:spPr bwMode="auto">
          <a:xfrm>
            <a:off x="76200" y="3810000"/>
            <a:ext cx="8686800" cy="2819400"/>
          </a:xfrm>
          <a:prstGeom prst="roundRect">
            <a:avLst/>
          </a:prstGeom>
          <a:solidFill>
            <a:srgbClr val="C6C6C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1" u="none" strike="noStrike" cap="none" normalizeH="0" baseline="0">
              <a:ln>
                <a:noFill/>
              </a:ln>
              <a:solidFill>
                <a:srgbClr val="009900"/>
              </a:solidFill>
              <a:effectLst/>
              <a:latin typeface="Times New Roman" pitchFamily="46" charset="0"/>
              <a:sym typeface="Symbol" pitchFamily="46" charset="2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609600" y="1143000"/>
            <a:ext cx="82296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-65" charset="2"/>
              <a:buBlip>
                <a:blip r:embed="rId3"/>
              </a:buBlip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pitchFamily="-65" charset="-128"/>
              <a:cs typeface="ＭＳ Ｐゴシック" pitchFamily="-65" charset="-128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9601" y="1981200"/>
            <a:ext cx="2574698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Rectangle 15"/>
          <p:cNvSpPr/>
          <p:nvPr/>
        </p:nvSpPr>
        <p:spPr>
          <a:xfrm>
            <a:off x="5085421" y="3886200"/>
            <a:ext cx="3740064" cy="192360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void main { </a:t>
            </a:r>
          </a:p>
          <a:p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   for (</a:t>
            </a:r>
            <a:r>
              <a:rPr lang="en-US" sz="140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i</a:t>
            </a:r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=0; </a:t>
            </a:r>
            <a:r>
              <a:rPr lang="en-US" sz="140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i</a:t>
            </a:r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&lt;MAX; </a:t>
            </a:r>
            <a:r>
              <a:rPr lang="en-US" sz="140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i</a:t>
            </a:r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++) {</a:t>
            </a:r>
          </a:p>
          <a:p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    </a:t>
            </a:r>
            <a:r>
              <a:rPr lang="en-US" sz="140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addr</a:t>
            </a:r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 = </a:t>
            </a:r>
            <a:r>
              <a:rPr lang="en-US" sz="140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getAddr(i</a:t>
            </a:r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); </a:t>
            </a:r>
          </a:p>
          <a:p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    run (</a:t>
            </a:r>
            <a:r>
              <a:rPr lang="en-US" sz="140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stagedcode</a:t>
            </a:r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 (lift </a:t>
            </a:r>
            <a:r>
              <a:rPr lang="en-US" sz="140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addr</a:t>
            </a:r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));</a:t>
            </a:r>
          </a:p>
          <a:p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   }  </a:t>
            </a:r>
          </a:p>
          <a:p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}</a:t>
            </a:r>
            <a:endParaRPr lang="en-US" sz="1400" i="0" dirty="0">
              <a:solidFill>
                <a:srgbClr val="000000">
                  <a:alpha val="20000"/>
                </a:srgbClr>
              </a:solidFill>
              <a:latin typeface="Andale Mono"/>
              <a:cs typeface="Andale Mono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09600" y="4250084"/>
            <a:ext cx="4171021" cy="127727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void send (</a:t>
            </a:r>
            <a:r>
              <a:rPr lang="en-US" sz="1400" i="0" dirty="0" err="1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message_t</a:t>
            </a:r>
            <a:r>
              <a:rPr lang="en-US" sz="140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 </a:t>
            </a:r>
            <a:r>
              <a:rPr lang="en-US" sz="1400" i="0" dirty="0" err="1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msg</a:t>
            </a:r>
            <a:r>
              <a:rPr lang="en-US" sz="140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) {</a:t>
            </a:r>
          </a:p>
          <a:p>
            <a:r>
              <a:rPr lang="en-US" sz="140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       </a:t>
            </a:r>
            <a:r>
              <a:rPr lang="en-US" sz="1400" i="0" dirty="0" err="1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msg.header.source</a:t>
            </a:r>
            <a:r>
              <a:rPr lang="en-US" sz="140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 = </a:t>
            </a:r>
            <a:r>
              <a:rPr lang="en-US" sz="1400" i="0" dirty="0" err="1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self_addr</a:t>
            </a:r>
            <a:r>
              <a:rPr lang="en-US" sz="140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;</a:t>
            </a:r>
          </a:p>
          <a:p>
            <a:r>
              <a:rPr lang="en-US" sz="140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       …</a:t>
            </a:r>
          </a:p>
          <a:p>
            <a:r>
              <a:rPr lang="en-US" sz="140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}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59557" y="5451157"/>
            <a:ext cx="3740064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void main {</a:t>
            </a:r>
          </a:p>
          <a:p>
            <a:r>
              <a:rPr lang="en-US" sz="140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    </a:t>
            </a:r>
            <a:r>
              <a:rPr lang="en-US" sz="1400" i="0" dirty="0" err="1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while(true</a:t>
            </a:r>
            <a:r>
              <a:rPr lang="en-US" sz="140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) {</a:t>
            </a:r>
            <a:r>
              <a:rPr lang="en-US" sz="1400" i="0" dirty="0" err="1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send(some_msg</a:t>
            </a:r>
            <a:r>
              <a:rPr lang="en-US" sz="140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)}; </a:t>
            </a:r>
          </a:p>
          <a:p>
            <a:r>
              <a:rPr lang="en-US" sz="140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}</a:t>
            </a:r>
          </a:p>
        </p:txBody>
      </p:sp>
      <p:cxnSp>
        <p:nvCxnSpPr>
          <p:cNvPr id="20" name="Straight Arrow Connector 19"/>
          <p:cNvCxnSpPr/>
          <p:nvPr/>
        </p:nvCxnSpPr>
        <p:spPr bwMode="auto">
          <a:xfrm rot="10800000">
            <a:off x="1295400" y="3505200"/>
            <a:ext cx="1219200" cy="30480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28" name="Title 4"/>
          <p:cNvSpPr>
            <a:spLocks noGrp="1"/>
          </p:cNvSpPr>
          <p:nvPr>
            <p:ph type="title"/>
          </p:nvPr>
        </p:nvSpPr>
        <p:spPr>
          <a:xfrm>
            <a:off x="1150938" y="228600"/>
            <a:ext cx="7793037" cy="685800"/>
          </a:xfrm>
        </p:spPr>
        <p:txBody>
          <a:bodyPr/>
          <a:lstStyle/>
          <a:p>
            <a:r>
              <a:rPr lang="en-US" dirty="0" smtClean="0">
                <a:ea typeface="ＭＳ Ｐゴシック" pitchFamily="-60" charset="-128"/>
                <a:cs typeface="ＭＳ Ｐゴシック" pitchFamily="-60" charset="-128"/>
              </a:rPr>
              <a:t>Staging at Work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03112" y="6213157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b="0" kern="0" dirty="0" smtClean="0">
                <a:solidFill>
                  <a:srgbClr val="000000">
                    <a:alpha val="20000"/>
                  </a:srgbClr>
                </a:solidFill>
                <a:latin typeface="Times New Roman"/>
                <a:ea typeface="ＭＳ Ｐゴシック" pitchFamily="-65" charset="-128"/>
                <a:cs typeface="Times New Roman"/>
              </a:rPr>
              <a:t>〉</a:t>
            </a:r>
            <a:endParaRPr lang="en-US" sz="1800" i="0" dirty="0" smtClean="0">
              <a:solidFill>
                <a:srgbClr val="000000">
                  <a:alpha val="20000"/>
                </a:srgbClr>
              </a:solidFill>
              <a:latin typeface="Andale Mono"/>
              <a:ea typeface="ＭＳ Ｐゴシック" pitchFamily="-65" charset="-128"/>
              <a:cs typeface="Andale Mono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205407" y="3821668"/>
            <a:ext cx="44427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stagedcode</a:t>
            </a:r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 = </a:t>
            </a:r>
            <a:r>
              <a:rPr lang="en-US" sz="1400" i="0" dirty="0" err="1" smtClean="0">
                <a:solidFill>
                  <a:srgbClr val="000000">
                    <a:alpha val="20000"/>
                  </a:srgbClr>
                </a:solidFill>
                <a:latin typeface="Lucida Grande"/>
                <a:ea typeface="Lucida Grande"/>
                <a:cs typeface="Lucida Grande"/>
              </a:rPr>
              <a:t>λ</a:t>
            </a:r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 </a:t>
            </a:r>
            <a:r>
              <a:rPr lang="en-US" sz="140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self_addr</a:t>
            </a:r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: </a:t>
            </a:r>
            <a:r>
              <a:rPr lang="en-US" sz="1400" i="0" kern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〈.</a:t>
            </a:r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uint32.</a:t>
            </a:r>
            <a:r>
              <a:rPr lang="en-US" sz="1400" i="0" kern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〉</a:t>
            </a:r>
            <a:r>
              <a:rPr lang="en-US" sz="1800" kern="0" dirty="0" smtClean="0">
                <a:solidFill>
                  <a:srgbClr val="000000">
                    <a:alpha val="20000"/>
                  </a:srgbClr>
                </a:solidFill>
                <a:latin typeface="Times New Roman"/>
                <a:ea typeface="ＭＳ Ｐゴシック" pitchFamily="-65" charset="-128"/>
                <a:cs typeface="Times New Roman"/>
              </a:rPr>
              <a:t>〈</a:t>
            </a:r>
            <a:endParaRPr lang="en-US" sz="1800" i="0" dirty="0" smtClean="0">
              <a:solidFill>
                <a:srgbClr val="000000">
                  <a:alpha val="20000"/>
                </a:srgbClr>
              </a:solidFill>
              <a:latin typeface="Andale Mono"/>
              <a:ea typeface="ＭＳ Ｐゴシック" pitchFamily="-65" charset="-128"/>
              <a:cs typeface="Andale Mono"/>
            </a:endParaRPr>
          </a:p>
        </p:txBody>
      </p:sp>
      <p:cxnSp>
        <p:nvCxnSpPr>
          <p:cNvPr id="31" name="Straight Arrow Connector 30"/>
          <p:cNvCxnSpPr/>
          <p:nvPr/>
        </p:nvCxnSpPr>
        <p:spPr bwMode="auto">
          <a:xfrm rot="5400000" flipH="1" flipV="1">
            <a:off x="3467100" y="5219700"/>
            <a:ext cx="2819400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>
                <a:alpha val="2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unded Rectangle 23"/>
          <p:cNvSpPr/>
          <p:nvPr/>
        </p:nvSpPr>
        <p:spPr bwMode="auto">
          <a:xfrm>
            <a:off x="76200" y="3810000"/>
            <a:ext cx="8686800" cy="2819400"/>
          </a:xfrm>
          <a:prstGeom prst="roundRect">
            <a:avLst/>
          </a:prstGeom>
          <a:solidFill>
            <a:srgbClr val="C6C6C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1" u="none" strike="noStrike" cap="none" normalizeH="0" baseline="0">
              <a:ln>
                <a:noFill/>
              </a:ln>
              <a:solidFill>
                <a:srgbClr val="009900"/>
              </a:solidFill>
              <a:effectLst/>
              <a:latin typeface="Times New Roman" pitchFamily="46" charset="0"/>
              <a:sym typeface="Symbol" pitchFamily="46" charset="2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609600" y="1143000"/>
            <a:ext cx="82296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-65" charset="2"/>
              <a:buBlip>
                <a:blip r:embed="rId3"/>
              </a:buBlip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pitchFamily="-65" charset="-128"/>
              <a:cs typeface="ＭＳ Ｐゴシック" pitchFamily="-65" charset="-128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9601" y="1981200"/>
            <a:ext cx="2574698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Rectangle 15"/>
          <p:cNvSpPr/>
          <p:nvPr/>
        </p:nvSpPr>
        <p:spPr>
          <a:xfrm>
            <a:off x="5085421" y="3886200"/>
            <a:ext cx="3740064" cy="192360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void main { </a:t>
            </a:r>
          </a:p>
          <a:p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   for (</a:t>
            </a:r>
            <a:r>
              <a:rPr lang="en-US" sz="140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i</a:t>
            </a:r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=0; </a:t>
            </a:r>
            <a:r>
              <a:rPr lang="en-US" sz="140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i</a:t>
            </a:r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&lt;MAX; </a:t>
            </a:r>
            <a:r>
              <a:rPr lang="en-US" sz="140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i</a:t>
            </a:r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++) {</a:t>
            </a:r>
          </a:p>
          <a:p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    </a:t>
            </a:r>
            <a:r>
              <a:rPr lang="en-US" sz="140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addr</a:t>
            </a:r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 = </a:t>
            </a:r>
            <a:r>
              <a:rPr lang="en-US" sz="140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getAddr(i</a:t>
            </a:r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); </a:t>
            </a:r>
          </a:p>
          <a:p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    run (</a:t>
            </a:r>
            <a:r>
              <a:rPr lang="en-US" sz="140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stagedcode</a:t>
            </a:r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 (lift </a:t>
            </a:r>
            <a:r>
              <a:rPr lang="en-US" sz="140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addr</a:t>
            </a:r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));</a:t>
            </a:r>
          </a:p>
          <a:p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   }  </a:t>
            </a:r>
          </a:p>
          <a:p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}</a:t>
            </a:r>
            <a:endParaRPr lang="en-US" sz="1400" i="0" dirty="0">
              <a:solidFill>
                <a:srgbClr val="000000">
                  <a:alpha val="20000"/>
                </a:srgbClr>
              </a:solidFill>
              <a:latin typeface="Andale Mono"/>
              <a:cs typeface="Andale Mono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09600" y="4250084"/>
            <a:ext cx="4171021" cy="127727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void send (</a:t>
            </a:r>
            <a:r>
              <a:rPr lang="en-US" sz="140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message_t</a:t>
            </a:r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 </a:t>
            </a:r>
            <a:r>
              <a:rPr lang="en-US" sz="140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msg</a:t>
            </a:r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) {</a:t>
            </a:r>
          </a:p>
          <a:p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       </a:t>
            </a:r>
            <a:r>
              <a:rPr lang="en-US" sz="140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msg.header.source</a:t>
            </a:r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 = </a:t>
            </a:r>
            <a:r>
              <a:rPr lang="en-US" sz="140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self_addr</a:t>
            </a:r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;</a:t>
            </a:r>
          </a:p>
          <a:p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       …</a:t>
            </a:r>
          </a:p>
          <a:p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}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59557" y="5451157"/>
            <a:ext cx="3740064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void main {</a:t>
            </a:r>
          </a:p>
          <a:p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    </a:t>
            </a:r>
            <a:r>
              <a:rPr lang="en-US" sz="140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while(true</a:t>
            </a:r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) {</a:t>
            </a:r>
            <a:r>
              <a:rPr lang="en-US" sz="140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send(some_msg</a:t>
            </a:r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)}; </a:t>
            </a:r>
          </a:p>
          <a:p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}</a:t>
            </a:r>
          </a:p>
        </p:txBody>
      </p:sp>
      <p:cxnSp>
        <p:nvCxnSpPr>
          <p:cNvPr id="20" name="Straight Arrow Connector 19"/>
          <p:cNvCxnSpPr/>
          <p:nvPr/>
        </p:nvCxnSpPr>
        <p:spPr bwMode="auto">
          <a:xfrm rot="10800000">
            <a:off x="1295400" y="3505200"/>
            <a:ext cx="1219200" cy="30480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28" name="Title 4"/>
          <p:cNvSpPr>
            <a:spLocks noGrp="1"/>
          </p:cNvSpPr>
          <p:nvPr>
            <p:ph type="title"/>
          </p:nvPr>
        </p:nvSpPr>
        <p:spPr>
          <a:xfrm>
            <a:off x="1150938" y="228600"/>
            <a:ext cx="7793037" cy="685800"/>
          </a:xfrm>
        </p:spPr>
        <p:txBody>
          <a:bodyPr/>
          <a:lstStyle/>
          <a:p>
            <a:r>
              <a:rPr lang="en-US" dirty="0" smtClean="0">
                <a:ea typeface="ＭＳ Ｐゴシック" pitchFamily="-60" charset="-128"/>
                <a:cs typeface="ＭＳ Ｐゴシック" pitchFamily="-60" charset="-128"/>
              </a:rPr>
              <a:t>Staging at Work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03112" y="6213157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b="0" kern="0" dirty="0" smtClean="0">
                <a:solidFill>
                  <a:srgbClr val="000000"/>
                </a:solidFill>
                <a:latin typeface="Times New Roman"/>
                <a:ea typeface="ＭＳ Ｐゴシック" pitchFamily="-65" charset="-128"/>
                <a:cs typeface="Times New Roman"/>
              </a:rPr>
              <a:t>〉</a:t>
            </a:r>
            <a:endParaRPr lang="en-US" sz="1800" i="0" dirty="0" smtClean="0">
              <a:solidFill>
                <a:srgbClr val="000000"/>
              </a:solidFill>
              <a:latin typeface="Andale Mono"/>
              <a:ea typeface="ＭＳ Ｐゴシック" pitchFamily="-65" charset="-128"/>
              <a:cs typeface="Andale Mono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205407" y="3821668"/>
            <a:ext cx="44427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i="0" dirty="0" err="1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stagedcode</a:t>
            </a:r>
            <a:r>
              <a:rPr lang="en-US" sz="140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 = </a:t>
            </a:r>
            <a:r>
              <a:rPr lang="en-US" sz="1400" i="0" dirty="0" err="1" smtClean="0">
                <a:solidFill>
                  <a:srgbClr val="000000"/>
                </a:solidFill>
                <a:latin typeface="Lucida Grande"/>
                <a:ea typeface="Lucida Grande"/>
                <a:cs typeface="Lucida Grande"/>
              </a:rPr>
              <a:t>λ</a:t>
            </a:r>
            <a:r>
              <a:rPr lang="en-US" sz="140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 </a:t>
            </a:r>
            <a:r>
              <a:rPr lang="en-US" sz="1400" i="0" dirty="0" err="1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self_addr</a:t>
            </a:r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: </a:t>
            </a:r>
            <a:r>
              <a:rPr lang="en-US" sz="1400" i="0" kern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〈.</a:t>
            </a:r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uint32.</a:t>
            </a:r>
            <a:r>
              <a:rPr lang="en-US" sz="1400" i="0" kern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〉</a:t>
            </a:r>
            <a:r>
              <a:rPr lang="en-US" sz="1800" kern="0" dirty="0" smtClean="0">
                <a:solidFill>
                  <a:srgbClr val="000000"/>
                </a:solidFill>
                <a:latin typeface="Times New Roman"/>
                <a:ea typeface="ＭＳ Ｐゴシック" pitchFamily="-65" charset="-128"/>
                <a:cs typeface="Times New Roman"/>
              </a:rPr>
              <a:t>〈</a:t>
            </a:r>
            <a:endParaRPr lang="en-US" sz="1800" i="0" dirty="0" smtClean="0">
              <a:solidFill>
                <a:srgbClr val="000000"/>
              </a:solidFill>
              <a:latin typeface="Andale Mono"/>
              <a:ea typeface="ＭＳ Ｐゴシック" pitchFamily="-65" charset="-128"/>
              <a:cs typeface="Andale Mono"/>
            </a:endParaRPr>
          </a:p>
        </p:txBody>
      </p:sp>
      <p:cxnSp>
        <p:nvCxnSpPr>
          <p:cNvPr id="31" name="Straight Arrow Connector 30"/>
          <p:cNvCxnSpPr/>
          <p:nvPr/>
        </p:nvCxnSpPr>
        <p:spPr bwMode="auto">
          <a:xfrm rot="5400000" flipH="1" flipV="1">
            <a:off x="3467100" y="5219700"/>
            <a:ext cx="2819400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>
                <a:alpha val="2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unded Rectangle 23"/>
          <p:cNvSpPr/>
          <p:nvPr/>
        </p:nvSpPr>
        <p:spPr bwMode="auto">
          <a:xfrm>
            <a:off x="76200" y="3810000"/>
            <a:ext cx="8686800" cy="2819400"/>
          </a:xfrm>
          <a:prstGeom prst="roundRect">
            <a:avLst/>
          </a:prstGeom>
          <a:solidFill>
            <a:srgbClr val="C6C6C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1" u="none" strike="noStrike" cap="none" normalizeH="0" baseline="0">
              <a:ln>
                <a:noFill/>
              </a:ln>
              <a:solidFill>
                <a:srgbClr val="009900"/>
              </a:solidFill>
              <a:effectLst/>
              <a:latin typeface="Times New Roman" pitchFamily="46" charset="0"/>
              <a:sym typeface="Symbol" pitchFamily="46" charset="2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609600" y="1143000"/>
            <a:ext cx="82296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-65" charset="2"/>
              <a:buBlip>
                <a:blip r:embed="rId3"/>
              </a:buBlip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pitchFamily="-65" charset="-128"/>
              <a:cs typeface="ＭＳ Ｐゴシック" pitchFamily="-65" charset="-128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9601" y="1981200"/>
            <a:ext cx="2574698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Rectangle 15"/>
          <p:cNvSpPr/>
          <p:nvPr/>
        </p:nvSpPr>
        <p:spPr>
          <a:xfrm>
            <a:off x="5085421" y="3886200"/>
            <a:ext cx="3740064" cy="192360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i="0" dirty="0" smtClean="0">
                <a:solidFill>
                  <a:schemeClr val="tx1"/>
                </a:solidFill>
                <a:latin typeface="Andale Mono"/>
                <a:ea typeface="ＭＳ Ｐゴシック" pitchFamily="-65" charset="-128"/>
                <a:cs typeface="Andale Mono"/>
              </a:rPr>
              <a:t>void main { </a:t>
            </a:r>
          </a:p>
          <a:p>
            <a:r>
              <a:rPr lang="en-US" sz="1400" i="0" dirty="0" smtClean="0">
                <a:solidFill>
                  <a:schemeClr val="tx1"/>
                </a:solidFill>
                <a:latin typeface="Andale Mono"/>
                <a:ea typeface="ＭＳ Ｐゴシック" pitchFamily="-65" charset="-128"/>
                <a:cs typeface="Andale Mono"/>
              </a:rPr>
              <a:t>   for (</a:t>
            </a:r>
            <a:r>
              <a:rPr lang="en-US" sz="1400" i="0" dirty="0" err="1" smtClean="0">
                <a:solidFill>
                  <a:schemeClr val="tx1"/>
                </a:solidFill>
                <a:latin typeface="Andale Mono"/>
                <a:ea typeface="ＭＳ Ｐゴシック" pitchFamily="-65" charset="-128"/>
                <a:cs typeface="Andale Mono"/>
              </a:rPr>
              <a:t>i</a:t>
            </a:r>
            <a:r>
              <a:rPr lang="en-US" sz="1400" i="0" dirty="0" smtClean="0">
                <a:solidFill>
                  <a:schemeClr val="tx1"/>
                </a:solidFill>
                <a:latin typeface="Andale Mono"/>
                <a:ea typeface="ＭＳ Ｐゴシック" pitchFamily="-65" charset="-128"/>
                <a:cs typeface="Andale Mono"/>
              </a:rPr>
              <a:t>=0; </a:t>
            </a:r>
            <a:r>
              <a:rPr lang="en-US" sz="1400" i="0" dirty="0" err="1" smtClean="0">
                <a:solidFill>
                  <a:schemeClr val="tx1"/>
                </a:solidFill>
                <a:latin typeface="Andale Mono"/>
                <a:ea typeface="ＭＳ Ｐゴシック" pitchFamily="-65" charset="-128"/>
                <a:cs typeface="Andale Mono"/>
              </a:rPr>
              <a:t>i</a:t>
            </a:r>
            <a:r>
              <a:rPr lang="en-US" sz="1400" i="0" dirty="0" smtClean="0">
                <a:solidFill>
                  <a:schemeClr val="tx1"/>
                </a:solidFill>
                <a:latin typeface="Andale Mono"/>
                <a:ea typeface="ＭＳ Ｐゴシック" pitchFamily="-65" charset="-128"/>
                <a:cs typeface="Andale Mono"/>
              </a:rPr>
              <a:t>&lt;MAX; </a:t>
            </a:r>
            <a:r>
              <a:rPr lang="en-US" sz="1400" i="0" dirty="0" err="1" smtClean="0">
                <a:solidFill>
                  <a:schemeClr val="tx1"/>
                </a:solidFill>
                <a:latin typeface="Andale Mono"/>
                <a:ea typeface="ＭＳ Ｐゴシック" pitchFamily="-65" charset="-128"/>
                <a:cs typeface="Andale Mono"/>
              </a:rPr>
              <a:t>i</a:t>
            </a:r>
            <a:r>
              <a:rPr lang="en-US" sz="1400" i="0" dirty="0" smtClean="0">
                <a:solidFill>
                  <a:schemeClr val="tx1"/>
                </a:solidFill>
                <a:latin typeface="Andale Mono"/>
                <a:ea typeface="ＭＳ Ｐゴシック" pitchFamily="-65" charset="-128"/>
                <a:cs typeface="Andale Mono"/>
              </a:rPr>
              <a:t>++) {</a:t>
            </a:r>
          </a:p>
          <a:p>
            <a:r>
              <a:rPr lang="en-US" sz="1400" i="0" dirty="0" smtClean="0">
                <a:solidFill>
                  <a:schemeClr val="tx1"/>
                </a:solidFill>
                <a:latin typeface="Andale Mono"/>
                <a:ea typeface="ＭＳ Ｐゴシック" pitchFamily="-65" charset="-128"/>
                <a:cs typeface="Andale Mono"/>
              </a:rPr>
              <a:t>    </a:t>
            </a:r>
            <a:r>
              <a:rPr lang="en-US" sz="1400" i="0" dirty="0" err="1" smtClean="0">
                <a:solidFill>
                  <a:schemeClr val="tx1"/>
                </a:solidFill>
                <a:latin typeface="Andale Mono"/>
                <a:ea typeface="ＭＳ Ｐゴシック" pitchFamily="-65" charset="-128"/>
                <a:cs typeface="Andale Mono"/>
              </a:rPr>
              <a:t>addr</a:t>
            </a:r>
            <a:r>
              <a:rPr lang="en-US" sz="1400" i="0" dirty="0" smtClean="0">
                <a:solidFill>
                  <a:schemeClr val="tx1"/>
                </a:solidFill>
                <a:latin typeface="Andale Mono"/>
                <a:ea typeface="ＭＳ Ｐゴシック" pitchFamily="-65" charset="-128"/>
                <a:cs typeface="Andale Mono"/>
              </a:rPr>
              <a:t> = </a:t>
            </a:r>
            <a:r>
              <a:rPr lang="en-US" sz="1400" i="0" dirty="0" err="1" smtClean="0">
                <a:solidFill>
                  <a:schemeClr val="tx1"/>
                </a:solidFill>
                <a:latin typeface="Andale Mono"/>
                <a:ea typeface="ＭＳ Ｐゴシック" pitchFamily="-65" charset="-128"/>
                <a:cs typeface="Andale Mono"/>
              </a:rPr>
              <a:t>getAddr(i</a:t>
            </a:r>
            <a:r>
              <a:rPr lang="en-US" sz="1400" i="0" dirty="0" smtClean="0">
                <a:solidFill>
                  <a:schemeClr val="tx1"/>
                </a:solidFill>
                <a:latin typeface="Andale Mono"/>
                <a:ea typeface="ＭＳ Ｐゴシック" pitchFamily="-65" charset="-128"/>
                <a:cs typeface="Andale Mono"/>
              </a:rPr>
              <a:t>); </a:t>
            </a:r>
          </a:p>
          <a:p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    run (</a:t>
            </a:r>
            <a:r>
              <a:rPr lang="en-US" sz="1400" i="0" dirty="0" err="1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stagedcode</a:t>
            </a:r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 (lift </a:t>
            </a:r>
            <a:r>
              <a:rPr lang="en-US" sz="1400" i="0" dirty="0" err="1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addr</a:t>
            </a:r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));</a:t>
            </a:r>
          </a:p>
          <a:p>
            <a:r>
              <a:rPr lang="en-US" sz="140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   }  </a:t>
            </a:r>
          </a:p>
          <a:p>
            <a:r>
              <a:rPr lang="en-US" sz="140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}</a:t>
            </a:r>
            <a:endParaRPr lang="en-US" sz="1400" i="0" dirty="0">
              <a:solidFill>
                <a:srgbClr val="000000"/>
              </a:solidFill>
              <a:latin typeface="Andale Mono"/>
              <a:cs typeface="Andale Mono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09600" y="4250084"/>
            <a:ext cx="4171021" cy="127727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void send (</a:t>
            </a:r>
            <a:r>
              <a:rPr lang="en-US" sz="140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message_t</a:t>
            </a:r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 </a:t>
            </a:r>
            <a:r>
              <a:rPr lang="en-US" sz="140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msg</a:t>
            </a:r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) {</a:t>
            </a:r>
          </a:p>
          <a:p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       </a:t>
            </a:r>
            <a:r>
              <a:rPr lang="en-US" sz="140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msg.header.source</a:t>
            </a:r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 = </a:t>
            </a:r>
            <a:r>
              <a:rPr lang="en-US" sz="140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self_addr</a:t>
            </a:r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;</a:t>
            </a:r>
          </a:p>
          <a:p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       …</a:t>
            </a:r>
          </a:p>
          <a:p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}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59557" y="5451157"/>
            <a:ext cx="3740064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void main {</a:t>
            </a:r>
          </a:p>
          <a:p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    </a:t>
            </a:r>
            <a:r>
              <a:rPr lang="en-US" sz="140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while(true</a:t>
            </a:r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) {</a:t>
            </a:r>
            <a:r>
              <a:rPr lang="en-US" sz="1400" i="0" dirty="0" err="1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send(some_msg</a:t>
            </a:r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)}; </a:t>
            </a:r>
          </a:p>
          <a:p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}</a:t>
            </a:r>
          </a:p>
        </p:txBody>
      </p:sp>
      <p:cxnSp>
        <p:nvCxnSpPr>
          <p:cNvPr id="20" name="Straight Arrow Connector 19"/>
          <p:cNvCxnSpPr/>
          <p:nvPr/>
        </p:nvCxnSpPr>
        <p:spPr bwMode="auto">
          <a:xfrm rot="10800000">
            <a:off x="1295400" y="3505200"/>
            <a:ext cx="1219200" cy="30480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28" name="Title 4"/>
          <p:cNvSpPr>
            <a:spLocks noGrp="1"/>
          </p:cNvSpPr>
          <p:nvPr>
            <p:ph type="title"/>
          </p:nvPr>
        </p:nvSpPr>
        <p:spPr>
          <a:xfrm>
            <a:off x="1150938" y="228600"/>
            <a:ext cx="7793037" cy="685800"/>
          </a:xfrm>
        </p:spPr>
        <p:txBody>
          <a:bodyPr/>
          <a:lstStyle/>
          <a:p>
            <a:r>
              <a:rPr lang="en-US" dirty="0" smtClean="0">
                <a:ea typeface="ＭＳ Ｐゴシック" pitchFamily="-60" charset="-128"/>
                <a:cs typeface="ＭＳ Ｐゴシック" pitchFamily="-60" charset="-128"/>
              </a:rPr>
              <a:t>Staging at Work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03112" y="6213157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b="0" kern="0" dirty="0" smtClean="0">
                <a:solidFill>
                  <a:srgbClr val="000000"/>
                </a:solidFill>
                <a:latin typeface="Times New Roman"/>
                <a:ea typeface="ＭＳ Ｐゴシック" pitchFamily="-65" charset="-128"/>
                <a:cs typeface="Times New Roman"/>
              </a:rPr>
              <a:t>〉</a:t>
            </a:r>
            <a:endParaRPr lang="en-US" sz="1800" i="0" dirty="0" smtClean="0">
              <a:solidFill>
                <a:srgbClr val="000000"/>
              </a:solidFill>
              <a:latin typeface="Andale Mono"/>
              <a:ea typeface="ＭＳ Ｐゴシック" pitchFamily="-65" charset="-128"/>
              <a:cs typeface="Andale Mono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205407" y="3821668"/>
            <a:ext cx="44427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i="0" dirty="0" err="1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stagedcode</a:t>
            </a:r>
            <a:r>
              <a:rPr lang="en-US" sz="140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 = </a:t>
            </a:r>
            <a:r>
              <a:rPr lang="en-US" sz="1400" i="0" dirty="0" err="1" smtClean="0">
                <a:solidFill>
                  <a:srgbClr val="000000"/>
                </a:solidFill>
                <a:latin typeface="Lucida Grande"/>
                <a:ea typeface="Lucida Grande"/>
                <a:cs typeface="Lucida Grande"/>
              </a:rPr>
              <a:t>λ</a:t>
            </a:r>
            <a:r>
              <a:rPr lang="en-US" sz="1400" i="0" dirty="0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 </a:t>
            </a:r>
            <a:r>
              <a:rPr lang="en-US" sz="1400" i="0" dirty="0" err="1" smtClean="0">
                <a:solidFill>
                  <a:srgbClr val="000000"/>
                </a:solidFill>
                <a:latin typeface="Andale Mono"/>
                <a:ea typeface="ＭＳ Ｐゴシック" pitchFamily="-65" charset="-128"/>
                <a:cs typeface="Andale Mono"/>
              </a:rPr>
              <a:t>self_addr</a:t>
            </a:r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: </a:t>
            </a:r>
            <a:r>
              <a:rPr lang="en-US" sz="1400" i="0" kern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〈.</a:t>
            </a:r>
            <a:r>
              <a:rPr lang="en-US" sz="1400" i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uint32.</a:t>
            </a:r>
            <a:r>
              <a:rPr lang="en-US" sz="1400" i="0" kern="0" dirty="0" smtClean="0">
                <a:solidFill>
                  <a:srgbClr val="000000">
                    <a:alpha val="20000"/>
                  </a:srgbClr>
                </a:solidFill>
                <a:latin typeface="Andale Mono"/>
                <a:ea typeface="ＭＳ Ｐゴシック" pitchFamily="-65" charset="-128"/>
                <a:cs typeface="Andale Mono"/>
              </a:rPr>
              <a:t>〉</a:t>
            </a:r>
            <a:r>
              <a:rPr lang="en-US" sz="1800" kern="0" dirty="0" smtClean="0">
                <a:solidFill>
                  <a:srgbClr val="000000"/>
                </a:solidFill>
                <a:latin typeface="Times New Roman"/>
                <a:ea typeface="ＭＳ Ｐゴシック" pitchFamily="-65" charset="-128"/>
                <a:cs typeface="Times New Roman"/>
              </a:rPr>
              <a:t>〈</a:t>
            </a:r>
            <a:endParaRPr lang="en-US" sz="1800" i="0" dirty="0" smtClean="0">
              <a:solidFill>
                <a:srgbClr val="000000"/>
              </a:solidFill>
              <a:latin typeface="Andale Mono"/>
              <a:ea typeface="ＭＳ Ｐゴシック" pitchFamily="-65" charset="-128"/>
              <a:cs typeface="Andale Mono"/>
            </a:endParaRPr>
          </a:p>
        </p:txBody>
      </p:sp>
      <p:cxnSp>
        <p:nvCxnSpPr>
          <p:cNvPr id="31" name="Straight Arrow Connector 30"/>
          <p:cNvCxnSpPr/>
          <p:nvPr/>
        </p:nvCxnSpPr>
        <p:spPr bwMode="auto">
          <a:xfrm rot="5400000" flipH="1" flipV="1">
            <a:off x="3467100" y="5219700"/>
            <a:ext cx="2819400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>
                <a:alpha val="2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DEFAULTFONTSIZE" val="10"/>
  <p:tag name="DEFAULTWIDTH" val="348"/>
  <p:tag name="DEFAULTHEIGHT" val="200"/>
</p:tagLst>
</file>

<file path=ppt/theme/theme1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1" u="none" strike="noStrike" cap="none" normalizeH="0" baseline="0">
            <a:ln>
              <a:noFill/>
            </a:ln>
            <a:solidFill>
              <a:srgbClr val="009900"/>
            </a:solidFill>
            <a:effectLst/>
            <a:latin typeface="Times New Roman" pitchFamily="46" charset="0"/>
            <a:sym typeface="Symbol" pitchFamily="46" charset="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1" u="none" strike="noStrike" cap="none" normalizeH="0" baseline="0">
            <a:ln>
              <a:noFill/>
            </a:ln>
            <a:solidFill>
              <a:srgbClr val="009900"/>
            </a:solidFill>
            <a:effectLst/>
            <a:latin typeface="Times New Roman" pitchFamily="46" charset="0"/>
            <a:sym typeface="Symbol" pitchFamily="46" charset="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Designs\Blends.pot</Template>
  <TotalTime>83272</TotalTime>
  <Words>5164</Words>
  <Application>Microsoft PowerPoint</Application>
  <PresentationFormat>On-screen Show (4:3)</PresentationFormat>
  <Paragraphs>605</Paragraphs>
  <Slides>43</Slides>
  <Notes>43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4" baseType="lpstr">
      <vt:lpstr>Blends</vt:lpstr>
      <vt:lpstr>Type-Specialized Staged Programming with Process Separation</vt:lpstr>
      <vt:lpstr>〈ML〉in a Nutshell</vt:lpstr>
      <vt:lpstr>General Purpose But with a Focus</vt:lpstr>
      <vt:lpstr>Grand Challenges for Sensor Networks</vt:lpstr>
      <vt:lpstr>Programming Without Staging</vt:lpstr>
      <vt:lpstr>Staging at Work</vt:lpstr>
      <vt:lpstr>Staging at Work</vt:lpstr>
      <vt:lpstr>Staging at Work</vt:lpstr>
      <vt:lpstr>Staging at Work</vt:lpstr>
      <vt:lpstr>Staging at Work</vt:lpstr>
      <vt:lpstr>Staging at Work</vt:lpstr>
      <vt:lpstr>Staging at Work</vt:lpstr>
      <vt:lpstr>Staging at Work </vt:lpstr>
      <vt:lpstr>Real World Applications</vt:lpstr>
      <vt:lpstr>Language Syntax</vt:lpstr>
      <vt:lpstr>Language Syntax</vt:lpstr>
      <vt:lpstr>Language Syntax</vt:lpstr>
      <vt:lpstr>Language Syntax</vt:lpstr>
      <vt:lpstr>Why Type Abstraction?</vt:lpstr>
      <vt:lpstr>Why Type Abstraction?</vt:lpstr>
      <vt:lpstr>Why Types As Values?</vt:lpstr>
      <vt:lpstr>Type Checking First-Class Types</vt:lpstr>
      <vt:lpstr>A Bigger Example</vt:lpstr>
      <vt:lpstr>A Bigger Example</vt:lpstr>
      <vt:lpstr>A Bigger Example</vt:lpstr>
      <vt:lpstr>A Bigger Example</vt:lpstr>
      <vt:lpstr>A Bigger Example</vt:lpstr>
      <vt:lpstr>A Bigger Example</vt:lpstr>
      <vt:lpstr>A Bigger Example</vt:lpstr>
      <vt:lpstr>A Bigger Example</vt:lpstr>
      <vt:lpstr>A Bigger Example</vt:lpstr>
      <vt:lpstr>A Bigger Example</vt:lpstr>
      <vt:lpstr>A Bigger Example</vt:lpstr>
      <vt:lpstr>A Bigger Example</vt:lpstr>
      <vt:lpstr>A Bigger Example</vt:lpstr>
      <vt:lpstr>A Bigger Example</vt:lpstr>
      <vt:lpstr>A Bigger Example</vt:lpstr>
      <vt:lpstr>A Bigger Example</vt:lpstr>
      <vt:lpstr>A Bigger Example</vt:lpstr>
      <vt:lpstr>The Type System</vt:lpstr>
      <vt:lpstr>Related Work</vt:lpstr>
      <vt:lpstr>Conclusion and Future Work</vt:lpstr>
      <vt:lpstr>Thank you!</vt:lpstr>
    </vt:vector>
  </TitlesOfParts>
  <Company>Logic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Logical Encoding of the -Calculus:  Model Checking Mobile Processes Using Tabled Resolution</dc:title>
  <dc:creator>Ping</dc:creator>
  <cp:lastModifiedBy>David Liu</cp:lastModifiedBy>
  <cp:revision>3849</cp:revision>
  <dcterms:created xsi:type="dcterms:W3CDTF">2009-08-29T21:58:02Z</dcterms:created>
  <dcterms:modified xsi:type="dcterms:W3CDTF">2009-08-29T22:43:41Z</dcterms:modified>
</cp:coreProperties>
</file>