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1567352" rtl="0" eaLnBrk="1" latinLnBrk="0" hangingPunct="1">
      <a:defRPr sz="6195" kern="1200">
        <a:solidFill>
          <a:schemeClr val="tx1"/>
        </a:solidFill>
        <a:latin typeface="+mn-lt"/>
        <a:ea typeface="+mn-ea"/>
        <a:cs typeface="+mn-cs"/>
      </a:defRPr>
    </a:lvl1pPr>
    <a:lvl2pPr marL="1567352" algn="l" defTabSz="1567352" rtl="0" eaLnBrk="1" latinLnBrk="0" hangingPunct="1">
      <a:defRPr sz="6195" kern="1200">
        <a:solidFill>
          <a:schemeClr val="tx1"/>
        </a:solidFill>
        <a:latin typeface="+mn-lt"/>
        <a:ea typeface="+mn-ea"/>
        <a:cs typeface="+mn-cs"/>
      </a:defRPr>
    </a:lvl2pPr>
    <a:lvl3pPr marL="3134705" algn="l" defTabSz="1567352" rtl="0" eaLnBrk="1" latinLnBrk="0" hangingPunct="1">
      <a:defRPr sz="6195" kern="1200">
        <a:solidFill>
          <a:schemeClr val="tx1"/>
        </a:solidFill>
        <a:latin typeface="+mn-lt"/>
        <a:ea typeface="+mn-ea"/>
        <a:cs typeface="+mn-cs"/>
      </a:defRPr>
    </a:lvl3pPr>
    <a:lvl4pPr marL="4702057" algn="l" defTabSz="1567352" rtl="0" eaLnBrk="1" latinLnBrk="0" hangingPunct="1">
      <a:defRPr sz="6195" kern="1200">
        <a:solidFill>
          <a:schemeClr val="tx1"/>
        </a:solidFill>
        <a:latin typeface="+mn-lt"/>
        <a:ea typeface="+mn-ea"/>
        <a:cs typeface="+mn-cs"/>
      </a:defRPr>
    </a:lvl4pPr>
    <a:lvl5pPr marL="6269409" algn="l" defTabSz="1567352" rtl="0" eaLnBrk="1" latinLnBrk="0" hangingPunct="1">
      <a:defRPr sz="6195" kern="1200">
        <a:solidFill>
          <a:schemeClr val="tx1"/>
        </a:solidFill>
        <a:latin typeface="+mn-lt"/>
        <a:ea typeface="+mn-ea"/>
        <a:cs typeface="+mn-cs"/>
      </a:defRPr>
    </a:lvl5pPr>
    <a:lvl6pPr marL="7836762" algn="l" defTabSz="1567352" rtl="0" eaLnBrk="1" latinLnBrk="0" hangingPunct="1">
      <a:defRPr sz="6195" kern="1200">
        <a:solidFill>
          <a:schemeClr val="tx1"/>
        </a:solidFill>
        <a:latin typeface="+mn-lt"/>
        <a:ea typeface="+mn-ea"/>
        <a:cs typeface="+mn-cs"/>
      </a:defRPr>
    </a:lvl6pPr>
    <a:lvl7pPr marL="9404115" algn="l" defTabSz="1567352" rtl="0" eaLnBrk="1" latinLnBrk="0" hangingPunct="1">
      <a:defRPr sz="6195" kern="1200">
        <a:solidFill>
          <a:schemeClr val="tx1"/>
        </a:solidFill>
        <a:latin typeface="+mn-lt"/>
        <a:ea typeface="+mn-ea"/>
        <a:cs typeface="+mn-cs"/>
      </a:defRPr>
    </a:lvl7pPr>
    <a:lvl8pPr marL="10971467" algn="l" defTabSz="1567352" rtl="0" eaLnBrk="1" latinLnBrk="0" hangingPunct="1">
      <a:defRPr sz="6195" kern="1200">
        <a:solidFill>
          <a:schemeClr val="tx1"/>
        </a:solidFill>
        <a:latin typeface="+mn-lt"/>
        <a:ea typeface="+mn-ea"/>
        <a:cs typeface="+mn-cs"/>
      </a:defRPr>
    </a:lvl8pPr>
    <a:lvl9pPr marL="12538819" algn="l" defTabSz="1567352" rtl="0" eaLnBrk="1" latinLnBrk="0" hangingPunct="1">
      <a:defRPr sz="619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D72"/>
    <a:srgbClr val="FFD96E"/>
    <a:srgbClr val="264162"/>
    <a:srgbClr val="D93230"/>
    <a:srgbClr val="152043"/>
    <a:srgbClr val="CED84A"/>
    <a:srgbClr val="3C669A"/>
    <a:srgbClr val="4B7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23"/>
    <p:restoredTop sz="99215" autoAdjust="0"/>
  </p:normalViewPr>
  <p:slideViewPr>
    <p:cSldViewPr snapToGrid="0" snapToObjects="1">
      <p:cViewPr>
        <p:scale>
          <a:sx n="59" d="100"/>
          <a:sy n="59" d="100"/>
        </p:scale>
        <p:origin x="-104" y="704"/>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D340C-BDE4-E54E-B734-EE1F2C47AC1E}" type="datetimeFigureOut">
              <a:rPr lang="en-US" smtClean="0"/>
              <a:t>8/10/17</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1765A-9E3A-104A-BCE9-BF2BBD62A2EE}" type="slidenum">
              <a:rPr lang="en-US" smtClean="0"/>
              <a:t>‹#›</a:t>
            </a:fld>
            <a:endParaRPr lang="en-US"/>
          </a:p>
        </p:txBody>
      </p:sp>
    </p:spTree>
    <p:extLst>
      <p:ext uri="{BB962C8B-B14F-4D97-AF65-F5344CB8AC3E}">
        <p14:creationId xmlns:p14="http://schemas.microsoft.com/office/powerpoint/2010/main" val="1601978637"/>
      </p:ext>
    </p:extLst>
  </p:cSld>
  <p:clrMap bg1="lt1" tx1="dk1" bg2="lt2" tx2="dk2" accent1="accent1" accent2="accent2" accent3="accent3" accent4="accent4" accent5="accent5" accent6="accent6" hlink="hlink" folHlink="folHlink"/>
  <p:notesStyle>
    <a:lvl1pPr marL="0" algn="l" defTabSz="298140" rtl="0" eaLnBrk="1" latinLnBrk="0" hangingPunct="1">
      <a:defRPr sz="783" kern="1200">
        <a:solidFill>
          <a:schemeClr val="tx1"/>
        </a:solidFill>
        <a:latin typeface="+mn-lt"/>
        <a:ea typeface="+mn-ea"/>
        <a:cs typeface="+mn-cs"/>
      </a:defRPr>
    </a:lvl1pPr>
    <a:lvl2pPr marL="298140" algn="l" defTabSz="298140" rtl="0" eaLnBrk="1" latinLnBrk="0" hangingPunct="1">
      <a:defRPr sz="783" kern="1200">
        <a:solidFill>
          <a:schemeClr val="tx1"/>
        </a:solidFill>
        <a:latin typeface="+mn-lt"/>
        <a:ea typeface="+mn-ea"/>
        <a:cs typeface="+mn-cs"/>
      </a:defRPr>
    </a:lvl2pPr>
    <a:lvl3pPr marL="596280" algn="l" defTabSz="298140" rtl="0" eaLnBrk="1" latinLnBrk="0" hangingPunct="1">
      <a:defRPr sz="783" kern="1200">
        <a:solidFill>
          <a:schemeClr val="tx1"/>
        </a:solidFill>
        <a:latin typeface="+mn-lt"/>
        <a:ea typeface="+mn-ea"/>
        <a:cs typeface="+mn-cs"/>
      </a:defRPr>
    </a:lvl3pPr>
    <a:lvl4pPr marL="894420" algn="l" defTabSz="298140" rtl="0" eaLnBrk="1" latinLnBrk="0" hangingPunct="1">
      <a:defRPr sz="783" kern="1200">
        <a:solidFill>
          <a:schemeClr val="tx1"/>
        </a:solidFill>
        <a:latin typeface="+mn-lt"/>
        <a:ea typeface="+mn-ea"/>
        <a:cs typeface="+mn-cs"/>
      </a:defRPr>
    </a:lvl4pPr>
    <a:lvl5pPr marL="1192560" algn="l" defTabSz="298140" rtl="0" eaLnBrk="1" latinLnBrk="0" hangingPunct="1">
      <a:defRPr sz="783" kern="1200">
        <a:solidFill>
          <a:schemeClr val="tx1"/>
        </a:solidFill>
        <a:latin typeface="+mn-lt"/>
        <a:ea typeface="+mn-ea"/>
        <a:cs typeface="+mn-cs"/>
      </a:defRPr>
    </a:lvl5pPr>
    <a:lvl6pPr marL="1490701" algn="l" defTabSz="298140" rtl="0" eaLnBrk="1" latinLnBrk="0" hangingPunct="1">
      <a:defRPr sz="783" kern="1200">
        <a:solidFill>
          <a:schemeClr val="tx1"/>
        </a:solidFill>
        <a:latin typeface="+mn-lt"/>
        <a:ea typeface="+mn-ea"/>
        <a:cs typeface="+mn-cs"/>
      </a:defRPr>
    </a:lvl6pPr>
    <a:lvl7pPr marL="1788841" algn="l" defTabSz="298140" rtl="0" eaLnBrk="1" latinLnBrk="0" hangingPunct="1">
      <a:defRPr sz="783" kern="1200">
        <a:solidFill>
          <a:schemeClr val="tx1"/>
        </a:solidFill>
        <a:latin typeface="+mn-lt"/>
        <a:ea typeface="+mn-ea"/>
        <a:cs typeface="+mn-cs"/>
      </a:defRPr>
    </a:lvl7pPr>
    <a:lvl8pPr marL="2086981" algn="l" defTabSz="298140" rtl="0" eaLnBrk="1" latinLnBrk="0" hangingPunct="1">
      <a:defRPr sz="783" kern="1200">
        <a:solidFill>
          <a:schemeClr val="tx1"/>
        </a:solidFill>
        <a:latin typeface="+mn-lt"/>
        <a:ea typeface="+mn-ea"/>
        <a:cs typeface="+mn-cs"/>
      </a:defRPr>
    </a:lvl8pPr>
    <a:lvl9pPr marL="2385121" algn="l" defTabSz="298140" rtl="0" eaLnBrk="1" latinLnBrk="0" hangingPunct="1">
      <a:defRPr sz="7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45240" indent="0" algn="ctr">
              <a:buNone/>
              <a:defRPr>
                <a:solidFill>
                  <a:schemeClr val="tx1">
                    <a:tint val="75000"/>
                  </a:schemeClr>
                </a:solidFill>
              </a:defRPr>
            </a:lvl2pPr>
            <a:lvl3pPr marL="3090479" indent="0" algn="ctr">
              <a:buNone/>
              <a:defRPr>
                <a:solidFill>
                  <a:schemeClr val="tx1">
                    <a:tint val="75000"/>
                  </a:schemeClr>
                </a:solidFill>
              </a:defRPr>
            </a:lvl3pPr>
            <a:lvl4pPr marL="4635719" indent="0" algn="ctr">
              <a:buNone/>
              <a:defRPr>
                <a:solidFill>
                  <a:schemeClr val="tx1">
                    <a:tint val="75000"/>
                  </a:schemeClr>
                </a:solidFill>
              </a:defRPr>
            </a:lvl4pPr>
            <a:lvl5pPr marL="6180959" indent="0" algn="ctr">
              <a:buNone/>
              <a:defRPr>
                <a:solidFill>
                  <a:schemeClr val="tx1">
                    <a:tint val="75000"/>
                  </a:schemeClr>
                </a:solidFill>
              </a:defRPr>
            </a:lvl5pPr>
            <a:lvl6pPr marL="7726199" indent="0" algn="ctr">
              <a:buNone/>
              <a:defRPr>
                <a:solidFill>
                  <a:schemeClr val="tx1">
                    <a:tint val="75000"/>
                  </a:schemeClr>
                </a:solidFill>
              </a:defRPr>
            </a:lvl6pPr>
            <a:lvl7pPr marL="9271439" indent="0" algn="ctr">
              <a:buNone/>
              <a:defRPr>
                <a:solidFill>
                  <a:schemeClr val="tx1">
                    <a:tint val="75000"/>
                  </a:schemeClr>
                </a:solidFill>
              </a:defRPr>
            </a:lvl7pPr>
            <a:lvl8pPr marL="10816679" indent="0" algn="ctr">
              <a:buNone/>
              <a:defRPr>
                <a:solidFill>
                  <a:schemeClr val="tx1">
                    <a:tint val="75000"/>
                  </a:schemeClr>
                </a:solidFill>
              </a:defRPr>
            </a:lvl8pPr>
            <a:lvl9pPr marL="1236191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6334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5059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0" y="4216400"/>
            <a:ext cx="41473757"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299" y="4216400"/>
            <a:ext cx="12388405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0461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4C4CA-94A1-834E-A2BA-CE4D58E93A41}"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87720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1"/>
            <a:ext cx="27980640" cy="4358640"/>
          </a:xfrm>
        </p:spPr>
        <p:txBody>
          <a:bodyPr anchor="t"/>
          <a:lstStyle>
            <a:lvl1pPr algn="l">
              <a:defRPr sz="13501"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9"/>
          </a:xfrm>
        </p:spPr>
        <p:txBody>
          <a:bodyPr anchor="b"/>
          <a:lstStyle>
            <a:lvl1pPr marL="0" indent="0">
              <a:buNone/>
              <a:defRPr sz="6750">
                <a:solidFill>
                  <a:schemeClr val="tx1">
                    <a:tint val="75000"/>
                  </a:schemeClr>
                </a:solidFill>
              </a:defRPr>
            </a:lvl1pPr>
            <a:lvl2pPr marL="1545240" indent="0">
              <a:buNone/>
              <a:defRPr sz="6108">
                <a:solidFill>
                  <a:schemeClr val="tx1">
                    <a:tint val="75000"/>
                  </a:schemeClr>
                </a:solidFill>
              </a:defRPr>
            </a:lvl2pPr>
            <a:lvl3pPr marL="3090479" indent="0">
              <a:buNone/>
              <a:defRPr sz="5400">
                <a:solidFill>
                  <a:schemeClr val="tx1">
                    <a:tint val="75000"/>
                  </a:schemeClr>
                </a:solidFill>
              </a:defRPr>
            </a:lvl3pPr>
            <a:lvl4pPr marL="4635719" indent="0">
              <a:buNone/>
              <a:defRPr sz="4757">
                <a:solidFill>
                  <a:schemeClr val="tx1">
                    <a:tint val="75000"/>
                  </a:schemeClr>
                </a:solidFill>
              </a:defRPr>
            </a:lvl4pPr>
            <a:lvl5pPr marL="6180959" indent="0">
              <a:buNone/>
              <a:defRPr sz="4757">
                <a:solidFill>
                  <a:schemeClr val="tx1">
                    <a:tint val="75000"/>
                  </a:schemeClr>
                </a:solidFill>
              </a:defRPr>
            </a:lvl5pPr>
            <a:lvl6pPr marL="7726199" indent="0">
              <a:buNone/>
              <a:defRPr sz="4757">
                <a:solidFill>
                  <a:schemeClr val="tx1">
                    <a:tint val="75000"/>
                  </a:schemeClr>
                </a:solidFill>
              </a:defRPr>
            </a:lvl6pPr>
            <a:lvl7pPr marL="9271439" indent="0">
              <a:buNone/>
              <a:defRPr sz="4757">
                <a:solidFill>
                  <a:schemeClr val="tx1">
                    <a:tint val="75000"/>
                  </a:schemeClr>
                </a:solidFill>
              </a:defRPr>
            </a:lvl7pPr>
            <a:lvl8pPr marL="10816679" indent="0">
              <a:buNone/>
              <a:defRPr sz="4757">
                <a:solidFill>
                  <a:schemeClr val="tx1">
                    <a:tint val="75000"/>
                  </a:schemeClr>
                </a:solidFill>
              </a:defRPr>
            </a:lvl8pPr>
            <a:lvl9pPr marL="12361918" indent="0">
              <a:buNone/>
              <a:defRPr sz="475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4C4CA-94A1-834E-A2BA-CE4D58E93A41}" type="datetimeFigureOut">
              <a:rPr lang="en-US" smtClean="0"/>
              <a:t>8/10/17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80063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7" y="24577040"/>
            <a:ext cx="82678903" cy="69519801"/>
          </a:xfrm>
        </p:spPr>
        <p:txBody>
          <a:bodyPr/>
          <a:lstStyle>
            <a:lvl1pPr>
              <a:defRPr sz="9451"/>
            </a:lvl1pPr>
            <a:lvl2pPr>
              <a:defRPr sz="8101"/>
            </a:lvl2pPr>
            <a:lvl3pPr>
              <a:defRPr sz="6750"/>
            </a:lvl3pPr>
            <a:lvl4pPr>
              <a:defRPr sz="6108"/>
            </a:lvl4pPr>
            <a:lvl5pPr>
              <a:defRPr sz="6108"/>
            </a:lvl5pPr>
            <a:lvl6pPr>
              <a:defRPr sz="6108"/>
            </a:lvl6pPr>
            <a:lvl7pPr>
              <a:defRPr sz="6108"/>
            </a:lvl7pPr>
            <a:lvl8pPr>
              <a:defRPr sz="6108"/>
            </a:lvl8pPr>
            <a:lvl9pPr>
              <a:defRPr sz="610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2" y="24577040"/>
            <a:ext cx="82678907" cy="69519801"/>
          </a:xfrm>
        </p:spPr>
        <p:txBody>
          <a:bodyPr/>
          <a:lstStyle>
            <a:lvl1pPr>
              <a:defRPr sz="9451"/>
            </a:lvl1pPr>
            <a:lvl2pPr>
              <a:defRPr sz="8101"/>
            </a:lvl2pPr>
            <a:lvl3pPr>
              <a:defRPr sz="6750"/>
            </a:lvl3pPr>
            <a:lvl4pPr>
              <a:defRPr sz="6108"/>
            </a:lvl4pPr>
            <a:lvl5pPr>
              <a:defRPr sz="6108"/>
            </a:lvl5pPr>
            <a:lvl6pPr>
              <a:defRPr sz="6108"/>
            </a:lvl6pPr>
            <a:lvl7pPr>
              <a:defRPr sz="6108"/>
            </a:lvl7pPr>
            <a:lvl8pPr>
              <a:defRPr sz="6108"/>
            </a:lvl8pPr>
            <a:lvl9pPr>
              <a:defRPr sz="610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4C4CA-94A1-834E-A2BA-CE4D58E93A41}"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3994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101" b="1"/>
            </a:lvl1pPr>
            <a:lvl2pPr marL="1545240" indent="0">
              <a:buNone/>
              <a:defRPr sz="6750" b="1"/>
            </a:lvl2pPr>
            <a:lvl3pPr marL="3090479" indent="0">
              <a:buNone/>
              <a:defRPr sz="6108" b="1"/>
            </a:lvl3pPr>
            <a:lvl4pPr marL="4635719" indent="0">
              <a:buNone/>
              <a:defRPr sz="5400" b="1"/>
            </a:lvl4pPr>
            <a:lvl5pPr marL="6180959" indent="0">
              <a:buNone/>
              <a:defRPr sz="5400" b="1"/>
            </a:lvl5pPr>
            <a:lvl6pPr marL="7726199" indent="0">
              <a:buNone/>
              <a:defRPr sz="5400" b="1"/>
            </a:lvl6pPr>
            <a:lvl7pPr marL="9271439" indent="0">
              <a:buNone/>
              <a:defRPr sz="5400" b="1"/>
            </a:lvl7pPr>
            <a:lvl8pPr marL="10816679" indent="0">
              <a:buNone/>
              <a:defRPr sz="5400" b="1"/>
            </a:lvl8pPr>
            <a:lvl9pPr marL="12361918"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101"/>
            </a:lvl1pPr>
            <a:lvl2pPr>
              <a:defRPr sz="6750"/>
            </a:lvl2pPr>
            <a:lvl3pPr>
              <a:defRPr sz="6108"/>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101" b="1"/>
            </a:lvl1pPr>
            <a:lvl2pPr marL="1545240" indent="0">
              <a:buNone/>
              <a:defRPr sz="6750" b="1"/>
            </a:lvl2pPr>
            <a:lvl3pPr marL="3090479" indent="0">
              <a:buNone/>
              <a:defRPr sz="6108" b="1"/>
            </a:lvl3pPr>
            <a:lvl4pPr marL="4635719" indent="0">
              <a:buNone/>
              <a:defRPr sz="5400" b="1"/>
            </a:lvl4pPr>
            <a:lvl5pPr marL="6180959" indent="0">
              <a:buNone/>
              <a:defRPr sz="5400" b="1"/>
            </a:lvl5pPr>
            <a:lvl6pPr marL="7726199" indent="0">
              <a:buNone/>
              <a:defRPr sz="5400" b="1"/>
            </a:lvl6pPr>
            <a:lvl7pPr marL="9271439" indent="0">
              <a:buNone/>
              <a:defRPr sz="5400" b="1"/>
            </a:lvl7pPr>
            <a:lvl8pPr marL="10816679" indent="0">
              <a:buNone/>
              <a:defRPr sz="5400" b="1"/>
            </a:lvl8pPr>
            <a:lvl9pPr marL="12361918"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101"/>
            </a:lvl1pPr>
            <a:lvl2pPr>
              <a:defRPr sz="6750"/>
            </a:lvl2pPr>
            <a:lvl3pPr>
              <a:defRPr sz="6108"/>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4C4CA-94A1-834E-A2BA-CE4D58E93A41}" type="datetimeFigureOut">
              <a:rPr lang="en-US" smtClean="0"/>
              <a:t>8/10/17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57243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D4C4CA-94A1-834E-A2BA-CE4D58E93A41}" type="datetimeFigureOut">
              <a:rPr lang="en-US" smtClean="0"/>
              <a:t>8/10/17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94878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4C4CA-94A1-834E-A2BA-CE4D58E93A41}" type="datetimeFigureOut">
              <a:rPr lang="en-US" smtClean="0"/>
              <a:t>8/10/17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14977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75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0801"/>
            </a:lvl1pPr>
            <a:lvl2pPr>
              <a:defRPr sz="9451"/>
            </a:lvl2pPr>
            <a:lvl3pPr>
              <a:defRPr sz="8101"/>
            </a:lvl3pPr>
            <a:lvl4pPr>
              <a:defRPr sz="6750"/>
            </a:lvl4pPr>
            <a:lvl5pPr>
              <a:defRPr sz="6750"/>
            </a:lvl5pPr>
            <a:lvl6pPr>
              <a:defRPr sz="6750"/>
            </a:lvl6pPr>
            <a:lvl7pPr>
              <a:defRPr sz="6750"/>
            </a:lvl7pPr>
            <a:lvl8pPr>
              <a:defRPr sz="6750"/>
            </a:lvl8pPr>
            <a:lvl9pPr>
              <a:defRPr sz="67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757"/>
            </a:lvl1pPr>
            <a:lvl2pPr marL="1545240" indent="0">
              <a:buNone/>
              <a:defRPr sz="4050"/>
            </a:lvl2pPr>
            <a:lvl3pPr marL="3090479" indent="0">
              <a:buNone/>
              <a:defRPr sz="3407"/>
            </a:lvl3pPr>
            <a:lvl4pPr marL="4635719" indent="0">
              <a:buNone/>
              <a:defRPr sz="3022"/>
            </a:lvl4pPr>
            <a:lvl5pPr marL="6180959" indent="0">
              <a:buNone/>
              <a:defRPr sz="3022"/>
            </a:lvl5pPr>
            <a:lvl6pPr marL="7726199" indent="0">
              <a:buNone/>
              <a:defRPr sz="3022"/>
            </a:lvl6pPr>
            <a:lvl7pPr marL="9271439" indent="0">
              <a:buNone/>
              <a:defRPr sz="3022"/>
            </a:lvl7pPr>
            <a:lvl8pPr marL="10816679" indent="0">
              <a:buNone/>
              <a:defRPr sz="3022"/>
            </a:lvl8pPr>
            <a:lvl9pPr marL="12361918" indent="0">
              <a:buNone/>
              <a:defRPr sz="302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43564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75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0801"/>
            </a:lvl1pPr>
            <a:lvl2pPr marL="1545240" indent="0">
              <a:buNone/>
              <a:defRPr sz="9451"/>
            </a:lvl2pPr>
            <a:lvl3pPr marL="3090479" indent="0">
              <a:buNone/>
              <a:defRPr sz="8101"/>
            </a:lvl3pPr>
            <a:lvl4pPr marL="4635719" indent="0">
              <a:buNone/>
              <a:defRPr sz="6750"/>
            </a:lvl4pPr>
            <a:lvl5pPr marL="6180959" indent="0">
              <a:buNone/>
              <a:defRPr sz="6750"/>
            </a:lvl5pPr>
            <a:lvl6pPr marL="7726199" indent="0">
              <a:buNone/>
              <a:defRPr sz="6750"/>
            </a:lvl6pPr>
            <a:lvl7pPr marL="9271439" indent="0">
              <a:buNone/>
              <a:defRPr sz="6750"/>
            </a:lvl7pPr>
            <a:lvl8pPr marL="10816679" indent="0">
              <a:buNone/>
              <a:defRPr sz="6750"/>
            </a:lvl8pPr>
            <a:lvl9pPr marL="12361918" indent="0">
              <a:buNone/>
              <a:defRPr sz="675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757"/>
            </a:lvl1pPr>
            <a:lvl2pPr marL="1545240" indent="0">
              <a:buNone/>
              <a:defRPr sz="4050"/>
            </a:lvl2pPr>
            <a:lvl3pPr marL="3090479" indent="0">
              <a:buNone/>
              <a:defRPr sz="3407"/>
            </a:lvl3pPr>
            <a:lvl4pPr marL="4635719" indent="0">
              <a:buNone/>
              <a:defRPr sz="3022"/>
            </a:lvl4pPr>
            <a:lvl5pPr marL="6180959" indent="0">
              <a:buNone/>
              <a:defRPr sz="3022"/>
            </a:lvl5pPr>
            <a:lvl6pPr marL="7726199" indent="0">
              <a:buNone/>
              <a:defRPr sz="3022"/>
            </a:lvl6pPr>
            <a:lvl7pPr marL="9271439" indent="0">
              <a:buNone/>
              <a:defRPr sz="3022"/>
            </a:lvl7pPr>
            <a:lvl8pPr marL="10816679" indent="0">
              <a:buNone/>
              <a:defRPr sz="3022"/>
            </a:lvl8pPr>
            <a:lvl9pPr marL="12361918" indent="0">
              <a:buNone/>
              <a:defRPr sz="302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8/10/17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973763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480709" tIns="240355" rIns="480709" bIns="240355" rtlCol="0" anchor="ctr"/>
          <a:lstStyle>
            <a:lvl1pPr algn="l">
              <a:defRPr sz="4050">
                <a:solidFill>
                  <a:schemeClr val="tx1">
                    <a:tint val="75000"/>
                  </a:schemeClr>
                </a:solidFill>
              </a:defRPr>
            </a:lvl1pPr>
          </a:lstStyle>
          <a:p>
            <a:fld id="{85D4C4CA-94A1-834E-A2BA-CE4D58E93A41}" type="datetimeFigureOut">
              <a:rPr lang="en-US" smtClean="0"/>
              <a:t>8/10/17</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480709" tIns="240355" rIns="480709" bIns="240355" rtlCol="0" anchor="ctr"/>
          <a:lstStyle>
            <a:lvl1pPr algn="ctr">
              <a:defRPr sz="4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480709" tIns="240355" rIns="480709" bIns="240355" rtlCol="0" anchor="ctr"/>
          <a:lstStyle>
            <a:lvl1pPr algn="r">
              <a:defRPr sz="4050">
                <a:solidFill>
                  <a:schemeClr val="tx1">
                    <a:tint val="75000"/>
                  </a:schemeClr>
                </a:solidFill>
              </a:defRPr>
            </a:lvl1pPr>
          </a:lstStyle>
          <a:p>
            <a:fld id="{D76FB06D-23CD-0545-AB49-68006C960DF0}" type="slidenum">
              <a:rPr lang="en-US" smtClean="0"/>
              <a:t>‹#›</a:t>
            </a:fld>
            <a:endParaRPr lang="en-US"/>
          </a:p>
        </p:txBody>
      </p:sp>
    </p:spTree>
    <p:extLst>
      <p:ext uri="{BB962C8B-B14F-4D97-AF65-F5344CB8AC3E}">
        <p14:creationId xmlns:p14="http://schemas.microsoft.com/office/powerpoint/2010/main" val="416178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5240" rtl="0" eaLnBrk="1" latinLnBrk="0" hangingPunct="1">
        <a:spcBef>
          <a:spcPct val="0"/>
        </a:spcBef>
        <a:buNone/>
        <a:defRPr sz="14851" kern="1200">
          <a:solidFill>
            <a:schemeClr val="tx1"/>
          </a:solidFill>
          <a:latin typeface="+mj-lt"/>
          <a:ea typeface="+mj-ea"/>
          <a:cs typeface="+mj-cs"/>
        </a:defRPr>
      </a:lvl1pPr>
    </p:titleStyle>
    <p:bodyStyle>
      <a:lvl1pPr marL="1158930" indent="-1158930" algn="l" defTabSz="1545240" rtl="0" eaLnBrk="1" latinLnBrk="0" hangingPunct="1">
        <a:spcBef>
          <a:spcPct val="20000"/>
        </a:spcBef>
        <a:buFont typeface="Arial"/>
        <a:buChar char="•"/>
        <a:defRPr sz="10801" kern="1200">
          <a:solidFill>
            <a:schemeClr val="tx1"/>
          </a:solidFill>
          <a:latin typeface="+mn-lt"/>
          <a:ea typeface="+mn-ea"/>
          <a:cs typeface="+mn-cs"/>
        </a:defRPr>
      </a:lvl1pPr>
      <a:lvl2pPr marL="2511014" indent="-965775" algn="l" defTabSz="1545240" rtl="0" eaLnBrk="1" latinLnBrk="0" hangingPunct="1">
        <a:spcBef>
          <a:spcPct val="20000"/>
        </a:spcBef>
        <a:buFont typeface="Arial"/>
        <a:buChar char="–"/>
        <a:defRPr sz="9451" kern="1200">
          <a:solidFill>
            <a:schemeClr val="tx1"/>
          </a:solidFill>
          <a:latin typeface="+mn-lt"/>
          <a:ea typeface="+mn-ea"/>
          <a:cs typeface="+mn-cs"/>
        </a:defRPr>
      </a:lvl2pPr>
      <a:lvl3pPr marL="3863099" indent="-772620" algn="l" defTabSz="1545240" rtl="0" eaLnBrk="1" latinLnBrk="0" hangingPunct="1">
        <a:spcBef>
          <a:spcPct val="20000"/>
        </a:spcBef>
        <a:buFont typeface="Arial"/>
        <a:buChar char="•"/>
        <a:defRPr sz="8101" kern="1200">
          <a:solidFill>
            <a:schemeClr val="tx1"/>
          </a:solidFill>
          <a:latin typeface="+mn-lt"/>
          <a:ea typeface="+mn-ea"/>
          <a:cs typeface="+mn-cs"/>
        </a:defRPr>
      </a:lvl3pPr>
      <a:lvl4pPr marL="5408339" indent="-772620" algn="l" defTabSz="1545240" rtl="0" eaLnBrk="1" latinLnBrk="0" hangingPunct="1">
        <a:spcBef>
          <a:spcPct val="20000"/>
        </a:spcBef>
        <a:buFont typeface="Arial"/>
        <a:buChar char="–"/>
        <a:defRPr sz="6750" kern="1200">
          <a:solidFill>
            <a:schemeClr val="tx1"/>
          </a:solidFill>
          <a:latin typeface="+mn-lt"/>
          <a:ea typeface="+mn-ea"/>
          <a:cs typeface="+mn-cs"/>
        </a:defRPr>
      </a:lvl4pPr>
      <a:lvl5pPr marL="6953579" indent="-772620" algn="l" defTabSz="1545240" rtl="0" eaLnBrk="1" latinLnBrk="0" hangingPunct="1">
        <a:spcBef>
          <a:spcPct val="20000"/>
        </a:spcBef>
        <a:buFont typeface="Arial"/>
        <a:buChar char="»"/>
        <a:defRPr sz="6750" kern="1200">
          <a:solidFill>
            <a:schemeClr val="tx1"/>
          </a:solidFill>
          <a:latin typeface="+mn-lt"/>
          <a:ea typeface="+mn-ea"/>
          <a:cs typeface="+mn-cs"/>
        </a:defRPr>
      </a:lvl5pPr>
      <a:lvl6pPr marL="8498819" indent="-772620" algn="l" defTabSz="1545240" rtl="0" eaLnBrk="1" latinLnBrk="0" hangingPunct="1">
        <a:spcBef>
          <a:spcPct val="20000"/>
        </a:spcBef>
        <a:buFont typeface="Arial"/>
        <a:buChar char="•"/>
        <a:defRPr sz="6750" kern="1200">
          <a:solidFill>
            <a:schemeClr val="tx1"/>
          </a:solidFill>
          <a:latin typeface="+mn-lt"/>
          <a:ea typeface="+mn-ea"/>
          <a:cs typeface="+mn-cs"/>
        </a:defRPr>
      </a:lvl6pPr>
      <a:lvl7pPr marL="10044059" indent="-772620" algn="l" defTabSz="1545240" rtl="0" eaLnBrk="1" latinLnBrk="0" hangingPunct="1">
        <a:spcBef>
          <a:spcPct val="20000"/>
        </a:spcBef>
        <a:buFont typeface="Arial"/>
        <a:buChar char="•"/>
        <a:defRPr sz="6750" kern="1200">
          <a:solidFill>
            <a:schemeClr val="tx1"/>
          </a:solidFill>
          <a:latin typeface="+mn-lt"/>
          <a:ea typeface="+mn-ea"/>
          <a:cs typeface="+mn-cs"/>
        </a:defRPr>
      </a:lvl7pPr>
      <a:lvl8pPr marL="11589299" indent="-772620" algn="l" defTabSz="1545240" rtl="0" eaLnBrk="1" latinLnBrk="0" hangingPunct="1">
        <a:spcBef>
          <a:spcPct val="20000"/>
        </a:spcBef>
        <a:buFont typeface="Arial"/>
        <a:buChar char="•"/>
        <a:defRPr sz="6750" kern="1200">
          <a:solidFill>
            <a:schemeClr val="tx1"/>
          </a:solidFill>
          <a:latin typeface="+mn-lt"/>
          <a:ea typeface="+mn-ea"/>
          <a:cs typeface="+mn-cs"/>
        </a:defRPr>
      </a:lvl8pPr>
      <a:lvl9pPr marL="13134538" indent="-772620" algn="l" defTabSz="1545240" rtl="0" eaLnBrk="1" latinLnBrk="0" hangingPunct="1">
        <a:spcBef>
          <a:spcPct val="20000"/>
        </a:spcBef>
        <a:buFont typeface="Arial"/>
        <a:buChar char="•"/>
        <a:defRPr sz="6750" kern="1200">
          <a:solidFill>
            <a:schemeClr val="tx1"/>
          </a:solidFill>
          <a:latin typeface="+mn-lt"/>
          <a:ea typeface="+mn-ea"/>
          <a:cs typeface="+mn-cs"/>
        </a:defRPr>
      </a:lvl9pPr>
    </p:bodyStyle>
    <p:otherStyle>
      <a:defPPr>
        <a:defRPr lang="en-US"/>
      </a:defPPr>
      <a:lvl1pPr marL="0" algn="l" defTabSz="1545240" rtl="0" eaLnBrk="1" latinLnBrk="0" hangingPunct="1">
        <a:defRPr sz="6108" kern="1200">
          <a:solidFill>
            <a:schemeClr val="tx1"/>
          </a:solidFill>
          <a:latin typeface="+mn-lt"/>
          <a:ea typeface="+mn-ea"/>
          <a:cs typeface="+mn-cs"/>
        </a:defRPr>
      </a:lvl1pPr>
      <a:lvl2pPr marL="1545240" algn="l" defTabSz="1545240" rtl="0" eaLnBrk="1" latinLnBrk="0" hangingPunct="1">
        <a:defRPr sz="6108" kern="1200">
          <a:solidFill>
            <a:schemeClr val="tx1"/>
          </a:solidFill>
          <a:latin typeface="+mn-lt"/>
          <a:ea typeface="+mn-ea"/>
          <a:cs typeface="+mn-cs"/>
        </a:defRPr>
      </a:lvl2pPr>
      <a:lvl3pPr marL="3090479" algn="l" defTabSz="1545240" rtl="0" eaLnBrk="1" latinLnBrk="0" hangingPunct="1">
        <a:defRPr sz="6108" kern="1200">
          <a:solidFill>
            <a:schemeClr val="tx1"/>
          </a:solidFill>
          <a:latin typeface="+mn-lt"/>
          <a:ea typeface="+mn-ea"/>
          <a:cs typeface="+mn-cs"/>
        </a:defRPr>
      </a:lvl3pPr>
      <a:lvl4pPr marL="4635719" algn="l" defTabSz="1545240" rtl="0" eaLnBrk="1" latinLnBrk="0" hangingPunct="1">
        <a:defRPr sz="6108" kern="1200">
          <a:solidFill>
            <a:schemeClr val="tx1"/>
          </a:solidFill>
          <a:latin typeface="+mn-lt"/>
          <a:ea typeface="+mn-ea"/>
          <a:cs typeface="+mn-cs"/>
        </a:defRPr>
      </a:lvl4pPr>
      <a:lvl5pPr marL="6180959" algn="l" defTabSz="1545240" rtl="0" eaLnBrk="1" latinLnBrk="0" hangingPunct="1">
        <a:defRPr sz="6108" kern="1200">
          <a:solidFill>
            <a:schemeClr val="tx1"/>
          </a:solidFill>
          <a:latin typeface="+mn-lt"/>
          <a:ea typeface="+mn-ea"/>
          <a:cs typeface="+mn-cs"/>
        </a:defRPr>
      </a:lvl5pPr>
      <a:lvl6pPr marL="7726199" algn="l" defTabSz="1545240" rtl="0" eaLnBrk="1" latinLnBrk="0" hangingPunct="1">
        <a:defRPr sz="6108" kern="1200">
          <a:solidFill>
            <a:schemeClr val="tx1"/>
          </a:solidFill>
          <a:latin typeface="+mn-lt"/>
          <a:ea typeface="+mn-ea"/>
          <a:cs typeface="+mn-cs"/>
        </a:defRPr>
      </a:lvl6pPr>
      <a:lvl7pPr marL="9271439" algn="l" defTabSz="1545240" rtl="0" eaLnBrk="1" latinLnBrk="0" hangingPunct="1">
        <a:defRPr sz="6108" kern="1200">
          <a:solidFill>
            <a:schemeClr val="tx1"/>
          </a:solidFill>
          <a:latin typeface="+mn-lt"/>
          <a:ea typeface="+mn-ea"/>
          <a:cs typeface="+mn-cs"/>
        </a:defRPr>
      </a:lvl7pPr>
      <a:lvl8pPr marL="10816679" algn="l" defTabSz="1545240" rtl="0" eaLnBrk="1" latinLnBrk="0" hangingPunct="1">
        <a:defRPr sz="6108" kern="1200">
          <a:solidFill>
            <a:schemeClr val="tx1"/>
          </a:solidFill>
          <a:latin typeface="+mn-lt"/>
          <a:ea typeface="+mn-ea"/>
          <a:cs typeface="+mn-cs"/>
        </a:defRPr>
      </a:lvl8pPr>
      <a:lvl9pPr marL="12361918" algn="l" defTabSz="1545240" rtl="0" eaLnBrk="1" latinLnBrk="0" hangingPunct="1">
        <a:defRPr sz="61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91886"/>
            <a:ext cx="32918400" cy="3988205"/>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p>
        </p:txBody>
      </p:sp>
      <p:sp>
        <p:nvSpPr>
          <p:cNvPr id="6" name="Title 1"/>
          <p:cNvSpPr txBox="1">
            <a:spLocks/>
          </p:cNvSpPr>
          <p:nvPr/>
        </p:nvSpPr>
        <p:spPr>
          <a:xfrm>
            <a:off x="4580164" y="1311232"/>
            <a:ext cx="23852213" cy="830997"/>
          </a:xfrm>
          <a:prstGeom prst="rect">
            <a:avLst/>
          </a:prstGeom>
        </p:spPr>
        <p:txBody>
          <a:bodyPr wrap="square">
            <a:spAutoFit/>
          </a:bodyPr>
          <a:lstStyle>
            <a:lvl1pPr algn="ctr" defTabSz="2403546" rtl="0" eaLnBrk="1" latinLnBrk="0" hangingPunct="1">
              <a:spcBef>
                <a:spcPct val="0"/>
              </a:spcBef>
              <a:buNone/>
              <a:defRPr sz="23100" kern="1200">
                <a:solidFill>
                  <a:schemeClr val="tx1"/>
                </a:solidFill>
                <a:latin typeface="+mj-lt"/>
                <a:ea typeface="+mj-ea"/>
                <a:cs typeface="+mj-cs"/>
              </a:defRPr>
            </a:lvl1pPr>
          </a:lstStyle>
          <a:p>
            <a:r>
              <a:rPr lang="en-US" sz="4800" b="1" dirty="0" smtClean="0">
                <a:solidFill>
                  <a:schemeClr val="bg1"/>
                </a:solidFill>
                <a:latin typeface="Arial" charset="0"/>
                <a:ea typeface="Arial" charset="0"/>
                <a:cs typeface="Arial" charset="0"/>
              </a:rPr>
              <a:t>Replicable use of heterogeneous data sources in biomedical data analysis</a:t>
            </a:r>
            <a:endParaRPr lang="en-US" sz="4800" b="1" dirty="0">
              <a:solidFill>
                <a:schemeClr val="bg1"/>
              </a:solidFill>
              <a:latin typeface="Arial" charset="0"/>
              <a:ea typeface="Arial" charset="0"/>
              <a:cs typeface="Arial" charset="0"/>
            </a:endParaRPr>
          </a:p>
        </p:txBody>
      </p:sp>
      <p:sp>
        <p:nvSpPr>
          <p:cNvPr id="8" name="Text Placeholder 4"/>
          <p:cNvSpPr txBox="1">
            <a:spLocks/>
          </p:cNvSpPr>
          <p:nvPr/>
        </p:nvSpPr>
        <p:spPr>
          <a:xfrm>
            <a:off x="2068049" y="2331862"/>
            <a:ext cx="28782302" cy="786919"/>
          </a:xfrm>
          <a:prstGeom prst="rect">
            <a:avLst/>
          </a:prstGeom>
        </p:spPr>
        <p:txBody>
          <a:bodyPr vert="horz" wrap="square" lIns="309027" tIns="154514" rIns="309027" bIns="154514" rtlCol="0" anchor="ctr">
            <a:spAutoFit/>
          </a:bodyPr>
          <a:lstStyle>
            <a:defPPr>
              <a:defRPr lang="en-US"/>
            </a:defPPr>
            <a:lvl1pPr marL="0" algn="r" defTabSz="2403546" rtl="0" eaLnBrk="1" latinLnBrk="0" hangingPunct="1">
              <a:defRPr sz="6300" kern="1200">
                <a:solidFill>
                  <a:schemeClr val="tx1">
                    <a:tint val="75000"/>
                  </a:schemeClr>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a:lstStyle>
          <a:p>
            <a:pPr algn="ctr"/>
            <a:r>
              <a:rPr lang="en-US" sz="3086" dirty="0">
                <a:solidFill>
                  <a:srgbClr val="FFFFFF"/>
                </a:solidFill>
                <a:latin typeface="Arial" charset="0"/>
                <a:ea typeface="Arial" charset="0"/>
                <a:cs typeface="Arial" charset="0"/>
              </a:rPr>
              <a:t>Kenneth Roe, MS and Casey </a:t>
            </a:r>
            <a:r>
              <a:rPr lang="en-US" sz="3086" dirty="0" smtClean="0">
                <a:solidFill>
                  <a:srgbClr val="FFFFFF"/>
                </a:solidFill>
                <a:latin typeface="Arial" charset="0"/>
                <a:ea typeface="Arial" charset="0"/>
                <a:cs typeface="Arial" charset="0"/>
              </a:rPr>
              <a:t>L. </a:t>
            </a:r>
            <a:r>
              <a:rPr lang="en-US" sz="3086" dirty="0" err="1" smtClean="0">
                <a:solidFill>
                  <a:srgbClr val="FFFFFF"/>
                </a:solidFill>
                <a:latin typeface="Arial" charset="0"/>
                <a:ea typeface="Arial" charset="0"/>
                <a:cs typeface="Arial" charset="0"/>
              </a:rPr>
              <a:t>Overby</a:t>
            </a:r>
            <a:r>
              <a:rPr lang="en-US" sz="3086" dirty="0">
                <a:solidFill>
                  <a:srgbClr val="FFFFFF"/>
                </a:solidFill>
                <a:latin typeface="Arial" charset="0"/>
                <a:ea typeface="Arial" charset="0"/>
                <a:cs typeface="Arial" charset="0"/>
              </a:rPr>
              <a:t>, PhD</a:t>
            </a:r>
          </a:p>
        </p:txBody>
      </p:sp>
      <p:sp>
        <p:nvSpPr>
          <p:cNvPr id="9" name="TextBox 8"/>
          <p:cNvSpPr txBox="1"/>
          <p:nvPr/>
        </p:nvSpPr>
        <p:spPr>
          <a:xfrm>
            <a:off x="-63299" y="3210453"/>
            <a:ext cx="32918400" cy="478144"/>
          </a:xfrm>
          <a:prstGeom prst="rect">
            <a:avLst/>
          </a:prstGeom>
          <a:noFill/>
        </p:spPr>
        <p:txBody>
          <a:bodyPr wrap="square" rtlCol="0">
            <a:spAutoFit/>
          </a:bodyPr>
          <a:lstStyle/>
          <a:p>
            <a:pPr algn="ctr"/>
            <a:r>
              <a:rPr lang="en-US" sz="2507" dirty="0">
                <a:solidFill>
                  <a:srgbClr val="FFFFFF"/>
                </a:solidFill>
                <a:latin typeface="Arial" charset="0"/>
                <a:ea typeface="Arial" charset="0"/>
                <a:cs typeface="Arial" charset="0"/>
              </a:rPr>
              <a:t>Johns Hopkins University, Baltimore, MD</a:t>
            </a:r>
            <a:endParaRPr lang="en-US" sz="2314" dirty="0">
              <a:solidFill>
                <a:srgbClr val="FFFFFF"/>
              </a:solidFill>
              <a:latin typeface="Arial" charset="0"/>
              <a:ea typeface="Arial" charset="0"/>
              <a:cs typeface="Arial" charset="0"/>
            </a:endParaRPr>
          </a:p>
        </p:txBody>
      </p:sp>
      <p:sp>
        <p:nvSpPr>
          <p:cNvPr id="12" name="TextBox 11"/>
          <p:cNvSpPr txBox="1"/>
          <p:nvPr/>
        </p:nvSpPr>
        <p:spPr>
          <a:xfrm>
            <a:off x="424543" y="5300347"/>
            <a:ext cx="9119472" cy="5632310"/>
          </a:xfrm>
          <a:prstGeom prst="rect">
            <a:avLst/>
          </a:prstGeom>
          <a:noFill/>
        </p:spPr>
        <p:txBody>
          <a:bodyPr wrap="square" rtlCol="0">
            <a:spAutoFit/>
          </a:bodyPr>
          <a:lstStyle/>
          <a:p>
            <a:r>
              <a:rPr lang="en-US" sz="2400" dirty="0"/>
              <a:t>The manual retrieval and integration of heterogeneous and distributed data sources for a single biomedical research question can be tedious. Determining an optimal data analysis strategy is a non-trivial task that requires access to multiple data sources, understanding how concepts in one data source links to concepts in other sources, and performing complex steps such as deciding which knowledge resource to use and in which order</a:t>
            </a:r>
            <a:r>
              <a:rPr lang="en-US" sz="2400" dirty="0" smtClean="0"/>
              <a:t>.</a:t>
            </a:r>
          </a:p>
          <a:p>
            <a:endParaRPr lang="en-US" sz="2400" dirty="0"/>
          </a:p>
          <a:p>
            <a:r>
              <a:rPr lang="en-US" sz="2400" dirty="0" smtClean="0"/>
              <a:t>Hospitals and doctors offices maintain patient databases with contact information such as a patient’s home address, diagnosed conditions, prescribed medications, and office visit histories.  The government maintains databases on all approved clinical trials across the country.  Each institution has designed their database specific to their own mission.  The challenge is to get the databases from these different institutions to work together.</a:t>
            </a:r>
          </a:p>
        </p:txBody>
      </p:sp>
      <p:sp>
        <p:nvSpPr>
          <p:cNvPr id="14" name="Text Placeholder 20"/>
          <p:cNvSpPr>
            <a:spLocks noGrp="1"/>
          </p:cNvSpPr>
          <p:nvPr/>
        </p:nvSpPr>
        <p:spPr>
          <a:xfrm>
            <a:off x="424543" y="14478832"/>
            <a:ext cx="9119472" cy="908246"/>
          </a:xfrm>
          <a:prstGeom prst="rect">
            <a:avLst/>
          </a:prstGeom>
        </p:spPr>
        <p:txBody>
          <a:bodyPr wrap="square" lIns="83971" tIns="83971" rIns="83971" bIns="83971">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379" dirty="0" smtClean="0">
                <a:latin typeface="Arial" charset="0"/>
                <a:ea typeface="Arial" charset="0"/>
                <a:cs typeface="Arial" charset="0"/>
              </a:rPr>
              <a:t>To </a:t>
            </a:r>
            <a:r>
              <a:rPr lang="en-US" sz="2400" dirty="0" smtClean="0"/>
              <a:t>build </a:t>
            </a:r>
            <a:r>
              <a:rPr lang="en-US" sz="2400" dirty="0"/>
              <a:t>replicable data analysis pipelines that use information from multiple biomedical data sources.</a:t>
            </a:r>
            <a:endParaRPr lang="en-US" sz="2379" dirty="0">
              <a:latin typeface="Arial" charset="0"/>
              <a:ea typeface="Arial" charset="0"/>
              <a:cs typeface="Arial" charset="0"/>
            </a:endParaRPr>
          </a:p>
        </p:txBody>
      </p:sp>
      <p:sp>
        <p:nvSpPr>
          <p:cNvPr id="15" name="Rectangle 14"/>
          <p:cNvSpPr/>
          <p:nvPr/>
        </p:nvSpPr>
        <p:spPr>
          <a:xfrm>
            <a:off x="424543" y="10975625"/>
            <a:ext cx="9119472"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19" name="Rectangle 18"/>
          <p:cNvSpPr/>
          <p:nvPr/>
        </p:nvSpPr>
        <p:spPr>
          <a:xfrm>
            <a:off x="424543" y="4711731"/>
            <a:ext cx="9119472"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20" name="TextBox 19"/>
          <p:cNvSpPr txBox="1"/>
          <p:nvPr/>
        </p:nvSpPr>
        <p:spPr>
          <a:xfrm>
            <a:off x="3896330" y="4683742"/>
            <a:ext cx="2337499" cy="587084"/>
          </a:xfrm>
          <a:prstGeom prst="rect">
            <a:avLst/>
          </a:prstGeom>
          <a:noFill/>
        </p:spPr>
        <p:txBody>
          <a:bodyPr wrap="none" rtlCol="0">
            <a:spAutoFit/>
          </a:bodyPr>
          <a:lstStyle/>
          <a:p>
            <a:r>
              <a:rPr lang="en-US" sz="3215" dirty="0">
                <a:solidFill>
                  <a:schemeClr val="bg1"/>
                </a:solidFill>
                <a:latin typeface="Arial" charset="0"/>
                <a:ea typeface="Arial" charset="0"/>
                <a:cs typeface="Arial" charset="0"/>
              </a:rPr>
              <a:t>Introduction</a:t>
            </a:r>
          </a:p>
        </p:txBody>
      </p:sp>
      <p:sp>
        <p:nvSpPr>
          <p:cNvPr id="22" name="Rectangle 21"/>
          <p:cNvSpPr/>
          <p:nvPr/>
        </p:nvSpPr>
        <p:spPr>
          <a:xfrm>
            <a:off x="424543" y="15490240"/>
            <a:ext cx="9119472"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23" name="TextBox 22"/>
          <p:cNvSpPr txBox="1"/>
          <p:nvPr/>
        </p:nvSpPr>
        <p:spPr>
          <a:xfrm>
            <a:off x="2997361" y="15464803"/>
            <a:ext cx="4352474" cy="1081835"/>
          </a:xfrm>
          <a:prstGeom prst="rect">
            <a:avLst/>
          </a:prstGeom>
          <a:noFill/>
        </p:spPr>
        <p:txBody>
          <a:bodyPr wrap="none" rtlCol="0">
            <a:spAutoFit/>
          </a:bodyPr>
          <a:lstStyle/>
          <a:p>
            <a:r>
              <a:rPr lang="en-US" sz="3215" dirty="0">
                <a:solidFill>
                  <a:schemeClr val="bg1"/>
                </a:solidFill>
                <a:latin typeface="Arial" charset="0"/>
                <a:ea typeface="Arial" charset="0"/>
                <a:cs typeface="Arial" charset="0"/>
              </a:rPr>
              <a:t>Materials and Methods</a:t>
            </a:r>
          </a:p>
          <a:p>
            <a:endParaRPr lang="en-US" sz="3215" dirty="0">
              <a:solidFill>
                <a:schemeClr val="bg1"/>
              </a:solidFill>
              <a:latin typeface="Arial" charset="0"/>
              <a:ea typeface="Arial" charset="0"/>
              <a:cs typeface="Arial" charset="0"/>
            </a:endParaRPr>
          </a:p>
        </p:txBody>
      </p:sp>
      <p:sp>
        <p:nvSpPr>
          <p:cNvPr id="25" name="Text Placeholder 9"/>
          <p:cNvSpPr>
            <a:spLocks noGrp="1"/>
          </p:cNvSpPr>
          <p:nvPr/>
        </p:nvSpPr>
        <p:spPr>
          <a:xfrm>
            <a:off x="424543" y="16004333"/>
            <a:ext cx="9119472" cy="2805503"/>
          </a:xfrm>
          <a:prstGeom prst="rect">
            <a:avLst/>
          </a:prstGeom>
        </p:spPr>
        <p:txBody>
          <a:bodyPr wrap="square" lIns="83971" tIns="83971" rIns="83971" bIns="83971">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379" dirty="0">
                <a:latin typeface="Arial" charset="0"/>
                <a:ea typeface="Arial" charset="0"/>
                <a:cs typeface="Arial" charset="0"/>
              </a:rPr>
              <a:t>Our method is to use Python scripts (and </a:t>
            </a:r>
            <a:r>
              <a:rPr lang="en-US" sz="2379" dirty="0" err="1">
                <a:latin typeface="Arial" charset="0"/>
                <a:ea typeface="Arial" charset="0"/>
                <a:cs typeface="Arial" charset="0"/>
              </a:rPr>
              <a:t>Jupyter</a:t>
            </a:r>
            <a:r>
              <a:rPr lang="en-US" sz="2379" dirty="0">
                <a:latin typeface="Arial" charset="0"/>
                <a:ea typeface="Arial" charset="0"/>
                <a:cs typeface="Arial" charset="0"/>
              </a:rPr>
              <a:t> notebooks) to extract </a:t>
            </a:r>
            <a:r>
              <a:rPr lang="en-US" sz="2379" dirty="0" smtClean="0">
                <a:latin typeface="Arial" charset="0"/>
                <a:ea typeface="Arial" charset="0"/>
                <a:cs typeface="Arial" charset="0"/>
              </a:rPr>
              <a:t>and process the </a:t>
            </a:r>
            <a:r>
              <a:rPr lang="en-US" sz="2379" dirty="0">
                <a:latin typeface="Arial" charset="0"/>
                <a:ea typeface="Arial" charset="0"/>
                <a:cs typeface="Arial" charset="0"/>
              </a:rPr>
              <a:t>necessary data to answer our queries.  Data is available from multiple </a:t>
            </a:r>
            <a:r>
              <a:rPr lang="en-US" sz="2379" dirty="0" smtClean="0">
                <a:latin typeface="Arial" charset="0"/>
                <a:ea typeface="Arial" charset="0"/>
                <a:cs typeface="Arial" charset="0"/>
              </a:rPr>
              <a:t>sources.  For each data source, an internet accessible API was developed.  This allows other research teams to replicate the analysis by simply rerunning the Python scripts on their machines.</a:t>
            </a:r>
            <a:endParaRPr lang="en-US" sz="2379" dirty="0">
              <a:latin typeface="Arial" charset="0"/>
              <a:ea typeface="Arial" charset="0"/>
              <a:cs typeface="Arial" charset="0"/>
            </a:endParaRPr>
          </a:p>
          <a:p>
            <a:endParaRPr lang="en-US" sz="2379" dirty="0">
              <a:latin typeface="Arial" charset="0"/>
              <a:ea typeface="Arial" charset="0"/>
              <a:cs typeface="Arial" charset="0"/>
            </a:endParaRPr>
          </a:p>
        </p:txBody>
      </p:sp>
      <p:sp>
        <p:nvSpPr>
          <p:cNvPr id="31" name="Rectangle 30"/>
          <p:cNvSpPr/>
          <p:nvPr/>
        </p:nvSpPr>
        <p:spPr>
          <a:xfrm>
            <a:off x="9885741" y="4711731"/>
            <a:ext cx="22620694" cy="538323"/>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32" name="TextBox 31"/>
          <p:cNvSpPr txBox="1"/>
          <p:nvPr/>
        </p:nvSpPr>
        <p:spPr>
          <a:xfrm>
            <a:off x="20488422" y="4682769"/>
            <a:ext cx="1560042" cy="1081835"/>
          </a:xfrm>
          <a:prstGeom prst="rect">
            <a:avLst/>
          </a:prstGeom>
          <a:noFill/>
        </p:spPr>
        <p:txBody>
          <a:bodyPr wrap="none" rtlCol="0">
            <a:spAutoFit/>
          </a:bodyPr>
          <a:lstStyle/>
          <a:p>
            <a:r>
              <a:rPr lang="en-US" sz="3215" dirty="0">
                <a:solidFill>
                  <a:schemeClr val="bg1"/>
                </a:solidFill>
                <a:latin typeface="Arial" charset="0"/>
                <a:ea typeface="Arial" charset="0"/>
                <a:cs typeface="Arial" charset="0"/>
              </a:rPr>
              <a:t>Results</a:t>
            </a:r>
          </a:p>
          <a:p>
            <a:endParaRPr lang="en-US" sz="3215" dirty="0">
              <a:solidFill>
                <a:schemeClr val="bg1"/>
              </a:solidFill>
              <a:latin typeface="Arial" charset="0"/>
              <a:ea typeface="Arial" charset="0"/>
              <a:cs typeface="Arial" charset="0"/>
            </a:endParaRPr>
          </a:p>
        </p:txBody>
      </p:sp>
      <p:sp>
        <p:nvSpPr>
          <p:cNvPr id="311" name="Rectangle 310"/>
          <p:cNvSpPr/>
          <p:nvPr/>
        </p:nvSpPr>
        <p:spPr>
          <a:xfrm>
            <a:off x="23108131" y="19290539"/>
            <a:ext cx="9327336"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312" name="TextBox 311"/>
          <p:cNvSpPr txBox="1"/>
          <p:nvPr/>
        </p:nvSpPr>
        <p:spPr>
          <a:xfrm>
            <a:off x="26957094" y="19261357"/>
            <a:ext cx="2363180" cy="1081834"/>
          </a:xfrm>
          <a:prstGeom prst="rect">
            <a:avLst/>
          </a:prstGeom>
          <a:noFill/>
        </p:spPr>
        <p:txBody>
          <a:bodyPr wrap="square" rtlCol="0">
            <a:spAutoFit/>
          </a:bodyPr>
          <a:lstStyle/>
          <a:p>
            <a:r>
              <a:rPr lang="en-US" sz="3215" dirty="0" smtClean="0">
                <a:solidFill>
                  <a:schemeClr val="bg1"/>
                </a:solidFill>
                <a:latin typeface="Arial" charset="0"/>
                <a:ea typeface="Arial" charset="0"/>
                <a:cs typeface="Arial" charset="0"/>
              </a:rPr>
              <a:t>Conclusion</a:t>
            </a:r>
            <a:endParaRPr lang="en-US" sz="3215" dirty="0">
              <a:solidFill>
                <a:schemeClr val="bg1"/>
              </a:solidFill>
              <a:latin typeface="Arial" charset="0"/>
              <a:ea typeface="Arial" charset="0"/>
              <a:cs typeface="Arial" charset="0"/>
            </a:endParaRPr>
          </a:p>
          <a:p>
            <a:endParaRPr lang="en-US" sz="3215" dirty="0">
              <a:solidFill>
                <a:schemeClr val="bg1"/>
              </a:solidFill>
              <a:latin typeface="Arial" charset="0"/>
              <a:ea typeface="Arial" charset="0"/>
              <a:cs typeface="Arial" charset="0"/>
            </a:endParaRPr>
          </a:p>
        </p:txBody>
      </p:sp>
      <p:sp>
        <p:nvSpPr>
          <p:cNvPr id="313" name="Text Placeholder 20"/>
          <p:cNvSpPr>
            <a:spLocks noGrp="1"/>
          </p:cNvSpPr>
          <p:nvPr/>
        </p:nvSpPr>
        <p:spPr>
          <a:xfrm>
            <a:off x="23160956" y="19802274"/>
            <a:ext cx="9292655" cy="3318265"/>
          </a:xfrm>
          <a:prstGeom prst="rect">
            <a:avLst/>
          </a:prstGeom>
        </p:spPr>
        <p:txBody>
          <a:bodyPr wrap="square" lIns="83971" tIns="83971" rIns="83971" bIns="83971">
            <a:spAutoFit/>
          </a:bodyPr>
          <a:lstStyle>
            <a:lvl1pPr marL="0" indent="0" algn="l" defTabSz="2507943" rtl="0" eaLnBrk="1" latinLnBrk="0" hangingPunct="1">
              <a:spcBef>
                <a:spcPct val="20000"/>
              </a:spcBef>
              <a:buFont typeface="Arial" pitchFamily="34" charset="0"/>
              <a:buNone/>
              <a:defRPr sz="1400" kern="1200">
                <a:solidFill>
                  <a:schemeClr val="tx1"/>
                </a:solidFill>
                <a:latin typeface="Trebuchet MS" pitchFamily="34" charset="0"/>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379" dirty="0">
                <a:latin typeface="Arial" charset="0"/>
                <a:ea typeface="Arial" charset="0"/>
                <a:cs typeface="Arial" charset="0"/>
              </a:rPr>
              <a:t>The high level conclusion of our work is that while integrating information produces many interesting research results, many challenges remain in creating standard and high quality database formats and getting institutions to work together to conform to these </a:t>
            </a:r>
            <a:r>
              <a:rPr lang="en-US" sz="2379">
                <a:latin typeface="Arial" charset="0"/>
                <a:ea typeface="Arial" charset="0"/>
                <a:cs typeface="Arial" charset="0"/>
              </a:rPr>
              <a:t>standards.</a:t>
            </a:r>
            <a:endParaRPr lang="en-US" sz="2379" dirty="0">
              <a:latin typeface="Arial" charset="0"/>
              <a:ea typeface="Arial" charset="0"/>
              <a:cs typeface="Arial" charset="0"/>
            </a:endParaRPr>
          </a:p>
          <a:p>
            <a:endParaRPr lang="en-US" sz="2379" dirty="0">
              <a:latin typeface="Arial" charset="0"/>
              <a:ea typeface="Arial" charset="0"/>
              <a:cs typeface="Arial" charset="0"/>
            </a:endParaRPr>
          </a:p>
          <a:p>
            <a:endParaRPr lang="en-US" sz="2379" dirty="0">
              <a:latin typeface="Arial" charset="0"/>
              <a:ea typeface="Arial" charset="0"/>
              <a:cs typeface="Arial" charset="0"/>
            </a:endParaRPr>
          </a:p>
          <a:p>
            <a:endParaRPr lang="en-US" sz="2379" dirty="0">
              <a:latin typeface="Arial" charset="0"/>
              <a:ea typeface="Arial" charset="0"/>
              <a:cs typeface="Arial" charset="0"/>
            </a:endParaRPr>
          </a:p>
        </p:txBody>
      </p:sp>
      <p:sp>
        <p:nvSpPr>
          <p:cNvPr id="333" name="TextBox 332"/>
          <p:cNvSpPr txBox="1"/>
          <p:nvPr/>
        </p:nvSpPr>
        <p:spPr>
          <a:xfrm>
            <a:off x="15947358" y="13013485"/>
            <a:ext cx="7059939" cy="2168382"/>
          </a:xfrm>
          <a:prstGeom prst="flowChartMagneticDisk">
            <a:avLst/>
          </a:prstGeom>
          <a:noFill/>
        </p:spPr>
        <p:txBody>
          <a:bodyPr wrap="square" rtlCol="0">
            <a:spAutoFit/>
          </a:bodyPr>
          <a:lstStyle/>
          <a:p>
            <a:r>
              <a:rPr lang="en-US" sz="2379" b="1" dirty="0">
                <a:latin typeface="Arial" charset="0"/>
                <a:ea typeface="Arial" charset="0"/>
                <a:cs typeface="Arial" charset="0"/>
              </a:rPr>
              <a:t>Case study 1: Correlating symptoms to asthma</a:t>
            </a:r>
          </a:p>
          <a:p>
            <a:r>
              <a:rPr lang="en-US" sz="1929" dirty="0">
                <a:latin typeface="Arial" charset="0"/>
                <a:ea typeface="Arial" charset="0"/>
                <a:cs typeface="Arial" charset="0"/>
              </a:rPr>
              <a:t>Patient data is analyzed to identify which sym</a:t>
            </a:r>
            <a:r>
              <a:rPr lang="en-US" sz="2057" dirty="0">
                <a:latin typeface="Arial" charset="0"/>
                <a:ea typeface="Arial" charset="0"/>
                <a:cs typeface="Arial" charset="0"/>
              </a:rPr>
              <a:t>ptoms are most common for asthma.</a:t>
            </a:r>
            <a:endParaRPr lang="en-US" sz="1929" dirty="0">
              <a:latin typeface="Arial" charset="0"/>
              <a:ea typeface="Arial" charset="0"/>
              <a:cs typeface="Arial" charset="0"/>
            </a:endParaRPr>
          </a:p>
        </p:txBody>
      </p:sp>
      <p:sp>
        <p:nvSpPr>
          <p:cNvPr id="306" name="TextBox 305"/>
          <p:cNvSpPr txBox="1"/>
          <p:nvPr/>
        </p:nvSpPr>
        <p:spPr>
          <a:xfrm>
            <a:off x="9961559" y="17513559"/>
            <a:ext cx="12889698" cy="3386761"/>
          </a:xfrm>
          <a:prstGeom prst="rect">
            <a:avLst/>
          </a:prstGeom>
          <a:noFill/>
        </p:spPr>
        <p:txBody>
          <a:bodyPr wrap="square" rtlCol="0">
            <a:spAutoFit/>
          </a:bodyPr>
          <a:lstStyle/>
          <a:p>
            <a:r>
              <a:rPr lang="en-US" sz="2379" b="1" dirty="0">
                <a:latin typeface="Arial" charset="0"/>
                <a:ea typeface="Arial" charset="0"/>
                <a:cs typeface="Arial" charset="0"/>
              </a:rPr>
              <a:t>Case study 2: Off label drug usage</a:t>
            </a:r>
            <a:endParaRPr lang="en-US" sz="2379" dirty="0">
              <a:latin typeface="Arial" charset="0"/>
              <a:ea typeface="Arial" charset="0"/>
              <a:cs typeface="Arial" charset="0"/>
            </a:endParaRPr>
          </a:p>
          <a:p>
            <a:r>
              <a:rPr lang="en-US" sz="2057" dirty="0">
                <a:latin typeface="Arial" charset="0"/>
                <a:ea typeface="Arial" charset="0"/>
                <a:cs typeface="Arial" charset="0"/>
              </a:rPr>
              <a:t>Patient data contains a history of both diagnosed diseases and prescribed drugs.  This data is compared to data from the NCATS disease knowledge base which contains information on the approved uses for drugs.  Doing this lookup required converting prescriptions in the patient database to </a:t>
            </a:r>
            <a:r>
              <a:rPr lang="en-US" sz="2057" dirty="0" err="1">
                <a:latin typeface="Arial" charset="0"/>
                <a:ea typeface="Arial" charset="0"/>
                <a:cs typeface="Arial" charset="0"/>
              </a:rPr>
              <a:t>rxnorm</a:t>
            </a:r>
            <a:r>
              <a:rPr lang="en-US" sz="2057" dirty="0">
                <a:latin typeface="Arial" charset="0"/>
                <a:ea typeface="Arial" charset="0"/>
                <a:cs typeface="Arial" charset="0"/>
              </a:rPr>
              <a:t> form using the NCBO annotator (a third database).</a:t>
            </a:r>
          </a:p>
          <a:p>
            <a:endParaRPr lang="en-US" sz="2057" dirty="0">
              <a:latin typeface="Arial" charset="0"/>
              <a:ea typeface="Arial" charset="0"/>
              <a:cs typeface="Arial" charset="0"/>
            </a:endParaRPr>
          </a:p>
          <a:p>
            <a:r>
              <a:rPr lang="en-US" sz="2057" dirty="0">
                <a:latin typeface="Arial" charset="0"/>
                <a:ea typeface="Arial" charset="0"/>
                <a:cs typeface="Arial" charset="0"/>
              </a:rPr>
              <a:t>Many off label uses were found in a HUSH+ database of patient data.  However, one needs to be careful as these results may really just be showing issues in mapping terms and codes from one database to another.</a:t>
            </a:r>
          </a:p>
          <a:p>
            <a:endParaRPr lang="en-US" sz="2057" dirty="0">
              <a:latin typeface="Arial" charset="0"/>
              <a:ea typeface="Arial" charset="0"/>
              <a:cs typeface="Arial" charset="0"/>
            </a:endParaRPr>
          </a:p>
          <a:p>
            <a:endParaRPr lang="en-US" sz="2572" b="1" dirty="0">
              <a:latin typeface="Arial" charset="0"/>
              <a:ea typeface="Arial" charset="0"/>
              <a:cs typeface="Arial" charset="0"/>
            </a:endParaRPr>
          </a:p>
        </p:txBody>
      </p:sp>
      <p:sp>
        <p:nvSpPr>
          <p:cNvPr id="334" name="TextBox 333"/>
          <p:cNvSpPr txBox="1"/>
          <p:nvPr/>
        </p:nvSpPr>
        <p:spPr>
          <a:xfrm>
            <a:off x="23413357" y="11530800"/>
            <a:ext cx="8814254" cy="3653757"/>
          </a:xfrm>
          <a:prstGeom prst="rect">
            <a:avLst/>
          </a:prstGeom>
          <a:noFill/>
        </p:spPr>
        <p:txBody>
          <a:bodyPr wrap="square" rtlCol="0">
            <a:spAutoFit/>
          </a:bodyPr>
          <a:lstStyle/>
          <a:p>
            <a:r>
              <a:rPr lang="en-US" sz="2572" b="1" dirty="0">
                <a:solidFill>
                  <a:srgbClr val="000000"/>
                </a:solidFill>
                <a:latin typeface="Arial" charset="0"/>
                <a:ea typeface="Arial" charset="0"/>
                <a:cs typeface="Arial" charset="0"/>
              </a:rPr>
              <a:t>Correlating asthma cases with air quality</a:t>
            </a:r>
          </a:p>
          <a:p>
            <a:r>
              <a:rPr lang="en-US" sz="2057" dirty="0" smtClean="0">
                <a:latin typeface="Arial" charset="0"/>
                <a:ea typeface="Arial" charset="0"/>
                <a:cs typeface="Arial" charset="0"/>
              </a:rPr>
              <a:t>We </a:t>
            </a:r>
            <a:r>
              <a:rPr lang="en-US" sz="2057" dirty="0">
                <a:latin typeface="Arial" charset="0"/>
                <a:ea typeface="Arial" charset="0"/>
                <a:cs typeface="Arial" charset="0"/>
              </a:rPr>
              <a:t>compared the home address of patients with asthma (taken from a patient database) with air quality data for the location of their home.  This study was not completely successful as air quality data was only available for recent readings and not for readings at the time of diagnosis (which might have been several years ago).  Also, the data tended to represent information on an entire city rather than more limited regions within the city.</a:t>
            </a:r>
          </a:p>
          <a:p>
            <a:endParaRPr lang="en-US" sz="2057" dirty="0">
              <a:latin typeface="Arial" charset="0"/>
              <a:ea typeface="Arial" charset="0"/>
              <a:cs typeface="Arial" charset="0"/>
            </a:endParaRPr>
          </a:p>
          <a:p>
            <a:endParaRPr lang="en-US" sz="2057" dirty="0">
              <a:latin typeface="Arial" charset="0"/>
              <a:ea typeface="Arial" charset="0"/>
              <a:cs typeface="Arial" charset="0"/>
            </a:endParaRPr>
          </a:p>
          <a:p>
            <a:endParaRPr lang="en-US" sz="2057" dirty="0">
              <a:latin typeface="Arial" charset="0"/>
              <a:ea typeface="Arial" charset="0"/>
              <a:cs typeface="Arial" charset="0"/>
            </a:endParaRPr>
          </a:p>
        </p:txBody>
      </p:sp>
      <p:sp>
        <p:nvSpPr>
          <p:cNvPr id="348" name="TextBox 347"/>
          <p:cNvSpPr txBox="1"/>
          <p:nvPr/>
        </p:nvSpPr>
        <p:spPr>
          <a:xfrm>
            <a:off x="23213780" y="14986885"/>
            <a:ext cx="9274511" cy="4093428"/>
          </a:xfrm>
          <a:prstGeom prst="rect">
            <a:avLst/>
          </a:prstGeom>
          <a:noFill/>
        </p:spPr>
        <p:txBody>
          <a:bodyPr wrap="square" rtlCol="0">
            <a:spAutoFit/>
          </a:bodyPr>
          <a:lstStyle/>
          <a:p>
            <a:r>
              <a:rPr lang="en-US" sz="2000" dirty="0" smtClean="0">
                <a:latin typeface="Arial" charset="0"/>
                <a:ea typeface="Arial" charset="0"/>
                <a:cs typeface="Arial" charset="0"/>
              </a:rPr>
              <a:t>We ran into the following issues when developing our queries:</a:t>
            </a:r>
            <a:endParaRPr lang="en-US" sz="2000" dirty="0">
              <a:latin typeface="Arial" charset="0"/>
              <a:ea typeface="Arial" charset="0"/>
              <a:cs typeface="Arial" charset="0"/>
            </a:endParaRPr>
          </a:p>
          <a:p>
            <a:pPr marL="477643" indent="-477643">
              <a:buAutoNum type="arabicParenR"/>
            </a:pPr>
            <a:r>
              <a:rPr lang="en-US" sz="2000" dirty="0">
                <a:latin typeface="Arial" charset="0"/>
                <a:ea typeface="Arial" charset="0"/>
                <a:cs typeface="Arial" charset="0"/>
              </a:rPr>
              <a:t>When dealing with patient data, as HIPPA requires protection, we either need to create synthetic data to test our queries or obtain the proper legal </a:t>
            </a:r>
            <a:r>
              <a:rPr lang="en-US" sz="2000" dirty="0" smtClean="0">
                <a:latin typeface="Arial" charset="0"/>
                <a:ea typeface="Arial" charset="0"/>
                <a:cs typeface="Arial" charset="0"/>
              </a:rPr>
              <a:t>permissions</a:t>
            </a:r>
            <a:endParaRPr lang="en-US" sz="2000" dirty="0">
              <a:latin typeface="Arial" charset="0"/>
              <a:ea typeface="Arial" charset="0"/>
              <a:cs typeface="Arial" charset="0"/>
            </a:endParaRPr>
          </a:p>
          <a:p>
            <a:pPr marL="477643" indent="-477643">
              <a:buAutoNum type="arabicParenR"/>
            </a:pPr>
            <a:r>
              <a:rPr lang="en-US" sz="2000" dirty="0">
                <a:latin typeface="Arial" charset="0"/>
                <a:ea typeface="Arial" charset="0"/>
                <a:cs typeface="Arial" charset="0"/>
              </a:rPr>
              <a:t>Databases often use different coding systems for their terms ICD9, ICD10 or </a:t>
            </a:r>
            <a:r>
              <a:rPr lang="en-US" sz="2000" dirty="0" err="1">
                <a:latin typeface="Arial" charset="0"/>
                <a:ea typeface="Arial" charset="0"/>
                <a:cs typeface="Arial" charset="0"/>
              </a:rPr>
              <a:t>MeSH</a:t>
            </a:r>
            <a:r>
              <a:rPr lang="en-US" sz="2000" dirty="0">
                <a:latin typeface="Arial" charset="0"/>
                <a:ea typeface="Arial" charset="0"/>
                <a:cs typeface="Arial" charset="0"/>
              </a:rPr>
              <a:t>.  Converting between between these systems or converting from </a:t>
            </a:r>
            <a:r>
              <a:rPr lang="en-US" sz="2000" dirty="0" err="1">
                <a:latin typeface="Arial" charset="0"/>
                <a:ea typeface="Arial" charset="0"/>
                <a:cs typeface="Arial" charset="0"/>
              </a:rPr>
              <a:t>english</a:t>
            </a:r>
            <a:r>
              <a:rPr lang="en-US" sz="2000" dirty="0">
                <a:latin typeface="Arial" charset="0"/>
                <a:ea typeface="Arial" charset="0"/>
                <a:cs typeface="Arial" charset="0"/>
              </a:rPr>
              <a:t> words to the appropriate terms is a non-trivial issue</a:t>
            </a:r>
            <a:r>
              <a:rPr lang="en-US" sz="2000" dirty="0" smtClean="0">
                <a:latin typeface="Arial" charset="0"/>
                <a:ea typeface="Arial" charset="0"/>
                <a:cs typeface="Arial" charset="0"/>
              </a:rPr>
              <a:t>.</a:t>
            </a:r>
            <a:endParaRPr lang="en-US" sz="2000" dirty="0">
              <a:latin typeface="Arial" charset="0"/>
              <a:ea typeface="Arial" charset="0"/>
              <a:cs typeface="Arial" charset="0"/>
            </a:endParaRPr>
          </a:p>
          <a:p>
            <a:pPr marL="477643" indent="-477643">
              <a:buAutoNum type="arabicParenR"/>
            </a:pPr>
            <a:r>
              <a:rPr lang="en-US" sz="2000" dirty="0">
                <a:latin typeface="Arial" charset="0"/>
                <a:ea typeface="Arial" charset="0"/>
                <a:cs typeface="Arial" charset="0"/>
              </a:rPr>
              <a:t>Sometimes databases are incomplete or information is not entered in a standard format.  For example, a date may be entered as “The twelfth of December, 2016” instead of “12/12/2016”</a:t>
            </a:r>
            <a:r>
              <a:rPr lang="en-US" sz="2000" dirty="0" smtClean="0">
                <a:latin typeface="Arial" charset="0"/>
                <a:ea typeface="Arial" charset="0"/>
                <a:cs typeface="Arial" charset="0"/>
              </a:rPr>
              <a:t>.</a:t>
            </a:r>
          </a:p>
          <a:p>
            <a:r>
              <a:rPr lang="en-US" sz="2000" dirty="0" smtClean="0">
                <a:latin typeface="Arial" charset="0"/>
                <a:ea typeface="Arial" charset="0"/>
                <a:cs typeface="Arial" charset="0"/>
              </a:rPr>
              <a:t>We will be continuing to work additional queries to better understand how to</a:t>
            </a:r>
          </a:p>
          <a:p>
            <a:r>
              <a:rPr lang="en-US" sz="2000" dirty="0" smtClean="0">
                <a:latin typeface="Arial" charset="0"/>
                <a:ea typeface="Arial" charset="0"/>
                <a:cs typeface="Arial" charset="0"/>
              </a:rPr>
              <a:t>Address the above issues.  We will also be working towards better standardizations of the data (for example </a:t>
            </a:r>
            <a:r>
              <a:rPr lang="en-US" sz="2000" smtClean="0">
                <a:latin typeface="Arial" charset="0"/>
                <a:ea typeface="Arial" charset="0"/>
                <a:cs typeface="Arial" charset="0"/>
              </a:rPr>
              <a:t>with terminology).</a:t>
            </a:r>
            <a:endParaRPr lang="en-US" sz="2000" dirty="0">
              <a:latin typeface="Arial" charset="0"/>
              <a:ea typeface="Arial" charset="0"/>
              <a:cs typeface="Arial" charset="0"/>
            </a:endParaRPr>
          </a:p>
        </p:txBody>
      </p:sp>
      <p:sp>
        <p:nvSpPr>
          <p:cNvPr id="3" name="Rectangle 2"/>
          <p:cNvSpPr/>
          <p:nvPr/>
        </p:nvSpPr>
        <p:spPr>
          <a:xfrm>
            <a:off x="9885742" y="5234244"/>
            <a:ext cx="13204145" cy="12148891"/>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p>
        </p:txBody>
      </p:sp>
      <p:sp>
        <p:nvSpPr>
          <p:cNvPr id="352" name="Rectangle 351"/>
          <p:cNvSpPr/>
          <p:nvPr/>
        </p:nvSpPr>
        <p:spPr>
          <a:xfrm>
            <a:off x="23160956" y="5320933"/>
            <a:ext cx="9327336" cy="8960070"/>
          </a:xfrm>
          <a:prstGeom prst="rect">
            <a:avLst/>
          </a:prstGeom>
          <a:noFill/>
          <a:ln w="38100" cmpd="sng">
            <a:solidFill>
              <a:srgbClr val="17375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41832" y="993206"/>
            <a:ext cx="4064898" cy="2872936"/>
          </a:xfrm>
          <a:prstGeom prst="rect">
            <a:avLst/>
          </a:prstGeom>
        </p:spPr>
      </p:pic>
      <p:sp>
        <p:nvSpPr>
          <p:cNvPr id="7" name="Magnetic Disk 6"/>
          <p:cNvSpPr/>
          <p:nvPr/>
        </p:nvSpPr>
        <p:spPr>
          <a:xfrm>
            <a:off x="10430925" y="5829379"/>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10" name="TextBox 9"/>
          <p:cNvSpPr txBox="1"/>
          <p:nvPr/>
        </p:nvSpPr>
        <p:spPr>
          <a:xfrm>
            <a:off x="10095551" y="7585917"/>
            <a:ext cx="2023567" cy="804644"/>
          </a:xfrm>
          <a:prstGeom prst="rect">
            <a:avLst/>
          </a:prstGeom>
          <a:noFill/>
        </p:spPr>
        <p:txBody>
          <a:bodyPr wrap="none" rtlCol="0">
            <a:spAutoFit/>
          </a:bodyPr>
          <a:lstStyle/>
          <a:p>
            <a:pPr algn="ctr"/>
            <a:r>
              <a:rPr lang="en-US" sz="1543" dirty="0"/>
              <a:t>HUSH+ synthetic data</a:t>
            </a:r>
          </a:p>
          <a:p>
            <a:pPr algn="ctr"/>
            <a:r>
              <a:rPr lang="en-US" sz="1543" dirty="0"/>
              <a:t>(UNC patient data with</a:t>
            </a:r>
          </a:p>
          <a:p>
            <a:pPr algn="ctr"/>
            <a:r>
              <a:rPr lang="en-US" sz="1543" dirty="0"/>
              <a:t>PII elided)</a:t>
            </a:r>
          </a:p>
        </p:txBody>
      </p:sp>
      <p:sp>
        <p:nvSpPr>
          <p:cNvPr id="36" name="Magnetic Disk 35"/>
          <p:cNvSpPr/>
          <p:nvPr/>
        </p:nvSpPr>
        <p:spPr>
          <a:xfrm>
            <a:off x="12652251" y="5839865"/>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37" name="TextBox 36"/>
          <p:cNvSpPr txBox="1"/>
          <p:nvPr/>
        </p:nvSpPr>
        <p:spPr>
          <a:xfrm>
            <a:off x="12072764" y="7508027"/>
            <a:ext cx="2531014" cy="1042080"/>
          </a:xfrm>
          <a:prstGeom prst="rect">
            <a:avLst/>
          </a:prstGeom>
          <a:noFill/>
        </p:spPr>
        <p:txBody>
          <a:bodyPr wrap="none" rtlCol="0">
            <a:spAutoFit/>
          </a:bodyPr>
          <a:lstStyle/>
          <a:p>
            <a:pPr algn="ctr"/>
            <a:r>
              <a:rPr lang="en-US" sz="1543" dirty="0"/>
              <a:t>FHIR data</a:t>
            </a:r>
          </a:p>
          <a:p>
            <a:pPr algn="ctr"/>
            <a:r>
              <a:rPr lang="en-US" sz="1543" dirty="0"/>
              <a:t>(synthesized patient data</a:t>
            </a:r>
          </a:p>
          <a:p>
            <a:pPr algn="ctr"/>
            <a:r>
              <a:rPr lang="en-US" sz="1543" dirty="0"/>
              <a:t>With key characteristics</a:t>
            </a:r>
          </a:p>
          <a:p>
            <a:pPr algn="ctr"/>
            <a:r>
              <a:rPr lang="en-US" sz="1543" dirty="0"/>
              <a:t>similar to real data from JHU)</a:t>
            </a:r>
          </a:p>
        </p:txBody>
      </p:sp>
      <p:sp>
        <p:nvSpPr>
          <p:cNvPr id="38" name="Magnetic Disk 37"/>
          <p:cNvSpPr/>
          <p:nvPr/>
        </p:nvSpPr>
        <p:spPr>
          <a:xfrm>
            <a:off x="15371954" y="5927351"/>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39" name="TextBox 38"/>
          <p:cNvSpPr txBox="1"/>
          <p:nvPr/>
        </p:nvSpPr>
        <p:spPr>
          <a:xfrm>
            <a:off x="14562082" y="7585917"/>
            <a:ext cx="2818913" cy="1042080"/>
          </a:xfrm>
          <a:prstGeom prst="rect">
            <a:avLst/>
          </a:prstGeom>
          <a:noFill/>
        </p:spPr>
        <p:txBody>
          <a:bodyPr wrap="none" rtlCol="0">
            <a:spAutoFit/>
          </a:bodyPr>
          <a:lstStyle/>
          <a:p>
            <a:pPr algn="ctr"/>
            <a:r>
              <a:rPr lang="en-US" sz="1543" dirty="0"/>
              <a:t>UMLS</a:t>
            </a:r>
          </a:p>
          <a:p>
            <a:pPr algn="ctr"/>
            <a:r>
              <a:rPr lang="en-US" sz="1543" dirty="0"/>
              <a:t>Database relating terms to codes</a:t>
            </a:r>
          </a:p>
          <a:p>
            <a:pPr algn="ctr"/>
            <a:r>
              <a:rPr lang="en-US" sz="1543" dirty="0"/>
              <a:t>ICD9, ICD10 and other coding</a:t>
            </a:r>
          </a:p>
          <a:p>
            <a:pPr algn="ctr"/>
            <a:r>
              <a:rPr lang="en-US" sz="1543" dirty="0"/>
              <a:t>systems</a:t>
            </a:r>
          </a:p>
        </p:txBody>
      </p:sp>
      <p:sp>
        <p:nvSpPr>
          <p:cNvPr id="40" name="Magnetic Disk 39"/>
          <p:cNvSpPr/>
          <p:nvPr/>
        </p:nvSpPr>
        <p:spPr>
          <a:xfrm>
            <a:off x="18068986" y="5931195"/>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41" name="TextBox 40"/>
          <p:cNvSpPr txBox="1"/>
          <p:nvPr/>
        </p:nvSpPr>
        <p:spPr>
          <a:xfrm>
            <a:off x="17330470" y="7585917"/>
            <a:ext cx="2774157" cy="1042080"/>
          </a:xfrm>
          <a:prstGeom prst="rect">
            <a:avLst/>
          </a:prstGeom>
          <a:noFill/>
        </p:spPr>
        <p:txBody>
          <a:bodyPr wrap="none" rtlCol="0">
            <a:spAutoFit/>
          </a:bodyPr>
          <a:lstStyle/>
          <a:p>
            <a:pPr algn="ctr"/>
            <a:r>
              <a:rPr lang="en-US" sz="1543" dirty="0"/>
              <a:t>OHSDI</a:t>
            </a:r>
          </a:p>
          <a:p>
            <a:pPr algn="ctr"/>
            <a:r>
              <a:rPr lang="en-US" sz="1543" dirty="0"/>
              <a:t>Alternate database relating</a:t>
            </a:r>
          </a:p>
          <a:p>
            <a:pPr algn="ctr"/>
            <a:r>
              <a:rPr lang="en-US" sz="1543" dirty="0"/>
              <a:t>Disease/condition terms to ICD9</a:t>
            </a:r>
          </a:p>
          <a:p>
            <a:pPr algn="ctr"/>
            <a:r>
              <a:rPr lang="en-US" sz="1543" dirty="0"/>
              <a:t>And ICD10 codes</a:t>
            </a:r>
          </a:p>
        </p:txBody>
      </p:sp>
      <p:sp>
        <p:nvSpPr>
          <p:cNvPr id="42" name="Magnetic Disk 41"/>
          <p:cNvSpPr/>
          <p:nvPr/>
        </p:nvSpPr>
        <p:spPr>
          <a:xfrm>
            <a:off x="20825267" y="5927351"/>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43" name="TextBox 42"/>
          <p:cNvSpPr txBox="1"/>
          <p:nvPr/>
        </p:nvSpPr>
        <p:spPr>
          <a:xfrm>
            <a:off x="20109002" y="7585917"/>
            <a:ext cx="2656754" cy="804644"/>
          </a:xfrm>
          <a:prstGeom prst="rect">
            <a:avLst/>
          </a:prstGeom>
          <a:noFill/>
        </p:spPr>
        <p:txBody>
          <a:bodyPr wrap="none" rtlCol="0">
            <a:spAutoFit/>
          </a:bodyPr>
          <a:lstStyle/>
          <a:p>
            <a:pPr algn="ctr"/>
            <a:r>
              <a:rPr lang="en-US" sz="1543" dirty="0"/>
              <a:t>Natures communication article</a:t>
            </a:r>
          </a:p>
          <a:p>
            <a:pPr algn="ctr"/>
            <a:r>
              <a:rPr lang="en-US" sz="1543" dirty="0"/>
              <a:t>Lists common symptoms for</a:t>
            </a:r>
          </a:p>
          <a:p>
            <a:pPr algn="ctr"/>
            <a:r>
              <a:rPr lang="en-US" sz="1543" dirty="0"/>
              <a:t>asthma</a:t>
            </a:r>
          </a:p>
        </p:txBody>
      </p:sp>
      <p:sp>
        <p:nvSpPr>
          <p:cNvPr id="44" name="Magnetic Disk 43"/>
          <p:cNvSpPr/>
          <p:nvPr/>
        </p:nvSpPr>
        <p:spPr>
          <a:xfrm>
            <a:off x="21032835" y="9109963"/>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46" name="TextBox 45"/>
          <p:cNvSpPr txBox="1"/>
          <p:nvPr/>
        </p:nvSpPr>
        <p:spPr>
          <a:xfrm>
            <a:off x="20322537" y="10759160"/>
            <a:ext cx="2726837" cy="804644"/>
          </a:xfrm>
          <a:prstGeom prst="rect">
            <a:avLst/>
          </a:prstGeom>
          <a:noFill/>
        </p:spPr>
        <p:txBody>
          <a:bodyPr wrap="none" rtlCol="0">
            <a:spAutoFit/>
          </a:bodyPr>
          <a:lstStyle/>
          <a:p>
            <a:pPr algn="ctr"/>
            <a:r>
              <a:rPr lang="en-US" sz="1543" dirty="0" err="1"/>
              <a:t>Biolink</a:t>
            </a:r>
            <a:r>
              <a:rPr lang="en-US" sz="1543" dirty="0"/>
              <a:t> API</a:t>
            </a:r>
          </a:p>
          <a:p>
            <a:pPr algn="ctr"/>
            <a:r>
              <a:rPr lang="en-US" sz="1543" dirty="0"/>
              <a:t>Disease phenotype associations</a:t>
            </a:r>
          </a:p>
          <a:p>
            <a:pPr algn="ctr"/>
            <a:r>
              <a:rPr lang="en-US" sz="1543" dirty="0"/>
              <a:t>(not yet used)</a:t>
            </a:r>
          </a:p>
        </p:txBody>
      </p:sp>
      <p:sp>
        <p:nvSpPr>
          <p:cNvPr id="11" name="Rectangle 10"/>
          <p:cNvSpPr/>
          <p:nvPr/>
        </p:nvSpPr>
        <p:spPr>
          <a:xfrm>
            <a:off x="17836301" y="9818199"/>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1: retrieve common</a:t>
            </a:r>
          </a:p>
          <a:p>
            <a:pPr algn="ctr"/>
            <a:r>
              <a:rPr lang="en-US" sz="1543" dirty="0"/>
              <a:t>Symptoms for asthma</a:t>
            </a:r>
          </a:p>
        </p:txBody>
      </p:sp>
      <p:cxnSp>
        <p:nvCxnSpPr>
          <p:cNvPr id="21" name="Straight Arrow Connector 20"/>
          <p:cNvCxnSpPr/>
          <p:nvPr/>
        </p:nvCxnSpPr>
        <p:spPr>
          <a:xfrm flipH="1">
            <a:off x="20136589" y="8298549"/>
            <a:ext cx="722012" cy="14979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17597427" y="11902031"/>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2: retrieve phenotypes for</a:t>
            </a:r>
          </a:p>
          <a:p>
            <a:pPr algn="ctr"/>
            <a:r>
              <a:rPr lang="en-US" sz="1543" dirty="0"/>
              <a:t>asthma</a:t>
            </a:r>
          </a:p>
        </p:txBody>
      </p:sp>
      <p:cxnSp>
        <p:nvCxnSpPr>
          <p:cNvPr id="53" name="Straight Arrow Connector 52"/>
          <p:cNvCxnSpPr/>
          <p:nvPr/>
        </p:nvCxnSpPr>
        <p:spPr>
          <a:xfrm flipH="1">
            <a:off x="20586393" y="11530800"/>
            <a:ext cx="544413" cy="5928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13877471" y="9109964"/>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3: Retrieve ICD code for asthma</a:t>
            </a:r>
          </a:p>
        </p:txBody>
      </p:sp>
      <p:sp>
        <p:nvSpPr>
          <p:cNvPr id="56" name="Rectangle 55"/>
          <p:cNvSpPr/>
          <p:nvPr/>
        </p:nvSpPr>
        <p:spPr>
          <a:xfrm>
            <a:off x="10430925" y="9109964"/>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4: Retrieve Asthma patients</a:t>
            </a:r>
          </a:p>
        </p:txBody>
      </p:sp>
      <p:sp>
        <p:nvSpPr>
          <p:cNvPr id="57" name="Rectangle 56"/>
          <p:cNvSpPr/>
          <p:nvPr/>
        </p:nvSpPr>
        <p:spPr>
          <a:xfrm>
            <a:off x="14585442" y="10243069"/>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5: retrieve ICD codes for</a:t>
            </a:r>
          </a:p>
          <a:p>
            <a:pPr algn="ctr"/>
            <a:r>
              <a:rPr lang="en-US" sz="1543" dirty="0"/>
              <a:t>symptoms</a:t>
            </a:r>
          </a:p>
        </p:txBody>
      </p:sp>
      <p:cxnSp>
        <p:nvCxnSpPr>
          <p:cNvPr id="58" name="Straight Arrow Connector 57"/>
          <p:cNvCxnSpPr/>
          <p:nvPr/>
        </p:nvCxnSpPr>
        <p:spPr>
          <a:xfrm flipH="1">
            <a:off x="17236421" y="8594984"/>
            <a:ext cx="722012" cy="14979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0793485" y="8517095"/>
            <a:ext cx="359783" cy="5928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H="1">
            <a:off x="12786129" y="8594984"/>
            <a:ext cx="304432" cy="5149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15152393" y="8517095"/>
            <a:ext cx="219561" cy="5928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10793485" y="10251439"/>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6: Compute symptom frequency data</a:t>
            </a:r>
          </a:p>
        </p:txBody>
      </p:sp>
      <p:cxnSp>
        <p:nvCxnSpPr>
          <p:cNvPr id="47" name="Straight Arrow Connector 46"/>
          <p:cNvCxnSpPr/>
          <p:nvPr/>
        </p:nvCxnSpPr>
        <p:spPr>
          <a:xfrm>
            <a:off x="11717981" y="9976445"/>
            <a:ext cx="0" cy="2666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H="1">
            <a:off x="13782451" y="10535172"/>
            <a:ext cx="80299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flipV="1">
            <a:off x="13419891" y="9588870"/>
            <a:ext cx="457580" cy="29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60" name="Picture 59" descr="asthmaChart.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0925" y="11374517"/>
            <a:ext cx="5257800" cy="5812971"/>
          </a:xfrm>
          <a:prstGeom prst="rect">
            <a:avLst/>
          </a:prstGeom>
        </p:spPr>
      </p:pic>
      <p:sp>
        <p:nvSpPr>
          <p:cNvPr id="77" name="Magnetic Disk 76"/>
          <p:cNvSpPr/>
          <p:nvPr/>
        </p:nvSpPr>
        <p:spPr>
          <a:xfrm>
            <a:off x="23720713" y="5633436"/>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78" name="TextBox 77"/>
          <p:cNvSpPr txBox="1"/>
          <p:nvPr/>
        </p:nvSpPr>
        <p:spPr>
          <a:xfrm>
            <a:off x="23385339" y="7389974"/>
            <a:ext cx="2023567" cy="804644"/>
          </a:xfrm>
          <a:prstGeom prst="rect">
            <a:avLst/>
          </a:prstGeom>
          <a:noFill/>
        </p:spPr>
        <p:txBody>
          <a:bodyPr wrap="none" rtlCol="0">
            <a:spAutoFit/>
          </a:bodyPr>
          <a:lstStyle/>
          <a:p>
            <a:pPr algn="ctr"/>
            <a:r>
              <a:rPr lang="en-US" sz="1543" dirty="0"/>
              <a:t>HUSH+ synthetic data</a:t>
            </a:r>
          </a:p>
          <a:p>
            <a:pPr algn="ctr"/>
            <a:r>
              <a:rPr lang="en-US" sz="1543" dirty="0"/>
              <a:t>(UNC patient data with</a:t>
            </a:r>
          </a:p>
          <a:p>
            <a:pPr algn="ctr"/>
            <a:r>
              <a:rPr lang="en-US" sz="1543" dirty="0"/>
              <a:t>PII elided)</a:t>
            </a:r>
          </a:p>
        </p:txBody>
      </p:sp>
      <p:sp>
        <p:nvSpPr>
          <p:cNvPr id="79" name="Magnetic Disk 78"/>
          <p:cNvSpPr/>
          <p:nvPr/>
        </p:nvSpPr>
        <p:spPr>
          <a:xfrm>
            <a:off x="25942039" y="5643922"/>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80" name="TextBox 79"/>
          <p:cNvSpPr txBox="1"/>
          <p:nvPr/>
        </p:nvSpPr>
        <p:spPr>
          <a:xfrm>
            <a:off x="25362553" y="7312084"/>
            <a:ext cx="2531014" cy="1042080"/>
          </a:xfrm>
          <a:prstGeom prst="rect">
            <a:avLst/>
          </a:prstGeom>
          <a:noFill/>
        </p:spPr>
        <p:txBody>
          <a:bodyPr wrap="none" rtlCol="0">
            <a:spAutoFit/>
          </a:bodyPr>
          <a:lstStyle/>
          <a:p>
            <a:pPr algn="ctr"/>
            <a:r>
              <a:rPr lang="en-US" sz="1543" dirty="0"/>
              <a:t>FHIR data</a:t>
            </a:r>
          </a:p>
          <a:p>
            <a:pPr algn="ctr"/>
            <a:r>
              <a:rPr lang="en-US" sz="1543" dirty="0"/>
              <a:t>(synthesized patient data</a:t>
            </a:r>
          </a:p>
          <a:p>
            <a:pPr algn="ctr"/>
            <a:r>
              <a:rPr lang="en-US" sz="1543" dirty="0"/>
              <a:t>With key characteristics</a:t>
            </a:r>
          </a:p>
          <a:p>
            <a:pPr algn="ctr"/>
            <a:r>
              <a:rPr lang="en-US" sz="1543" dirty="0"/>
              <a:t>similar to real data from JHU)</a:t>
            </a:r>
          </a:p>
        </p:txBody>
      </p:sp>
      <p:sp>
        <p:nvSpPr>
          <p:cNvPr id="81" name="Magnetic Disk 80"/>
          <p:cNvSpPr/>
          <p:nvPr/>
        </p:nvSpPr>
        <p:spPr>
          <a:xfrm>
            <a:off x="29563294" y="5657135"/>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82" name="TextBox 81"/>
          <p:cNvSpPr txBox="1"/>
          <p:nvPr/>
        </p:nvSpPr>
        <p:spPr>
          <a:xfrm>
            <a:off x="28733613" y="7406211"/>
            <a:ext cx="2818913" cy="1042080"/>
          </a:xfrm>
          <a:prstGeom prst="rect">
            <a:avLst/>
          </a:prstGeom>
          <a:noFill/>
        </p:spPr>
        <p:txBody>
          <a:bodyPr wrap="none" rtlCol="0">
            <a:spAutoFit/>
          </a:bodyPr>
          <a:lstStyle/>
          <a:p>
            <a:pPr algn="ctr"/>
            <a:r>
              <a:rPr lang="en-US" sz="1543" dirty="0"/>
              <a:t>UMLS</a:t>
            </a:r>
          </a:p>
          <a:p>
            <a:pPr algn="ctr"/>
            <a:r>
              <a:rPr lang="en-US" sz="1543" dirty="0"/>
              <a:t>Database relating terms to codes</a:t>
            </a:r>
          </a:p>
          <a:p>
            <a:pPr algn="ctr"/>
            <a:r>
              <a:rPr lang="en-US" sz="1543" dirty="0"/>
              <a:t>ICD9, ICD10 and other coding</a:t>
            </a:r>
          </a:p>
          <a:p>
            <a:pPr algn="ctr"/>
            <a:r>
              <a:rPr lang="en-US" sz="1543" dirty="0"/>
              <a:t>systems</a:t>
            </a:r>
          </a:p>
        </p:txBody>
      </p:sp>
      <p:sp>
        <p:nvSpPr>
          <p:cNvPr id="85" name="Magnetic Disk 84"/>
          <p:cNvSpPr/>
          <p:nvPr/>
        </p:nvSpPr>
        <p:spPr>
          <a:xfrm>
            <a:off x="30322445" y="8594984"/>
            <a:ext cx="1287057" cy="1566347"/>
          </a:xfrm>
          <a:prstGeom prst="flowChartMagneticDis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983">
              <a:solidFill>
                <a:schemeClr val="tx1"/>
              </a:solidFill>
            </a:endParaRPr>
          </a:p>
        </p:txBody>
      </p:sp>
      <p:sp>
        <p:nvSpPr>
          <p:cNvPr id="86" name="Rectangle 85"/>
          <p:cNvSpPr/>
          <p:nvPr/>
        </p:nvSpPr>
        <p:spPr>
          <a:xfrm>
            <a:off x="27229095" y="8675915"/>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1: Retrieve ICD code for asthma</a:t>
            </a:r>
          </a:p>
        </p:txBody>
      </p:sp>
      <p:sp>
        <p:nvSpPr>
          <p:cNvPr id="87" name="Rectangle 86"/>
          <p:cNvSpPr/>
          <p:nvPr/>
        </p:nvSpPr>
        <p:spPr>
          <a:xfrm>
            <a:off x="23720713" y="9109155"/>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2: Retrieve Asthma patients</a:t>
            </a:r>
          </a:p>
        </p:txBody>
      </p:sp>
      <p:sp>
        <p:nvSpPr>
          <p:cNvPr id="88" name="Rectangle 87"/>
          <p:cNvSpPr/>
          <p:nvPr/>
        </p:nvSpPr>
        <p:spPr>
          <a:xfrm>
            <a:off x="26147349" y="10535172"/>
            <a:ext cx="2988966" cy="8664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543" dirty="0"/>
              <a:t>Step 3: Correlate patient’s home address with air quality data</a:t>
            </a:r>
          </a:p>
        </p:txBody>
      </p:sp>
      <p:sp>
        <p:nvSpPr>
          <p:cNvPr id="91" name="TextBox 90"/>
          <p:cNvSpPr txBox="1"/>
          <p:nvPr/>
        </p:nvSpPr>
        <p:spPr>
          <a:xfrm>
            <a:off x="30024614" y="10365450"/>
            <a:ext cx="1651479" cy="567207"/>
          </a:xfrm>
          <a:prstGeom prst="rect">
            <a:avLst/>
          </a:prstGeom>
          <a:noFill/>
        </p:spPr>
        <p:txBody>
          <a:bodyPr wrap="none" rtlCol="0">
            <a:spAutoFit/>
          </a:bodyPr>
          <a:lstStyle/>
          <a:p>
            <a:pPr algn="ctr"/>
            <a:r>
              <a:rPr lang="en-US" sz="1543" dirty="0"/>
              <a:t>Open AQ Platform</a:t>
            </a:r>
          </a:p>
          <a:p>
            <a:pPr algn="ctr"/>
            <a:r>
              <a:rPr lang="en-US" sz="1543" dirty="0"/>
              <a:t>Air quality data</a:t>
            </a:r>
          </a:p>
        </p:txBody>
      </p:sp>
      <p:cxnSp>
        <p:nvCxnSpPr>
          <p:cNvPr id="62" name="Straight Arrow Connector 61"/>
          <p:cNvCxnSpPr/>
          <p:nvPr/>
        </p:nvCxnSpPr>
        <p:spPr>
          <a:xfrm flipH="1">
            <a:off x="29136315" y="10140451"/>
            <a:ext cx="920014" cy="75921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28432377" y="8033658"/>
            <a:ext cx="191609" cy="6422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24427543" y="8298549"/>
            <a:ext cx="457200" cy="8106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H="1">
            <a:off x="25619529" y="8357556"/>
            <a:ext cx="527820" cy="7515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434" y="1326963"/>
            <a:ext cx="4916518" cy="2026297"/>
          </a:xfrm>
          <a:prstGeom prst="rect">
            <a:avLst/>
          </a:prstGeom>
        </p:spPr>
      </p:pic>
      <p:sp>
        <p:nvSpPr>
          <p:cNvPr id="74" name="TextBox 73"/>
          <p:cNvSpPr txBox="1"/>
          <p:nvPr/>
        </p:nvSpPr>
        <p:spPr>
          <a:xfrm>
            <a:off x="424543" y="11166146"/>
            <a:ext cx="9119472" cy="2677656"/>
          </a:xfrm>
          <a:prstGeom prst="rect">
            <a:avLst/>
          </a:prstGeom>
          <a:noFill/>
        </p:spPr>
        <p:txBody>
          <a:bodyPr wrap="square" rtlCol="0">
            <a:spAutoFit/>
          </a:bodyPr>
          <a:lstStyle/>
          <a:p>
            <a:endParaRPr lang="en-US" sz="2400" dirty="0" smtClean="0">
              <a:latin typeface="Arial" charset="0"/>
              <a:ea typeface="Arial" charset="0"/>
              <a:cs typeface="Arial" charset="0"/>
            </a:endParaRPr>
          </a:p>
          <a:p>
            <a:r>
              <a:rPr lang="en-US" sz="2400" dirty="0"/>
              <a:t>Our poster presents work we are doing to answer research questions by querying and integrating information from multiple data sources.  Because there is a large amount of data available online, it is practical to answer many interesting questions.  At the Biomedical Translator Project </a:t>
            </a:r>
            <a:r>
              <a:rPr lang="en-US" sz="2400" dirty="0" err="1"/>
              <a:t>hackathon</a:t>
            </a:r>
            <a:r>
              <a:rPr lang="en-US" sz="2400" dirty="0"/>
              <a:t> hosted by NIH NCATS on May 9-11th, 2017, we produced three queries.</a:t>
            </a:r>
            <a:endParaRPr lang="en-US" sz="2400" dirty="0">
              <a:latin typeface="Arial" charset="0"/>
              <a:ea typeface="Arial" charset="0"/>
              <a:cs typeface="Arial" charset="0"/>
            </a:endParaRPr>
          </a:p>
        </p:txBody>
      </p:sp>
      <p:sp>
        <p:nvSpPr>
          <p:cNvPr id="75" name="Rectangle 74"/>
          <p:cNvSpPr/>
          <p:nvPr/>
        </p:nvSpPr>
        <p:spPr>
          <a:xfrm>
            <a:off x="424543" y="13956318"/>
            <a:ext cx="9119472"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76" name="TextBox 75"/>
          <p:cNvSpPr txBox="1"/>
          <p:nvPr/>
        </p:nvSpPr>
        <p:spPr>
          <a:xfrm>
            <a:off x="4064899" y="13912796"/>
            <a:ext cx="2109434" cy="1081834"/>
          </a:xfrm>
          <a:prstGeom prst="rect">
            <a:avLst/>
          </a:prstGeom>
          <a:noFill/>
        </p:spPr>
        <p:txBody>
          <a:bodyPr wrap="none" rtlCol="0">
            <a:spAutoFit/>
          </a:bodyPr>
          <a:lstStyle/>
          <a:p>
            <a:r>
              <a:rPr lang="en-US" sz="3215" dirty="0" smtClean="0">
                <a:solidFill>
                  <a:schemeClr val="bg1"/>
                </a:solidFill>
                <a:latin typeface="Arial" charset="0"/>
                <a:ea typeface="Arial" charset="0"/>
                <a:cs typeface="Arial" charset="0"/>
              </a:rPr>
              <a:t>Objectives</a:t>
            </a:r>
            <a:endParaRPr lang="en-US" sz="3215" dirty="0">
              <a:solidFill>
                <a:schemeClr val="bg1"/>
              </a:solidFill>
              <a:latin typeface="Arial" charset="0"/>
              <a:ea typeface="Arial" charset="0"/>
              <a:cs typeface="Arial" charset="0"/>
            </a:endParaRPr>
          </a:p>
          <a:p>
            <a:endParaRPr lang="en-US" sz="3215" dirty="0">
              <a:solidFill>
                <a:schemeClr val="bg1"/>
              </a:solidFill>
              <a:latin typeface="Arial" charset="0"/>
              <a:ea typeface="Arial" charset="0"/>
              <a:cs typeface="Arial" charset="0"/>
            </a:endParaRPr>
          </a:p>
        </p:txBody>
      </p:sp>
      <p:sp>
        <p:nvSpPr>
          <p:cNvPr id="83" name="TextBox 82"/>
          <p:cNvSpPr txBox="1"/>
          <p:nvPr/>
        </p:nvSpPr>
        <p:spPr>
          <a:xfrm>
            <a:off x="4342638" y="10921832"/>
            <a:ext cx="1262102" cy="1081834"/>
          </a:xfrm>
          <a:prstGeom prst="rect">
            <a:avLst/>
          </a:prstGeom>
          <a:noFill/>
        </p:spPr>
        <p:txBody>
          <a:bodyPr wrap="none" rtlCol="0">
            <a:spAutoFit/>
          </a:bodyPr>
          <a:lstStyle/>
          <a:p>
            <a:r>
              <a:rPr lang="en-US" sz="3215" dirty="0" smtClean="0">
                <a:solidFill>
                  <a:schemeClr val="bg1"/>
                </a:solidFill>
                <a:latin typeface="Arial" charset="0"/>
                <a:ea typeface="Arial" charset="0"/>
                <a:cs typeface="Arial" charset="0"/>
              </a:rPr>
              <a:t>About</a:t>
            </a:r>
            <a:endParaRPr lang="en-US" sz="3215" dirty="0">
              <a:solidFill>
                <a:schemeClr val="bg1"/>
              </a:solidFill>
              <a:latin typeface="Arial" charset="0"/>
              <a:ea typeface="Arial" charset="0"/>
              <a:cs typeface="Arial" charset="0"/>
            </a:endParaRPr>
          </a:p>
          <a:p>
            <a:endParaRPr lang="en-US" sz="3215" dirty="0">
              <a:solidFill>
                <a:schemeClr val="bg1"/>
              </a:solidFill>
              <a:latin typeface="Arial" charset="0"/>
              <a:ea typeface="Arial" charset="0"/>
              <a:cs typeface="Arial" charset="0"/>
            </a:endParaRPr>
          </a:p>
        </p:txBody>
      </p:sp>
      <p:sp>
        <p:nvSpPr>
          <p:cNvPr id="84" name="Rectangle 83"/>
          <p:cNvSpPr/>
          <p:nvPr/>
        </p:nvSpPr>
        <p:spPr>
          <a:xfrm>
            <a:off x="23160956" y="14394877"/>
            <a:ext cx="9327336"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89" name="TextBox 88"/>
          <p:cNvSpPr txBox="1"/>
          <p:nvPr/>
        </p:nvSpPr>
        <p:spPr>
          <a:xfrm>
            <a:off x="24883644" y="14394877"/>
            <a:ext cx="6189973" cy="587084"/>
          </a:xfrm>
          <a:prstGeom prst="rect">
            <a:avLst/>
          </a:prstGeom>
          <a:noFill/>
        </p:spPr>
        <p:txBody>
          <a:bodyPr wrap="square" rtlCol="0">
            <a:spAutoFit/>
          </a:bodyPr>
          <a:lstStyle/>
          <a:p>
            <a:r>
              <a:rPr lang="en-US" sz="3215" dirty="0" smtClean="0">
                <a:solidFill>
                  <a:schemeClr val="bg1"/>
                </a:solidFill>
                <a:latin typeface="Arial" charset="0"/>
                <a:ea typeface="Arial" charset="0"/>
                <a:cs typeface="Arial" charset="0"/>
              </a:rPr>
              <a:t>Lessons learned and next steps</a:t>
            </a:r>
            <a:endParaRPr lang="en-US" sz="3215" dirty="0">
              <a:solidFill>
                <a:schemeClr val="bg1"/>
              </a:solidFill>
              <a:latin typeface="Arial" charset="0"/>
              <a:ea typeface="Arial" charset="0"/>
              <a:cs typeface="Arial" charset="0"/>
            </a:endParaRPr>
          </a:p>
        </p:txBody>
      </p:sp>
      <p:sp>
        <p:nvSpPr>
          <p:cNvPr id="90" name="Rectangle 89"/>
          <p:cNvSpPr/>
          <p:nvPr/>
        </p:nvSpPr>
        <p:spPr>
          <a:xfrm>
            <a:off x="424543" y="18561303"/>
            <a:ext cx="9119472" cy="522514"/>
          </a:xfrm>
          <a:prstGeom prst="rect">
            <a:avLst/>
          </a:prstGeom>
          <a:solidFill>
            <a:srgbClr val="002D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243" dirty="0"/>
          </a:p>
        </p:txBody>
      </p:sp>
      <p:sp>
        <p:nvSpPr>
          <p:cNvPr id="92" name="TextBox 91"/>
          <p:cNvSpPr txBox="1"/>
          <p:nvPr/>
        </p:nvSpPr>
        <p:spPr>
          <a:xfrm>
            <a:off x="3307109" y="18440665"/>
            <a:ext cx="3759811" cy="1081834"/>
          </a:xfrm>
          <a:prstGeom prst="rect">
            <a:avLst/>
          </a:prstGeom>
          <a:noFill/>
        </p:spPr>
        <p:txBody>
          <a:bodyPr wrap="none" rtlCol="0">
            <a:spAutoFit/>
          </a:bodyPr>
          <a:lstStyle/>
          <a:p>
            <a:r>
              <a:rPr lang="en-US" sz="3215" dirty="0" smtClean="0">
                <a:solidFill>
                  <a:schemeClr val="bg1"/>
                </a:solidFill>
                <a:latin typeface="Arial" charset="0"/>
                <a:ea typeface="Arial" charset="0"/>
                <a:cs typeface="Arial" charset="0"/>
              </a:rPr>
              <a:t>Acknowledgements</a:t>
            </a:r>
            <a:endParaRPr lang="en-US" sz="3215" dirty="0">
              <a:solidFill>
                <a:schemeClr val="bg1"/>
              </a:solidFill>
              <a:latin typeface="Arial" charset="0"/>
              <a:ea typeface="Arial" charset="0"/>
              <a:cs typeface="Arial" charset="0"/>
            </a:endParaRPr>
          </a:p>
          <a:p>
            <a:endParaRPr lang="en-US" sz="3215" dirty="0">
              <a:solidFill>
                <a:schemeClr val="bg1"/>
              </a:solidFill>
              <a:latin typeface="Arial" charset="0"/>
              <a:ea typeface="Arial" charset="0"/>
              <a:cs typeface="Arial" charset="0"/>
            </a:endParaRPr>
          </a:p>
        </p:txBody>
      </p:sp>
      <p:sp>
        <p:nvSpPr>
          <p:cNvPr id="17" name="TextBox 16"/>
          <p:cNvSpPr txBox="1"/>
          <p:nvPr/>
        </p:nvSpPr>
        <p:spPr>
          <a:xfrm>
            <a:off x="681444" y="19132592"/>
            <a:ext cx="8294609" cy="2308324"/>
          </a:xfrm>
          <a:prstGeom prst="rect">
            <a:avLst/>
          </a:prstGeom>
          <a:noFill/>
        </p:spPr>
        <p:txBody>
          <a:bodyPr wrap="none" rtlCol="0">
            <a:spAutoFit/>
          </a:bodyPr>
          <a:lstStyle/>
          <a:p>
            <a:r>
              <a:rPr lang="en-US" sz="2400" dirty="0" smtClean="0">
                <a:latin typeface="Arial"/>
                <a:cs typeface="Arial"/>
              </a:rPr>
              <a:t>The following people contributed to the research presented:</a:t>
            </a:r>
          </a:p>
          <a:p>
            <a:r>
              <a:rPr lang="en-US" sz="2400" dirty="0" err="1" smtClean="0">
                <a:latin typeface="Arial"/>
                <a:cs typeface="Arial"/>
              </a:rPr>
              <a:t>Rajarshi</a:t>
            </a:r>
            <a:r>
              <a:rPr lang="en-US" sz="2400" dirty="0" smtClean="0">
                <a:latin typeface="Arial"/>
                <a:cs typeface="Arial"/>
              </a:rPr>
              <a:t> </a:t>
            </a:r>
            <a:r>
              <a:rPr lang="en-US" sz="2400" dirty="0" err="1" smtClean="0">
                <a:latin typeface="Arial"/>
                <a:cs typeface="Arial"/>
              </a:rPr>
              <a:t>Guha</a:t>
            </a:r>
            <a:r>
              <a:rPr lang="en-US" sz="2400" dirty="0" smtClean="0">
                <a:latin typeface="Arial"/>
                <a:cs typeface="Arial"/>
              </a:rPr>
              <a:t> (NCATS, @</a:t>
            </a:r>
            <a:r>
              <a:rPr lang="en-US" sz="2400" dirty="0" err="1" smtClean="0">
                <a:latin typeface="Arial"/>
                <a:cs typeface="Arial"/>
              </a:rPr>
              <a:t>rajarshi</a:t>
            </a:r>
            <a:r>
              <a:rPr lang="en-US" sz="2400" dirty="0" smtClean="0">
                <a:latin typeface="Arial"/>
                <a:cs typeface="Arial"/>
              </a:rPr>
              <a:t>), Chi Yuan (Columbia),</a:t>
            </a:r>
          </a:p>
          <a:p>
            <a:r>
              <a:rPr lang="en-US" sz="2400" dirty="0" err="1" smtClean="0">
                <a:latin typeface="Arial"/>
                <a:cs typeface="Arial"/>
              </a:rPr>
              <a:t>Chunhua</a:t>
            </a:r>
            <a:r>
              <a:rPr lang="en-US" sz="2400" dirty="0" smtClean="0">
                <a:latin typeface="Arial"/>
                <a:cs typeface="Arial"/>
              </a:rPr>
              <a:t> </a:t>
            </a:r>
            <a:r>
              <a:rPr lang="en-US" sz="2400" dirty="0" err="1" smtClean="0">
                <a:latin typeface="Arial"/>
                <a:cs typeface="Arial"/>
              </a:rPr>
              <a:t>Weng</a:t>
            </a:r>
            <a:r>
              <a:rPr lang="en-US" sz="2400" dirty="0" smtClean="0">
                <a:latin typeface="Arial"/>
                <a:cs typeface="Arial"/>
              </a:rPr>
              <a:t> (Columbia), James Champion (UNC)</a:t>
            </a:r>
          </a:p>
          <a:p>
            <a:r>
              <a:rPr lang="en-US" sz="2400" dirty="0" err="1" smtClean="0">
                <a:latin typeface="Arial"/>
                <a:cs typeface="Arial"/>
              </a:rPr>
              <a:t>Marcin</a:t>
            </a:r>
            <a:r>
              <a:rPr lang="en-US" sz="2400" dirty="0" smtClean="0">
                <a:latin typeface="Arial"/>
                <a:cs typeface="Arial"/>
              </a:rPr>
              <a:t> von </a:t>
            </a:r>
            <a:r>
              <a:rPr lang="en-US" sz="2400" dirty="0" err="1" smtClean="0">
                <a:latin typeface="Arial"/>
                <a:cs typeface="Arial"/>
              </a:rPr>
              <a:t>Grotthuss</a:t>
            </a:r>
            <a:r>
              <a:rPr lang="en-US" sz="2400" dirty="0" smtClean="0">
                <a:latin typeface="Arial"/>
                <a:cs typeface="Arial"/>
              </a:rPr>
              <a:t> (Broad), Oliver </a:t>
            </a:r>
            <a:r>
              <a:rPr lang="en-US" sz="2400" dirty="0" err="1" smtClean="0">
                <a:latin typeface="Arial"/>
                <a:cs typeface="Arial"/>
              </a:rPr>
              <a:t>Ruebenack</a:t>
            </a:r>
            <a:r>
              <a:rPr lang="en-US" sz="2400" dirty="0" smtClean="0">
                <a:latin typeface="Arial"/>
                <a:cs typeface="Arial"/>
              </a:rPr>
              <a:t> (Broad)</a:t>
            </a:r>
          </a:p>
          <a:p>
            <a:r>
              <a:rPr lang="en-US" sz="2400" dirty="0" smtClean="0">
                <a:latin typeface="Arial"/>
                <a:cs typeface="Arial"/>
              </a:rPr>
              <a:t>Richard Zhu (JHU)</a:t>
            </a:r>
          </a:p>
          <a:p>
            <a:r>
              <a:rPr lang="en-US" sz="2400" dirty="0" smtClean="0">
                <a:latin typeface="Arial"/>
                <a:cs typeface="Arial"/>
              </a:rPr>
              <a:t>Funding provided by NIH NCATS HIH1OT3 TR00201</a:t>
            </a:r>
            <a:endParaRPr lang="en-US" sz="2400" dirty="0">
              <a:latin typeface="Arial"/>
              <a:cs typeface="Arial"/>
            </a:endParaRPr>
          </a:p>
        </p:txBody>
      </p:sp>
    </p:spTree>
    <p:extLst>
      <p:ext uri="{BB962C8B-B14F-4D97-AF65-F5344CB8AC3E}">
        <p14:creationId xmlns:p14="http://schemas.microsoft.com/office/powerpoint/2010/main" val="1296535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1" id="{8CE61AF9-F091-CE4B-BAE0-77C46F92C98F}" vid="{F96601E1-8709-F848-825D-2FD9D06E58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hackathon</Template>
  <TotalTime>2012</TotalTime>
  <Words>982</Words>
  <Application>Microsoft Macintosh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dc:creator>
  <cp:lastModifiedBy>Kenneth Roe</cp:lastModifiedBy>
  <cp:revision>19</cp:revision>
  <dcterms:created xsi:type="dcterms:W3CDTF">2017-08-04T19:44:39Z</dcterms:created>
  <dcterms:modified xsi:type="dcterms:W3CDTF">2017-08-11T22:14:11Z</dcterms:modified>
</cp:coreProperties>
</file>