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4"/>
    <p:sldMasterId id="2147484007" r:id="rId5"/>
    <p:sldMasterId id="2147484050" r:id="rId6"/>
  </p:sldMasterIdLst>
  <p:notesMasterIdLst>
    <p:notesMasterId r:id="rId57"/>
  </p:notesMasterIdLst>
  <p:handoutMasterIdLst>
    <p:handoutMasterId r:id="rId58"/>
  </p:handoutMasterIdLst>
  <p:sldIdLst>
    <p:sldId id="604" r:id="rId7"/>
    <p:sldId id="771" r:id="rId8"/>
    <p:sldId id="837" r:id="rId9"/>
    <p:sldId id="776" r:id="rId10"/>
    <p:sldId id="782" r:id="rId11"/>
    <p:sldId id="799" r:id="rId12"/>
    <p:sldId id="840" r:id="rId13"/>
    <p:sldId id="843" r:id="rId14"/>
    <p:sldId id="841" r:id="rId15"/>
    <p:sldId id="842" r:id="rId16"/>
    <p:sldId id="812" r:id="rId17"/>
    <p:sldId id="816" r:id="rId18"/>
    <p:sldId id="789" r:id="rId19"/>
    <p:sldId id="786" r:id="rId20"/>
    <p:sldId id="791" r:id="rId21"/>
    <p:sldId id="778" r:id="rId22"/>
    <p:sldId id="831" r:id="rId23"/>
    <p:sldId id="795" r:id="rId24"/>
    <p:sldId id="792" r:id="rId25"/>
    <p:sldId id="805" r:id="rId26"/>
    <p:sldId id="848" r:id="rId27"/>
    <p:sldId id="849" r:id="rId28"/>
    <p:sldId id="850" r:id="rId29"/>
    <p:sldId id="851" r:id="rId30"/>
    <p:sldId id="844" r:id="rId31"/>
    <p:sldId id="801" r:id="rId32"/>
    <p:sldId id="794" r:id="rId33"/>
    <p:sldId id="796" r:id="rId34"/>
    <p:sldId id="821" r:id="rId35"/>
    <p:sldId id="807" r:id="rId36"/>
    <p:sldId id="811" r:id="rId37"/>
    <p:sldId id="808" r:id="rId38"/>
    <p:sldId id="809" r:id="rId39"/>
    <p:sldId id="817" r:id="rId40"/>
    <p:sldId id="858" r:id="rId41"/>
    <p:sldId id="818" r:id="rId42"/>
    <p:sldId id="820" r:id="rId43"/>
    <p:sldId id="822" r:id="rId44"/>
    <p:sldId id="857" r:id="rId45"/>
    <p:sldId id="856" r:id="rId46"/>
    <p:sldId id="855" r:id="rId47"/>
    <p:sldId id="834" r:id="rId48"/>
    <p:sldId id="835" r:id="rId49"/>
    <p:sldId id="825" r:id="rId50"/>
    <p:sldId id="826" r:id="rId51"/>
    <p:sldId id="847" r:id="rId52"/>
    <p:sldId id="833" r:id="rId53"/>
    <p:sldId id="830" r:id="rId54"/>
    <p:sldId id="832" r:id="rId55"/>
    <p:sldId id="859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72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70" userDrawn="1">
          <p15:clr>
            <a:srgbClr val="A4A3A4"/>
          </p15:clr>
        </p15:guide>
        <p15:guide id="6" orient="horz" pos="29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C5EEB7-80D3-CAF7-5669-AEFB32B5FD96}" name="Margo Williams" initials="MW" userId="S::mwill179@jh.edu::3f9a4d7e-4de5-41cc-aba8-5e890eb64fca" providerId="AD"/>
  <p188:author id="{F80500CD-539C-D3DB-B041-120EAFAAFBE3}" name="Ariel Gunn" initials="AG" userId="S::agunn5@jh.edu::2781d6a2-a77f-40df-8f04-03c2fc2d03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9B3317"/>
    <a:srgbClr val="0059A2"/>
    <a:srgbClr val="06B0F1"/>
    <a:srgbClr val="70AE47"/>
    <a:srgbClr val="FBF9F5"/>
    <a:srgbClr val="FF9B47"/>
    <a:srgbClr val="FFE0C2"/>
    <a:srgbClr val="EB4914"/>
    <a:srgbClr val="FF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5D30B4-ACF8-6245-B123-A4724045F063}" v="2222" dt="2026-05-28T13:07:08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55077" autoAdjust="0"/>
  </p:normalViewPr>
  <p:slideViewPr>
    <p:cSldViewPr snapToGrid="0" showGuides="1">
      <p:cViewPr varScale="1">
        <p:scale>
          <a:sx n="165" d="100"/>
          <a:sy n="165" d="100"/>
        </p:scale>
        <p:origin x="208" y="640"/>
      </p:cViewPr>
      <p:guideLst>
        <p:guide orient="horz" pos="1620"/>
        <p:guide pos="2880"/>
        <p:guide pos="5472"/>
        <p:guide pos="288"/>
        <p:guide orient="horz" pos="270"/>
        <p:guide orient="horz" pos="29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203" d="100"/>
          <a:sy n="203" d="100"/>
        </p:scale>
        <p:origin x="16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5F52E7-5C0C-456C-BBFC-C078470C5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811CF-080A-4CC5-86EF-B43E625A90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FAD2F-3255-4D6B-B7D0-3AD777FD6E16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27A20-36C9-4A9B-80F5-C901AEE11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B264A-566F-4D57-AA83-B2D4076BB1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B7DCB-9EC0-4793-8462-68AC0ED4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6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A7F51-485C-4411-96B4-8DBF10CDD33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9F371-3862-4534-BA58-4E7EFD6CB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0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36D03-736A-07E1-FB6B-855B0EFB2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A7B10-8134-BD34-3BAC-C62FE8F73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EEE07-F4B0-6E92-4731-1F2635357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5F73B99-68A9-B7D8-087A-FB9480737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9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2E18F98-9630-1282-FCDC-7DF50108C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6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87D204-DBD9-1057-5ADB-4A56F5621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2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3A0F-7163-6F64-BA96-E03192087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78554-FB0F-1E68-0AF8-7BB08D4C7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2F695-A1D8-85DF-EAF2-8016F7EFC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3CB76B-B338-33CE-DAE8-C18462961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1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E770A3A-8681-FD98-E476-B78DABCFD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2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7469-C8B7-8B3F-9237-291D3F794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11625-B6E1-33A9-A34A-F0E8C5A08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D5CB2-5B20-C7AD-1644-DA7156F33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7576DAF-E402-1F08-7325-4C39DB5A2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11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8642F-F701-32F2-81AF-C49894F1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390C6-A8AA-A7B1-9279-C96ADEBDE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51AFC-9B94-7BC7-872B-49582B398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F532370-EFB1-F057-A5D5-1FE053726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7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DC421-4D4C-D2FD-AA23-A71165937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EC0E9-3FD8-528C-89AF-D5A644912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B584-0110-56E7-08A8-D4110D407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FC7B48-F72F-45D7-38C7-A97A363EA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1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586FE99-8A6E-C6CD-E1B6-C58590D43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28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E9DDA6-DA1E-22D4-EB86-4D0006E62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2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9545DCF-121F-8961-DE48-EF844505B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74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567499E-53B7-22ED-AE1B-627B62A1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7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11B97D-A704-257E-3AFB-B34E4AE96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2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8251FA-8316-BB99-8E15-981EC7171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2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75675DC-522D-3D03-999E-6CF72DF19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84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4490A07-9F1A-45FD-1A42-AB450CB24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C8DF2-12A8-97B0-C7E7-428679F64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C09E9-352B-279D-C9D1-CFF48B7AD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E8A14-E1F8-7D96-E2EF-F1A98F133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831E473-CC2E-CEA5-62AF-D807E87BF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2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ECC7-712A-577A-6674-48797424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19179-B8ED-BED6-BC41-245B5362F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6796-27A8-A3CE-4C44-853BF8840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1CB1391-B917-FEEF-A358-290324CAB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0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DE88B12-AE7F-147A-614F-F2673D602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7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23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6271C-1A22-B41C-EBA4-AA8FA8ED0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EA2F0-1D3B-1036-9CBF-D701207BF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20A02-DBDC-D2B7-1A00-6C0331AA9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3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C95E2-7C1F-14B7-2254-9648F1FBF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C1A18-8000-FECA-4378-F57389B31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88FEF-9860-434D-D106-125E7D91E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65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52FFC-D415-FC28-8695-DD48D2BC5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238D7-9429-CF5E-121F-D5D6D942C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2DCBD-546D-0042-A5F9-8B5ECA4C8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792AA06-57E8-E67B-B31B-16E02D7D7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65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66D3C-C7B2-2EA6-29D1-D0DB5503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C2CD1-E1DA-6D0D-B0DC-BB0AAEA80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727FB-3294-1BBF-ED7C-DF7C32A17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ACF9521-AC56-32ED-3355-C98D59819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19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EF21-4F0E-CEE3-A9DE-04918B216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51AEB-D1B9-B3FD-43D1-59F81349C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B4BA9-B7C4-F16D-D53D-E6D7D983D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59B4B4-9BB4-2F7E-392B-9E5801BF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71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24E92-84CB-6A5C-2C5C-37A858D0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8CF95-1C63-6152-0AD5-8DBCD3599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CF0F8-651F-9DE4-477E-D6F9375B2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5A79871-A25F-5B56-68E8-91CBE6D07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5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B5DA4-C02F-CA60-A75B-807FA1B7A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4191E-ABAC-0625-63E9-607A4EC5C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23027-DBEC-4322-AB36-B0238998B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6FF68D-7D8F-6375-DB93-71DAAF9B3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0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4E1F-8088-924E-85B3-4B3829C8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69BCA-5478-E3BE-C4E9-575EBFCDC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A1C42-8DDB-A98A-FBD5-5BF56447D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FD5B2B-0161-D83F-E70A-BFA5CD9B4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0E8B-57D7-A58B-B9A0-733088ADF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92A85-2790-074F-EEC6-0C4DB5417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79B46-ACE0-5F89-B521-2A871B38B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7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E9C88-36DB-5AF3-4B3D-F1AB7C1D6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F9EE0-F76D-98B8-BFD2-F332B3394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1975A-4E4F-98B6-C413-3D4B9A9A1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15CA76D-A16C-7F72-4091-2F28D5D16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6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554C0-AA3E-8BEF-B2E3-E8D272A5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02F9A-40B4-59F3-AA52-2F389347C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EAED1-FB70-7883-BF16-44B282FC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4E90FD9-239E-6222-D83F-468819F05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3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7748-2742-423D-76FF-5793282B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587BF-CD07-34E2-2558-241055391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25DDD-CC74-47AD-0175-50C795576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672B9D0-6184-029E-A53B-D52CEE102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6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D484-24C3-61EB-9829-25CE140A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61C25-3247-B3DD-E739-35EE8A9CE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F1DE7-8046-1F1D-5140-7128B4099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2D57C-9222-36D1-EE6E-AEBB48C1F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4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BF1F-EEF9-E04F-112E-FB746CF2D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3BF1C-D1F3-B6CD-FD46-6B698E03F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A5B18-2DB4-C8A9-2711-9EC5DE434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7F9947-228D-2025-72F1-4277E2287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18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DB32-46B5-B8CC-BC00-AC6B6B50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E928B-BB2C-2B08-1DFF-C7178693E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FA095-6E2F-0D74-FF6A-A307283BC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40E450E-EED6-592B-C214-098F6F902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13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A8BC7-9D56-6C75-5D0E-3AD59771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5E50C-6974-E001-632A-986EE6A8F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FDAE0-DD78-B685-A2FC-C06B511A9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473852-BB39-E920-258F-5BB6B93C8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43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D4FB-894B-E8C0-C63C-F226580E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44A2A-7F3C-2253-9AC2-22CE7C1AC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41958-40FF-0AE3-676F-ED72200BB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BC413BC-D6EE-85C0-2079-521EE460C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32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5D6F-9E6B-68B7-EB09-9B6471DB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BFEF8-5677-FA01-E841-3ADEBFEC1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DAA58-470D-6139-DECD-13FD92684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9F399DC-E658-D594-2259-DA05BDB4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81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18F71-2F1B-C1F5-A743-A5AB3467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93F04-2AD1-4FFB-06CD-3D83E260F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9B24-43EB-1A7C-67E2-4B03E1B2A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29C35D-1129-6167-C10A-E03D3BF7C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75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7326-5687-ABA2-264B-45419D9F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436D5-DEB3-048A-CCF4-FB93214F0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F4961-CF51-A052-04CE-D14315CD7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D63CC2C-1EBE-F736-DF8A-2A468F017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965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AD947-B3E0-8D81-D0A2-D4A6607B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98190-2543-9CFF-6C37-BDF63162C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05D3-556C-5291-DC2B-6F27AEED5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D64C85-EAE2-647B-21BA-E2A817F3D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441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3EEF-D673-DC1D-4C2F-75AF4D6C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E6F40-6A44-4C9B-6F33-E06463C2D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32284-0D39-235D-17E3-E54224078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656903-A1F6-56B2-1662-97AC2FFC1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9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1B32306-2D1F-F253-5577-08962BB97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14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96711-AEE3-CA1E-B8E7-93A2CCC3F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C997F-8747-C98E-A3F0-C82F4C7F8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4BA5B-1983-F4D1-F779-8EBCD4EC4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063" y="440055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5D6CD-C863-521E-AD1B-044D76BEF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92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D2025E-A772-5684-1211-F28B8D769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31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52F37-0142-8F27-1105-D3D0E21C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94A63-4263-F3D0-619B-466F669A2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F8DF6-2858-63A4-DD8B-025F102A5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99F3C17-F40A-DCAC-8891-F40042056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8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78124-C0DD-7003-DACB-CBA7A86D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31187-BB03-EE87-C840-5F5FEEE73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FC378-F770-354D-49DB-309B301B4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5190CD-08E9-4CDB-C029-AF321B86F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9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1909-B8DB-0115-0865-389B3930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8ACF6-EA0D-5C4C-3E6F-4702A963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05A58-CFD4-B3A2-884D-5CF47B09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390962-EBBF-A8D2-8848-4BB9615E9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8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  <p:pic>
        <p:nvPicPr>
          <p:cNvPr id="4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897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7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5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143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821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78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412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8007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916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3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1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42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92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49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9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0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85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9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5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28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31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52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2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3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58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126" r:id="rId3"/>
    <p:sldLayoutId id="2147484035" r:id="rId4"/>
    <p:sldLayoutId id="2147484122" r:id="rId5"/>
    <p:sldLayoutId id="2147484120" r:id="rId6"/>
    <p:sldLayoutId id="2147484121" r:id="rId7"/>
    <p:sldLayoutId id="2147484123" r:id="rId8"/>
    <p:sldLayoutId id="2147483959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9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34" r:id="rId3"/>
    <p:sldLayoutId id="2147484104" r:id="rId4"/>
    <p:sldLayoutId id="2147484105" r:id="rId5"/>
    <p:sldLayoutId id="2147484015" r:id="rId6"/>
    <p:sldLayoutId id="2147484016" r:id="rId7"/>
    <p:sldLayoutId id="2147484027" r:id="rId8"/>
    <p:sldLayoutId id="2147484033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6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107" r:id="rId3"/>
    <p:sldLayoutId id="2147484071" r:id="rId4"/>
    <p:sldLayoutId id="2147484072" r:id="rId5"/>
    <p:sldLayoutId id="2147484108" r:id="rId6"/>
    <p:sldLayoutId id="2147484073" r:id="rId7"/>
    <p:sldLayoutId id="2147484082" r:id="rId8"/>
    <p:sldLayoutId id="2147484081" r:id="rId9"/>
    <p:sldLayoutId id="2147484084" r:id="rId10"/>
    <p:sldLayoutId id="2147484083" r:id="rId11"/>
    <p:sldLayoutId id="2147484085" r:id="rId12"/>
    <p:sldLayoutId id="2147484077" r:id="rId13"/>
    <p:sldLayoutId id="2147484074" r:id="rId14"/>
    <p:sldLayoutId id="2147484075" r:id="rId15"/>
    <p:sldLayoutId id="2147484111" r:id="rId16"/>
    <p:sldLayoutId id="2147484112" r:id="rId17"/>
    <p:sldLayoutId id="2147484113" r:id="rId18"/>
    <p:sldLayoutId id="2147484114" r:id="rId19"/>
    <p:sldLayoutId id="2147484078" r:id="rId20"/>
    <p:sldLayoutId id="2147484079" r:id="rId21"/>
    <p:sldLayoutId id="2147484080" r:id="rId22"/>
    <p:sldLayoutId id="2147484086" r:id="rId23"/>
    <p:sldLayoutId id="2147484087" r:id="rId24"/>
    <p:sldLayoutId id="2147484118" r:id="rId25"/>
    <p:sldLayoutId id="2147484088" r:id="rId26"/>
    <p:sldLayoutId id="2147484089" r:id="rId27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emf"/><Relationship Id="rId4" Type="http://schemas.openxmlformats.org/officeDocument/2006/relationships/image" Target="../media/image54.png"/><Relationship Id="rId9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A6076286-1248-4513-8951-8BAA9550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Multi-Vector Retrieval</a:t>
            </a:r>
          </a:p>
        </p:txBody>
      </p:sp>
      <p:sp>
        <p:nvSpPr>
          <p:cNvPr id="9" name="Lecture Title">
            <a:extLst>
              <a:ext uri="{FF2B5EF4-FFF2-40B4-BE49-F238E27FC236}">
                <a16:creationId xmlns:a16="http://schemas.microsoft.com/office/drawing/2014/main" id="{6E9DDCCD-6809-49BB-9647-A8B2884DA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What? Why? And How (Efficiently)?</a:t>
            </a:r>
          </a:p>
        </p:txBody>
      </p:sp>
      <p:sp>
        <p:nvSpPr>
          <p:cNvPr id="2" name="Lecture Title">
            <a:extLst>
              <a:ext uri="{FF2B5EF4-FFF2-40B4-BE49-F238E27FC236}">
                <a16:creationId xmlns:a16="http://schemas.microsoft.com/office/drawing/2014/main" id="{C52FACE0-3785-172B-8D59-5C41457AA6FC}"/>
              </a:ext>
            </a:extLst>
          </p:cNvPr>
          <p:cNvSpPr txBox="1">
            <a:spLocks/>
          </p:cNvSpPr>
          <p:nvPr/>
        </p:nvSpPr>
        <p:spPr>
          <a:xfrm>
            <a:off x="467749" y="4297630"/>
            <a:ext cx="8219053" cy="3667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5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7D15329-4922-899E-5B22-A35ADF3B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49" y="3990247"/>
            <a:ext cx="42095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Rohan Jha · Adobe Research · May 19, 2026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2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6B25-5897-ACF6-6980-754F6C7A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extLst>
              <a:ext uri="{FF2B5EF4-FFF2-40B4-BE49-F238E27FC236}">
                <a16:creationId xmlns:a16="http://schemas.microsoft.com/office/drawing/2014/main" id="{E9C76A3A-3127-D7F6-ADF8-BD5EE73AE8D3}"/>
              </a:ext>
            </a:extLst>
          </p:cNvPr>
          <p:cNvSpPr/>
          <p:nvPr/>
        </p:nvSpPr>
        <p:spPr>
          <a:xfrm>
            <a:off x="351692" y="4198665"/>
            <a:ext cx="8521002" cy="543590"/>
          </a:xfrm>
          <a:prstGeom prst="rightArrow">
            <a:avLst>
              <a:gd name="adj1" fmla="val 61462"/>
              <a:gd name="adj2" fmla="val 50525"/>
            </a:avLst>
          </a:prstGeom>
          <a:gradFill flip="none" rotWithShape="1">
            <a:gsLst>
              <a:gs pos="72000">
                <a:schemeClr val="tx2"/>
              </a:gs>
              <a:gs pos="33000">
                <a:schemeClr val="accent1">
                  <a:lumMod val="97000"/>
                  <a:lumOff val="3000"/>
                </a:schemeClr>
              </a:gs>
              <a:gs pos="0">
                <a:schemeClr val="bg2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Supervision / Effort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D19A46-B0D3-4AD2-A6EA-1E7C0730B478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6">
            <a:extLst>
              <a:ext uri="{FF2B5EF4-FFF2-40B4-BE49-F238E27FC236}">
                <a16:creationId xmlns:a16="http://schemas.microsoft.com/office/drawing/2014/main" id="{EAA23D38-2275-398A-C9A7-F55FAEE7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Training a Retriever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BA3ACB14-F81F-3847-FFF7-1AF5036C503E}"/>
              </a:ext>
            </a:extLst>
          </p:cNvPr>
          <p:cNvSpPr/>
          <p:nvPr/>
        </p:nvSpPr>
        <p:spPr>
          <a:xfrm>
            <a:off x="387349" y="3971724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Unsupervised Contrastive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9FEFBFE-8778-BABD-0963-1272A2F8C64C}"/>
              </a:ext>
            </a:extLst>
          </p:cNvPr>
          <p:cNvSpPr/>
          <p:nvPr/>
        </p:nvSpPr>
        <p:spPr>
          <a:xfrm>
            <a:off x="3712037" y="3971724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Supervised Contrastive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2A62D8-EB1B-8F4F-8133-900D149EFDBD}"/>
              </a:ext>
            </a:extLst>
          </p:cNvPr>
          <p:cNvSpPr/>
          <p:nvPr/>
        </p:nvSpPr>
        <p:spPr>
          <a:xfrm>
            <a:off x="7036725" y="4009292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Distillation</a:t>
            </a: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E0EF74F4-34E2-7C1D-9C71-6E3FBDC78AFB}"/>
              </a:ext>
            </a:extLst>
          </p:cNvPr>
          <p:cNvSpPr/>
          <p:nvPr/>
        </p:nvSpPr>
        <p:spPr>
          <a:xfrm>
            <a:off x="3248055" y="1433609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F970A32E-FFE6-34A4-43D9-EADBFA10792D}"/>
              </a:ext>
            </a:extLst>
          </p:cNvPr>
          <p:cNvSpPr/>
          <p:nvPr/>
        </p:nvSpPr>
        <p:spPr>
          <a:xfrm>
            <a:off x="3543670" y="1361986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0.46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C3F387FC-8D2C-74C7-D176-A40CC09DA47F}"/>
              </a:ext>
            </a:extLst>
          </p:cNvPr>
          <p:cNvSpPr/>
          <p:nvPr/>
        </p:nvSpPr>
        <p:spPr>
          <a:xfrm>
            <a:off x="717840" y="1438294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F4D4A31C-F07E-4C1D-DB7D-62463AB49A19}"/>
              </a:ext>
            </a:extLst>
          </p:cNvPr>
          <p:cNvSpPr/>
          <p:nvPr/>
        </p:nvSpPr>
        <p:spPr>
          <a:xfrm>
            <a:off x="1443849" y="1438294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969EAC05-2BBE-A457-4526-740DBF55CCB6}"/>
              </a:ext>
            </a:extLst>
          </p:cNvPr>
          <p:cNvSpPr/>
          <p:nvPr/>
        </p:nvSpPr>
        <p:spPr>
          <a:xfrm>
            <a:off x="2169858" y="1438294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D4EB4D6E-B5FE-8DCD-B2BF-A4268AB1DA74}"/>
              </a:ext>
            </a:extLst>
          </p:cNvPr>
          <p:cNvSpPr/>
          <p:nvPr/>
        </p:nvSpPr>
        <p:spPr>
          <a:xfrm>
            <a:off x="717840" y="1953010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21F9CB21-C102-8481-91D6-F8F02690B7D7}"/>
              </a:ext>
            </a:extLst>
          </p:cNvPr>
          <p:cNvSpPr/>
          <p:nvPr/>
        </p:nvSpPr>
        <p:spPr>
          <a:xfrm>
            <a:off x="1443849" y="1953010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4FBD6433-E694-D03E-85A9-23E3B7DCBE80}"/>
              </a:ext>
            </a:extLst>
          </p:cNvPr>
          <p:cNvSpPr/>
          <p:nvPr/>
        </p:nvSpPr>
        <p:spPr>
          <a:xfrm>
            <a:off x="2169858" y="1953010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FF3B3092-9288-E950-394E-6DE7FD5DB858}"/>
              </a:ext>
            </a:extLst>
          </p:cNvPr>
          <p:cNvSpPr/>
          <p:nvPr/>
        </p:nvSpPr>
        <p:spPr>
          <a:xfrm>
            <a:off x="3248055" y="1950663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C73B6572-C0E3-240A-5F64-6D270C9BCE28}"/>
              </a:ext>
            </a:extLst>
          </p:cNvPr>
          <p:cNvSpPr/>
          <p:nvPr/>
        </p:nvSpPr>
        <p:spPr>
          <a:xfrm>
            <a:off x="717840" y="2467726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3EC41DAD-8054-B187-E277-0BB28C205A4C}"/>
              </a:ext>
            </a:extLst>
          </p:cNvPr>
          <p:cNvSpPr/>
          <p:nvPr/>
        </p:nvSpPr>
        <p:spPr>
          <a:xfrm>
            <a:off x="1443849" y="2467726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B009B946-F480-EC13-6230-D1FDD57D1A78}"/>
              </a:ext>
            </a:extLst>
          </p:cNvPr>
          <p:cNvSpPr/>
          <p:nvPr/>
        </p:nvSpPr>
        <p:spPr>
          <a:xfrm>
            <a:off x="2169858" y="2467726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2BA2331E-B223-1318-14BE-5C5B070FBA98}"/>
              </a:ext>
            </a:extLst>
          </p:cNvPr>
          <p:cNvSpPr/>
          <p:nvPr/>
        </p:nvSpPr>
        <p:spPr>
          <a:xfrm>
            <a:off x="3248055" y="2465379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3D7BA0AB-681A-BA1C-115E-6132720DCD6D}"/>
              </a:ext>
            </a:extLst>
          </p:cNvPr>
          <p:cNvSpPr/>
          <p:nvPr/>
        </p:nvSpPr>
        <p:spPr>
          <a:xfrm>
            <a:off x="717840" y="2982442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8D9A4BFA-4078-34FC-8B28-06C016D8077F}"/>
              </a:ext>
            </a:extLst>
          </p:cNvPr>
          <p:cNvSpPr/>
          <p:nvPr/>
        </p:nvSpPr>
        <p:spPr>
          <a:xfrm>
            <a:off x="1443849" y="2982442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C69D5B16-3CED-C04A-47E8-E4E58ECE72D6}"/>
              </a:ext>
            </a:extLst>
          </p:cNvPr>
          <p:cNvSpPr/>
          <p:nvPr/>
        </p:nvSpPr>
        <p:spPr>
          <a:xfrm>
            <a:off x="2169858" y="2982442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B67825BB-C382-63D7-93EF-A64F2F415AF0}"/>
              </a:ext>
            </a:extLst>
          </p:cNvPr>
          <p:cNvSpPr/>
          <p:nvPr/>
        </p:nvSpPr>
        <p:spPr>
          <a:xfrm>
            <a:off x="3248055" y="2980095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20" name="TextBox 46">
            <a:extLst>
              <a:ext uri="{FF2B5EF4-FFF2-40B4-BE49-F238E27FC236}">
                <a16:creationId xmlns:a16="http://schemas.microsoft.com/office/drawing/2014/main" id="{C4BEE152-D703-BB2A-44AE-4C1FE7B9C111}"/>
              </a:ext>
            </a:extLst>
          </p:cNvPr>
          <p:cNvSpPr txBox="1"/>
          <p:nvPr/>
        </p:nvSpPr>
        <p:spPr>
          <a:xfrm>
            <a:off x="2795284" y="1447707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121" name="TextBox 46">
            <a:extLst>
              <a:ext uri="{FF2B5EF4-FFF2-40B4-BE49-F238E27FC236}">
                <a16:creationId xmlns:a16="http://schemas.microsoft.com/office/drawing/2014/main" id="{B110D62C-E5CB-96EC-8D84-9A0659929DD8}"/>
              </a:ext>
            </a:extLst>
          </p:cNvPr>
          <p:cNvSpPr txBox="1"/>
          <p:nvPr/>
        </p:nvSpPr>
        <p:spPr>
          <a:xfrm>
            <a:off x="2795284" y="196242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122" name="TextBox 46">
            <a:extLst>
              <a:ext uri="{FF2B5EF4-FFF2-40B4-BE49-F238E27FC236}">
                <a16:creationId xmlns:a16="http://schemas.microsoft.com/office/drawing/2014/main" id="{C77A3C2A-8F67-3025-06A0-245E34280096}"/>
              </a:ext>
            </a:extLst>
          </p:cNvPr>
          <p:cNvSpPr txBox="1"/>
          <p:nvPr/>
        </p:nvSpPr>
        <p:spPr>
          <a:xfrm>
            <a:off x="2795284" y="247713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123" name="TextBox 46">
            <a:extLst>
              <a:ext uri="{FF2B5EF4-FFF2-40B4-BE49-F238E27FC236}">
                <a16:creationId xmlns:a16="http://schemas.microsoft.com/office/drawing/2014/main" id="{4C50FA4E-3510-B52F-8EC9-C0D9E7864E56}"/>
              </a:ext>
            </a:extLst>
          </p:cNvPr>
          <p:cNvSpPr txBox="1"/>
          <p:nvPr/>
        </p:nvSpPr>
        <p:spPr>
          <a:xfrm>
            <a:off x="2795284" y="299185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6107870-F3E6-F1A4-3580-9C2186CF3FF5}"/>
              </a:ext>
            </a:extLst>
          </p:cNvPr>
          <p:cNvSpPr/>
          <p:nvPr/>
        </p:nvSpPr>
        <p:spPr>
          <a:xfrm>
            <a:off x="1737933" y="1366671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0.95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5D8DFC6B-9030-F4C1-205E-FC2D4951C0D9}"/>
              </a:ext>
            </a:extLst>
          </p:cNvPr>
          <p:cNvSpPr/>
          <p:nvPr/>
        </p:nvSpPr>
        <p:spPr>
          <a:xfrm>
            <a:off x="1737933" y="1881660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0.89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3B5E4281-CDD5-9205-95C6-A7F5317FEE13}"/>
              </a:ext>
            </a:extLst>
          </p:cNvPr>
          <p:cNvSpPr/>
          <p:nvPr/>
        </p:nvSpPr>
        <p:spPr>
          <a:xfrm>
            <a:off x="1737933" y="2389337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0.92</a:t>
            </a: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C16708CC-E936-5FBC-9A3D-707EAC49FF8A}"/>
              </a:ext>
            </a:extLst>
          </p:cNvPr>
          <p:cNvSpPr/>
          <p:nvPr/>
        </p:nvSpPr>
        <p:spPr>
          <a:xfrm>
            <a:off x="1737933" y="2911691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0.74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DAC06E8B-ACA4-2515-B717-7D098AB40CE0}"/>
              </a:ext>
            </a:extLst>
          </p:cNvPr>
          <p:cNvSpPr/>
          <p:nvPr/>
        </p:nvSpPr>
        <p:spPr>
          <a:xfrm>
            <a:off x="2465473" y="1366671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0.34</a:t>
            </a: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4D4A32D6-BAA0-BD6B-16E0-FBE25407A253}"/>
              </a:ext>
            </a:extLst>
          </p:cNvPr>
          <p:cNvSpPr/>
          <p:nvPr/>
        </p:nvSpPr>
        <p:spPr>
          <a:xfrm>
            <a:off x="2465473" y="1881387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0.80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C62A2A06-52B3-F982-E38F-76BADDEF54D8}"/>
              </a:ext>
            </a:extLst>
          </p:cNvPr>
          <p:cNvSpPr/>
          <p:nvPr/>
        </p:nvSpPr>
        <p:spPr>
          <a:xfrm>
            <a:off x="2465473" y="2393231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0.59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E2B58AF3-7B29-31FD-CE18-8867221C6728}"/>
              </a:ext>
            </a:extLst>
          </p:cNvPr>
          <p:cNvSpPr/>
          <p:nvPr/>
        </p:nvSpPr>
        <p:spPr>
          <a:xfrm>
            <a:off x="2437683" y="2910819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0.19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5BD13C0C-03B7-B29B-97FE-E94AD21941A0}"/>
              </a:ext>
            </a:extLst>
          </p:cNvPr>
          <p:cNvSpPr/>
          <p:nvPr/>
        </p:nvSpPr>
        <p:spPr>
          <a:xfrm>
            <a:off x="3545093" y="1881387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0.38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64C5D072-4F9A-1C5B-B795-A1B171D3CA1C}"/>
              </a:ext>
            </a:extLst>
          </p:cNvPr>
          <p:cNvSpPr/>
          <p:nvPr/>
        </p:nvSpPr>
        <p:spPr>
          <a:xfrm>
            <a:off x="3521292" y="2402451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0.32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34C850DE-CF76-76F9-E23D-64A57D01F518}"/>
              </a:ext>
            </a:extLst>
          </p:cNvPr>
          <p:cNvSpPr/>
          <p:nvPr/>
        </p:nvSpPr>
        <p:spPr>
          <a:xfrm>
            <a:off x="3521292" y="2910819"/>
            <a:ext cx="351694" cy="162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0.35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C031DC9-761C-C154-BB07-62D5989B01A8}"/>
              </a:ext>
            </a:extLst>
          </p:cNvPr>
          <p:cNvGrpSpPr/>
          <p:nvPr/>
        </p:nvGrpSpPr>
        <p:grpSpPr>
          <a:xfrm>
            <a:off x="5413724" y="911292"/>
            <a:ext cx="1017358" cy="882090"/>
            <a:chOff x="6596009" y="1598412"/>
            <a:chExt cx="2293343" cy="1988420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6395A3F4-3E4B-C38D-6D1A-30413FAAD977}"/>
                </a:ext>
              </a:extLst>
            </p:cNvPr>
            <p:cNvSpPr/>
            <p:nvPr/>
          </p:nvSpPr>
          <p:spPr>
            <a:xfrm>
              <a:off x="6596009" y="2315852"/>
              <a:ext cx="2293343" cy="1270980"/>
            </a:xfrm>
            <a:prstGeom prst="roundRect">
              <a:avLst>
                <a:gd name="adj" fmla="val 4960"/>
              </a:avLst>
            </a:prstGeom>
            <a:gradFill flip="none" rotWithShape="1">
              <a:gsLst>
                <a:gs pos="27000">
                  <a:srgbClr val="70AE47"/>
                </a:gs>
                <a:gs pos="52000">
                  <a:srgbClr val="06B0F1"/>
                </a:gs>
                <a:gs pos="100000">
                  <a:srgbClr val="06B0F1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Reranker</a:t>
              </a:r>
              <a:endParaRPr lang="en-US" sz="1200" dirty="0"/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B2EE387C-0A52-B192-96F1-88F4B146091C}"/>
                </a:ext>
              </a:extLst>
            </p:cNvPr>
            <p:cNvSpPr/>
            <p:nvPr/>
          </p:nvSpPr>
          <p:spPr>
            <a:xfrm>
              <a:off x="6648715" y="1598412"/>
              <a:ext cx="346827" cy="231440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F7D2A4C6-FD29-C974-DDFE-82F769C6461D}"/>
                </a:ext>
              </a:extLst>
            </p:cNvPr>
            <p:cNvSpPr/>
            <p:nvPr/>
          </p:nvSpPr>
          <p:spPr>
            <a:xfrm>
              <a:off x="6648715" y="1941567"/>
              <a:ext cx="346827" cy="231440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88691CF-C153-B836-3CC2-D2791C3F4617}"/>
                </a:ext>
              </a:extLst>
            </p:cNvPr>
            <p:cNvCxnSpPr>
              <a:cxnSpLocks/>
              <a:endCxn id="140" idx="2"/>
            </p:cNvCxnSpPr>
            <p:nvPr/>
          </p:nvCxnSpPr>
          <p:spPr>
            <a:xfrm flipV="1">
              <a:off x="6822127" y="2173011"/>
              <a:ext cx="0" cy="148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5F2C210-EAB4-CA3C-6626-7CE5F9E1196D}"/>
                </a:ext>
              </a:extLst>
            </p:cNvPr>
            <p:cNvCxnSpPr>
              <a:cxnSpLocks/>
              <a:stCxn id="140" idx="0"/>
              <a:endCxn id="139" idx="2"/>
            </p:cNvCxnSpPr>
            <p:nvPr/>
          </p:nvCxnSpPr>
          <p:spPr>
            <a:xfrm flipV="1">
              <a:off x="6822127" y="1829852"/>
              <a:ext cx="0" cy="1117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7F13318C-9423-9FA9-40EF-C14D4D089E13}"/>
                  </a:ext>
                </a:extLst>
              </p:cNvPr>
              <p:cNvSpPr txBox="1"/>
              <p:nvPr/>
            </p:nvSpPr>
            <p:spPr>
              <a:xfrm>
                <a:off x="5462362" y="3333283"/>
                <a:ext cx="26039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𝑇𝑒𝑎𝑐h𝑒𝑟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|</m:t>
                      </m:r>
                      <m:d>
                        <m:dPr>
                          <m:beg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𝑆𝑡𝑢𝑑𝑒𝑛𝑡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7F13318C-9423-9FA9-40EF-C14D4D089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362" y="3333283"/>
                <a:ext cx="2603918" cy="276999"/>
              </a:xfrm>
              <a:prstGeom prst="rect">
                <a:avLst/>
              </a:prstGeom>
              <a:blipFill>
                <a:blip r:embed="rId3"/>
                <a:stretch>
                  <a:fillRect l="-1456" t="-434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F2338B82-8A9C-8956-6775-AC1CC976057C}"/>
              </a:ext>
            </a:extLst>
          </p:cNvPr>
          <p:cNvSpPr/>
          <p:nvPr/>
        </p:nvSpPr>
        <p:spPr>
          <a:xfrm>
            <a:off x="5340696" y="3045566"/>
            <a:ext cx="346675" cy="191856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+</a:t>
            </a:r>
            <a:endParaRPr lang="en-US" sz="600" dirty="0"/>
          </a:p>
        </p:txBody>
      </p:sp>
      <p:sp>
        <p:nvSpPr>
          <p:cNvPr id="154" name="Rounded Rectangle 153">
            <a:extLst>
              <a:ext uri="{FF2B5EF4-FFF2-40B4-BE49-F238E27FC236}">
                <a16:creationId xmlns:a16="http://schemas.microsoft.com/office/drawing/2014/main" id="{081EBD7E-BA56-C438-AD1A-AB7711C7F4E0}"/>
              </a:ext>
            </a:extLst>
          </p:cNvPr>
          <p:cNvSpPr/>
          <p:nvPr/>
        </p:nvSpPr>
        <p:spPr>
          <a:xfrm>
            <a:off x="5687371" y="3045566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CB259B7A-6B87-EB08-C11D-08B236F922C8}"/>
              </a:ext>
            </a:extLst>
          </p:cNvPr>
          <p:cNvSpPr/>
          <p:nvPr/>
        </p:nvSpPr>
        <p:spPr>
          <a:xfrm>
            <a:off x="6039464" y="3045566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86FDEC2A-F91D-9BE8-CBB1-324669F108A2}"/>
              </a:ext>
            </a:extLst>
          </p:cNvPr>
          <p:cNvSpPr/>
          <p:nvPr/>
        </p:nvSpPr>
        <p:spPr>
          <a:xfrm>
            <a:off x="6380721" y="3041931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7CC084BD-FE75-8544-C827-D1594DB02B79}"/>
              </a:ext>
            </a:extLst>
          </p:cNvPr>
          <p:cNvSpPr/>
          <p:nvPr/>
        </p:nvSpPr>
        <p:spPr>
          <a:xfrm>
            <a:off x="6950717" y="3041931"/>
            <a:ext cx="346675" cy="191856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+</a:t>
            </a:r>
            <a:endParaRPr lang="en-US" sz="600" dirty="0"/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DC95B9E8-3D4F-6B2D-CA3C-5125F3E758B2}"/>
              </a:ext>
            </a:extLst>
          </p:cNvPr>
          <p:cNvSpPr/>
          <p:nvPr/>
        </p:nvSpPr>
        <p:spPr>
          <a:xfrm>
            <a:off x="7297392" y="3041931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C44186FB-B104-D204-C772-2EFA6873CA0A}"/>
              </a:ext>
            </a:extLst>
          </p:cNvPr>
          <p:cNvSpPr/>
          <p:nvPr/>
        </p:nvSpPr>
        <p:spPr>
          <a:xfrm>
            <a:off x="7649485" y="3041931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5B0D0BAA-C606-FB04-111B-27151B69D800}"/>
              </a:ext>
            </a:extLst>
          </p:cNvPr>
          <p:cNvSpPr/>
          <p:nvPr/>
        </p:nvSpPr>
        <p:spPr>
          <a:xfrm>
            <a:off x="7990742" y="3038296"/>
            <a:ext cx="346675" cy="191856"/>
          </a:xfrm>
          <a:prstGeom prst="roundRect">
            <a:avLst/>
          </a:prstGeom>
          <a:solidFill>
            <a:srgbClr val="0059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D</a:t>
            </a:r>
            <a:r>
              <a:rPr lang="en-US" sz="600" baseline="30000" dirty="0"/>
              <a:t>-</a:t>
            </a:r>
            <a:endParaRPr lang="en-US" sz="600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B32D32D-B75D-FA0C-1911-9A9BB5837112}"/>
              </a:ext>
            </a:extLst>
          </p:cNvPr>
          <p:cNvSpPr/>
          <p:nvPr/>
        </p:nvSpPr>
        <p:spPr>
          <a:xfrm>
            <a:off x="5416641" y="2414649"/>
            <a:ext cx="194783" cy="60251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648819A-248A-9B91-AAA4-B30D8A33BFFB}"/>
              </a:ext>
            </a:extLst>
          </p:cNvPr>
          <p:cNvSpPr/>
          <p:nvPr/>
        </p:nvSpPr>
        <p:spPr>
          <a:xfrm>
            <a:off x="5763316" y="2738063"/>
            <a:ext cx="194783" cy="27910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6BFAED4-134B-BAC7-89A5-5EA06A06396E}"/>
              </a:ext>
            </a:extLst>
          </p:cNvPr>
          <p:cNvSpPr/>
          <p:nvPr/>
        </p:nvSpPr>
        <p:spPr>
          <a:xfrm>
            <a:off x="6116391" y="2527130"/>
            <a:ext cx="194783" cy="48613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A8885A-BDD8-45B7-7708-1DEFC92B038B}"/>
              </a:ext>
            </a:extLst>
          </p:cNvPr>
          <p:cNvSpPr/>
          <p:nvPr/>
        </p:nvSpPr>
        <p:spPr>
          <a:xfrm>
            <a:off x="6455932" y="2869845"/>
            <a:ext cx="194783" cy="14358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2F3A9CA-28D9-9D41-4D09-5FC179C53DFD}"/>
              </a:ext>
            </a:extLst>
          </p:cNvPr>
          <p:cNvSpPr/>
          <p:nvPr/>
        </p:nvSpPr>
        <p:spPr>
          <a:xfrm>
            <a:off x="7026064" y="2395021"/>
            <a:ext cx="194783" cy="602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0622557-69EB-EEB3-7CF3-5B3011FA5856}"/>
              </a:ext>
            </a:extLst>
          </p:cNvPr>
          <p:cNvSpPr/>
          <p:nvPr/>
        </p:nvSpPr>
        <p:spPr>
          <a:xfrm>
            <a:off x="7372739" y="2534085"/>
            <a:ext cx="194783" cy="4634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083FD2D-93F1-E946-F4DC-ED45DED52E9E}"/>
              </a:ext>
            </a:extLst>
          </p:cNvPr>
          <p:cNvSpPr/>
          <p:nvPr/>
        </p:nvSpPr>
        <p:spPr>
          <a:xfrm>
            <a:off x="7725814" y="2904586"/>
            <a:ext cx="194783" cy="890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18385AD-56BC-D9F3-D7CC-336B0D2D7D1C}"/>
              </a:ext>
            </a:extLst>
          </p:cNvPr>
          <p:cNvSpPr/>
          <p:nvPr/>
        </p:nvSpPr>
        <p:spPr>
          <a:xfrm>
            <a:off x="8065355" y="2738063"/>
            <a:ext cx="194783" cy="255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7E944936-E3F9-CE1F-69F6-06C263495C73}"/>
              </a:ext>
            </a:extLst>
          </p:cNvPr>
          <p:cNvSpPr/>
          <p:nvPr/>
        </p:nvSpPr>
        <p:spPr>
          <a:xfrm>
            <a:off x="5225930" y="2006728"/>
            <a:ext cx="3250011" cy="1737320"/>
          </a:xfrm>
          <a:prstGeom prst="roundRect">
            <a:avLst>
              <a:gd name="adj" fmla="val 8881"/>
            </a:avLst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43684E6-25C0-F012-EEEC-FD84725C3076}"/>
              </a:ext>
            </a:extLst>
          </p:cNvPr>
          <p:cNvSpPr txBox="1"/>
          <p:nvPr/>
        </p:nvSpPr>
        <p:spPr>
          <a:xfrm>
            <a:off x="5215711" y="2020504"/>
            <a:ext cx="1410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Distillation Loss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5D53C8-8B54-581D-1871-ED2E0EC392B3}"/>
              </a:ext>
            </a:extLst>
          </p:cNvPr>
          <p:cNvGrpSpPr/>
          <p:nvPr/>
        </p:nvGrpSpPr>
        <p:grpSpPr>
          <a:xfrm>
            <a:off x="7183243" y="722539"/>
            <a:ext cx="1106918" cy="1093534"/>
            <a:chOff x="3469128" y="692101"/>
            <a:chExt cx="2507553" cy="24772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3DF513D-117E-AFEB-B75A-F5696FF1E090}"/>
                </a:ext>
              </a:extLst>
            </p:cNvPr>
            <p:cNvSpPr/>
            <p:nvPr/>
          </p:nvSpPr>
          <p:spPr>
            <a:xfrm>
              <a:off x="3469128" y="1942427"/>
              <a:ext cx="895827" cy="1226907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F399163-F9FC-D768-7658-93DFB9154BF8}"/>
                </a:ext>
              </a:extLst>
            </p:cNvPr>
            <p:cNvSpPr/>
            <p:nvPr/>
          </p:nvSpPr>
          <p:spPr>
            <a:xfrm>
              <a:off x="4535456" y="1942427"/>
              <a:ext cx="1441225" cy="1226907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B692E26-E784-5A70-2DA5-1BA7E3993B4D}"/>
                </a:ext>
              </a:extLst>
            </p:cNvPr>
            <p:cNvSpPr/>
            <p:nvPr/>
          </p:nvSpPr>
          <p:spPr>
            <a:xfrm>
              <a:off x="3540096" y="1680858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B3726E2-DEC9-351C-D7B0-5AEB073A754D}"/>
                </a:ext>
              </a:extLst>
            </p:cNvPr>
            <p:cNvSpPr/>
            <p:nvPr/>
          </p:nvSpPr>
          <p:spPr>
            <a:xfrm>
              <a:off x="3803867" y="1676636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21A5F9A-82CA-C9DB-2696-D973FB751251}"/>
                </a:ext>
              </a:extLst>
            </p:cNvPr>
            <p:cNvSpPr/>
            <p:nvPr/>
          </p:nvSpPr>
          <p:spPr>
            <a:xfrm>
              <a:off x="4083149" y="1674423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73B96EC-EAE7-9674-473F-1927F89DD93A}"/>
                </a:ext>
              </a:extLst>
            </p:cNvPr>
            <p:cNvSpPr/>
            <p:nvPr/>
          </p:nvSpPr>
          <p:spPr>
            <a:xfrm>
              <a:off x="4616170" y="1674423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1322F23-958C-2BA5-DB27-75C4FF6DA005}"/>
                </a:ext>
              </a:extLst>
            </p:cNvPr>
            <p:cNvSpPr/>
            <p:nvPr/>
          </p:nvSpPr>
          <p:spPr>
            <a:xfrm>
              <a:off x="4883033" y="1676637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0DA97F4-7606-C37C-0756-2DED61EAEBBA}"/>
                </a:ext>
              </a:extLst>
            </p:cNvPr>
            <p:cNvSpPr/>
            <p:nvPr/>
          </p:nvSpPr>
          <p:spPr>
            <a:xfrm>
              <a:off x="5150890" y="1674424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7B1FB04-85AA-9037-4A7E-7CF1EE4D893F}"/>
                </a:ext>
              </a:extLst>
            </p:cNvPr>
            <p:cNvSpPr/>
            <p:nvPr/>
          </p:nvSpPr>
          <p:spPr>
            <a:xfrm>
              <a:off x="5697060" y="1674422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35869B-7078-82AA-04FB-9CD77A0C8BE3}"/>
                </a:ext>
              </a:extLst>
            </p:cNvPr>
            <p:cNvSpPr txBox="1"/>
            <p:nvPr/>
          </p:nvSpPr>
          <p:spPr>
            <a:xfrm>
              <a:off x="5255458" y="1513230"/>
              <a:ext cx="559957" cy="418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…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F4C8606-E23C-EF84-96FB-699D880E2E69}"/>
                </a:ext>
              </a:extLst>
            </p:cNvPr>
            <p:cNvSpPr/>
            <p:nvPr/>
          </p:nvSpPr>
          <p:spPr>
            <a:xfrm>
              <a:off x="4116943" y="1099151"/>
              <a:ext cx="99924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MaxSim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B080490-78B7-1292-525F-13A7DFCC9C4A}"/>
                </a:ext>
              </a:extLst>
            </p:cNvPr>
            <p:cNvSpPr/>
            <p:nvPr/>
          </p:nvSpPr>
          <p:spPr>
            <a:xfrm>
              <a:off x="4438779" y="692101"/>
              <a:ext cx="34682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1A6C9E-62CA-F208-A49A-AC9E67E1D180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3653270" y="1853737"/>
              <a:ext cx="0" cy="951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2ABAF6-B525-262D-5833-402D80E55EC8}"/>
                </a:ext>
              </a:extLst>
            </p:cNvPr>
            <p:cNvCxnSpPr>
              <a:cxnSpLocks/>
              <a:stCxn id="5" idx="0"/>
              <a:endCxn id="8" idx="2"/>
            </p:cNvCxnSpPr>
            <p:nvPr/>
          </p:nvCxnSpPr>
          <p:spPr>
            <a:xfrm flipV="1">
              <a:off x="3917041" y="1849516"/>
              <a:ext cx="0" cy="929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38ED55C-192F-009E-B785-C45D47EC9ECB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196323" y="1847302"/>
              <a:ext cx="0" cy="95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4FA28F-362C-A3C0-51B9-D601C8E21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435" y="1848932"/>
              <a:ext cx="0" cy="951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20BBB2-C530-1592-C324-9C288D9CC9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6206" y="1844710"/>
              <a:ext cx="0" cy="929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54DDA8E-8E3E-4EDB-29F4-220207136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5488" y="1842497"/>
              <a:ext cx="0" cy="95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EE2EB45-3B4E-1BF6-21DC-A7EF60B0D03A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V="1">
              <a:off x="5810234" y="1847301"/>
              <a:ext cx="0" cy="903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88F932-405A-31BF-652C-63A5F48076A3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flipH="1" flipV="1">
              <a:off x="4612193" y="923542"/>
              <a:ext cx="4374" cy="175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C658934-B336-F5EA-5781-086ED91B5BE3}"/>
                </a:ext>
              </a:extLst>
            </p:cNvPr>
            <p:cNvCxnSpPr>
              <a:cxnSpLocks/>
              <a:stCxn id="7" idx="0"/>
              <a:endCxn id="15" idx="2"/>
            </p:cNvCxnSpPr>
            <p:nvPr/>
          </p:nvCxnSpPr>
          <p:spPr>
            <a:xfrm flipV="1">
              <a:off x="3653270" y="1330592"/>
              <a:ext cx="963297" cy="3502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C9B7FE-DD6C-8A64-DC85-91EB5C2DCFD4}"/>
                </a:ext>
              </a:extLst>
            </p:cNvPr>
            <p:cNvCxnSpPr>
              <a:cxnSpLocks/>
              <a:stCxn id="8" idx="0"/>
              <a:endCxn id="15" idx="2"/>
            </p:cNvCxnSpPr>
            <p:nvPr/>
          </p:nvCxnSpPr>
          <p:spPr>
            <a:xfrm flipV="1">
              <a:off x="3917041" y="1330592"/>
              <a:ext cx="699526" cy="3460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0585F95-73FB-69C0-AAF8-497A623F1C56}"/>
                </a:ext>
              </a:extLst>
            </p:cNvPr>
            <p:cNvCxnSpPr>
              <a:cxnSpLocks/>
              <a:stCxn id="9" idx="0"/>
              <a:endCxn id="15" idx="2"/>
            </p:cNvCxnSpPr>
            <p:nvPr/>
          </p:nvCxnSpPr>
          <p:spPr>
            <a:xfrm flipV="1">
              <a:off x="4196323" y="1330592"/>
              <a:ext cx="420244" cy="343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82DD07-A1DE-CF1D-05A8-D193231B2687}"/>
                </a:ext>
              </a:extLst>
            </p:cNvPr>
            <p:cNvCxnSpPr>
              <a:cxnSpLocks/>
              <a:stCxn id="10" idx="0"/>
              <a:endCxn id="15" idx="2"/>
            </p:cNvCxnSpPr>
            <p:nvPr/>
          </p:nvCxnSpPr>
          <p:spPr>
            <a:xfrm flipH="1" flipV="1">
              <a:off x="4616567" y="1330592"/>
              <a:ext cx="112777" cy="343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F2457D3-5B5D-C509-5855-134D7C1A85B6}"/>
                </a:ext>
              </a:extLst>
            </p:cNvPr>
            <p:cNvCxnSpPr>
              <a:cxnSpLocks/>
              <a:stCxn id="11" idx="0"/>
              <a:endCxn id="15" idx="2"/>
            </p:cNvCxnSpPr>
            <p:nvPr/>
          </p:nvCxnSpPr>
          <p:spPr>
            <a:xfrm flipH="1" flipV="1">
              <a:off x="4616567" y="1330592"/>
              <a:ext cx="379640" cy="3460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783DC5-E3F1-17D2-014D-6213CFC5A8B0}"/>
                </a:ext>
              </a:extLst>
            </p:cNvPr>
            <p:cNvCxnSpPr>
              <a:cxnSpLocks/>
              <a:stCxn id="12" idx="0"/>
              <a:endCxn id="15" idx="2"/>
            </p:cNvCxnSpPr>
            <p:nvPr/>
          </p:nvCxnSpPr>
          <p:spPr>
            <a:xfrm flipH="1" flipV="1">
              <a:off x="4616567" y="1330592"/>
              <a:ext cx="647497" cy="3438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AB30F4-1BB7-3511-7E7D-937EE3DF0BAB}"/>
                </a:ext>
              </a:extLst>
            </p:cNvPr>
            <p:cNvCxnSpPr>
              <a:cxnSpLocks/>
              <a:stCxn id="13" idx="0"/>
              <a:endCxn id="15" idx="2"/>
            </p:cNvCxnSpPr>
            <p:nvPr/>
          </p:nvCxnSpPr>
          <p:spPr>
            <a:xfrm flipH="1" flipV="1">
              <a:off x="4616567" y="1330592"/>
              <a:ext cx="1193667" cy="3438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4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47" grpId="0"/>
      <p:bldP spid="149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38D0-374B-6F2D-09C6-57299AE1F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821B60F-4357-FC0E-308F-41C6C8265F3B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AFF34-044D-12BA-6533-BEA1F0D58C59}"/>
              </a:ext>
            </a:extLst>
          </p:cNvPr>
          <p:cNvSpPr txBox="1"/>
          <p:nvPr/>
        </p:nvSpPr>
        <p:spPr>
          <a:xfrm>
            <a:off x="695585" y="325610"/>
            <a:ext cx="775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ColBERT</a:t>
            </a:r>
            <a:r>
              <a:rPr lang="en-US" dirty="0"/>
              <a:t> combines </a:t>
            </a:r>
            <a:r>
              <a:rPr lang="en-US" dirty="0">
                <a:solidFill>
                  <a:schemeClr val="accent2"/>
                </a:solidFill>
              </a:rPr>
              <a:t>lexical certainty </a:t>
            </a:r>
            <a:r>
              <a:rPr lang="en-US" dirty="0"/>
              <a:t>with </a:t>
            </a:r>
            <a:r>
              <a:rPr lang="en-US" dirty="0">
                <a:solidFill>
                  <a:schemeClr val="accent5"/>
                </a:solidFill>
              </a:rPr>
              <a:t>semantic expansion/disambiguation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06118F-24CC-10F0-275F-931CB7A2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88" y="1007991"/>
            <a:ext cx="7378822" cy="3425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35B023-3629-CA4C-2E5B-A78EEBA56619}"/>
              </a:ext>
            </a:extLst>
          </p:cNvPr>
          <p:cNvSpPr/>
          <p:nvPr/>
        </p:nvSpPr>
        <p:spPr>
          <a:xfrm>
            <a:off x="3572752" y="999718"/>
            <a:ext cx="2319447" cy="4990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1291EF-29CB-2FE9-5609-C0C847639ED5}"/>
              </a:ext>
            </a:extLst>
          </p:cNvPr>
          <p:cNvSpPr/>
          <p:nvPr/>
        </p:nvSpPr>
        <p:spPr>
          <a:xfrm>
            <a:off x="3092186" y="1081503"/>
            <a:ext cx="2959626" cy="3354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Query: ”heart failure risk factors”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C0D5BB4-DC56-34AE-5A1E-08B863E7CAD0}"/>
              </a:ext>
            </a:extLst>
          </p:cNvPr>
          <p:cNvSpPr/>
          <p:nvPr/>
        </p:nvSpPr>
        <p:spPr>
          <a:xfrm>
            <a:off x="1241743" y="4274415"/>
            <a:ext cx="6733213" cy="3354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Document: “heart attack causes serious danger and is the leading cause of death”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491600-DC79-C81B-0A15-E99D44DA4FF3}"/>
              </a:ext>
            </a:extLst>
          </p:cNvPr>
          <p:cNvSpPr/>
          <p:nvPr/>
        </p:nvSpPr>
        <p:spPr>
          <a:xfrm>
            <a:off x="1525804" y="1601553"/>
            <a:ext cx="508601" cy="5086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47A636-9E19-A24A-83CC-794EDA8D5327}"/>
              </a:ext>
            </a:extLst>
          </p:cNvPr>
          <p:cNvSpPr/>
          <p:nvPr/>
        </p:nvSpPr>
        <p:spPr>
          <a:xfrm>
            <a:off x="2034405" y="2148029"/>
            <a:ext cx="508601" cy="50860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FA2DE8-1EE8-0204-74B0-A14B4EDF9188}"/>
              </a:ext>
            </a:extLst>
          </p:cNvPr>
          <p:cNvSpPr/>
          <p:nvPr/>
        </p:nvSpPr>
        <p:spPr>
          <a:xfrm>
            <a:off x="3565619" y="2699916"/>
            <a:ext cx="508601" cy="50860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A03F70-7897-B7F5-1F6C-C0741439CF55}"/>
              </a:ext>
            </a:extLst>
          </p:cNvPr>
          <p:cNvSpPr/>
          <p:nvPr/>
        </p:nvSpPr>
        <p:spPr>
          <a:xfrm>
            <a:off x="2543006" y="3246392"/>
            <a:ext cx="508601" cy="50860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4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AF7B0-895A-E4BC-DE4D-B1FAEABBF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A68832-3314-E1E5-BE6F-3F907A5B9943}"/>
              </a:ext>
            </a:extLst>
          </p:cNvPr>
          <p:cNvSpPr/>
          <p:nvPr/>
        </p:nvSpPr>
        <p:spPr>
          <a:xfrm>
            <a:off x="329687" y="4768130"/>
            <a:ext cx="1285103" cy="37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6171E-9855-60E6-15A6-9834527DCBB5}"/>
              </a:ext>
            </a:extLst>
          </p:cNvPr>
          <p:cNvSpPr/>
          <p:nvPr/>
        </p:nvSpPr>
        <p:spPr>
          <a:xfrm>
            <a:off x="546476" y="854883"/>
            <a:ext cx="963096" cy="31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52699-CC7A-B7C9-5C27-28813BFDFD7A}"/>
              </a:ext>
            </a:extLst>
          </p:cNvPr>
          <p:cNvSpPr txBox="1"/>
          <p:nvPr/>
        </p:nvSpPr>
        <p:spPr>
          <a:xfrm>
            <a:off x="695583" y="376323"/>
            <a:ext cx="775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 in visual document settings, approximating attention-like heatmaps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A2107-53BB-C292-86A2-DEFF8833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809" y="851058"/>
            <a:ext cx="4680375" cy="3811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5B73B-207D-80F0-E69B-ED88A8C66F45}"/>
              </a:ext>
            </a:extLst>
          </p:cNvPr>
          <p:cNvSpPr txBox="1"/>
          <p:nvPr/>
        </p:nvSpPr>
        <p:spPr>
          <a:xfrm>
            <a:off x="1296632" y="4903500"/>
            <a:ext cx="6550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ColPali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Faysse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2024]</a:t>
            </a:r>
          </a:p>
        </p:txBody>
      </p:sp>
    </p:spTree>
    <p:extLst>
      <p:ext uri="{BB962C8B-B14F-4D97-AF65-F5344CB8AC3E}">
        <p14:creationId xmlns:p14="http://schemas.microsoft.com/office/powerpoint/2010/main" val="8871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946FF-A0F6-08A3-D819-CE2B0815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FDB33A-B490-3B85-6780-A124F9883BB6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4B91B42-B7AF-59DC-4D40-DE991B64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8" y="359517"/>
            <a:ext cx="7079143" cy="44244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FE17A8E-97F8-DA7D-A956-F29B03E74816}"/>
              </a:ext>
            </a:extLst>
          </p:cNvPr>
          <p:cNvSpPr/>
          <p:nvPr/>
        </p:nvSpPr>
        <p:spPr>
          <a:xfrm>
            <a:off x="4438819" y="910262"/>
            <a:ext cx="1266092" cy="98233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C7C77-73F5-6570-3C24-23F44E8435B4}"/>
              </a:ext>
            </a:extLst>
          </p:cNvPr>
          <p:cNvSpPr txBox="1"/>
          <p:nvPr/>
        </p:nvSpPr>
        <p:spPr>
          <a:xfrm>
            <a:off x="572614" y="1203223"/>
            <a:ext cx="34063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Identically trained multi-vector model does better on BEIR OOD text benchmark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0144C-DC35-98BE-B0F7-D3FED4DBD6C4}"/>
              </a:ext>
            </a:extLst>
          </p:cNvPr>
          <p:cNvSpPr txBox="1"/>
          <p:nvPr/>
        </p:nvSpPr>
        <p:spPr>
          <a:xfrm>
            <a:off x="1725001" y="2309289"/>
            <a:ext cx="58944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They also generalize better on cross/multi-lingual tasks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CCB5D3-7B10-84BC-94B2-D50F49511A07}"/>
              </a:ext>
            </a:extLst>
          </p:cNvPr>
          <p:cNvSpPr txBox="1"/>
          <p:nvPr/>
        </p:nvSpPr>
        <p:spPr>
          <a:xfrm>
            <a:off x="4503108" y="2860908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And with only 150M parameters beat even 8B parameter single-vector models as an agent search tool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E2A8A-525E-42D0-A10A-38111AE67310}"/>
              </a:ext>
            </a:extLst>
          </p:cNvPr>
          <p:cNvSpPr/>
          <p:nvPr/>
        </p:nvSpPr>
        <p:spPr>
          <a:xfrm>
            <a:off x="363594" y="1873805"/>
            <a:ext cx="8617221" cy="16096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Multi-vector retrievers punch above their parameter size </a:t>
            </a:r>
          </a:p>
          <a:p>
            <a:pPr algn="ctr"/>
            <a:r>
              <a:rPr lang="en-US" sz="2000" b="1" dirty="0"/>
              <a:t>and generalize better than single-vector alternatives!</a:t>
            </a:r>
          </a:p>
        </p:txBody>
      </p:sp>
    </p:spTree>
    <p:extLst>
      <p:ext uri="{BB962C8B-B14F-4D97-AF65-F5344CB8AC3E}">
        <p14:creationId xmlns:p14="http://schemas.microsoft.com/office/powerpoint/2010/main" val="1358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0C7B6-A552-7339-B59F-1FF4EBF71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60E3F4-810A-94A4-C410-38A7724E0771}"/>
              </a:ext>
            </a:extLst>
          </p:cNvPr>
          <p:cNvSpPr/>
          <p:nvPr/>
        </p:nvSpPr>
        <p:spPr>
          <a:xfrm>
            <a:off x="462517" y="4784650"/>
            <a:ext cx="1180214" cy="358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E7606-A8BF-1CE7-9B28-93688C3E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232"/>
          <a:stretch>
            <a:fillRect/>
          </a:stretch>
        </p:blipFill>
        <p:spPr>
          <a:xfrm>
            <a:off x="1221600" y="1205188"/>
            <a:ext cx="6700798" cy="2896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5F8E58-AF7B-A83C-75C8-D826151B7A0D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E0A0-BAAF-E82C-A399-0C5716A08B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6097" y="304493"/>
            <a:ext cx="7111803" cy="79863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Weller et al. show with a small synthetic dataset (n=46) that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single-vector embeddings are inherently limited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1997DA-5EFC-57F4-89B6-516ABF150B3C}"/>
              </a:ext>
            </a:extLst>
          </p:cNvPr>
          <p:cNvSpPr txBox="1">
            <a:spLocks/>
          </p:cNvSpPr>
          <p:nvPr/>
        </p:nvSpPr>
        <p:spPr>
          <a:xfrm>
            <a:off x="343000" y="4298437"/>
            <a:ext cx="8801000" cy="798635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F880D-203E-FE1E-B62A-270473346C4C}"/>
              </a:ext>
            </a:extLst>
          </p:cNvPr>
          <p:cNvSpPr txBox="1"/>
          <p:nvPr/>
        </p:nvSpPr>
        <p:spPr>
          <a:xfrm>
            <a:off x="1188424" y="4226025"/>
            <a:ext cx="711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 vector embeddings </a:t>
            </a:r>
            <a:r>
              <a:rPr lang="en-US" sz="1600" dirty="0"/>
              <a:t>cannot properly rank candidates under combinatorially many information needs.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Keyword search &amp;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</a:rPr>
              <a:t>ColBERT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/>
              <a:t>can.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205F57-8B3F-5895-E3C7-84FFF9B38A8A}"/>
              </a:ext>
            </a:extLst>
          </p:cNvPr>
          <p:cNvSpPr/>
          <p:nvPr/>
        </p:nvSpPr>
        <p:spPr>
          <a:xfrm>
            <a:off x="1291856" y="3625702"/>
            <a:ext cx="4821865" cy="41467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323B88-3CA7-FC11-4A00-645858C62430}"/>
              </a:ext>
            </a:extLst>
          </p:cNvPr>
          <p:cNvSpPr/>
          <p:nvPr/>
        </p:nvSpPr>
        <p:spPr>
          <a:xfrm>
            <a:off x="6183977" y="3625702"/>
            <a:ext cx="1668166" cy="414670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85BE92-8B79-C6D9-76C5-1310FBD39857}"/>
              </a:ext>
            </a:extLst>
          </p:cNvPr>
          <p:cNvCxnSpPr/>
          <p:nvPr/>
        </p:nvCxnSpPr>
        <p:spPr>
          <a:xfrm flipV="1">
            <a:off x="3682652" y="2505205"/>
            <a:ext cx="626301" cy="11204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CAB5B5-AE74-9686-04A7-E3F39CFEC59C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5649238" y="1565753"/>
            <a:ext cx="1368822" cy="2059949"/>
          </a:xfrm>
          <a:prstGeom prst="straightConnector1">
            <a:avLst/>
          </a:prstGeom>
          <a:ln w="28575">
            <a:solidFill>
              <a:srgbClr val="9B33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65A7DE-45F8-09D6-A5A4-162F472D87A9}"/>
              </a:ext>
            </a:extLst>
          </p:cNvPr>
          <p:cNvSpPr txBox="1"/>
          <p:nvPr/>
        </p:nvSpPr>
        <p:spPr>
          <a:xfrm>
            <a:off x="-305438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[LIMIT - Weller et al. 2025]</a:t>
            </a:r>
          </a:p>
        </p:txBody>
      </p:sp>
    </p:spTree>
    <p:extLst>
      <p:ext uri="{BB962C8B-B14F-4D97-AF65-F5344CB8AC3E}">
        <p14:creationId xmlns:p14="http://schemas.microsoft.com/office/powerpoint/2010/main" val="2389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D3E26-1FE5-F758-C1C0-33D04C27B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DD6CA16-5529-D809-6959-26E592CA0E55}"/>
              </a:ext>
            </a:extLst>
          </p:cNvPr>
          <p:cNvSpPr/>
          <p:nvPr/>
        </p:nvSpPr>
        <p:spPr>
          <a:xfrm>
            <a:off x="4643119" y="4484332"/>
            <a:ext cx="3576320" cy="4368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Retrievers that evaluate on BEIR?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8C4219B-B74A-6A36-2D39-6B1AE286D263}"/>
              </a:ext>
            </a:extLst>
          </p:cNvPr>
          <p:cNvSpPr/>
          <p:nvPr/>
        </p:nvSpPr>
        <p:spPr>
          <a:xfrm>
            <a:off x="3836429" y="2317749"/>
            <a:ext cx="853440" cy="5080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D7921-E41C-B4AE-8741-2FD9BF0D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490" y="841922"/>
            <a:ext cx="2233579" cy="3144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340" name="Picture 4" descr="Receipt Scanning, Receipt OCR API: How to scan a receipt and extract data  from it for free">
            <a:extLst>
              <a:ext uri="{FF2B5EF4-FFF2-40B4-BE49-F238E27FC236}">
                <a16:creationId xmlns:a16="http://schemas.microsoft.com/office/drawing/2014/main" id="{3605290E-B09D-B4E1-E885-89A78EE3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38" y="402843"/>
            <a:ext cx="1524802" cy="37799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C6AF3-C3F5-E95E-45E0-B5AF45DB8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955" y="1038283"/>
            <a:ext cx="3881850" cy="306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9E206-36E2-FD55-2133-90488A9E7D1F}"/>
              </a:ext>
            </a:extLst>
          </p:cNvPr>
          <p:cNvSpPr/>
          <p:nvPr/>
        </p:nvSpPr>
        <p:spPr>
          <a:xfrm>
            <a:off x="272838" y="4772046"/>
            <a:ext cx="1375092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4F0F70-EF68-7EA7-4AA3-4A83EF312D77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9D65-1825-951D-F729-C923EB748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7961"/>
            <a:ext cx="5922335" cy="7986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LIMIT is synthetic, but real data that is dense with heterogenous information (relevance) is common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385491-E29B-8B6E-B05F-09297CB4C6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271"/>
          <a:stretch>
            <a:fillRect/>
          </a:stretch>
        </p:blipFill>
        <p:spPr>
          <a:xfrm>
            <a:off x="716862" y="1806405"/>
            <a:ext cx="2994526" cy="178330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347388-4D43-C4D8-CFA1-C1AB3585947A}"/>
              </a:ext>
            </a:extLst>
          </p:cNvPr>
          <p:cNvSpPr/>
          <p:nvPr/>
        </p:nvSpPr>
        <p:spPr>
          <a:xfrm>
            <a:off x="4541520" y="4397150"/>
            <a:ext cx="3576320" cy="4368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suspicious purchases on company card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90C07B-BBDE-A518-7C91-B74663C3F269}"/>
              </a:ext>
            </a:extLst>
          </p:cNvPr>
          <p:cNvSpPr/>
          <p:nvPr/>
        </p:nvSpPr>
        <p:spPr>
          <a:xfrm>
            <a:off x="4429760" y="4319728"/>
            <a:ext cx="3576320" cy="4368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Companies severely impacted by COVID?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928BE-1BBE-A03C-AC59-FFE309DD8A2E}"/>
              </a:ext>
            </a:extLst>
          </p:cNvPr>
          <p:cNvSpPr txBox="1"/>
          <p:nvPr/>
        </p:nvSpPr>
        <p:spPr>
          <a:xfrm>
            <a:off x="-305438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[LIMIT - Weller et al. 2025]</a:t>
            </a:r>
          </a:p>
        </p:txBody>
      </p:sp>
    </p:spTree>
    <p:extLst>
      <p:ext uri="{BB962C8B-B14F-4D97-AF65-F5344CB8AC3E}">
        <p14:creationId xmlns:p14="http://schemas.microsoft.com/office/powerpoint/2010/main" val="2603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E824-E783-389F-60EC-EB5870EA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747EF3-EE96-5FEC-278B-8848B6257ED8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A86DBD-4D26-B0A9-BD10-ABB53854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multi-vector retrieval better?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E2AB2-CC39-980C-9406-6E1B1BED91FD}"/>
              </a:ext>
            </a:extLst>
          </p:cNvPr>
          <p:cNvGrpSpPr/>
          <p:nvPr/>
        </p:nvGrpSpPr>
        <p:grpSpPr>
          <a:xfrm>
            <a:off x="622818" y="3055944"/>
            <a:ext cx="8085415" cy="1496291"/>
            <a:chOff x="533919" y="2065344"/>
            <a:chExt cx="8085415" cy="14962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41FEF-D48D-3A67-658F-002305ED3AE8}"/>
                </a:ext>
              </a:extLst>
            </p:cNvPr>
            <p:cNvSpPr/>
            <p:nvPr/>
          </p:nvSpPr>
          <p:spPr>
            <a:xfrm>
              <a:off x="572614" y="2065344"/>
              <a:ext cx="8010446" cy="149629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6">
              <a:extLst>
                <a:ext uri="{FF2B5EF4-FFF2-40B4-BE49-F238E27FC236}">
                  <a16:creationId xmlns:a16="http://schemas.microsoft.com/office/drawing/2014/main" id="{F757FC49-00A0-4EAA-84AE-42C6707BFA96}"/>
                </a:ext>
              </a:extLst>
            </p:cNvPr>
            <p:cNvSpPr txBox="1">
              <a:spLocks/>
            </p:cNvSpPr>
            <p:nvPr/>
          </p:nvSpPr>
          <p:spPr>
            <a:xfrm>
              <a:off x="533919" y="2384719"/>
              <a:ext cx="8085415" cy="857542"/>
            </a:xfrm>
            <a:prstGeom prst="rect">
              <a:avLst/>
            </a:prstGeom>
          </p:spPr>
          <p:txBody>
            <a:bodyPr anchor="b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No forced commitment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under fixed capacity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AF1659-3846-AD0B-694F-1C88D2B5D5B6}"/>
              </a:ext>
            </a:extLst>
          </p:cNvPr>
          <p:cNvSpPr txBox="1"/>
          <p:nvPr/>
        </p:nvSpPr>
        <p:spPr>
          <a:xfrm>
            <a:off x="917575" y="1284036"/>
            <a:ext cx="7308850" cy="12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Scales capacity approximately with information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Generalizes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(above not instead of)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lexical features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Doesn’t assume or flatten relevance info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134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45A62-A9F2-5D45-5A89-DBC5F9898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14A1605-53AE-3E8C-E904-DE8B412930D7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0F2D0D18-302B-9C73-88D0-87593B40A09C}"/>
              </a:ext>
            </a:extLst>
          </p:cNvPr>
          <p:cNvSpPr/>
          <p:nvPr/>
        </p:nvSpPr>
        <p:spPr>
          <a:xfrm>
            <a:off x="572614" y="1174344"/>
            <a:ext cx="3840480" cy="3115211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CAE755B-B288-98ED-1E7D-02F5ADF4B341}"/>
              </a:ext>
            </a:extLst>
          </p:cNvPr>
          <p:cNvSpPr/>
          <p:nvPr/>
        </p:nvSpPr>
        <p:spPr>
          <a:xfrm>
            <a:off x="80121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2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85F4A94-853F-2F49-0CE9-B5A57B857AF1}"/>
              </a:ext>
            </a:extLst>
          </p:cNvPr>
          <p:cNvSpPr/>
          <p:nvPr/>
        </p:nvSpPr>
        <p:spPr>
          <a:xfrm>
            <a:off x="80121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E6408DAB-3869-3458-9BED-21089D95135D}"/>
              </a:ext>
            </a:extLst>
          </p:cNvPr>
          <p:cNvSpPr/>
          <p:nvPr/>
        </p:nvSpPr>
        <p:spPr>
          <a:xfrm>
            <a:off x="801214" y="2134465"/>
            <a:ext cx="351598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What's the right way to encode a document to meet real retrieval needs?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DCA9CC20-5F90-9539-DB5C-4481E917A6A6}"/>
              </a:ext>
            </a:extLst>
          </p:cNvPr>
          <p:cNvSpPr/>
          <p:nvPr/>
        </p:nvSpPr>
        <p:spPr>
          <a:xfrm>
            <a:off x="4778854" y="1174345"/>
            <a:ext cx="3840480" cy="3115210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3AC67F2C-40FD-2FAF-19C6-E721583ADA04}"/>
              </a:ext>
            </a:extLst>
          </p:cNvPr>
          <p:cNvSpPr/>
          <p:nvPr/>
        </p:nvSpPr>
        <p:spPr>
          <a:xfrm>
            <a:off x="500745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CC9B352C-4D56-1480-45F6-401E0B1DAE6B}"/>
              </a:ext>
            </a:extLst>
          </p:cNvPr>
          <p:cNvSpPr/>
          <p:nvPr/>
        </p:nvSpPr>
        <p:spPr>
          <a:xfrm>
            <a:off x="500745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336B0239-8079-1F24-BF2C-9034E515ACDD}"/>
              </a:ext>
            </a:extLst>
          </p:cNvPr>
          <p:cNvSpPr/>
          <p:nvPr/>
        </p:nvSpPr>
        <p:spPr>
          <a:xfrm>
            <a:off x="5007453" y="2134465"/>
            <a:ext cx="348479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How do we make these rich representations retrievable at scale?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B67023D7-78B7-5181-CB66-688919EB57D4}"/>
              </a:ext>
            </a:extLst>
          </p:cNvPr>
          <p:cNvSpPr/>
          <p:nvPr/>
        </p:nvSpPr>
        <p:spPr>
          <a:xfrm>
            <a:off x="753266" y="2731949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Architecture, Scoring,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Generalization &amp; Benchmarks</a:t>
            </a: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A9EF049F-E04B-E99A-13D3-0D5C9080A5F8}"/>
              </a:ext>
            </a:extLst>
          </p:cNvPr>
          <p:cNvSpPr/>
          <p:nvPr/>
        </p:nvSpPr>
        <p:spPr>
          <a:xfrm>
            <a:off x="4880365" y="2754810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Index Size (↓)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Query Latency (↓)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2E82275B-ECA1-B666-F680-16D1B5FB992D}"/>
              </a:ext>
            </a:extLst>
          </p:cNvPr>
          <p:cNvSpPr/>
          <p:nvPr/>
        </p:nvSpPr>
        <p:spPr>
          <a:xfrm>
            <a:off x="572614" y="1174343"/>
            <a:ext cx="3840480" cy="3115209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2BB1A-7019-1736-9451-E1488FD70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7294D09-6772-E179-007C-CF1D5305C861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5B679E38-9EB2-9B9F-A10E-90063BE8061E}"/>
              </a:ext>
            </a:extLst>
          </p:cNvPr>
          <p:cNvSpPr/>
          <p:nvPr/>
        </p:nvSpPr>
        <p:spPr>
          <a:xfrm>
            <a:off x="572614" y="1209124"/>
            <a:ext cx="2211226" cy="949095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Index Size </a:t>
            </a:r>
            <a:r>
              <a:rPr lang="en-US" dirty="0">
                <a:solidFill>
                  <a:schemeClr val="tx2"/>
                </a:solidFill>
              </a:rPr>
              <a:t>(↓)</a:t>
            </a: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3FEFB298-606B-67E7-D78D-EC4C4EBF6F9A}"/>
              </a:ext>
            </a:extLst>
          </p:cNvPr>
          <p:cNvSpPr/>
          <p:nvPr/>
        </p:nvSpPr>
        <p:spPr>
          <a:xfrm>
            <a:off x="572614" y="3020060"/>
            <a:ext cx="2211226" cy="949095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Query Latency </a:t>
            </a:r>
            <a:r>
              <a:rPr lang="en-US" dirty="0">
                <a:solidFill>
                  <a:schemeClr val="tx2"/>
                </a:solidFill>
              </a:rPr>
              <a:t>(↓)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1FBE5D-A425-3BDE-5293-F08630007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1" y="276222"/>
            <a:ext cx="3653946" cy="4728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Shape 3">
            <a:extLst>
              <a:ext uri="{FF2B5EF4-FFF2-40B4-BE49-F238E27FC236}">
                <a16:creationId xmlns:a16="http://schemas.microsoft.com/office/drawing/2014/main" id="{B2DEA8F7-8EDD-7E5C-6E3F-9C2EE3CF4EC1}"/>
              </a:ext>
            </a:extLst>
          </p:cNvPr>
          <p:cNvSpPr/>
          <p:nvPr/>
        </p:nvSpPr>
        <p:spPr>
          <a:xfrm>
            <a:off x="572614" y="3019304"/>
            <a:ext cx="2211226" cy="949095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D4AC5-8098-FCA7-9B1E-581FAE73746F}"/>
              </a:ext>
            </a:extLst>
          </p:cNvPr>
          <p:cNvSpPr/>
          <p:nvPr/>
        </p:nvSpPr>
        <p:spPr>
          <a:xfrm>
            <a:off x="329687" y="4768130"/>
            <a:ext cx="1285103" cy="37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2865A7DE-45F8-09D6-A5A4-162F472D87A9}"/>
              </a:ext>
            </a:extLst>
          </p:cNvPr>
          <p:cNvSpPr txBox="1"/>
          <p:nvPr/>
        </p:nvSpPr>
        <p:spPr>
          <a:xfrm>
            <a:off x="0" y="4881746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[AGC - Qin…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 2026]</a:t>
            </a:r>
          </a:p>
        </p:txBody>
      </p:sp>
    </p:spTree>
    <p:extLst>
      <p:ext uri="{BB962C8B-B14F-4D97-AF65-F5344CB8AC3E}">
        <p14:creationId xmlns:p14="http://schemas.microsoft.com/office/powerpoint/2010/main" val="15933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2A063-167C-1DB0-A853-DA8D61E07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13B648-EF44-A0C3-FF7A-C9446C43D0E9}"/>
              </a:ext>
            </a:extLst>
          </p:cNvPr>
          <p:cNvSpPr/>
          <p:nvPr/>
        </p:nvSpPr>
        <p:spPr>
          <a:xfrm>
            <a:off x="66169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1EACD-CEAF-819D-2BEB-6629E2368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191" r="2950" b="3999"/>
          <a:stretch>
            <a:fillRect/>
          </a:stretch>
        </p:blipFill>
        <p:spPr>
          <a:xfrm>
            <a:off x="-1798" y="293886"/>
            <a:ext cx="6164537" cy="45059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0AB3A3-8124-FA7C-0DE0-F4AA139FE0B8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FE72F-75D1-DDC6-4C8B-19F905DB8679}"/>
              </a:ext>
            </a:extLst>
          </p:cNvPr>
          <p:cNvSpPr txBox="1"/>
          <p:nvPr/>
        </p:nvSpPr>
        <p:spPr>
          <a:xfrm>
            <a:off x="4572000" y="2221486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693D"/>
                </a:solidFill>
              </a:rPr>
              <a:t>value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B765A-2FB6-FB3F-E3B3-F1E36DB0E5EC}"/>
              </a:ext>
            </a:extLst>
          </p:cNvPr>
          <p:cNvSpPr txBox="1"/>
          <p:nvPr/>
        </p:nvSpPr>
        <p:spPr>
          <a:xfrm>
            <a:off x="1300480" y="4662924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6192E"/>
                </a:solidFill>
              </a:rPr>
              <a:t>sequence length</a:t>
            </a:r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6AE13B24-7E33-D0C0-C1C2-8AD8B11C66EA}"/>
              </a:ext>
            </a:extLst>
          </p:cNvPr>
          <p:cNvSpPr/>
          <p:nvPr/>
        </p:nvSpPr>
        <p:spPr>
          <a:xfrm>
            <a:off x="6532880" y="379396"/>
            <a:ext cx="2211226" cy="1225884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/>
              <a:t>Index Size</a:t>
            </a:r>
          </a:p>
          <a:p>
            <a:pPr algn="ctr"/>
            <a:r>
              <a:rPr lang="en-US" b="1" dirty="0"/>
              <a:t>~ O(</a:t>
            </a:r>
            <a:r>
              <a:rPr lang="en-US" b="1" dirty="0" err="1">
                <a:solidFill>
                  <a:schemeClr val="tx2"/>
                </a:solidFill>
              </a:rPr>
              <a:t>d</a:t>
            </a:r>
            <a:r>
              <a:rPr lang="en-US" b="1" dirty="0" err="1">
                <a:solidFill>
                  <a:schemeClr val="accent2"/>
                </a:solidFill>
              </a:rPr>
              <a:t>b</a:t>
            </a:r>
            <a:r>
              <a:rPr lang="en-US" b="1" dirty="0" err="1">
                <a:solidFill>
                  <a:schemeClr val="accent4"/>
                </a:solidFill>
              </a:rPr>
              <a:t>L</a:t>
            </a:r>
            <a:r>
              <a:rPr lang="en-US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53453-144B-6FA3-9B9A-83E1B3CA8548}"/>
              </a:ext>
            </a:extLst>
          </p:cNvPr>
          <p:cNvSpPr txBox="1"/>
          <p:nvPr/>
        </p:nvSpPr>
        <p:spPr>
          <a:xfrm>
            <a:off x="505190" y="252202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C72"/>
                </a:solidFill>
              </a:rPr>
              <a:t>vector dimension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A67BB-2628-7334-0225-979A76D0B9F8}"/>
              </a:ext>
            </a:extLst>
          </p:cNvPr>
          <p:cNvSpPr/>
          <p:nvPr/>
        </p:nvSpPr>
        <p:spPr>
          <a:xfrm rot="2040786">
            <a:off x="-357820" y="204707"/>
            <a:ext cx="6641885" cy="4229037"/>
          </a:xfrm>
          <a:prstGeom prst="rect">
            <a:avLst/>
          </a:prstGeom>
          <a:gradFill>
            <a:gsLst>
              <a:gs pos="11000">
                <a:schemeClr val="bg1">
                  <a:alpha val="8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9C7EEB4-BFD4-3AD5-0739-B1D5386D8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398846"/>
              </p:ext>
            </p:extLst>
          </p:nvPr>
        </p:nvGraphicFramePr>
        <p:xfrm>
          <a:off x="6268727" y="2227399"/>
          <a:ext cx="2739532" cy="239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943">
                  <a:extLst>
                    <a:ext uri="{9D8B030D-6E8A-4147-A177-3AD203B41FA5}">
                      <a16:colId xmlns:a16="http://schemas.microsoft.com/office/drawing/2014/main" val="1243408445"/>
                    </a:ext>
                  </a:extLst>
                </a:gridCol>
                <a:gridCol w="913589">
                  <a:extLst>
                    <a:ext uri="{9D8B030D-6E8A-4147-A177-3AD203B41FA5}">
                      <a16:colId xmlns:a16="http://schemas.microsoft.com/office/drawing/2014/main" val="2874633617"/>
                    </a:ext>
                  </a:extLst>
                </a:gridCol>
              </a:tblGrid>
              <a:tr h="4204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903227"/>
                  </a:ext>
                </a:extLst>
              </a:tr>
              <a:tr h="729213">
                <a:tc>
                  <a:txBody>
                    <a:bodyPr/>
                    <a:lstStyle/>
                    <a:p>
                      <a:r>
                        <a:rPr lang="en-US" dirty="0"/>
                        <a:t>MS MARCO </a:t>
                      </a:r>
                    </a:p>
                    <a:p>
                      <a:r>
                        <a:rPr lang="en-US" dirty="0"/>
                        <a:t>(8.9M text passages)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194968"/>
                  </a:ext>
                </a:extLst>
              </a:tr>
              <a:tr h="729213">
                <a:tc>
                  <a:txBody>
                    <a:bodyPr/>
                    <a:lstStyle/>
                    <a:p>
                      <a:r>
                        <a:rPr lang="en-US" dirty="0" err="1"/>
                        <a:t>ViDoRe</a:t>
                      </a:r>
                      <a:r>
                        <a:rPr lang="en-US" dirty="0"/>
                        <a:t> V3</a:t>
                      </a:r>
                    </a:p>
                    <a:p>
                      <a:r>
                        <a:rPr lang="en-US" dirty="0"/>
                        <a:t>(26K Multilingual PDFs)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620534"/>
                  </a:ext>
                </a:extLst>
              </a:tr>
              <a:tr h="517506">
                <a:tc>
                  <a:txBody>
                    <a:bodyPr/>
                    <a:lstStyle/>
                    <a:p>
                      <a:r>
                        <a:rPr lang="en-US" dirty="0"/>
                        <a:t>YouTube </a:t>
                      </a:r>
                    </a:p>
                    <a:p>
                      <a:r>
                        <a:rPr lang="en-US" dirty="0"/>
                        <a:t>(14B videos)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 </a:t>
                      </a:r>
                      <a:r>
                        <a:rPr lang="en-US" b="0" dirty="0"/>
                        <a:t>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4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0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951E4FA-33D2-2C9E-757F-6F00ED18A5C0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8D1D13AB-E072-E35E-CD33-B52DBBD41703}"/>
              </a:ext>
            </a:extLst>
          </p:cNvPr>
          <p:cNvSpPr/>
          <p:nvPr/>
        </p:nvSpPr>
        <p:spPr>
          <a:xfrm>
            <a:off x="572614" y="1174344"/>
            <a:ext cx="3840480" cy="3115211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D4E6A6A-11D6-5CD2-E74F-BBFFD864CF48}"/>
              </a:ext>
            </a:extLst>
          </p:cNvPr>
          <p:cNvSpPr/>
          <p:nvPr/>
        </p:nvSpPr>
        <p:spPr>
          <a:xfrm>
            <a:off x="80121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2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9B9E4726-80B9-3B2A-1326-F80A90D7E288}"/>
              </a:ext>
            </a:extLst>
          </p:cNvPr>
          <p:cNvSpPr/>
          <p:nvPr/>
        </p:nvSpPr>
        <p:spPr>
          <a:xfrm>
            <a:off x="80121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F28305B5-9238-8A73-D6D1-FD4C0D53CF4C}"/>
              </a:ext>
            </a:extLst>
          </p:cNvPr>
          <p:cNvSpPr/>
          <p:nvPr/>
        </p:nvSpPr>
        <p:spPr>
          <a:xfrm>
            <a:off x="801214" y="2134465"/>
            <a:ext cx="351598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What's the right way to encode a document to meet real retrieval needs?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C9BE8AAA-2868-D5A2-85FC-E853E836C431}"/>
              </a:ext>
            </a:extLst>
          </p:cNvPr>
          <p:cNvSpPr/>
          <p:nvPr/>
        </p:nvSpPr>
        <p:spPr>
          <a:xfrm>
            <a:off x="4778854" y="1174345"/>
            <a:ext cx="3840480" cy="3115210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5ED3A0D0-3A3B-4D36-4B74-5074E986525D}"/>
              </a:ext>
            </a:extLst>
          </p:cNvPr>
          <p:cNvSpPr/>
          <p:nvPr/>
        </p:nvSpPr>
        <p:spPr>
          <a:xfrm>
            <a:off x="500745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D95817F8-6B83-1EC4-EB71-E6BFA67E591D}"/>
              </a:ext>
            </a:extLst>
          </p:cNvPr>
          <p:cNvSpPr/>
          <p:nvPr/>
        </p:nvSpPr>
        <p:spPr>
          <a:xfrm>
            <a:off x="500745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5873AE06-8049-74A6-B46D-E82C53BD75DB}"/>
              </a:ext>
            </a:extLst>
          </p:cNvPr>
          <p:cNvSpPr/>
          <p:nvPr/>
        </p:nvSpPr>
        <p:spPr>
          <a:xfrm>
            <a:off x="5007453" y="2134465"/>
            <a:ext cx="348479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How do we make these rich representations retrievable at scale?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E8E51E5E-EBA0-533B-DDC0-0138B2C3C400}"/>
              </a:ext>
            </a:extLst>
          </p:cNvPr>
          <p:cNvSpPr/>
          <p:nvPr/>
        </p:nvSpPr>
        <p:spPr>
          <a:xfrm>
            <a:off x="753266" y="2731949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Architecture, Scoring,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Generalization &amp; Benchmarks</a:t>
            </a: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09481954-E0CF-EAFC-870B-C6A30830AB5E}"/>
              </a:ext>
            </a:extLst>
          </p:cNvPr>
          <p:cNvSpPr/>
          <p:nvPr/>
        </p:nvSpPr>
        <p:spPr>
          <a:xfrm>
            <a:off x="4880365" y="2754810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Index Size (↓)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Query Latency (↓)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C98E0874-0B2D-1D6A-E891-87BA56F27F51}"/>
              </a:ext>
            </a:extLst>
          </p:cNvPr>
          <p:cNvSpPr/>
          <p:nvPr/>
        </p:nvSpPr>
        <p:spPr>
          <a:xfrm>
            <a:off x="4778854" y="1174346"/>
            <a:ext cx="3840480" cy="3115209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7AA3A-AF52-0C86-B678-BD2103C0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3EC937-541E-A16F-D703-0447D0B7F0EB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77DB6-BC4C-7C1A-0D26-973E66F9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0" r="67839" b="89968"/>
          <a:stretch>
            <a:fillRect/>
          </a:stretch>
        </p:blipFill>
        <p:spPr>
          <a:xfrm>
            <a:off x="2364399" y="210824"/>
            <a:ext cx="4171753" cy="93502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AEE1923-DB6A-39F8-B7C6-AA7827254EFC}"/>
              </a:ext>
            </a:extLst>
          </p:cNvPr>
          <p:cNvSpPr/>
          <p:nvPr/>
        </p:nvSpPr>
        <p:spPr>
          <a:xfrm>
            <a:off x="2305219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19BD21-AB0A-5BB4-34C1-521CAEDBBE72}"/>
              </a:ext>
            </a:extLst>
          </p:cNvPr>
          <p:cNvSpPr/>
          <p:nvPr/>
        </p:nvSpPr>
        <p:spPr>
          <a:xfrm>
            <a:off x="2868984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BB4DA5C-765B-A9B9-ABBB-0C518614E8F0}"/>
              </a:ext>
            </a:extLst>
          </p:cNvPr>
          <p:cNvSpPr/>
          <p:nvPr/>
        </p:nvSpPr>
        <p:spPr>
          <a:xfrm>
            <a:off x="3432749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8286186-A140-A295-80EA-C920A6B124A4}"/>
              </a:ext>
            </a:extLst>
          </p:cNvPr>
          <p:cNvSpPr/>
          <p:nvPr/>
        </p:nvSpPr>
        <p:spPr>
          <a:xfrm>
            <a:off x="3996514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C588405-C2D5-BCCB-3BC4-52DAA4CCD081}"/>
              </a:ext>
            </a:extLst>
          </p:cNvPr>
          <p:cNvSpPr/>
          <p:nvPr/>
        </p:nvSpPr>
        <p:spPr>
          <a:xfrm>
            <a:off x="4560279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C30442F-D4EF-970E-AF6C-C01051DAC70B}"/>
              </a:ext>
            </a:extLst>
          </p:cNvPr>
          <p:cNvSpPr/>
          <p:nvPr/>
        </p:nvSpPr>
        <p:spPr>
          <a:xfrm>
            <a:off x="5124045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D549F-F704-8262-055E-0A8A8085455B}"/>
              </a:ext>
            </a:extLst>
          </p:cNvPr>
          <p:cNvSpPr/>
          <p:nvPr/>
        </p:nvSpPr>
        <p:spPr>
          <a:xfrm>
            <a:off x="5687811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271B773-98E0-080C-A46E-FBB6754FA3F8}"/>
              </a:ext>
            </a:extLst>
          </p:cNvPr>
          <p:cNvSpPr/>
          <p:nvPr/>
        </p:nvSpPr>
        <p:spPr>
          <a:xfrm>
            <a:off x="6251576" y="1314443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9F09E4A-676E-C31B-2CFB-23208885D6A5}"/>
              </a:ext>
            </a:extLst>
          </p:cNvPr>
          <p:cNvSpPr/>
          <p:nvPr/>
        </p:nvSpPr>
        <p:spPr>
          <a:xfrm>
            <a:off x="2305220" y="1946961"/>
            <a:ext cx="4400118" cy="1010654"/>
          </a:xfrm>
          <a:prstGeom prst="roundRect">
            <a:avLst>
              <a:gd name="adj" fmla="val 4960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Bidirectional Encoder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73C5507-A5BE-98C2-C1D8-B42FDA5BD15B}"/>
              </a:ext>
            </a:extLst>
          </p:cNvPr>
          <p:cNvSpPr/>
          <p:nvPr/>
        </p:nvSpPr>
        <p:spPr>
          <a:xfrm>
            <a:off x="2305219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6988610-97CB-2426-10D9-89AED14F4B8A}"/>
              </a:ext>
            </a:extLst>
          </p:cNvPr>
          <p:cNvSpPr/>
          <p:nvPr/>
        </p:nvSpPr>
        <p:spPr>
          <a:xfrm>
            <a:off x="2868984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14254F4-A83E-7F51-BCAB-A69837631EF2}"/>
              </a:ext>
            </a:extLst>
          </p:cNvPr>
          <p:cNvSpPr/>
          <p:nvPr/>
        </p:nvSpPr>
        <p:spPr>
          <a:xfrm>
            <a:off x="3432749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648E40D-CC59-BED7-D83A-90A175B5452F}"/>
              </a:ext>
            </a:extLst>
          </p:cNvPr>
          <p:cNvSpPr/>
          <p:nvPr/>
        </p:nvSpPr>
        <p:spPr>
          <a:xfrm>
            <a:off x="3996514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69A1DDC-23A1-F4A5-B058-D49DE33819DD}"/>
              </a:ext>
            </a:extLst>
          </p:cNvPr>
          <p:cNvSpPr/>
          <p:nvPr/>
        </p:nvSpPr>
        <p:spPr>
          <a:xfrm>
            <a:off x="4560279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A0DF417-F7A8-3862-3D58-19A50A6020BB}"/>
              </a:ext>
            </a:extLst>
          </p:cNvPr>
          <p:cNvSpPr/>
          <p:nvPr/>
        </p:nvSpPr>
        <p:spPr>
          <a:xfrm>
            <a:off x="5124045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338F3FE-7241-3895-AA8D-F0440CFF8159}"/>
              </a:ext>
            </a:extLst>
          </p:cNvPr>
          <p:cNvSpPr/>
          <p:nvPr/>
        </p:nvSpPr>
        <p:spPr>
          <a:xfrm>
            <a:off x="5687811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E6CE1B3-651D-79B7-5757-353948260140}"/>
              </a:ext>
            </a:extLst>
          </p:cNvPr>
          <p:cNvSpPr/>
          <p:nvPr/>
        </p:nvSpPr>
        <p:spPr>
          <a:xfrm>
            <a:off x="6251576" y="3136371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F2D0"/>
          </a:solidFill>
          <a:ln w="28575">
            <a:solidFill>
              <a:srgbClr val="EDD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38E9729-3597-B66A-FD3C-A4B69A061842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B45651D-3334-4551-FA34-068058333305}"/>
              </a:ext>
            </a:extLst>
          </p:cNvPr>
          <p:cNvSpPr/>
          <p:nvPr/>
        </p:nvSpPr>
        <p:spPr>
          <a:xfrm>
            <a:off x="3432749" y="4324799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C7C2"/>
          </a:solidFill>
          <a:ln w="28575">
            <a:solidFill>
              <a:srgbClr val="EB49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60D23E0-BB24-20C1-F6E5-C5B874DD9511}"/>
              </a:ext>
            </a:extLst>
          </p:cNvPr>
          <p:cNvSpPr/>
          <p:nvPr/>
        </p:nvSpPr>
        <p:spPr>
          <a:xfrm>
            <a:off x="3996514" y="4324799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C7C2"/>
          </a:solidFill>
          <a:ln w="28575">
            <a:solidFill>
              <a:srgbClr val="EB49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967C74A-018D-AA8E-A57C-1ACE5A577F88}"/>
              </a:ext>
            </a:extLst>
          </p:cNvPr>
          <p:cNvSpPr/>
          <p:nvPr/>
        </p:nvSpPr>
        <p:spPr>
          <a:xfrm>
            <a:off x="4560279" y="4324799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C7C2"/>
          </a:solidFill>
          <a:ln w="28575">
            <a:solidFill>
              <a:srgbClr val="EB49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FE163E2-1D61-A3C0-080E-622521C04254}"/>
              </a:ext>
            </a:extLst>
          </p:cNvPr>
          <p:cNvSpPr/>
          <p:nvPr/>
        </p:nvSpPr>
        <p:spPr>
          <a:xfrm>
            <a:off x="5124045" y="4324799"/>
            <a:ext cx="453762" cy="453762"/>
          </a:xfrm>
          <a:prstGeom prst="roundRect">
            <a:avLst>
              <a:gd name="adj" fmla="val 4546"/>
            </a:avLst>
          </a:prstGeom>
          <a:solidFill>
            <a:srgbClr val="FFC7C2"/>
          </a:solidFill>
          <a:ln w="28575">
            <a:solidFill>
              <a:srgbClr val="EB49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539D350-022A-21DB-5EA7-78E7B139F934}"/>
              </a:ext>
            </a:extLst>
          </p:cNvPr>
          <p:cNvSpPr/>
          <p:nvPr/>
        </p:nvSpPr>
        <p:spPr>
          <a:xfrm>
            <a:off x="2305219" y="3739978"/>
            <a:ext cx="4400118" cy="486033"/>
          </a:xfrm>
          <a:prstGeom prst="roundRect">
            <a:avLst>
              <a:gd name="adj" fmla="val 50000"/>
            </a:avLst>
          </a:prstGeom>
          <a:solidFill>
            <a:srgbClr val="FFE0C2"/>
          </a:solidFill>
          <a:ln w="28575">
            <a:solidFill>
              <a:srgbClr val="FF9B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Compression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8AFDC9-A056-750E-E0ED-0A9B7A40C808}"/>
              </a:ext>
            </a:extLst>
          </p:cNvPr>
          <p:cNvSpPr/>
          <p:nvPr/>
        </p:nvSpPr>
        <p:spPr>
          <a:xfrm rot="10800000">
            <a:off x="1129332" y="-1142060"/>
            <a:ext cx="6641885" cy="4229037"/>
          </a:xfrm>
          <a:prstGeom prst="rect">
            <a:avLst/>
          </a:prstGeom>
          <a:gradFill>
            <a:gsLst>
              <a:gs pos="5000">
                <a:schemeClr val="bg1">
                  <a:alpha val="8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72184-A659-166B-61EE-D3F9E0CCC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06" y="2355850"/>
            <a:ext cx="1104188" cy="5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8FF99-B068-2949-E7CB-B4396786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8D9E2D-05CC-FD97-156E-571AC8C4673B}"/>
              </a:ext>
            </a:extLst>
          </p:cNvPr>
          <p:cNvSpPr/>
          <p:nvPr/>
        </p:nvSpPr>
        <p:spPr>
          <a:xfrm>
            <a:off x="572614" y="786736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741F7-6E77-3633-3BF0-81AF0F504C04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152C9-32E4-FFD4-AE8F-65B9346C44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77" t="72776" r="24509" b="2026"/>
          <a:stretch>
            <a:fillRect/>
          </a:stretch>
        </p:blipFill>
        <p:spPr>
          <a:xfrm>
            <a:off x="1397339" y="935026"/>
            <a:ext cx="6603334" cy="3286168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2865A7DE-45F8-09D6-A5A4-162F472D87A9}"/>
              </a:ext>
            </a:extLst>
          </p:cNvPr>
          <p:cNvSpPr txBox="1"/>
          <p:nvPr/>
        </p:nvSpPr>
        <p:spPr>
          <a:xfrm>
            <a:off x="3250465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ConstBERT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MacAvaney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2025]</a:t>
            </a:r>
          </a:p>
        </p:txBody>
      </p:sp>
    </p:spTree>
    <p:extLst>
      <p:ext uri="{BB962C8B-B14F-4D97-AF65-F5344CB8AC3E}">
        <p14:creationId xmlns:p14="http://schemas.microsoft.com/office/powerpoint/2010/main" val="225236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5526-22E8-1597-0F9B-08AFBB490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64F0F70-EF68-7EA7-4AA3-4A83EF312D77}"/>
              </a:ext>
            </a:extLst>
          </p:cNvPr>
          <p:cNvSpPr/>
          <p:nvPr/>
        </p:nvSpPr>
        <p:spPr>
          <a:xfrm>
            <a:off x="572614" y="786736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6ACB1-0B22-ACDC-B3E3-A8AFA44522AE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CED7C-A437-2C6F-535C-A6C250AB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77" t="47665" r="24509" b="27137"/>
          <a:stretch>
            <a:fillRect/>
          </a:stretch>
        </p:blipFill>
        <p:spPr>
          <a:xfrm>
            <a:off x="1276866" y="964326"/>
            <a:ext cx="6460020" cy="321484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BB1FEB-1124-8051-B673-2349CDE58EFE}"/>
              </a:ext>
            </a:extLst>
          </p:cNvPr>
          <p:cNvSpPr/>
          <p:nvPr/>
        </p:nvSpPr>
        <p:spPr>
          <a:xfrm>
            <a:off x="1433384" y="1260389"/>
            <a:ext cx="494270" cy="45308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CB8F9CD1-8FD1-CED2-7FEA-3EAF717826FD}"/>
              </a:ext>
            </a:extLst>
          </p:cNvPr>
          <p:cNvSpPr txBox="1"/>
          <p:nvPr/>
        </p:nvSpPr>
        <p:spPr>
          <a:xfrm>
            <a:off x="3250465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MetaEmbed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Xiao et al. 2026]</a:t>
            </a:r>
          </a:p>
        </p:txBody>
      </p:sp>
    </p:spTree>
    <p:extLst>
      <p:ext uri="{BB962C8B-B14F-4D97-AF65-F5344CB8AC3E}">
        <p14:creationId xmlns:p14="http://schemas.microsoft.com/office/powerpoint/2010/main" val="361401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081CC-9F78-33C0-4225-7D875527E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5F86ED-2A65-3A39-1AA0-4EF926EC25FA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993B-1A2B-42B7-8D64-F54315B65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72" t="47308" r="867" b="1923"/>
          <a:stretch>
            <a:fillRect/>
          </a:stretch>
        </p:blipFill>
        <p:spPr>
          <a:xfrm>
            <a:off x="2784389" y="157401"/>
            <a:ext cx="3482456" cy="48185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64F0F70-EF68-7EA7-4AA3-4A83EF312D77}"/>
              </a:ext>
            </a:extLst>
          </p:cNvPr>
          <p:cNvSpPr/>
          <p:nvPr/>
        </p:nvSpPr>
        <p:spPr>
          <a:xfrm>
            <a:off x="505392" y="845446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C9A751-B1FF-9C54-1A6F-2E5C0A025748}"/>
              </a:ext>
            </a:extLst>
          </p:cNvPr>
          <p:cNvSpPr/>
          <p:nvPr/>
        </p:nvSpPr>
        <p:spPr>
          <a:xfrm>
            <a:off x="2907957" y="392365"/>
            <a:ext cx="494270" cy="45308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FE6CB35E-2DA7-79CC-B89A-95E0644A2BF6}"/>
              </a:ext>
            </a:extLst>
          </p:cNvPr>
          <p:cNvSpPr txBox="1"/>
          <p:nvPr/>
        </p:nvSpPr>
        <p:spPr>
          <a:xfrm>
            <a:off x="-316520" y="4852835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Clavié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2024]</a:t>
            </a:r>
          </a:p>
        </p:txBody>
      </p:sp>
    </p:spTree>
    <p:extLst>
      <p:ext uri="{BB962C8B-B14F-4D97-AF65-F5344CB8AC3E}">
        <p14:creationId xmlns:p14="http://schemas.microsoft.com/office/powerpoint/2010/main" val="4245253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4F28E-576C-DDA9-0FA3-6CE1DCDB2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E02CF0-636C-AC4B-EE5E-9655F5E11DA8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4F0F70-EF68-7EA7-4AA3-4A83EF312D77}"/>
              </a:ext>
            </a:extLst>
          </p:cNvPr>
          <p:cNvSpPr/>
          <p:nvPr/>
        </p:nvSpPr>
        <p:spPr>
          <a:xfrm>
            <a:off x="497154" y="828971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8BF52-BF50-B234-5FDA-CD93FFC2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" t="47307" r="56966" b="2158"/>
          <a:stretch>
            <a:fillRect/>
          </a:stretch>
        </p:blipFill>
        <p:spPr>
          <a:xfrm>
            <a:off x="1364649" y="222985"/>
            <a:ext cx="6107069" cy="4697529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F34D7C9C-5C62-B8C6-1FEC-EABF8DC33759}"/>
              </a:ext>
            </a:extLst>
          </p:cNvPr>
          <p:cNvSpPr/>
          <p:nvPr/>
        </p:nvSpPr>
        <p:spPr>
          <a:xfrm>
            <a:off x="1425147" y="299439"/>
            <a:ext cx="329512" cy="355180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7074161-A798-5657-EC16-BDE46A83A428}"/>
              </a:ext>
            </a:extLst>
          </p:cNvPr>
          <p:cNvSpPr txBox="1"/>
          <p:nvPr/>
        </p:nvSpPr>
        <p:spPr>
          <a:xfrm>
            <a:off x="5857102" y="4182348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(Ours)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A6FDCCB3-1DA3-ABFE-09EE-017E6DBF534C}"/>
              </a:ext>
            </a:extLst>
          </p:cNvPr>
          <p:cNvSpPr txBox="1"/>
          <p:nvPr/>
        </p:nvSpPr>
        <p:spPr>
          <a:xfrm>
            <a:off x="-28065" y="4884580"/>
            <a:ext cx="2049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[AGC - Qin…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 2026]</a:t>
            </a:r>
          </a:p>
        </p:txBody>
      </p:sp>
    </p:spTree>
    <p:extLst>
      <p:ext uri="{BB962C8B-B14F-4D97-AF65-F5344CB8AC3E}">
        <p14:creationId xmlns:p14="http://schemas.microsoft.com/office/powerpoint/2010/main" val="3509238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1202-7131-AA8A-FB6A-4CB012DC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E36DA14-B47E-BC6C-233A-B6600F6B504F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EDB0C-A6FA-CE34-592B-45A6FABAB23F}"/>
              </a:ext>
            </a:extLst>
          </p:cNvPr>
          <p:cNvSpPr txBox="1"/>
          <p:nvPr/>
        </p:nvSpPr>
        <p:spPr>
          <a:xfrm>
            <a:off x="75283" y="243399"/>
            <a:ext cx="88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can compress your vectors </a:t>
            </a:r>
            <a:r>
              <a:rPr lang="en-US" b="1" dirty="0"/>
              <a:t>heavily</a:t>
            </a:r>
            <a:r>
              <a:rPr lang="en-US" dirty="0"/>
              <a:t>, preserving most of their performance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746799-4A51-60C1-24D1-7205E074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75" t="5242" r="25187"/>
          <a:stretch>
            <a:fillRect/>
          </a:stretch>
        </p:blipFill>
        <p:spPr>
          <a:xfrm>
            <a:off x="928149" y="853944"/>
            <a:ext cx="5775159" cy="3967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A39E2-EA05-A430-614A-4DA253508D14}"/>
              </a:ext>
            </a:extLst>
          </p:cNvPr>
          <p:cNvSpPr txBox="1"/>
          <p:nvPr/>
        </p:nvSpPr>
        <p:spPr>
          <a:xfrm>
            <a:off x="1072237" y="1327226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69696"/>
                </a:solidFill>
              </a:rPr>
              <a:t>Baseline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70B28-3CD5-2934-B8E8-C777B6D06229}"/>
              </a:ext>
            </a:extLst>
          </p:cNvPr>
          <p:cNvSpPr txBox="1"/>
          <p:nvPr/>
        </p:nvSpPr>
        <p:spPr>
          <a:xfrm>
            <a:off x="3922463" y="176119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69696"/>
                </a:solidFill>
              </a:rPr>
              <a:t>Baseline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0DDB5D9-0149-9508-A23C-3E8A1B27378C}"/>
              </a:ext>
            </a:extLst>
          </p:cNvPr>
          <p:cNvSpPr/>
          <p:nvPr/>
        </p:nvSpPr>
        <p:spPr>
          <a:xfrm>
            <a:off x="6593305" y="2017797"/>
            <a:ext cx="110003" cy="227022"/>
          </a:xfrm>
          <a:prstGeom prst="rightBrac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DC18D-1730-EC48-5DEC-991597BD7F64}"/>
              </a:ext>
            </a:extLst>
          </p:cNvPr>
          <p:cNvSpPr txBox="1"/>
          <p:nvPr/>
        </p:nvSpPr>
        <p:spPr>
          <a:xfrm>
            <a:off x="6704988" y="1911803"/>
            <a:ext cx="1722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Only 0.6% drop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at 20x compression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ADA1437A-7B29-ED03-0F09-5523F399713E}"/>
              </a:ext>
            </a:extLst>
          </p:cNvPr>
          <p:cNvSpPr txBox="1"/>
          <p:nvPr/>
        </p:nvSpPr>
        <p:spPr>
          <a:xfrm>
            <a:off x="6089515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[AGC - Qin…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 2026]</a:t>
            </a:r>
          </a:p>
        </p:txBody>
      </p:sp>
    </p:spTree>
    <p:extLst>
      <p:ext uri="{BB962C8B-B14F-4D97-AF65-F5344CB8AC3E}">
        <p14:creationId xmlns:p14="http://schemas.microsoft.com/office/powerpoint/2010/main" val="301101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92FFA-DDC0-2C7D-1F97-69570D3E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AEFC6F-8821-AFD2-1746-EEEA665B9DDD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7D95D6-794D-4DFB-55B5-79E313377039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A0B1BE-3E85-AC57-98D9-8B14F15ED0BF}"/>
              </a:ext>
            </a:extLst>
          </p:cNvPr>
          <p:cNvSpPr txBox="1"/>
          <p:nvPr/>
        </p:nvSpPr>
        <p:spPr>
          <a:xfrm>
            <a:off x="5326912" y="1380838"/>
            <a:ext cx="3301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Pooling methods’ budget isn’t fixed at train time…</a:t>
            </a:r>
          </a:p>
          <a:p>
            <a:br>
              <a:rPr lang="en-US" sz="1600" dirty="0"/>
            </a:br>
            <a:r>
              <a:rPr lang="en-US" sz="1600" dirty="0"/>
              <a:t>… and they don’t discard information as readily as pruning.</a:t>
            </a:r>
          </a:p>
          <a:p>
            <a:endParaRPr lang="en-US" sz="1600" dirty="0"/>
          </a:p>
          <a:p>
            <a:r>
              <a:rPr lang="en-US" sz="1600" dirty="0"/>
              <a:t>But a fixed compression budget/factor for every document is still a bit Procrustean!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A3C6CA-9642-BC81-450E-FDDDC166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7" y="794470"/>
            <a:ext cx="4825074" cy="34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CD269-A189-AAD5-0FB9-CDC430F3A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14" y="4241611"/>
            <a:ext cx="7444408" cy="520951"/>
          </a:xfrm>
          <a:prstGeom prst="rect">
            <a:avLst/>
          </a:prstGeom>
        </p:spPr>
      </p:pic>
      <p:sp>
        <p:nvSpPr>
          <p:cNvPr id="21" name="Up Arrow 20">
            <a:extLst>
              <a:ext uri="{FF2B5EF4-FFF2-40B4-BE49-F238E27FC236}">
                <a16:creationId xmlns:a16="http://schemas.microsoft.com/office/drawing/2014/main" id="{5ECBCA4C-A429-CBD2-D3E2-2489A7733AE5}"/>
              </a:ext>
            </a:extLst>
          </p:cNvPr>
          <p:cNvSpPr/>
          <p:nvPr/>
        </p:nvSpPr>
        <p:spPr>
          <a:xfrm rot="18570568">
            <a:off x="3685898" y="2921363"/>
            <a:ext cx="185630" cy="550015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AD238B-3744-8C51-59A9-3CE566CB8550}"/>
              </a:ext>
            </a:extLst>
          </p:cNvPr>
          <p:cNvSpPr txBox="1"/>
          <p:nvPr/>
        </p:nvSpPr>
        <p:spPr>
          <a:xfrm>
            <a:off x="2195011" y="3496568"/>
            <a:ext cx="2624959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Higher score and smaller corpus is better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CD4063-619B-60D6-6909-3126955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02"/>
          <a:stretch>
            <a:fillRect/>
          </a:stretch>
        </p:blipFill>
        <p:spPr>
          <a:xfrm>
            <a:off x="1699084" y="1516130"/>
            <a:ext cx="5745831" cy="211124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DC47CB3-0BEF-4165-855C-9FF406D90821}"/>
              </a:ext>
            </a:extLst>
          </p:cNvPr>
          <p:cNvSpPr txBox="1"/>
          <p:nvPr/>
        </p:nvSpPr>
        <p:spPr>
          <a:xfrm>
            <a:off x="2617368" y="4903797"/>
            <a:ext cx="4405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[A Brief Comparison…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2026;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Mixedbread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– Twitter, 2026]</a:t>
            </a:r>
          </a:p>
        </p:txBody>
      </p:sp>
    </p:spTree>
    <p:extLst>
      <p:ext uri="{BB962C8B-B14F-4D97-AF65-F5344CB8AC3E}">
        <p14:creationId xmlns:p14="http://schemas.microsoft.com/office/powerpoint/2010/main" val="4335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94EE-C1BD-A556-9E5E-EDC967BA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34C577D-8794-AA27-F0B6-9841B2AF4F13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F62C2-77D8-C4D5-C151-44D89F19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284919"/>
            <a:ext cx="3653947" cy="4728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D3A0069A-0051-B832-2205-03475C100FEC}"/>
              </a:ext>
            </a:extLst>
          </p:cNvPr>
          <p:cNvSpPr/>
          <p:nvPr/>
        </p:nvSpPr>
        <p:spPr>
          <a:xfrm>
            <a:off x="572614" y="1209124"/>
            <a:ext cx="2211226" cy="949095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Index Size </a:t>
            </a:r>
            <a:r>
              <a:rPr lang="en-US" dirty="0">
                <a:solidFill>
                  <a:schemeClr val="tx2"/>
                </a:solidFill>
              </a:rPr>
              <a:t>(↓)</a:t>
            </a: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2F8FF27E-8A71-15A6-D71F-6D12D10E0073}"/>
              </a:ext>
            </a:extLst>
          </p:cNvPr>
          <p:cNvSpPr/>
          <p:nvPr/>
        </p:nvSpPr>
        <p:spPr>
          <a:xfrm>
            <a:off x="572614" y="3020060"/>
            <a:ext cx="2211226" cy="949095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Query Latency </a:t>
            </a:r>
            <a:r>
              <a:rPr lang="en-US" dirty="0">
                <a:solidFill>
                  <a:schemeClr val="tx2"/>
                </a:solidFill>
              </a:rPr>
              <a:t>(↓)</a:t>
            </a:r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12A78365-184E-86B9-7D47-CCA3E220DFE4}"/>
              </a:ext>
            </a:extLst>
          </p:cNvPr>
          <p:cNvSpPr/>
          <p:nvPr/>
        </p:nvSpPr>
        <p:spPr>
          <a:xfrm>
            <a:off x="572614" y="1209124"/>
            <a:ext cx="2211226" cy="949095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3D0030-CE02-A82D-3A9C-C47D8618A82B}"/>
              </a:ext>
            </a:extLst>
          </p:cNvPr>
          <p:cNvSpPr/>
          <p:nvPr/>
        </p:nvSpPr>
        <p:spPr>
          <a:xfrm>
            <a:off x="0" y="4551680"/>
            <a:ext cx="1571861" cy="591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CB8F9CD1-8FD1-CED2-7FEA-3EAF717826FD}"/>
              </a:ext>
            </a:extLst>
          </p:cNvPr>
          <p:cNvSpPr txBox="1"/>
          <p:nvPr/>
        </p:nvSpPr>
        <p:spPr>
          <a:xfrm>
            <a:off x="0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[XTR Replicability –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2026]</a:t>
            </a:r>
          </a:p>
        </p:txBody>
      </p:sp>
    </p:spTree>
    <p:extLst>
      <p:ext uri="{BB962C8B-B14F-4D97-AF65-F5344CB8AC3E}">
        <p14:creationId xmlns:p14="http://schemas.microsoft.com/office/powerpoint/2010/main" val="38759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9FC77-4E18-7C12-D5B1-AEF3FFB43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D808FB-1FA8-B45D-D4E8-6601CD1F743B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77AE8-145B-4CB8-A442-1896732103B1}"/>
              </a:ext>
            </a:extLst>
          </p:cNvPr>
          <p:cNvSpPr txBox="1"/>
          <p:nvPr/>
        </p:nvSpPr>
        <p:spPr>
          <a:xfrm>
            <a:off x="695585" y="662202"/>
            <a:ext cx="775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have </a:t>
            </a:r>
            <a:r>
              <a:rPr lang="en-US" dirty="0">
                <a:solidFill>
                  <a:schemeClr val="bg2"/>
                </a:solidFill>
              </a:rPr>
              <a:t>token-level</a:t>
            </a:r>
            <a:r>
              <a:rPr lang="en-US" dirty="0"/>
              <a:t> representations</a:t>
            </a:r>
            <a:r>
              <a:rPr lang="en-US" i="1" dirty="0"/>
              <a:t> </a:t>
            </a:r>
            <a:r>
              <a:rPr lang="en-US" dirty="0"/>
              <a:t>but want </a:t>
            </a:r>
            <a:r>
              <a:rPr lang="en-US" dirty="0">
                <a:solidFill>
                  <a:schemeClr val="tx2"/>
                </a:solidFill>
              </a:rPr>
              <a:t>document-level</a:t>
            </a:r>
            <a:r>
              <a:rPr lang="en-US" dirty="0"/>
              <a:t> scores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D0D470-DC81-C736-7FBC-5B242F895C59}"/>
              </a:ext>
            </a:extLst>
          </p:cNvPr>
          <p:cNvGrpSpPr/>
          <p:nvPr/>
        </p:nvGrpSpPr>
        <p:grpSpPr>
          <a:xfrm>
            <a:off x="1009631" y="1766139"/>
            <a:ext cx="371789" cy="1611219"/>
            <a:chOff x="1024931" y="1289510"/>
            <a:chExt cx="371789" cy="16112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5E1EF2D-1654-BEA5-AEED-B7E235D8C1B9}"/>
                </a:ext>
              </a:extLst>
            </p:cNvPr>
            <p:cNvSpPr/>
            <p:nvPr/>
          </p:nvSpPr>
          <p:spPr>
            <a:xfrm>
              <a:off x="1024931" y="1289510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0</a:t>
              </a:r>
              <a:endParaRPr lang="en-US" sz="11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0831CDF-4F76-E1F9-F1F5-A5D3778CE2D4}"/>
                </a:ext>
              </a:extLst>
            </p:cNvPr>
            <p:cNvSpPr/>
            <p:nvPr/>
          </p:nvSpPr>
          <p:spPr>
            <a:xfrm>
              <a:off x="1024931" y="1627831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1</a:t>
              </a:r>
              <a:endParaRPr lang="en-US" sz="1100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5CBEFD6-8C4D-5764-24A1-D73FE00EA110}"/>
                </a:ext>
              </a:extLst>
            </p:cNvPr>
            <p:cNvSpPr/>
            <p:nvPr/>
          </p:nvSpPr>
          <p:spPr>
            <a:xfrm>
              <a:off x="1024931" y="1966152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2</a:t>
              </a:r>
              <a:endParaRPr lang="en-US" sz="11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A4216C6-A9CF-DA3F-96F2-4314BE5B77D6}"/>
                </a:ext>
              </a:extLst>
            </p:cNvPr>
            <p:cNvSpPr/>
            <p:nvPr/>
          </p:nvSpPr>
          <p:spPr>
            <a:xfrm>
              <a:off x="1024931" y="2304473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…</a:t>
              </a:r>
              <a:endParaRPr lang="en-US" sz="11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F3B8BF8-7C56-53F2-0108-767D5DCBB89A}"/>
                </a:ext>
              </a:extLst>
            </p:cNvPr>
            <p:cNvSpPr/>
            <p:nvPr/>
          </p:nvSpPr>
          <p:spPr>
            <a:xfrm>
              <a:off x="1024931" y="2642794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n</a:t>
              </a:r>
              <a:endParaRPr lang="en-US" sz="11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4586747-739D-4EEF-722D-D569106A7254}"/>
              </a:ext>
            </a:extLst>
          </p:cNvPr>
          <p:cNvSpPr/>
          <p:nvPr/>
        </p:nvSpPr>
        <p:spPr>
          <a:xfrm>
            <a:off x="1615489" y="1766140"/>
            <a:ext cx="2150347" cy="1611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Candidate Generation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9DA57C4-31A7-957C-C3A7-1A08FEDCAED0}"/>
              </a:ext>
            </a:extLst>
          </p:cNvPr>
          <p:cNvSpPr/>
          <p:nvPr/>
        </p:nvSpPr>
        <p:spPr>
          <a:xfrm>
            <a:off x="3999906" y="1766139"/>
            <a:ext cx="775674" cy="16112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dirty="0"/>
              <a:t>D</a:t>
            </a:r>
            <a:r>
              <a:rPr lang="en-US" sz="850" baseline="-25000" dirty="0"/>
              <a:t>623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047</a:t>
            </a:r>
            <a:r>
              <a:rPr lang="en-US" sz="850" dirty="0"/>
              <a:t> 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496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831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113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703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028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559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384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266</a:t>
            </a:r>
            <a:endParaRPr lang="en-US" sz="850" dirty="0"/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4AE8A8B7-20A6-887F-0824-2146BF450120}"/>
              </a:ext>
            </a:extLst>
          </p:cNvPr>
          <p:cNvSpPr/>
          <p:nvPr/>
        </p:nvSpPr>
        <p:spPr>
          <a:xfrm rot="5400000">
            <a:off x="4945797" y="1829990"/>
            <a:ext cx="1611220" cy="1483519"/>
          </a:xfrm>
          <a:prstGeom prst="trapezoid">
            <a:avLst>
              <a:gd name="adj" fmla="val 3403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8F9A7C-BF75-F249-E77A-D9E83619C187}"/>
              </a:ext>
            </a:extLst>
          </p:cNvPr>
          <p:cNvGrpSpPr/>
          <p:nvPr/>
        </p:nvGrpSpPr>
        <p:grpSpPr>
          <a:xfrm>
            <a:off x="6761748" y="2055872"/>
            <a:ext cx="1483519" cy="1031752"/>
            <a:chOff x="6540090" y="2128532"/>
            <a:chExt cx="1821526" cy="10317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4887FC-7984-93A4-C169-50C853D21C30}"/>
                </a:ext>
              </a:extLst>
            </p:cNvPr>
            <p:cNvSpPr/>
            <p:nvPr/>
          </p:nvSpPr>
          <p:spPr>
            <a:xfrm>
              <a:off x="6540090" y="2128532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doc_496 : 26.25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C5EA47-2AFB-9E14-6978-690E45C38EF6}"/>
                </a:ext>
              </a:extLst>
            </p:cNvPr>
            <p:cNvSpPr/>
            <p:nvPr/>
          </p:nvSpPr>
          <p:spPr>
            <a:xfrm>
              <a:off x="6540090" y="2386469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doc_113 : 22.47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1D7CA9-656C-EFB8-2F11-B950673F8516}"/>
                </a:ext>
              </a:extLst>
            </p:cNvPr>
            <p:cNvSpPr/>
            <p:nvPr/>
          </p:nvSpPr>
          <p:spPr>
            <a:xfrm>
              <a:off x="6540090" y="2644408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doc_028 : 20.88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4E693CD-F9B9-437E-B2AF-4BD99965440D}"/>
                </a:ext>
              </a:extLst>
            </p:cNvPr>
            <p:cNvSpPr/>
            <p:nvPr/>
          </p:nvSpPr>
          <p:spPr>
            <a:xfrm>
              <a:off x="6540090" y="2902346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doc_623 : 16.04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9A1C90B-32B1-858D-09F2-A29477B6216E}"/>
              </a:ext>
            </a:extLst>
          </p:cNvPr>
          <p:cNvSpPr txBox="1"/>
          <p:nvPr/>
        </p:nvSpPr>
        <p:spPr>
          <a:xfrm>
            <a:off x="5044161" y="2396949"/>
            <a:ext cx="1438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MaxSim Scoring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1091FF9-5B35-F974-BA2C-78DF05314975}"/>
              </a:ext>
            </a:extLst>
          </p:cNvPr>
          <p:cNvCxnSpPr>
            <a:stCxn id="6" idx="3"/>
          </p:cNvCxnSpPr>
          <p:nvPr/>
        </p:nvCxnSpPr>
        <p:spPr>
          <a:xfrm flipV="1">
            <a:off x="1381420" y="1895106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DF0B9B3-839F-EC33-01FA-FDFC5246976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381420" y="2233428"/>
            <a:ext cx="234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1B18A7-30FF-0F69-D3E8-00E547A4A1C3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>
            <a:off x="1381420" y="2571749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E9807F6-C9DB-FEBE-199B-DB185C3AE12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381420" y="2910069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9D433C-66CF-CAC8-8B89-82009E4F870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381420" y="3248390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C99D8A0-4F92-4345-71E4-A1CC5D7E73EA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3765836" y="2571749"/>
            <a:ext cx="2340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6C7F8D-1552-8887-5D2F-AE2B37926C0F}"/>
              </a:ext>
            </a:extLst>
          </p:cNvPr>
          <p:cNvCxnSpPr>
            <a:cxnSpLocks/>
            <a:stCxn id="24" idx="3"/>
            <a:endCxn id="25" idx="2"/>
          </p:cNvCxnSpPr>
          <p:nvPr/>
        </p:nvCxnSpPr>
        <p:spPr>
          <a:xfrm>
            <a:off x="4775580" y="2571749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4767AB-E284-7C79-1657-0B5A432FB6E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493167" y="2571747"/>
            <a:ext cx="268581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1DA6DA3-FD45-2DBC-C064-8021BF197E66}"/>
              </a:ext>
            </a:extLst>
          </p:cNvPr>
          <p:cNvSpPr/>
          <p:nvPr/>
        </p:nvSpPr>
        <p:spPr>
          <a:xfrm>
            <a:off x="959448" y="1712578"/>
            <a:ext cx="472156" cy="17031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D549FC1B-2730-1D0F-5AF0-DAC80DF4963B}"/>
              </a:ext>
            </a:extLst>
          </p:cNvPr>
          <p:cNvCxnSpPr>
            <a:cxnSpLocks/>
            <a:stCxn id="80" idx="0"/>
          </p:cNvCxnSpPr>
          <p:nvPr/>
        </p:nvCxnSpPr>
        <p:spPr>
          <a:xfrm rot="16200000" flipH="1">
            <a:off x="2750120" y="157983"/>
            <a:ext cx="682441" cy="3791630"/>
          </a:xfrm>
          <a:prstGeom prst="bentConnector4">
            <a:avLst>
              <a:gd name="adj1" fmla="val -33497"/>
              <a:gd name="adj2" fmla="val 9763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D7F358E-6B4B-FFD0-D2EB-DBB6DBA3FCC6}"/>
              </a:ext>
            </a:extLst>
          </p:cNvPr>
          <p:cNvSpPr txBox="1"/>
          <p:nvPr/>
        </p:nvSpPr>
        <p:spPr>
          <a:xfrm>
            <a:off x="584750" y="3430978"/>
            <a:ext cx="124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query token vectors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7A6C16B-8173-E841-BA84-44567AF6B1A2}"/>
              </a:ext>
            </a:extLst>
          </p:cNvPr>
          <p:cNvSpPr txBox="1"/>
          <p:nvPr/>
        </p:nvSpPr>
        <p:spPr>
          <a:xfrm>
            <a:off x="3804368" y="3430978"/>
            <a:ext cx="108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candidate document ids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B7E8ECE-D337-4BE5-BA96-9F4128A2C1DC}"/>
              </a:ext>
            </a:extLst>
          </p:cNvPr>
          <p:cNvSpPr txBox="1"/>
          <p:nvPr/>
        </p:nvSpPr>
        <p:spPr>
          <a:xfrm>
            <a:off x="7055199" y="3087622"/>
            <a:ext cx="89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final doc scores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7AC6BAE4-6D64-C81B-6A17-E1FE8B90EBA8}"/>
              </a:ext>
            </a:extLst>
          </p:cNvPr>
          <p:cNvSpPr/>
          <p:nvPr/>
        </p:nvSpPr>
        <p:spPr>
          <a:xfrm>
            <a:off x="3865331" y="4162559"/>
            <a:ext cx="1166808" cy="637477"/>
          </a:xfrm>
          <a:prstGeom prst="roundRect">
            <a:avLst/>
          </a:prstGeom>
          <a:solidFill>
            <a:schemeClr val="bg2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sX0" fmla="*/ 0 w 1166808"/>
                      <a:gd name="csY0" fmla="*/ 106248 h 637477"/>
                      <a:gd name="csX1" fmla="*/ 106248 w 1166808"/>
                      <a:gd name="csY1" fmla="*/ 0 h 637477"/>
                      <a:gd name="csX2" fmla="*/ 573861 w 1166808"/>
                      <a:gd name="csY2" fmla="*/ 0 h 637477"/>
                      <a:gd name="csX3" fmla="*/ 1060560 w 1166808"/>
                      <a:gd name="csY3" fmla="*/ 0 h 637477"/>
                      <a:gd name="csX4" fmla="*/ 1166808 w 1166808"/>
                      <a:gd name="csY4" fmla="*/ 106248 h 637477"/>
                      <a:gd name="csX5" fmla="*/ 1166808 w 1166808"/>
                      <a:gd name="csY5" fmla="*/ 531229 h 637477"/>
                      <a:gd name="csX6" fmla="*/ 1060560 w 1166808"/>
                      <a:gd name="csY6" fmla="*/ 637477 h 637477"/>
                      <a:gd name="csX7" fmla="*/ 612033 w 1166808"/>
                      <a:gd name="csY7" fmla="*/ 637477 h 637477"/>
                      <a:gd name="csX8" fmla="*/ 106248 w 1166808"/>
                      <a:gd name="csY8" fmla="*/ 637477 h 637477"/>
                      <a:gd name="csX9" fmla="*/ 0 w 1166808"/>
                      <a:gd name="csY9" fmla="*/ 531229 h 637477"/>
                      <a:gd name="csX10" fmla="*/ 0 w 1166808"/>
                      <a:gd name="csY10" fmla="*/ 106248 h 637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1166808" h="637477" fill="none" extrusionOk="0">
                        <a:moveTo>
                          <a:pt x="0" y="106248"/>
                        </a:moveTo>
                        <a:cubicBezTo>
                          <a:pt x="-7579" y="45277"/>
                          <a:pt x="52612" y="3374"/>
                          <a:pt x="106248" y="0"/>
                        </a:cubicBezTo>
                        <a:cubicBezTo>
                          <a:pt x="264379" y="9988"/>
                          <a:pt x="399257" y="7522"/>
                          <a:pt x="573861" y="0"/>
                        </a:cubicBezTo>
                        <a:cubicBezTo>
                          <a:pt x="748465" y="-7522"/>
                          <a:pt x="903211" y="18862"/>
                          <a:pt x="1060560" y="0"/>
                        </a:cubicBezTo>
                        <a:cubicBezTo>
                          <a:pt x="1119818" y="7297"/>
                          <a:pt x="1176727" y="46448"/>
                          <a:pt x="1166808" y="106248"/>
                        </a:cubicBezTo>
                        <a:cubicBezTo>
                          <a:pt x="1175432" y="215017"/>
                          <a:pt x="1163223" y="419214"/>
                          <a:pt x="1166808" y="531229"/>
                        </a:cubicBezTo>
                        <a:cubicBezTo>
                          <a:pt x="1155965" y="590672"/>
                          <a:pt x="1130935" y="644820"/>
                          <a:pt x="1060560" y="637477"/>
                        </a:cubicBezTo>
                        <a:cubicBezTo>
                          <a:pt x="918016" y="640328"/>
                          <a:pt x="760253" y="623910"/>
                          <a:pt x="612033" y="637477"/>
                        </a:cubicBezTo>
                        <a:cubicBezTo>
                          <a:pt x="463813" y="651044"/>
                          <a:pt x="248304" y="629690"/>
                          <a:pt x="106248" y="637477"/>
                        </a:cubicBezTo>
                        <a:cubicBezTo>
                          <a:pt x="51558" y="649287"/>
                          <a:pt x="12870" y="588720"/>
                          <a:pt x="0" y="531229"/>
                        </a:cubicBezTo>
                        <a:cubicBezTo>
                          <a:pt x="10151" y="443457"/>
                          <a:pt x="739" y="221912"/>
                          <a:pt x="0" y="106248"/>
                        </a:cubicBezTo>
                        <a:close/>
                      </a:path>
                      <a:path w="1166808" h="637477" stroke="0" extrusionOk="0">
                        <a:moveTo>
                          <a:pt x="0" y="106248"/>
                        </a:moveTo>
                        <a:cubicBezTo>
                          <a:pt x="3960" y="48648"/>
                          <a:pt x="50961" y="7067"/>
                          <a:pt x="106248" y="0"/>
                        </a:cubicBezTo>
                        <a:cubicBezTo>
                          <a:pt x="298893" y="-5518"/>
                          <a:pt x="381877" y="20798"/>
                          <a:pt x="602490" y="0"/>
                        </a:cubicBezTo>
                        <a:cubicBezTo>
                          <a:pt x="823103" y="-20798"/>
                          <a:pt x="872118" y="-8154"/>
                          <a:pt x="1060560" y="0"/>
                        </a:cubicBezTo>
                        <a:cubicBezTo>
                          <a:pt x="1130381" y="-9473"/>
                          <a:pt x="1168366" y="46447"/>
                          <a:pt x="1166808" y="106248"/>
                        </a:cubicBezTo>
                        <a:cubicBezTo>
                          <a:pt x="1163811" y="270409"/>
                          <a:pt x="1158493" y="336534"/>
                          <a:pt x="1166808" y="531229"/>
                        </a:cubicBezTo>
                        <a:cubicBezTo>
                          <a:pt x="1158462" y="580226"/>
                          <a:pt x="1119693" y="640097"/>
                          <a:pt x="1060560" y="637477"/>
                        </a:cubicBezTo>
                        <a:cubicBezTo>
                          <a:pt x="958677" y="655335"/>
                          <a:pt x="705656" y="643165"/>
                          <a:pt x="573861" y="637477"/>
                        </a:cubicBezTo>
                        <a:cubicBezTo>
                          <a:pt x="442066" y="631789"/>
                          <a:pt x="240251" y="622275"/>
                          <a:pt x="106248" y="637477"/>
                        </a:cubicBezTo>
                        <a:cubicBezTo>
                          <a:pt x="54136" y="648374"/>
                          <a:pt x="-9835" y="590647"/>
                          <a:pt x="0" y="531229"/>
                        </a:cubicBezTo>
                        <a:cubicBezTo>
                          <a:pt x="10402" y="328268"/>
                          <a:pt x="2987" y="213274"/>
                          <a:pt x="0" y="106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Document Tokens</a:t>
            </a:r>
          </a:p>
        </p:txBody>
      </p:sp>
      <p:sp>
        <p:nvSpPr>
          <p:cNvPr id="98" name="Up-Down Arrow 97">
            <a:extLst>
              <a:ext uri="{FF2B5EF4-FFF2-40B4-BE49-F238E27FC236}">
                <a16:creationId xmlns:a16="http://schemas.microsoft.com/office/drawing/2014/main" id="{374A5956-9690-FC9C-FB94-C61F1D4F3184}"/>
              </a:ext>
            </a:extLst>
          </p:cNvPr>
          <p:cNvSpPr/>
          <p:nvPr/>
        </p:nvSpPr>
        <p:spPr>
          <a:xfrm rot="19187012">
            <a:off x="3357578" y="3032352"/>
            <a:ext cx="391886" cy="1370365"/>
          </a:xfrm>
          <a:prstGeom prst="upDownArrow">
            <a:avLst/>
          </a:prstGeom>
          <a:ln>
            <a:prstDash val="sysDash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dirty="0"/>
              <a:t>search()</a:t>
            </a:r>
          </a:p>
        </p:txBody>
      </p:sp>
      <p:sp>
        <p:nvSpPr>
          <p:cNvPr id="99" name="Up-Down Arrow 98">
            <a:extLst>
              <a:ext uri="{FF2B5EF4-FFF2-40B4-BE49-F238E27FC236}">
                <a16:creationId xmlns:a16="http://schemas.microsoft.com/office/drawing/2014/main" id="{7481C456-1F18-4B46-B826-FD639793A5D6}"/>
              </a:ext>
            </a:extLst>
          </p:cNvPr>
          <p:cNvSpPr/>
          <p:nvPr/>
        </p:nvSpPr>
        <p:spPr>
          <a:xfrm rot="2175589">
            <a:off x="5036863" y="2919288"/>
            <a:ext cx="391886" cy="1438525"/>
          </a:xfrm>
          <a:prstGeom prst="upDownArrow">
            <a:avLst/>
          </a:prstGeom>
          <a:ln>
            <a:prstDash val="sys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get_embs</a:t>
            </a:r>
            <a:r>
              <a:rPr lang="en-US" sz="10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333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5" grpId="0"/>
      <p:bldP spid="91" grpId="0"/>
      <p:bldP spid="98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F2C0-AB11-8A71-CD16-D74742016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C34A18-0192-B426-8CCF-1F4172FF9E24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6CCD9323-0C15-0C83-1E9F-61BA9003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Original </a:t>
            </a:r>
            <a:r>
              <a:rPr lang="en-US" sz="2600" dirty="0" err="1"/>
              <a:t>ColBERT</a:t>
            </a:r>
            <a:r>
              <a:rPr lang="en-US" sz="2600" dirty="0"/>
              <a:t> Retrieval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6D6054-930F-6076-7540-0D81317680C4}"/>
              </a:ext>
            </a:extLst>
          </p:cNvPr>
          <p:cNvSpPr/>
          <p:nvPr/>
        </p:nvSpPr>
        <p:spPr>
          <a:xfrm>
            <a:off x="4084641" y="3792595"/>
            <a:ext cx="1166808" cy="637477"/>
          </a:xfrm>
          <a:prstGeom prst="roundRect">
            <a:avLst/>
          </a:prstGeom>
          <a:solidFill>
            <a:schemeClr val="bg2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sX0" fmla="*/ 0 w 1166808"/>
                      <a:gd name="csY0" fmla="*/ 106248 h 637477"/>
                      <a:gd name="csX1" fmla="*/ 106248 w 1166808"/>
                      <a:gd name="csY1" fmla="*/ 0 h 637477"/>
                      <a:gd name="csX2" fmla="*/ 573861 w 1166808"/>
                      <a:gd name="csY2" fmla="*/ 0 h 637477"/>
                      <a:gd name="csX3" fmla="*/ 1060560 w 1166808"/>
                      <a:gd name="csY3" fmla="*/ 0 h 637477"/>
                      <a:gd name="csX4" fmla="*/ 1166808 w 1166808"/>
                      <a:gd name="csY4" fmla="*/ 106248 h 637477"/>
                      <a:gd name="csX5" fmla="*/ 1166808 w 1166808"/>
                      <a:gd name="csY5" fmla="*/ 531229 h 637477"/>
                      <a:gd name="csX6" fmla="*/ 1060560 w 1166808"/>
                      <a:gd name="csY6" fmla="*/ 637477 h 637477"/>
                      <a:gd name="csX7" fmla="*/ 612033 w 1166808"/>
                      <a:gd name="csY7" fmla="*/ 637477 h 637477"/>
                      <a:gd name="csX8" fmla="*/ 106248 w 1166808"/>
                      <a:gd name="csY8" fmla="*/ 637477 h 637477"/>
                      <a:gd name="csX9" fmla="*/ 0 w 1166808"/>
                      <a:gd name="csY9" fmla="*/ 531229 h 637477"/>
                      <a:gd name="csX10" fmla="*/ 0 w 1166808"/>
                      <a:gd name="csY10" fmla="*/ 106248 h 637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1166808" h="637477" fill="none" extrusionOk="0">
                        <a:moveTo>
                          <a:pt x="0" y="106248"/>
                        </a:moveTo>
                        <a:cubicBezTo>
                          <a:pt x="-7579" y="45277"/>
                          <a:pt x="52612" y="3374"/>
                          <a:pt x="106248" y="0"/>
                        </a:cubicBezTo>
                        <a:cubicBezTo>
                          <a:pt x="264379" y="9988"/>
                          <a:pt x="399257" y="7522"/>
                          <a:pt x="573861" y="0"/>
                        </a:cubicBezTo>
                        <a:cubicBezTo>
                          <a:pt x="748465" y="-7522"/>
                          <a:pt x="903211" y="18862"/>
                          <a:pt x="1060560" y="0"/>
                        </a:cubicBezTo>
                        <a:cubicBezTo>
                          <a:pt x="1119818" y="7297"/>
                          <a:pt x="1176727" y="46448"/>
                          <a:pt x="1166808" y="106248"/>
                        </a:cubicBezTo>
                        <a:cubicBezTo>
                          <a:pt x="1175432" y="215017"/>
                          <a:pt x="1163223" y="419214"/>
                          <a:pt x="1166808" y="531229"/>
                        </a:cubicBezTo>
                        <a:cubicBezTo>
                          <a:pt x="1155965" y="590672"/>
                          <a:pt x="1130935" y="644820"/>
                          <a:pt x="1060560" y="637477"/>
                        </a:cubicBezTo>
                        <a:cubicBezTo>
                          <a:pt x="918016" y="640328"/>
                          <a:pt x="760253" y="623910"/>
                          <a:pt x="612033" y="637477"/>
                        </a:cubicBezTo>
                        <a:cubicBezTo>
                          <a:pt x="463813" y="651044"/>
                          <a:pt x="248304" y="629690"/>
                          <a:pt x="106248" y="637477"/>
                        </a:cubicBezTo>
                        <a:cubicBezTo>
                          <a:pt x="51558" y="649287"/>
                          <a:pt x="12870" y="588720"/>
                          <a:pt x="0" y="531229"/>
                        </a:cubicBezTo>
                        <a:cubicBezTo>
                          <a:pt x="10151" y="443457"/>
                          <a:pt x="739" y="221912"/>
                          <a:pt x="0" y="106248"/>
                        </a:cubicBezTo>
                        <a:close/>
                      </a:path>
                      <a:path w="1166808" h="637477" stroke="0" extrusionOk="0">
                        <a:moveTo>
                          <a:pt x="0" y="106248"/>
                        </a:moveTo>
                        <a:cubicBezTo>
                          <a:pt x="3960" y="48648"/>
                          <a:pt x="50961" y="7067"/>
                          <a:pt x="106248" y="0"/>
                        </a:cubicBezTo>
                        <a:cubicBezTo>
                          <a:pt x="298893" y="-5518"/>
                          <a:pt x="381877" y="20798"/>
                          <a:pt x="602490" y="0"/>
                        </a:cubicBezTo>
                        <a:cubicBezTo>
                          <a:pt x="823103" y="-20798"/>
                          <a:pt x="872118" y="-8154"/>
                          <a:pt x="1060560" y="0"/>
                        </a:cubicBezTo>
                        <a:cubicBezTo>
                          <a:pt x="1130381" y="-9473"/>
                          <a:pt x="1168366" y="46447"/>
                          <a:pt x="1166808" y="106248"/>
                        </a:cubicBezTo>
                        <a:cubicBezTo>
                          <a:pt x="1163811" y="270409"/>
                          <a:pt x="1158493" y="336534"/>
                          <a:pt x="1166808" y="531229"/>
                        </a:cubicBezTo>
                        <a:cubicBezTo>
                          <a:pt x="1158462" y="580226"/>
                          <a:pt x="1119693" y="640097"/>
                          <a:pt x="1060560" y="637477"/>
                        </a:cubicBezTo>
                        <a:cubicBezTo>
                          <a:pt x="958677" y="655335"/>
                          <a:pt x="705656" y="643165"/>
                          <a:pt x="573861" y="637477"/>
                        </a:cubicBezTo>
                        <a:cubicBezTo>
                          <a:pt x="442066" y="631789"/>
                          <a:pt x="240251" y="622275"/>
                          <a:pt x="106248" y="637477"/>
                        </a:cubicBezTo>
                        <a:cubicBezTo>
                          <a:pt x="54136" y="648374"/>
                          <a:pt x="-9835" y="590647"/>
                          <a:pt x="0" y="531229"/>
                        </a:cubicBezTo>
                        <a:cubicBezTo>
                          <a:pt x="10402" y="328268"/>
                          <a:pt x="2987" y="213274"/>
                          <a:pt x="0" y="106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Vector Index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A25057-E21E-8881-BAE3-533ADF6EF5AC}"/>
              </a:ext>
            </a:extLst>
          </p:cNvPr>
          <p:cNvGrpSpPr/>
          <p:nvPr/>
        </p:nvGrpSpPr>
        <p:grpSpPr>
          <a:xfrm>
            <a:off x="1237129" y="1396175"/>
            <a:ext cx="371789" cy="1611219"/>
            <a:chOff x="1024931" y="1289510"/>
            <a:chExt cx="371789" cy="16112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53C528C-392A-895F-4C91-3E0E82B10E7A}"/>
                </a:ext>
              </a:extLst>
            </p:cNvPr>
            <p:cNvSpPr/>
            <p:nvPr/>
          </p:nvSpPr>
          <p:spPr>
            <a:xfrm>
              <a:off x="1024931" y="1289510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0</a:t>
              </a:r>
              <a:endParaRPr lang="en-US" sz="11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8A5F690-1C80-2528-4931-4D5DB01A7DBD}"/>
                </a:ext>
              </a:extLst>
            </p:cNvPr>
            <p:cNvSpPr/>
            <p:nvPr/>
          </p:nvSpPr>
          <p:spPr>
            <a:xfrm>
              <a:off x="1024931" y="1627831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1</a:t>
              </a:r>
              <a:endParaRPr lang="en-US" sz="1100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0CFBC42-430F-E7DF-CEDA-8849683D3470}"/>
                </a:ext>
              </a:extLst>
            </p:cNvPr>
            <p:cNvSpPr/>
            <p:nvPr/>
          </p:nvSpPr>
          <p:spPr>
            <a:xfrm>
              <a:off x="1024931" y="1966152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2</a:t>
              </a:r>
              <a:endParaRPr lang="en-US" sz="11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C4BF21B-259D-BC06-6A7B-6E09672A0C68}"/>
                </a:ext>
              </a:extLst>
            </p:cNvPr>
            <p:cNvSpPr/>
            <p:nvPr/>
          </p:nvSpPr>
          <p:spPr>
            <a:xfrm>
              <a:off x="1024931" y="2304473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…</a:t>
              </a:r>
              <a:endParaRPr lang="en-US" sz="11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00573C7-8538-9DFE-CD42-472B31963A63}"/>
                </a:ext>
              </a:extLst>
            </p:cNvPr>
            <p:cNvSpPr/>
            <p:nvPr/>
          </p:nvSpPr>
          <p:spPr>
            <a:xfrm>
              <a:off x="1024931" y="2642794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n</a:t>
              </a:r>
              <a:endParaRPr lang="en-US" sz="11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EB4A445-BF96-9976-49DC-A921E7A59CB9}"/>
              </a:ext>
            </a:extLst>
          </p:cNvPr>
          <p:cNvSpPr/>
          <p:nvPr/>
        </p:nvSpPr>
        <p:spPr>
          <a:xfrm>
            <a:off x="1842987" y="1396176"/>
            <a:ext cx="2150347" cy="1611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Candidate Generation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B556F9-61ED-0FE3-FC67-CCC14A7991A3}"/>
              </a:ext>
            </a:extLst>
          </p:cNvPr>
          <p:cNvSpPr/>
          <p:nvPr/>
        </p:nvSpPr>
        <p:spPr>
          <a:xfrm>
            <a:off x="4227404" y="1396175"/>
            <a:ext cx="775674" cy="16112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dirty="0"/>
              <a:t>D</a:t>
            </a:r>
            <a:r>
              <a:rPr lang="en-US" sz="850" baseline="-25000" dirty="0"/>
              <a:t>623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047</a:t>
            </a:r>
            <a:r>
              <a:rPr lang="en-US" sz="850" dirty="0"/>
              <a:t> 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496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831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113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703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028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559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384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266</a:t>
            </a:r>
            <a:endParaRPr lang="en-US" sz="850" dirty="0"/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A49516A9-CB4D-E750-A399-7F27C56785A6}"/>
              </a:ext>
            </a:extLst>
          </p:cNvPr>
          <p:cNvSpPr/>
          <p:nvPr/>
        </p:nvSpPr>
        <p:spPr>
          <a:xfrm rot="5400000">
            <a:off x="5173295" y="1460026"/>
            <a:ext cx="1611220" cy="1483519"/>
          </a:xfrm>
          <a:prstGeom prst="trapezoid">
            <a:avLst>
              <a:gd name="adj" fmla="val 3403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9CE25B-1498-91E5-869F-B74EEAA42DD9}"/>
              </a:ext>
            </a:extLst>
          </p:cNvPr>
          <p:cNvGrpSpPr/>
          <p:nvPr/>
        </p:nvGrpSpPr>
        <p:grpSpPr>
          <a:xfrm>
            <a:off x="6989246" y="1685908"/>
            <a:ext cx="1483519" cy="1031752"/>
            <a:chOff x="6540090" y="2128532"/>
            <a:chExt cx="1821526" cy="10317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B724E9-3FA5-C0F4-4D07-DC1C29A21EAE}"/>
                </a:ext>
              </a:extLst>
            </p:cNvPr>
            <p:cNvSpPr/>
            <p:nvPr/>
          </p:nvSpPr>
          <p:spPr>
            <a:xfrm>
              <a:off x="6540090" y="2128532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doc_496 : 26.25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AD0EF6-6B9B-74F0-7461-3A8B934D209E}"/>
                </a:ext>
              </a:extLst>
            </p:cNvPr>
            <p:cNvSpPr/>
            <p:nvPr/>
          </p:nvSpPr>
          <p:spPr>
            <a:xfrm>
              <a:off x="6540090" y="2386469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doc_113 : 22.47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28E583-4D49-DEDE-5838-6306291B714F}"/>
                </a:ext>
              </a:extLst>
            </p:cNvPr>
            <p:cNvSpPr/>
            <p:nvPr/>
          </p:nvSpPr>
          <p:spPr>
            <a:xfrm>
              <a:off x="6540090" y="2644408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doc_028 : 20.88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82F2C4-E5AD-BB48-55FA-20825D739258}"/>
                </a:ext>
              </a:extLst>
            </p:cNvPr>
            <p:cNvSpPr/>
            <p:nvPr/>
          </p:nvSpPr>
          <p:spPr>
            <a:xfrm>
              <a:off x="6540090" y="2902346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doc_623 : 16.04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0B3678A-DDF1-C4A7-851E-300B262FE4B3}"/>
              </a:ext>
            </a:extLst>
          </p:cNvPr>
          <p:cNvSpPr txBox="1"/>
          <p:nvPr/>
        </p:nvSpPr>
        <p:spPr>
          <a:xfrm>
            <a:off x="5259639" y="2025055"/>
            <a:ext cx="1438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MaxSim Scoring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95BC7F-C069-388E-C458-915CD6DE4334}"/>
              </a:ext>
            </a:extLst>
          </p:cNvPr>
          <p:cNvCxnSpPr>
            <a:stCxn id="6" idx="3"/>
          </p:cNvCxnSpPr>
          <p:nvPr/>
        </p:nvCxnSpPr>
        <p:spPr>
          <a:xfrm flipV="1">
            <a:off x="1608918" y="1525142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84A89D5-CCF8-878D-1F22-00E23E904DA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608918" y="1863464"/>
            <a:ext cx="234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C37A01-5B56-845B-18F9-195CA8DE9849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>
            <a:off x="1608918" y="2201785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5CBBA8-D920-42B5-B8D5-0890858EAFBB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608918" y="2540105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3B28B56-3487-5721-B64D-9B97E85F2401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608918" y="2878426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FF846A4-2D0C-29D3-F950-7B4494633B80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3993334" y="2201785"/>
            <a:ext cx="2340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D83A0FD-88D0-8321-3313-7BA8870AE305}"/>
              </a:ext>
            </a:extLst>
          </p:cNvPr>
          <p:cNvCxnSpPr>
            <a:cxnSpLocks/>
            <a:stCxn id="24" idx="3"/>
            <a:endCxn id="25" idx="2"/>
          </p:cNvCxnSpPr>
          <p:nvPr/>
        </p:nvCxnSpPr>
        <p:spPr>
          <a:xfrm>
            <a:off x="5003078" y="2201785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7B46C9-D34B-AB53-F8D0-F0DC9619247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720665" y="2201783"/>
            <a:ext cx="268581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9AAA8EF1-BDF8-3F10-3573-06F7D67EAA0F}"/>
              </a:ext>
            </a:extLst>
          </p:cNvPr>
          <p:cNvSpPr/>
          <p:nvPr/>
        </p:nvSpPr>
        <p:spPr>
          <a:xfrm>
            <a:off x="1186946" y="1342614"/>
            <a:ext cx="472156" cy="17031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D8844696-7403-CBCF-3398-F17037794438}"/>
              </a:ext>
            </a:extLst>
          </p:cNvPr>
          <p:cNvCxnSpPr>
            <a:cxnSpLocks/>
            <a:stCxn id="80" idx="0"/>
          </p:cNvCxnSpPr>
          <p:nvPr/>
        </p:nvCxnSpPr>
        <p:spPr>
          <a:xfrm rot="16200000" flipH="1">
            <a:off x="2977618" y="-211981"/>
            <a:ext cx="682441" cy="3791630"/>
          </a:xfrm>
          <a:prstGeom prst="bentConnector4">
            <a:avLst>
              <a:gd name="adj1" fmla="val -33497"/>
              <a:gd name="adj2" fmla="val 9763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9140B03C-9547-AA37-25F1-9231C7A4D379}"/>
              </a:ext>
            </a:extLst>
          </p:cNvPr>
          <p:cNvSpPr txBox="1"/>
          <p:nvPr/>
        </p:nvSpPr>
        <p:spPr>
          <a:xfrm>
            <a:off x="812248" y="3061014"/>
            <a:ext cx="124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query token vectors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6790A74-7CF9-D00E-C428-2AD41385C28D}"/>
              </a:ext>
            </a:extLst>
          </p:cNvPr>
          <p:cNvSpPr txBox="1"/>
          <p:nvPr/>
        </p:nvSpPr>
        <p:spPr>
          <a:xfrm>
            <a:off x="4031866" y="3061014"/>
            <a:ext cx="108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candidate document ids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96695B9E-60DD-2C10-0FB9-3584D6A84B36}"/>
              </a:ext>
            </a:extLst>
          </p:cNvPr>
          <p:cNvSpPr/>
          <p:nvPr/>
        </p:nvSpPr>
        <p:spPr>
          <a:xfrm>
            <a:off x="4084641" y="3792595"/>
            <a:ext cx="1166808" cy="637477"/>
          </a:xfrm>
          <a:prstGeom prst="roundRect">
            <a:avLst/>
          </a:prstGeom>
          <a:solidFill>
            <a:schemeClr val="bg2"/>
          </a:solidFill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sX0" fmla="*/ 0 w 1166808"/>
                      <a:gd name="csY0" fmla="*/ 106248 h 637477"/>
                      <a:gd name="csX1" fmla="*/ 106248 w 1166808"/>
                      <a:gd name="csY1" fmla="*/ 0 h 637477"/>
                      <a:gd name="csX2" fmla="*/ 573861 w 1166808"/>
                      <a:gd name="csY2" fmla="*/ 0 h 637477"/>
                      <a:gd name="csX3" fmla="*/ 1060560 w 1166808"/>
                      <a:gd name="csY3" fmla="*/ 0 h 637477"/>
                      <a:gd name="csX4" fmla="*/ 1166808 w 1166808"/>
                      <a:gd name="csY4" fmla="*/ 106248 h 637477"/>
                      <a:gd name="csX5" fmla="*/ 1166808 w 1166808"/>
                      <a:gd name="csY5" fmla="*/ 531229 h 637477"/>
                      <a:gd name="csX6" fmla="*/ 1060560 w 1166808"/>
                      <a:gd name="csY6" fmla="*/ 637477 h 637477"/>
                      <a:gd name="csX7" fmla="*/ 612033 w 1166808"/>
                      <a:gd name="csY7" fmla="*/ 637477 h 637477"/>
                      <a:gd name="csX8" fmla="*/ 106248 w 1166808"/>
                      <a:gd name="csY8" fmla="*/ 637477 h 637477"/>
                      <a:gd name="csX9" fmla="*/ 0 w 1166808"/>
                      <a:gd name="csY9" fmla="*/ 531229 h 637477"/>
                      <a:gd name="csX10" fmla="*/ 0 w 1166808"/>
                      <a:gd name="csY10" fmla="*/ 106248 h 637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1166808" h="637477" fill="none" extrusionOk="0">
                        <a:moveTo>
                          <a:pt x="0" y="106248"/>
                        </a:moveTo>
                        <a:cubicBezTo>
                          <a:pt x="-7579" y="45277"/>
                          <a:pt x="52612" y="3374"/>
                          <a:pt x="106248" y="0"/>
                        </a:cubicBezTo>
                        <a:cubicBezTo>
                          <a:pt x="264379" y="9988"/>
                          <a:pt x="399257" y="7522"/>
                          <a:pt x="573861" y="0"/>
                        </a:cubicBezTo>
                        <a:cubicBezTo>
                          <a:pt x="748465" y="-7522"/>
                          <a:pt x="903211" y="18862"/>
                          <a:pt x="1060560" y="0"/>
                        </a:cubicBezTo>
                        <a:cubicBezTo>
                          <a:pt x="1119818" y="7297"/>
                          <a:pt x="1176727" y="46448"/>
                          <a:pt x="1166808" y="106248"/>
                        </a:cubicBezTo>
                        <a:cubicBezTo>
                          <a:pt x="1175432" y="215017"/>
                          <a:pt x="1163223" y="419214"/>
                          <a:pt x="1166808" y="531229"/>
                        </a:cubicBezTo>
                        <a:cubicBezTo>
                          <a:pt x="1155965" y="590672"/>
                          <a:pt x="1130935" y="644820"/>
                          <a:pt x="1060560" y="637477"/>
                        </a:cubicBezTo>
                        <a:cubicBezTo>
                          <a:pt x="918016" y="640328"/>
                          <a:pt x="760253" y="623910"/>
                          <a:pt x="612033" y="637477"/>
                        </a:cubicBezTo>
                        <a:cubicBezTo>
                          <a:pt x="463813" y="651044"/>
                          <a:pt x="248304" y="629690"/>
                          <a:pt x="106248" y="637477"/>
                        </a:cubicBezTo>
                        <a:cubicBezTo>
                          <a:pt x="51558" y="649287"/>
                          <a:pt x="12870" y="588720"/>
                          <a:pt x="0" y="531229"/>
                        </a:cubicBezTo>
                        <a:cubicBezTo>
                          <a:pt x="10151" y="443457"/>
                          <a:pt x="739" y="221912"/>
                          <a:pt x="0" y="106248"/>
                        </a:cubicBezTo>
                        <a:close/>
                      </a:path>
                      <a:path w="1166808" h="637477" stroke="0" extrusionOk="0">
                        <a:moveTo>
                          <a:pt x="0" y="106248"/>
                        </a:moveTo>
                        <a:cubicBezTo>
                          <a:pt x="3960" y="48648"/>
                          <a:pt x="50961" y="7067"/>
                          <a:pt x="106248" y="0"/>
                        </a:cubicBezTo>
                        <a:cubicBezTo>
                          <a:pt x="298893" y="-5518"/>
                          <a:pt x="381877" y="20798"/>
                          <a:pt x="602490" y="0"/>
                        </a:cubicBezTo>
                        <a:cubicBezTo>
                          <a:pt x="823103" y="-20798"/>
                          <a:pt x="872118" y="-8154"/>
                          <a:pt x="1060560" y="0"/>
                        </a:cubicBezTo>
                        <a:cubicBezTo>
                          <a:pt x="1130381" y="-9473"/>
                          <a:pt x="1168366" y="46447"/>
                          <a:pt x="1166808" y="106248"/>
                        </a:cubicBezTo>
                        <a:cubicBezTo>
                          <a:pt x="1163811" y="270409"/>
                          <a:pt x="1158493" y="336534"/>
                          <a:pt x="1166808" y="531229"/>
                        </a:cubicBezTo>
                        <a:cubicBezTo>
                          <a:pt x="1158462" y="580226"/>
                          <a:pt x="1119693" y="640097"/>
                          <a:pt x="1060560" y="637477"/>
                        </a:cubicBezTo>
                        <a:cubicBezTo>
                          <a:pt x="958677" y="655335"/>
                          <a:pt x="705656" y="643165"/>
                          <a:pt x="573861" y="637477"/>
                        </a:cubicBezTo>
                        <a:cubicBezTo>
                          <a:pt x="442066" y="631789"/>
                          <a:pt x="240251" y="622275"/>
                          <a:pt x="106248" y="637477"/>
                        </a:cubicBezTo>
                        <a:cubicBezTo>
                          <a:pt x="54136" y="648374"/>
                          <a:pt x="-9835" y="590647"/>
                          <a:pt x="0" y="531229"/>
                        </a:cubicBezTo>
                        <a:cubicBezTo>
                          <a:pt x="10402" y="328268"/>
                          <a:pt x="2987" y="213274"/>
                          <a:pt x="0" y="106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ANN index</a:t>
            </a:r>
          </a:p>
          <a:p>
            <a:pPr algn="ctr"/>
            <a:r>
              <a:rPr lang="en-US" sz="1000" dirty="0"/>
              <a:t>on document tokens</a:t>
            </a:r>
          </a:p>
        </p:txBody>
      </p:sp>
      <p:sp>
        <p:nvSpPr>
          <p:cNvPr id="4" name="Up-Down Arrow 3">
            <a:extLst>
              <a:ext uri="{FF2B5EF4-FFF2-40B4-BE49-F238E27FC236}">
                <a16:creationId xmlns:a16="http://schemas.microsoft.com/office/drawing/2014/main" id="{596793FF-0BF7-2812-8FFD-C16156353DA9}"/>
              </a:ext>
            </a:extLst>
          </p:cNvPr>
          <p:cNvSpPr/>
          <p:nvPr/>
        </p:nvSpPr>
        <p:spPr>
          <a:xfrm rot="19187012">
            <a:off x="3585076" y="2662388"/>
            <a:ext cx="391886" cy="1370365"/>
          </a:xfrm>
          <a:prstGeom prst="upDownArrow">
            <a:avLst/>
          </a:prstGeom>
          <a:ln>
            <a:prstDash val="sysDash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dirty="0"/>
              <a:t>search()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7272EE4D-A576-1E3D-6F63-482BA0D93E71}"/>
              </a:ext>
            </a:extLst>
          </p:cNvPr>
          <p:cNvSpPr/>
          <p:nvPr/>
        </p:nvSpPr>
        <p:spPr>
          <a:xfrm rot="2175589">
            <a:off x="5264361" y="2549324"/>
            <a:ext cx="391886" cy="1438525"/>
          </a:xfrm>
          <a:prstGeom prst="upDownArrow">
            <a:avLst/>
          </a:prstGeom>
          <a:ln>
            <a:prstDash val="sys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get_embs</a:t>
            </a:r>
            <a:r>
              <a:rPr lang="en-US" sz="1000" dirty="0"/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AD1A0-833C-66BE-D525-D4C19D45C873}"/>
              </a:ext>
            </a:extLst>
          </p:cNvPr>
          <p:cNvSpPr txBox="1"/>
          <p:nvPr/>
        </p:nvSpPr>
        <p:spPr>
          <a:xfrm>
            <a:off x="7282697" y="2717658"/>
            <a:ext cx="89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final doc scores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B90DE1EC-3B22-CC56-AE4E-58AC7629459B}"/>
              </a:ext>
            </a:extLst>
          </p:cNvPr>
          <p:cNvSpPr/>
          <p:nvPr/>
        </p:nvSpPr>
        <p:spPr>
          <a:xfrm rot="19187012">
            <a:off x="3585076" y="2662385"/>
            <a:ext cx="391886" cy="1370365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dirty="0"/>
              <a:t>search(q</a:t>
            </a:r>
            <a:r>
              <a:rPr lang="en-US" sz="1000" baseline="-25000" dirty="0"/>
              <a:t>i</a:t>
            </a:r>
            <a:r>
              <a:rPr lang="en-US" sz="1000" dirty="0"/>
              <a:t>, k’)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A66A572D-63F0-11C6-D865-9AB6C35B5C13}"/>
              </a:ext>
            </a:extLst>
          </p:cNvPr>
          <p:cNvSpPr/>
          <p:nvPr/>
        </p:nvSpPr>
        <p:spPr>
          <a:xfrm rot="2175589">
            <a:off x="5262175" y="2553021"/>
            <a:ext cx="391886" cy="1438525"/>
          </a:xfrm>
          <a:prstGeom prst="upDownArrow">
            <a:avLst/>
          </a:prstGeom>
          <a:ln>
            <a:prstDash val="soli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get_embs</a:t>
            </a:r>
            <a:r>
              <a:rPr lang="en-US" sz="1000" dirty="0"/>
              <a:t>(D</a:t>
            </a:r>
            <a:r>
              <a:rPr lang="en-US" sz="1000" baseline="-25000" dirty="0"/>
              <a:t>i</a:t>
            </a:r>
            <a:r>
              <a:rPr lang="en-US" sz="1000" dirty="0"/>
              <a:t>)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B8F9CD1-8FD1-CED2-7FEA-3EAF717826FD}"/>
              </a:ext>
            </a:extLst>
          </p:cNvPr>
          <p:cNvSpPr txBox="1"/>
          <p:nvPr/>
        </p:nvSpPr>
        <p:spPr>
          <a:xfrm>
            <a:off x="3293706" y="4911456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Khattab &amp; Zaharia, 2020]</a:t>
            </a:r>
          </a:p>
        </p:txBody>
      </p:sp>
    </p:spTree>
    <p:extLst>
      <p:ext uri="{BB962C8B-B14F-4D97-AF65-F5344CB8AC3E}">
        <p14:creationId xmlns:p14="http://schemas.microsoft.com/office/powerpoint/2010/main" val="3959875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BEAF-87FD-FDD5-ADD1-94F5EDF3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DA2C09-2574-A48B-C51B-638E48AD9B9B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9DCC78-108C-590F-9AD9-90D012CF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What’s our task?</a:t>
            </a:r>
          </a:p>
        </p:txBody>
      </p:sp>
      <p:pic>
        <p:nvPicPr>
          <p:cNvPr id="6" name="Picture 4" descr="Amazon.com: Introduction to Information Retrieval: 9780521865715: Manning,  Christopher D., Raghavan, Prabhakar, Schütze, Hinrich: Books">
            <a:extLst>
              <a:ext uri="{FF2B5EF4-FFF2-40B4-BE49-F238E27FC236}">
                <a16:creationId xmlns:a16="http://schemas.microsoft.com/office/drawing/2014/main" id="{60B6A2D1-EBD8-9433-3B12-C788524B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84" y="393309"/>
            <a:ext cx="2848105" cy="41749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ED366D-1E2D-D2F3-75A8-BD6310617945}"/>
              </a:ext>
            </a:extLst>
          </p:cNvPr>
          <p:cNvSpPr txBox="1"/>
          <p:nvPr/>
        </p:nvSpPr>
        <p:spPr>
          <a:xfrm>
            <a:off x="687153" y="1331020"/>
            <a:ext cx="4561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Search is a core primitive of scalable systems that are grounded in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Given a query that expresses an information need, retrieve documents from a corpus that are relevant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these information needs / evidence look like?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4FF17-3350-6E18-D608-88E68ECB0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375" y="511352"/>
            <a:ext cx="2807914" cy="4182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78EFC-2457-97E4-9E15-67685C03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712" y="629395"/>
            <a:ext cx="2848106" cy="4182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FDF68E-E380-3F1B-9CEF-150F8792A157}"/>
              </a:ext>
            </a:extLst>
          </p:cNvPr>
          <p:cNvSpPr/>
          <p:nvPr/>
        </p:nvSpPr>
        <p:spPr>
          <a:xfrm>
            <a:off x="5871949" y="3679242"/>
            <a:ext cx="3086340" cy="54106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Explain inverse document frequency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D80345-55F2-521E-98BE-4AFB62E6D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11" y="1031534"/>
            <a:ext cx="4701214" cy="3714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06581E2-BCAD-F622-13AC-EC57856ED0CF}"/>
              </a:ext>
            </a:extLst>
          </p:cNvPr>
          <p:cNvSpPr/>
          <p:nvPr/>
        </p:nvSpPr>
        <p:spPr>
          <a:xfrm>
            <a:off x="785215" y="3841433"/>
            <a:ext cx="3510610" cy="54106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did companies fare during COVID?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1A21E0-88B0-EE0F-DB31-66554D5CF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150" y="679291"/>
            <a:ext cx="4793700" cy="3784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7BBCFF4-CC83-7724-DD91-8BF4FABD6996}"/>
              </a:ext>
            </a:extLst>
          </p:cNvPr>
          <p:cNvSpPr/>
          <p:nvPr/>
        </p:nvSpPr>
        <p:spPr>
          <a:xfrm>
            <a:off x="2335810" y="3820048"/>
            <a:ext cx="4350646" cy="54106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part of Notre Dame had the most damage?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41B58-A22E-9A5B-5315-4131B199D1A8}"/>
              </a:ext>
            </a:extLst>
          </p:cNvPr>
          <p:cNvSpPr txBox="1"/>
          <p:nvPr/>
        </p:nvSpPr>
        <p:spPr>
          <a:xfrm>
            <a:off x="1649681" y="4894182"/>
            <a:ext cx="6550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[Manning, Raghavan, Schütze, 2008; SEC – Airbnb S-1; CBS This Morning – Notre Dame Fire – YouTube]</a:t>
            </a:r>
          </a:p>
        </p:txBody>
      </p:sp>
    </p:spTree>
    <p:extLst>
      <p:ext uri="{BB962C8B-B14F-4D97-AF65-F5344CB8AC3E}">
        <p14:creationId xmlns:p14="http://schemas.microsoft.com/office/powerpoint/2010/main" val="27767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7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A00C-9684-1422-D241-E507C7DE9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1CDFCA-04E7-6DB3-9672-AA430CB13202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8EF788-C9ED-207F-DD82-AD6E62B000BB}"/>
              </a:ext>
            </a:extLst>
          </p:cNvPr>
          <p:cNvGrpSpPr/>
          <p:nvPr/>
        </p:nvGrpSpPr>
        <p:grpSpPr>
          <a:xfrm>
            <a:off x="806051" y="1262686"/>
            <a:ext cx="371789" cy="1611219"/>
            <a:chOff x="1024931" y="1289510"/>
            <a:chExt cx="371789" cy="16112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AE41596-A39A-BF67-5925-987CF9857A9E}"/>
                </a:ext>
              </a:extLst>
            </p:cNvPr>
            <p:cNvSpPr/>
            <p:nvPr/>
          </p:nvSpPr>
          <p:spPr>
            <a:xfrm>
              <a:off x="1024931" y="1289510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0</a:t>
              </a:r>
              <a:endParaRPr lang="en-US" sz="11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545EC08-7C06-BD6A-BC2B-9B6EFB56D26F}"/>
                </a:ext>
              </a:extLst>
            </p:cNvPr>
            <p:cNvSpPr/>
            <p:nvPr/>
          </p:nvSpPr>
          <p:spPr>
            <a:xfrm>
              <a:off x="1024931" y="1627831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1</a:t>
              </a:r>
              <a:endParaRPr lang="en-US" sz="1100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1F5C6E4-BF32-DC2F-A54D-14947213FF9F}"/>
                </a:ext>
              </a:extLst>
            </p:cNvPr>
            <p:cNvSpPr/>
            <p:nvPr/>
          </p:nvSpPr>
          <p:spPr>
            <a:xfrm>
              <a:off x="1024931" y="1966152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2</a:t>
              </a:r>
              <a:endParaRPr lang="en-US" sz="11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3882B7C-9491-2DDD-3465-726D3413EBF2}"/>
                </a:ext>
              </a:extLst>
            </p:cNvPr>
            <p:cNvSpPr/>
            <p:nvPr/>
          </p:nvSpPr>
          <p:spPr>
            <a:xfrm>
              <a:off x="1024931" y="2304473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…</a:t>
              </a:r>
              <a:endParaRPr lang="en-US" sz="11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92377A5-EAB4-55F7-B3EF-465C934D5BBD}"/>
                </a:ext>
              </a:extLst>
            </p:cNvPr>
            <p:cNvSpPr/>
            <p:nvPr/>
          </p:nvSpPr>
          <p:spPr>
            <a:xfrm>
              <a:off x="1024931" y="2642794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n</a:t>
              </a:r>
              <a:endParaRPr lang="en-US" sz="11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47303-F527-701E-0BDC-B9C959529C47}"/>
              </a:ext>
            </a:extLst>
          </p:cNvPr>
          <p:cNvSpPr/>
          <p:nvPr/>
        </p:nvSpPr>
        <p:spPr>
          <a:xfrm>
            <a:off x="1411909" y="1262687"/>
            <a:ext cx="2150347" cy="1611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Candidate Generation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D733851-5019-FC85-ABF8-B11FFD758952}"/>
              </a:ext>
            </a:extLst>
          </p:cNvPr>
          <p:cNvSpPr/>
          <p:nvPr/>
        </p:nvSpPr>
        <p:spPr>
          <a:xfrm>
            <a:off x="3796326" y="1262686"/>
            <a:ext cx="775674" cy="16112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dirty="0"/>
              <a:t>D</a:t>
            </a:r>
            <a:r>
              <a:rPr lang="en-US" sz="850" baseline="-25000" dirty="0"/>
              <a:t>623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047</a:t>
            </a:r>
            <a:r>
              <a:rPr lang="en-US" sz="850" dirty="0"/>
              <a:t> 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496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831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113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703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028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559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384</a:t>
            </a:r>
            <a:endParaRPr lang="en-US" sz="850" dirty="0"/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266</a:t>
            </a:r>
            <a:endParaRPr lang="en-US" sz="850" dirty="0"/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21B3C936-7071-6185-7924-BC3DAF48BCD2}"/>
              </a:ext>
            </a:extLst>
          </p:cNvPr>
          <p:cNvSpPr/>
          <p:nvPr/>
        </p:nvSpPr>
        <p:spPr>
          <a:xfrm rot="5400000">
            <a:off x="4742217" y="1326537"/>
            <a:ext cx="1611220" cy="1483519"/>
          </a:xfrm>
          <a:prstGeom prst="trapezoid">
            <a:avLst>
              <a:gd name="adj" fmla="val 3403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CC6BFB-B98D-7B43-2A1A-670EE9667E09}"/>
              </a:ext>
            </a:extLst>
          </p:cNvPr>
          <p:cNvGrpSpPr/>
          <p:nvPr/>
        </p:nvGrpSpPr>
        <p:grpSpPr>
          <a:xfrm>
            <a:off x="6558168" y="1552419"/>
            <a:ext cx="1483519" cy="1031752"/>
            <a:chOff x="6540090" y="2128532"/>
            <a:chExt cx="1821526" cy="10317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54B992-8B0E-4EEB-58F8-24726604EC8B}"/>
                </a:ext>
              </a:extLst>
            </p:cNvPr>
            <p:cNvSpPr/>
            <p:nvPr/>
          </p:nvSpPr>
          <p:spPr>
            <a:xfrm>
              <a:off x="6540090" y="2128532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doc_496 : 26.25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D6DAD-A2EE-4CD7-14CA-9B30638E9F01}"/>
                </a:ext>
              </a:extLst>
            </p:cNvPr>
            <p:cNvSpPr/>
            <p:nvPr/>
          </p:nvSpPr>
          <p:spPr>
            <a:xfrm>
              <a:off x="6540090" y="2386469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doc_113 : 22.47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F4E2B9-6748-E98C-1065-9617FA119E6D}"/>
                </a:ext>
              </a:extLst>
            </p:cNvPr>
            <p:cNvSpPr/>
            <p:nvPr/>
          </p:nvSpPr>
          <p:spPr>
            <a:xfrm>
              <a:off x="6540090" y="2644408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doc_028 : 20.88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253319-F083-7FDC-BB56-2D357B58F4CE}"/>
                </a:ext>
              </a:extLst>
            </p:cNvPr>
            <p:cNvSpPr/>
            <p:nvPr/>
          </p:nvSpPr>
          <p:spPr>
            <a:xfrm>
              <a:off x="6540090" y="2902346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doc_623 : 16.04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71B343B-57FB-1F12-90D9-6A2D7687037C}"/>
              </a:ext>
            </a:extLst>
          </p:cNvPr>
          <p:cNvSpPr txBox="1"/>
          <p:nvPr/>
        </p:nvSpPr>
        <p:spPr>
          <a:xfrm>
            <a:off x="4828559" y="1810356"/>
            <a:ext cx="143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Approx</a:t>
            </a:r>
            <a:r>
              <a:rPr lang="en-US" sz="1400" dirty="0"/>
              <a:t> -&gt; </a:t>
            </a:r>
            <a:r>
              <a:rPr lang="en-US" sz="1400" dirty="0">
                <a:solidFill>
                  <a:schemeClr val="tx2"/>
                </a:solidFill>
              </a:rPr>
              <a:t>Full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MaxSim Scoring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596309-5B3D-1F52-A9DB-A00365C3152A}"/>
              </a:ext>
            </a:extLst>
          </p:cNvPr>
          <p:cNvCxnSpPr>
            <a:stCxn id="6" idx="3"/>
          </p:cNvCxnSpPr>
          <p:nvPr/>
        </p:nvCxnSpPr>
        <p:spPr>
          <a:xfrm flipV="1">
            <a:off x="1177840" y="1391653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1CF7F2-530C-6F70-607C-6865B4C4E8A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77840" y="1729975"/>
            <a:ext cx="234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49375A3-E410-A00D-1567-43EE54736816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>
            <a:off x="1177840" y="2068296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DD9F516-BE75-E8AB-131A-FDD8EF947DAF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177840" y="2406616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8FDFDA-17DF-1263-E9AA-AF929FBF548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177840" y="2744937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2E6754D-4CDE-7F59-3F1A-66AB766D189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3562256" y="2068296"/>
            <a:ext cx="2340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8126FF2-1400-1784-3701-9116666F2D5C}"/>
              </a:ext>
            </a:extLst>
          </p:cNvPr>
          <p:cNvCxnSpPr>
            <a:cxnSpLocks/>
            <a:stCxn id="24" idx="3"/>
            <a:endCxn id="25" idx="2"/>
          </p:cNvCxnSpPr>
          <p:nvPr/>
        </p:nvCxnSpPr>
        <p:spPr>
          <a:xfrm>
            <a:off x="4572000" y="2068296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90AEE1-E73F-D942-FF97-0F9BC239981D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289587" y="2068294"/>
            <a:ext cx="268581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9B35FADA-33C9-05AC-BC7E-3EF8AEF90402}"/>
              </a:ext>
            </a:extLst>
          </p:cNvPr>
          <p:cNvSpPr/>
          <p:nvPr/>
        </p:nvSpPr>
        <p:spPr>
          <a:xfrm>
            <a:off x="755868" y="1209125"/>
            <a:ext cx="472156" cy="17031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6E68DB3D-4F02-6034-A3CF-8E3020407CDE}"/>
              </a:ext>
            </a:extLst>
          </p:cNvPr>
          <p:cNvCxnSpPr>
            <a:cxnSpLocks/>
            <a:stCxn id="80" idx="0"/>
          </p:cNvCxnSpPr>
          <p:nvPr/>
        </p:nvCxnSpPr>
        <p:spPr>
          <a:xfrm rot="16200000" flipH="1">
            <a:off x="2546540" y="-345470"/>
            <a:ext cx="682441" cy="3791630"/>
          </a:xfrm>
          <a:prstGeom prst="bentConnector4">
            <a:avLst>
              <a:gd name="adj1" fmla="val -33497"/>
              <a:gd name="adj2" fmla="val 9763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BE52622-EC9B-F2FB-3A57-24244291C698}"/>
              </a:ext>
            </a:extLst>
          </p:cNvPr>
          <p:cNvSpPr txBox="1"/>
          <p:nvPr/>
        </p:nvSpPr>
        <p:spPr>
          <a:xfrm>
            <a:off x="387350" y="2927525"/>
            <a:ext cx="124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query token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5ED33654-E5D5-4B26-92C0-411C0A2C9E6D}"/>
                  </a:ext>
                </a:extLst>
              </p:cNvPr>
              <p:cNvSpPr/>
              <p:nvPr/>
            </p:nvSpPr>
            <p:spPr>
              <a:xfrm>
                <a:off x="3747517" y="3760909"/>
                <a:ext cx="775674" cy="637477"/>
              </a:xfrm>
              <a:prstGeom prst="roundRect">
                <a:avLst/>
              </a:prstGeom>
              <a:solidFill>
                <a:schemeClr val="bg2"/>
              </a:solidFill>
              <a:ln>
                <a:prstDash val="solid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sX0" fmla="*/ 0 w 1166808"/>
                          <a:gd name="csY0" fmla="*/ 106248 h 637477"/>
                          <a:gd name="csX1" fmla="*/ 106248 w 1166808"/>
                          <a:gd name="csY1" fmla="*/ 0 h 637477"/>
                          <a:gd name="csX2" fmla="*/ 573861 w 1166808"/>
                          <a:gd name="csY2" fmla="*/ 0 h 637477"/>
                          <a:gd name="csX3" fmla="*/ 1060560 w 1166808"/>
                          <a:gd name="csY3" fmla="*/ 0 h 637477"/>
                          <a:gd name="csX4" fmla="*/ 1166808 w 1166808"/>
                          <a:gd name="csY4" fmla="*/ 106248 h 637477"/>
                          <a:gd name="csX5" fmla="*/ 1166808 w 1166808"/>
                          <a:gd name="csY5" fmla="*/ 531229 h 637477"/>
                          <a:gd name="csX6" fmla="*/ 1060560 w 1166808"/>
                          <a:gd name="csY6" fmla="*/ 637477 h 637477"/>
                          <a:gd name="csX7" fmla="*/ 612033 w 1166808"/>
                          <a:gd name="csY7" fmla="*/ 637477 h 637477"/>
                          <a:gd name="csX8" fmla="*/ 106248 w 1166808"/>
                          <a:gd name="csY8" fmla="*/ 637477 h 637477"/>
                          <a:gd name="csX9" fmla="*/ 0 w 1166808"/>
                          <a:gd name="csY9" fmla="*/ 531229 h 637477"/>
                          <a:gd name="csX10" fmla="*/ 0 w 1166808"/>
                          <a:gd name="csY10" fmla="*/ 106248 h 637477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</a:cxnLst>
                        <a:rect l="l" t="t" r="r" b="b"/>
                        <a:pathLst>
                          <a:path w="1166808" h="637477" fill="none" extrusionOk="0">
                            <a:moveTo>
                              <a:pt x="0" y="106248"/>
                            </a:moveTo>
                            <a:cubicBezTo>
                              <a:pt x="-7579" y="45277"/>
                              <a:pt x="52612" y="3374"/>
                              <a:pt x="106248" y="0"/>
                            </a:cubicBezTo>
                            <a:cubicBezTo>
                              <a:pt x="264379" y="9988"/>
                              <a:pt x="399257" y="7522"/>
                              <a:pt x="573861" y="0"/>
                            </a:cubicBezTo>
                            <a:cubicBezTo>
                              <a:pt x="748465" y="-7522"/>
                              <a:pt x="903211" y="18862"/>
                              <a:pt x="1060560" y="0"/>
                            </a:cubicBezTo>
                            <a:cubicBezTo>
                              <a:pt x="1119818" y="7297"/>
                              <a:pt x="1176727" y="46448"/>
                              <a:pt x="1166808" y="106248"/>
                            </a:cubicBezTo>
                            <a:cubicBezTo>
                              <a:pt x="1175432" y="215017"/>
                              <a:pt x="1163223" y="419214"/>
                              <a:pt x="1166808" y="531229"/>
                            </a:cubicBezTo>
                            <a:cubicBezTo>
                              <a:pt x="1155965" y="590672"/>
                              <a:pt x="1130935" y="644820"/>
                              <a:pt x="1060560" y="637477"/>
                            </a:cubicBezTo>
                            <a:cubicBezTo>
                              <a:pt x="918016" y="640328"/>
                              <a:pt x="760253" y="623910"/>
                              <a:pt x="612033" y="637477"/>
                            </a:cubicBezTo>
                            <a:cubicBezTo>
                              <a:pt x="463813" y="651044"/>
                              <a:pt x="248304" y="629690"/>
                              <a:pt x="106248" y="637477"/>
                            </a:cubicBezTo>
                            <a:cubicBezTo>
                              <a:pt x="51558" y="649287"/>
                              <a:pt x="12870" y="588720"/>
                              <a:pt x="0" y="531229"/>
                            </a:cubicBezTo>
                            <a:cubicBezTo>
                              <a:pt x="10151" y="443457"/>
                              <a:pt x="739" y="221912"/>
                              <a:pt x="0" y="106248"/>
                            </a:cubicBezTo>
                            <a:close/>
                          </a:path>
                          <a:path w="1166808" h="637477" stroke="0" extrusionOk="0">
                            <a:moveTo>
                              <a:pt x="0" y="106248"/>
                            </a:moveTo>
                            <a:cubicBezTo>
                              <a:pt x="3960" y="48648"/>
                              <a:pt x="50961" y="7067"/>
                              <a:pt x="106248" y="0"/>
                            </a:cubicBezTo>
                            <a:cubicBezTo>
                              <a:pt x="298893" y="-5518"/>
                              <a:pt x="381877" y="20798"/>
                              <a:pt x="602490" y="0"/>
                            </a:cubicBezTo>
                            <a:cubicBezTo>
                              <a:pt x="823103" y="-20798"/>
                              <a:pt x="872118" y="-8154"/>
                              <a:pt x="1060560" y="0"/>
                            </a:cubicBezTo>
                            <a:cubicBezTo>
                              <a:pt x="1130381" y="-9473"/>
                              <a:pt x="1168366" y="46447"/>
                              <a:pt x="1166808" y="106248"/>
                            </a:cubicBezTo>
                            <a:cubicBezTo>
                              <a:pt x="1163811" y="270409"/>
                              <a:pt x="1158493" y="336534"/>
                              <a:pt x="1166808" y="531229"/>
                            </a:cubicBezTo>
                            <a:cubicBezTo>
                              <a:pt x="1158462" y="580226"/>
                              <a:pt x="1119693" y="640097"/>
                              <a:pt x="1060560" y="637477"/>
                            </a:cubicBezTo>
                            <a:cubicBezTo>
                              <a:pt x="958677" y="655335"/>
                              <a:pt x="705656" y="643165"/>
                              <a:pt x="573861" y="637477"/>
                            </a:cubicBezTo>
                            <a:cubicBezTo>
                              <a:pt x="442066" y="631789"/>
                              <a:pt x="240251" y="622275"/>
                              <a:pt x="106248" y="637477"/>
                            </a:cubicBezTo>
                            <a:cubicBezTo>
                              <a:pt x="54136" y="648374"/>
                              <a:pt x="-9835" y="590647"/>
                              <a:pt x="0" y="531229"/>
                            </a:cubicBezTo>
                            <a:cubicBezTo>
                              <a:pt x="10402" y="328268"/>
                              <a:pt x="2987" y="213274"/>
                              <a:pt x="0" y="106248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Centroids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(√</m:t>
                      </m:r>
                      <m:r>
                        <m:rPr>
                          <m:sty m:val="p"/>
                        </m:rPr>
                        <a:rPr lang="en-US" sz="10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5ED33654-E5D5-4B26-92C0-411C0A2C9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17" y="3760909"/>
                <a:ext cx="775674" cy="6374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prstDash val="solid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sX0" fmla="*/ 0 w 1166808"/>
                          <a:gd name="csY0" fmla="*/ 106248 h 637477"/>
                          <a:gd name="csX1" fmla="*/ 106248 w 1166808"/>
                          <a:gd name="csY1" fmla="*/ 0 h 637477"/>
                          <a:gd name="csX2" fmla="*/ 573861 w 1166808"/>
                          <a:gd name="csY2" fmla="*/ 0 h 637477"/>
                          <a:gd name="csX3" fmla="*/ 1060560 w 1166808"/>
                          <a:gd name="csY3" fmla="*/ 0 h 637477"/>
                          <a:gd name="csX4" fmla="*/ 1166808 w 1166808"/>
                          <a:gd name="csY4" fmla="*/ 106248 h 637477"/>
                          <a:gd name="csX5" fmla="*/ 1166808 w 1166808"/>
                          <a:gd name="csY5" fmla="*/ 531229 h 637477"/>
                          <a:gd name="csX6" fmla="*/ 1060560 w 1166808"/>
                          <a:gd name="csY6" fmla="*/ 637477 h 637477"/>
                          <a:gd name="csX7" fmla="*/ 612033 w 1166808"/>
                          <a:gd name="csY7" fmla="*/ 637477 h 637477"/>
                          <a:gd name="csX8" fmla="*/ 106248 w 1166808"/>
                          <a:gd name="csY8" fmla="*/ 637477 h 637477"/>
                          <a:gd name="csX9" fmla="*/ 0 w 1166808"/>
                          <a:gd name="csY9" fmla="*/ 531229 h 637477"/>
                          <a:gd name="csX10" fmla="*/ 0 w 1166808"/>
                          <a:gd name="csY10" fmla="*/ 106248 h 637477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</a:cxnLst>
                        <a:rect l="l" t="t" r="r" b="b"/>
                        <a:pathLst>
                          <a:path w="1166808" h="637477" fill="none" extrusionOk="0">
                            <a:moveTo>
                              <a:pt x="0" y="106248"/>
                            </a:moveTo>
                            <a:cubicBezTo>
                              <a:pt x="-7579" y="45277"/>
                              <a:pt x="52612" y="3374"/>
                              <a:pt x="106248" y="0"/>
                            </a:cubicBezTo>
                            <a:cubicBezTo>
                              <a:pt x="264379" y="9988"/>
                              <a:pt x="399257" y="7522"/>
                              <a:pt x="573861" y="0"/>
                            </a:cubicBezTo>
                            <a:cubicBezTo>
                              <a:pt x="748465" y="-7522"/>
                              <a:pt x="903211" y="18862"/>
                              <a:pt x="1060560" y="0"/>
                            </a:cubicBezTo>
                            <a:cubicBezTo>
                              <a:pt x="1119818" y="7297"/>
                              <a:pt x="1176727" y="46448"/>
                              <a:pt x="1166808" y="106248"/>
                            </a:cubicBezTo>
                            <a:cubicBezTo>
                              <a:pt x="1175432" y="215017"/>
                              <a:pt x="1163223" y="419214"/>
                              <a:pt x="1166808" y="531229"/>
                            </a:cubicBezTo>
                            <a:cubicBezTo>
                              <a:pt x="1155965" y="590672"/>
                              <a:pt x="1130935" y="644820"/>
                              <a:pt x="1060560" y="637477"/>
                            </a:cubicBezTo>
                            <a:cubicBezTo>
                              <a:pt x="918016" y="640328"/>
                              <a:pt x="760253" y="623910"/>
                              <a:pt x="612033" y="637477"/>
                            </a:cubicBezTo>
                            <a:cubicBezTo>
                              <a:pt x="463813" y="651044"/>
                              <a:pt x="248304" y="629690"/>
                              <a:pt x="106248" y="637477"/>
                            </a:cubicBezTo>
                            <a:cubicBezTo>
                              <a:pt x="51558" y="649287"/>
                              <a:pt x="12870" y="588720"/>
                              <a:pt x="0" y="531229"/>
                            </a:cubicBezTo>
                            <a:cubicBezTo>
                              <a:pt x="10151" y="443457"/>
                              <a:pt x="739" y="221912"/>
                              <a:pt x="0" y="106248"/>
                            </a:cubicBezTo>
                            <a:close/>
                          </a:path>
                          <a:path w="1166808" h="637477" stroke="0" extrusionOk="0">
                            <a:moveTo>
                              <a:pt x="0" y="106248"/>
                            </a:moveTo>
                            <a:cubicBezTo>
                              <a:pt x="3960" y="48648"/>
                              <a:pt x="50961" y="7067"/>
                              <a:pt x="106248" y="0"/>
                            </a:cubicBezTo>
                            <a:cubicBezTo>
                              <a:pt x="298893" y="-5518"/>
                              <a:pt x="381877" y="20798"/>
                              <a:pt x="602490" y="0"/>
                            </a:cubicBezTo>
                            <a:cubicBezTo>
                              <a:pt x="823103" y="-20798"/>
                              <a:pt x="872118" y="-8154"/>
                              <a:pt x="1060560" y="0"/>
                            </a:cubicBezTo>
                            <a:cubicBezTo>
                              <a:pt x="1130381" y="-9473"/>
                              <a:pt x="1168366" y="46447"/>
                              <a:pt x="1166808" y="106248"/>
                            </a:cubicBezTo>
                            <a:cubicBezTo>
                              <a:pt x="1163811" y="270409"/>
                              <a:pt x="1158493" y="336534"/>
                              <a:pt x="1166808" y="531229"/>
                            </a:cubicBezTo>
                            <a:cubicBezTo>
                              <a:pt x="1158462" y="580226"/>
                              <a:pt x="1119693" y="640097"/>
                              <a:pt x="1060560" y="637477"/>
                            </a:cubicBezTo>
                            <a:cubicBezTo>
                              <a:pt x="958677" y="655335"/>
                              <a:pt x="705656" y="643165"/>
                              <a:pt x="573861" y="637477"/>
                            </a:cubicBezTo>
                            <a:cubicBezTo>
                              <a:pt x="442066" y="631789"/>
                              <a:pt x="240251" y="622275"/>
                              <a:pt x="106248" y="637477"/>
                            </a:cubicBezTo>
                            <a:cubicBezTo>
                              <a:pt x="54136" y="648374"/>
                              <a:pt x="-9835" y="590647"/>
                              <a:pt x="0" y="531229"/>
                            </a:cubicBezTo>
                            <a:cubicBezTo>
                              <a:pt x="10402" y="328268"/>
                              <a:pt x="2987" y="213274"/>
                              <a:pt x="0" y="106248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79CEBFB-9FF3-6385-90E2-E384793DF3CF}"/>
                  </a:ext>
                </a:extLst>
              </p:cNvPr>
              <p:cNvSpPr/>
              <p:nvPr/>
            </p:nvSpPr>
            <p:spPr>
              <a:xfrm>
                <a:off x="4523190" y="3760079"/>
                <a:ext cx="787247" cy="637477"/>
              </a:xfrm>
              <a:prstGeom prst="roundRect">
                <a:avLst/>
              </a:prstGeom>
              <a:solidFill>
                <a:schemeClr val="bg2"/>
              </a:solidFill>
              <a:ln>
                <a:prstDash val="solid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sX0" fmla="*/ 0 w 1166808"/>
                          <a:gd name="csY0" fmla="*/ 106248 h 637477"/>
                          <a:gd name="csX1" fmla="*/ 106248 w 1166808"/>
                          <a:gd name="csY1" fmla="*/ 0 h 637477"/>
                          <a:gd name="csX2" fmla="*/ 573861 w 1166808"/>
                          <a:gd name="csY2" fmla="*/ 0 h 637477"/>
                          <a:gd name="csX3" fmla="*/ 1060560 w 1166808"/>
                          <a:gd name="csY3" fmla="*/ 0 h 637477"/>
                          <a:gd name="csX4" fmla="*/ 1166808 w 1166808"/>
                          <a:gd name="csY4" fmla="*/ 106248 h 637477"/>
                          <a:gd name="csX5" fmla="*/ 1166808 w 1166808"/>
                          <a:gd name="csY5" fmla="*/ 531229 h 637477"/>
                          <a:gd name="csX6" fmla="*/ 1060560 w 1166808"/>
                          <a:gd name="csY6" fmla="*/ 637477 h 637477"/>
                          <a:gd name="csX7" fmla="*/ 612033 w 1166808"/>
                          <a:gd name="csY7" fmla="*/ 637477 h 637477"/>
                          <a:gd name="csX8" fmla="*/ 106248 w 1166808"/>
                          <a:gd name="csY8" fmla="*/ 637477 h 637477"/>
                          <a:gd name="csX9" fmla="*/ 0 w 1166808"/>
                          <a:gd name="csY9" fmla="*/ 531229 h 637477"/>
                          <a:gd name="csX10" fmla="*/ 0 w 1166808"/>
                          <a:gd name="csY10" fmla="*/ 106248 h 637477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</a:cxnLst>
                        <a:rect l="l" t="t" r="r" b="b"/>
                        <a:pathLst>
                          <a:path w="1166808" h="637477" fill="none" extrusionOk="0">
                            <a:moveTo>
                              <a:pt x="0" y="106248"/>
                            </a:moveTo>
                            <a:cubicBezTo>
                              <a:pt x="-7579" y="45277"/>
                              <a:pt x="52612" y="3374"/>
                              <a:pt x="106248" y="0"/>
                            </a:cubicBezTo>
                            <a:cubicBezTo>
                              <a:pt x="264379" y="9988"/>
                              <a:pt x="399257" y="7522"/>
                              <a:pt x="573861" y="0"/>
                            </a:cubicBezTo>
                            <a:cubicBezTo>
                              <a:pt x="748465" y="-7522"/>
                              <a:pt x="903211" y="18862"/>
                              <a:pt x="1060560" y="0"/>
                            </a:cubicBezTo>
                            <a:cubicBezTo>
                              <a:pt x="1119818" y="7297"/>
                              <a:pt x="1176727" y="46448"/>
                              <a:pt x="1166808" y="106248"/>
                            </a:cubicBezTo>
                            <a:cubicBezTo>
                              <a:pt x="1175432" y="215017"/>
                              <a:pt x="1163223" y="419214"/>
                              <a:pt x="1166808" y="531229"/>
                            </a:cubicBezTo>
                            <a:cubicBezTo>
                              <a:pt x="1155965" y="590672"/>
                              <a:pt x="1130935" y="644820"/>
                              <a:pt x="1060560" y="637477"/>
                            </a:cubicBezTo>
                            <a:cubicBezTo>
                              <a:pt x="918016" y="640328"/>
                              <a:pt x="760253" y="623910"/>
                              <a:pt x="612033" y="637477"/>
                            </a:cubicBezTo>
                            <a:cubicBezTo>
                              <a:pt x="463813" y="651044"/>
                              <a:pt x="248304" y="629690"/>
                              <a:pt x="106248" y="637477"/>
                            </a:cubicBezTo>
                            <a:cubicBezTo>
                              <a:pt x="51558" y="649287"/>
                              <a:pt x="12870" y="588720"/>
                              <a:pt x="0" y="531229"/>
                            </a:cubicBezTo>
                            <a:cubicBezTo>
                              <a:pt x="10151" y="443457"/>
                              <a:pt x="739" y="221912"/>
                              <a:pt x="0" y="106248"/>
                            </a:cubicBezTo>
                            <a:close/>
                          </a:path>
                          <a:path w="1166808" h="637477" stroke="0" extrusionOk="0">
                            <a:moveTo>
                              <a:pt x="0" y="106248"/>
                            </a:moveTo>
                            <a:cubicBezTo>
                              <a:pt x="3960" y="48648"/>
                              <a:pt x="50961" y="7067"/>
                              <a:pt x="106248" y="0"/>
                            </a:cubicBezTo>
                            <a:cubicBezTo>
                              <a:pt x="298893" y="-5518"/>
                              <a:pt x="381877" y="20798"/>
                              <a:pt x="602490" y="0"/>
                            </a:cubicBezTo>
                            <a:cubicBezTo>
                              <a:pt x="823103" y="-20798"/>
                              <a:pt x="872118" y="-8154"/>
                              <a:pt x="1060560" y="0"/>
                            </a:cubicBezTo>
                            <a:cubicBezTo>
                              <a:pt x="1130381" y="-9473"/>
                              <a:pt x="1168366" y="46447"/>
                              <a:pt x="1166808" y="106248"/>
                            </a:cubicBezTo>
                            <a:cubicBezTo>
                              <a:pt x="1163811" y="270409"/>
                              <a:pt x="1158493" y="336534"/>
                              <a:pt x="1166808" y="531229"/>
                            </a:cubicBezTo>
                            <a:cubicBezTo>
                              <a:pt x="1158462" y="580226"/>
                              <a:pt x="1119693" y="640097"/>
                              <a:pt x="1060560" y="637477"/>
                            </a:cubicBezTo>
                            <a:cubicBezTo>
                              <a:pt x="958677" y="655335"/>
                              <a:pt x="705656" y="643165"/>
                              <a:pt x="573861" y="637477"/>
                            </a:cubicBezTo>
                            <a:cubicBezTo>
                              <a:pt x="442066" y="631789"/>
                              <a:pt x="240251" y="622275"/>
                              <a:pt x="106248" y="637477"/>
                            </a:cubicBezTo>
                            <a:cubicBezTo>
                              <a:pt x="54136" y="648374"/>
                              <a:pt x="-9835" y="590647"/>
                              <a:pt x="0" y="531229"/>
                            </a:cubicBezTo>
                            <a:cubicBezTo>
                              <a:pt x="10402" y="328268"/>
                              <a:pt x="2987" y="213274"/>
                              <a:pt x="0" y="106248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Residuals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00" b="0" i="1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0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79CEBFB-9FF3-6385-90E2-E384793DF3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190" y="3760079"/>
                <a:ext cx="787247" cy="63747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prstDash val="solid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sX0" fmla="*/ 0 w 1166808"/>
                          <a:gd name="csY0" fmla="*/ 106248 h 637477"/>
                          <a:gd name="csX1" fmla="*/ 106248 w 1166808"/>
                          <a:gd name="csY1" fmla="*/ 0 h 637477"/>
                          <a:gd name="csX2" fmla="*/ 573861 w 1166808"/>
                          <a:gd name="csY2" fmla="*/ 0 h 637477"/>
                          <a:gd name="csX3" fmla="*/ 1060560 w 1166808"/>
                          <a:gd name="csY3" fmla="*/ 0 h 637477"/>
                          <a:gd name="csX4" fmla="*/ 1166808 w 1166808"/>
                          <a:gd name="csY4" fmla="*/ 106248 h 637477"/>
                          <a:gd name="csX5" fmla="*/ 1166808 w 1166808"/>
                          <a:gd name="csY5" fmla="*/ 531229 h 637477"/>
                          <a:gd name="csX6" fmla="*/ 1060560 w 1166808"/>
                          <a:gd name="csY6" fmla="*/ 637477 h 637477"/>
                          <a:gd name="csX7" fmla="*/ 612033 w 1166808"/>
                          <a:gd name="csY7" fmla="*/ 637477 h 637477"/>
                          <a:gd name="csX8" fmla="*/ 106248 w 1166808"/>
                          <a:gd name="csY8" fmla="*/ 637477 h 637477"/>
                          <a:gd name="csX9" fmla="*/ 0 w 1166808"/>
                          <a:gd name="csY9" fmla="*/ 531229 h 637477"/>
                          <a:gd name="csX10" fmla="*/ 0 w 1166808"/>
                          <a:gd name="csY10" fmla="*/ 106248 h 637477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</a:cxnLst>
                        <a:rect l="l" t="t" r="r" b="b"/>
                        <a:pathLst>
                          <a:path w="1166808" h="637477" fill="none" extrusionOk="0">
                            <a:moveTo>
                              <a:pt x="0" y="106248"/>
                            </a:moveTo>
                            <a:cubicBezTo>
                              <a:pt x="-7579" y="45277"/>
                              <a:pt x="52612" y="3374"/>
                              <a:pt x="106248" y="0"/>
                            </a:cubicBezTo>
                            <a:cubicBezTo>
                              <a:pt x="264379" y="9988"/>
                              <a:pt x="399257" y="7522"/>
                              <a:pt x="573861" y="0"/>
                            </a:cubicBezTo>
                            <a:cubicBezTo>
                              <a:pt x="748465" y="-7522"/>
                              <a:pt x="903211" y="18862"/>
                              <a:pt x="1060560" y="0"/>
                            </a:cubicBezTo>
                            <a:cubicBezTo>
                              <a:pt x="1119818" y="7297"/>
                              <a:pt x="1176727" y="46448"/>
                              <a:pt x="1166808" y="106248"/>
                            </a:cubicBezTo>
                            <a:cubicBezTo>
                              <a:pt x="1175432" y="215017"/>
                              <a:pt x="1163223" y="419214"/>
                              <a:pt x="1166808" y="531229"/>
                            </a:cubicBezTo>
                            <a:cubicBezTo>
                              <a:pt x="1155965" y="590672"/>
                              <a:pt x="1130935" y="644820"/>
                              <a:pt x="1060560" y="637477"/>
                            </a:cubicBezTo>
                            <a:cubicBezTo>
                              <a:pt x="918016" y="640328"/>
                              <a:pt x="760253" y="623910"/>
                              <a:pt x="612033" y="637477"/>
                            </a:cubicBezTo>
                            <a:cubicBezTo>
                              <a:pt x="463813" y="651044"/>
                              <a:pt x="248304" y="629690"/>
                              <a:pt x="106248" y="637477"/>
                            </a:cubicBezTo>
                            <a:cubicBezTo>
                              <a:pt x="51558" y="649287"/>
                              <a:pt x="12870" y="588720"/>
                              <a:pt x="0" y="531229"/>
                            </a:cubicBezTo>
                            <a:cubicBezTo>
                              <a:pt x="10151" y="443457"/>
                              <a:pt x="739" y="221912"/>
                              <a:pt x="0" y="106248"/>
                            </a:cubicBezTo>
                            <a:close/>
                          </a:path>
                          <a:path w="1166808" h="637477" stroke="0" extrusionOk="0">
                            <a:moveTo>
                              <a:pt x="0" y="106248"/>
                            </a:moveTo>
                            <a:cubicBezTo>
                              <a:pt x="3960" y="48648"/>
                              <a:pt x="50961" y="7067"/>
                              <a:pt x="106248" y="0"/>
                            </a:cubicBezTo>
                            <a:cubicBezTo>
                              <a:pt x="298893" y="-5518"/>
                              <a:pt x="381877" y="20798"/>
                              <a:pt x="602490" y="0"/>
                            </a:cubicBezTo>
                            <a:cubicBezTo>
                              <a:pt x="823103" y="-20798"/>
                              <a:pt x="872118" y="-8154"/>
                              <a:pt x="1060560" y="0"/>
                            </a:cubicBezTo>
                            <a:cubicBezTo>
                              <a:pt x="1130381" y="-9473"/>
                              <a:pt x="1168366" y="46447"/>
                              <a:pt x="1166808" y="106248"/>
                            </a:cubicBezTo>
                            <a:cubicBezTo>
                              <a:pt x="1163811" y="270409"/>
                              <a:pt x="1158493" y="336534"/>
                              <a:pt x="1166808" y="531229"/>
                            </a:cubicBezTo>
                            <a:cubicBezTo>
                              <a:pt x="1158462" y="580226"/>
                              <a:pt x="1119693" y="640097"/>
                              <a:pt x="1060560" y="637477"/>
                            </a:cubicBezTo>
                            <a:cubicBezTo>
                              <a:pt x="958677" y="655335"/>
                              <a:pt x="705656" y="643165"/>
                              <a:pt x="573861" y="637477"/>
                            </a:cubicBezTo>
                            <a:cubicBezTo>
                              <a:pt x="442066" y="631789"/>
                              <a:pt x="240251" y="622275"/>
                              <a:pt x="106248" y="637477"/>
                            </a:cubicBezTo>
                            <a:cubicBezTo>
                              <a:pt x="54136" y="648374"/>
                              <a:pt x="-9835" y="590647"/>
                              <a:pt x="0" y="531229"/>
                            </a:cubicBezTo>
                            <a:cubicBezTo>
                              <a:pt x="10402" y="328268"/>
                              <a:pt x="2987" y="213274"/>
                              <a:pt x="0" y="106248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CA60C1-57EB-72EF-9A2E-4B7F67B2DA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19" t="18993" r="58205" b="-376"/>
          <a:stretch>
            <a:fillRect/>
          </a:stretch>
        </p:blipFill>
        <p:spPr>
          <a:xfrm>
            <a:off x="6693173" y="3089824"/>
            <a:ext cx="1397206" cy="14253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579F14-5010-88B0-625C-74A050234FE8}"/>
              </a:ext>
            </a:extLst>
          </p:cNvPr>
          <p:cNvCxnSpPr>
            <a:cxnSpLocks/>
          </p:cNvCxnSpPr>
          <p:nvPr/>
        </p:nvCxnSpPr>
        <p:spPr>
          <a:xfrm flipV="1">
            <a:off x="5206383" y="3088326"/>
            <a:ext cx="1486790" cy="854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33610F-B128-6633-11AE-A13EE55645AD}"/>
              </a:ext>
            </a:extLst>
          </p:cNvPr>
          <p:cNvCxnSpPr>
            <a:cxnSpLocks/>
          </p:cNvCxnSpPr>
          <p:nvPr/>
        </p:nvCxnSpPr>
        <p:spPr>
          <a:xfrm>
            <a:off x="5206383" y="4300332"/>
            <a:ext cx="1486790" cy="214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Up-Down Arrow 30">
            <a:extLst>
              <a:ext uri="{FF2B5EF4-FFF2-40B4-BE49-F238E27FC236}">
                <a16:creationId xmlns:a16="http://schemas.microsoft.com/office/drawing/2014/main" id="{CA948A64-82DA-BCC2-AF15-2FCF60529967}"/>
              </a:ext>
            </a:extLst>
          </p:cNvPr>
          <p:cNvSpPr/>
          <p:nvPr/>
        </p:nvSpPr>
        <p:spPr>
          <a:xfrm rot="19187012">
            <a:off x="3214791" y="2506642"/>
            <a:ext cx="391886" cy="1558673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dirty="0"/>
              <a:t>search(q, </a:t>
            </a:r>
            <a:r>
              <a:rPr lang="en-US" sz="1000" dirty="0" err="1"/>
              <a:t>n</a:t>
            </a:r>
            <a:r>
              <a:rPr lang="en-US" sz="1000" baseline="-25000" dirty="0" err="1"/>
              <a:t>probe</a:t>
            </a:r>
            <a:r>
              <a:rPr lang="en-US" sz="1000" dirty="0"/>
              <a:t>)</a:t>
            </a:r>
          </a:p>
        </p:txBody>
      </p:sp>
      <p:sp>
        <p:nvSpPr>
          <p:cNvPr id="32" name="Up-Down Arrow 31">
            <a:extLst>
              <a:ext uri="{FF2B5EF4-FFF2-40B4-BE49-F238E27FC236}">
                <a16:creationId xmlns:a16="http://schemas.microsoft.com/office/drawing/2014/main" id="{EB26BC62-FE5E-0493-FA7C-20D54FDAF2F5}"/>
              </a:ext>
            </a:extLst>
          </p:cNvPr>
          <p:cNvSpPr/>
          <p:nvPr/>
        </p:nvSpPr>
        <p:spPr>
          <a:xfrm rot="1704005">
            <a:off x="4462251" y="2486906"/>
            <a:ext cx="391886" cy="1438525"/>
          </a:xfrm>
          <a:prstGeom prst="up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get_centroids</a:t>
            </a:r>
            <a:r>
              <a:rPr lang="en-US" sz="1000" dirty="0"/>
              <a:t>(D</a:t>
            </a:r>
            <a:r>
              <a:rPr lang="en-US" sz="1000" baseline="-25000" dirty="0"/>
              <a:t>i</a:t>
            </a:r>
            <a:r>
              <a:rPr lang="en-US" sz="1000" dirty="0"/>
              <a:t>)</a:t>
            </a:r>
          </a:p>
        </p:txBody>
      </p:sp>
      <p:sp>
        <p:nvSpPr>
          <p:cNvPr id="34" name="Up-Down Arrow 33">
            <a:extLst>
              <a:ext uri="{FF2B5EF4-FFF2-40B4-BE49-F238E27FC236}">
                <a16:creationId xmlns:a16="http://schemas.microsoft.com/office/drawing/2014/main" id="{C54B14A0-4745-3BF0-D28F-C00786D31965}"/>
              </a:ext>
            </a:extLst>
          </p:cNvPr>
          <p:cNvSpPr/>
          <p:nvPr/>
        </p:nvSpPr>
        <p:spPr>
          <a:xfrm rot="1721566">
            <a:off x="5285280" y="2371327"/>
            <a:ext cx="391886" cy="1576132"/>
          </a:xfrm>
          <a:prstGeom prst="up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get_residuals</a:t>
            </a:r>
            <a:r>
              <a:rPr lang="en-US" sz="1000" dirty="0"/>
              <a:t>(D</a:t>
            </a:r>
            <a:r>
              <a:rPr lang="en-US" sz="1000" baseline="-25000" dirty="0"/>
              <a:t>i</a:t>
            </a:r>
            <a:r>
              <a:rPr lang="en-US" sz="1000" dirty="0"/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A7EFB6-1465-6F59-3CC8-5F44B26A372F}"/>
              </a:ext>
            </a:extLst>
          </p:cNvPr>
          <p:cNvSpPr txBox="1"/>
          <p:nvPr/>
        </p:nvSpPr>
        <p:spPr>
          <a:xfrm>
            <a:off x="6851619" y="2584169"/>
            <a:ext cx="89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final doc scores</a:t>
            </a:r>
          </a:p>
        </p:txBody>
      </p:sp>
      <p:sp>
        <p:nvSpPr>
          <p:cNvPr id="37" name="Title 6">
            <a:extLst>
              <a:ext uri="{FF2B5EF4-FFF2-40B4-BE49-F238E27FC236}">
                <a16:creationId xmlns:a16="http://schemas.microsoft.com/office/drawing/2014/main" id="{71A842AC-391B-A1C7-1BBD-7CDD8152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PLAID Retrieval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A7CFC02F-0948-497D-1538-05036ED95893}"/>
              </a:ext>
            </a:extLst>
          </p:cNvPr>
          <p:cNvSpPr txBox="1"/>
          <p:nvPr/>
        </p:nvSpPr>
        <p:spPr>
          <a:xfrm>
            <a:off x="3201655" y="4916133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[PLAID – Santhanam et al. 2022]</a:t>
            </a:r>
          </a:p>
        </p:txBody>
      </p:sp>
    </p:spTree>
    <p:extLst>
      <p:ext uri="{BB962C8B-B14F-4D97-AF65-F5344CB8AC3E}">
        <p14:creationId xmlns:p14="http://schemas.microsoft.com/office/powerpoint/2010/main" val="898715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0DDAB-D934-DE9D-9A2F-E7B03D82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F40922BA-3375-9DC3-4A0C-3F22B7272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" y="850050"/>
            <a:ext cx="6134727" cy="28497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361D90-606A-596E-7A40-7F9060A34612}"/>
              </a:ext>
            </a:extLst>
          </p:cNvPr>
          <p:cNvGrpSpPr/>
          <p:nvPr/>
        </p:nvGrpSpPr>
        <p:grpSpPr>
          <a:xfrm>
            <a:off x="4726920" y="3178321"/>
            <a:ext cx="3637342" cy="391887"/>
            <a:chOff x="231305" y="2870579"/>
            <a:chExt cx="3637342" cy="391887"/>
          </a:xfrm>
        </p:grpSpPr>
        <p:sp>
          <p:nvSpPr>
            <p:cNvPr id="4" name="Up-Down Arrow 3">
              <a:extLst>
                <a:ext uri="{FF2B5EF4-FFF2-40B4-BE49-F238E27FC236}">
                  <a16:creationId xmlns:a16="http://schemas.microsoft.com/office/drawing/2014/main" id="{A777A542-5B9B-877A-9870-737508AC4C9A}"/>
                </a:ext>
              </a:extLst>
            </p:cNvPr>
            <p:cNvSpPr/>
            <p:nvPr/>
          </p:nvSpPr>
          <p:spPr>
            <a:xfrm rot="5400000">
              <a:off x="2673729" y="2347260"/>
              <a:ext cx="391886" cy="1438525"/>
            </a:xfrm>
            <a:prstGeom prst="upDownArrow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 err="1"/>
                <a:t>get_embs</a:t>
              </a:r>
              <a:r>
                <a:rPr lang="en-US" sz="1000" dirty="0"/>
                <a:t>(D</a:t>
              </a:r>
              <a:r>
                <a:rPr lang="en-US" sz="1000" baseline="-25000" dirty="0"/>
                <a:t>i</a:t>
              </a:r>
              <a:r>
                <a:rPr lang="en-US" sz="1000" dirty="0"/>
                <a:t>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FFAC3B-3210-C423-8D90-7E54797C53E3}"/>
                </a:ext>
              </a:extLst>
            </p:cNvPr>
            <p:cNvSpPr txBox="1"/>
            <p:nvPr/>
          </p:nvSpPr>
          <p:spPr>
            <a:xfrm>
              <a:off x="231305" y="2870579"/>
              <a:ext cx="363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How expensive is                      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8CC99-9549-6E0E-99C7-E4049D0B3CE6}"/>
                  </a:ext>
                </a:extLst>
              </p:cNvPr>
              <p:cNvSpPr txBox="1"/>
              <p:nvPr/>
            </p:nvSpPr>
            <p:spPr>
              <a:xfrm>
                <a:off x="5035774" y="3704531"/>
                <a:ext cx="2794781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 c</a:t>
                </a:r>
                <a:r>
                  <a:rPr lang="en-US" b="0" dirty="0"/>
                  <a:t>onservative estimate: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400" b="0" i="1" dirty="0" smtClean="0">
                        <a:latin typeface="Cambria Math" panose="02040503050406030204" pitchFamily="18" charset="0"/>
                      </a:rPr>
                      <m:t>GB</m:t>
                    </m:r>
                  </m:oMath>
                </a14:m>
                <a:endParaRPr lang="en-US" sz="2400" dirty="0"/>
              </a:p>
              <a:p>
                <a:pPr algn="ctr"/>
                <a:r>
                  <a:rPr lang="en-US" sz="2000" u="sng" dirty="0"/>
                  <a:t>random access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8CC99-9549-6E0E-99C7-E4049D0B3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774" y="3704531"/>
                <a:ext cx="2794781" cy="1046440"/>
              </a:xfrm>
              <a:prstGeom prst="rect">
                <a:avLst/>
              </a:prstGeom>
              <a:blipFill>
                <a:blip r:embed="rId4"/>
                <a:stretch>
                  <a:fillRect t="-2410" r="-1810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6">
            <a:extLst>
              <a:ext uri="{FF2B5EF4-FFF2-40B4-BE49-F238E27FC236}">
                <a16:creationId xmlns:a16="http://schemas.microsoft.com/office/drawing/2014/main" id="{0883F631-A8CF-5011-B10F-03AB793E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Original </a:t>
            </a:r>
            <a:r>
              <a:rPr lang="en-US" sz="2600" dirty="0" err="1"/>
              <a:t>ColBERT</a:t>
            </a:r>
            <a:r>
              <a:rPr lang="en-US" sz="2600" dirty="0"/>
              <a:t> Retrieval’s Costly Gather</a:t>
            </a:r>
          </a:p>
        </p:txBody>
      </p:sp>
    </p:spTree>
    <p:extLst>
      <p:ext uri="{BB962C8B-B14F-4D97-AF65-F5344CB8AC3E}">
        <p14:creationId xmlns:p14="http://schemas.microsoft.com/office/powerpoint/2010/main" val="390183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A913-B367-E51D-357D-7A0EFF144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ABC65AD-DE2A-BAC1-EBC5-598A774963A8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136A3-3FF1-DE75-681C-85CDDF355D17}"/>
              </a:ext>
            </a:extLst>
          </p:cNvPr>
          <p:cNvGrpSpPr/>
          <p:nvPr/>
        </p:nvGrpSpPr>
        <p:grpSpPr>
          <a:xfrm>
            <a:off x="1009631" y="1766139"/>
            <a:ext cx="371789" cy="1611219"/>
            <a:chOff x="1024931" y="1289510"/>
            <a:chExt cx="371789" cy="16112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0629AF0-E9C3-4DF4-2861-F3631AF76C31}"/>
                </a:ext>
              </a:extLst>
            </p:cNvPr>
            <p:cNvSpPr/>
            <p:nvPr/>
          </p:nvSpPr>
          <p:spPr>
            <a:xfrm>
              <a:off x="1024931" y="1289510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0</a:t>
              </a:r>
              <a:endParaRPr lang="en-US" sz="11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91B067A-1433-70DC-D829-0B2565346E9B}"/>
                </a:ext>
              </a:extLst>
            </p:cNvPr>
            <p:cNvSpPr/>
            <p:nvPr/>
          </p:nvSpPr>
          <p:spPr>
            <a:xfrm>
              <a:off x="1024931" y="1627831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1</a:t>
              </a:r>
              <a:endParaRPr lang="en-US" sz="1100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E53EC80-840F-D00F-53B2-B9D840BEF677}"/>
                </a:ext>
              </a:extLst>
            </p:cNvPr>
            <p:cNvSpPr/>
            <p:nvPr/>
          </p:nvSpPr>
          <p:spPr>
            <a:xfrm>
              <a:off x="1024931" y="1966152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2</a:t>
              </a:r>
              <a:endParaRPr lang="en-US" sz="11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45A51B7-ACF7-F6D3-C671-F389C1373B74}"/>
                </a:ext>
              </a:extLst>
            </p:cNvPr>
            <p:cNvSpPr/>
            <p:nvPr/>
          </p:nvSpPr>
          <p:spPr>
            <a:xfrm>
              <a:off x="1024931" y="2304473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…</a:t>
              </a:r>
              <a:endParaRPr lang="en-US" sz="11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C8D1518-0F64-A1C6-FFB7-6FAAB7E9CBDA}"/>
                </a:ext>
              </a:extLst>
            </p:cNvPr>
            <p:cNvSpPr/>
            <p:nvPr/>
          </p:nvSpPr>
          <p:spPr>
            <a:xfrm>
              <a:off x="1024931" y="2642794"/>
              <a:ext cx="371789" cy="25793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q</a:t>
              </a:r>
              <a:r>
                <a:rPr lang="en-US" sz="1100" baseline="-25000" dirty="0"/>
                <a:t>n</a:t>
              </a:r>
              <a:endParaRPr lang="en-US" sz="11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D59427D-6AA6-8BB3-D5AC-045724572EDC}"/>
              </a:ext>
            </a:extLst>
          </p:cNvPr>
          <p:cNvSpPr/>
          <p:nvPr/>
        </p:nvSpPr>
        <p:spPr>
          <a:xfrm>
            <a:off x="1615489" y="1766140"/>
            <a:ext cx="2150347" cy="1611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Candidate Generation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A45A71-6905-5CFC-2D14-C471C84A3F06}"/>
              </a:ext>
            </a:extLst>
          </p:cNvPr>
          <p:cNvSpPr/>
          <p:nvPr/>
        </p:nvSpPr>
        <p:spPr>
          <a:xfrm>
            <a:off x="3999906" y="1766139"/>
            <a:ext cx="775674" cy="16112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dirty="0"/>
              <a:t>D</a:t>
            </a:r>
            <a:r>
              <a:rPr lang="en-US" sz="850" baseline="-25000" dirty="0"/>
              <a:t>623</a:t>
            </a:r>
            <a:r>
              <a:rPr lang="en-US" sz="850" dirty="0"/>
              <a:t> : 0.91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047</a:t>
            </a:r>
            <a:r>
              <a:rPr lang="en-US" sz="850" dirty="0"/>
              <a:t> : 0.87 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496</a:t>
            </a:r>
            <a:r>
              <a:rPr lang="en-US" sz="850" dirty="0"/>
              <a:t> : 0.94 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831</a:t>
            </a:r>
            <a:r>
              <a:rPr lang="en-US" sz="850" dirty="0"/>
              <a:t> : 0.78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113</a:t>
            </a:r>
            <a:r>
              <a:rPr lang="en-US" sz="850" dirty="0"/>
              <a:t> : 0.83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703</a:t>
            </a:r>
            <a:r>
              <a:rPr lang="en-US" sz="850" dirty="0"/>
              <a:t> : 0.96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028</a:t>
            </a:r>
            <a:r>
              <a:rPr lang="en-US" sz="850" dirty="0"/>
              <a:t> : 0.72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559</a:t>
            </a:r>
            <a:r>
              <a:rPr lang="en-US" sz="850" dirty="0"/>
              <a:t> : 0.88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384</a:t>
            </a:r>
            <a:r>
              <a:rPr lang="en-US" sz="850" dirty="0"/>
              <a:t> : 0.81</a:t>
            </a:r>
          </a:p>
          <a:p>
            <a:pPr algn="ctr"/>
            <a:r>
              <a:rPr lang="en-US" sz="850" dirty="0"/>
              <a:t>D</a:t>
            </a:r>
            <a:r>
              <a:rPr lang="en-US" sz="850" baseline="-25000" dirty="0"/>
              <a:t>266</a:t>
            </a:r>
            <a:r>
              <a:rPr lang="en-US" sz="850" dirty="0"/>
              <a:t> : 0.75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940A5C-AA3F-1279-6B4A-E62EEB2D1691}"/>
              </a:ext>
            </a:extLst>
          </p:cNvPr>
          <p:cNvGrpSpPr/>
          <p:nvPr/>
        </p:nvGrpSpPr>
        <p:grpSpPr>
          <a:xfrm>
            <a:off x="6761748" y="2055872"/>
            <a:ext cx="1483519" cy="1031752"/>
            <a:chOff x="6540090" y="2128532"/>
            <a:chExt cx="1821526" cy="10317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7C6D43-445D-ACB7-5349-5609318F2325}"/>
                </a:ext>
              </a:extLst>
            </p:cNvPr>
            <p:cNvSpPr/>
            <p:nvPr/>
          </p:nvSpPr>
          <p:spPr>
            <a:xfrm>
              <a:off x="6540090" y="2128532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doc_496 : 26.25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BCE88C-CE21-B0BE-CB4F-2F0B7DC7E903}"/>
                </a:ext>
              </a:extLst>
            </p:cNvPr>
            <p:cNvSpPr/>
            <p:nvPr/>
          </p:nvSpPr>
          <p:spPr>
            <a:xfrm>
              <a:off x="6540090" y="2386469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doc_113 : 22.47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AB94A2-B00C-3C08-1B73-D50B01AF293C}"/>
                </a:ext>
              </a:extLst>
            </p:cNvPr>
            <p:cNvSpPr/>
            <p:nvPr/>
          </p:nvSpPr>
          <p:spPr>
            <a:xfrm>
              <a:off x="6540090" y="2644408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doc_028 : 20.88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DCBAA1-9EE2-EFCC-DF8B-6A509F81ACEC}"/>
                </a:ext>
              </a:extLst>
            </p:cNvPr>
            <p:cNvSpPr/>
            <p:nvPr/>
          </p:nvSpPr>
          <p:spPr>
            <a:xfrm>
              <a:off x="6540090" y="2902346"/>
              <a:ext cx="1821526" cy="2579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doc_623 : 16.04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BAB92FF-BC77-7694-2FEF-398156DA31AE}"/>
              </a:ext>
            </a:extLst>
          </p:cNvPr>
          <p:cNvCxnSpPr>
            <a:stCxn id="6" idx="3"/>
          </p:cNvCxnSpPr>
          <p:nvPr/>
        </p:nvCxnSpPr>
        <p:spPr>
          <a:xfrm flipV="1">
            <a:off x="1381420" y="1895106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7B7E24-2B9B-2470-D129-15392D2ED67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381420" y="2233428"/>
            <a:ext cx="234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05B52B-07FB-4087-00C6-B1366C84E156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>
            <a:off x="1381420" y="2571749"/>
            <a:ext cx="2340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C88374B-C595-4588-7587-B2B4485D04D3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381420" y="2910069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672159-2499-7B3E-443C-4EBE4BD5B0DA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381420" y="3248390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60F8EE1-0E8D-A6CF-E5EC-C644BD275689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3765836" y="2571749"/>
            <a:ext cx="2340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A39244-7C00-CD45-5BE0-EE244F855455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775580" y="2571749"/>
            <a:ext cx="2340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5A33665-07F2-5290-74AD-CE159F746F23}"/>
              </a:ext>
            </a:extLst>
          </p:cNvPr>
          <p:cNvCxnSpPr>
            <a:cxnSpLocks/>
          </p:cNvCxnSpPr>
          <p:nvPr/>
        </p:nvCxnSpPr>
        <p:spPr>
          <a:xfrm flipV="1">
            <a:off x="6493167" y="2571747"/>
            <a:ext cx="268581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787BE4D5-8006-DE64-6B69-15193BD7EE85}"/>
              </a:ext>
            </a:extLst>
          </p:cNvPr>
          <p:cNvSpPr/>
          <p:nvPr/>
        </p:nvSpPr>
        <p:spPr>
          <a:xfrm>
            <a:off x="959448" y="1712578"/>
            <a:ext cx="472156" cy="17031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16018B0-267E-B067-D7E9-31ADECAD2EB6}"/>
              </a:ext>
            </a:extLst>
          </p:cNvPr>
          <p:cNvSpPr txBox="1"/>
          <p:nvPr/>
        </p:nvSpPr>
        <p:spPr>
          <a:xfrm>
            <a:off x="584750" y="3430978"/>
            <a:ext cx="1245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query </a:t>
            </a:r>
            <a:r>
              <a:rPr lang="en-US" sz="1000" dirty="0" err="1"/>
              <a:t>embs</a:t>
            </a:r>
            <a:endParaRPr lang="en-US" sz="10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52759A-0CDD-0E50-FF14-076F95525029}"/>
              </a:ext>
            </a:extLst>
          </p:cNvPr>
          <p:cNvSpPr txBox="1"/>
          <p:nvPr/>
        </p:nvSpPr>
        <p:spPr>
          <a:xfrm>
            <a:off x="3804368" y="3430978"/>
            <a:ext cx="108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candidate </a:t>
            </a:r>
            <a:r>
              <a:rPr lang="en-US" sz="800" dirty="0" err="1"/>
              <a:t>docids</a:t>
            </a:r>
            <a:r>
              <a:rPr lang="en-US" sz="800" dirty="0"/>
              <a:t> &amp; token scores 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009F662E-7EFE-F133-8333-2F4227CC7158}"/>
              </a:ext>
            </a:extLst>
          </p:cNvPr>
          <p:cNvSpPr/>
          <p:nvPr/>
        </p:nvSpPr>
        <p:spPr>
          <a:xfrm>
            <a:off x="3865331" y="4162559"/>
            <a:ext cx="1166808" cy="6374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sX0" fmla="*/ 0 w 1166808"/>
                      <a:gd name="csY0" fmla="*/ 106248 h 637477"/>
                      <a:gd name="csX1" fmla="*/ 106248 w 1166808"/>
                      <a:gd name="csY1" fmla="*/ 0 h 637477"/>
                      <a:gd name="csX2" fmla="*/ 573861 w 1166808"/>
                      <a:gd name="csY2" fmla="*/ 0 h 637477"/>
                      <a:gd name="csX3" fmla="*/ 1060560 w 1166808"/>
                      <a:gd name="csY3" fmla="*/ 0 h 637477"/>
                      <a:gd name="csX4" fmla="*/ 1166808 w 1166808"/>
                      <a:gd name="csY4" fmla="*/ 106248 h 637477"/>
                      <a:gd name="csX5" fmla="*/ 1166808 w 1166808"/>
                      <a:gd name="csY5" fmla="*/ 531229 h 637477"/>
                      <a:gd name="csX6" fmla="*/ 1060560 w 1166808"/>
                      <a:gd name="csY6" fmla="*/ 637477 h 637477"/>
                      <a:gd name="csX7" fmla="*/ 612033 w 1166808"/>
                      <a:gd name="csY7" fmla="*/ 637477 h 637477"/>
                      <a:gd name="csX8" fmla="*/ 106248 w 1166808"/>
                      <a:gd name="csY8" fmla="*/ 637477 h 637477"/>
                      <a:gd name="csX9" fmla="*/ 0 w 1166808"/>
                      <a:gd name="csY9" fmla="*/ 531229 h 637477"/>
                      <a:gd name="csX10" fmla="*/ 0 w 1166808"/>
                      <a:gd name="csY10" fmla="*/ 106248 h 63747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1166808" h="637477" fill="none" extrusionOk="0">
                        <a:moveTo>
                          <a:pt x="0" y="106248"/>
                        </a:moveTo>
                        <a:cubicBezTo>
                          <a:pt x="-7579" y="45277"/>
                          <a:pt x="52612" y="3374"/>
                          <a:pt x="106248" y="0"/>
                        </a:cubicBezTo>
                        <a:cubicBezTo>
                          <a:pt x="264379" y="9988"/>
                          <a:pt x="399257" y="7522"/>
                          <a:pt x="573861" y="0"/>
                        </a:cubicBezTo>
                        <a:cubicBezTo>
                          <a:pt x="748465" y="-7522"/>
                          <a:pt x="903211" y="18862"/>
                          <a:pt x="1060560" y="0"/>
                        </a:cubicBezTo>
                        <a:cubicBezTo>
                          <a:pt x="1119818" y="7297"/>
                          <a:pt x="1176727" y="46448"/>
                          <a:pt x="1166808" y="106248"/>
                        </a:cubicBezTo>
                        <a:cubicBezTo>
                          <a:pt x="1175432" y="215017"/>
                          <a:pt x="1163223" y="419214"/>
                          <a:pt x="1166808" y="531229"/>
                        </a:cubicBezTo>
                        <a:cubicBezTo>
                          <a:pt x="1155965" y="590672"/>
                          <a:pt x="1130935" y="644820"/>
                          <a:pt x="1060560" y="637477"/>
                        </a:cubicBezTo>
                        <a:cubicBezTo>
                          <a:pt x="918016" y="640328"/>
                          <a:pt x="760253" y="623910"/>
                          <a:pt x="612033" y="637477"/>
                        </a:cubicBezTo>
                        <a:cubicBezTo>
                          <a:pt x="463813" y="651044"/>
                          <a:pt x="248304" y="629690"/>
                          <a:pt x="106248" y="637477"/>
                        </a:cubicBezTo>
                        <a:cubicBezTo>
                          <a:pt x="51558" y="649287"/>
                          <a:pt x="12870" y="588720"/>
                          <a:pt x="0" y="531229"/>
                        </a:cubicBezTo>
                        <a:cubicBezTo>
                          <a:pt x="10151" y="443457"/>
                          <a:pt x="739" y="221912"/>
                          <a:pt x="0" y="106248"/>
                        </a:cubicBezTo>
                        <a:close/>
                      </a:path>
                      <a:path w="1166808" h="637477" stroke="0" extrusionOk="0">
                        <a:moveTo>
                          <a:pt x="0" y="106248"/>
                        </a:moveTo>
                        <a:cubicBezTo>
                          <a:pt x="3960" y="48648"/>
                          <a:pt x="50961" y="7067"/>
                          <a:pt x="106248" y="0"/>
                        </a:cubicBezTo>
                        <a:cubicBezTo>
                          <a:pt x="298893" y="-5518"/>
                          <a:pt x="381877" y="20798"/>
                          <a:pt x="602490" y="0"/>
                        </a:cubicBezTo>
                        <a:cubicBezTo>
                          <a:pt x="823103" y="-20798"/>
                          <a:pt x="872118" y="-8154"/>
                          <a:pt x="1060560" y="0"/>
                        </a:cubicBezTo>
                        <a:cubicBezTo>
                          <a:pt x="1130381" y="-9473"/>
                          <a:pt x="1168366" y="46447"/>
                          <a:pt x="1166808" y="106248"/>
                        </a:cubicBezTo>
                        <a:cubicBezTo>
                          <a:pt x="1163811" y="270409"/>
                          <a:pt x="1158493" y="336534"/>
                          <a:pt x="1166808" y="531229"/>
                        </a:cubicBezTo>
                        <a:cubicBezTo>
                          <a:pt x="1158462" y="580226"/>
                          <a:pt x="1119693" y="640097"/>
                          <a:pt x="1060560" y="637477"/>
                        </a:cubicBezTo>
                        <a:cubicBezTo>
                          <a:pt x="958677" y="655335"/>
                          <a:pt x="705656" y="643165"/>
                          <a:pt x="573861" y="637477"/>
                        </a:cubicBezTo>
                        <a:cubicBezTo>
                          <a:pt x="442066" y="631789"/>
                          <a:pt x="240251" y="622275"/>
                          <a:pt x="106248" y="637477"/>
                        </a:cubicBezTo>
                        <a:cubicBezTo>
                          <a:pt x="54136" y="648374"/>
                          <a:pt x="-9835" y="590647"/>
                          <a:pt x="0" y="531229"/>
                        </a:cubicBezTo>
                        <a:cubicBezTo>
                          <a:pt x="10402" y="328268"/>
                          <a:pt x="2987" y="213274"/>
                          <a:pt x="0" y="106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ANN index</a:t>
            </a:r>
          </a:p>
          <a:p>
            <a:pPr algn="ctr"/>
            <a:r>
              <a:rPr lang="en-US" sz="1200" dirty="0"/>
              <a:t>on doc </a:t>
            </a:r>
            <a:r>
              <a:rPr lang="en-US" sz="1200" dirty="0" err="1"/>
              <a:t>embs</a:t>
            </a:r>
            <a:endParaRPr lang="en-US" sz="1200" dirty="0"/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484E0FAD-980B-A0CB-6AEC-B3FBB874AD9C}"/>
              </a:ext>
            </a:extLst>
          </p:cNvPr>
          <p:cNvSpPr/>
          <p:nvPr/>
        </p:nvSpPr>
        <p:spPr>
          <a:xfrm rot="5400000">
            <a:off x="4945797" y="1829990"/>
            <a:ext cx="1611220" cy="1483519"/>
          </a:xfrm>
          <a:prstGeom prst="trapezoid">
            <a:avLst>
              <a:gd name="adj" fmla="val 3403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36A62-8219-07CF-2B10-4954C0CC0541}"/>
              </a:ext>
            </a:extLst>
          </p:cNvPr>
          <p:cNvSpPr txBox="1"/>
          <p:nvPr/>
        </p:nvSpPr>
        <p:spPr>
          <a:xfrm>
            <a:off x="5278229" y="2495609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MaxSim </a:t>
            </a:r>
          </a:p>
          <a:p>
            <a:r>
              <a:rPr lang="en-US" sz="1400" dirty="0"/>
              <a:t>Scoring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3C285AE4-BFF9-77E3-EF40-0953C6686D27}"/>
              </a:ext>
            </a:extLst>
          </p:cNvPr>
          <p:cNvSpPr/>
          <p:nvPr/>
        </p:nvSpPr>
        <p:spPr>
          <a:xfrm rot="19187012">
            <a:off x="3357578" y="3032352"/>
            <a:ext cx="391886" cy="1370365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dirty="0"/>
              <a:t>search(q, k’)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29302-8F8A-2C56-EA81-DD7932DE7317}"/>
              </a:ext>
            </a:extLst>
          </p:cNvPr>
          <p:cNvSpPr txBox="1"/>
          <p:nvPr/>
        </p:nvSpPr>
        <p:spPr>
          <a:xfrm>
            <a:off x="7055199" y="3087622"/>
            <a:ext cx="89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final doc scores</a:t>
            </a:r>
          </a:p>
        </p:txBody>
      </p: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C4574310-135F-C44A-44FF-BE22C861736D}"/>
              </a:ext>
            </a:extLst>
          </p:cNvPr>
          <p:cNvSpPr/>
          <p:nvPr/>
        </p:nvSpPr>
        <p:spPr>
          <a:xfrm rot="2175589">
            <a:off x="5036863" y="2919288"/>
            <a:ext cx="391886" cy="1438525"/>
          </a:xfrm>
          <a:prstGeom prst="up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 err="1"/>
              <a:t>get_embs</a:t>
            </a:r>
            <a:r>
              <a:rPr lang="en-US" sz="1000" dirty="0"/>
              <a:t>(D</a:t>
            </a:r>
            <a:r>
              <a:rPr lang="en-US" sz="1000" baseline="-25000" dirty="0"/>
              <a:t>i</a:t>
            </a:r>
            <a:r>
              <a:rPr lang="en-US" sz="1000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BC7D7-D409-282C-2722-F97201AB04FA}"/>
              </a:ext>
            </a:extLst>
          </p:cNvPr>
          <p:cNvSpPr txBox="1"/>
          <p:nvPr/>
        </p:nvSpPr>
        <p:spPr>
          <a:xfrm>
            <a:off x="5278228" y="2267607"/>
            <a:ext cx="792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Approx.</a:t>
            </a: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60F590E8-A11A-D8BF-619C-4ECEEF22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XTR Retrieval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F148B648-164A-6BCD-EFD9-64B5876F7AE0}"/>
              </a:ext>
            </a:extLst>
          </p:cNvPr>
          <p:cNvSpPr txBox="1"/>
          <p:nvPr/>
        </p:nvSpPr>
        <p:spPr>
          <a:xfrm>
            <a:off x="6071137" y="4870121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[XTR – Lee et al. 2023]</a:t>
            </a:r>
          </a:p>
        </p:txBody>
      </p:sp>
    </p:spTree>
    <p:extLst>
      <p:ext uri="{BB962C8B-B14F-4D97-AF65-F5344CB8AC3E}">
        <p14:creationId xmlns:p14="http://schemas.microsoft.com/office/powerpoint/2010/main" val="15333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F59E-192A-510D-52BC-8ED7FCB8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5714016-BB2E-DCE6-B66B-FD19C75A8096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3400E6-59A4-36F5-F397-F0C6252F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67" y="4050729"/>
            <a:ext cx="3522847" cy="7982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8CDF86-4A3F-20B7-DDD4-9D665FA9BADE}"/>
              </a:ext>
            </a:extLst>
          </p:cNvPr>
          <p:cNvSpPr txBox="1"/>
          <p:nvPr/>
        </p:nvSpPr>
        <p:spPr>
          <a:xfrm>
            <a:off x="695579" y="669278"/>
            <a:ext cx="775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can we get the full </a:t>
            </a:r>
            <a:r>
              <a:rPr lang="en-US" dirty="0" err="1"/>
              <a:t>f</a:t>
            </a:r>
            <a:r>
              <a:rPr lang="en-US" baseline="-25000" dirty="0" err="1"/>
              <a:t>ColBERT</a:t>
            </a:r>
            <a:r>
              <a:rPr lang="en-US" dirty="0"/>
              <a:t>(Q,D) without loading D’s embeddings?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1F88BF8-9458-DA48-3D9C-5AE70F33A528}"/>
              </a:ext>
            </a:extLst>
          </p:cNvPr>
          <p:cNvGrpSpPr/>
          <p:nvPr/>
        </p:nvGrpSpPr>
        <p:grpSpPr>
          <a:xfrm>
            <a:off x="388250" y="1616518"/>
            <a:ext cx="3610222" cy="1739950"/>
            <a:chOff x="388250" y="1616518"/>
            <a:chExt cx="3610222" cy="17399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87FC3D-F10D-856A-CE40-DC280244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6854"/>
            <a:stretch>
              <a:fillRect/>
            </a:stretch>
          </p:blipFill>
          <p:spPr>
            <a:xfrm>
              <a:off x="388250" y="1616518"/>
              <a:ext cx="3610222" cy="17399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AA9F2-DA6E-3895-6CBA-FD5A7998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509" t="84921" r="79398" b="4244"/>
            <a:stretch>
              <a:fillRect/>
            </a:stretch>
          </p:blipFill>
          <p:spPr>
            <a:xfrm>
              <a:off x="3402899" y="3086100"/>
              <a:ext cx="187217" cy="2015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D5E8CB-C74E-FFF6-8555-AE6CAC8B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305" t="71870" r="64457" b="17911"/>
            <a:stretch>
              <a:fillRect/>
            </a:stretch>
          </p:blipFill>
          <p:spPr>
            <a:xfrm>
              <a:off x="2155933" y="3097955"/>
              <a:ext cx="187217" cy="17780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23096B-2A86-84B7-3BD7-13EF939748A5}"/>
              </a:ext>
            </a:extLst>
          </p:cNvPr>
          <p:cNvGrpSpPr/>
          <p:nvPr/>
        </p:nvGrpSpPr>
        <p:grpSpPr>
          <a:xfrm>
            <a:off x="3998472" y="1616518"/>
            <a:ext cx="4757262" cy="1739950"/>
            <a:chOff x="3998472" y="1616518"/>
            <a:chExt cx="4757262" cy="17399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EE2C77-950F-3225-B3B6-CEF68666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146"/>
            <a:stretch>
              <a:fillRect/>
            </a:stretch>
          </p:blipFill>
          <p:spPr>
            <a:xfrm>
              <a:off x="3998472" y="1616518"/>
              <a:ext cx="4757262" cy="173995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C133CF9-E68F-6F9A-318C-6725140B4CB2}"/>
                </a:ext>
              </a:extLst>
            </p:cNvPr>
            <p:cNvGrpSpPr/>
            <p:nvPr/>
          </p:nvGrpSpPr>
          <p:grpSpPr>
            <a:xfrm>
              <a:off x="8050667" y="3029926"/>
              <a:ext cx="320205" cy="276999"/>
              <a:chOff x="6444117" y="3429976"/>
              <a:chExt cx="320205" cy="276999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EA94204-52BB-32AD-8B0D-EE8E81358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3305" t="71870" r="64457" b="17911"/>
              <a:stretch>
                <a:fillRect/>
              </a:stretch>
            </p:blipFill>
            <p:spPr>
              <a:xfrm>
                <a:off x="6510610" y="3502684"/>
                <a:ext cx="187217" cy="177801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9512C30-711F-51D3-2340-36ADC4150A17}"/>
                  </a:ext>
                </a:extLst>
              </p:cNvPr>
              <p:cNvSpPr txBox="1"/>
              <p:nvPr/>
            </p:nvSpPr>
            <p:spPr>
              <a:xfrm>
                <a:off x="6444117" y="3429976"/>
                <a:ext cx="3202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200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9264F7F-E50A-6AD7-50BE-00901453D250}"/>
                </a:ext>
              </a:extLst>
            </p:cNvPr>
            <p:cNvGrpSpPr/>
            <p:nvPr/>
          </p:nvGrpSpPr>
          <p:grpSpPr>
            <a:xfrm>
              <a:off x="5824992" y="3023576"/>
              <a:ext cx="320205" cy="276999"/>
              <a:chOff x="6444117" y="3429976"/>
              <a:chExt cx="320205" cy="276999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1A992B1-AC35-5219-F0AA-6D6A9627B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3305" t="71870" r="64457" b="17911"/>
              <a:stretch>
                <a:fillRect/>
              </a:stretch>
            </p:blipFill>
            <p:spPr>
              <a:xfrm>
                <a:off x="6510610" y="3502684"/>
                <a:ext cx="187217" cy="17780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0654086-CF2E-A4BE-63E2-F8486DF9DF87}"/>
                  </a:ext>
                </a:extLst>
              </p:cNvPr>
              <p:cNvSpPr txBox="1"/>
              <p:nvPr/>
            </p:nvSpPr>
            <p:spPr>
              <a:xfrm>
                <a:off x="6444117" y="3429976"/>
                <a:ext cx="3202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200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380644E-A892-7F49-F99C-A33C612B3E2E}"/>
              </a:ext>
            </a:extLst>
          </p:cNvPr>
          <p:cNvSpPr txBox="1"/>
          <p:nvPr/>
        </p:nvSpPr>
        <p:spPr>
          <a:xfrm>
            <a:off x="5232887" y="3423168"/>
            <a:ext cx="352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Impute document D’s missing q</a:t>
            </a:r>
            <a:r>
              <a:rPr lang="en-US" sz="1200" baseline="-25000" dirty="0"/>
              <a:t>i</a:t>
            </a:r>
            <a:r>
              <a:rPr lang="en-US" sz="1200" dirty="0"/>
              <a:t> score as the minimum score retrieved anywhere for q</a:t>
            </a:r>
            <a:r>
              <a:rPr lang="en-US" sz="1200" baseline="-25000" dirty="0"/>
              <a:t>i</a:t>
            </a:r>
            <a:endParaRPr lang="en-US" sz="1200" dirty="0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1B23D17D-8AAF-9279-096E-7154AA86880A}"/>
              </a:ext>
            </a:extLst>
          </p:cNvPr>
          <p:cNvSpPr/>
          <p:nvPr/>
        </p:nvSpPr>
        <p:spPr>
          <a:xfrm>
            <a:off x="1716348" y="2020251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0399EB4B-14A3-C420-2983-25FEE807C9B3}"/>
              </a:ext>
            </a:extLst>
          </p:cNvPr>
          <p:cNvSpPr/>
          <p:nvPr/>
        </p:nvSpPr>
        <p:spPr>
          <a:xfrm>
            <a:off x="1942797" y="2020251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6B62F8F2-F4ED-CCEC-A2A4-B8578E3DCC0D}"/>
              </a:ext>
            </a:extLst>
          </p:cNvPr>
          <p:cNvSpPr/>
          <p:nvPr/>
        </p:nvSpPr>
        <p:spPr>
          <a:xfrm>
            <a:off x="2166019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9C07060F-6821-337F-24AC-3C3824D11C0B}"/>
              </a:ext>
            </a:extLst>
          </p:cNvPr>
          <p:cNvSpPr/>
          <p:nvPr/>
        </p:nvSpPr>
        <p:spPr>
          <a:xfrm>
            <a:off x="2389241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9482C800-622B-6AC9-0001-600785452893}"/>
              </a:ext>
            </a:extLst>
          </p:cNvPr>
          <p:cNvSpPr/>
          <p:nvPr/>
        </p:nvSpPr>
        <p:spPr>
          <a:xfrm>
            <a:off x="2612463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928401D1-54B9-20FD-7A4E-5997AA1D0450}"/>
              </a:ext>
            </a:extLst>
          </p:cNvPr>
          <p:cNvSpPr/>
          <p:nvPr/>
        </p:nvSpPr>
        <p:spPr>
          <a:xfrm>
            <a:off x="3187862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946FE574-280B-2D69-8ABE-3ECBED21FC91}"/>
              </a:ext>
            </a:extLst>
          </p:cNvPr>
          <p:cNvSpPr/>
          <p:nvPr/>
        </p:nvSpPr>
        <p:spPr>
          <a:xfrm>
            <a:off x="3412985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386BE6AF-973C-CDA3-04A7-F586DBE21911}"/>
              </a:ext>
            </a:extLst>
          </p:cNvPr>
          <p:cNvSpPr/>
          <p:nvPr/>
        </p:nvSpPr>
        <p:spPr>
          <a:xfrm>
            <a:off x="3638108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123E1B13-FF2F-19A6-64B9-5EEA1FBF80D6}"/>
              </a:ext>
            </a:extLst>
          </p:cNvPr>
          <p:cNvSpPr/>
          <p:nvPr/>
        </p:nvSpPr>
        <p:spPr>
          <a:xfrm>
            <a:off x="5666753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DCE871CF-5800-7521-6FCF-6E2976953BAB}"/>
              </a:ext>
            </a:extLst>
          </p:cNvPr>
          <p:cNvSpPr/>
          <p:nvPr/>
        </p:nvSpPr>
        <p:spPr>
          <a:xfrm>
            <a:off x="5901571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F95DCF32-316F-2EDD-9438-14A3A59DF1F1}"/>
              </a:ext>
            </a:extLst>
          </p:cNvPr>
          <p:cNvSpPr/>
          <p:nvPr/>
        </p:nvSpPr>
        <p:spPr>
          <a:xfrm>
            <a:off x="6126538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A2ED390F-4AC4-E26F-CDE3-4F235661B112}"/>
              </a:ext>
            </a:extLst>
          </p:cNvPr>
          <p:cNvSpPr/>
          <p:nvPr/>
        </p:nvSpPr>
        <p:spPr>
          <a:xfrm>
            <a:off x="6910788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FB05F075-A29D-E74F-5CD3-EFE90BA57E14}"/>
              </a:ext>
            </a:extLst>
          </p:cNvPr>
          <p:cNvSpPr/>
          <p:nvPr/>
        </p:nvSpPr>
        <p:spPr>
          <a:xfrm>
            <a:off x="5441785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1848CBC6-262E-C8D2-2DF7-46A19AFFDF44}"/>
              </a:ext>
            </a:extLst>
          </p:cNvPr>
          <p:cNvSpPr/>
          <p:nvPr/>
        </p:nvSpPr>
        <p:spPr>
          <a:xfrm>
            <a:off x="6348190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1A4D8CD1-95ED-7DC5-469E-0FD6F235962D}"/>
              </a:ext>
            </a:extLst>
          </p:cNvPr>
          <p:cNvSpPr/>
          <p:nvPr/>
        </p:nvSpPr>
        <p:spPr>
          <a:xfrm>
            <a:off x="7142214" y="2021343"/>
            <a:ext cx="167043" cy="704752"/>
          </a:xfrm>
          <a:prstGeom prst="roundRect">
            <a:avLst>
              <a:gd name="adj" fmla="val 3628"/>
            </a:avLst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0EB7558A-0133-4A5F-368A-79F7EBC3F48E}"/>
              </a:ext>
            </a:extLst>
          </p:cNvPr>
          <p:cNvSpPr/>
          <p:nvPr/>
        </p:nvSpPr>
        <p:spPr>
          <a:xfrm>
            <a:off x="7365724" y="2018168"/>
            <a:ext cx="167043" cy="704752"/>
          </a:xfrm>
          <a:prstGeom prst="roundRect">
            <a:avLst>
              <a:gd name="adj" fmla="val 3628"/>
            </a:avLst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C361AEA4-7040-7621-F04E-85B003CBB04C}"/>
              </a:ext>
            </a:extLst>
          </p:cNvPr>
          <p:cNvSpPr/>
          <p:nvPr/>
        </p:nvSpPr>
        <p:spPr>
          <a:xfrm rot="16200000">
            <a:off x="4840848" y="2606876"/>
            <a:ext cx="167043" cy="704752"/>
          </a:xfrm>
          <a:prstGeom prst="roundRect">
            <a:avLst>
              <a:gd name="adj" fmla="val 3628"/>
            </a:avLst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68042573-2CC1-488E-8458-EF4D1EAF31A8}"/>
              </a:ext>
            </a:extLst>
          </p:cNvPr>
          <p:cNvSpPr/>
          <p:nvPr/>
        </p:nvSpPr>
        <p:spPr>
          <a:xfrm rot="16200000">
            <a:off x="4840849" y="2835476"/>
            <a:ext cx="167043" cy="704752"/>
          </a:xfrm>
          <a:prstGeom prst="roundRect">
            <a:avLst>
              <a:gd name="adj" fmla="val 3628"/>
            </a:avLst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BE63ADDC-D13E-30FD-D4EF-74B8D5D689CE}"/>
              </a:ext>
            </a:extLst>
          </p:cNvPr>
          <p:cNvSpPr/>
          <p:nvPr/>
        </p:nvSpPr>
        <p:spPr>
          <a:xfrm rot="16200000">
            <a:off x="1110224" y="2610051"/>
            <a:ext cx="167043" cy="704752"/>
          </a:xfrm>
          <a:prstGeom prst="roundRect">
            <a:avLst>
              <a:gd name="adj" fmla="val 3628"/>
            </a:avLst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2A64F00A-0B01-9CE9-3B2D-2596DE37704C}"/>
              </a:ext>
            </a:extLst>
          </p:cNvPr>
          <p:cNvSpPr/>
          <p:nvPr/>
        </p:nvSpPr>
        <p:spPr>
          <a:xfrm rot="16200000">
            <a:off x="1110225" y="2838651"/>
            <a:ext cx="167043" cy="704752"/>
          </a:xfrm>
          <a:prstGeom prst="roundRect">
            <a:avLst>
              <a:gd name="adj" fmla="val 3628"/>
            </a:avLst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E520588-35E9-1032-6379-B62B192D4536}"/>
              </a:ext>
            </a:extLst>
          </p:cNvPr>
          <p:cNvGrpSpPr/>
          <p:nvPr/>
        </p:nvGrpSpPr>
        <p:grpSpPr>
          <a:xfrm>
            <a:off x="1799869" y="3469979"/>
            <a:ext cx="1851351" cy="499338"/>
            <a:chOff x="1953800" y="3580924"/>
            <a:chExt cx="1851351" cy="499338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A332258-A527-8CE1-F1BB-4082B0EB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305" t="71870" r="64457" b="17911"/>
            <a:stretch>
              <a:fillRect/>
            </a:stretch>
          </p:blipFill>
          <p:spPr>
            <a:xfrm>
              <a:off x="1968716" y="3630522"/>
              <a:ext cx="187217" cy="177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BEECDDF5-45CC-7A8E-3D82-325FB9318286}"/>
                    </a:ext>
                  </a:extLst>
                </p:cNvPr>
                <p:cNvSpPr txBox="1"/>
                <p:nvPr/>
              </p:nvSpPr>
              <p:spPr>
                <a:xfrm>
                  <a:off x="2109841" y="3580924"/>
                  <a:ext cx="16953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= </a:t>
                  </a:r>
                  <a:r>
                    <a:rPr lang="en-US" sz="1200" dirty="0">
                      <a:solidFill>
                        <a:schemeClr val="accent2"/>
                      </a:solidFill>
                    </a:rPr>
                    <a:t>search</a:t>
                  </a:r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’=2</m:t>
                      </m:r>
                    </m:oMath>
                  </a14:m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BEECDDF5-45CC-7A8E-3D82-325FB93182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841" y="3580924"/>
                  <a:ext cx="1695310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3A7A795-DA4F-D94B-4A6D-8D67D221A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605" t="84080" r="58801" b="3141"/>
            <a:stretch>
              <a:fillRect/>
            </a:stretch>
          </p:blipFill>
          <p:spPr>
            <a:xfrm>
              <a:off x="1953800" y="3857921"/>
              <a:ext cx="217047" cy="2223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371AD17-D4A8-C7DC-9607-00689636D108}"/>
                    </a:ext>
                  </a:extLst>
                </p:cNvPr>
                <p:cNvSpPr txBox="1"/>
                <p:nvPr/>
              </p:nvSpPr>
              <p:spPr>
                <a:xfrm>
                  <a:off x="2109840" y="3803263"/>
                  <a:ext cx="16953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= </a:t>
                  </a:r>
                  <a:r>
                    <a:rPr lang="en-US" sz="1200" dirty="0" err="1">
                      <a:solidFill>
                        <a:schemeClr val="accent5"/>
                      </a:solidFill>
                    </a:rPr>
                    <a:t>get_embs</a:t>
                  </a:r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oMath>
                  </a14:m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371AD17-D4A8-C7DC-9607-00689636D1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840" y="3803263"/>
                  <a:ext cx="1695310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15">
            <a:extLst>
              <a:ext uri="{FF2B5EF4-FFF2-40B4-BE49-F238E27FC236}">
                <a16:creationId xmlns:a16="http://schemas.microsoft.com/office/drawing/2014/main" id="{876F4401-A130-ED3F-57C3-AFAE8D4797DF}"/>
              </a:ext>
            </a:extLst>
          </p:cNvPr>
          <p:cNvSpPr txBox="1"/>
          <p:nvPr/>
        </p:nvSpPr>
        <p:spPr>
          <a:xfrm>
            <a:off x="6071137" y="4870121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[Figs adapted from Lee et al. 2023]</a:t>
            </a:r>
          </a:p>
        </p:txBody>
      </p:sp>
    </p:spTree>
    <p:extLst>
      <p:ext uri="{BB962C8B-B14F-4D97-AF65-F5344CB8AC3E}">
        <p14:creationId xmlns:p14="http://schemas.microsoft.com/office/powerpoint/2010/main" val="36305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5D5EA-AA6A-6DDC-4F0A-21B044B5A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817934-1EFC-AAF0-33F9-02F21D3F4595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C062D-C215-B57C-CDC3-67C88D0B95FC}"/>
              </a:ext>
            </a:extLst>
          </p:cNvPr>
          <p:cNvGrpSpPr/>
          <p:nvPr/>
        </p:nvGrpSpPr>
        <p:grpSpPr>
          <a:xfrm>
            <a:off x="2020529" y="1209124"/>
            <a:ext cx="4819056" cy="3233247"/>
            <a:chOff x="4090773" y="1489448"/>
            <a:chExt cx="4934540" cy="3310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E6E6E4-D3D0-B624-9A7C-F3A73A5B0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9"/>
            <a:stretch>
              <a:fillRect/>
            </a:stretch>
          </p:blipFill>
          <p:spPr>
            <a:xfrm>
              <a:off x="4090773" y="1489448"/>
              <a:ext cx="4934540" cy="33107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61E7A4-62E9-52AC-A415-D687BE5C1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95" y="1987477"/>
              <a:ext cx="1019205" cy="635504"/>
            </a:xfrm>
            <a:prstGeom prst="rect">
              <a:avLst/>
            </a:prstGeom>
          </p:spPr>
        </p:pic>
      </p:grpSp>
      <p:sp>
        <p:nvSpPr>
          <p:cNvPr id="12" name="Title 6">
            <a:extLst>
              <a:ext uri="{FF2B5EF4-FFF2-40B4-BE49-F238E27FC236}">
                <a16:creationId xmlns:a16="http://schemas.microsoft.com/office/drawing/2014/main" id="{2D0647B0-66DD-F912-154E-F6202571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WARP = XTR + PLAID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1898F092-D1FF-A093-4E7A-D1E5BA9028DD}"/>
              </a:ext>
            </a:extLst>
          </p:cNvPr>
          <p:cNvSpPr txBox="1"/>
          <p:nvPr/>
        </p:nvSpPr>
        <p:spPr>
          <a:xfrm>
            <a:off x="3250465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[XTR Replicability –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Jha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2026]</a:t>
            </a:r>
          </a:p>
        </p:txBody>
      </p:sp>
    </p:spTree>
    <p:extLst>
      <p:ext uri="{BB962C8B-B14F-4D97-AF65-F5344CB8AC3E}">
        <p14:creationId xmlns:p14="http://schemas.microsoft.com/office/powerpoint/2010/main" val="2750782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7F03-76A9-BD1F-6B74-7A8B40887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CA9285-06C1-0C80-9561-D82C514CE50E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2C1000-E69F-DA04-88A1-614CD8E128BD}"/>
              </a:ext>
            </a:extLst>
          </p:cNvPr>
          <p:cNvGrpSpPr/>
          <p:nvPr/>
        </p:nvGrpSpPr>
        <p:grpSpPr>
          <a:xfrm>
            <a:off x="5846695" y="275261"/>
            <a:ext cx="2625191" cy="1644708"/>
            <a:chOff x="5689743" y="248079"/>
            <a:chExt cx="3076690" cy="19275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1B6DD8B-1780-7DAA-646E-9F1162C7189A}"/>
                </a:ext>
              </a:extLst>
            </p:cNvPr>
            <p:cNvSpPr/>
            <p:nvPr/>
          </p:nvSpPr>
          <p:spPr>
            <a:xfrm>
              <a:off x="8219958" y="248079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E41B1CD-B6CA-09A9-4F65-B1AD4A3856FF}"/>
                </a:ext>
              </a:extLst>
            </p:cNvPr>
            <p:cNvSpPr/>
            <p:nvPr/>
          </p:nvSpPr>
          <p:spPr>
            <a:xfrm>
              <a:off x="5689743" y="252764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C9E2366-92BA-09FF-EFEC-11219A9566BB}"/>
                </a:ext>
              </a:extLst>
            </p:cNvPr>
            <p:cNvSpPr/>
            <p:nvPr/>
          </p:nvSpPr>
          <p:spPr>
            <a:xfrm>
              <a:off x="6415752" y="252764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A8E4D34-0C33-2B37-DAD4-E286B97DB704}"/>
                </a:ext>
              </a:extLst>
            </p:cNvPr>
            <p:cNvSpPr/>
            <p:nvPr/>
          </p:nvSpPr>
          <p:spPr>
            <a:xfrm>
              <a:off x="7141761" y="252764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6A67241-B666-9414-86F5-BA38F86AAC3E}"/>
                </a:ext>
              </a:extLst>
            </p:cNvPr>
            <p:cNvSpPr/>
            <p:nvPr/>
          </p:nvSpPr>
          <p:spPr>
            <a:xfrm>
              <a:off x="5689743" y="767480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EEB095D-005E-D2A2-1995-A0DFD395F543}"/>
                </a:ext>
              </a:extLst>
            </p:cNvPr>
            <p:cNvSpPr/>
            <p:nvPr/>
          </p:nvSpPr>
          <p:spPr>
            <a:xfrm>
              <a:off x="6415752" y="767480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24913CB-6EF0-281D-83C2-EA277C35A379}"/>
                </a:ext>
              </a:extLst>
            </p:cNvPr>
            <p:cNvSpPr/>
            <p:nvPr/>
          </p:nvSpPr>
          <p:spPr>
            <a:xfrm>
              <a:off x="7141761" y="767480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5442395-5865-7792-BAA5-024F236A31D7}"/>
                </a:ext>
              </a:extLst>
            </p:cNvPr>
            <p:cNvSpPr/>
            <p:nvPr/>
          </p:nvSpPr>
          <p:spPr>
            <a:xfrm>
              <a:off x="8219958" y="765133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685950D-A3E7-5A7A-2920-D2610101232F}"/>
                </a:ext>
              </a:extLst>
            </p:cNvPr>
            <p:cNvSpPr/>
            <p:nvPr/>
          </p:nvSpPr>
          <p:spPr>
            <a:xfrm>
              <a:off x="5689743" y="1282196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8311211-CE45-121E-C15D-522359F6C892}"/>
                </a:ext>
              </a:extLst>
            </p:cNvPr>
            <p:cNvSpPr/>
            <p:nvPr/>
          </p:nvSpPr>
          <p:spPr>
            <a:xfrm>
              <a:off x="6415752" y="1282196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846124F-201D-DA1E-C655-C2935269903D}"/>
                </a:ext>
              </a:extLst>
            </p:cNvPr>
            <p:cNvSpPr/>
            <p:nvPr/>
          </p:nvSpPr>
          <p:spPr>
            <a:xfrm>
              <a:off x="7141761" y="1282196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3BAFE9E-1DEE-4615-DF62-B709EF4AF548}"/>
                </a:ext>
              </a:extLst>
            </p:cNvPr>
            <p:cNvSpPr/>
            <p:nvPr/>
          </p:nvSpPr>
          <p:spPr>
            <a:xfrm>
              <a:off x="8219958" y="1279849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9567001-BF1A-2DF1-6859-8E10D186CD59}"/>
                </a:ext>
              </a:extLst>
            </p:cNvPr>
            <p:cNvSpPr/>
            <p:nvPr/>
          </p:nvSpPr>
          <p:spPr>
            <a:xfrm>
              <a:off x="5689743" y="1796912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13110DC-9B12-65CB-A141-434DFCF16A82}"/>
                </a:ext>
              </a:extLst>
            </p:cNvPr>
            <p:cNvSpPr/>
            <p:nvPr/>
          </p:nvSpPr>
          <p:spPr>
            <a:xfrm>
              <a:off x="6415752" y="1796912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787597A-3627-97E5-4F40-76523F83DA70}"/>
                </a:ext>
              </a:extLst>
            </p:cNvPr>
            <p:cNvSpPr/>
            <p:nvPr/>
          </p:nvSpPr>
          <p:spPr>
            <a:xfrm>
              <a:off x="7141761" y="1796912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6CF0F39-7120-194E-02E4-0D75C968932F}"/>
                </a:ext>
              </a:extLst>
            </p:cNvPr>
            <p:cNvSpPr/>
            <p:nvPr/>
          </p:nvSpPr>
          <p:spPr>
            <a:xfrm>
              <a:off x="8219958" y="1794565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9890C87E-B863-D419-443C-F86F6F1A9337}"/>
                </a:ext>
              </a:extLst>
            </p:cNvPr>
            <p:cNvSpPr txBox="1"/>
            <p:nvPr/>
          </p:nvSpPr>
          <p:spPr>
            <a:xfrm>
              <a:off x="7767187" y="262177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28" name="TextBox 46">
              <a:extLst>
                <a:ext uri="{FF2B5EF4-FFF2-40B4-BE49-F238E27FC236}">
                  <a16:creationId xmlns:a16="http://schemas.microsoft.com/office/drawing/2014/main" id="{C8BDDE0D-4734-460B-3464-71600E36D76A}"/>
                </a:ext>
              </a:extLst>
            </p:cNvPr>
            <p:cNvSpPr txBox="1"/>
            <p:nvPr/>
          </p:nvSpPr>
          <p:spPr>
            <a:xfrm>
              <a:off x="7767187" y="776893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29" name="TextBox 46">
              <a:extLst>
                <a:ext uri="{FF2B5EF4-FFF2-40B4-BE49-F238E27FC236}">
                  <a16:creationId xmlns:a16="http://schemas.microsoft.com/office/drawing/2014/main" id="{3971EA24-7420-17F7-2B36-FB2B94ED4205}"/>
                </a:ext>
              </a:extLst>
            </p:cNvPr>
            <p:cNvSpPr txBox="1"/>
            <p:nvPr/>
          </p:nvSpPr>
          <p:spPr>
            <a:xfrm>
              <a:off x="7767187" y="1291608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30" name="TextBox 46">
              <a:extLst>
                <a:ext uri="{FF2B5EF4-FFF2-40B4-BE49-F238E27FC236}">
                  <a16:creationId xmlns:a16="http://schemas.microsoft.com/office/drawing/2014/main" id="{645E5E3C-AB28-977B-B9FA-D044E6E4A8D4}"/>
                </a:ext>
              </a:extLst>
            </p:cNvPr>
            <p:cNvSpPr txBox="1"/>
            <p:nvPr/>
          </p:nvSpPr>
          <p:spPr>
            <a:xfrm>
              <a:off x="7767187" y="1806325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86E63E3-9438-208B-994C-48175FA26042}"/>
                  </a:ext>
                </a:extLst>
              </p:cNvPr>
              <p:cNvSpPr txBox="1"/>
              <p:nvPr/>
            </p:nvSpPr>
            <p:spPr>
              <a:xfrm>
                <a:off x="6508983" y="4671544"/>
                <a:ext cx="1279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86E63E3-9438-208B-994C-48175FA26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983" y="4671544"/>
                <a:ext cx="1279901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E36CA17F-ADBD-C2A1-D3F0-DDF58D359555}"/>
              </a:ext>
            </a:extLst>
          </p:cNvPr>
          <p:cNvGrpSpPr/>
          <p:nvPr/>
        </p:nvGrpSpPr>
        <p:grpSpPr>
          <a:xfrm>
            <a:off x="3337518" y="2358411"/>
            <a:ext cx="5408602" cy="2175899"/>
            <a:chOff x="3337518" y="2358411"/>
            <a:chExt cx="5408602" cy="2175899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8DF0AC6-D340-E8F9-F355-5F1290262714}"/>
                </a:ext>
              </a:extLst>
            </p:cNvPr>
            <p:cNvSpPr/>
            <p:nvPr/>
          </p:nvSpPr>
          <p:spPr>
            <a:xfrm>
              <a:off x="4757584" y="3996880"/>
              <a:ext cx="3931475" cy="182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62CA6E3-85B0-260A-D133-27777E10F552}"/>
                </a:ext>
              </a:extLst>
            </p:cNvPr>
            <p:cNvSpPr/>
            <p:nvPr/>
          </p:nvSpPr>
          <p:spPr>
            <a:xfrm>
              <a:off x="4764542" y="4373707"/>
              <a:ext cx="3931475" cy="182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8E1D3E8A-03F9-3871-CAE6-C4AF7BFD917F}"/>
                </a:ext>
              </a:extLst>
            </p:cNvPr>
            <p:cNvSpPr/>
            <p:nvPr/>
          </p:nvSpPr>
          <p:spPr>
            <a:xfrm>
              <a:off x="5600770" y="3588671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0297B5F-850D-C665-F88C-9B45FD924C26}"/>
                </a:ext>
              </a:extLst>
            </p:cNvPr>
            <p:cNvSpPr/>
            <p:nvPr/>
          </p:nvSpPr>
          <p:spPr>
            <a:xfrm>
              <a:off x="5994262" y="3592418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9F27277-4470-8885-BB36-AAB6B8827F8C}"/>
                </a:ext>
              </a:extLst>
            </p:cNvPr>
            <p:cNvSpPr/>
            <p:nvPr/>
          </p:nvSpPr>
          <p:spPr>
            <a:xfrm>
              <a:off x="6395248" y="3588670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7EFFE79-0D79-FEE7-F6EE-C1FFD1543F7F}"/>
                </a:ext>
              </a:extLst>
            </p:cNvPr>
            <p:cNvSpPr/>
            <p:nvPr/>
          </p:nvSpPr>
          <p:spPr>
            <a:xfrm>
              <a:off x="6773750" y="3592417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79EFBC8-30D9-3616-A72E-5D12A41160C7}"/>
                </a:ext>
              </a:extLst>
            </p:cNvPr>
            <p:cNvSpPr/>
            <p:nvPr/>
          </p:nvSpPr>
          <p:spPr>
            <a:xfrm>
              <a:off x="7770596" y="3588669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5E166DA-4C75-68EE-7090-A256A2377EBA}"/>
                </a:ext>
              </a:extLst>
            </p:cNvPr>
            <p:cNvSpPr/>
            <p:nvPr/>
          </p:nvSpPr>
          <p:spPr>
            <a:xfrm>
              <a:off x="8167835" y="3584921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ACDD0DD-DA06-5801-5CB0-7EF344157F5A}"/>
                </a:ext>
              </a:extLst>
            </p:cNvPr>
            <p:cNvSpPr/>
            <p:nvPr/>
          </p:nvSpPr>
          <p:spPr>
            <a:xfrm>
              <a:off x="8546337" y="3584921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88AF390-1D10-38E6-A366-8FCE23202307}"/>
                </a:ext>
              </a:extLst>
            </p:cNvPr>
            <p:cNvSpPr/>
            <p:nvPr/>
          </p:nvSpPr>
          <p:spPr>
            <a:xfrm>
              <a:off x="5196035" y="3592419"/>
              <a:ext cx="18288" cy="9351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C6B43D8-8F90-EEBC-B236-1AEBEC61A97C}"/>
                </a:ext>
              </a:extLst>
            </p:cNvPr>
            <p:cNvGrpSpPr/>
            <p:nvPr/>
          </p:nvGrpSpPr>
          <p:grpSpPr>
            <a:xfrm>
              <a:off x="3337518" y="2358411"/>
              <a:ext cx="5408602" cy="2175899"/>
              <a:chOff x="4189228" y="2700551"/>
              <a:chExt cx="4561475" cy="183509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D092BBF4-DA69-A4A0-EAE2-C1F152C873B4}"/>
                  </a:ext>
                </a:extLst>
              </p:cNvPr>
              <p:cNvSpPr/>
              <p:nvPr/>
            </p:nvSpPr>
            <p:spPr>
              <a:xfrm>
                <a:off x="5648507" y="2701297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6B0F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E596DB7-1B63-830C-CE1A-FD7A274C48FF}"/>
                  </a:ext>
                </a:extLst>
              </p:cNvPr>
              <p:cNvSpPr/>
              <p:nvPr/>
            </p:nvSpPr>
            <p:spPr>
              <a:xfrm>
                <a:off x="5980794" y="2701297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6B0F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C1172C61-CCBC-DA92-A8A8-48AF76D9C082}"/>
                  </a:ext>
                </a:extLst>
              </p:cNvPr>
              <p:cNvSpPr/>
              <p:nvPr/>
            </p:nvSpPr>
            <p:spPr>
              <a:xfrm>
                <a:off x="6313081" y="2701297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6B0F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8EE3E3B-4FD0-09CD-646F-FAE852750357}"/>
                  </a:ext>
                </a:extLst>
              </p:cNvPr>
              <p:cNvSpPr/>
              <p:nvPr/>
            </p:nvSpPr>
            <p:spPr>
              <a:xfrm>
                <a:off x="6645029" y="2701297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6B0F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95A79628-8BF7-F702-CED7-5486CF6AACD3}"/>
                  </a:ext>
                </a:extLst>
              </p:cNvPr>
              <p:cNvSpPr/>
              <p:nvPr/>
            </p:nvSpPr>
            <p:spPr>
              <a:xfrm>
                <a:off x="6976977" y="2701297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6B0F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CBD4C3E4-56BD-83F3-D718-11F02A275BC5}"/>
                  </a:ext>
                </a:extLst>
              </p:cNvPr>
              <p:cNvSpPr/>
              <p:nvPr/>
            </p:nvSpPr>
            <p:spPr>
              <a:xfrm>
                <a:off x="7807990" y="2700551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059A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1E65F4DC-2BEA-928D-AA32-8667FF2D3E13}"/>
                  </a:ext>
                </a:extLst>
              </p:cNvPr>
              <p:cNvSpPr/>
              <p:nvPr/>
            </p:nvSpPr>
            <p:spPr>
              <a:xfrm>
                <a:off x="8139938" y="2700551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059A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B48652F4-3B55-AA97-6944-BCC089182CD1}"/>
                  </a:ext>
                </a:extLst>
              </p:cNvPr>
              <p:cNvSpPr/>
              <p:nvPr/>
            </p:nvSpPr>
            <p:spPr>
              <a:xfrm>
                <a:off x="8471886" y="2700551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0059A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1DEF1A89-3771-EBA5-1A51-71F580BE67BB}"/>
                  </a:ext>
                </a:extLst>
              </p:cNvPr>
              <p:cNvSpPr/>
              <p:nvPr/>
            </p:nvSpPr>
            <p:spPr>
              <a:xfrm rot="16200000">
                <a:off x="4755433" y="3566012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70AE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63332E9C-E19A-D6A2-9C9D-B5CFF9E3547F}"/>
                  </a:ext>
                </a:extLst>
              </p:cNvPr>
              <p:cNvSpPr/>
              <p:nvPr/>
            </p:nvSpPr>
            <p:spPr>
              <a:xfrm rot="16200000">
                <a:off x="4755434" y="3898339"/>
                <a:ext cx="236561" cy="1038058"/>
              </a:xfrm>
              <a:prstGeom prst="roundRect">
                <a:avLst>
                  <a:gd name="adj" fmla="val 3628"/>
                </a:avLst>
              </a:prstGeom>
              <a:solidFill>
                <a:srgbClr val="70AE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A30F17D-3334-FD80-6F85-8561A601B97B}"/>
                  </a:ext>
                </a:extLst>
              </p:cNvPr>
              <p:cNvSpPr/>
              <p:nvPr/>
            </p:nvSpPr>
            <p:spPr>
              <a:xfrm>
                <a:off x="4189228" y="3115340"/>
                <a:ext cx="1203515" cy="5741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6F7F49F-FD22-159A-30F2-7F9BFE927A0C}"/>
                  </a:ext>
                </a:extLst>
              </p:cNvPr>
              <p:cNvSpPr/>
              <p:nvPr/>
            </p:nvSpPr>
            <p:spPr>
              <a:xfrm>
                <a:off x="5648508" y="3966760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EB975B3B-CA10-F9AD-AC1C-645127A229AA}"/>
                  </a:ext>
                </a:extLst>
              </p:cNvPr>
              <p:cNvSpPr/>
              <p:nvPr/>
            </p:nvSpPr>
            <p:spPr>
              <a:xfrm>
                <a:off x="5976755" y="397066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D00C5113-F45D-3F81-F923-FDCD995AF712}"/>
                  </a:ext>
                </a:extLst>
              </p:cNvPr>
              <p:cNvSpPr/>
              <p:nvPr/>
            </p:nvSpPr>
            <p:spPr>
              <a:xfrm>
                <a:off x="6312817" y="397066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5C891167-5947-9982-3FFA-0FD6F1443D17}"/>
                  </a:ext>
                </a:extLst>
              </p:cNvPr>
              <p:cNvSpPr/>
              <p:nvPr/>
            </p:nvSpPr>
            <p:spPr>
              <a:xfrm>
                <a:off x="6648880" y="3966761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6CABD56D-C8F6-CE1B-4839-B0C8C60B012F}"/>
                  </a:ext>
                </a:extLst>
              </p:cNvPr>
              <p:cNvSpPr/>
              <p:nvPr/>
            </p:nvSpPr>
            <p:spPr>
              <a:xfrm>
                <a:off x="6967352" y="3966759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83ED1432-3555-B107-0A2E-37B06AB14A85}"/>
                  </a:ext>
                </a:extLst>
              </p:cNvPr>
              <p:cNvSpPr/>
              <p:nvPr/>
            </p:nvSpPr>
            <p:spPr>
              <a:xfrm>
                <a:off x="5644601" y="4295006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A87CF3AD-D460-9FE7-BB23-2243DCD2CFB7}"/>
                  </a:ext>
                </a:extLst>
              </p:cNvPr>
              <p:cNvSpPr/>
              <p:nvPr/>
            </p:nvSpPr>
            <p:spPr>
              <a:xfrm>
                <a:off x="5976756" y="429343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DC1CF429-43B2-B5C9-D81A-A6C9C9BFC1A5}"/>
                  </a:ext>
                </a:extLst>
              </p:cNvPr>
              <p:cNvSpPr/>
              <p:nvPr/>
            </p:nvSpPr>
            <p:spPr>
              <a:xfrm>
                <a:off x="6308911" y="4299087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82652384-5B03-A9ED-F171-37F8041FC4D5}"/>
                  </a:ext>
                </a:extLst>
              </p:cNvPr>
              <p:cNvSpPr/>
              <p:nvPr/>
            </p:nvSpPr>
            <p:spPr>
              <a:xfrm>
                <a:off x="6641066" y="429343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AF259B7D-C810-4EB7-630A-6F6BF8E90CDF}"/>
                  </a:ext>
                </a:extLst>
              </p:cNvPr>
              <p:cNvSpPr/>
              <p:nvPr/>
            </p:nvSpPr>
            <p:spPr>
              <a:xfrm>
                <a:off x="6973221" y="429343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A3134502-2F2F-BBED-1472-755D56FC76C2}"/>
                  </a:ext>
                </a:extLst>
              </p:cNvPr>
              <p:cNvSpPr/>
              <p:nvPr/>
            </p:nvSpPr>
            <p:spPr>
              <a:xfrm>
                <a:off x="7811483" y="3965019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78887785-F968-4A22-14A2-D9B151FBEA01}"/>
                  </a:ext>
                </a:extLst>
              </p:cNvPr>
              <p:cNvSpPr/>
              <p:nvPr/>
            </p:nvSpPr>
            <p:spPr>
              <a:xfrm>
                <a:off x="8147546" y="3961112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5F39896D-32C5-D0EE-89D1-0C5D2ADB6C88}"/>
                  </a:ext>
                </a:extLst>
              </p:cNvPr>
              <p:cNvSpPr/>
              <p:nvPr/>
            </p:nvSpPr>
            <p:spPr>
              <a:xfrm>
                <a:off x="8466018" y="3961110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3F291D9C-87BE-7F83-C6E4-7BE58F726389}"/>
                  </a:ext>
                </a:extLst>
              </p:cNvPr>
              <p:cNvSpPr/>
              <p:nvPr/>
            </p:nvSpPr>
            <p:spPr>
              <a:xfrm>
                <a:off x="7807577" y="4293438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E5F60B70-020E-BD4B-B78B-504E94C7FC57}"/>
                  </a:ext>
                </a:extLst>
              </p:cNvPr>
              <p:cNvSpPr/>
              <p:nvPr/>
            </p:nvSpPr>
            <p:spPr>
              <a:xfrm>
                <a:off x="8139732" y="4287789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7D41BF32-F303-5B2E-1239-39716FBA44C4}"/>
                  </a:ext>
                </a:extLst>
              </p:cNvPr>
              <p:cNvSpPr/>
              <p:nvPr/>
            </p:nvSpPr>
            <p:spPr>
              <a:xfrm>
                <a:off x="8471887" y="4287789"/>
                <a:ext cx="236561" cy="236560"/>
              </a:xfrm>
              <a:prstGeom prst="roundRect">
                <a:avLst>
                  <a:gd name="adj" fmla="val 3628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83AC76-5837-C0A7-D4AE-7E304E6E51DA}"/>
                  </a:ext>
                </a:extLst>
              </p:cNvPr>
              <p:cNvSpPr txBox="1"/>
              <p:nvPr/>
            </p:nvSpPr>
            <p:spPr>
              <a:xfrm>
                <a:off x="5614204" y="3985887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0.3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76D31C83-70AF-C690-7EDA-2C49DDB58365}"/>
                  </a:ext>
                </a:extLst>
              </p:cNvPr>
              <p:cNvSpPr txBox="1"/>
              <p:nvPr/>
            </p:nvSpPr>
            <p:spPr>
              <a:xfrm>
                <a:off x="5615531" y="4307890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0.3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812F80D-A4B1-03BC-AA47-D26EF16FBAC7}"/>
                  </a:ext>
                </a:extLst>
              </p:cNvPr>
              <p:cNvSpPr txBox="1"/>
              <p:nvPr/>
            </p:nvSpPr>
            <p:spPr>
              <a:xfrm>
                <a:off x="5938847" y="3987518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0.7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B018F1C4-5F23-485A-3C81-8A462BEF1FB0}"/>
                  </a:ext>
                </a:extLst>
              </p:cNvPr>
              <p:cNvSpPr txBox="1"/>
              <p:nvPr/>
            </p:nvSpPr>
            <p:spPr>
              <a:xfrm>
                <a:off x="5947686" y="4308058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A93C306-18CD-148C-D602-947E3A4B71DC}"/>
                  </a:ext>
                </a:extLst>
              </p:cNvPr>
              <p:cNvSpPr txBox="1"/>
              <p:nvPr/>
            </p:nvSpPr>
            <p:spPr>
              <a:xfrm>
                <a:off x="6279987" y="3981161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0.9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EC56D14-2FF3-665C-BE2D-3022DBE3A3FE}"/>
                  </a:ext>
                </a:extLst>
              </p:cNvPr>
              <p:cNvSpPr txBox="1"/>
              <p:nvPr/>
            </p:nvSpPr>
            <p:spPr>
              <a:xfrm>
                <a:off x="6283964" y="4307890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0.4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5DD7EF6-70C0-184C-EA58-58829E2A3440}"/>
                  </a:ext>
                </a:extLst>
              </p:cNvPr>
              <p:cNvSpPr txBox="1"/>
              <p:nvPr/>
            </p:nvSpPr>
            <p:spPr>
              <a:xfrm>
                <a:off x="6614743" y="3974658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0.4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3D0E8818-1E80-DFA0-81B4-B6FC413C29D9}"/>
                  </a:ext>
                </a:extLst>
              </p:cNvPr>
              <p:cNvSpPr txBox="1"/>
              <p:nvPr/>
            </p:nvSpPr>
            <p:spPr>
              <a:xfrm>
                <a:off x="6618721" y="4308321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0.1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122668B-FD99-490B-E9E6-9051969DB515}"/>
                  </a:ext>
                </a:extLst>
              </p:cNvPr>
              <p:cNvSpPr txBox="1"/>
              <p:nvPr/>
            </p:nvSpPr>
            <p:spPr>
              <a:xfrm>
                <a:off x="6939081" y="3978566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0.2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DDFF653-701E-64DE-8CB6-37FE2A71335B}"/>
                  </a:ext>
                </a:extLst>
              </p:cNvPr>
              <p:cNvSpPr txBox="1"/>
              <p:nvPr/>
            </p:nvSpPr>
            <p:spPr>
              <a:xfrm>
                <a:off x="6943059" y="4313066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0.5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6782FA2-0640-0CEF-129B-30154B293F88}"/>
                  </a:ext>
                </a:extLst>
              </p:cNvPr>
              <p:cNvSpPr txBox="1"/>
              <p:nvPr/>
            </p:nvSpPr>
            <p:spPr>
              <a:xfrm>
                <a:off x="7779235" y="3974659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0.5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A38F5F4-01AA-E3CC-8ABA-679BDAC4E5B1}"/>
                  </a:ext>
                </a:extLst>
              </p:cNvPr>
              <p:cNvSpPr txBox="1"/>
              <p:nvPr/>
            </p:nvSpPr>
            <p:spPr>
              <a:xfrm>
                <a:off x="7787053" y="4309158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0.9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BF3D3C4-AE65-11E5-BBA7-1165604E8EBF}"/>
                  </a:ext>
                </a:extLst>
              </p:cNvPr>
              <p:cNvSpPr txBox="1"/>
              <p:nvPr/>
            </p:nvSpPr>
            <p:spPr>
              <a:xfrm>
                <a:off x="8111388" y="3978567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0.3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75E1561-F8A9-0087-DACA-53FA7EC9AA5B}"/>
                  </a:ext>
                </a:extLst>
              </p:cNvPr>
              <p:cNvSpPr txBox="1"/>
              <p:nvPr/>
            </p:nvSpPr>
            <p:spPr>
              <a:xfrm>
                <a:off x="8111388" y="4304807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0.6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6A1820D-C6F7-A335-C9CC-28EE41999AD5}"/>
                  </a:ext>
                </a:extLst>
              </p:cNvPr>
              <p:cNvSpPr txBox="1"/>
              <p:nvPr/>
            </p:nvSpPr>
            <p:spPr>
              <a:xfrm>
                <a:off x="8435726" y="3974660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0.2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B6CFC09-7FA1-BF59-286B-D44CA2E7C1E1}"/>
                  </a:ext>
                </a:extLst>
              </p:cNvPr>
              <p:cNvSpPr txBox="1"/>
              <p:nvPr/>
            </p:nvSpPr>
            <p:spPr>
              <a:xfrm>
                <a:off x="8443544" y="4309160"/>
                <a:ext cx="307159" cy="20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0.7</a:t>
                </a:r>
              </a:p>
            </p:txBody>
          </p:sp>
        </p:grpSp>
      </p:grpSp>
      <p:sp>
        <p:nvSpPr>
          <p:cNvPr id="157" name="L-Shape 156">
            <a:extLst>
              <a:ext uri="{FF2B5EF4-FFF2-40B4-BE49-F238E27FC236}">
                <a16:creationId xmlns:a16="http://schemas.microsoft.com/office/drawing/2014/main" id="{B96FC3CE-B4AB-42A5-5DE3-73F176EE49B3}"/>
              </a:ext>
            </a:extLst>
          </p:cNvPr>
          <p:cNvSpPr/>
          <p:nvPr/>
        </p:nvSpPr>
        <p:spPr>
          <a:xfrm rot="10800000">
            <a:off x="6395247" y="227680"/>
            <a:ext cx="2132801" cy="1801299"/>
          </a:xfrm>
          <a:prstGeom prst="corner">
            <a:avLst>
              <a:gd name="adj1" fmla="val 70992"/>
              <a:gd name="adj2" fmla="val 82443"/>
            </a:avLst>
          </a:pr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F6F516C-3039-4D4C-F3E1-F7A2C0A3975E}"/>
              </a:ext>
            </a:extLst>
          </p:cNvPr>
          <p:cNvSpPr/>
          <p:nvPr/>
        </p:nvSpPr>
        <p:spPr>
          <a:xfrm>
            <a:off x="5785413" y="1551081"/>
            <a:ext cx="573259" cy="431013"/>
          </a:xfrm>
          <a:prstGeom prst="rect">
            <a:avLst/>
          </a:prstGeom>
          <a:noFill/>
          <a:ln w="19050">
            <a:solidFill>
              <a:srgbClr val="70AE4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A7A2D19-0BF5-FA56-0267-952A6501BA43}"/>
              </a:ext>
            </a:extLst>
          </p:cNvPr>
          <p:cNvSpPr/>
          <p:nvPr/>
        </p:nvSpPr>
        <p:spPr>
          <a:xfrm>
            <a:off x="6413536" y="1557874"/>
            <a:ext cx="573259" cy="419385"/>
          </a:xfrm>
          <a:prstGeom prst="rect">
            <a:avLst/>
          </a:prstGeom>
          <a:noFill/>
          <a:ln w="19050">
            <a:solidFill>
              <a:srgbClr val="06B0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33C778D-204E-1441-72DC-3B6ADC549A81}"/>
              </a:ext>
            </a:extLst>
          </p:cNvPr>
          <p:cNvCxnSpPr>
            <a:cxnSpLocks/>
          </p:cNvCxnSpPr>
          <p:nvPr/>
        </p:nvCxnSpPr>
        <p:spPr>
          <a:xfrm flipH="1">
            <a:off x="4228241" y="1977259"/>
            <a:ext cx="1432738" cy="177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41DE3779-620B-C3BE-798C-D924C0CC240D}"/>
              </a:ext>
            </a:extLst>
          </p:cNvPr>
          <p:cNvCxnSpPr>
            <a:cxnSpLocks/>
          </p:cNvCxnSpPr>
          <p:nvPr/>
        </p:nvCxnSpPr>
        <p:spPr>
          <a:xfrm flipH="1">
            <a:off x="5943896" y="2028979"/>
            <a:ext cx="756269" cy="2821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B65413D-5BDE-CB91-494B-ED3BF64D1392}"/>
              </a:ext>
            </a:extLst>
          </p:cNvPr>
          <p:cNvCxnSpPr>
            <a:cxnSpLocks/>
          </p:cNvCxnSpPr>
          <p:nvPr/>
        </p:nvCxnSpPr>
        <p:spPr>
          <a:xfrm>
            <a:off x="7919447" y="2108205"/>
            <a:ext cx="257532" cy="202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5A9D07-B8EB-19B3-C172-4B20BBB8057C}"/>
              </a:ext>
            </a:extLst>
          </p:cNvPr>
          <p:cNvSpPr txBox="1"/>
          <p:nvPr/>
        </p:nvSpPr>
        <p:spPr>
          <a:xfrm>
            <a:off x="149932" y="386695"/>
            <a:ext cx="536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achieve this sparser matching, XTR training requires a modification to </a:t>
            </a:r>
            <a:r>
              <a:rPr lang="en-US" dirty="0">
                <a:solidFill>
                  <a:schemeClr val="accent4"/>
                </a:solidFill>
              </a:rPr>
              <a:t>“practice how you play”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masking tokens that aren’t “retrieved” in-batch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47C379-33A2-8AA1-D3F4-B4CBB4E80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7"/>
          <a:stretch>
            <a:fillRect/>
          </a:stretch>
        </p:blipFill>
        <p:spPr>
          <a:xfrm>
            <a:off x="218343" y="1643189"/>
            <a:ext cx="4557466" cy="849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25BBC-B00D-330A-7EF5-78C101ED91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62" t="16072" r="29544" b="16070"/>
          <a:stretch>
            <a:fillRect/>
          </a:stretch>
        </p:blipFill>
        <p:spPr>
          <a:xfrm>
            <a:off x="908650" y="2361293"/>
            <a:ext cx="3776782" cy="11375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C5F7B40-DC1A-E28E-3483-852DB18626B0}"/>
              </a:ext>
            </a:extLst>
          </p:cNvPr>
          <p:cNvSpPr txBox="1"/>
          <p:nvPr/>
        </p:nvSpPr>
        <p:spPr>
          <a:xfrm>
            <a:off x="149932" y="2672590"/>
            <a:ext cx="84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In-batch retrieval sparsity</a:t>
            </a:r>
          </a:p>
        </p:txBody>
      </p:sp>
    </p:spTree>
    <p:extLst>
      <p:ext uri="{BB962C8B-B14F-4D97-AF65-F5344CB8AC3E}">
        <p14:creationId xmlns:p14="http://schemas.microsoft.com/office/powerpoint/2010/main" val="237527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57" grpId="0" animBg="1"/>
      <p:bldP spid="158" grpId="0" animBg="1"/>
      <p:bldP spid="159" grpId="0" animBg="1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9648-D015-B9D4-F340-BA4C61B8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E04D6AF-2FAA-02DC-EC88-D59224EE9A8F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8EEC3-B3DA-A10C-8C4A-3CCB58F8B12F}"/>
              </a:ext>
            </a:extLst>
          </p:cNvPr>
          <p:cNvSpPr txBox="1"/>
          <p:nvPr/>
        </p:nvSpPr>
        <p:spPr>
          <a:xfrm>
            <a:off x="149932" y="386695"/>
            <a:ext cx="536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achieve this sparser matching, XTR training requires a modification to </a:t>
            </a:r>
            <a:r>
              <a:rPr lang="en-US" dirty="0">
                <a:solidFill>
                  <a:schemeClr val="accent4"/>
                </a:solidFill>
              </a:rPr>
              <a:t>“practice how you play”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masking tokens that aren’t “retrieved” in-batch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E0439-127C-73A1-F13A-B93074A5D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7"/>
          <a:stretch>
            <a:fillRect/>
          </a:stretch>
        </p:blipFill>
        <p:spPr>
          <a:xfrm>
            <a:off x="218343" y="1643189"/>
            <a:ext cx="4557466" cy="849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9D99B2-0F65-CBF4-905D-3A8DC35BF752}"/>
              </a:ext>
            </a:extLst>
          </p:cNvPr>
          <p:cNvSpPr txBox="1"/>
          <p:nvPr/>
        </p:nvSpPr>
        <p:spPr>
          <a:xfrm>
            <a:off x="149932" y="2672590"/>
            <a:ext cx="84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In-batch retrieval sparsity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B6862C7-4416-1E91-256D-CA1EC3422025}"/>
              </a:ext>
            </a:extLst>
          </p:cNvPr>
          <p:cNvSpPr/>
          <p:nvPr/>
        </p:nvSpPr>
        <p:spPr>
          <a:xfrm>
            <a:off x="4757584" y="3996880"/>
            <a:ext cx="3931475" cy="18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A2878B-EA75-CCF6-F01F-727D1D4F7387}"/>
              </a:ext>
            </a:extLst>
          </p:cNvPr>
          <p:cNvGrpSpPr/>
          <p:nvPr/>
        </p:nvGrpSpPr>
        <p:grpSpPr>
          <a:xfrm>
            <a:off x="5846695" y="275261"/>
            <a:ext cx="2625191" cy="1644708"/>
            <a:chOff x="5689743" y="248079"/>
            <a:chExt cx="3076690" cy="19275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F5F4036-6447-D670-E2BE-CDE8B3B4B56C}"/>
                </a:ext>
              </a:extLst>
            </p:cNvPr>
            <p:cNvSpPr/>
            <p:nvPr/>
          </p:nvSpPr>
          <p:spPr>
            <a:xfrm>
              <a:off x="8219958" y="248079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F5926A9-8392-95E1-A539-A33F66708C56}"/>
                </a:ext>
              </a:extLst>
            </p:cNvPr>
            <p:cNvSpPr/>
            <p:nvPr/>
          </p:nvSpPr>
          <p:spPr>
            <a:xfrm>
              <a:off x="5689743" y="252764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F4548FB-7EE7-8C80-A088-0AD4311A7A1C}"/>
                </a:ext>
              </a:extLst>
            </p:cNvPr>
            <p:cNvSpPr/>
            <p:nvPr/>
          </p:nvSpPr>
          <p:spPr>
            <a:xfrm>
              <a:off x="6415752" y="252764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07AB891-152D-9700-2827-6C949AC28AED}"/>
                </a:ext>
              </a:extLst>
            </p:cNvPr>
            <p:cNvSpPr/>
            <p:nvPr/>
          </p:nvSpPr>
          <p:spPr>
            <a:xfrm>
              <a:off x="7141761" y="252764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387EA3-035F-C996-F29C-D636F5CE1259}"/>
                </a:ext>
              </a:extLst>
            </p:cNvPr>
            <p:cNvSpPr/>
            <p:nvPr/>
          </p:nvSpPr>
          <p:spPr>
            <a:xfrm>
              <a:off x="5689743" y="767480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442A9B9-A02B-B763-00C2-88D350644094}"/>
                </a:ext>
              </a:extLst>
            </p:cNvPr>
            <p:cNvSpPr/>
            <p:nvPr/>
          </p:nvSpPr>
          <p:spPr>
            <a:xfrm>
              <a:off x="6415752" y="767480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F5A13FA-22C7-8260-E0A5-B2934F9A2DD3}"/>
                </a:ext>
              </a:extLst>
            </p:cNvPr>
            <p:cNvSpPr/>
            <p:nvPr/>
          </p:nvSpPr>
          <p:spPr>
            <a:xfrm>
              <a:off x="7141761" y="767480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C37F4-C1FE-6DD1-C0D7-9D5BBC684585}"/>
                </a:ext>
              </a:extLst>
            </p:cNvPr>
            <p:cNvSpPr/>
            <p:nvPr/>
          </p:nvSpPr>
          <p:spPr>
            <a:xfrm>
              <a:off x="8219958" y="765133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0EA736D-27BB-4AAD-CAA5-FA965ECD8438}"/>
                </a:ext>
              </a:extLst>
            </p:cNvPr>
            <p:cNvSpPr/>
            <p:nvPr/>
          </p:nvSpPr>
          <p:spPr>
            <a:xfrm>
              <a:off x="5689743" y="1282196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B18EE23-C394-C335-408D-D3DA2E44F758}"/>
                </a:ext>
              </a:extLst>
            </p:cNvPr>
            <p:cNvSpPr/>
            <p:nvPr/>
          </p:nvSpPr>
          <p:spPr>
            <a:xfrm>
              <a:off x="6415752" y="1282196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DEBFA22-8C19-62B2-98B0-982209C77D0E}"/>
                </a:ext>
              </a:extLst>
            </p:cNvPr>
            <p:cNvSpPr/>
            <p:nvPr/>
          </p:nvSpPr>
          <p:spPr>
            <a:xfrm>
              <a:off x="7141761" y="1282196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D8E3323-AF6F-1139-0C12-90FF0CB01739}"/>
                </a:ext>
              </a:extLst>
            </p:cNvPr>
            <p:cNvSpPr/>
            <p:nvPr/>
          </p:nvSpPr>
          <p:spPr>
            <a:xfrm>
              <a:off x="8219958" y="1279849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2B0F18-527D-8236-D96B-565C5607A32D}"/>
                </a:ext>
              </a:extLst>
            </p:cNvPr>
            <p:cNvSpPr/>
            <p:nvPr/>
          </p:nvSpPr>
          <p:spPr>
            <a:xfrm>
              <a:off x="5689743" y="1796912"/>
              <a:ext cx="546475" cy="378745"/>
            </a:xfrm>
            <a:prstGeom prst="roundRect">
              <a:avLst/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Q</a:t>
              </a:r>
              <a:r>
                <a:rPr lang="en-US" sz="1200" baseline="-25000" dirty="0"/>
                <a:t>i</a:t>
              </a:r>
              <a:endParaRPr lang="en-US" sz="1200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F0CDBBF-D564-17C1-11A1-01BAC6014776}"/>
                </a:ext>
              </a:extLst>
            </p:cNvPr>
            <p:cNvSpPr/>
            <p:nvPr/>
          </p:nvSpPr>
          <p:spPr>
            <a:xfrm>
              <a:off x="6415752" y="1796912"/>
              <a:ext cx="546475" cy="378745"/>
            </a:xfrm>
            <a:prstGeom prst="roundRect">
              <a:avLst/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+</a:t>
              </a:r>
              <a:endParaRPr lang="en-US" sz="1200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F28050F-1EB0-8969-BE8F-90B5F6E96937}"/>
                </a:ext>
              </a:extLst>
            </p:cNvPr>
            <p:cNvSpPr/>
            <p:nvPr/>
          </p:nvSpPr>
          <p:spPr>
            <a:xfrm>
              <a:off x="7141761" y="1796912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250B6D8-4234-2E71-6BFD-3E949BC38EB4}"/>
                </a:ext>
              </a:extLst>
            </p:cNvPr>
            <p:cNvSpPr/>
            <p:nvPr/>
          </p:nvSpPr>
          <p:spPr>
            <a:xfrm>
              <a:off x="8219958" y="1794565"/>
              <a:ext cx="546475" cy="3787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</a:t>
              </a:r>
              <a:r>
                <a:rPr lang="en-US" sz="1200" baseline="30000" dirty="0"/>
                <a:t>-</a:t>
              </a:r>
              <a:endParaRPr lang="en-US" sz="1200" dirty="0"/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0FD6DF11-E89B-88E9-92A9-56EBA347EE7E}"/>
                </a:ext>
              </a:extLst>
            </p:cNvPr>
            <p:cNvSpPr txBox="1"/>
            <p:nvPr/>
          </p:nvSpPr>
          <p:spPr>
            <a:xfrm>
              <a:off x="7767187" y="262177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28" name="TextBox 46">
              <a:extLst>
                <a:ext uri="{FF2B5EF4-FFF2-40B4-BE49-F238E27FC236}">
                  <a16:creationId xmlns:a16="http://schemas.microsoft.com/office/drawing/2014/main" id="{FE284B12-ECA0-1884-A854-DA2174F54451}"/>
                </a:ext>
              </a:extLst>
            </p:cNvPr>
            <p:cNvSpPr txBox="1"/>
            <p:nvPr/>
          </p:nvSpPr>
          <p:spPr>
            <a:xfrm>
              <a:off x="7767187" y="776893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29" name="TextBox 46">
              <a:extLst>
                <a:ext uri="{FF2B5EF4-FFF2-40B4-BE49-F238E27FC236}">
                  <a16:creationId xmlns:a16="http://schemas.microsoft.com/office/drawing/2014/main" id="{D0EE22BB-24F0-7ACA-187A-73CB596C138A}"/>
                </a:ext>
              </a:extLst>
            </p:cNvPr>
            <p:cNvSpPr txBox="1"/>
            <p:nvPr/>
          </p:nvSpPr>
          <p:spPr>
            <a:xfrm>
              <a:off x="7767187" y="1291608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  <p:sp>
          <p:nvSpPr>
            <p:cNvPr id="30" name="TextBox 46">
              <a:extLst>
                <a:ext uri="{FF2B5EF4-FFF2-40B4-BE49-F238E27FC236}">
                  <a16:creationId xmlns:a16="http://schemas.microsoft.com/office/drawing/2014/main" id="{17AA87B4-4AB4-1DBD-0064-1C8B36FE1229}"/>
                </a:ext>
              </a:extLst>
            </p:cNvPr>
            <p:cNvSpPr txBox="1"/>
            <p:nvPr/>
          </p:nvSpPr>
          <p:spPr>
            <a:xfrm>
              <a:off x="7767187" y="1806325"/>
              <a:ext cx="362964" cy="32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…</a:t>
              </a: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E1A1A86-3FCD-B113-8D76-61632513D036}"/>
              </a:ext>
            </a:extLst>
          </p:cNvPr>
          <p:cNvSpPr/>
          <p:nvPr/>
        </p:nvSpPr>
        <p:spPr>
          <a:xfrm>
            <a:off x="4764542" y="4373707"/>
            <a:ext cx="3931475" cy="18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DA8F32E-C968-A601-D142-722BD90AD196}"/>
                  </a:ext>
                </a:extLst>
              </p:cNvPr>
              <p:cNvSpPr txBox="1"/>
              <p:nvPr/>
            </p:nvSpPr>
            <p:spPr>
              <a:xfrm>
                <a:off x="6277621" y="4641972"/>
                <a:ext cx="1279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DA8F32E-C968-A601-D142-722BD90AD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621" y="4641972"/>
                <a:ext cx="1279901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 149">
            <a:extLst>
              <a:ext uri="{FF2B5EF4-FFF2-40B4-BE49-F238E27FC236}">
                <a16:creationId xmlns:a16="http://schemas.microsoft.com/office/drawing/2014/main" id="{6832C842-A2BB-1618-D477-8E59E8697F34}"/>
              </a:ext>
            </a:extLst>
          </p:cNvPr>
          <p:cNvSpPr/>
          <p:nvPr/>
        </p:nvSpPr>
        <p:spPr>
          <a:xfrm>
            <a:off x="5600770" y="3588671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4D5560-371E-A235-C9F1-3E651EB66B78}"/>
              </a:ext>
            </a:extLst>
          </p:cNvPr>
          <p:cNvSpPr/>
          <p:nvPr/>
        </p:nvSpPr>
        <p:spPr>
          <a:xfrm>
            <a:off x="5994262" y="3592418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1915196-8A82-888E-CEA3-ACB761B58A7D}"/>
              </a:ext>
            </a:extLst>
          </p:cNvPr>
          <p:cNvSpPr/>
          <p:nvPr/>
        </p:nvSpPr>
        <p:spPr>
          <a:xfrm>
            <a:off x="6395248" y="3588670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AE5EC83-3DF6-3A66-CEB3-B273D9C301EF}"/>
              </a:ext>
            </a:extLst>
          </p:cNvPr>
          <p:cNvSpPr/>
          <p:nvPr/>
        </p:nvSpPr>
        <p:spPr>
          <a:xfrm>
            <a:off x="6773750" y="3592417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028C1D9-53F4-A3F9-FECB-F6EBB88DD0CC}"/>
              </a:ext>
            </a:extLst>
          </p:cNvPr>
          <p:cNvSpPr/>
          <p:nvPr/>
        </p:nvSpPr>
        <p:spPr>
          <a:xfrm>
            <a:off x="7770596" y="3588669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9872442-1892-AE31-8F5B-D3A1BB60F351}"/>
              </a:ext>
            </a:extLst>
          </p:cNvPr>
          <p:cNvSpPr/>
          <p:nvPr/>
        </p:nvSpPr>
        <p:spPr>
          <a:xfrm>
            <a:off x="8167835" y="3584921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9F0A16B-C2AD-9024-5AEB-791AFAF011E1}"/>
              </a:ext>
            </a:extLst>
          </p:cNvPr>
          <p:cNvSpPr/>
          <p:nvPr/>
        </p:nvSpPr>
        <p:spPr>
          <a:xfrm>
            <a:off x="8546337" y="3584921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1108540-919C-4F44-E2D8-083F7561D2E7}"/>
              </a:ext>
            </a:extLst>
          </p:cNvPr>
          <p:cNvSpPr/>
          <p:nvPr/>
        </p:nvSpPr>
        <p:spPr>
          <a:xfrm>
            <a:off x="5196035" y="3592419"/>
            <a:ext cx="18288" cy="9351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7ED45CE-DEFB-6F82-F28E-25281F03286E}"/>
              </a:ext>
            </a:extLst>
          </p:cNvPr>
          <p:cNvGrpSpPr/>
          <p:nvPr/>
        </p:nvGrpSpPr>
        <p:grpSpPr>
          <a:xfrm>
            <a:off x="3337518" y="2358411"/>
            <a:ext cx="5408602" cy="2175899"/>
            <a:chOff x="4189228" y="2700551"/>
            <a:chExt cx="4561475" cy="1835097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8277A13-2131-5935-444B-203B2816A98E}"/>
                </a:ext>
              </a:extLst>
            </p:cNvPr>
            <p:cNvSpPr/>
            <p:nvPr/>
          </p:nvSpPr>
          <p:spPr>
            <a:xfrm>
              <a:off x="5648507" y="27012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C0B15F3-2EC3-563B-F25C-C8AA84429494}"/>
                </a:ext>
              </a:extLst>
            </p:cNvPr>
            <p:cNvSpPr/>
            <p:nvPr/>
          </p:nvSpPr>
          <p:spPr>
            <a:xfrm>
              <a:off x="5980794" y="27012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24E14A8-32A1-0162-AF75-BDE31CEFED0C}"/>
                </a:ext>
              </a:extLst>
            </p:cNvPr>
            <p:cNvSpPr/>
            <p:nvPr/>
          </p:nvSpPr>
          <p:spPr>
            <a:xfrm>
              <a:off x="6313081" y="27012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77CE7DC-9A15-B992-47CC-106EB93CB8FC}"/>
                </a:ext>
              </a:extLst>
            </p:cNvPr>
            <p:cNvSpPr/>
            <p:nvPr/>
          </p:nvSpPr>
          <p:spPr>
            <a:xfrm>
              <a:off x="6645029" y="27012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5C109B2-E214-F97F-B81C-011C9591714A}"/>
                </a:ext>
              </a:extLst>
            </p:cNvPr>
            <p:cNvSpPr/>
            <p:nvPr/>
          </p:nvSpPr>
          <p:spPr>
            <a:xfrm>
              <a:off x="6976977" y="27012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062E71D2-C4C3-210E-FECD-9F103FB913E7}"/>
                </a:ext>
              </a:extLst>
            </p:cNvPr>
            <p:cNvSpPr/>
            <p:nvPr/>
          </p:nvSpPr>
          <p:spPr>
            <a:xfrm>
              <a:off x="7807990" y="2700551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059A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0CABFB7A-2AEE-88B3-E76B-7B483E10CCF1}"/>
                </a:ext>
              </a:extLst>
            </p:cNvPr>
            <p:cNvSpPr/>
            <p:nvPr/>
          </p:nvSpPr>
          <p:spPr>
            <a:xfrm>
              <a:off x="8139938" y="2700551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059A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4999D66D-70E8-DC16-64E0-A5447921E11C}"/>
                </a:ext>
              </a:extLst>
            </p:cNvPr>
            <p:cNvSpPr/>
            <p:nvPr/>
          </p:nvSpPr>
          <p:spPr>
            <a:xfrm>
              <a:off x="8471886" y="2700551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059A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193EC60-9371-C7F6-807D-622D4BEAEF44}"/>
                </a:ext>
              </a:extLst>
            </p:cNvPr>
            <p:cNvSpPr/>
            <p:nvPr/>
          </p:nvSpPr>
          <p:spPr>
            <a:xfrm rot="16200000">
              <a:off x="4755433" y="3566012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6A956FE4-FE21-02D6-3F3C-929DF521375F}"/>
                </a:ext>
              </a:extLst>
            </p:cNvPr>
            <p:cNvSpPr/>
            <p:nvPr/>
          </p:nvSpPr>
          <p:spPr>
            <a:xfrm rot="16200000">
              <a:off x="4755434" y="3898339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418068E-47CE-593D-0DCC-CF61ED8DC4BA}"/>
                </a:ext>
              </a:extLst>
            </p:cNvPr>
            <p:cNvSpPr/>
            <p:nvPr/>
          </p:nvSpPr>
          <p:spPr>
            <a:xfrm>
              <a:off x="4189228" y="3115340"/>
              <a:ext cx="1203515" cy="574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18C988F8-23A3-CC9F-EEA2-1663673A0920}"/>
                </a:ext>
              </a:extLst>
            </p:cNvPr>
            <p:cNvSpPr/>
            <p:nvPr/>
          </p:nvSpPr>
          <p:spPr>
            <a:xfrm>
              <a:off x="5648508" y="3966760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16A0FB8-4A57-874F-E837-D81EB4CE3F6C}"/>
                </a:ext>
              </a:extLst>
            </p:cNvPr>
            <p:cNvSpPr/>
            <p:nvPr/>
          </p:nvSpPr>
          <p:spPr>
            <a:xfrm>
              <a:off x="5976755" y="397066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3FC99C3D-355F-A122-0A96-E70492DAD5BC}"/>
                </a:ext>
              </a:extLst>
            </p:cNvPr>
            <p:cNvSpPr/>
            <p:nvPr/>
          </p:nvSpPr>
          <p:spPr>
            <a:xfrm>
              <a:off x="6312817" y="397066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CBEF8F99-57B3-9026-ABA1-E7E4AD3417F1}"/>
                </a:ext>
              </a:extLst>
            </p:cNvPr>
            <p:cNvSpPr/>
            <p:nvPr/>
          </p:nvSpPr>
          <p:spPr>
            <a:xfrm>
              <a:off x="6648880" y="3966761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BEB8B214-E183-C0A6-75D7-078A57320DCC}"/>
                </a:ext>
              </a:extLst>
            </p:cNvPr>
            <p:cNvSpPr/>
            <p:nvPr/>
          </p:nvSpPr>
          <p:spPr>
            <a:xfrm>
              <a:off x="6967352" y="3966759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71DFDE0A-142C-3910-E240-F24FF5042C03}"/>
                </a:ext>
              </a:extLst>
            </p:cNvPr>
            <p:cNvSpPr/>
            <p:nvPr/>
          </p:nvSpPr>
          <p:spPr>
            <a:xfrm>
              <a:off x="5644601" y="4295006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806985D4-D7FD-D9DB-B7B7-C63FA93A3D10}"/>
                </a:ext>
              </a:extLst>
            </p:cNvPr>
            <p:cNvSpPr/>
            <p:nvPr/>
          </p:nvSpPr>
          <p:spPr>
            <a:xfrm>
              <a:off x="5976756" y="429343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8DA9E145-099A-EBA4-0CA1-9448DBB09D56}"/>
                </a:ext>
              </a:extLst>
            </p:cNvPr>
            <p:cNvSpPr/>
            <p:nvPr/>
          </p:nvSpPr>
          <p:spPr>
            <a:xfrm>
              <a:off x="6308911" y="4299087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ABC4D1B7-A66B-D7E3-88AC-7FA79654DB19}"/>
                </a:ext>
              </a:extLst>
            </p:cNvPr>
            <p:cNvSpPr/>
            <p:nvPr/>
          </p:nvSpPr>
          <p:spPr>
            <a:xfrm>
              <a:off x="6641066" y="429343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94E16B75-D8AE-D076-5D33-BC8A55917EB0}"/>
                </a:ext>
              </a:extLst>
            </p:cNvPr>
            <p:cNvSpPr/>
            <p:nvPr/>
          </p:nvSpPr>
          <p:spPr>
            <a:xfrm>
              <a:off x="6973221" y="429343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37CC1E70-F17F-E74D-B0C7-FD1867E768E6}"/>
                </a:ext>
              </a:extLst>
            </p:cNvPr>
            <p:cNvSpPr/>
            <p:nvPr/>
          </p:nvSpPr>
          <p:spPr>
            <a:xfrm>
              <a:off x="7811483" y="3965019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808C444-10F9-4857-2870-9D533C339DBA}"/>
                </a:ext>
              </a:extLst>
            </p:cNvPr>
            <p:cNvSpPr/>
            <p:nvPr/>
          </p:nvSpPr>
          <p:spPr>
            <a:xfrm>
              <a:off x="8147546" y="3961112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8FD62FC2-855C-09EC-7610-23F2EBF2EE43}"/>
                </a:ext>
              </a:extLst>
            </p:cNvPr>
            <p:cNvSpPr/>
            <p:nvPr/>
          </p:nvSpPr>
          <p:spPr>
            <a:xfrm>
              <a:off x="8466018" y="3961110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D6311213-6B65-480D-88D0-1473DA000454}"/>
                </a:ext>
              </a:extLst>
            </p:cNvPr>
            <p:cNvSpPr/>
            <p:nvPr/>
          </p:nvSpPr>
          <p:spPr>
            <a:xfrm>
              <a:off x="7807577" y="4293438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AB28D597-2E44-12E8-C7C4-4291C6AB9012}"/>
                </a:ext>
              </a:extLst>
            </p:cNvPr>
            <p:cNvSpPr/>
            <p:nvPr/>
          </p:nvSpPr>
          <p:spPr>
            <a:xfrm>
              <a:off x="8139732" y="4287789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3963FC1B-5CDC-6073-3A0A-BD631A3AD74A}"/>
                </a:ext>
              </a:extLst>
            </p:cNvPr>
            <p:cNvSpPr/>
            <p:nvPr/>
          </p:nvSpPr>
          <p:spPr>
            <a:xfrm>
              <a:off x="8471887" y="4287789"/>
              <a:ext cx="236561" cy="236560"/>
            </a:xfrm>
            <a:prstGeom prst="roundRect">
              <a:avLst>
                <a:gd name="adj" fmla="val 3628"/>
              </a:avLst>
            </a:prstGeom>
            <a:solidFill>
              <a:srgbClr val="C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14CAE27-542D-788E-28FA-EF6A69174B62}"/>
                </a:ext>
              </a:extLst>
            </p:cNvPr>
            <p:cNvSpPr txBox="1"/>
            <p:nvPr/>
          </p:nvSpPr>
          <p:spPr>
            <a:xfrm>
              <a:off x="5660169" y="3985887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A17D211-1501-D8BA-1F4B-5D3A7FE67AA5}"/>
                </a:ext>
              </a:extLst>
            </p:cNvPr>
            <p:cNvSpPr txBox="1"/>
            <p:nvPr/>
          </p:nvSpPr>
          <p:spPr>
            <a:xfrm>
              <a:off x="5661497" y="4307890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82DD55A-A5AC-38CF-251D-1E9303899B9B}"/>
                </a:ext>
              </a:extLst>
            </p:cNvPr>
            <p:cNvSpPr txBox="1"/>
            <p:nvPr/>
          </p:nvSpPr>
          <p:spPr>
            <a:xfrm>
              <a:off x="5938847" y="3987518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0.7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AA4BD81-8C8B-024F-8072-E7FE2171AFBD}"/>
                </a:ext>
              </a:extLst>
            </p:cNvPr>
            <p:cNvSpPr txBox="1"/>
            <p:nvPr/>
          </p:nvSpPr>
          <p:spPr>
            <a:xfrm>
              <a:off x="5993651" y="4308058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0B29174-C757-1EC7-2EE2-B9FDCA6F9A89}"/>
                </a:ext>
              </a:extLst>
            </p:cNvPr>
            <p:cNvSpPr txBox="1"/>
            <p:nvPr/>
          </p:nvSpPr>
          <p:spPr>
            <a:xfrm>
              <a:off x="6279987" y="3981161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0.9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6780B0F-7DC7-E98E-74E2-3B3E7F8E7655}"/>
                </a:ext>
              </a:extLst>
            </p:cNvPr>
            <p:cNvSpPr txBox="1"/>
            <p:nvPr/>
          </p:nvSpPr>
          <p:spPr>
            <a:xfrm>
              <a:off x="6329930" y="4307890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54F811-54D0-CB71-C938-0DEF6C0853E4}"/>
                </a:ext>
              </a:extLst>
            </p:cNvPr>
            <p:cNvSpPr txBox="1"/>
            <p:nvPr/>
          </p:nvSpPr>
          <p:spPr>
            <a:xfrm>
              <a:off x="6660709" y="3974658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671D4C8-4590-7399-6499-5C669041C3A1}"/>
                </a:ext>
              </a:extLst>
            </p:cNvPr>
            <p:cNvSpPr txBox="1"/>
            <p:nvPr/>
          </p:nvSpPr>
          <p:spPr>
            <a:xfrm>
              <a:off x="6664686" y="4308321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E668654-52CE-106E-E005-9EA17F2111F8}"/>
                </a:ext>
              </a:extLst>
            </p:cNvPr>
            <p:cNvSpPr txBox="1"/>
            <p:nvPr/>
          </p:nvSpPr>
          <p:spPr>
            <a:xfrm>
              <a:off x="6985047" y="3978566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9F1A98F-E68F-E47B-6B7F-F2CAF4D963B1}"/>
                </a:ext>
              </a:extLst>
            </p:cNvPr>
            <p:cNvSpPr txBox="1"/>
            <p:nvPr/>
          </p:nvSpPr>
          <p:spPr>
            <a:xfrm>
              <a:off x="6989024" y="4313066"/>
              <a:ext cx="215227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23444A5-9F67-661B-48E1-74A4E21ADFB5}"/>
                </a:ext>
              </a:extLst>
            </p:cNvPr>
            <p:cNvSpPr txBox="1"/>
            <p:nvPr/>
          </p:nvSpPr>
          <p:spPr>
            <a:xfrm>
              <a:off x="7779235" y="3974659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0.5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A4E0C13-B055-17CC-B69C-0297F7BF9134}"/>
                </a:ext>
              </a:extLst>
            </p:cNvPr>
            <p:cNvSpPr txBox="1"/>
            <p:nvPr/>
          </p:nvSpPr>
          <p:spPr>
            <a:xfrm>
              <a:off x="7787053" y="4309158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0.9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A9F3433-7F64-B50D-CEA2-235F4BC2706F}"/>
                </a:ext>
              </a:extLst>
            </p:cNvPr>
            <p:cNvSpPr txBox="1"/>
            <p:nvPr/>
          </p:nvSpPr>
          <p:spPr>
            <a:xfrm>
              <a:off x="8111388" y="3978567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0.3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07057F5-AD86-831D-BA29-FF563871621B}"/>
                </a:ext>
              </a:extLst>
            </p:cNvPr>
            <p:cNvSpPr txBox="1"/>
            <p:nvPr/>
          </p:nvSpPr>
          <p:spPr>
            <a:xfrm>
              <a:off x="8111388" y="4304807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0.6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9316EDC-6252-E8BE-92C6-C05DCB45F216}"/>
                </a:ext>
              </a:extLst>
            </p:cNvPr>
            <p:cNvSpPr txBox="1"/>
            <p:nvPr/>
          </p:nvSpPr>
          <p:spPr>
            <a:xfrm>
              <a:off x="8435726" y="3974660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0.2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0C839F5-4494-E987-E433-3760882F325A}"/>
                </a:ext>
              </a:extLst>
            </p:cNvPr>
            <p:cNvSpPr txBox="1"/>
            <p:nvPr/>
          </p:nvSpPr>
          <p:spPr>
            <a:xfrm>
              <a:off x="8443544" y="4309160"/>
              <a:ext cx="307159" cy="2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0.7</a:t>
              </a:r>
            </a:p>
          </p:txBody>
        </p:sp>
      </p:grpSp>
      <p:sp>
        <p:nvSpPr>
          <p:cNvPr id="157" name="L-Shape 156">
            <a:extLst>
              <a:ext uri="{FF2B5EF4-FFF2-40B4-BE49-F238E27FC236}">
                <a16:creationId xmlns:a16="http://schemas.microsoft.com/office/drawing/2014/main" id="{1BBBE70F-7B04-2464-F0F3-201EB9D4002B}"/>
              </a:ext>
            </a:extLst>
          </p:cNvPr>
          <p:cNvSpPr/>
          <p:nvPr/>
        </p:nvSpPr>
        <p:spPr>
          <a:xfrm rot="10800000">
            <a:off x="6395247" y="227680"/>
            <a:ext cx="2132801" cy="1801299"/>
          </a:xfrm>
          <a:prstGeom prst="corner">
            <a:avLst>
              <a:gd name="adj1" fmla="val 70992"/>
              <a:gd name="adj2" fmla="val 82443"/>
            </a:avLst>
          </a:pr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0C2EC4C-BC9A-9F2D-E94E-E07CB1DC7374}"/>
              </a:ext>
            </a:extLst>
          </p:cNvPr>
          <p:cNvSpPr/>
          <p:nvPr/>
        </p:nvSpPr>
        <p:spPr>
          <a:xfrm>
            <a:off x="5785413" y="1551081"/>
            <a:ext cx="573259" cy="431013"/>
          </a:xfrm>
          <a:prstGeom prst="rect">
            <a:avLst/>
          </a:prstGeom>
          <a:noFill/>
          <a:ln w="19050">
            <a:solidFill>
              <a:srgbClr val="70AE4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D4C1CD1-760C-187A-B14E-AF01DCE1B80F}"/>
              </a:ext>
            </a:extLst>
          </p:cNvPr>
          <p:cNvSpPr/>
          <p:nvPr/>
        </p:nvSpPr>
        <p:spPr>
          <a:xfrm>
            <a:off x="6413536" y="1557874"/>
            <a:ext cx="573259" cy="419385"/>
          </a:xfrm>
          <a:prstGeom prst="rect">
            <a:avLst/>
          </a:prstGeom>
          <a:noFill/>
          <a:ln w="19050">
            <a:solidFill>
              <a:srgbClr val="06B0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8A48901A-6D45-EAED-36ED-74BC18A7CC02}"/>
              </a:ext>
            </a:extLst>
          </p:cNvPr>
          <p:cNvCxnSpPr>
            <a:cxnSpLocks/>
          </p:cNvCxnSpPr>
          <p:nvPr/>
        </p:nvCxnSpPr>
        <p:spPr>
          <a:xfrm flipH="1">
            <a:off x="4228241" y="1977259"/>
            <a:ext cx="1432738" cy="177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5B27947-7660-0363-52A3-E0F6BD8C9AB1}"/>
              </a:ext>
            </a:extLst>
          </p:cNvPr>
          <p:cNvCxnSpPr>
            <a:cxnSpLocks/>
          </p:cNvCxnSpPr>
          <p:nvPr/>
        </p:nvCxnSpPr>
        <p:spPr>
          <a:xfrm flipH="1">
            <a:off x="5943896" y="2028979"/>
            <a:ext cx="756269" cy="2821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52F3767-8AB1-BDFB-C697-301C57859D13}"/>
              </a:ext>
            </a:extLst>
          </p:cNvPr>
          <p:cNvCxnSpPr>
            <a:cxnSpLocks/>
          </p:cNvCxnSpPr>
          <p:nvPr/>
        </p:nvCxnSpPr>
        <p:spPr>
          <a:xfrm>
            <a:off x="7919447" y="2108205"/>
            <a:ext cx="257532" cy="202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1B4D161-3975-A4EE-0AAC-F6418022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62" t="16072" r="29544" b="16070"/>
          <a:stretch>
            <a:fillRect/>
          </a:stretch>
        </p:blipFill>
        <p:spPr>
          <a:xfrm>
            <a:off x="908650" y="2361293"/>
            <a:ext cx="3776782" cy="11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45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06628-3BD0-40D7-C03A-537F11EE7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51B878-A36E-7AB5-8B80-4B6FBCD90315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55059F-9FD8-963B-1B4A-764EB36464D3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295724-6778-3261-CCED-6381FA4BF280}"/>
              </a:ext>
            </a:extLst>
          </p:cNvPr>
          <p:cNvGrpSpPr/>
          <p:nvPr/>
        </p:nvGrpSpPr>
        <p:grpSpPr>
          <a:xfrm>
            <a:off x="363720" y="1614986"/>
            <a:ext cx="2940050" cy="3337194"/>
            <a:chOff x="711200" y="901700"/>
            <a:chExt cx="3149600" cy="3575050"/>
          </a:xfrm>
        </p:grpSpPr>
        <p:pic>
          <p:nvPicPr>
            <p:cNvPr id="35842" name="Picture 2" descr="Dependency">
              <a:extLst>
                <a:ext uri="{FF2B5EF4-FFF2-40B4-BE49-F238E27FC236}">
                  <a16:creationId xmlns:a16="http://schemas.microsoft.com/office/drawing/2014/main" id="{95B725BA-F251-38C8-8929-71AC0419BB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" t="13082" r="2247" b="2256"/>
            <a:stretch>
              <a:fillRect/>
            </a:stretch>
          </p:blipFill>
          <p:spPr bwMode="auto">
            <a:xfrm>
              <a:off x="711200" y="901700"/>
              <a:ext cx="3149600" cy="357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71CFE0-38DD-9A14-477D-149F1705A7C6}"/>
                </a:ext>
              </a:extLst>
            </p:cNvPr>
            <p:cNvSpPr/>
            <p:nvPr/>
          </p:nvSpPr>
          <p:spPr>
            <a:xfrm>
              <a:off x="2654300" y="2571750"/>
              <a:ext cx="1206500" cy="1104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52092E6B-76FE-B0E5-9054-514FD2C5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Motivation for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6221C-95E0-B992-F2D9-65D21CBC531D}"/>
              </a:ext>
            </a:extLst>
          </p:cNvPr>
          <p:cNvSpPr txBox="1"/>
          <p:nvPr/>
        </p:nvSpPr>
        <p:spPr>
          <a:xfrm>
            <a:off x="572614" y="974367"/>
            <a:ext cx="206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All XTR follow-up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works &amp; conclusions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B86C20-E483-0819-EFBB-C101C2F3D6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642"/>
          <a:stretch>
            <a:fillRect/>
          </a:stretch>
        </p:blipFill>
        <p:spPr>
          <a:xfrm>
            <a:off x="2223952" y="3014630"/>
            <a:ext cx="1587817" cy="660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7F2F75-164E-36E7-4107-D3D88BD6F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952" y="3618475"/>
            <a:ext cx="2717800" cy="4324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3C3803-07CB-32DC-8936-DE0487FB666E}"/>
              </a:ext>
            </a:extLst>
          </p:cNvPr>
          <p:cNvSpPr/>
          <p:nvPr/>
        </p:nvSpPr>
        <p:spPr>
          <a:xfrm>
            <a:off x="5085243" y="1209124"/>
            <a:ext cx="3048000" cy="71997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MISSING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0BDA5-04EB-630F-937C-1FD439F9A0A7}"/>
              </a:ext>
            </a:extLst>
          </p:cNvPr>
          <p:cNvSpPr txBox="1"/>
          <p:nvPr/>
        </p:nvSpPr>
        <p:spPr>
          <a:xfrm>
            <a:off x="5040136" y="2067386"/>
            <a:ext cx="3716514" cy="115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Paired </a:t>
            </a:r>
            <a:r>
              <a:rPr lang="en-US" sz="1600" dirty="0" err="1">
                <a:ea typeface="Tahoma" panose="020B0604030504040204" pitchFamily="34" charset="0"/>
                <a:cs typeface="Tahoma" panose="020B0604030504040204" pitchFamily="34" charset="0"/>
              </a:rPr>
              <a:t>ColBERT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baseline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aseline="30000" dirty="0"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party / </a:t>
            </a:r>
            <a:r>
              <a:rPr lang="en-US" sz="1600" u="sng" dirty="0">
                <a:ea typeface="Tahoma" panose="020B0604030504040204" pitchFamily="34" charset="0"/>
                <a:cs typeface="Tahoma" panose="020B0604030504040204" pitchFamily="34" charset="0"/>
              </a:rPr>
              <a:t>functioning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training code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Modern trained/evaluated XTR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CB8F9CD1-8FD1-CED2-7FEA-3EAF717826FD}"/>
              </a:ext>
            </a:extLst>
          </p:cNvPr>
          <p:cNvSpPr txBox="1"/>
          <p:nvPr/>
        </p:nvSpPr>
        <p:spPr>
          <a:xfrm>
            <a:off x="3718601" y="4885032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[XKCD 2347]</a:t>
            </a:r>
          </a:p>
        </p:txBody>
      </p:sp>
    </p:spTree>
    <p:extLst>
      <p:ext uri="{BB962C8B-B14F-4D97-AF65-F5344CB8AC3E}">
        <p14:creationId xmlns:p14="http://schemas.microsoft.com/office/powerpoint/2010/main" val="9534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D1024-A325-2F86-390A-277A43E5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6A4B68-D282-8DB4-1F94-EEBF74E50698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9275D5-DA47-43AC-F8D8-015F07D3F4D3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27D77D5-2907-ADF3-1D71-47A02F04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Is XTR a “Free Lunch”?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C37E37-CE32-87DE-DD39-D9A98817A884}"/>
              </a:ext>
            </a:extLst>
          </p:cNvPr>
          <p:cNvSpPr txBox="1"/>
          <p:nvPr/>
        </p:nvSpPr>
        <p:spPr>
          <a:xfrm>
            <a:off x="387350" y="1501820"/>
            <a:ext cx="404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don’t replicate XTR’s 2 point nDCG@10 improvement over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1C7F473-475C-0261-D296-260F4A982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338592"/>
              </p:ext>
            </p:extLst>
          </p:nvPr>
        </p:nvGraphicFramePr>
        <p:xfrm>
          <a:off x="4934840" y="1165225"/>
          <a:ext cx="3767598" cy="281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560">
                  <a:extLst>
                    <a:ext uri="{9D8B030D-6E8A-4147-A177-3AD203B41FA5}">
                      <a16:colId xmlns:a16="http://schemas.microsoft.com/office/drawing/2014/main" val="2245496920"/>
                    </a:ext>
                  </a:extLst>
                </a:gridCol>
                <a:gridCol w="632202">
                  <a:extLst>
                    <a:ext uri="{9D8B030D-6E8A-4147-A177-3AD203B41FA5}">
                      <a16:colId xmlns:a16="http://schemas.microsoft.com/office/drawing/2014/main" val="1058707548"/>
                    </a:ext>
                  </a:extLst>
                </a:gridCol>
                <a:gridCol w="1138836">
                  <a:extLst>
                    <a:ext uri="{9D8B030D-6E8A-4147-A177-3AD203B41FA5}">
                      <a16:colId xmlns:a16="http://schemas.microsoft.com/office/drawing/2014/main" val="1492044063"/>
                    </a:ext>
                  </a:extLst>
                </a:gridCol>
              </a:tblGrid>
              <a:tr h="3384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ColBERT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898833"/>
                  </a:ext>
                </a:extLst>
              </a:tr>
              <a:tr h="61864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Theirs I</a:t>
                      </a:r>
                    </a:p>
                    <a:p>
                      <a:pPr algn="r"/>
                      <a:r>
                        <a:rPr lang="en-US" dirty="0"/>
                        <a:t>(base, contrastive)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2059"/>
                  </a:ext>
                </a:extLst>
              </a:tr>
              <a:tr h="61864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Theirs II</a:t>
                      </a:r>
                    </a:p>
                    <a:p>
                      <a:pPr algn="r"/>
                      <a:r>
                        <a:rPr lang="en-US" dirty="0"/>
                        <a:t>(large, contrastive)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029263"/>
                  </a:ext>
                </a:extLst>
              </a:tr>
              <a:tr h="61864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Ours I</a:t>
                      </a:r>
                    </a:p>
                    <a:p>
                      <a:pPr algn="r"/>
                      <a:r>
                        <a:rPr lang="en-US" dirty="0"/>
                        <a:t>(small, contrastive)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664988"/>
                  </a:ext>
                </a:extLst>
              </a:tr>
              <a:tr h="61864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Ours II</a:t>
                      </a:r>
                      <a:br>
                        <a:rPr lang="en-US" dirty="0"/>
                      </a:br>
                      <a:r>
                        <a:rPr lang="en-US" dirty="0"/>
                        <a:t>(base, distillation, IVF)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0487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652D03E-AEA0-6350-491B-EA50F08580A2}"/>
              </a:ext>
            </a:extLst>
          </p:cNvPr>
          <p:cNvSpPr txBox="1"/>
          <p:nvPr/>
        </p:nvSpPr>
        <p:spPr>
          <a:xfrm>
            <a:off x="429025" y="3081957"/>
            <a:ext cx="420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opposite seems more intuitive: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is an explicit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approximation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0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A625-9A73-4B29-E800-D308A1C6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131CC1-AF0B-220F-802E-F66859D5C6BF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E7040F-6329-12AA-DB69-C6E2B0A9DCFE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789927-ADB9-D629-95AB-8E2CC2B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Modernizing XTR: Distillation + IVF indices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31F96-83D9-1D3B-BFF4-9ECD5381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974"/>
          <a:stretch>
            <a:fillRect/>
          </a:stretch>
        </p:blipFill>
        <p:spPr>
          <a:xfrm>
            <a:off x="572614" y="946460"/>
            <a:ext cx="6924674" cy="27019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81A510-167C-F186-CFA1-0C5884E268C1}"/>
              </a:ext>
            </a:extLst>
          </p:cNvPr>
          <p:cNvGrpSpPr/>
          <p:nvPr/>
        </p:nvGrpSpPr>
        <p:grpSpPr>
          <a:xfrm>
            <a:off x="7436484" y="1720609"/>
            <a:ext cx="1281022" cy="1153697"/>
            <a:chOff x="7020474" y="1679022"/>
            <a:chExt cx="1202776" cy="10832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710539-2372-9D7A-AB85-25855DBBF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77439" r="12414" b="9558"/>
            <a:stretch>
              <a:fillRect/>
            </a:stretch>
          </p:blipFill>
          <p:spPr>
            <a:xfrm>
              <a:off x="7020474" y="2220636"/>
              <a:ext cx="1202776" cy="5416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64AE38-2A47-78F1-37F3-64587D135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55685" r="12414" b="31313"/>
            <a:stretch>
              <a:fillRect/>
            </a:stretch>
          </p:blipFill>
          <p:spPr>
            <a:xfrm>
              <a:off x="7020474" y="1679022"/>
              <a:ext cx="1202776" cy="5416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7FD1EEB-D2C1-CA42-40FB-A70452A94CE9}"/>
              </a:ext>
            </a:extLst>
          </p:cNvPr>
          <p:cNvSpPr/>
          <p:nvPr/>
        </p:nvSpPr>
        <p:spPr>
          <a:xfrm>
            <a:off x="1164266" y="1301640"/>
            <a:ext cx="685799" cy="209014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45205-5A65-FB16-DBB2-0B85919E54B1}"/>
              </a:ext>
            </a:extLst>
          </p:cNvPr>
          <p:cNvSpPr txBox="1"/>
          <p:nvPr/>
        </p:nvSpPr>
        <p:spPr>
          <a:xfrm>
            <a:off x="216210" y="3740972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training achieves: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E89B8-4D83-5715-1340-AADD98704253}"/>
              </a:ext>
            </a:extLst>
          </p:cNvPr>
          <p:cNvSpPr txBox="1"/>
          <p:nvPr/>
        </p:nvSpPr>
        <p:spPr>
          <a:xfrm>
            <a:off x="216210" y="4197039"/>
            <a:ext cx="407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Usable performance with WARP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3E6D9-FE7B-6C78-0F50-C285CBFFF769}"/>
              </a:ext>
            </a:extLst>
          </p:cNvPr>
          <p:cNvSpPr txBox="1"/>
          <p:nvPr/>
        </p:nvSpPr>
        <p:spPr>
          <a:xfrm>
            <a:off x="4855549" y="3738081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Consequence: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3E6B9-A26F-D36E-511A-1D8CA4204348}"/>
              </a:ext>
            </a:extLst>
          </p:cNvPr>
          <p:cNvSpPr/>
          <p:nvPr/>
        </p:nvSpPr>
        <p:spPr>
          <a:xfrm>
            <a:off x="4512649" y="1301640"/>
            <a:ext cx="685799" cy="209014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6C9DB-1DF2-04F2-62A2-69B6B7F9C57F}"/>
              </a:ext>
            </a:extLst>
          </p:cNvPr>
          <p:cNvSpPr txBox="1"/>
          <p:nvPr/>
        </p:nvSpPr>
        <p:spPr>
          <a:xfrm>
            <a:off x="4849468" y="4197038"/>
            <a:ext cx="386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XTR-train for WARP efficiency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A6CDE4-E54E-A968-2263-6B56682FA6DC}"/>
              </a:ext>
            </a:extLst>
          </p:cNvPr>
          <p:cNvSpPr/>
          <p:nvPr/>
        </p:nvSpPr>
        <p:spPr>
          <a:xfrm>
            <a:off x="1911302" y="1301640"/>
            <a:ext cx="2055681" cy="202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ADC9-47C0-1F8A-1A28-08F0DC4CDC61}"/>
              </a:ext>
            </a:extLst>
          </p:cNvPr>
          <p:cNvSpPr/>
          <p:nvPr/>
        </p:nvSpPr>
        <p:spPr>
          <a:xfrm>
            <a:off x="5289625" y="1301640"/>
            <a:ext cx="2055681" cy="202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82C0A3-0B34-EEF5-0D6A-3F19F933F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8CBB7-7302-F708-0890-26C45E5F9749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7DCDF-FA6E-C796-A8F8-040ED4FD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Spectrum of Retrieval Architectures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12CA-EF42-E590-9A99-21925A9F9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linear spectrum with single vector (dense, but will mention sparse verbally) -&gt; MV -&gt; cross encoder. Spectrum encodes 1) representation granularity 2) lateness of interaction computation 3) approx. efficiency</a:t>
            </a:r>
          </a:p>
          <a:p>
            <a:r>
              <a:rPr lang="en-US" dirty="0"/>
              <a:t>MV approximates the attention computation of CE with the indexability of bi-encoder</a:t>
            </a:r>
          </a:p>
        </p:txBody>
      </p:sp>
    </p:spTree>
    <p:extLst>
      <p:ext uri="{BB962C8B-B14F-4D97-AF65-F5344CB8AC3E}">
        <p14:creationId xmlns:p14="http://schemas.microsoft.com/office/powerpoint/2010/main" val="565852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FC0F-2B13-76B5-4EA5-666499E7C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F0DDDBB-4862-345B-2956-4A88DF8152E1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7624E5-E959-99B4-0FC4-2BBF955CC87A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72BDB11-3A20-A9AB-F954-5CB74A19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Modernizing XTR: Distillation + IVF indices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18F4B-7898-A57C-089F-BEB2A8B6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974"/>
          <a:stretch>
            <a:fillRect/>
          </a:stretch>
        </p:blipFill>
        <p:spPr>
          <a:xfrm>
            <a:off x="572614" y="946460"/>
            <a:ext cx="6924674" cy="27019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A07437-2710-522A-F7CD-A109953B6973}"/>
              </a:ext>
            </a:extLst>
          </p:cNvPr>
          <p:cNvGrpSpPr/>
          <p:nvPr/>
        </p:nvGrpSpPr>
        <p:grpSpPr>
          <a:xfrm>
            <a:off x="7436484" y="1720609"/>
            <a:ext cx="1281022" cy="1153697"/>
            <a:chOff x="7020474" y="1679022"/>
            <a:chExt cx="1202776" cy="10832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D0444-3ACD-E23A-9836-473739E7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77439" r="12414" b="9558"/>
            <a:stretch>
              <a:fillRect/>
            </a:stretch>
          </p:blipFill>
          <p:spPr>
            <a:xfrm>
              <a:off x="7020474" y="2220636"/>
              <a:ext cx="1202776" cy="5416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017ABB-0329-B042-357B-03B93187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55685" r="12414" b="31313"/>
            <a:stretch>
              <a:fillRect/>
            </a:stretch>
          </p:blipFill>
          <p:spPr>
            <a:xfrm>
              <a:off x="7020474" y="1679022"/>
              <a:ext cx="1202776" cy="5416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A3CD204-CAD4-2EF7-FA8C-B74F32E65950}"/>
              </a:ext>
            </a:extLst>
          </p:cNvPr>
          <p:cNvSpPr/>
          <p:nvPr/>
        </p:nvSpPr>
        <p:spPr>
          <a:xfrm>
            <a:off x="1164266" y="1301640"/>
            <a:ext cx="2886740" cy="3067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0339A-DD1F-33FB-60BF-178DC4A9B062}"/>
              </a:ext>
            </a:extLst>
          </p:cNvPr>
          <p:cNvSpPr txBox="1"/>
          <p:nvPr/>
        </p:nvSpPr>
        <p:spPr>
          <a:xfrm>
            <a:off x="216210" y="3740972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training achieves: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39B39-88C4-CDAF-1D90-1EDF23D69DEA}"/>
              </a:ext>
            </a:extLst>
          </p:cNvPr>
          <p:cNvSpPr txBox="1"/>
          <p:nvPr/>
        </p:nvSpPr>
        <p:spPr>
          <a:xfrm>
            <a:off x="216210" y="4197038"/>
            <a:ext cx="407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Similar precision ranking-based performance to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PLAID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7B75B-3DBC-09C0-DFC0-24BB335A0C58}"/>
              </a:ext>
            </a:extLst>
          </p:cNvPr>
          <p:cNvSpPr txBox="1"/>
          <p:nvPr/>
        </p:nvSpPr>
        <p:spPr>
          <a:xfrm>
            <a:off x="4849468" y="4197038"/>
            <a:ext cx="317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training doesn’t hurt PLAID-only pipeline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B6959-EBAC-BD49-8760-E00F51EF27D1}"/>
              </a:ext>
            </a:extLst>
          </p:cNvPr>
          <p:cNvSpPr txBox="1"/>
          <p:nvPr/>
        </p:nvSpPr>
        <p:spPr>
          <a:xfrm>
            <a:off x="4855549" y="3738081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Consequence: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3987F-F038-287D-373C-3CECF317E85D}"/>
              </a:ext>
            </a:extLst>
          </p:cNvPr>
          <p:cNvSpPr/>
          <p:nvPr/>
        </p:nvSpPr>
        <p:spPr>
          <a:xfrm>
            <a:off x="5289625" y="1301640"/>
            <a:ext cx="2055681" cy="202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8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AB000-6715-11D0-48EC-69C2CD842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E5EF99-CC0D-4887-2195-15E6CD4D0B07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5B74E9-C3E3-B46C-B0E2-A3CA32587BC2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D9145A9-4881-6434-5399-3BBA74C9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Modernizing XTR: Distillation + IVF indices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195E2-E425-516E-4329-37C646C8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974"/>
          <a:stretch>
            <a:fillRect/>
          </a:stretch>
        </p:blipFill>
        <p:spPr>
          <a:xfrm>
            <a:off x="572614" y="946460"/>
            <a:ext cx="6924674" cy="27019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FA3A31-DC11-F5EE-054C-CF7B64675DB2}"/>
              </a:ext>
            </a:extLst>
          </p:cNvPr>
          <p:cNvGrpSpPr/>
          <p:nvPr/>
        </p:nvGrpSpPr>
        <p:grpSpPr>
          <a:xfrm>
            <a:off x="7436484" y="1720609"/>
            <a:ext cx="1281022" cy="1153697"/>
            <a:chOff x="7020474" y="1679022"/>
            <a:chExt cx="1202776" cy="10832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CC1947-BB98-FF61-41C5-BA32D3D8A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77439" r="12414" b="9558"/>
            <a:stretch>
              <a:fillRect/>
            </a:stretch>
          </p:blipFill>
          <p:spPr>
            <a:xfrm>
              <a:off x="7020474" y="2220636"/>
              <a:ext cx="1202776" cy="5416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55F5F2-EB46-022E-EC37-86213F633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930" t="55685" r="12414" b="31313"/>
            <a:stretch>
              <a:fillRect/>
            </a:stretch>
          </p:blipFill>
          <p:spPr>
            <a:xfrm>
              <a:off x="7020474" y="1679022"/>
              <a:ext cx="1202776" cy="5416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0D4E53-BAC2-A525-067E-4F68437BF8AA}"/>
              </a:ext>
            </a:extLst>
          </p:cNvPr>
          <p:cNvSpPr/>
          <p:nvPr/>
        </p:nvSpPr>
        <p:spPr>
          <a:xfrm>
            <a:off x="4572000" y="1301640"/>
            <a:ext cx="2791046" cy="3067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C9B82-823F-5B71-D2A8-F5CC613085EC}"/>
              </a:ext>
            </a:extLst>
          </p:cNvPr>
          <p:cNvSpPr txBox="1"/>
          <p:nvPr/>
        </p:nvSpPr>
        <p:spPr>
          <a:xfrm>
            <a:off x="216210" y="3740972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training achieves: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356A85-E63A-9FD3-5D85-9B1AB39C9061}"/>
              </a:ext>
            </a:extLst>
          </p:cNvPr>
          <p:cNvSpPr txBox="1"/>
          <p:nvPr/>
        </p:nvSpPr>
        <p:spPr>
          <a:xfrm>
            <a:off x="216210" y="4199534"/>
            <a:ext cx="407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Similar recall performance to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PLAID with just WARP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6AA67-64EB-6B76-7014-AB7CB56FBD4A}"/>
              </a:ext>
            </a:extLst>
          </p:cNvPr>
          <p:cNvSpPr txBox="1"/>
          <p:nvPr/>
        </p:nvSpPr>
        <p:spPr>
          <a:xfrm>
            <a:off x="4849468" y="4197038"/>
            <a:ext cx="344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Efficiency gains as a first stage that’s reranked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CAE26B-1B6B-04DA-BB6E-3540F5511B75}"/>
              </a:ext>
            </a:extLst>
          </p:cNvPr>
          <p:cNvSpPr txBox="1"/>
          <p:nvPr/>
        </p:nvSpPr>
        <p:spPr>
          <a:xfrm>
            <a:off x="4855549" y="3738081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Consequence:</a:t>
            </a:r>
          </a:p>
        </p:txBody>
      </p:sp>
    </p:spTree>
    <p:extLst>
      <p:ext uri="{BB962C8B-B14F-4D97-AF65-F5344CB8AC3E}">
        <p14:creationId xmlns:p14="http://schemas.microsoft.com/office/powerpoint/2010/main" val="3208707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1F50B-A7E4-CF92-C05D-CD5F23046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2D44075-6071-2BE3-EF7D-BE62DB1D2805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C14248-6381-D686-3586-1B974E0C13E1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BDB07CDE-DBDB-F172-F902-3087F778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Token Retrieval : Behavior Changes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A112D3-7E68-123A-93DA-DD91235BF8F6}"/>
              </a:ext>
            </a:extLst>
          </p:cNvPr>
          <p:cNvGrpSpPr/>
          <p:nvPr/>
        </p:nvGrpSpPr>
        <p:grpSpPr>
          <a:xfrm>
            <a:off x="0" y="1286809"/>
            <a:ext cx="4966069" cy="3002747"/>
            <a:chOff x="387350" y="1010093"/>
            <a:chExt cx="2727991" cy="16494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2DDA2C-54FC-B567-E80F-7BA4A2E4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770" r="67259" b="52681"/>
            <a:stretch>
              <a:fillRect/>
            </a:stretch>
          </p:blipFill>
          <p:spPr>
            <a:xfrm>
              <a:off x="387351" y="1010093"/>
              <a:ext cx="2727990" cy="139286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897A0-7825-7168-5C89-FB04BB729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1167" r="67259" b="1"/>
            <a:stretch>
              <a:fillRect/>
            </a:stretch>
          </p:blipFill>
          <p:spPr>
            <a:xfrm>
              <a:off x="387350" y="2370433"/>
              <a:ext cx="2727990" cy="289147"/>
            </a:xfrm>
            <a:prstGeom prst="rect">
              <a:avLst/>
            </a:prstGeom>
          </p:spPr>
        </p:pic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C3F73F-FA11-AD96-A066-159A968C12E2}"/>
              </a:ext>
            </a:extLst>
          </p:cNvPr>
          <p:cNvSpPr/>
          <p:nvPr/>
        </p:nvSpPr>
        <p:spPr>
          <a:xfrm>
            <a:off x="5257801" y="2140010"/>
            <a:ext cx="3593805" cy="101541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XTR-trained models are more likely to retrieve tokens from gold relevant documents at any given rank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FD2CCB-1688-AC86-5F58-C1B3B74EB8CE}"/>
                  </a:ext>
                </a:extLst>
              </p:cNvPr>
              <p:cNvSpPr txBox="1"/>
              <p:nvPr/>
            </p:nvSpPr>
            <p:spPr>
              <a:xfrm>
                <a:off x="5876336" y="1770678"/>
                <a:ext cx="2356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Gold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Token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@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 ↑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FD2CCB-1688-AC86-5F58-C1B3B74EB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336" y="1770678"/>
                <a:ext cx="2356734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687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E1BF0-23A8-94EF-6E24-029CE8CF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30C328D-BAA4-AC36-E079-1061B70D996A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E049CD-19D8-6336-11FA-12C545777290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DDDB799-D09B-9DD0-8169-902E63A7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Token Retrieval : Lower Lexical Matching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511E8-3178-502C-505D-417DF0BAAB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64" r="67259"/>
          <a:stretch>
            <a:fillRect/>
          </a:stretch>
        </p:blipFill>
        <p:spPr>
          <a:xfrm>
            <a:off x="140393" y="1409274"/>
            <a:ext cx="4797508" cy="30705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753AB2-07CA-31B8-1031-A8C3BEB2F36A}"/>
              </a:ext>
            </a:extLst>
          </p:cNvPr>
          <p:cNvSpPr/>
          <p:nvPr/>
        </p:nvSpPr>
        <p:spPr>
          <a:xfrm>
            <a:off x="5215270" y="1409274"/>
            <a:ext cx="3593805" cy="101541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XTR retrieved document tokens are less likely to be exact lexical matches with the query token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BC65D7-4C0A-AB90-A37E-4779376869CE}"/>
                  </a:ext>
                </a:extLst>
              </p:cNvPr>
              <p:cNvSpPr txBox="1"/>
              <p:nvPr/>
            </p:nvSpPr>
            <p:spPr>
              <a:xfrm>
                <a:off x="5833805" y="1039942"/>
                <a:ext cx="2589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Lexical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Token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@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 ↓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BC65D7-4C0A-AB90-A37E-477937686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805" y="1039942"/>
                <a:ext cx="2589170" cy="369332"/>
              </a:xfrm>
              <a:prstGeom prst="rect">
                <a:avLst/>
              </a:prstGeom>
              <a:blipFill>
                <a:blip r:embed="rId4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9FBB59-DC5C-0124-5381-11C94E6F2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39717"/>
              </p:ext>
            </p:extLst>
          </p:nvPr>
        </p:nvGraphicFramePr>
        <p:xfrm>
          <a:off x="5784962" y="3056359"/>
          <a:ext cx="2528848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18">
                  <a:extLst>
                    <a:ext uri="{9D8B030D-6E8A-4147-A177-3AD203B41FA5}">
                      <a16:colId xmlns:a16="http://schemas.microsoft.com/office/drawing/2014/main" val="73469578"/>
                    </a:ext>
                  </a:extLst>
                </a:gridCol>
                <a:gridCol w="927715">
                  <a:extLst>
                    <a:ext uri="{9D8B030D-6E8A-4147-A177-3AD203B41FA5}">
                      <a16:colId xmlns:a16="http://schemas.microsoft.com/office/drawing/2014/main" val="4248667173"/>
                    </a:ext>
                  </a:extLst>
                </a:gridCol>
                <a:gridCol w="927715">
                  <a:extLst>
                    <a:ext uri="{9D8B030D-6E8A-4147-A177-3AD203B41FA5}">
                      <a16:colId xmlns:a16="http://schemas.microsoft.com/office/drawing/2014/main" val="3809471537"/>
                    </a:ext>
                  </a:extLst>
                </a:gridCol>
              </a:tblGrid>
              <a:tr h="1391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ColBERT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XTR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98198"/>
                  </a:ext>
                </a:extLst>
              </a:tr>
              <a:tr h="183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464328"/>
                  </a:ext>
                </a:extLst>
              </a:tr>
              <a:tr h="183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849388"/>
                  </a:ext>
                </a:extLst>
              </a:tr>
              <a:tr h="183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12013"/>
                  </a:ext>
                </a:extLst>
              </a:tr>
              <a:tr h="183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299129"/>
                  </a:ext>
                </a:extLst>
              </a:tr>
              <a:tr h="183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7789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1BA63BF-E128-8736-1DD3-E73819583F39}"/>
              </a:ext>
            </a:extLst>
          </p:cNvPr>
          <p:cNvSpPr txBox="1"/>
          <p:nvPr/>
        </p:nvSpPr>
        <p:spPr>
          <a:xfrm>
            <a:off x="5076155" y="2701539"/>
            <a:ext cx="406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”what is the </a:t>
            </a:r>
            <a:r>
              <a:rPr lang="en-US" sz="1200" b="1" dirty="0"/>
              <a:t>usual </a:t>
            </a:r>
            <a:r>
              <a:rPr lang="en-US" sz="1200" dirty="0"/>
              <a:t>pay for stock associates at </a:t>
            </a:r>
            <a:r>
              <a:rPr lang="en-US" sz="1200" dirty="0" err="1"/>
              <a:t>michaels</a:t>
            </a:r>
            <a:r>
              <a:rPr lang="en-US" sz="1200" dirty="0"/>
              <a:t>?”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E508FA6C-B85F-2798-0FF2-B836E96A683E}"/>
              </a:ext>
            </a:extLst>
          </p:cNvPr>
          <p:cNvSpPr txBox="1"/>
          <p:nvPr/>
        </p:nvSpPr>
        <p:spPr>
          <a:xfrm>
            <a:off x="5727851" y="4897279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[Table adapted from XTR – Lee et al. 2023]</a:t>
            </a:r>
          </a:p>
        </p:txBody>
      </p:sp>
    </p:spTree>
    <p:extLst>
      <p:ext uri="{BB962C8B-B14F-4D97-AF65-F5344CB8AC3E}">
        <p14:creationId xmlns:p14="http://schemas.microsoft.com/office/powerpoint/2010/main" val="15248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D2C5D-AEDA-90F0-A7B0-0E3CE545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CAB7001-EE75-689F-5BCA-3F349C1F437D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998F54-B97D-7A98-30C5-E91336A198B2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D987D24-1C1A-9776-13DB-40E1D234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Token Retrieval : Efficiency Impacts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2BF719-3283-6F8C-2679-B3D1D3A2FB41}"/>
              </a:ext>
            </a:extLst>
          </p:cNvPr>
          <p:cNvGrpSpPr/>
          <p:nvPr/>
        </p:nvGrpSpPr>
        <p:grpSpPr>
          <a:xfrm>
            <a:off x="4090737" y="912420"/>
            <a:ext cx="4734503" cy="3357737"/>
            <a:chOff x="4379076" y="942229"/>
            <a:chExt cx="4595341" cy="32590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23597FE-F8C7-34E9-3ED2-8EEEDA93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864" r="48038"/>
            <a:stretch>
              <a:fillRect/>
            </a:stretch>
          </p:blipFill>
          <p:spPr>
            <a:xfrm>
              <a:off x="4379076" y="942229"/>
              <a:ext cx="4595341" cy="325904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183F50-1527-95B0-0ACC-E36C67C4D490}"/>
                </a:ext>
              </a:extLst>
            </p:cNvPr>
            <p:cNvGrpSpPr/>
            <p:nvPr/>
          </p:nvGrpSpPr>
          <p:grpSpPr>
            <a:xfrm>
              <a:off x="5167534" y="1367626"/>
              <a:ext cx="1217175" cy="1066380"/>
              <a:chOff x="7005913" y="1784349"/>
              <a:chExt cx="1188664" cy="104140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907DCA-4C27-42A3-970F-C2937CD9C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5388" t="55387" r="11834" b="21783"/>
              <a:stretch>
                <a:fillRect/>
              </a:stretch>
            </p:blipFill>
            <p:spPr>
              <a:xfrm>
                <a:off x="7005913" y="1784349"/>
                <a:ext cx="1188664" cy="89349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BECB8E-E11F-B876-3CA1-93FAE84FE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5388" t="87581" r="11834" b="8640"/>
              <a:stretch>
                <a:fillRect/>
              </a:stretch>
            </p:blipFill>
            <p:spPr>
              <a:xfrm>
                <a:off x="7005913" y="2677849"/>
                <a:ext cx="1188664" cy="147901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C918D0-62CA-7F9C-DBF3-B001B923B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1644"/>
            <a:ext cx="4208843" cy="3156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8D724-4A0E-C1A4-7723-165C68F7DE56}"/>
              </a:ext>
            </a:extLst>
          </p:cNvPr>
          <p:cNvSpPr txBox="1"/>
          <p:nvPr/>
        </p:nvSpPr>
        <p:spPr>
          <a:xfrm>
            <a:off x="525855" y="4184035"/>
            <a:ext cx="809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 training also improves the skewed score distribution, making discrimination easier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55081-CA2F-4E43-0469-669DC67539C2}"/>
              </a:ext>
            </a:extLst>
          </p:cNvPr>
          <p:cNvSpPr txBox="1"/>
          <p:nvPr/>
        </p:nvSpPr>
        <p:spPr>
          <a:xfrm>
            <a:off x="572614" y="4511611"/>
            <a:ext cx="809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has a direct effect on retrieval latency via candidate set size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F4C9B2EF-715E-25EC-0387-C6AAED01A7A4}"/>
              </a:ext>
            </a:extLst>
          </p:cNvPr>
          <p:cNvSpPr/>
          <p:nvPr/>
        </p:nvSpPr>
        <p:spPr>
          <a:xfrm>
            <a:off x="7438953" y="1746298"/>
            <a:ext cx="45719" cy="453762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1BD4B566-E653-6EC2-6BB7-679C2E1E32B8}"/>
              </a:ext>
            </a:extLst>
          </p:cNvPr>
          <p:cNvSpPr/>
          <p:nvPr/>
        </p:nvSpPr>
        <p:spPr>
          <a:xfrm>
            <a:off x="8031365" y="1417435"/>
            <a:ext cx="45719" cy="507618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D1C6D1FC-3EC3-1ADF-1EEA-9C8D0644E7DE}"/>
              </a:ext>
            </a:extLst>
          </p:cNvPr>
          <p:cNvSpPr/>
          <p:nvPr/>
        </p:nvSpPr>
        <p:spPr>
          <a:xfrm>
            <a:off x="6854870" y="2132342"/>
            <a:ext cx="45719" cy="507618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58A19-806B-C193-688E-5D37E3AE84CF}"/>
              </a:ext>
            </a:extLst>
          </p:cNvPr>
          <p:cNvSpPr txBox="1"/>
          <p:nvPr/>
        </p:nvSpPr>
        <p:spPr>
          <a:xfrm>
            <a:off x="7598352" y="2094356"/>
            <a:ext cx="1344342" cy="276999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ColBERT</a:t>
            </a:r>
            <a:r>
              <a:rPr lang="en-US" sz="1200" dirty="0">
                <a:solidFill>
                  <a:srgbClr val="FF0000"/>
                </a:solidFill>
              </a:rPr>
              <a:t> → XTR </a:t>
            </a:r>
          </a:p>
        </p:txBody>
      </p:sp>
    </p:spTree>
    <p:extLst>
      <p:ext uri="{BB962C8B-B14F-4D97-AF65-F5344CB8AC3E}">
        <p14:creationId xmlns:p14="http://schemas.microsoft.com/office/powerpoint/2010/main" val="19485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24" grpId="0" animBg="1"/>
      <p:bldP spid="25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FAD38-055C-096A-46D7-31434457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1CC220-031D-8A5A-588E-334B9D107DFE}"/>
              </a:ext>
            </a:extLst>
          </p:cNvPr>
          <p:cNvSpPr/>
          <p:nvPr/>
        </p:nvSpPr>
        <p:spPr>
          <a:xfrm>
            <a:off x="285241" y="4679950"/>
            <a:ext cx="1892300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9E8D1-4AF6-89D9-98C9-269B5211F594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EF6870B-0756-BD8B-B295-2EF1E08B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Try It Yourself!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137D0D-1EC4-8E82-A36D-8810E144E255}"/>
              </a:ext>
            </a:extLst>
          </p:cNvPr>
          <p:cNvGrpSpPr/>
          <p:nvPr/>
        </p:nvGrpSpPr>
        <p:grpSpPr>
          <a:xfrm>
            <a:off x="5058609" y="315548"/>
            <a:ext cx="3276599" cy="3276599"/>
            <a:chOff x="5441950" y="232044"/>
            <a:chExt cx="3276599" cy="3276599"/>
          </a:xfrm>
        </p:grpSpPr>
        <p:pic>
          <p:nvPicPr>
            <p:cNvPr id="47106" name="Picture 2">
              <a:extLst>
                <a:ext uri="{FF2B5EF4-FFF2-40B4-BE49-F238E27FC236}">
                  <a16:creationId xmlns:a16="http://schemas.microsoft.com/office/drawing/2014/main" id="{6E4EB14A-55BD-4800-5F35-8436C62D8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950" y="232044"/>
              <a:ext cx="3276599" cy="327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B042C8-FB78-6AA9-4277-75CB81626673}"/>
                </a:ext>
              </a:extLst>
            </p:cNvPr>
            <p:cNvSpPr txBox="1"/>
            <p:nvPr/>
          </p:nvSpPr>
          <p:spPr>
            <a:xfrm>
              <a:off x="6958131" y="3139311"/>
              <a:ext cx="1760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PyLate v1.5.0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66D8F4-B4F5-8C92-4744-7A7AF49F6049}"/>
              </a:ext>
            </a:extLst>
          </p:cNvPr>
          <p:cNvSpPr txBox="1"/>
          <p:nvPr/>
        </p:nvSpPr>
        <p:spPr>
          <a:xfrm>
            <a:off x="1" y="813065"/>
            <a:ext cx="4572000" cy="465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Unified API for XTR/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(contrastive &amp; distillation)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Retrieval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XTR, PLAID, WARP)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LOC change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→ XTR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XTR models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robro612/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xtr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-replicability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Coming soon: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XTR-Zero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LateOn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-XTR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Multimodal XTR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DBB95E-8067-9476-0D09-CA2DB2CD0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42" y="3737178"/>
            <a:ext cx="973218" cy="973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304FB-F98F-4C79-4EBC-E0C9693C9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50" y="3737177"/>
            <a:ext cx="973219" cy="9732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F8A943-0672-DC9D-010C-E33FE71B33E5}"/>
              </a:ext>
            </a:extLst>
          </p:cNvPr>
          <p:cNvSpPr txBox="1"/>
          <p:nvPr/>
        </p:nvSpPr>
        <p:spPr>
          <a:xfrm>
            <a:off x="7004183" y="4634456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40FCE-7C59-9A5F-C13A-FBDFFABE6DD7}"/>
              </a:ext>
            </a:extLst>
          </p:cNvPr>
          <p:cNvSpPr txBox="1"/>
          <p:nvPr/>
        </p:nvSpPr>
        <p:spPr>
          <a:xfrm>
            <a:off x="5787490" y="4634457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97F5074B-C2CF-05BD-C9EA-AA925ED47A79}"/>
              </a:ext>
            </a:extLst>
          </p:cNvPr>
          <p:cNvSpPr txBox="1"/>
          <p:nvPr/>
        </p:nvSpPr>
        <p:spPr>
          <a:xfrm>
            <a:off x="387350" y="4911455"/>
            <a:ext cx="2643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[PyLate - Chaffin &amp;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Sourty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2025]</a:t>
            </a:r>
          </a:p>
        </p:txBody>
      </p:sp>
    </p:spTree>
    <p:extLst>
      <p:ext uri="{BB962C8B-B14F-4D97-AF65-F5344CB8AC3E}">
        <p14:creationId xmlns:p14="http://schemas.microsoft.com/office/powerpoint/2010/main" val="227595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63DF-A846-153E-7832-52FB2DF93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CB3A2B-A43F-C572-240B-1C46EE61BDC7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3C924C-B58A-AB6D-F838-4475467D44B9}"/>
              </a:ext>
            </a:extLst>
          </p:cNvPr>
          <p:cNvGrpSpPr/>
          <p:nvPr/>
        </p:nvGrpSpPr>
        <p:grpSpPr>
          <a:xfrm>
            <a:off x="529292" y="1175812"/>
            <a:ext cx="8085415" cy="1496291"/>
            <a:chOff x="533919" y="2065344"/>
            <a:chExt cx="8085415" cy="14962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8C46ED-2E2F-786E-BC6E-A8F20B00722E}"/>
                </a:ext>
              </a:extLst>
            </p:cNvPr>
            <p:cNvSpPr/>
            <p:nvPr/>
          </p:nvSpPr>
          <p:spPr>
            <a:xfrm>
              <a:off x="572614" y="2065344"/>
              <a:ext cx="8010446" cy="149629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6">
              <a:extLst>
                <a:ext uri="{FF2B5EF4-FFF2-40B4-BE49-F238E27FC236}">
                  <a16:creationId xmlns:a16="http://schemas.microsoft.com/office/drawing/2014/main" id="{F7ABAFFE-F491-71CC-A736-D977F4C1AB4A}"/>
                </a:ext>
              </a:extLst>
            </p:cNvPr>
            <p:cNvSpPr txBox="1">
              <a:spLocks/>
            </p:cNvSpPr>
            <p:nvPr/>
          </p:nvSpPr>
          <p:spPr>
            <a:xfrm>
              <a:off x="533919" y="2384719"/>
              <a:ext cx="8085415" cy="857542"/>
            </a:xfrm>
            <a:prstGeom prst="rect">
              <a:avLst/>
            </a:prstGeom>
          </p:spPr>
          <p:txBody>
            <a:bodyPr anchor="b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No forced commitment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under fixed capacity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7F8065-0281-1D37-E214-1A5E3AA40E8C}"/>
              </a:ext>
            </a:extLst>
          </p:cNvPr>
          <p:cNvGrpSpPr/>
          <p:nvPr/>
        </p:nvGrpSpPr>
        <p:grpSpPr>
          <a:xfrm>
            <a:off x="529292" y="2916566"/>
            <a:ext cx="8085415" cy="1496291"/>
            <a:chOff x="533919" y="2065344"/>
            <a:chExt cx="8085415" cy="14962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469D78-5DAD-8E99-CB2C-AFD6888B2E19}"/>
                </a:ext>
              </a:extLst>
            </p:cNvPr>
            <p:cNvSpPr/>
            <p:nvPr/>
          </p:nvSpPr>
          <p:spPr>
            <a:xfrm>
              <a:off x="572614" y="2065344"/>
              <a:ext cx="8010446" cy="149629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6">
              <a:extLst>
                <a:ext uri="{FF2B5EF4-FFF2-40B4-BE49-F238E27FC236}">
                  <a16:creationId xmlns:a16="http://schemas.microsoft.com/office/drawing/2014/main" id="{B99AEE17-25A7-D917-A0E1-F65E3DD261D6}"/>
                </a:ext>
              </a:extLst>
            </p:cNvPr>
            <p:cNvSpPr txBox="1">
              <a:spLocks/>
            </p:cNvSpPr>
            <p:nvPr/>
          </p:nvSpPr>
          <p:spPr>
            <a:xfrm>
              <a:off x="533919" y="2384719"/>
              <a:ext cx="8085415" cy="857542"/>
            </a:xfrm>
            <a:prstGeom prst="rect">
              <a:avLst/>
            </a:prstGeom>
          </p:spPr>
          <p:txBody>
            <a:bodyPr anchor="b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It’s easier to gain efficiency than effectiveness after the fact</a:t>
              </a:r>
            </a:p>
          </p:txBody>
        </p:sp>
      </p:grpSp>
      <p:sp>
        <p:nvSpPr>
          <p:cNvPr id="2" name="Title 6">
            <a:extLst>
              <a:ext uri="{FF2B5EF4-FFF2-40B4-BE49-F238E27FC236}">
                <a16:creationId xmlns:a16="http://schemas.microsoft.com/office/drawing/2014/main" id="{961F9A61-94E9-B4D9-3573-16CA6370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Why is multi-vector retrieval better?</a:t>
            </a:r>
          </a:p>
        </p:txBody>
      </p:sp>
    </p:spTree>
    <p:extLst>
      <p:ext uri="{BB962C8B-B14F-4D97-AF65-F5344CB8AC3E}">
        <p14:creationId xmlns:p14="http://schemas.microsoft.com/office/powerpoint/2010/main" val="7510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56BE3-D9AD-162C-B1E2-8DD9846B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47DC0AA-7929-F1E0-72F0-1DC01AA09627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056BB24E-24F0-1BB6-9A76-5219F85599F1}"/>
              </a:ext>
            </a:extLst>
          </p:cNvPr>
          <p:cNvSpPr/>
          <p:nvPr/>
        </p:nvSpPr>
        <p:spPr>
          <a:xfrm>
            <a:off x="572614" y="1174344"/>
            <a:ext cx="3840480" cy="3115211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1AC3404E-7523-E79C-1481-D77A32ECD7E3}"/>
              </a:ext>
            </a:extLst>
          </p:cNvPr>
          <p:cNvSpPr/>
          <p:nvPr/>
        </p:nvSpPr>
        <p:spPr>
          <a:xfrm>
            <a:off x="80121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2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0693636-83CC-3D77-5372-6AFCC72D1EFA}"/>
              </a:ext>
            </a:extLst>
          </p:cNvPr>
          <p:cNvSpPr/>
          <p:nvPr/>
        </p:nvSpPr>
        <p:spPr>
          <a:xfrm>
            <a:off x="80121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17A37E01-F990-478B-C5CE-78ED890CCEA8}"/>
              </a:ext>
            </a:extLst>
          </p:cNvPr>
          <p:cNvSpPr/>
          <p:nvPr/>
        </p:nvSpPr>
        <p:spPr>
          <a:xfrm>
            <a:off x="801214" y="2134465"/>
            <a:ext cx="351598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What's the right way to encode a document to meet real retrieval needs?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64759DAD-B591-E225-0E34-6ABCF6E0D44D}"/>
              </a:ext>
            </a:extLst>
          </p:cNvPr>
          <p:cNvSpPr/>
          <p:nvPr/>
        </p:nvSpPr>
        <p:spPr>
          <a:xfrm>
            <a:off x="4778854" y="1174345"/>
            <a:ext cx="3840480" cy="3115210"/>
          </a:xfrm>
          <a:prstGeom prst="rect">
            <a:avLst/>
          </a:prstGeom>
          <a:solidFill>
            <a:srgbClr val="F9FAFB"/>
          </a:solidFill>
          <a:ln w="6350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81B6FDFF-63B3-44C5-57C0-502BDFFF3618}"/>
              </a:ext>
            </a:extLst>
          </p:cNvPr>
          <p:cNvSpPr/>
          <p:nvPr/>
        </p:nvSpPr>
        <p:spPr>
          <a:xfrm>
            <a:off x="5007454" y="1311505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BBED4768-A1B6-7772-4E7B-5F5EE0667A78}"/>
              </a:ext>
            </a:extLst>
          </p:cNvPr>
          <p:cNvSpPr/>
          <p:nvPr/>
        </p:nvSpPr>
        <p:spPr>
          <a:xfrm>
            <a:off x="5007454" y="163154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</a:t>
            </a:r>
            <a:endParaRPr lang="en-US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E1289708-846F-2C87-4316-114A024A660B}"/>
              </a:ext>
            </a:extLst>
          </p:cNvPr>
          <p:cNvSpPr/>
          <p:nvPr/>
        </p:nvSpPr>
        <p:spPr>
          <a:xfrm>
            <a:off x="5007453" y="2134465"/>
            <a:ext cx="348479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How do we make these rich representations retrievable at scale?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70397618-B7C9-86CA-D962-96A49B983B35}"/>
              </a:ext>
            </a:extLst>
          </p:cNvPr>
          <p:cNvSpPr/>
          <p:nvPr/>
        </p:nvSpPr>
        <p:spPr>
          <a:xfrm>
            <a:off x="753266" y="2731949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Architecture, Scoring,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Generalization &amp; Benchmarks</a:t>
            </a: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68DE4C60-1933-E525-9C2A-D582A65235E7}"/>
              </a:ext>
            </a:extLst>
          </p:cNvPr>
          <p:cNvSpPr/>
          <p:nvPr/>
        </p:nvSpPr>
        <p:spPr>
          <a:xfrm>
            <a:off x="4880365" y="2754810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Index Size (↓)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Query Latency (↓)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EBE6631C-5757-F7D3-58A6-99C00A2200F4}"/>
              </a:ext>
            </a:extLst>
          </p:cNvPr>
          <p:cNvSpPr/>
          <p:nvPr/>
        </p:nvSpPr>
        <p:spPr>
          <a:xfrm>
            <a:off x="572614" y="1174343"/>
            <a:ext cx="3840480" cy="3115209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hape 3">
            <a:extLst>
              <a:ext uri="{FF2B5EF4-FFF2-40B4-BE49-F238E27FC236}">
                <a16:creationId xmlns:a16="http://schemas.microsoft.com/office/drawing/2014/main" id="{CAD49F6B-3AD2-0027-4A3B-E6C967D2F0E9}"/>
              </a:ext>
            </a:extLst>
          </p:cNvPr>
          <p:cNvSpPr/>
          <p:nvPr/>
        </p:nvSpPr>
        <p:spPr>
          <a:xfrm>
            <a:off x="4778854" y="1174342"/>
            <a:ext cx="3840480" cy="3115209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15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B3640-F81E-5761-C91B-BD830609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DAC3BA9-8C41-A9E3-FC63-B1DFB17974AD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14D19-F04F-887B-BEE8-DF29CEB5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56" y="1342355"/>
            <a:ext cx="6506488" cy="2653014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97A38E7C-D171-D85B-E3BE-DFCEF92F7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D610A24-AD16-7292-5C91-64D4999E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Multi-Vector Retrieval for…</a:t>
            </a: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302BC38C-E959-94AD-6789-5E39AC6D1CB5}"/>
              </a:ext>
            </a:extLst>
          </p:cNvPr>
          <p:cNvSpPr txBox="1">
            <a:spLocks/>
          </p:cNvSpPr>
          <p:nvPr/>
        </p:nvSpPr>
        <p:spPr>
          <a:xfrm>
            <a:off x="387350" y="693209"/>
            <a:ext cx="5969609" cy="488411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Unified Retrieval and Generation Representations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F02705-7096-C866-1516-8FD02D21FFBD}"/>
              </a:ext>
            </a:extLst>
          </p:cNvPr>
          <p:cNvSpPr txBox="1"/>
          <p:nvPr/>
        </p:nvSpPr>
        <p:spPr>
          <a:xfrm>
            <a:off x="1226507" y="4063784"/>
            <a:ext cx="699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Jointly optimizing token representations for retrieval and generation saves an expensive prefill step of “reading” the content into LLM context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C52A17BC-115D-9C80-D6C7-41FAB4BA6EEA}"/>
              </a:ext>
            </a:extLst>
          </p:cNvPr>
          <p:cNvSpPr txBox="1"/>
          <p:nvPr/>
        </p:nvSpPr>
        <p:spPr>
          <a:xfrm>
            <a:off x="1875168" y="4911456"/>
            <a:ext cx="5393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[X-RAG – Cheng et al. 2024;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CLaRa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He et al. 2026; Figure from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Killingback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2026] </a:t>
            </a:r>
          </a:p>
        </p:txBody>
      </p:sp>
    </p:spTree>
    <p:extLst>
      <p:ext uri="{BB962C8B-B14F-4D97-AF65-F5344CB8AC3E}">
        <p14:creationId xmlns:p14="http://schemas.microsoft.com/office/powerpoint/2010/main" val="16668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3F1FB-79D3-7C27-0948-A9A890820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77BC8EA-D15A-76A8-2954-099F27C0E8D6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AE46C88-4330-6547-0A02-1A278D28E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804F8EF-4775-3A4C-9D48-19021106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Multi-Vector Retrieval for…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C52E8A81-678E-22B9-4DC2-B51D8A8EA3A2}"/>
              </a:ext>
            </a:extLst>
          </p:cNvPr>
          <p:cNvSpPr txBox="1">
            <a:spLocks/>
          </p:cNvSpPr>
          <p:nvPr/>
        </p:nvSpPr>
        <p:spPr>
          <a:xfrm>
            <a:off x="387350" y="693208"/>
            <a:ext cx="5486400" cy="488411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Agent-Optimized Search Tools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0B01C0-11BB-1E91-F08D-4849CABC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" y="1466537"/>
            <a:ext cx="3505202" cy="313010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8441D1-6BD9-5B58-A240-825D9351E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68" y="1581321"/>
            <a:ext cx="3636225" cy="283907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9158" name="Picture 6" descr="ColGREP demo">
            <a:extLst>
              <a:ext uri="{FF2B5EF4-FFF2-40B4-BE49-F238E27FC236}">
                <a16:creationId xmlns:a16="http://schemas.microsoft.com/office/drawing/2014/main" id="{03797FFE-4902-28E7-66CD-81839AE1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9" y="1717171"/>
            <a:ext cx="3902597" cy="28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9C19E-1959-D72C-9675-78D2D2AB35EE}"/>
              </a:ext>
            </a:extLst>
          </p:cNvPr>
          <p:cNvSpPr txBox="1"/>
          <p:nvPr/>
        </p:nvSpPr>
        <p:spPr>
          <a:xfrm>
            <a:off x="4572000" y="1514978"/>
            <a:ext cx="425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150M param multi-vector retrievers are outperforming 8B single-vector on agentic search tasks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DBE8DF1D-A6F1-2FD2-7917-3ECBE8EDC95D}"/>
              </a:ext>
            </a:extLst>
          </p:cNvPr>
          <p:cNvSpPr txBox="1"/>
          <p:nvPr/>
        </p:nvSpPr>
        <p:spPr>
          <a:xfrm>
            <a:off x="2161680" y="4881562"/>
            <a:ext cx="5125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[BC+ &amp;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ColGrep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LightOn AI, 2026; Fast Regex Search – Cursor, 2026]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7824B-28FF-5796-9081-03AE3D95D7B1}"/>
              </a:ext>
            </a:extLst>
          </p:cNvPr>
          <p:cNvSpPr txBox="1"/>
          <p:nvPr/>
        </p:nvSpPr>
        <p:spPr>
          <a:xfrm>
            <a:off x="4572000" y="2494167"/>
            <a:ext cx="4306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frontier models/harnesses are over-relying on grep when stronger tools exist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8973E-07CC-2710-8778-52D92220A6DD}"/>
              </a:ext>
            </a:extLst>
          </p:cNvPr>
          <p:cNvSpPr txBox="1"/>
          <p:nvPr/>
        </p:nvSpPr>
        <p:spPr>
          <a:xfrm>
            <a:off x="4572000" y="34712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Harness flexibility 🤝🏼 tool expressivity</a:t>
            </a:r>
          </a:p>
        </p:txBody>
      </p:sp>
    </p:spTree>
    <p:extLst>
      <p:ext uri="{BB962C8B-B14F-4D97-AF65-F5344CB8AC3E}">
        <p14:creationId xmlns:p14="http://schemas.microsoft.com/office/powerpoint/2010/main" val="32003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D8876-24F6-7B5A-D690-A2E40313F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9F3A24-8663-3B8A-AF3A-6335CF3D238F}"/>
              </a:ext>
            </a:extLst>
          </p:cNvPr>
          <p:cNvSpPr/>
          <p:nvPr/>
        </p:nvSpPr>
        <p:spPr>
          <a:xfrm>
            <a:off x="553374" y="810831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6481DD2-52AF-FA91-0816-37085FFAE864}"/>
              </a:ext>
            </a:extLst>
          </p:cNvPr>
          <p:cNvSpPr/>
          <p:nvPr/>
        </p:nvSpPr>
        <p:spPr>
          <a:xfrm>
            <a:off x="351692" y="4303550"/>
            <a:ext cx="8521002" cy="543590"/>
          </a:xfrm>
          <a:prstGeom prst="rightArrow">
            <a:avLst>
              <a:gd name="adj1" fmla="val 61462"/>
              <a:gd name="adj2" fmla="val 50525"/>
            </a:avLst>
          </a:prstGeom>
          <a:gradFill flip="none" rotWithShape="1">
            <a:gsLst>
              <a:gs pos="100000">
                <a:schemeClr val="tx2"/>
              </a:gs>
              <a:gs pos="65000">
                <a:schemeClr val="accent1">
                  <a:lumMod val="97000"/>
                  <a:lumOff val="3000"/>
                </a:schemeClr>
              </a:gs>
              <a:gs pos="0">
                <a:schemeClr val="bg2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Expressivity / Inference Cost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CFE142-FBB6-D747-072B-E95149BE3581}"/>
              </a:ext>
            </a:extLst>
          </p:cNvPr>
          <p:cNvSpPr txBox="1"/>
          <p:nvPr/>
        </p:nvSpPr>
        <p:spPr>
          <a:xfrm>
            <a:off x="3557723" y="355419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BF8A84-415B-9B80-0FEF-1637AC069BE6}"/>
              </a:ext>
            </a:extLst>
          </p:cNvPr>
          <p:cNvSpPr txBox="1"/>
          <p:nvPr/>
        </p:nvSpPr>
        <p:spPr>
          <a:xfrm>
            <a:off x="4702070" y="3554195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A2DCAA-0EB3-7571-5E0D-32A2F3647C3C}"/>
              </a:ext>
            </a:extLst>
          </p:cNvPr>
          <p:cNvGrpSpPr/>
          <p:nvPr/>
        </p:nvGrpSpPr>
        <p:grpSpPr>
          <a:xfrm>
            <a:off x="6596011" y="1214868"/>
            <a:ext cx="2365615" cy="2677881"/>
            <a:chOff x="6596011" y="1214868"/>
            <a:chExt cx="2365615" cy="26778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2EFADBB-CB9A-0639-32BB-575C314154D9}"/>
                </a:ext>
              </a:extLst>
            </p:cNvPr>
            <p:cNvSpPr/>
            <p:nvPr/>
          </p:nvSpPr>
          <p:spPr>
            <a:xfrm>
              <a:off x="6843180" y="1214868"/>
              <a:ext cx="34682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8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</a:t>
              </a: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7824A46-362A-851C-D0D9-DFA30A73BABB}"/>
                </a:ext>
              </a:extLst>
            </p:cNvPr>
            <p:cNvSpPr/>
            <p:nvPr/>
          </p:nvSpPr>
          <p:spPr>
            <a:xfrm>
              <a:off x="6725672" y="1214868"/>
              <a:ext cx="34682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8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6EC2735-2770-2A94-3064-5BA69E14CC57}"/>
                </a:ext>
              </a:extLst>
            </p:cNvPr>
            <p:cNvGrpSpPr/>
            <p:nvPr/>
          </p:nvGrpSpPr>
          <p:grpSpPr>
            <a:xfrm>
              <a:off x="6596011" y="1214869"/>
              <a:ext cx="2365615" cy="2677880"/>
              <a:chOff x="6596011" y="1214869"/>
              <a:chExt cx="2365615" cy="2677880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2CC53AF-028A-4D82-06CC-2D200641A57F}"/>
                  </a:ext>
                </a:extLst>
              </p:cNvPr>
              <p:cNvSpPr/>
              <p:nvPr/>
            </p:nvSpPr>
            <p:spPr>
              <a:xfrm>
                <a:off x="6596011" y="1942423"/>
                <a:ext cx="2293343" cy="1644409"/>
              </a:xfrm>
              <a:prstGeom prst="roundRect">
                <a:avLst>
                  <a:gd name="adj" fmla="val 4960"/>
                </a:avLst>
              </a:prstGeom>
              <a:gradFill flip="none" rotWithShape="1">
                <a:gsLst>
                  <a:gs pos="27000">
                    <a:srgbClr val="70AE47"/>
                  </a:gs>
                  <a:gs pos="52000">
                    <a:srgbClr val="06B0F1"/>
                  </a:gs>
                  <a:gs pos="100000">
                    <a:srgbClr val="06B0F1"/>
                  </a:gs>
                </a:gsLst>
                <a:lin ang="0" scaled="0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LLM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2223B2-AD5F-F629-D387-ABE66CC84430}"/>
                  </a:ext>
                </a:extLst>
              </p:cNvPr>
              <p:cNvSpPr txBox="1"/>
              <p:nvPr/>
            </p:nvSpPr>
            <p:spPr>
              <a:xfrm>
                <a:off x="6784427" y="3554195"/>
                <a:ext cx="21771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Query + Document(s)</a:t>
                </a:r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FECAAE36-27F7-D36A-57DB-5FA479D0FF41}"/>
                  </a:ext>
                </a:extLst>
              </p:cNvPr>
              <p:cNvSpPr/>
              <p:nvPr/>
            </p:nvSpPr>
            <p:spPr>
              <a:xfrm>
                <a:off x="6611013" y="1214869"/>
                <a:ext cx="346827" cy="231441"/>
              </a:xfrm>
              <a:prstGeom prst="roundRect">
                <a:avLst>
                  <a:gd name="adj" fmla="val 47876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EEA3B7CD-78E2-A02B-1A71-0B959A66E001}"/>
                  </a:ext>
                </a:extLst>
              </p:cNvPr>
              <p:cNvSpPr/>
              <p:nvPr/>
            </p:nvSpPr>
            <p:spPr>
              <a:xfrm>
                <a:off x="6611012" y="1558024"/>
                <a:ext cx="346827" cy="231441"/>
              </a:xfrm>
              <a:prstGeom prst="roundRect">
                <a:avLst>
                  <a:gd name="adj" fmla="val 47876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EA9ABD7-7E07-25F5-B269-7DA0AC63737F}"/>
                  </a:ext>
                </a:extLst>
              </p:cNvPr>
              <p:cNvCxnSpPr>
                <a:cxnSpLocks/>
                <a:endCxn id="55" idx="2"/>
              </p:cNvCxnSpPr>
              <p:nvPr/>
            </p:nvCxnSpPr>
            <p:spPr>
              <a:xfrm flipV="1">
                <a:off x="6784425" y="1789465"/>
                <a:ext cx="1" cy="1481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5B1444E-AA4B-FF4E-684D-D7FA086F3A62}"/>
                  </a:ext>
                </a:extLst>
              </p:cNvPr>
              <p:cNvCxnSpPr>
                <a:cxnSpLocks/>
                <a:stCxn id="55" idx="0"/>
                <a:endCxn id="54" idx="2"/>
              </p:cNvCxnSpPr>
              <p:nvPr/>
            </p:nvCxnSpPr>
            <p:spPr>
              <a:xfrm flipV="1">
                <a:off x="6784426" y="1446310"/>
                <a:ext cx="1" cy="11171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376A232-D8E6-FBEF-3E4C-5A7893ACD4DA}"/>
              </a:ext>
            </a:extLst>
          </p:cNvPr>
          <p:cNvGrpSpPr/>
          <p:nvPr/>
        </p:nvGrpSpPr>
        <p:grpSpPr>
          <a:xfrm>
            <a:off x="351692" y="695646"/>
            <a:ext cx="2507553" cy="3197103"/>
            <a:chOff x="351692" y="695646"/>
            <a:chExt cx="2507553" cy="31971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70D7-7F2F-8FD6-DF94-A2AF21CABF7B}"/>
                </a:ext>
              </a:extLst>
            </p:cNvPr>
            <p:cNvSpPr/>
            <p:nvPr/>
          </p:nvSpPr>
          <p:spPr>
            <a:xfrm>
              <a:off x="572614" y="1035504"/>
              <a:ext cx="999247" cy="355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7CDA3EE-389A-C0BE-37C7-1968B8232800}"/>
                </a:ext>
              </a:extLst>
            </p:cNvPr>
            <p:cNvSpPr/>
            <p:nvPr/>
          </p:nvSpPr>
          <p:spPr>
            <a:xfrm>
              <a:off x="351692" y="1942424"/>
              <a:ext cx="895826" cy="164440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Encoder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92CFFBC-0BA1-562A-E14A-0D876C71EA12}"/>
                </a:ext>
              </a:extLst>
            </p:cNvPr>
            <p:cNvSpPr/>
            <p:nvPr/>
          </p:nvSpPr>
          <p:spPr>
            <a:xfrm>
              <a:off x="1418020" y="1942424"/>
              <a:ext cx="1441225" cy="164440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Encoder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E4465-881C-FA15-B80B-FFB60302AD91}"/>
                </a:ext>
              </a:extLst>
            </p:cNvPr>
            <p:cNvSpPr txBox="1"/>
            <p:nvPr/>
          </p:nvSpPr>
          <p:spPr>
            <a:xfrm>
              <a:off x="430840" y="3554195"/>
              <a:ext cx="728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Query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D43ED1-772E-703F-8843-0C32686A73C5}"/>
                </a:ext>
              </a:extLst>
            </p:cNvPr>
            <p:cNvSpPr txBox="1"/>
            <p:nvPr/>
          </p:nvSpPr>
          <p:spPr>
            <a:xfrm>
              <a:off x="1586064" y="3554195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Document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B3BBBA0-5918-C4AD-3FCE-244537320767}"/>
                </a:ext>
              </a:extLst>
            </p:cNvPr>
            <p:cNvSpPr/>
            <p:nvPr/>
          </p:nvSpPr>
          <p:spPr>
            <a:xfrm>
              <a:off x="468077" y="1667028"/>
              <a:ext cx="670350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pooled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20056A11-B605-6F4E-E300-D9800FF5CBCF}"/>
                </a:ext>
              </a:extLst>
            </p:cNvPr>
            <p:cNvSpPr/>
            <p:nvPr/>
          </p:nvSpPr>
          <p:spPr>
            <a:xfrm>
              <a:off x="1803457" y="1680858"/>
              <a:ext cx="670350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pooled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5D39F48-1D6F-2F64-7BF9-EAD96FF4BC21}"/>
                </a:ext>
              </a:extLst>
            </p:cNvPr>
            <p:cNvSpPr/>
            <p:nvPr/>
          </p:nvSpPr>
          <p:spPr>
            <a:xfrm>
              <a:off x="1200872" y="1099148"/>
              <a:ext cx="570891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cos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AC72E01-0108-4AB9-F031-829C3AF94690}"/>
                </a:ext>
              </a:extLst>
            </p:cNvPr>
            <p:cNvSpPr/>
            <p:nvPr/>
          </p:nvSpPr>
          <p:spPr>
            <a:xfrm>
              <a:off x="1309553" y="695646"/>
              <a:ext cx="34682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21AEE92-D2E8-EC8A-D85C-1EAC32E04776}"/>
                </a:ext>
              </a:extLst>
            </p:cNvPr>
            <p:cNvCxnSpPr>
              <a:stCxn id="17" idx="0"/>
              <a:endCxn id="38" idx="2"/>
            </p:cNvCxnSpPr>
            <p:nvPr/>
          </p:nvCxnSpPr>
          <p:spPr>
            <a:xfrm flipV="1">
              <a:off x="799605" y="1839907"/>
              <a:ext cx="3647" cy="1025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2F6AE02-9150-E1CD-1009-9183046311AA}"/>
                </a:ext>
              </a:extLst>
            </p:cNvPr>
            <p:cNvCxnSpPr>
              <a:stCxn id="18" idx="0"/>
              <a:endCxn id="41" idx="2"/>
            </p:cNvCxnSpPr>
            <p:nvPr/>
          </p:nvCxnSpPr>
          <p:spPr>
            <a:xfrm flipH="1" flipV="1">
              <a:off x="2138632" y="1853737"/>
              <a:ext cx="1" cy="88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7754EFC-2D3D-8CBD-DC3C-B62945272363}"/>
                </a:ext>
              </a:extLst>
            </p:cNvPr>
            <p:cNvCxnSpPr>
              <a:cxnSpLocks/>
              <a:stCxn id="41" idx="0"/>
              <a:endCxn id="48" idx="2"/>
            </p:cNvCxnSpPr>
            <p:nvPr/>
          </p:nvCxnSpPr>
          <p:spPr>
            <a:xfrm flipH="1" flipV="1">
              <a:off x="1486318" y="1330589"/>
              <a:ext cx="652314" cy="3502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6EFE99A-7855-D1D0-327A-DBD640864500}"/>
                </a:ext>
              </a:extLst>
            </p:cNvPr>
            <p:cNvCxnSpPr>
              <a:cxnSpLocks/>
              <a:stCxn id="38" idx="0"/>
              <a:endCxn id="48" idx="2"/>
            </p:cNvCxnSpPr>
            <p:nvPr/>
          </p:nvCxnSpPr>
          <p:spPr>
            <a:xfrm flipV="1">
              <a:off x="803252" y="1330589"/>
              <a:ext cx="683066" cy="3364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AAA163C-362C-E4EA-88FB-2450AFF34718}"/>
                </a:ext>
              </a:extLst>
            </p:cNvPr>
            <p:cNvCxnSpPr>
              <a:cxnSpLocks/>
              <a:stCxn id="48" idx="0"/>
              <a:endCxn id="51" idx="2"/>
            </p:cNvCxnSpPr>
            <p:nvPr/>
          </p:nvCxnSpPr>
          <p:spPr>
            <a:xfrm flipH="1" flipV="1">
              <a:off x="1482967" y="927087"/>
              <a:ext cx="3351" cy="1720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30504CD-A37E-207F-6D7B-F0FB319DBAB5}"/>
              </a:ext>
            </a:extLst>
          </p:cNvPr>
          <p:cNvGrpSpPr/>
          <p:nvPr/>
        </p:nvGrpSpPr>
        <p:grpSpPr>
          <a:xfrm>
            <a:off x="3469128" y="692101"/>
            <a:ext cx="2507553" cy="2894732"/>
            <a:chOff x="3469128" y="692101"/>
            <a:chExt cx="2507553" cy="289473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206742B-E356-5A64-CAAE-C0F307EAB6B4}"/>
                </a:ext>
              </a:extLst>
            </p:cNvPr>
            <p:cNvSpPr/>
            <p:nvPr/>
          </p:nvSpPr>
          <p:spPr>
            <a:xfrm>
              <a:off x="3469128" y="1942424"/>
              <a:ext cx="895826" cy="164440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Encoder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A136BE4-973A-429D-AE09-83344BAC8975}"/>
                </a:ext>
              </a:extLst>
            </p:cNvPr>
            <p:cNvSpPr/>
            <p:nvPr/>
          </p:nvSpPr>
          <p:spPr>
            <a:xfrm>
              <a:off x="4535456" y="1942424"/>
              <a:ext cx="1441225" cy="164440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Encoder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12D9525-E8F4-2FA2-AF60-5C2BD227961E}"/>
                </a:ext>
              </a:extLst>
            </p:cNvPr>
            <p:cNvSpPr/>
            <p:nvPr/>
          </p:nvSpPr>
          <p:spPr>
            <a:xfrm>
              <a:off x="3540096" y="1680858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DEB86E3-45FB-5A5C-5DC0-9BA5C287A8DF}"/>
                </a:ext>
              </a:extLst>
            </p:cNvPr>
            <p:cNvSpPr/>
            <p:nvPr/>
          </p:nvSpPr>
          <p:spPr>
            <a:xfrm>
              <a:off x="3803867" y="1676636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075FC1F-0344-1E94-440D-1CECE561E78B}"/>
                </a:ext>
              </a:extLst>
            </p:cNvPr>
            <p:cNvSpPr/>
            <p:nvPr/>
          </p:nvSpPr>
          <p:spPr>
            <a:xfrm>
              <a:off x="4083149" y="1674423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BF723BB-F530-6C35-BF26-AAA2F2BB4D6D}"/>
                </a:ext>
              </a:extLst>
            </p:cNvPr>
            <p:cNvSpPr/>
            <p:nvPr/>
          </p:nvSpPr>
          <p:spPr>
            <a:xfrm>
              <a:off x="4616170" y="1674423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9134689D-F9F5-B8B8-AD68-B14A8C75553E}"/>
                </a:ext>
              </a:extLst>
            </p:cNvPr>
            <p:cNvSpPr/>
            <p:nvPr/>
          </p:nvSpPr>
          <p:spPr>
            <a:xfrm>
              <a:off x="4883033" y="1676637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8BB98C6-3E3D-F175-18CB-C716C55312C2}"/>
                </a:ext>
              </a:extLst>
            </p:cNvPr>
            <p:cNvSpPr/>
            <p:nvPr/>
          </p:nvSpPr>
          <p:spPr>
            <a:xfrm>
              <a:off x="5150890" y="1674424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42367FE-CA5F-D362-C67B-3106E48A03FE}"/>
                </a:ext>
              </a:extLst>
            </p:cNvPr>
            <p:cNvSpPr/>
            <p:nvPr/>
          </p:nvSpPr>
          <p:spPr>
            <a:xfrm>
              <a:off x="5697060" y="1674422"/>
              <a:ext cx="226347" cy="172879"/>
            </a:xfrm>
            <a:prstGeom prst="roundRect">
              <a:avLst>
                <a:gd name="adj" fmla="val 4960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CB0DF4F-F362-83C8-5E2B-16CC65EFF7D6}"/>
                </a:ext>
              </a:extLst>
            </p:cNvPr>
            <p:cNvSpPr txBox="1"/>
            <p:nvPr/>
          </p:nvSpPr>
          <p:spPr>
            <a:xfrm>
              <a:off x="5350239" y="1507055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F3A7EFA9-EB5A-8B2B-1111-406FE96306FD}"/>
                </a:ext>
              </a:extLst>
            </p:cNvPr>
            <p:cNvSpPr/>
            <p:nvPr/>
          </p:nvSpPr>
          <p:spPr>
            <a:xfrm>
              <a:off x="4116943" y="1099151"/>
              <a:ext cx="99924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MaxSim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C2F6E684-FFFC-3BC2-E15F-21BCCFF164EB}"/>
                </a:ext>
              </a:extLst>
            </p:cNvPr>
            <p:cNvSpPr/>
            <p:nvPr/>
          </p:nvSpPr>
          <p:spPr>
            <a:xfrm>
              <a:off x="4438779" y="692101"/>
              <a:ext cx="346827" cy="231441"/>
            </a:xfrm>
            <a:prstGeom prst="roundRect">
              <a:avLst>
                <a:gd name="adj" fmla="val 47876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076954F-41B4-AF46-C699-4B8166A5FA16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V="1">
              <a:off x="3653270" y="1853737"/>
              <a:ext cx="0" cy="951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8BAB36A-D08F-D17C-E2DC-42085429F8EB}"/>
                </a:ext>
              </a:extLst>
            </p:cNvPr>
            <p:cNvCxnSpPr>
              <a:cxnSpLocks/>
              <a:stCxn id="26" idx="0"/>
              <a:endCxn id="39" idx="2"/>
            </p:cNvCxnSpPr>
            <p:nvPr/>
          </p:nvCxnSpPr>
          <p:spPr>
            <a:xfrm flipV="1">
              <a:off x="3917041" y="1849515"/>
              <a:ext cx="0" cy="929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0A476BF-F9B9-A0B1-3964-EEEC1170B0FF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 flipV="1">
              <a:off x="4196323" y="1847302"/>
              <a:ext cx="0" cy="95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DA612DD-8E74-C7C1-851D-8ED0E791A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435" y="1848932"/>
              <a:ext cx="0" cy="951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D13A7B9-9A47-7AA0-25B4-24D6B22B7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6206" y="1844710"/>
              <a:ext cx="0" cy="929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EB30AAC-7DAE-BB4C-941B-54434353B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5488" y="1842497"/>
              <a:ext cx="0" cy="951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349E124-1921-D13D-E822-7BEA2F8C6250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 flipV="1">
              <a:off x="5810234" y="1847301"/>
              <a:ext cx="0" cy="903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582BF50-37CB-3514-967F-097A02778FDF}"/>
                </a:ext>
              </a:extLst>
            </p:cNvPr>
            <p:cNvCxnSpPr>
              <a:cxnSpLocks/>
              <a:stCxn id="50" idx="0"/>
              <a:endCxn id="53" idx="2"/>
            </p:cNvCxnSpPr>
            <p:nvPr/>
          </p:nvCxnSpPr>
          <p:spPr>
            <a:xfrm flipH="1" flipV="1">
              <a:off x="4612193" y="923542"/>
              <a:ext cx="4374" cy="175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737B9DD-C413-8502-F121-BC616702E360}"/>
                </a:ext>
              </a:extLst>
            </p:cNvPr>
            <p:cNvCxnSpPr>
              <a:cxnSpLocks/>
              <a:stCxn id="35" idx="0"/>
              <a:endCxn id="50" idx="2"/>
            </p:cNvCxnSpPr>
            <p:nvPr/>
          </p:nvCxnSpPr>
          <p:spPr>
            <a:xfrm flipV="1">
              <a:off x="3653270" y="1330592"/>
              <a:ext cx="963297" cy="3502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92E81C5-3CDC-CA51-D585-06C3F6E20CA3}"/>
                </a:ext>
              </a:extLst>
            </p:cNvPr>
            <p:cNvCxnSpPr>
              <a:cxnSpLocks/>
              <a:stCxn id="39" idx="0"/>
              <a:endCxn id="50" idx="2"/>
            </p:cNvCxnSpPr>
            <p:nvPr/>
          </p:nvCxnSpPr>
          <p:spPr>
            <a:xfrm flipV="1">
              <a:off x="3917041" y="1330592"/>
              <a:ext cx="699526" cy="3460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376FE7C-A067-CD97-48BC-69A35745A7D8}"/>
                </a:ext>
              </a:extLst>
            </p:cNvPr>
            <p:cNvCxnSpPr>
              <a:cxnSpLocks/>
              <a:stCxn id="40" idx="0"/>
              <a:endCxn id="50" idx="2"/>
            </p:cNvCxnSpPr>
            <p:nvPr/>
          </p:nvCxnSpPr>
          <p:spPr>
            <a:xfrm flipV="1">
              <a:off x="4196323" y="1330592"/>
              <a:ext cx="420244" cy="343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A20628F-EA8B-0DD5-5299-83145B1A97AC}"/>
                </a:ext>
              </a:extLst>
            </p:cNvPr>
            <p:cNvCxnSpPr>
              <a:cxnSpLocks/>
              <a:stCxn id="42" idx="0"/>
              <a:endCxn id="50" idx="2"/>
            </p:cNvCxnSpPr>
            <p:nvPr/>
          </p:nvCxnSpPr>
          <p:spPr>
            <a:xfrm flipH="1" flipV="1">
              <a:off x="4616567" y="1330592"/>
              <a:ext cx="112777" cy="343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8FBD25A-42EB-799E-D52B-63C7C6C0D720}"/>
                </a:ext>
              </a:extLst>
            </p:cNvPr>
            <p:cNvCxnSpPr>
              <a:cxnSpLocks/>
              <a:stCxn id="43" idx="0"/>
              <a:endCxn id="50" idx="2"/>
            </p:cNvCxnSpPr>
            <p:nvPr/>
          </p:nvCxnSpPr>
          <p:spPr>
            <a:xfrm flipH="1" flipV="1">
              <a:off x="4616567" y="1330592"/>
              <a:ext cx="379640" cy="3460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7FCC2D-3143-41A4-5F11-26AA56CF7011}"/>
                </a:ext>
              </a:extLst>
            </p:cNvPr>
            <p:cNvCxnSpPr>
              <a:cxnSpLocks/>
              <a:stCxn id="44" idx="0"/>
              <a:endCxn id="50" idx="2"/>
            </p:cNvCxnSpPr>
            <p:nvPr/>
          </p:nvCxnSpPr>
          <p:spPr>
            <a:xfrm flipH="1" flipV="1">
              <a:off x="4616567" y="1330592"/>
              <a:ext cx="647497" cy="3438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91AB966-6946-C87E-F2D9-10C7851E49CE}"/>
                </a:ext>
              </a:extLst>
            </p:cNvPr>
            <p:cNvCxnSpPr>
              <a:cxnSpLocks/>
              <a:stCxn id="46" idx="0"/>
              <a:endCxn id="50" idx="2"/>
            </p:cNvCxnSpPr>
            <p:nvPr/>
          </p:nvCxnSpPr>
          <p:spPr>
            <a:xfrm flipH="1" flipV="1">
              <a:off x="4616567" y="1330592"/>
              <a:ext cx="1193667" cy="3438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A525B8BE-99F8-C7BC-13CD-D59260579B23}"/>
              </a:ext>
            </a:extLst>
          </p:cNvPr>
          <p:cNvSpPr/>
          <p:nvPr/>
        </p:nvSpPr>
        <p:spPr>
          <a:xfrm>
            <a:off x="7716" y="4115394"/>
            <a:ext cx="969684" cy="3453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BM25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62A4A2E0-AD08-5DE5-B024-AFB02906FAB2}"/>
              </a:ext>
            </a:extLst>
          </p:cNvPr>
          <p:cNvSpPr/>
          <p:nvPr/>
        </p:nvSpPr>
        <p:spPr>
          <a:xfrm>
            <a:off x="1497783" y="4111088"/>
            <a:ext cx="969684" cy="3453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DPR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B8D933D8-BFAE-59BC-98F7-24F7016C8E57}"/>
              </a:ext>
            </a:extLst>
          </p:cNvPr>
          <p:cNvSpPr/>
          <p:nvPr/>
        </p:nvSpPr>
        <p:spPr>
          <a:xfrm>
            <a:off x="3892978" y="4120447"/>
            <a:ext cx="1284956" cy="34031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ColBERT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3CACBF06-8537-C2CB-C802-4A638D4EF89C}"/>
              </a:ext>
            </a:extLst>
          </p:cNvPr>
          <p:cNvSpPr/>
          <p:nvPr/>
        </p:nvSpPr>
        <p:spPr>
          <a:xfrm>
            <a:off x="6496050" y="4111089"/>
            <a:ext cx="1993927" cy="34536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Cross-Encoder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C69B06FE-E9E9-9FCB-8909-36B03ABE24BB}"/>
              </a:ext>
            </a:extLst>
          </p:cNvPr>
          <p:cNvSpPr/>
          <p:nvPr/>
        </p:nvSpPr>
        <p:spPr>
          <a:xfrm>
            <a:off x="102801" y="200195"/>
            <a:ext cx="6187467" cy="3759546"/>
          </a:xfrm>
          <a:prstGeom prst="roundRect">
            <a:avLst>
              <a:gd name="adj" fmla="val 512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77D5217-8239-C5B1-C05E-7DBA05B4A024}"/>
              </a:ext>
            </a:extLst>
          </p:cNvPr>
          <p:cNvSpPr txBox="1"/>
          <p:nvPr/>
        </p:nvSpPr>
        <p:spPr>
          <a:xfrm>
            <a:off x="275370" y="296360"/>
            <a:ext cx="1726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Indexable Offline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0BDAA-4630-8FEF-C8D4-FFB8020D2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85" y="2322859"/>
            <a:ext cx="1767070" cy="88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4B854-55D7-13C3-D9BB-DF256B77C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65" y="2322859"/>
            <a:ext cx="1767070" cy="883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237F8F-D4FC-6DAC-F76C-0B58E49F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" y="2322859"/>
            <a:ext cx="1767070" cy="8835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8E2D38-0180-8253-C691-80991F8B7A37}"/>
              </a:ext>
            </a:extLst>
          </p:cNvPr>
          <p:cNvSpPr txBox="1"/>
          <p:nvPr/>
        </p:nvSpPr>
        <p:spPr>
          <a:xfrm>
            <a:off x="1465532" y="4897279"/>
            <a:ext cx="6550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[Robertson et al. 1995; Nogueira &amp; Cho, 2019;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Karpukhin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al., 2020, Khattab &amp; Zaharia, 2020]</a:t>
            </a:r>
          </a:p>
        </p:txBody>
      </p:sp>
    </p:spTree>
    <p:extLst>
      <p:ext uri="{BB962C8B-B14F-4D97-AF65-F5344CB8AC3E}">
        <p14:creationId xmlns:p14="http://schemas.microsoft.com/office/powerpoint/2010/main" val="29280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130" grpId="0" animBg="1"/>
      <p:bldP spid="131" grpId="0" animBg="1"/>
      <p:bldP spid="132" grpId="0" animBg="1"/>
      <p:bldP spid="133" grpId="0" animBg="1"/>
      <p:bldP spid="134" grpId="0" animBg="1"/>
      <p:bldP spid="1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1BFA0-1F86-7948-8FB7-735A1B7E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9D52B-4AA7-98B2-89AE-C7F7EAFAF5E1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DC4A46ED-C1A3-78C5-2AE6-22E6C81DBC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A8B6E6-1109-34D3-3CC2-1BC64356BB93}"/>
              </a:ext>
            </a:extLst>
          </p:cNvPr>
          <p:cNvSpPr txBox="1"/>
          <p:nvPr/>
        </p:nvSpPr>
        <p:spPr>
          <a:xfrm>
            <a:off x="314091" y="1031534"/>
            <a:ext cx="3762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What's the right way to encode a document to meet real retrieval needs?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-120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-120"/>
              </a:rPr>
              <a:t>Multi-vector embeddings!</a:t>
            </a:r>
          </a:p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-12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itchFamily="34" charset="-122"/>
                <a:cs typeface="Calibri" pitchFamily="34" charset="-120"/>
              </a:rPr>
              <a:t>How do we make these rich representations retrievable at scale?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Compression + IVF  indices + XTR</a:t>
            </a:r>
          </a:p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next?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Tighter integration with generation 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BDBE9-9334-60B0-4A33-A788C3FD5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7" t="36233" r="5444" b="157"/>
          <a:stretch>
            <a:fillRect/>
          </a:stretch>
        </p:blipFill>
        <p:spPr>
          <a:xfrm>
            <a:off x="7078692" y="3847541"/>
            <a:ext cx="880099" cy="8800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620AF4-1A46-864D-D501-F081BEE0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45" y="3847541"/>
            <a:ext cx="880099" cy="8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74CD21-42BA-3ED3-2B53-C0C98154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19" y="3844582"/>
            <a:ext cx="883058" cy="8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7594D98-F0AC-408E-E493-3CF1744B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4" y="3850005"/>
            <a:ext cx="886662" cy="8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 image">
            <a:extLst>
              <a:ext uri="{FF2B5EF4-FFF2-40B4-BE49-F238E27FC236}">
                <a16:creationId xmlns:a16="http://schemas.microsoft.com/office/drawing/2014/main" id="{A965384F-1DB3-823F-63E5-F39B4BF4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80" y="3844582"/>
            <a:ext cx="883058" cy="8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6C499B-97C5-299C-372A-33868D125CA4}"/>
              </a:ext>
            </a:extLst>
          </p:cNvPr>
          <p:cNvSpPr/>
          <p:nvPr/>
        </p:nvSpPr>
        <p:spPr>
          <a:xfrm>
            <a:off x="4226140" y="3847819"/>
            <a:ext cx="893515" cy="891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2A415-9DAF-7C10-0E52-CCB26AF6D646}"/>
              </a:ext>
            </a:extLst>
          </p:cNvPr>
          <p:cNvSpPr txBox="1"/>
          <p:nvPr/>
        </p:nvSpPr>
        <p:spPr>
          <a:xfrm>
            <a:off x="4108535" y="4751764"/>
            <a:ext cx="3771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Hanxiang</a:t>
            </a:r>
            <a:r>
              <a:rPr lang="en-US" sz="1400" dirty="0">
                <a:solidFill>
                  <a:srgbClr val="FF0000"/>
                </a:solidFill>
              </a:rPr>
              <a:t> Qin is on the job market!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4249E0-8BDA-4C83-212F-4C405A4746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293" r="8483" b="78686"/>
          <a:stretch>
            <a:fillRect/>
          </a:stretch>
        </p:blipFill>
        <p:spPr>
          <a:xfrm>
            <a:off x="4764787" y="1092059"/>
            <a:ext cx="4020257" cy="9959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F4CF9C-399E-4946-D2DD-87E69BFFA9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21" t="8144" r="6827" b="77392"/>
          <a:stretch>
            <a:fillRect/>
          </a:stretch>
        </p:blipFill>
        <p:spPr>
          <a:xfrm>
            <a:off x="4764787" y="152925"/>
            <a:ext cx="4020257" cy="8786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3A1C5C-836E-E632-D2EA-1171F2D285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991" b="71536"/>
          <a:stretch>
            <a:fillRect/>
          </a:stretch>
        </p:blipFill>
        <p:spPr>
          <a:xfrm>
            <a:off x="4764787" y="2148520"/>
            <a:ext cx="4020257" cy="1013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84537-F264-38DB-B5D4-D6738D40758D}"/>
              </a:ext>
            </a:extLst>
          </p:cNvPr>
          <p:cNvSpPr txBox="1"/>
          <p:nvPr/>
        </p:nvSpPr>
        <p:spPr>
          <a:xfrm>
            <a:off x="5067048" y="3222152"/>
            <a:ext cx="33105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ono for Powerline" pitchFamily="2" charset="0"/>
                <a:ea typeface="Roboto Mono for Powerline" pitchFamily="2" charset="0"/>
              </a:rPr>
              <a:t>https://</a:t>
            </a:r>
            <a:r>
              <a:rPr lang="en-US" sz="16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Mono for Powerline" pitchFamily="2" charset="0"/>
                <a:ea typeface="Roboto Mono for Powerline" pitchFamily="2" charset="0"/>
              </a:rPr>
              <a:t>www.cs.jhu.edu</a:t>
            </a:r>
            <a:r>
              <a:rPr lang="en-US" sz="1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ono for Powerline" pitchFamily="2" charset="0"/>
                <a:ea typeface="Roboto Mono for Powerline" pitchFamily="2" charset="0"/>
              </a:rPr>
              <a:t>/~rjha5/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E04D0583-7547-A561-CB6B-9838E46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56" y="234804"/>
            <a:ext cx="8085415" cy="488411"/>
          </a:xfrm>
        </p:spPr>
        <p:txBody>
          <a:bodyPr/>
          <a:lstStyle/>
          <a:p>
            <a:r>
              <a:rPr lang="en-US" sz="2600" dirty="0"/>
              <a:t>Thanks for Listening!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4E943E5-3950-7120-2A58-3AA26E12DFF8}"/>
              </a:ext>
            </a:extLst>
          </p:cNvPr>
          <p:cNvCxnSpPr>
            <a:stCxn id="10" idx="0"/>
          </p:cNvCxnSpPr>
          <p:nvPr/>
        </p:nvCxnSpPr>
        <p:spPr>
          <a:xfrm flipV="1">
            <a:off x="4672898" y="2667000"/>
            <a:ext cx="718252" cy="1180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8326-6E08-5992-0DC0-F702B250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96D80A3-37D2-76AD-1CE2-B9EAE1094DA0}"/>
              </a:ext>
            </a:extLst>
          </p:cNvPr>
          <p:cNvGrpSpPr/>
          <p:nvPr/>
        </p:nvGrpSpPr>
        <p:grpSpPr>
          <a:xfrm>
            <a:off x="1571861" y="876292"/>
            <a:ext cx="5311957" cy="2556658"/>
            <a:chOff x="1499014" y="669907"/>
            <a:chExt cx="5311957" cy="2556658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01D5BC7-0FAE-1D13-82D0-1AFDF721131D}"/>
                </a:ext>
              </a:extLst>
            </p:cNvPr>
            <p:cNvGrpSpPr/>
            <p:nvPr/>
          </p:nvGrpSpPr>
          <p:grpSpPr>
            <a:xfrm>
              <a:off x="1499014" y="669907"/>
              <a:ext cx="5311957" cy="2556658"/>
              <a:chOff x="1499014" y="669907"/>
              <a:chExt cx="5311957" cy="2556658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57D13C8-CB1F-0894-B66E-30D314F83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56796"/>
              <a:stretch>
                <a:fillRect/>
              </a:stretch>
            </p:blipFill>
            <p:spPr>
              <a:xfrm>
                <a:off x="1499014" y="669907"/>
                <a:ext cx="5311957" cy="2556658"/>
              </a:xfrm>
              <a:prstGeom prst="rect">
                <a:avLst/>
              </a:prstGeom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455B8DC-3275-555E-77A2-8E72711E3D3A}"/>
                  </a:ext>
                </a:extLst>
              </p:cNvPr>
              <p:cNvSpPr txBox="1"/>
              <p:nvPr/>
            </p:nvSpPr>
            <p:spPr>
              <a:xfrm>
                <a:off x="3735237" y="2536166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0.8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723471F-F62A-F46D-F521-DFED2FC648F4}"/>
                  </a:ext>
                </a:extLst>
              </p:cNvPr>
              <p:cNvSpPr txBox="1"/>
              <p:nvPr/>
            </p:nvSpPr>
            <p:spPr>
              <a:xfrm>
                <a:off x="3398806" y="2536166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0.3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A50880-7B7F-D2F4-E9A8-8E9B3C5981F3}"/>
                  </a:ext>
                </a:extLst>
              </p:cNvPr>
              <p:cNvSpPr txBox="1"/>
              <p:nvPr/>
            </p:nvSpPr>
            <p:spPr>
              <a:xfrm>
                <a:off x="4071668" y="2536166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0.2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138A745-AEC1-FF02-9722-A445B7328CAD}"/>
                  </a:ext>
                </a:extLst>
              </p:cNvPr>
              <p:cNvSpPr txBox="1"/>
              <p:nvPr/>
            </p:nvSpPr>
            <p:spPr>
              <a:xfrm>
                <a:off x="4408099" y="2536166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0.6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8357A2D-BC13-92D6-AEBF-7DB30BA6479B}"/>
                  </a:ext>
                </a:extLst>
              </p:cNvPr>
              <p:cNvSpPr txBox="1"/>
              <p:nvPr/>
            </p:nvSpPr>
            <p:spPr>
              <a:xfrm>
                <a:off x="4744530" y="2536166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0.7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FD022C3-4927-8D1A-EB0C-3FA086080EE7}"/>
                  </a:ext>
                </a:extLst>
              </p:cNvPr>
              <p:cNvSpPr txBox="1"/>
              <p:nvPr/>
            </p:nvSpPr>
            <p:spPr>
              <a:xfrm>
                <a:off x="3398806" y="2855628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0.3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FF98B99-A3BC-8DFE-F8DA-AAB8F1A2B1D4}"/>
                  </a:ext>
                </a:extLst>
              </p:cNvPr>
              <p:cNvSpPr txBox="1"/>
              <p:nvPr/>
            </p:nvSpPr>
            <p:spPr>
              <a:xfrm>
                <a:off x="3735237" y="2855628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0.8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CB064B4-1568-B3CF-104E-DAEB48A72575}"/>
                  </a:ext>
                </a:extLst>
              </p:cNvPr>
              <p:cNvSpPr txBox="1"/>
              <p:nvPr/>
            </p:nvSpPr>
            <p:spPr>
              <a:xfrm>
                <a:off x="4071668" y="2855628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0.3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3841E1B-7744-BCAC-112B-A35C407F051D}"/>
                  </a:ext>
                </a:extLst>
              </p:cNvPr>
              <p:cNvSpPr txBox="1"/>
              <p:nvPr/>
            </p:nvSpPr>
            <p:spPr>
              <a:xfrm>
                <a:off x="4399472" y="2860084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0.9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6EB462C-AE57-AA6B-B6A2-D158B87E14BC}"/>
                  </a:ext>
                </a:extLst>
              </p:cNvPr>
              <p:cNvSpPr txBox="1"/>
              <p:nvPr/>
            </p:nvSpPr>
            <p:spPr>
              <a:xfrm>
                <a:off x="4742578" y="2855628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0.4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C91E4DE-DEAC-A349-1ABA-47DE1FCB288E}"/>
                  </a:ext>
                </a:extLst>
              </p:cNvPr>
              <p:cNvSpPr txBox="1"/>
              <p:nvPr/>
            </p:nvSpPr>
            <p:spPr>
              <a:xfrm>
                <a:off x="5579986" y="2549031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0.6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61A48DB0-18AB-A4BB-BA14-80145D21B439}"/>
                  </a:ext>
                </a:extLst>
              </p:cNvPr>
              <p:cNvSpPr txBox="1"/>
              <p:nvPr/>
            </p:nvSpPr>
            <p:spPr>
              <a:xfrm>
                <a:off x="5916417" y="2549031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0.3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E2DF3E2-6E5E-9A86-B775-4EBFB71A3779}"/>
                  </a:ext>
                </a:extLst>
              </p:cNvPr>
              <p:cNvSpPr txBox="1"/>
              <p:nvPr/>
            </p:nvSpPr>
            <p:spPr>
              <a:xfrm>
                <a:off x="6252848" y="2549031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0.5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9F0C2EC-A4A0-FB04-B225-17A33FDA489E}"/>
                  </a:ext>
                </a:extLst>
              </p:cNvPr>
              <p:cNvSpPr txBox="1"/>
              <p:nvPr/>
            </p:nvSpPr>
            <p:spPr>
              <a:xfrm>
                <a:off x="5579986" y="2868493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0.5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5D41C37-C261-E823-F35B-1AA007E58D56}"/>
                  </a:ext>
                </a:extLst>
              </p:cNvPr>
              <p:cNvSpPr txBox="1"/>
              <p:nvPr/>
            </p:nvSpPr>
            <p:spPr>
              <a:xfrm>
                <a:off x="5907790" y="2872949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0.8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1778E98-CD69-56CE-8990-7291BCDB0879}"/>
                  </a:ext>
                </a:extLst>
              </p:cNvPr>
              <p:cNvSpPr txBox="1"/>
              <p:nvPr/>
            </p:nvSpPr>
            <p:spPr>
              <a:xfrm>
                <a:off x="6250896" y="2868493"/>
                <a:ext cx="336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0.4</a:t>
                </a:r>
              </a:p>
            </p:txBody>
          </p:sp>
        </p:grp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73A5E655-ADE4-DA7C-4C43-9068964C0A6F}"/>
                </a:ext>
              </a:extLst>
            </p:cNvPr>
            <p:cNvSpPr/>
            <p:nvPr/>
          </p:nvSpPr>
          <p:spPr>
            <a:xfrm>
              <a:off x="3452884" y="1260143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ACA2D28A-32CC-C764-7D67-978865F7AA32}"/>
                </a:ext>
              </a:extLst>
            </p:cNvPr>
            <p:cNvSpPr/>
            <p:nvPr/>
          </p:nvSpPr>
          <p:spPr>
            <a:xfrm>
              <a:off x="3785171" y="1260143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6B1BA6A6-B9D5-7C57-C9DC-AEBB5D52A3F9}"/>
                </a:ext>
              </a:extLst>
            </p:cNvPr>
            <p:cNvSpPr/>
            <p:nvPr/>
          </p:nvSpPr>
          <p:spPr>
            <a:xfrm>
              <a:off x="4117458" y="1260143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79389D51-6D1A-5334-270E-425E5ACB21F1}"/>
                </a:ext>
              </a:extLst>
            </p:cNvPr>
            <p:cNvSpPr/>
            <p:nvPr/>
          </p:nvSpPr>
          <p:spPr>
            <a:xfrm>
              <a:off x="4449406" y="1260143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A0E7188E-2222-47F2-0A4B-6F3F8C1E01CD}"/>
                </a:ext>
              </a:extLst>
            </p:cNvPr>
            <p:cNvSpPr/>
            <p:nvPr/>
          </p:nvSpPr>
          <p:spPr>
            <a:xfrm>
              <a:off x="4781354" y="1260143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5099BFDD-21F7-F278-C0B9-3B6D1E2E9049}"/>
                </a:ext>
              </a:extLst>
            </p:cNvPr>
            <p:cNvSpPr/>
            <p:nvPr/>
          </p:nvSpPr>
          <p:spPr>
            <a:xfrm>
              <a:off x="5612367" y="12593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0049E258-A7A7-FF4F-2393-ACDFA008248E}"/>
                </a:ext>
              </a:extLst>
            </p:cNvPr>
            <p:cNvSpPr/>
            <p:nvPr/>
          </p:nvSpPr>
          <p:spPr>
            <a:xfrm>
              <a:off x="5944315" y="12593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E91B8734-B6C5-E18C-2584-63997C64F6FE}"/>
                </a:ext>
              </a:extLst>
            </p:cNvPr>
            <p:cNvSpPr/>
            <p:nvPr/>
          </p:nvSpPr>
          <p:spPr>
            <a:xfrm>
              <a:off x="6276263" y="1259397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06B0F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1666B050-2F38-5B78-185A-6720C58D1058}"/>
                </a:ext>
              </a:extLst>
            </p:cNvPr>
            <p:cNvSpPr/>
            <p:nvPr/>
          </p:nvSpPr>
          <p:spPr>
            <a:xfrm rot="16200000">
              <a:off x="2559810" y="2124858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48A7F0AE-6C30-3097-D8BA-CF30F70005CB}"/>
                </a:ext>
              </a:extLst>
            </p:cNvPr>
            <p:cNvSpPr/>
            <p:nvPr/>
          </p:nvSpPr>
          <p:spPr>
            <a:xfrm rot="16200000">
              <a:off x="2559811" y="2457185"/>
              <a:ext cx="236561" cy="1038058"/>
            </a:xfrm>
            <a:prstGeom prst="roundRect">
              <a:avLst>
                <a:gd name="adj" fmla="val 3628"/>
              </a:avLst>
            </a:prstGeom>
            <a:solidFill>
              <a:srgbClr val="70AE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0BAFE-9353-4619-C6BE-97E9CF40EB39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87E92-49B3-5817-A154-6396410DA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894" y="3989044"/>
            <a:ext cx="3522847" cy="7982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CE41CA-F5ED-2FC4-D090-8D704D77753E}"/>
              </a:ext>
            </a:extLst>
          </p:cNvPr>
          <p:cNvSpPr txBox="1"/>
          <p:nvPr/>
        </p:nvSpPr>
        <p:spPr>
          <a:xfrm>
            <a:off x="3615855" y="3432950"/>
            <a:ext cx="13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0.8 + 0.9 =</a:t>
            </a:r>
            <a:r>
              <a:rPr lang="en-US" sz="1200" b="1" dirty="0"/>
              <a:t> 1.7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633A7F-0064-3593-98DF-21AA31B4D338}"/>
              </a:ext>
            </a:extLst>
          </p:cNvPr>
          <p:cNvSpPr txBox="1"/>
          <p:nvPr/>
        </p:nvSpPr>
        <p:spPr>
          <a:xfrm>
            <a:off x="5440465" y="3438487"/>
            <a:ext cx="13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0.6 + 0.8 = </a:t>
            </a:r>
            <a:r>
              <a:rPr lang="en-US" sz="1200" b="1" dirty="0"/>
              <a:t>1.4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8EBECA-B0A3-11CC-768D-9E1D907B561A}"/>
              </a:ext>
            </a:extLst>
          </p:cNvPr>
          <p:cNvGrpSpPr/>
          <p:nvPr/>
        </p:nvGrpSpPr>
        <p:grpSpPr>
          <a:xfrm>
            <a:off x="3808084" y="2723298"/>
            <a:ext cx="336431" cy="276999"/>
            <a:chOff x="3735237" y="2510434"/>
            <a:chExt cx="336431" cy="2769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79627CA-A7D3-23DF-70E3-274C9490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09" t="84921" r="79398" b="4244"/>
            <a:stretch>
              <a:fillRect/>
            </a:stretch>
          </p:blipFill>
          <p:spPr>
            <a:xfrm>
              <a:off x="3774778" y="2510434"/>
              <a:ext cx="257348" cy="27699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A9A6EB2-430B-D5F1-B588-27839A660076}"/>
                </a:ext>
              </a:extLst>
            </p:cNvPr>
            <p:cNvSpPr txBox="1"/>
            <p:nvPr/>
          </p:nvSpPr>
          <p:spPr>
            <a:xfrm>
              <a:off x="3735237" y="2536166"/>
              <a:ext cx="336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0.8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66EF9A-185A-C365-0055-BF2B86365565}"/>
              </a:ext>
            </a:extLst>
          </p:cNvPr>
          <p:cNvGrpSpPr/>
          <p:nvPr/>
        </p:nvGrpSpPr>
        <p:grpSpPr>
          <a:xfrm>
            <a:off x="4472318" y="3049019"/>
            <a:ext cx="336431" cy="276999"/>
            <a:chOff x="3735237" y="2510434"/>
            <a:chExt cx="336431" cy="27699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E5A1DFB-CE67-392F-05F9-FCE614A6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09" t="84921" r="79398" b="4244"/>
            <a:stretch>
              <a:fillRect/>
            </a:stretch>
          </p:blipFill>
          <p:spPr>
            <a:xfrm>
              <a:off x="3774778" y="2510434"/>
              <a:ext cx="257348" cy="27699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01C7D6C-4094-22F3-A5F5-FA2081DADA36}"/>
                </a:ext>
              </a:extLst>
            </p:cNvPr>
            <p:cNvSpPr txBox="1"/>
            <p:nvPr/>
          </p:nvSpPr>
          <p:spPr>
            <a:xfrm>
              <a:off x="3735237" y="2536166"/>
              <a:ext cx="336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0.9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6586477-9ED4-D6B2-7BB2-FAED145AC91A}"/>
              </a:ext>
            </a:extLst>
          </p:cNvPr>
          <p:cNvGrpSpPr/>
          <p:nvPr/>
        </p:nvGrpSpPr>
        <p:grpSpPr>
          <a:xfrm>
            <a:off x="5644206" y="2718252"/>
            <a:ext cx="336431" cy="276999"/>
            <a:chOff x="3735237" y="2510434"/>
            <a:chExt cx="336431" cy="27699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25888A4-9348-F0C2-3D7F-C493A065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09" t="84921" r="79398" b="4244"/>
            <a:stretch>
              <a:fillRect/>
            </a:stretch>
          </p:blipFill>
          <p:spPr>
            <a:xfrm>
              <a:off x="3774778" y="2510434"/>
              <a:ext cx="257348" cy="27699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E3825AD-97CC-CAE1-FE2F-B81C07C464E0}"/>
                </a:ext>
              </a:extLst>
            </p:cNvPr>
            <p:cNvSpPr txBox="1"/>
            <p:nvPr/>
          </p:nvSpPr>
          <p:spPr>
            <a:xfrm>
              <a:off x="3735237" y="2536166"/>
              <a:ext cx="336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0.6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556A258-15ED-F469-B6BA-8FD18C3BEF52}"/>
              </a:ext>
            </a:extLst>
          </p:cNvPr>
          <p:cNvGrpSpPr/>
          <p:nvPr/>
        </p:nvGrpSpPr>
        <p:grpSpPr>
          <a:xfrm>
            <a:off x="5960888" y="3049018"/>
            <a:ext cx="336431" cy="276999"/>
            <a:chOff x="3735237" y="2510434"/>
            <a:chExt cx="336431" cy="27699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D041861-A3DD-1305-EED3-4823E9F0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09" t="84921" r="79398" b="4244"/>
            <a:stretch>
              <a:fillRect/>
            </a:stretch>
          </p:blipFill>
          <p:spPr>
            <a:xfrm>
              <a:off x="3774778" y="2510434"/>
              <a:ext cx="257348" cy="27699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A14256D-F2A7-5A84-AA6E-FC686C6BCA42}"/>
                </a:ext>
              </a:extLst>
            </p:cNvPr>
            <p:cNvSpPr txBox="1"/>
            <p:nvPr/>
          </p:nvSpPr>
          <p:spPr>
            <a:xfrm>
              <a:off x="3735237" y="2536166"/>
              <a:ext cx="336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0.8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DD3EEF6A-388F-A0BF-70A5-23096E4B6828}"/>
              </a:ext>
            </a:extLst>
          </p:cNvPr>
          <p:cNvSpPr/>
          <p:nvPr/>
        </p:nvSpPr>
        <p:spPr>
          <a:xfrm>
            <a:off x="3285122" y="2526188"/>
            <a:ext cx="3375052" cy="850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itle 6">
            <a:extLst>
              <a:ext uri="{FF2B5EF4-FFF2-40B4-BE49-F238E27FC236}">
                <a16:creationId xmlns:a16="http://schemas.microsoft.com/office/drawing/2014/main" id="{52F077B5-C1FB-3466-EC5C-4014AE95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 err="1"/>
              <a:t>ColBERT’s</a:t>
            </a:r>
            <a:r>
              <a:rPr lang="en-US" sz="2600" dirty="0"/>
              <a:t> MaxSim Scoring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0ED-4F06-C543-51E7-4FD1D30BC703}"/>
              </a:ext>
            </a:extLst>
          </p:cNvPr>
          <p:cNvSpPr txBox="1"/>
          <p:nvPr/>
        </p:nvSpPr>
        <p:spPr>
          <a:xfrm>
            <a:off x="1296632" y="4903500"/>
            <a:ext cx="6550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[Khattab &amp; Zaharia, 2020]</a:t>
            </a:r>
          </a:p>
        </p:txBody>
      </p:sp>
    </p:spTree>
    <p:extLst>
      <p:ext uri="{BB962C8B-B14F-4D97-AF65-F5344CB8AC3E}">
        <p14:creationId xmlns:p14="http://schemas.microsoft.com/office/powerpoint/2010/main" val="21879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F6665-B179-8E39-608E-87E40554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E093DE-A88F-04FF-5084-57C3287159D0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E40B2D-0C29-E8A0-B6FA-890DA46DCBC6}"/>
              </a:ext>
            </a:extLst>
          </p:cNvPr>
          <p:cNvSpPr/>
          <p:nvPr/>
        </p:nvSpPr>
        <p:spPr>
          <a:xfrm>
            <a:off x="717840" y="1438294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ABE7A4-4583-3FC2-532E-B70DE05BBB65}"/>
              </a:ext>
            </a:extLst>
          </p:cNvPr>
          <p:cNvSpPr/>
          <p:nvPr/>
        </p:nvSpPr>
        <p:spPr>
          <a:xfrm>
            <a:off x="1443849" y="1438294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5097A1-18CD-83A4-3D0D-2FAAFD3C6A0A}"/>
              </a:ext>
            </a:extLst>
          </p:cNvPr>
          <p:cNvSpPr/>
          <p:nvPr/>
        </p:nvSpPr>
        <p:spPr>
          <a:xfrm>
            <a:off x="717840" y="1953010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5576E8A-3080-8DE5-9E03-0E9984567E31}"/>
              </a:ext>
            </a:extLst>
          </p:cNvPr>
          <p:cNvSpPr/>
          <p:nvPr/>
        </p:nvSpPr>
        <p:spPr>
          <a:xfrm>
            <a:off x="1443849" y="1953010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F4EFF25-00C3-312D-EB5A-D68C566CD5E5}"/>
              </a:ext>
            </a:extLst>
          </p:cNvPr>
          <p:cNvSpPr/>
          <p:nvPr/>
        </p:nvSpPr>
        <p:spPr>
          <a:xfrm>
            <a:off x="717840" y="2467726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58E4CE6-DEB1-7CE0-A44C-E7C5931507E8}"/>
              </a:ext>
            </a:extLst>
          </p:cNvPr>
          <p:cNvSpPr/>
          <p:nvPr/>
        </p:nvSpPr>
        <p:spPr>
          <a:xfrm>
            <a:off x="1443849" y="2467726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A881764-CDC6-825A-E6C6-E05E445A976C}"/>
              </a:ext>
            </a:extLst>
          </p:cNvPr>
          <p:cNvSpPr/>
          <p:nvPr/>
        </p:nvSpPr>
        <p:spPr>
          <a:xfrm>
            <a:off x="717840" y="2982442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6D32174-6E0E-6ACF-664E-9B44977C52DB}"/>
              </a:ext>
            </a:extLst>
          </p:cNvPr>
          <p:cNvSpPr/>
          <p:nvPr/>
        </p:nvSpPr>
        <p:spPr>
          <a:xfrm>
            <a:off x="1443849" y="2982442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82" name="Title 6">
            <a:extLst>
              <a:ext uri="{FF2B5EF4-FFF2-40B4-BE49-F238E27FC236}">
                <a16:creationId xmlns:a16="http://schemas.microsoft.com/office/drawing/2014/main" id="{AEAB8356-DA5E-0787-04CE-D93C8197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Training a Retriever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688A6AF-BC0F-6F38-0AED-9A6E8A5F5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154460"/>
              </p:ext>
            </p:extLst>
          </p:nvPr>
        </p:nvGraphicFramePr>
        <p:xfrm>
          <a:off x="4125111" y="1150544"/>
          <a:ext cx="4593439" cy="2787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237">
                  <a:extLst>
                    <a:ext uri="{9D8B030D-6E8A-4147-A177-3AD203B41FA5}">
                      <a16:colId xmlns:a16="http://schemas.microsoft.com/office/drawing/2014/main" val="2212749884"/>
                    </a:ext>
                  </a:extLst>
                </a:gridCol>
                <a:gridCol w="1766101">
                  <a:extLst>
                    <a:ext uri="{9D8B030D-6E8A-4147-A177-3AD203B41FA5}">
                      <a16:colId xmlns:a16="http://schemas.microsoft.com/office/drawing/2014/main" val="2041107465"/>
                    </a:ext>
                  </a:extLst>
                </a:gridCol>
                <a:gridCol w="1766101">
                  <a:extLst>
                    <a:ext uri="{9D8B030D-6E8A-4147-A177-3AD203B41FA5}">
                      <a16:colId xmlns:a16="http://schemas.microsoft.com/office/drawing/2014/main" val="3350022525"/>
                    </a:ext>
                  </a:extLst>
                </a:gridCol>
              </a:tblGrid>
              <a:tr h="364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r>
                        <a:rPr lang="en-US" baseline="30000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817128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Sentence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 of Paragraph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In-document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48577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In-document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43399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Anchor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Linked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In-document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627644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Web Query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Clicked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Search logs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444525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Alt-text / captioning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061342"/>
                  </a:ext>
                </a:extLst>
              </a:tr>
              <a:tr h="3543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Transcript Excerpt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Manual/auto transcription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89560"/>
                  </a:ext>
                </a:extLst>
              </a:tr>
            </a:tbl>
          </a:graphicData>
        </a:graphic>
      </p:graphicFrame>
      <p:sp>
        <p:nvSpPr>
          <p:cNvPr id="22" name="Left Arrow 21">
            <a:extLst>
              <a:ext uri="{FF2B5EF4-FFF2-40B4-BE49-F238E27FC236}">
                <a16:creationId xmlns:a16="http://schemas.microsoft.com/office/drawing/2014/main" id="{57965943-E98D-B630-D92E-609AF53826BD}"/>
              </a:ext>
            </a:extLst>
          </p:cNvPr>
          <p:cNvSpPr/>
          <p:nvPr/>
        </p:nvSpPr>
        <p:spPr>
          <a:xfrm>
            <a:off x="2243008" y="2241889"/>
            <a:ext cx="1567543" cy="308004"/>
          </a:xfrm>
          <a:prstGeom prst="lef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1425D-1FA2-B70B-5C29-AE7FA019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38DEDA-6F68-9441-0D78-D8994A6CDAA3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244710-1E54-6122-4FF2-9B64DE4050ED}"/>
              </a:ext>
            </a:extLst>
          </p:cNvPr>
          <p:cNvSpPr/>
          <p:nvPr/>
        </p:nvSpPr>
        <p:spPr>
          <a:xfrm>
            <a:off x="717840" y="1438294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CEAC69-E336-D2FE-D7F9-68476BDFAD7F}"/>
              </a:ext>
            </a:extLst>
          </p:cNvPr>
          <p:cNvSpPr/>
          <p:nvPr/>
        </p:nvSpPr>
        <p:spPr>
          <a:xfrm>
            <a:off x="1443849" y="1438294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4126248-9DF8-523B-7AC1-C4514B8B5D67}"/>
              </a:ext>
            </a:extLst>
          </p:cNvPr>
          <p:cNvSpPr/>
          <p:nvPr/>
        </p:nvSpPr>
        <p:spPr>
          <a:xfrm>
            <a:off x="717840" y="1953010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49B26C5-E487-66D9-D132-9E9CAE0243F9}"/>
              </a:ext>
            </a:extLst>
          </p:cNvPr>
          <p:cNvSpPr/>
          <p:nvPr/>
        </p:nvSpPr>
        <p:spPr>
          <a:xfrm>
            <a:off x="1443849" y="1953010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FAA54E59-BDA2-C718-E2B7-619E5FE4D47A}"/>
              </a:ext>
            </a:extLst>
          </p:cNvPr>
          <p:cNvSpPr/>
          <p:nvPr/>
        </p:nvSpPr>
        <p:spPr>
          <a:xfrm>
            <a:off x="717840" y="2467726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A81B220-8A00-D2EF-2AA1-6150B5D152FD}"/>
              </a:ext>
            </a:extLst>
          </p:cNvPr>
          <p:cNvSpPr/>
          <p:nvPr/>
        </p:nvSpPr>
        <p:spPr>
          <a:xfrm>
            <a:off x="1443849" y="2467726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C4D2D65-6F7F-C2A5-2FC3-DD738A54766A}"/>
              </a:ext>
            </a:extLst>
          </p:cNvPr>
          <p:cNvSpPr/>
          <p:nvPr/>
        </p:nvSpPr>
        <p:spPr>
          <a:xfrm>
            <a:off x="717840" y="2982442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F203550-038C-C4B5-C571-F2EB7D1E13B4}"/>
              </a:ext>
            </a:extLst>
          </p:cNvPr>
          <p:cNvSpPr/>
          <p:nvPr/>
        </p:nvSpPr>
        <p:spPr>
          <a:xfrm>
            <a:off x="1443849" y="2982442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82" name="Title 6">
            <a:extLst>
              <a:ext uri="{FF2B5EF4-FFF2-40B4-BE49-F238E27FC236}">
                <a16:creationId xmlns:a16="http://schemas.microsoft.com/office/drawing/2014/main" id="{D2102E89-BE11-AC71-D5E5-C95B4639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Training a Retriever</a:t>
            </a:r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9E9CA848-F188-961F-287C-8AF2ACD4666A}"/>
              </a:ext>
            </a:extLst>
          </p:cNvPr>
          <p:cNvSpPr/>
          <p:nvPr/>
        </p:nvSpPr>
        <p:spPr>
          <a:xfrm>
            <a:off x="351692" y="4198665"/>
            <a:ext cx="8521002" cy="543590"/>
          </a:xfrm>
          <a:prstGeom prst="rightArrow">
            <a:avLst>
              <a:gd name="adj1" fmla="val 61462"/>
              <a:gd name="adj2" fmla="val 50525"/>
            </a:avLst>
          </a:prstGeom>
          <a:gradFill flip="none" rotWithShape="1">
            <a:gsLst>
              <a:gs pos="72000">
                <a:schemeClr val="tx2"/>
              </a:gs>
              <a:gs pos="33000">
                <a:schemeClr val="accent1">
                  <a:lumMod val="97000"/>
                  <a:lumOff val="3000"/>
                </a:schemeClr>
              </a:gs>
              <a:gs pos="0">
                <a:schemeClr val="bg2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Supervision / Effort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212EE80-533B-EE75-1CD4-DDE60807E8A0}"/>
              </a:ext>
            </a:extLst>
          </p:cNvPr>
          <p:cNvSpPr/>
          <p:nvPr/>
        </p:nvSpPr>
        <p:spPr>
          <a:xfrm>
            <a:off x="387349" y="3971724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Unsupervised Contrastive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F8CDB5-FF73-336A-7B9F-15A36C8B1F29}"/>
              </a:ext>
            </a:extLst>
          </p:cNvPr>
          <p:cNvSpPr/>
          <p:nvPr/>
        </p:nvSpPr>
        <p:spPr>
          <a:xfrm>
            <a:off x="6287176" y="1076720"/>
            <a:ext cx="595172" cy="595172"/>
          </a:xfrm>
          <a:prstGeom prst="ellipse">
            <a:avLst/>
          </a:prstGeom>
          <a:solidFill>
            <a:srgbClr val="06B0F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</a:t>
            </a:r>
            <a:r>
              <a:rPr lang="en-US" sz="1600" baseline="30000" dirty="0"/>
              <a:t>+</a:t>
            </a:r>
            <a:endParaRPr lang="en-US" sz="1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0C54A9-E5E8-7869-9C27-64249C57C379}"/>
              </a:ext>
            </a:extLst>
          </p:cNvPr>
          <p:cNvSpPr/>
          <p:nvPr/>
        </p:nvSpPr>
        <p:spPr>
          <a:xfrm>
            <a:off x="5535997" y="1750917"/>
            <a:ext cx="595172" cy="595172"/>
          </a:xfrm>
          <a:prstGeom prst="ellipse">
            <a:avLst/>
          </a:prstGeom>
          <a:solidFill>
            <a:srgbClr val="70AE4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E74F8-A671-DB2F-33DF-F0B93D33E7EC}"/>
              </a:ext>
            </a:extLst>
          </p:cNvPr>
          <p:cNvSpPr/>
          <p:nvPr/>
        </p:nvSpPr>
        <p:spPr>
          <a:xfrm>
            <a:off x="6710109" y="2927396"/>
            <a:ext cx="595172" cy="595172"/>
          </a:xfrm>
          <a:prstGeom prst="ellipse">
            <a:avLst/>
          </a:prstGeom>
          <a:solidFill>
            <a:srgbClr val="0059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</a:t>
            </a:r>
            <a:r>
              <a:rPr lang="en-US" sz="1600" baseline="30000" dirty="0"/>
              <a:t>-</a:t>
            </a:r>
            <a:endParaRPr lang="en-US" sz="1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EB287-714F-1F9A-3FAE-7AE261AA8309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6044008" y="2258928"/>
            <a:ext cx="753262" cy="755629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9AE8CE-8849-A3F9-3E2F-6E0698328E73}"/>
              </a:ext>
            </a:extLst>
          </p:cNvPr>
          <p:cNvCxnSpPr>
            <a:cxnSpLocks/>
            <a:stCxn id="4" idx="7"/>
            <a:endCxn id="3" idx="3"/>
          </p:cNvCxnSpPr>
          <p:nvPr/>
        </p:nvCxnSpPr>
        <p:spPr>
          <a:xfrm flipV="1">
            <a:off x="6044008" y="1584731"/>
            <a:ext cx="330329" cy="25334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47CC0F-A90D-3DAF-1CB5-0347216F014A}"/>
              </a:ext>
            </a:extLst>
          </p:cNvPr>
          <p:cNvSpPr txBox="1"/>
          <p:nvPr/>
        </p:nvSpPr>
        <p:spPr>
          <a:xfrm>
            <a:off x="6007291" y="261311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3870E-CDC3-70AE-25DA-BD65535D7371}"/>
              </a:ext>
            </a:extLst>
          </p:cNvPr>
          <p:cNvSpPr txBox="1"/>
          <p:nvPr/>
        </p:nvSpPr>
        <p:spPr>
          <a:xfrm>
            <a:off x="5779165" y="1455591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F23EF9A-0510-94CA-1038-2BF3E235C1AA}"/>
              </a:ext>
            </a:extLst>
          </p:cNvPr>
          <p:cNvSpPr/>
          <p:nvPr/>
        </p:nvSpPr>
        <p:spPr>
          <a:xfrm>
            <a:off x="1379716" y="1888317"/>
            <a:ext cx="681742" cy="155285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F6B38-E0E2-6270-72B7-4C9BB9AF7BEF}"/>
              </a:ext>
            </a:extLst>
          </p:cNvPr>
          <p:cNvSpPr txBox="1"/>
          <p:nvPr/>
        </p:nvSpPr>
        <p:spPr>
          <a:xfrm>
            <a:off x="2125591" y="1841945"/>
            <a:ext cx="93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in-batch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negatives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D9E4890-76CB-9020-F66F-BF31495F1008}"/>
              </a:ext>
            </a:extLst>
          </p:cNvPr>
          <p:cNvSpPr/>
          <p:nvPr/>
        </p:nvSpPr>
        <p:spPr>
          <a:xfrm>
            <a:off x="5176149" y="817661"/>
            <a:ext cx="2782917" cy="293733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60210-573C-E59D-48FD-8CFFCBBA7B3B}"/>
              </a:ext>
            </a:extLst>
          </p:cNvPr>
          <p:cNvSpPr txBox="1"/>
          <p:nvPr/>
        </p:nvSpPr>
        <p:spPr>
          <a:xfrm>
            <a:off x="5848663" y="305842"/>
            <a:ext cx="147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InfoNCE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Contrastive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55AAD-80C3-BCDE-E27E-F147F3B4B73C}"/>
              </a:ext>
            </a:extLst>
          </p:cNvPr>
          <p:cNvSpPr txBox="1"/>
          <p:nvPr/>
        </p:nvSpPr>
        <p:spPr>
          <a:xfrm>
            <a:off x="1296632" y="4903500"/>
            <a:ext cx="6550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InfoNCE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Van den Oord, 2019;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SimCLR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Chen et al. 2020]</a:t>
            </a:r>
          </a:p>
        </p:txBody>
      </p:sp>
    </p:spTree>
    <p:extLst>
      <p:ext uri="{BB962C8B-B14F-4D97-AF65-F5344CB8AC3E}">
        <p14:creationId xmlns:p14="http://schemas.microsoft.com/office/powerpoint/2010/main" val="8504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3" grpId="0" animBg="1"/>
      <p:bldP spid="4" grpId="0" animBg="1"/>
      <p:bldP spid="6" grpId="0" animBg="1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82DEB-E2B3-3A72-68C0-25AA4B36D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>
            <a:extLst>
              <a:ext uri="{FF2B5EF4-FFF2-40B4-BE49-F238E27FC236}">
                <a16:creationId xmlns:a16="http://schemas.microsoft.com/office/drawing/2014/main" id="{FBB67A37-49FE-F104-2B14-4B5834DA8AF5}"/>
              </a:ext>
            </a:extLst>
          </p:cNvPr>
          <p:cNvSpPr/>
          <p:nvPr/>
        </p:nvSpPr>
        <p:spPr>
          <a:xfrm>
            <a:off x="351692" y="4198665"/>
            <a:ext cx="8521002" cy="543590"/>
          </a:xfrm>
          <a:prstGeom prst="rightArrow">
            <a:avLst>
              <a:gd name="adj1" fmla="val 61462"/>
              <a:gd name="adj2" fmla="val 50525"/>
            </a:avLst>
          </a:prstGeom>
          <a:gradFill flip="none" rotWithShape="1">
            <a:gsLst>
              <a:gs pos="72000">
                <a:schemeClr val="tx2"/>
              </a:gs>
              <a:gs pos="33000">
                <a:schemeClr val="accent1">
                  <a:lumMod val="97000"/>
                  <a:lumOff val="3000"/>
                </a:schemeClr>
              </a:gs>
              <a:gs pos="0">
                <a:schemeClr val="bg2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Supervision / Effort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F9115369-9C23-463D-2824-AF56C5051D92}"/>
              </a:ext>
            </a:extLst>
          </p:cNvPr>
          <p:cNvSpPr/>
          <p:nvPr/>
        </p:nvSpPr>
        <p:spPr>
          <a:xfrm>
            <a:off x="3248055" y="1433609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8684BD-197B-8164-7B7F-AB02CDAFE870}"/>
              </a:ext>
            </a:extLst>
          </p:cNvPr>
          <p:cNvSpPr/>
          <p:nvPr/>
        </p:nvSpPr>
        <p:spPr>
          <a:xfrm>
            <a:off x="572614" y="853944"/>
            <a:ext cx="999247" cy="3551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CF30741-49DD-97FC-A86F-2DBBA85E7E38}"/>
              </a:ext>
            </a:extLst>
          </p:cNvPr>
          <p:cNvSpPr/>
          <p:nvPr/>
        </p:nvSpPr>
        <p:spPr>
          <a:xfrm>
            <a:off x="717840" y="1438294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BD0D85-D0B7-8E5A-0E34-FCA548FC19DD}"/>
              </a:ext>
            </a:extLst>
          </p:cNvPr>
          <p:cNvSpPr/>
          <p:nvPr/>
        </p:nvSpPr>
        <p:spPr>
          <a:xfrm>
            <a:off x="1443849" y="1438294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B0937E9-EA0C-D8C7-1DE9-94E4F0116500}"/>
              </a:ext>
            </a:extLst>
          </p:cNvPr>
          <p:cNvSpPr/>
          <p:nvPr/>
        </p:nvSpPr>
        <p:spPr>
          <a:xfrm>
            <a:off x="2169858" y="1438294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8A70650-5F09-039C-AA56-A476BAF0CD25}"/>
              </a:ext>
            </a:extLst>
          </p:cNvPr>
          <p:cNvSpPr/>
          <p:nvPr/>
        </p:nvSpPr>
        <p:spPr>
          <a:xfrm>
            <a:off x="717840" y="1953010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A8B0EF2-ED45-DA01-760D-89DB5692AFAF}"/>
              </a:ext>
            </a:extLst>
          </p:cNvPr>
          <p:cNvSpPr/>
          <p:nvPr/>
        </p:nvSpPr>
        <p:spPr>
          <a:xfrm>
            <a:off x="1443849" y="1953010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09DE6CB-E603-1F12-DEFB-764C9DCBF5BA}"/>
              </a:ext>
            </a:extLst>
          </p:cNvPr>
          <p:cNvSpPr/>
          <p:nvPr/>
        </p:nvSpPr>
        <p:spPr>
          <a:xfrm>
            <a:off x="2169858" y="1953010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1CC81A7-0550-5EE2-3660-3E37001D0CCE}"/>
              </a:ext>
            </a:extLst>
          </p:cNvPr>
          <p:cNvSpPr/>
          <p:nvPr/>
        </p:nvSpPr>
        <p:spPr>
          <a:xfrm>
            <a:off x="3248055" y="1950663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618BF70-82D8-467D-443E-D5AE0553D0C6}"/>
              </a:ext>
            </a:extLst>
          </p:cNvPr>
          <p:cNvSpPr/>
          <p:nvPr/>
        </p:nvSpPr>
        <p:spPr>
          <a:xfrm>
            <a:off x="717840" y="2467726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CE287AB0-64C1-3A96-FCC6-980ED5DB43D1}"/>
              </a:ext>
            </a:extLst>
          </p:cNvPr>
          <p:cNvSpPr/>
          <p:nvPr/>
        </p:nvSpPr>
        <p:spPr>
          <a:xfrm>
            <a:off x="1443849" y="2467726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5801B57-7D7A-0280-E5A8-7FF5B0CB9C31}"/>
              </a:ext>
            </a:extLst>
          </p:cNvPr>
          <p:cNvSpPr/>
          <p:nvPr/>
        </p:nvSpPr>
        <p:spPr>
          <a:xfrm>
            <a:off x="2169858" y="2467726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1290698-1C60-FBE0-735B-6ABCF43189C3}"/>
              </a:ext>
            </a:extLst>
          </p:cNvPr>
          <p:cNvSpPr/>
          <p:nvPr/>
        </p:nvSpPr>
        <p:spPr>
          <a:xfrm>
            <a:off x="3248055" y="2465379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E17A2FCD-D88E-D39E-29E0-1F979344A740}"/>
              </a:ext>
            </a:extLst>
          </p:cNvPr>
          <p:cNvSpPr/>
          <p:nvPr/>
        </p:nvSpPr>
        <p:spPr>
          <a:xfrm>
            <a:off x="717840" y="2982442"/>
            <a:ext cx="546475" cy="378745"/>
          </a:xfrm>
          <a:prstGeom prst="roundRect">
            <a:avLst/>
          </a:prstGeom>
          <a:solidFill>
            <a:srgbClr val="70AE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64F420A-C0E9-2434-8540-CA43E6976001}"/>
              </a:ext>
            </a:extLst>
          </p:cNvPr>
          <p:cNvSpPr/>
          <p:nvPr/>
        </p:nvSpPr>
        <p:spPr>
          <a:xfrm>
            <a:off x="1443849" y="2982442"/>
            <a:ext cx="546475" cy="378745"/>
          </a:xfrm>
          <a:prstGeom prst="roundRect">
            <a:avLst/>
          </a:prstGeom>
          <a:solidFill>
            <a:srgbClr val="06B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757A290E-5F36-6E1C-3BA4-67617DA5F062}"/>
              </a:ext>
            </a:extLst>
          </p:cNvPr>
          <p:cNvSpPr/>
          <p:nvPr/>
        </p:nvSpPr>
        <p:spPr>
          <a:xfrm>
            <a:off x="2169858" y="2982442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28B5A83-AD73-FE1D-8D27-0DD669931B19}"/>
              </a:ext>
            </a:extLst>
          </p:cNvPr>
          <p:cNvSpPr/>
          <p:nvPr/>
        </p:nvSpPr>
        <p:spPr>
          <a:xfrm>
            <a:off x="3248055" y="2980095"/>
            <a:ext cx="546475" cy="3787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78" name="TextBox 46">
            <a:extLst>
              <a:ext uri="{FF2B5EF4-FFF2-40B4-BE49-F238E27FC236}">
                <a16:creationId xmlns:a16="http://schemas.microsoft.com/office/drawing/2014/main" id="{ABA55487-9B81-18E6-9014-8B913B2184F7}"/>
              </a:ext>
            </a:extLst>
          </p:cNvPr>
          <p:cNvSpPr txBox="1"/>
          <p:nvPr/>
        </p:nvSpPr>
        <p:spPr>
          <a:xfrm>
            <a:off x="2795284" y="1447707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79" name="TextBox 46">
            <a:extLst>
              <a:ext uri="{FF2B5EF4-FFF2-40B4-BE49-F238E27FC236}">
                <a16:creationId xmlns:a16="http://schemas.microsoft.com/office/drawing/2014/main" id="{EBAB903B-4609-7DEC-48FA-C87DEA1AE2A3}"/>
              </a:ext>
            </a:extLst>
          </p:cNvPr>
          <p:cNvSpPr txBox="1"/>
          <p:nvPr/>
        </p:nvSpPr>
        <p:spPr>
          <a:xfrm>
            <a:off x="2795284" y="196242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80" name="TextBox 46">
            <a:extLst>
              <a:ext uri="{FF2B5EF4-FFF2-40B4-BE49-F238E27FC236}">
                <a16:creationId xmlns:a16="http://schemas.microsoft.com/office/drawing/2014/main" id="{1CCF4E74-14CC-17C8-1FC3-9C6B59F0C0B3}"/>
              </a:ext>
            </a:extLst>
          </p:cNvPr>
          <p:cNvSpPr txBox="1"/>
          <p:nvPr/>
        </p:nvSpPr>
        <p:spPr>
          <a:xfrm>
            <a:off x="2795284" y="247713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81" name="TextBox 46">
            <a:extLst>
              <a:ext uri="{FF2B5EF4-FFF2-40B4-BE49-F238E27FC236}">
                <a16:creationId xmlns:a16="http://schemas.microsoft.com/office/drawing/2014/main" id="{B523CD79-60FA-A5D4-4266-A2C5482309B4}"/>
              </a:ext>
            </a:extLst>
          </p:cNvPr>
          <p:cNvSpPr txBox="1"/>
          <p:nvPr/>
        </p:nvSpPr>
        <p:spPr>
          <a:xfrm>
            <a:off x="2795284" y="299185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</a:t>
            </a:r>
          </a:p>
        </p:txBody>
      </p:sp>
      <p:sp>
        <p:nvSpPr>
          <p:cNvPr id="82" name="Title 6">
            <a:extLst>
              <a:ext uri="{FF2B5EF4-FFF2-40B4-BE49-F238E27FC236}">
                <a16:creationId xmlns:a16="http://schemas.microsoft.com/office/drawing/2014/main" id="{80B01B97-6561-27C8-7211-C444728D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32044"/>
            <a:ext cx="8085415" cy="488411"/>
          </a:xfrm>
        </p:spPr>
        <p:txBody>
          <a:bodyPr/>
          <a:lstStyle/>
          <a:p>
            <a:r>
              <a:rPr lang="en-US" sz="2600" dirty="0"/>
              <a:t>Training a Retriever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FFA289B2-0880-33C4-AE91-4BF501C106A1}"/>
              </a:ext>
            </a:extLst>
          </p:cNvPr>
          <p:cNvSpPr/>
          <p:nvPr/>
        </p:nvSpPr>
        <p:spPr>
          <a:xfrm>
            <a:off x="387349" y="3971724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Unsupervised Contrastive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6263EA0-EE65-C939-42F8-4C4C8AAE08E5}"/>
              </a:ext>
            </a:extLst>
          </p:cNvPr>
          <p:cNvSpPr/>
          <p:nvPr/>
        </p:nvSpPr>
        <p:spPr>
          <a:xfrm>
            <a:off x="3712037" y="3971724"/>
            <a:ext cx="1436039" cy="3787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Supervised Contrastive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2E3DB3-AF01-72CD-0EBC-DDFBC469D4BF}"/>
              </a:ext>
            </a:extLst>
          </p:cNvPr>
          <p:cNvSpPr/>
          <p:nvPr/>
        </p:nvSpPr>
        <p:spPr>
          <a:xfrm>
            <a:off x="6287176" y="1076720"/>
            <a:ext cx="595172" cy="595172"/>
          </a:xfrm>
          <a:prstGeom prst="ellipse">
            <a:avLst/>
          </a:prstGeom>
          <a:solidFill>
            <a:srgbClr val="06B0F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</a:t>
            </a:r>
            <a:r>
              <a:rPr lang="en-US" sz="1600" baseline="30000" dirty="0"/>
              <a:t>+</a:t>
            </a:r>
            <a:endParaRPr lang="en-US" sz="1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3FC806A-7BE5-421E-3519-D671AB5F5C10}"/>
              </a:ext>
            </a:extLst>
          </p:cNvPr>
          <p:cNvSpPr/>
          <p:nvPr/>
        </p:nvSpPr>
        <p:spPr>
          <a:xfrm>
            <a:off x="5535997" y="1750917"/>
            <a:ext cx="595172" cy="595172"/>
          </a:xfrm>
          <a:prstGeom prst="ellipse">
            <a:avLst/>
          </a:prstGeom>
          <a:solidFill>
            <a:srgbClr val="70AE4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D9A6FF-608C-862E-377A-27215320A54C}"/>
              </a:ext>
            </a:extLst>
          </p:cNvPr>
          <p:cNvSpPr/>
          <p:nvPr/>
        </p:nvSpPr>
        <p:spPr>
          <a:xfrm>
            <a:off x="6710109" y="2927396"/>
            <a:ext cx="595172" cy="595172"/>
          </a:xfrm>
          <a:prstGeom prst="ellipse">
            <a:avLst/>
          </a:prstGeom>
          <a:solidFill>
            <a:srgbClr val="0059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</a:t>
            </a:r>
            <a:r>
              <a:rPr lang="en-US" sz="1600" baseline="30000" dirty="0"/>
              <a:t>-</a:t>
            </a:r>
            <a:endParaRPr lang="en-US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CF7ACF-F53E-7F97-1E99-C0A92B44578B}"/>
              </a:ext>
            </a:extLst>
          </p:cNvPr>
          <p:cNvCxnSpPr>
            <a:cxnSpLocks/>
            <a:stCxn id="4" idx="5"/>
            <a:endCxn id="6" idx="1"/>
          </p:cNvCxnSpPr>
          <p:nvPr/>
        </p:nvCxnSpPr>
        <p:spPr>
          <a:xfrm>
            <a:off x="6044008" y="2258928"/>
            <a:ext cx="753262" cy="755629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A3BB1-3324-F873-FEDA-D7E2CFDF93A2}"/>
              </a:ext>
            </a:extLst>
          </p:cNvPr>
          <p:cNvCxnSpPr>
            <a:cxnSpLocks/>
            <a:stCxn id="4" idx="7"/>
            <a:endCxn id="3" idx="3"/>
          </p:cNvCxnSpPr>
          <p:nvPr/>
        </p:nvCxnSpPr>
        <p:spPr>
          <a:xfrm flipV="1">
            <a:off x="6044008" y="1584731"/>
            <a:ext cx="330329" cy="25334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0DA153-CA8C-BA40-F4D5-4A7302E7C0C1}"/>
              </a:ext>
            </a:extLst>
          </p:cNvPr>
          <p:cNvSpPr txBox="1"/>
          <p:nvPr/>
        </p:nvSpPr>
        <p:spPr>
          <a:xfrm>
            <a:off x="6007291" y="261311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59C22-057E-C853-0D4A-8E6DFBFE9E15}"/>
              </a:ext>
            </a:extLst>
          </p:cNvPr>
          <p:cNvSpPr txBox="1"/>
          <p:nvPr/>
        </p:nvSpPr>
        <p:spPr>
          <a:xfrm>
            <a:off x="5779165" y="1455591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F98DAD8-F4BB-CBA2-4983-82D1279474ED}"/>
              </a:ext>
            </a:extLst>
          </p:cNvPr>
          <p:cNvSpPr/>
          <p:nvPr/>
        </p:nvSpPr>
        <p:spPr>
          <a:xfrm>
            <a:off x="5176149" y="817661"/>
            <a:ext cx="2782917" cy="293733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23454-BDC6-CBDF-E208-960ADADFAF2B}"/>
              </a:ext>
            </a:extLst>
          </p:cNvPr>
          <p:cNvSpPr txBox="1"/>
          <p:nvPr/>
        </p:nvSpPr>
        <p:spPr>
          <a:xfrm>
            <a:off x="5848663" y="305842"/>
            <a:ext cx="147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InfoNCE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Contrastive Loss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BBA00F1-4E8B-E361-E26A-7DC7C770367C}"/>
              </a:ext>
            </a:extLst>
          </p:cNvPr>
          <p:cNvSpPr/>
          <p:nvPr/>
        </p:nvSpPr>
        <p:spPr>
          <a:xfrm rot="16200000">
            <a:off x="2886538" y="454384"/>
            <a:ext cx="194873" cy="1704352"/>
          </a:xfrm>
          <a:prstGeom prst="rightBrace">
            <a:avLst>
              <a:gd name="adj1" fmla="val 8333"/>
              <a:gd name="adj2" fmla="val 51275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7A791-A750-5F9C-CE02-A09A5B08CAD6}"/>
              </a:ext>
            </a:extLst>
          </p:cNvPr>
          <p:cNvSpPr txBox="1"/>
          <p:nvPr/>
        </p:nvSpPr>
        <p:spPr>
          <a:xfrm>
            <a:off x="2043026" y="899252"/>
            <a:ext cx="1878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Mined hard negatives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63C8F9-9B4F-1201-9925-1F6D7A3362C5}"/>
              </a:ext>
            </a:extLst>
          </p:cNvPr>
          <p:cNvSpPr/>
          <p:nvPr/>
        </p:nvSpPr>
        <p:spPr>
          <a:xfrm>
            <a:off x="1379716" y="1888317"/>
            <a:ext cx="681742" cy="155285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BABD6E-0986-565F-8F13-536C7642DF51}"/>
              </a:ext>
            </a:extLst>
          </p:cNvPr>
          <p:cNvSpPr txBox="1"/>
          <p:nvPr/>
        </p:nvSpPr>
        <p:spPr>
          <a:xfrm>
            <a:off x="2125591" y="1841945"/>
            <a:ext cx="93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in-batch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negatives</a:t>
            </a:r>
          </a:p>
        </p:txBody>
      </p:sp>
    </p:spTree>
    <p:extLst>
      <p:ext uri="{BB962C8B-B14F-4D97-AF65-F5344CB8AC3E}">
        <p14:creationId xmlns:p14="http://schemas.microsoft.com/office/powerpoint/2010/main" val="34705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8" grpId="0" animBg="1"/>
      <p:bldP spid="45" grpId="0" animBg="1"/>
      <p:bldP spid="46" grpId="0" animBg="1"/>
      <p:bldP spid="68" grpId="0" animBg="1"/>
      <p:bldP spid="69" grpId="0" animBg="1"/>
      <p:bldP spid="72" grpId="0" animBg="1"/>
      <p:bldP spid="73" grpId="0" animBg="1"/>
      <p:bldP spid="78" grpId="0"/>
      <p:bldP spid="79" grpId="0"/>
      <p:bldP spid="80" grpId="0"/>
      <p:bldP spid="81" grpId="0"/>
      <p:bldP spid="2" grpId="0" animBg="1"/>
      <p:bldP spid="15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EP Presentation Theme - Simple">
  <a:themeElements>
    <a:clrScheme name="JHU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7D8"/>
      </a:accent1>
      <a:accent2>
        <a:srgbClr val="008767"/>
      </a:accent2>
      <a:accent3>
        <a:srgbClr val="4E97E0"/>
      </a:accent3>
      <a:accent4>
        <a:srgbClr val="CF4520"/>
      </a:accent4>
      <a:accent5>
        <a:srgbClr val="A45C98"/>
      </a:accent5>
      <a:accent6>
        <a:srgbClr val="F1C400"/>
      </a:accent6>
      <a:hlink>
        <a:srgbClr val="0077D8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4F079B23-E0D7-4726-AFF2-DEEF53B8A350}" vid="{85DED84A-503C-4C77-837D-A18E59176C1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7D8"/>
      </a:accent1>
      <a:accent2>
        <a:srgbClr val="008767"/>
      </a:accent2>
      <a:accent3>
        <a:srgbClr val="4E97E0"/>
      </a:accent3>
      <a:accent4>
        <a:srgbClr val="CF4520"/>
      </a:accent4>
      <a:accent5>
        <a:srgbClr val="A45C98"/>
      </a:accent5>
      <a:accent6>
        <a:srgbClr val="F1C400"/>
      </a:accent6>
      <a:hlink>
        <a:srgbClr val="0077D8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4F079B23-E0D7-4726-AFF2-DEEF53B8A350}" vid="{B78E4AE7-A200-4763-8EB8-ECE40FE09A71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JHU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7D8"/>
      </a:accent1>
      <a:accent2>
        <a:srgbClr val="008767"/>
      </a:accent2>
      <a:accent3>
        <a:srgbClr val="4E97E0"/>
      </a:accent3>
      <a:accent4>
        <a:srgbClr val="CF4520"/>
      </a:accent4>
      <a:accent5>
        <a:srgbClr val="A45C98"/>
      </a:accent5>
      <a:accent6>
        <a:srgbClr val="F1C400"/>
      </a:accent6>
      <a:hlink>
        <a:srgbClr val="0077D8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4F079B23-E0D7-4726-AFF2-DEEF53B8A350}" vid="{5F1B5CDD-4E27-49ED-8392-EEE20249D5F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8931df-3f45-4445-be76-105235143e52">
      <UserInfo>
        <DisplayName>CLDT Members</DisplayName>
        <AccountId>7</AccountId>
        <AccountType/>
      </UserInfo>
      <UserInfo>
        <DisplayName>Leonid Felikson</DisplayName>
        <AccountId>722</AccountId>
        <AccountType/>
      </UserInfo>
      <UserInfo>
        <DisplayName>Michelle Nguyen</DisplayName>
        <AccountId>3986</AccountId>
        <AccountType/>
      </UserInfo>
      <UserInfo>
        <DisplayName>Natalie Wang</DisplayName>
        <AccountId>7948</AccountId>
        <AccountType/>
      </UserInfo>
      <UserInfo>
        <DisplayName>Danielle Lynd</DisplayName>
        <AccountId>4194</AccountId>
        <AccountType/>
      </UserInfo>
      <UserInfo>
        <DisplayName>Chongyu Qu</DisplayName>
        <AccountId>4616</AccountId>
        <AccountType/>
      </UserInfo>
      <UserInfo>
        <DisplayName>Astrid Santiago</DisplayName>
        <AccountId>10364</AccountId>
        <AccountType/>
      </UserInfo>
    </SharedWithUsers>
    <lcf76f155ced4ddcb4097134ff3c332f xmlns="e3b5c32c-df6c-443f-b08b-73d85d62f2b5">
      <Terms xmlns="http://schemas.microsoft.com/office/infopath/2007/PartnerControls"/>
    </lcf76f155ced4ddcb4097134ff3c332f>
    <TaxCatchAll xmlns="168931df-3f45-4445-be76-105235143e52" xsi:nil="true"/>
    <Tag xmlns="e3b5c32c-df6c-443f-b08b-73d85d62f2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B81209776AF40B8AAD3C366C78D42" ma:contentTypeVersion="20" ma:contentTypeDescription="Create a new document." ma:contentTypeScope="" ma:versionID="93a510bf7d093263161777f1ad47653e">
  <xsd:schema xmlns:xsd="http://www.w3.org/2001/XMLSchema" xmlns:xs="http://www.w3.org/2001/XMLSchema" xmlns:p="http://schemas.microsoft.com/office/2006/metadata/properties" xmlns:ns2="e3b5c32c-df6c-443f-b08b-73d85d62f2b5" xmlns:ns3="168931df-3f45-4445-be76-105235143e52" targetNamespace="http://schemas.microsoft.com/office/2006/metadata/properties" ma:root="true" ma:fieldsID="9c24e1e38a1a1706932ccd49234a1080" ns2:_="" ns3:_="">
    <xsd:import namespace="e3b5c32c-df6c-443f-b08b-73d85d62f2b5"/>
    <xsd:import namespace="168931df-3f45-4445-be76-105235143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Ta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5c32c-df6c-443f-b08b-73d85d62f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ag" ma:index="26" nillable="true" ma:displayName="Tag" ma:format="Dropdown" ma:internalName="Tag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931df-3f45-4445-be76-105235143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244521-1179-49f0-ac58-4256886de161}" ma:internalName="TaxCatchAll" ma:showField="CatchAllData" ma:web="168931df-3f45-4445-be76-105235143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A04465-0014-4D33-ABA2-D6924F11FEE0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e3b5c32c-df6c-443f-b08b-73d85d62f2b5"/>
    <ds:schemaRef ds:uri="http://schemas.microsoft.com/office/infopath/2007/PartnerControls"/>
    <ds:schemaRef ds:uri="168931df-3f45-4445-be76-105235143e5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FE752B-15C7-494E-AE04-9AF8F2853C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5c32c-df6c-443f-b08b-73d85d62f2b5"/>
    <ds:schemaRef ds:uri="168931df-3f45-4445-be76-105235143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8F7E09-D485-4407-984B-97D2EA2C8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11339</TotalTime>
  <Words>2291</Words>
  <Application>Microsoft Macintosh PowerPoint</Application>
  <PresentationFormat>On-screen Show (16:9)</PresentationFormat>
  <Paragraphs>691</Paragraphs>
  <Slides>50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Calibri</vt:lpstr>
      <vt:lpstr>Cambria Math</vt:lpstr>
      <vt:lpstr>Comic Sans MS</vt:lpstr>
      <vt:lpstr>Courier New</vt:lpstr>
      <vt:lpstr>Roboto</vt:lpstr>
      <vt:lpstr>Roboto Mono for Powerline</vt:lpstr>
      <vt:lpstr>Source Sans Pro</vt:lpstr>
      <vt:lpstr>Source Serif Pro</vt:lpstr>
      <vt:lpstr>Tahoma</vt:lpstr>
      <vt:lpstr>Times New Roman</vt:lpstr>
      <vt:lpstr>Wingdings</vt:lpstr>
      <vt:lpstr>EP Presentation Theme - Simple</vt:lpstr>
      <vt:lpstr>1_EP Presentation Theme - Fancy</vt:lpstr>
      <vt:lpstr>2_EP Presentation Theme - Special</vt:lpstr>
      <vt:lpstr>Multi-Vector Retrieval</vt:lpstr>
      <vt:lpstr>PowerPoint Presentation</vt:lpstr>
      <vt:lpstr>What’s our task?</vt:lpstr>
      <vt:lpstr>A Spectrum of Retrieval Architectures</vt:lpstr>
      <vt:lpstr>PowerPoint Presentation</vt:lpstr>
      <vt:lpstr>ColBERT’s MaxSim Scoring</vt:lpstr>
      <vt:lpstr>Training a Retriever</vt:lpstr>
      <vt:lpstr>Training a Retriever</vt:lpstr>
      <vt:lpstr>Training a Retriever</vt:lpstr>
      <vt:lpstr>Training a Retriever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multi-vector retrieval better?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ColBERT Retrieval</vt:lpstr>
      <vt:lpstr>PLAID Retrieval</vt:lpstr>
      <vt:lpstr>Original ColBERT Retrieval’s Costly Gather</vt:lpstr>
      <vt:lpstr>XTR Retrieval</vt:lpstr>
      <vt:lpstr>PowerPoint Presentation</vt:lpstr>
      <vt:lpstr>WARP = XTR + PLAID</vt:lpstr>
      <vt:lpstr>PowerPoint Presentation</vt:lpstr>
      <vt:lpstr>PowerPoint Presentation</vt:lpstr>
      <vt:lpstr>Motivation for Replication</vt:lpstr>
      <vt:lpstr>Is XTR a “Free Lunch”?</vt:lpstr>
      <vt:lpstr>Modernizing XTR: Distillation + IVF indices</vt:lpstr>
      <vt:lpstr>Modernizing XTR: Distillation + IVF indices</vt:lpstr>
      <vt:lpstr>Modernizing XTR: Distillation + IVF indices</vt:lpstr>
      <vt:lpstr>Token Retrieval : Behavior Changes</vt:lpstr>
      <vt:lpstr>Token Retrieval : Lower Lexical Matching</vt:lpstr>
      <vt:lpstr>Token Retrieval : Efficiency Impacts</vt:lpstr>
      <vt:lpstr>Try It Yourself!</vt:lpstr>
      <vt:lpstr>Why is multi-vector retrieval better?</vt:lpstr>
      <vt:lpstr>PowerPoint Presentation</vt:lpstr>
      <vt:lpstr>Multi-Vector Retrieval for…</vt:lpstr>
      <vt:lpstr>Multi-Vector Retrieval for…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 Queen</dc:creator>
  <cp:lastModifiedBy>Rohan Jha</cp:lastModifiedBy>
  <cp:revision>38</cp:revision>
  <dcterms:created xsi:type="dcterms:W3CDTF">2026-01-15T14:02:53Z</dcterms:created>
  <dcterms:modified xsi:type="dcterms:W3CDTF">2026-05-28T13:17:12Z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0x010100681B81209776AF40B8AAD3C366C78D42</vt:lpwstr>
  </property>
  <property fmtid="{D5CDD505-2E9C-101B-9397-08002B2CF9AE}" pid="3" name="MediaServiceImageTags">
    <vt:lpwstr/>
  </property>
</Properties>
</file>