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72" r:id="rId5"/>
    <p:sldId id="270" r:id="rId6"/>
    <p:sldId id="269" r:id="rId7"/>
    <p:sldId id="273" r:id="rId8"/>
    <p:sldId id="279" r:id="rId9"/>
    <p:sldId id="265" r:id="rId10"/>
    <p:sldId id="268" r:id="rId11"/>
    <p:sldId id="267" r:id="rId12"/>
    <p:sldId id="281" r:id="rId13"/>
    <p:sldId id="276" r:id="rId14"/>
    <p:sldId id="258" r:id="rId15"/>
    <p:sldId id="280" r:id="rId16"/>
    <p:sldId id="266" r:id="rId17"/>
    <p:sldId id="278" r:id="rId18"/>
    <p:sldId id="274" r:id="rId19"/>
    <p:sldId id="260" r:id="rId20"/>
    <p:sldId id="261" r:id="rId21"/>
    <p:sldId id="262" r:id="rId22"/>
    <p:sldId id="263"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D169"/>
    <a:srgbClr val="DDC763"/>
    <a:srgbClr val="FFFFFF"/>
    <a:srgbClr val="A4EABA"/>
    <a:srgbClr val="66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90692" autoAdjust="0"/>
  </p:normalViewPr>
  <p:slideViewPr>
    <p:cSldViewPr snapToGrid="0">
      <p:cViewPr varScale="1">
        <p:scale>
          <a:sx n="78" d="100"/>
          <a:sy n="78" d="100"/>
        </p:scale>
        <p:origin x="91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02B37-5E44-4E25-BC2B-58AFE4E7C149}" type="datetimeFigureOut">
              <a:rPr lang="en-US" smtClean="0"/>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FB895-B284-4B3A-A117-0BE31B8F7191}" type="slidenum">
              <a:rPr lang="en-US" smtClean="0"/>
              <a:t>‹#›</a:t>
            </a:fld>
            <a:endParaRPr lang="en-US"/>
          </a:p>
        </p:txBody>
      </p:sp>
    </p:spTree>
    <p:extLst>
      <p:ext uri="{BB962C8B-B14F-4D97-AF65-F5344CB8AC3E}">
        <p14:creationId xmlns:p14="http://schemas.microsoft.com/office/powerpoint/2010/main" val="3362102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I’m Patrick, and I’ll be presenting Moving on from </a:t>
            </a:r>
            <a:r>
              <a:rPr lang="en-US" dirty="0" err="1"/>
              <a:t>OntoNotes</a:t>
            </a:r>
            <a:r>
              <a:rPr lang="en-US" dirty="0"/>
              <a:t>: Coreference Resolution Model Transfer. This is work done at Johns Hopkins University with Ben Van </a:t>
            </a:r>
            <a:r>
              <a:rPr lang="en-US" dirty="0" err="1"/>
              <a:t>Durme</a:t>
            </a:r>
            <a:r>
              <a:rPr lang="en-US" dirty="0"/>
              <a:t>.</a:t>
            </a:r>
          </a:p>
        </p:txBody>
      </p:sp>
      <p:sp>
        <p:nvSpPr>
          <p:cNvPr id="4" name="Slide Number Placeholder 3"/>
          <p:cNvSpPr>
            <a:spLocks noGrp="1"/>
          </p:cNvSpPr>
          <p:nvPr>
            <p:ph type="sldNum" sz="quarter" idx="5"/>
          </p:nvPr>
        </p:nvSpPr>
        <p:spPr/>
        <p:txBody>
          <a:bodyPr/>
          <a:lstStyle/>
          <a:p>
            <a:fld id="{9E4FB895-B284-4B3A-A117-0BE31B8F7191}" type="slidenum">
              <a:rPr lang="en-US" smtClean="0"/>
              <a:t>1</a:t>
            </a:fld>
            <a:endParaRPr lang="en-US"/>
          </a:p>
        </p:txBody>
      </p:sp>
    </p:spTree>
    <p:extLst>
      <p:ext uri="{BB962C8B-B14F-4D97-AF65-F5344CB8AC3E}">
        <p14:creationId xmlns:p14="http://schemas.microsoft.com/office/powerpoint/2010/main" val="21311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explore this question by using a memory-efficient coreference model to accommodate datasets with long document lengths and consider three ways of initializing the model. </a:t>
            </a:r>
          </a:p>
          <a:p>
            <a:endParaRPr lang="en-US" dirty="0"/>
          </a:p>
          <a:p>
            <a:r>
              <a:rPr lang="en-US" dirty="0"/>
              <a:t>Typically a </a:t>
            </a:r>
            <a:r>
              <a:rPr lang="en-US" dirty="0" err="1"/>
              <a:t>coref</a:t>
            </a:r>
            <a:r>
              <a:rPr lang="en-US" dirty="0"/>
              <a:t> model consists of an encoder to encode the text. The encoder is not usually the focus of </a:t>
            </a:r>
            <a:r>
              <a:rPr lang="en-US" dirty="0" err="1"/>
              <a:t>coref</a:t>
            </a:r>
            <a:r>
              <a:rPr lang="en-US" dirty="0"/>
              <a:t> modeling. A linking </a:t>
            </a:r>
            <a:r>
              <a:rPr lang="en-US" dirty="0" err="1"/>
              <a:t>coref</a:t>
            </a:r>
            <a:r>
              <a:rPr lang="en-US" dirty="0"/>
              <a:t> model scores and ranks span embeddings, then scores  and clusters pairwise spans, and there is a lot of prior work on better linking and clustering methods. </a:t>
            </a:r>
          </a:p>
          <a:p>
            <a:endParaRPr lang="en-US" dirty="0"/>
          </a:p>
          <a:p>
            <a:r>
              <a:rPr lang="en-US" dirty="0"/>
              <a:t>In the completely cold setup, we randomly initialize the linker and use off-the-shelf encoders, like </a:t>
            </a:r>
            <a:r>
              <a:rPr lang="en-US" dirty="0" err="1"/>
              <a:t>SpanBERT</a:t>
            </a:r>
            <a:r>
              <a:rPr lang="en-US" dirty="0"/>
              <a:t> or </a:t>
            </a:r>
            <a:r>
              <a:rPr lang="en-US" dirty="0" err="1"/>
              <a:t>Longformer</a:t>
            </a:r>
            <a:r>
              <a:rPr lang="en-US" dirty="0"/>
              <a:t>.</a:t>
            </a:r>
          </a:p>
          <a:p>
            <a:endParaRPr lang="en-US" dirty="0"/>
          </a:p>
          <a:p>
            <a:r>
              <a:rPr lang="en-US" dirty="0"/>
              <a:t>However, there are prior models released for </a:t>
            </a:r>
            <a:r>
              <a:rPr lang="en-US" dirty="0" err="1"/>
              <a:t>coref</a:t>
            </a:r>
            <a:r>
              <a:rPr lang="en-US" dirty="0"/>
              <a:t> – in particular, Joshi et al released a </a:t>
            </a:r>
            <a:r>
              <a:rPr lang="en-US" dirty="0" err="1"/>
              <a:t>SpanBERT</a:t>
            </a:r>
            <a:r>
              <a:rPr lang="en-US" dirty="0"/>
              <a:t> that has already been finetuned for </a:t>
            </a:r>
            <a:r>
              <a:rPr lang="en-US" dirty="0" err="1"/>
              <a:t>OntoNotes</a:t>
            </a:r>
            <a:r>
              <a:rPr lang="en-US" dirty="0"/>
              <a:t> </a:t>
            </a:r>
            <a:r>
              <a:rPr lang="en-US" dirty="0" err="1"/>
              <a:t>coref</a:t>
            </a:r>
            <a:r>
              <a:rPr lang="en-US" dirty="0"/>
              <a:t>. In this middle setting, we consider using that “baked” encoder instead, and randomly initialize the linker.</a:t>
            </a:r>
          </a:p>
          <a:p>
            <a:endParaRPr lang="en-US" dirty="0"/>
          </a:p>
          <a:p>
            <a:r>
              <a:rPr lang="en-US" dirty="0"/>
              <a:t>Finally, we illustrate the continued training setting. Here, we fully train the encoder and the linker and use that as a starting point for training on the target dataset.</a:t>
            </a:r>
          </a:p>
        </p:txBody>
      </p:sp>
      <p:sp>
        <p:nvSpPr>
          <p:cNvPr id="4" name="Slide Number Placeholder 3"/>
          <p:cNvSpPr>
            <a:spLocks noGrp="1"/>
          </p:cNvSpPr>
          <p:nvPr>
            <p:ph type="sldNum" sz="quarter" idx="5"/>
          </p:nvPr>
        </p:nvSpPr>
        <p:spPr/>
        <p:txBody>
          <a:bodyPr/>
          <a:lstStyle/>
          <a:p>
            <a:fld id="{9E4FB895-B284-4B3A-A117-0BE31B8F7191}" type="slidenum">
              <a:rPr lang="en-US" smtClean="0"/>
              <a:t>10</a:t>
            </a:fld>
            <a:endParaRPr lang="en-US"/>
          </a:p>
        </p:txBody>
      </p:sp>
    </p:spTree>
    <p:extLst>
      <p:ext uri="{BB962C8B-B14F-4D97-AF65-F5344CB8AC3E}">
        <p14:creationId xmlns:p14="http://schemas.microsoft.com/office/powerpoint/2010/main" val="2047064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for data, our source datasets are </a:t>
            </a:r>
            <a:r>
              <a:rPr lang="en-US" dirty="0" err="1"/>
              <a:t>OntoNotes</a:t>
            </a:r>
            <a:r>
              <a:rPr lang="en-US" dirty="0"/>
              <a:t> and </a:t>
            </a:r>
            <a:r>
              <a:rPr lang="en-US" dirty="0" err="1"/>
              <a:t>PreCo</a:t>
            </a:r>
            <a:r>
              <a:rPr lang="en-US" dirty="0"/>
              <a:t>, both massive datasets covering a broad set of domains, although their annotation guidelines differ, and </a:t>
            </a:r>
            <a:r>
              <a:rPr lang="en-US" dirty="0" err="1"/>
              <a:t>OntoNotes</a:t>
            </a:r>
            <a:r>
              <a:rPr lang="en-US" dirty="0"/>
              <a:t> is license-requiring.</a:t>
            </a:r>
          </a:p>
          <a:p>
            <a:endParaRPr lang="en-US" dirty="0"/>
          </a:p>
          <a:p>
            <a:r>
              <a:rPr lang="en-US" dirty="0"/>
              <a:t>We consider additional, smaller, datasets that are more narrowly focused on different domains, like news, books, legal statutes, and quiz bowl questions. Not only are these domains different, their annotation guidelines also differ from the source datasets. These datasets are also substantially smaller than the source datasets.</a:t>
            </a:r>
          </a:p>
          <a:p>
            <a:endParaRPr lang="en-US" dirty="0"/>
          </a:p>
          <a:p>
            <a:r>
              <a:rPr lang="en-US" dirty="0"/>
              <a:t>Finally, we consider several non-English datasets in Chinese, Arabic, Catalan, Spanish, Italian, and Dutch. These are also relatively small datasets, although their annotation guidelines are similar to those of English </a:t>
            </a:r>
            <a:r>
              <a:rPr lang="en-US" dirty="0" err="1"/>
              <a:t>OntoNotes</a:t>
            </a:r>
            <a:r>
              <a:rPr lang="en-US" dirty="0"/>
              <a:t>.</a:t>
            </a:r>
          </a:p>
        </p:txBody>
      </p:sp>
      <p:sp>
        <p:nvSpPr>
          <p:cNvPr id="4" name="Slide Number Placeholder 3"/>
          <p:cNvSpPr>
            <a:spLocks noGrp="1"/>
          </p:cNvSpPr>
          <p:nvPr>
            <p:ph type="sldNum" sz="quarter" idx="5"/>
          </p:nvPr>
        </p:nvSpPr>
        <p:spPr/>
        <p:txBody>
          <a:bodyPr/>
          <a:lstStyle/>
          <a:p>
            <a:fld id="{9E4FB895-B284-4B3A-A117-0BE31B8F7191}" type="slidenum">
              <a:rPr lang="en-US" smtClean="0"/>
              <a:t>11</a:t>
            </a:fld>
            <a:endParaRPr lang="en-US"/>
          </a:p>
        </p:txBody>
      </p:sp>
    </p:spTree>
    <p:extLst>
      <p:ext uri="{BB962C8B-B14F-4D97-AF65-F5344CB8AC3E}">
        <p14:creationId xmlns:p14="http://schemas.microsoft.com/office/powerpoint/2010/main" val="476533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the standard train/dev splits for each of the datasets, and sample a subset of the training set to simulate a lower-data setting</a:t>
            </a:r>
          </a:p>
          <a:p>
            <a:endParaRPr lang="en-US" dirty="0"/>
          </a:p>
          <a:p>
            <a:r>
              <a:rPr lang="en-US" dirty="0"/>
              <a:t>This will let us plot curves of discovering when continued training is effective, because if we had infinite documents in the target dataset, we expect continued training to make little difference.</a:t>
            </a:r>
          </a:p>
        </p:txBody>
      </p:sp>
      <p:sp>
        <p:nvSpPr>
          <p:cNvPr id="4" name="Slide Number Placeholder 3"/>
          <p:cNvSpPr>
            <a:spLocks noGrp="1"/>
          </p:cNvSpPr>
          <p:nvPr>
            <p:ph type="sldNum" sz="quarter" idx="5"/>
          </p:nvPr>
        </p:nvSpPr>
        <p:spPr/>
        <p:txBody>
          <a:bodyPr/>
          <a:lstStyle/>
          <a:p>
            <a:fld id="{9E4FB895-B284-4B3A-A117-0BE31B8F7191}" type="slidenum">
              <a:rPr lang="en-US" smtClean="0"/>
              <a:t>12</a:t>
            </a:fld>
            <a:endParaRPr lang="en-US"/>
          </a:p>
        </p:txBody>
      </p:sp>
    </p:spTree>
    <p:extLst>
      <p:ext uri="{BB962C8B-B14F-4D97-AF65-F5344CB8AC3E}">
        <p14:creationId xmlns:p14="http://schemas.microsoft.com/office/powerpoint/2010/main" val="2308838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main question, we want to quantify the difference between retraining a model from off-the-shelf components and continued training from one of the source datasets. </a:t>
            </a:r>
          </a:p>
        </p:txBody>
      </p:sp>
      <p:sp>
        <p:nvSpPr>
          <p:cNvPr id="4" name="Slide Number Placeholder 3"/>
          <p:cNvSpPr>
            <a:spLocks noGrp="1"/>
          </p:cNvSpPr>
          <p:nvPr>
            <p:ph type="sldNum" sz="quarter" idx="5"/>
          </p:nvPr>
        </p:nvSpPr>
        <p:spPr/>
        <p:txBody>
          <a:bodyPr/>
          <a:lstStyle/>
          <a:p>
            <a:fld id="{9E4FB895-B284-4B3A-A117-0BE31B8F7191}" type="slidenum">
              <a:rPr lang="en-US" smtClean="0"/>
              <a:t>13</a:t>
            </a:fld>
            <a:endParaRPr lang="en-US"/>
          </a:p>
        </p:txBody>
      </p:sp>
    </p:spTree>
    <p:extLst>
      <p:ext uri="{BB962C8B-B14F-4D97-AF65-F5344CB8AC3E}">
        <p14:creationId xmlns:p14="http://schemas.microsoft.com/office/powerpoint/2010/main" val="3826334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find that model transfer is effective, usually outperforming the randomly initialized models by a substantial margin, especially in the low-data setting. In the figure below, we see the solid lines maintain a lead over the dashed lines until we have hundreds of documents.</a:t>
            </a:r>
          </a:p>
          <a:p>
            <a:endParaRPr lang="en-US" dirty="0"/>
          </a:p>
          <a:p>
            <a:r>
              <a:rPr lang="en-US" dirty="0"/>
              <a:t>We also find, perhaps surprisingly, that </a:t>
            </a:r>
            <a:r>
              <a:rPr lang="en-US" dirty="0" err="1"/>
              <a:t>PreCo</a:t>
            </a:r>
            <a:r>
              <a:rPr lang="en-US" dirty="0"/>
              <a:t> is as effective as </a:t>
            </a:r>
            <a:r>
              <a:rPr lang="en-US" dirty="0" err="1"/>
              <a:t>OntoNotes</a:t>
            </a:r>
            <a:r>
              <a:rPr lang="en-US" dirty="0"/>
              <a:t>. This is especially surprising for a dataset like ARRAU, which substantially overlaps in content with </a:t>
            </a:r>
            <a:r>
              <a:rPr lang="en-US" dirty="0" err="1"/>
              <a:t>OntoNotes</a:t>
            </a:r>
            <a:r>
              <a:rPr lang="en-US" dirty="0"/>
              <a:t> even though their annotations guidelines differ.</a:t>
            </a:r>
          </a:p>
          <a:p>
            <a:endParaRPr lang="en-US" dirty="0"/>
          </a:p>
          <a:p>
            <a:r>
              <a:rPr lang="en-US" dirty="0"/>
              <a:t>To level the playing field and account for the differences in marking singletons, we retrain both the </a:t>
            </a:r>
            <a:r>
              <a:rPr lang="en-US" dirty="0" err="1"/>
              <a:t>PreCo</a:t>
            </a:r>
            <a:r>
              <a:rPr lang="en-US" dirty="0"/>
              <a:t> and </a:t>
            </a:r>
            <a:r>
              <a:rPr lang="en-US" dirty="0" err="1"/>
              <a:t>OntoNotes</a:t>
            </a:r>
            <a:r>
              <a:rPr lang="en-US" dirty="0"/>
              <a:t> models with gold mention boundaries. But, we find that </a:t>
            </a:r>
            <a:r>
              <a:rPr lang="en-US" dirty="0" err="1"/>
              <a:t>PreCo</a:t>
            </a:r>
            <a:r>
              <a:rPr lang="en-US" dirty="0"/>
              <a:t> is generally even more effective when gold mention boundaries are provided. </a:t>
            </a:r>
          </a:p>
        </p:txBody>
      </p:sp>
      <p:sp>
        <p:nvSpPr>
          <p:cNvPr id="4" name="Slide Number Placeholder 3"/>
          <p:cNvSpPr>
            <a:spLocks noGrp="1"/>
          </p:cNvSpPr>
          <p:nvPr>
            <p:ph type="sldNum" sz="quarter" idx="5"/>
          </p:nvPr>
        </p:nvSpPr>
        <p:spPr/>
        <p:txBody>
          <a:bodyPr/>
          <a:lstStyle/>
          <a:p>
            <a:fld id="{9E4FB895-B284-4B3A-A117-0BE31B8F7191}" type="slidenum">
              <a:rPr lang="en-US" smtClean="0"/>
              <a:t>14</a:t>
            </a:fld>
            <a:endParaRPr lang="en-US"/>
          </a:p>
        </p:txBody>
      </p:sp>
    </p:spTree>
    <p:extLst>
      <p:ext uri="{BB962C8B-B14F-4D97-AF65-F5344CB8AC3E}">
        <p14:creationId xmlns:p14="http://schemas.microsoft.com/office/powerpoint/2010/main" val="3028693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consider the following scenario. Suppose we don’t have much training capacity, should we use a higher-capacity and newer encoder that needs to be finetuned from scratch, or should we use a publicly available encoder already finetuned for some version of </a:t>
            </a:r>
            <a:r>
              <a:rPr lang="en-US" dirty="0" err="1"/>
              <a:t>coref</a:t>
            </a:r>
            <a:r>
              <a:rPr lang="en-US" dirty="0"/>
              <a:t>? </a:t>
            </a:r>
          </a:p>
        </p:txBody>
      </p:sp>
      <p:sp>
        <p:nvSpPr>
          <p:cNvPr id="4" name="Slide Number Placeholder 3"/>
          <p:cNvSpPr>
            <a:spLocks noGrp="1"/>
          </p:cNvSpPr>
          <p:nvPr>
            <p:ph type="sldNum" sz="quarter" idx="5"/>
          </p:nvPr>
        </p:nvSpPr>
        <p:spPr/>
        <p:txBody>
          <a:bodyPr/>
          <a:lstStyle/>
          <a:p>
            <a:fld id="{9E4FB895-B284-4B3A-A117-0BE31B8F7191}" type="slidenum">
              <a:rPr lang="en-US" smtClean="0"/>
              <a:t>15</a:t>
            </a:fld>
            <a:endParaRPr lang="en-US"/>
          </a:p>
        </p:txBody>
      </p:sp>
    </p:spTree>
    <p:extLst>
      <p:ext uri="{BB962C8B-B14F-4D97-AF65-F5344CB8AC3E}">
        <p14:creationId xmlns:p14="http://schemas.microsoft.com/office/powerpoint/2010/main" val="1783944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we can compare </a:t>
            </a:r>
            <a:r>
              <a:rPr lang="en-US" dirty="0" err="1"/>
              <a:t>SpanBERT</a:t>
            </a:r>
            <a:r>
              <a:rPr lang="en-US" dirty="0"/>
              <a:t> large, which is a large unspecialized model against a finetuned </a:t>
            </a:r>
            <a:r>
              <a:rPr lang="en-US" dirty="0" err="1"/>
              <a:t>SpanBERT</a:t>
            </a:r>
            <a:r>
              <a:rPr lang="en-US" dirty="0"/>
              <a:t> base. We find that if the number of available documents in the target domain is small, using the pretrained encoder is effective. This suggests that as innovations improve the </a:t>
            </a:r>
            <a:r>
              <a:rPr lang="en-US" dirty="0" err="1"/>
              <a:t>coref</a:t>
            </a:r>
            <a:r>
              <a:rPr lang="en-US" dirty="0"/>
              <a:t> linking model, we can still reuse publicly available encoders, reducing the cost of first finetuning it on a larger </a:t>
            </a:r>
            <a:r>
              <a:rPr lang="en-US" dirty="0" err="1"/>
              <a:t>coref</a:t>
            </a:r>
            <a:r>
              <a:rPr lang="en-US" dirty="0"/>
              <a:t> dataset. However, with enough annotations, training with the large model would be preferred.</a:t>
            </a:r>
          </a:p>
        </p:txBody>
      </p:sp>
      <p:sp>
        <p:nvSpPr>
          <p:cNvPr id="4" name="Slide Number Placeholder 3"/>
          <p:cNvSpPr>
            <a:spLocks noGrp="1"/>
          </p:cNvSpPr>
          <p:nvPr>
            <p:ph type="sldNum" sz="quarter" idx="5"/>
          </p:nvPr>
        </p:nvSpPr>
        <p:spPr/>
        <p:txBody>
          <a:bodyPr/>
          <a:lstStyle/>
          <a:p>
            <a:fld id="{9E4FB895-B284-4B3A-A117-0BE31B8F7191}" type="slidenum">
              <a:rPr lang="en-US" smtClean="0"/>
              <a:t>16</a:t>
            </a:fld>
            <a:endParaRPr lang="en-US"/>
          </a:p>
        </p:txBody>
      </p:sp>
    </p:spTree>
    <p:extLst>
      <p:ext uri="{BB962C8B-B14F-4D97-AF65-F5344CB8AC3E}">
        <p14:creationId xmlns:p14="http://schemas.microsoft.com/office/powerpoint/2010/main" val="4218846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more detailed findings and analysis in the paper, next we’ll briefly highlight each of them.</a:t>
            </a:r>
          </a:p>
        </p:txBody>
      </p:sp>
      <p:sp>
        <p:nvSpPr>
          <p:cNvPr id="4" name="Slide Number Placeholder 3"/>
          <p:cNvSpPr>
            <a:spLocks noGrp="1"/>
          </p:cNvSpPr>
          <p:nvPr>
            <p:ph type="sldNum" sz="quarter" idx="5"/>
          </p:nvPr>
        </p:nvSpPr>
        <p:spPr/>
        <p:txBody>
          <a:bodyPr/>
          <a:lstStyle/>
          <a:p>
            <a:fld id="{9E4FB895-B284-4B3A-A117-0BE31B8F7191}" type="slidenum">
              <a:rPr lang="en-US" smtClean="0"/>
              <a:t>17</a:t>
            </a:fld>
            <a:endParaRPr lang="en-US"/>
          </a:p>
        </p:txBody>
      </p:sp>
    </p:spTree>
    <p:extLst>
      <p:ext uri="{BB962C8B-B14F-4D97-AF65-F5344CB8AC3E}">
        <p14:creationId xmlns:p14="http://schemas.microsoft.com/office/powerpoint/2010/main" val="2216841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use XLM-R, a strong multilingual encoder. We find that continued training consistently outperforms using an untrained XLM-R model as the encoder. This result attests to the powerful cross-lingual capabilities of multilingual encoders. Furthermore, we set fresh state-of-the-art benchmarks across many languages.</a:t>
            </a:r>
          </a:p>
        </p:txBody>
      </p:sp>
      <p:sp>
        <p:nvSpPr>
          <p:cNvPr id="4" name="Slide Number Placeholder 3"/>
          <p:cNvSpPr>
            <a:spLocks noGrp="1"/>
          </p:cNvSpPr>
          <p:nvPr>
            <p:ph type="sldNum" sz="quarter" idx="5"/>
          </p:nvPr>
        </p:nvSpPr>
        <p:spPr/>
        <p:txBody>
          <a:bodyPr/>
          <a:lstStyle/>
          <a:p>
            <a:fld id="{9E4FB895-B284-4B3A-A117-0BE31B8F7191}" type="slidenum">
              <a:rPr lang="en-US" smtClean="0"/>
              <a:t>18</a:t>
            </a:fld>
            <a:endParaRPr lang="en-US"/>
          </a:p>
        </p:txBody>
      </p:sp>
    </p:spTree>
    <p:extLst>
      <p:ext uri="{BB962C8B-B14F-4D97-AF65-F5344CB8AC3E}">
        <p14:creationId xmlns:p14="http://schemas.microsoft.com/office/powerpoint/2010/main" val="3188243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as our goal is to reduce the cost of training a </a:t>
            </a:r>
            <a:r>
              <a:rPr lang="en-US" dirty="0" err="1"/>
              <a:t>coref</a:t>
            </a:r>
            <a:r>
              <a:rPr lang="en-US" dirty="0"/>
              <a:t> model in a new domain, we look towards data efficiency. Since annotation is expensive, we asked how many documents should be allocated towards model selection.  Across 20 runs, we </a:t>
            </a:r>
            <a:r>
              <a:rPr lang="en-US"/>
              <a:t>simulate it using </a:t>
            </a:r>
            <a:r>
              <a:rPr lang="en-US" dirty="0"/>
              <a:t>a small number of documents for model selection with a different number of training documents.</a:t>
            </a:r>
          </a:p>
          <a:p>
            <a:endParaRPr lang="en-US" dirty="0"/>
          </a:p>
          <a:p>
            <a:r>
              <a:rPr lang="en-US" dirty="0"/>
              <a:t>The answer is not obvious because for datasets like </a:t>
            </a:r>
            <a:r>
              <a:rPr lang="en-US" dirty="0" err="1"/>
              <a:t>OntoNotes</a:t>
            </a:r>
            <a:r>
              <a:rPr lang="en-US" dirty="0"/>
              <a:t> and </a:t>
            </a:r>
            <a:r>
              <a:rPr lang="en-US" dirty="0" err="1"/>
              <a:t>PreCo</a:t>
            </a:r>
            <a:r>
              <a:rPr lang="en-US" dirty="0"/>
              <a:t>, the dev set contains hundreds of documents. Meanwhile, many of the training datasets we studied in this work are not even that large.  And, documents vary significantly in length, content, and types of </a:t>
            </a:r>
            <a:r>
              <a:rPr lang="en-US" dirty="0" err="1"/>
              <a:t>coref</a:t>
            </a:r>
            <a:r>
              <a:rPr lang="en-US" dirty="0"/>
              <a:t> annotated.</a:t>
            </a:r>
          </a:p>
          <a:p>
            <a:endParaRPr lang="en-US" dirty="0"/>
          </a:p>
          <a:p>
            <a:r>
              <a:rPr lang="en-US" dirty="0"/>
              <a:t>Nonetheless, we find that a small number, e.g. 5, is usually sufficient in the transfer setting and already reduces variance substantially. Thus, so more documents should be allocated towards training to improve performance.</a:t>
            </a:r>
          </a:p>
        </p:txBody>
      </p:sp>
      <p:sp>
        <p:nvSpPr>
          <p:cNvPr id="4" name="Slide Number Placeholder 3"/>
          <p:cNvSpPr>
            <a:spLocks noGrp="1"/>
          </p:cNvSpPr>
          <p:nvPr>
            <p:ph type="sldNum" sz="quarter" idx="5"/>
          </p:nvPr>
        </p:nvSpPr>
        <p:spPr/>
        <p:txBody>
          <a:bodyPr/>
          <a:lstStyle/>
          <a:p>
            <a:fld id="{9E4FB895-B284-4B3A-A117-0BE31B8F7191}" type="slidenum">
              <a:rPr lang="en-US" smtClean="0"/>
              <a:t>19</a:t>
            </a:fld>
            <a:endParaRPr lang="en-US"/>
          </a:p>
        </p:txBody>
      </p:sp>
    </p:spTree>
    <p:extLst>
      <p:ext uri="{BB962C8B-B14F-4D97-AF65-F5344CB8AC3E}">
        <p14:creationId xmlns:p14="http://schemas.microsoft.com/office/powerpoint/2010/main" val="32164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coreference resolution, the task is to identify spans of text within documents that refer to the same entity, thereby forming clusters. In this example, we’ve highlighted some possible spans and the mention span “This” in orange refers to “Hong Kong Wetland Park.” Note that annotating for coreference is challenging because, naively, all pairs of spans need to be labeled. </a:t>
            </a:r>
          </a:p>
        </p:txBody>
      </p:sp>
      <p:sp>
        <p:nvSpPr>
          <p:cNvPr id="4" name="Slide Number Placeholder 3"/>
          <p:cNvSpPr>
            <a:spLocks noGrp="1"/>
          </p:cNvSpPr>
          <p:nvPr>
            <p:ph type="sldNum" sz="quarter" idx="5"/>
          </p:nvPr>
        </p:nvSpPr>
        <p:spPr/>
        <p:txBody>
          <a:bodyPr/>
          <a:lstStyle/>
          <a:p>
            <a:fld id="{9E4FB895-B284-4B3A-A117-0BE31B8F7191}" type="slidenum">
              <a:rPr lang="en-US" smtClean="0"/>
              <a:t>2</a:t>
            </a:fld>
            <a:endParaRPr lang="en-US"/>
          </a:p>
        </p:txBody>
      </p:sp>
    </p:spTree>
    <p:extLst>
      <p:ext uri="{BB962C8B-B14F-4D97-AF65-F5344CB8AC3E}">
        <p14:creationId xmlns:p14="http://schemas.microsoft.com/office/powerpoint/2010/main" val="1385542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analyzed to what degree models experience catastrophic forgetting, to see whether models would be effective in a multitask-like setting.  We find that the transferred models do drop substantially: the largest drops are likely due to annotation guideline changes, while there are comparatively smaller drops when transferring across domains or languages.</a:t>
            </a:r>
          </a:p>
        </p:txBody>
      </p:sp>
      <p:sp>
        <p:nvSpPr>
          <p:cNvPr id="4" name="Slide Number Placeholder 3"/>
          <p:cNvSpPr>
            <a:spLocks noGrp="1"/>
          </p:cNvSpPr>
          <p:nvPr>
            <p:ph type="sldNum" sz="quarter" idx="5"/>
          </p:nvPr>
        </p:nvSpPr>
        <p:spPr/>
        <p:txBody>
          <a:bodyPr/>
          <a:lstStyle/>
          <a:p>
            <a:fld id="{9E4FB895-B284-4B3A-A117-0BE31B8F7191}" type="slidenum">
              <a:rPr lang="en-US" smtClean="0"/>
              <a:t>20</a:t>
            </a:fld>
            <a:endParaRPr lang="en-US"/>
          </a:p>
        </p:txBody>
      </p:sp>
    </p:spTree>
    <p:extLst>
      <p:ext uri="{BB962C8B-B14F-4D97-AF65-F5344CB8AC3E}">
        <p14:creationId xmlns:p14="http://schemas.microsoft.com/office/powerpoint/2010/main" val="1928504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look towards training efficiency, and ask whether we need to finetune the entire encoder in continued training. The answer is no, the top half of the layers is probably enough regardless of how much target data there is. Note that this is not the case if we were training a randomly initialized linker!</a:t>
            </a:r>
          </a:p>
        </p:txBody>
      </p:sp>
      <p:sp>
        <p:nvSpPr>
          <p:cNvPr id="4" name="Slide Number Placeholder 3"/>
          <p:cNvSpPr>
            <a:spLocks noGrp="1"/>
          </p:cNvSpPr>
          <p:nvPr>
            <p:ph type="sldNum" sz="quarter" idx="5"/>
          </p:nvPr>
        </p:nvSpPr>
        <p:spPr/>
        <p:txBody>
          <a:bodyPr/>
          <a:lstStyle/>
          <a:p>
            <a:fld id="{9E4FB895-B284-4B3A-A117-0BE31B8F7191}" type="slidenum">
              <a:rPr lang="en-US" smtClean="0"/>
              <a:t>21</a:t>
            </a:fld>
            <a:endParaRPr lang="en-US"/>
          </a:p>
        </p:txBody>
      </p:sp>
    </p:spTree>
    <p:extLst>
      <p:ext uri="{BB962C8B-B14F-4D97-AF65-F5344CB8AC3E}">
        <p14:creationId xmlns:p14="http://schemas.microsoft.com/office/powerpoint/2010/main" val="960163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we find that continued training is an effective method for model transfer in coreference resolution. It achieves better overall performance and even good initial (zero-shot) performance. We also explored a variety of questions aimed at reducing the cost of training a new </a:t>
            </a:r>
            <a:r>
              <a:rPr lang="en-US" dirty="0" err="1"/>
              <a:t>coref</a:t>
            </a:r>
            <a:r>
              <a:rPr lang="en-US" dirty="0"/>
              <a:t> model. </a:t>
            </a:r>
          </a:p>
          <a:p>
            <a:endParaRPr lang="en-US" dirty="0"/>
          </a:p>
          <a:p>
            <a:r>
              <a:rPr lang="en-US" dirty="0"/>
              <a:t>Second, we find that for model transfer, training on </a:t>
            </a:r>
            <a:r>
              <a:rPr lang="en-US" dirty="0" err="1"/>
              <a:t>PreCo</a:t>
            </a:r>
            <a:r>
              <a:rPr lang="en-US" dirty="0"/>
              <a:t> is just as good as </a:t>
            </a:r>
            <a:r>
              <a:rPr lang="en-US" dirty="0" err="1"/>
              <a:t>OntoNotes</a:t>
            </a:r>
            <a:r>
              <a:rPr lang="en-US" dirty="0"/>
              <a:t>.</a:t>
            </a:r>
          </a:p>
          <a:p>
            <a:endParaRPr lang="en-US" dirty="0"/>
          </a:p>
          <a:p>
            <a:r>
              <a:rPr lang="en-US" dirty="0"/>
              <a:t>Third, we learn that we should prioritize annotations for training the model. And finally, we establish a new set of benchmarks on a several datasets across various domains and languages.</a:t>
            </a:r>
          </a:p>
        </p:txBody>
      </p:sp>
      <p:sp>
        <p:nvSpPr>
          <p:cNvPr id="4" name="Slide Number Placeholder 3"/>
          <p:cNvSpPr>
            <a:spLocks noGrp="1"/>
          </p:cNvSpPr>
          <p:nvPr>
            <p:ph type="sldNum" sz="quarter" idx="5"/>
          </p:nvPr>
        </p:nvSpPr>
        <p:spPr/>
        <p:txBody>
          <a:bodyPr/>
          <a:lstStyle/>
          <a:p>
            <a:fld id="{9E4FB895-B284-4B3A-A117-0BE31B8F7191}" type="slidenum">
              <a:rPr lang="en-US" smtClean="0"/>
              <a:t>22</a:t>
            </a:fld>
            <a:endParaRPr lang="en-US"/>
          </a:p>
        </p:txBody>
      </p:sp>
    </p:spTree>
    <p:extLst>
      <p:ext uri="{BB962C8B-B14F-4D97-AF65-F5344CB8AC3E}">
        <p14:creationId xmlns:p14="http://schemas.microsoft.com/office/powerpoint/2010/main" val="3251795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and if you have question, you can come to the poster session or email me.</a:t>
            </a:r>
          </a:p>
        </p:txBody>
      </p:sp>
      <p:sp>
        <p:nvSpPr>
          <p:cNvPr id="4" name="Slide Number Placeholder 3"/>
          <p:cNvSpPr>
            <a:spLocks noGrp="1"/>
          </p:cNvSpPr>
          <p:nvPr>
            <p:ph type="sldNum" sz="quarter" idx="5"/>
          </p:nvPr>
        </p:nvSpPr>
        <p:spPr/>
        <p:txBody>
          <a:bodyPr/>
          <a:lstStyle/>
          <a:p>
            <a:fld id="{9E4FB895-B284-4B3A-A117-0BE31B8F7191}" type="slidenum">
              <a:rPr lang="en-US" smtClean="0"/>
              <a:t>23</a:t>
            </a:fld>
            <a:endParaRPr lang="en-US"/>
          </a:p>
        </p:txBody>
      </p:sp>
    </p:spTree>
    <p:extLst>
      <p:ext uri="{BB962C8B-B14F-4D97-AF65-F5344CB8AC3E}">
        <p14:creationId xmlns:p14="http://schemas.microsoft.com/office/powerpoint/2010/main" val="264338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simplify annotations, some datasets restrict the set of markable spans. The two main differences are how different guidelines handle singletons and entity types. Singletons are clusters of size 1, and in </a:t>
            </a:r>
            <a:r>
              <a:rPr lang="en-US" dirty="0" err="1"/>
              <a:t>OntoNotes</a:t>
            </a:r>
            <a:r>
              <a:rPr lang="en-US" dirty="0"/>
              <a:t>, these are not marked.</a:t>
            </a:r>
          </a:p>
        </p:txBody>
      </p:sp>
      <p:sp>
        <p:nvSpPr>
          <p:cNvPr id="4" name="Slide Number Placeholder 3"/>
          <p:cNvSpPr>
            <a:spLocks noGrp="1"/>
          </p:cNvSpPr>
          <p:nvPr>
            <p:ph type="sldNum" sz="quarter" idx="5"/>
          </p:nvPr>
        </p:nvSpPr>
        <p:spPr/>
        <p:txBody>
          <a:bodyPr/>
          <a:lstStyle/>
          <a:p>
            <a:fld id="{9E4FB895-B284-4B3A-A117-0BE31B8F7191}" type="slidenum">
              <a:rPr lang="en-US" smtClean="0"/>
              <a:t>3</a:t>
            </a:fld>
            <a:endParaRPr lang="en-US"/>
          </a:p>
        </p:txBody>
      </p:sp>
    </p:spTree>
    <p:extLst>
      <p:ext uri="{BB962C8B-B14F-4D97-AF65-F5344CB8AC3E}">
        <p14:creationId xmlns:p14="http://schemas.microsoft.com/office/powerpoint/2010/main" val="288091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other hand, in the ARRAU dataset, all singletons are indeed marked. Furthermore, the ARRAU annotation guideline is broad: it covers all types of nouns and annotates fine-grained relations between pairs of noun phrases. </a:t>
            </a:r>
          </a:p>
        </p:txBody>
      </p:sp>
      <p:sp>
        <p:nvSpPr>
          <p:cNvPr id="4" name="Slide Number Placeholder 3"/>
          <p:cNvSpPr>
            <a:spLocks noGrp="1"/>
          </p:cNvSpPr>
          <p:nvPr>
            <p:ph type="sldNum" sz="quarter" idx="5"/>
          </p:nvPr>
        </p:nvSpPr>
        <p:spPr/>
        <p:txBody>
          <a:bodyPr/>
          <a:lstStyle/>
          <a:p>
            <a:fld id="{9E4FB895-B284-4B3A-A117-0BE31B8F7191}" type="slidenum">
              <a:rPr lang="en-US" smtClean="0"/>
              <a:t>4</a:t>
            </a:fld>
            <a:endParaRPr lang="en-US"/>
          </a:p>
        </p:txBody>
      </p:sp>
    </p:spTree>
    <p:extLst>
      <p:ext uri="{BB962C8B-B14F-4D97-AF65-F5344CB8AC3E}">
        <p14:creationId xmlns:p14="http://schemas.microsoft.com/office/powerpoint/2010/main" val="2684134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Meanwhile, some datasets, often domain-specific ones, are only focused on how coreference can be useful for downstream inference. Under this setting, they only annotate certain entity types, like how </a:t>
            </a:r>
            <a:r>
              <a:rPr lang="en-US" dirty="0" err="1"/>
              <a:t>LitBank</a:t>
            </a:r>
            <a:r>
              <a:rPr lang="en-US" dirty="0"/>
              <a:t> includes certain ACE entity types. Or, they may only annotate arguments for event and relation extraction or those that appear across documents.</a:t>
            </a:r>
          </a:p>
        </p:txBody>
      </p:sp>
      <p:sp>
        <p:nvSpPr>
          <p:cNvPr id="4" name="Slide Number Placeholder 3"/>
          <p:cNvSpPr>
            <a:spLocks noGrp="1"/>
          </p:cNvSpPr>
          <p:nvPr>
            <p:ph type="sldNum" sz="quarter" idx="5"/>
          </p:nvPr>
        </p:nvSpPr>
        <p:spPr/>
        <p:txBody>
          <a:bodyPr/>
          <a:lstStyle/>
          <a:p>
            <a:fld id="{9E4FB895-B284-4B3A-A117-0BE31B8F7191}" type="slidenum">
              <a:rPr lang="en-US" smtClean="0"/>
              <a:t>5</a:t>
            </a:fld>
            <a:endParaRPr lang="en-US"/>
          </a:p>
        </p:txBody>
      </p:sp>
    </p:spTree>
    <p:extLst>
      <p:ext uri="{BB962C8B-B14F-4D97-AF65-F5344CB8AC3E}">
        <p14:creationId xmlns:p14="http://schemas.microsoft.com/office/powerpoint/2010/main" val="1872490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differences in annotation guidelines, there is also inherently a difference in domain. This is a common problem in NLP. For example, one document could be from literature, another from news, and a third one from legal statutes. </a:t>
            </a:r>
          </a:p>
        </p:txBody>
      </p:sp>
      <p:sp>
        <p:nvSpPr>
          <p:cNvPr id="4" name="Slide Number Placeholder 3"/>
          <p:cNvSpPr>
            <a:spLocks noGrp="1"/>
          </p:cNvSpPr>
          <p:nvPr>
            <p:ph type="sldNum" sz="quarter" idx="5"/>
          </p:nvPr>
        </p:nvSpPr>
        <p:spPr/>
        <p:txBody>
          <a:bodyPr/>
          <a:lstStyle/>
          <a:p>
            <a:fld id="{9E4FB895-B284-4B3A-A117-0BE31B8F7191}" type="slidenum">
              <a:rPr lang="en-US" smtClean="0"/>
              <a:t>6</a:t>
            </a:fld>
            <a:endParaRPr lang="en-US"/>
          </a:p>
        </p:txBody>
      </p:sp>
    </p:spTree>
    <p:extLst>
      <p:ext uri="{BB962C8B-B14F-4D97-AF65-F5344CB8AC3E}">
        <p14:creationId xmlns:p14="http://schemas.microsoft.com/office/powerpoint/2010/main" val="1069051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coreference resolution is a core NLP task in all languages, although research and data annotation is heavily focused on English texts. Modeling improvements have been skewed towards English data, and so we are also interested in seeing how well these models transfer to other languages.</a:t>
            </a:r>
          </a:p>
        </p:txBody>
      </p:sp>
      <p:sp>
        <p:nvSpPr>
          <p:cNvPr id="4" name="Slide Number Placeholder 3"/>
          <p:cNvSpPr>
            <a:spLocks noGrp="1"/>
          </p:cNvSpPr>
          <p:nvPr>
            <p:ph type="sldNum" sz="quarter" idx="5"/>
          </p:nvPr>
        </p:nvSpPr>
        <p:spPr/>
        <p:txBody>
          <a:bodyPr/>
          <a:lstStyle/>
          <a:p>
            <a:fld id="{9E4FB895-B284-4B3A-A117-0BE31B8F7191}" type="slidenum">
              <a:rPr lang="en-US" smtClean="0"/>
              <a:t>7</a:t>
            </a:fld>
            <a:endParaRPr lang="en-US"/>
          </a:p>
        </p:txBody>
      </p:sp>
    </p:spTree>
    <p:extLst>
      <p:ext uri="{BB962C8B-B14F-4D97-AF65-F5344CB8AC3E}">
        <p14:creationId xmlns:p14="http://schemas.microsoft.com/office/powerpoint/2010/main" val="1109571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present a motivating comparison of training an in-domain model against an off-the-shelf model trained on </a:t>
            </a:r>
            <a:r>
              <a:rPr lang="en-US" dirty="0" err="1"/>
              <a:t>OntoNotes</a:t>
            </a:r>
            <a:r>
              <a:rPr lang="en-US" dirty="0"/>
              <a:t>. Specifically, we can train a model purely on </a:t>
            </a:r>
            <a:r>
              <a:rPr lang="en-US" dirty="0" err="1"/>
              <a:t>LitBank</a:t>
            </a:r>
            <a:r>
              <a:rPr lang="en-US" dirty="0"/>
              <a:t>. Next, we can train a model on </a:t>
            </a:r>
            <a:r>
              <a:rPr lang="en-US" dirty="0" err="1"/>
              <a:t>OntoNotes</a:t>
            </a:r>
            <a:r>
              <a:rPr lang="en-US" dirty="0"/>
              <a:t>. When evaluated on </a:t>
            </a:r>
            <a:r>
              <a:rPr lang="en-US" dirty="0" err="1"/>
              <a:t>LitBank</a:t>
            </a:r>
            <a:r>
              <a:rPr lang="en-US" dirty="0"/>
              <a:t>, we see a performance drop, as measured by average F1. The same trend has been found with Twitter tweets. And, using a multilingual encoder, we can train a model in Chinese and one in English, and find that that zero-shot transfer performance is not particularly strong either.</a:t>
            </a:r>
          </a:p>
        </p:txBody>
      </p:sp>
      <p:sp>
        <p:nvSpPr>
          <p:cNvPr id="4" name="Slide Number Placeholder 3"/>
          <p:cNvSpPr>
            <a:spLocks noGrp="1"/>
          </p:cNvSpPr>
          <p:nvPr>
            <p:ph type="sldNum" sz="quarter" idx="5"/>
          </p:nvPr>
        </p:nvSpPr>
        <p:spPr/>
        <p:txBody>
          <a:bodyPr/>
          <a:lstStyle/>
          <a:p>
            <a:fld id="{9E4FB895-B284-4B3A-A117-0BE31B8F7191}" type="slidenum">
              <a:rPr lang="en-US" smtClean="0"/>
              <a:t>8</a:t>
            </a:fld>
            <a:endParaRPr lang="en-US"/>
          </a:p>
        </p:txBody>
      </p:sp>
    </p:spTree>
    <p:extLst>
      <p:ext uri="{BB962C8B-B14F-4D97-AF65-F5344CB8AC3E}">
        <p14:creationId xmlns:p14="http://schemas.microsoft.com/office/powerpoint/2010/main" val="1406415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our goal is to reduce the cost of training a </a:t>
            </a:r>
            <a:r>
              <a:rPr lang="en-US" dirty="0" err="1"/>
              <a:t>coref</a:t>
            </a:r>
            <a:r>
              <a:rPr lang="en-US" dirty="0"/>
              <a:t> model on a new domain, and a natural method of doing so is transferring a model via continued training.</a:t>
            </a:r>
          </a:p>
          <a:p>
            <a:endParaRPr lang="en-US" dirty="0"/>
          </a:p>
          <a:p>
            <a:r>
              <a:rPr lang="en-US" dirty="0"/>
              <a:t>This raises several questions. First, how effective is continued training for coreference resolution? We expect it to perform well, but no prior study has comprehensively studied the impact of continued training. Can it outperform in-domain training, and how many target documents do we need?</a:t>
            </a:r>
          </a:p>
          <a:p>
            <a:endParaRPr lang="en-US" dirty="0"/>
          </a:p>
          <a:p>
            <a:r>
              <a:rPr lang="en-US" dirty="0"/>
              <a:t>We ask additional questions considering several scenarios. For example, how many documents should be allocated for model selection? And, to what extent is there catastrophic forgetting? Finally, we explore whether we can get away with finetuning fewer encoder layers in the continued training setup, which would allow for quicker adaptation to new domains.</a:t>
            </a:r>
          </a:p>
        </p:txBody>
      </p:sp>
      <p:sp>
        <p:nvSpPr>
          <p:cNvPr id="4" name="Slide Number Placeholder 3"/>
          <p:cNvSpPr>
            <a:spLocks noGrp="1"/>
          </p:cNvSpPr>
          <p:nvPr>
            <p:ph type="sldNum" sz="quarter" idx="5"/>
          </p:nvPr>
        </p:nvSpPr>
        <p:spPr/>
        <p:txBody>
          <a:bodyPr/>
          <a:lstStyle/>
          <a:p>
            <a:fld id="{9E4FB895-B284-4B3A-A117-0BE31B8F7191}" type="slidenum">
              <a:rPr lang="en-US" smtClean="0"/>
              <a:t>9</a:t>
            </a:fld>
            <a:endParaRPr lang="en-US"/>
          </a:p>
        </p:txBody>
      </p:sp>
    </p:spTree>
    <p:extLst>
      <p:ext uri="{BB962C8B-B14F-4D97-AF65-F5344CB8AC3E}">
        <p14:creationId xmlns:p14="http://schemas.microsoft.com/office/powerpoint/2010/main" val="239846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090E0-7F94-44A3-8B76-6CB3337794D3}"/>
              </a:ext>
            </a:extLst>
          </p:cNvPr>
          <p:cNvSpPr>
            <a:spLocks noGrp="1"/>
          </p:cNvSpPr>
          <p:nvPr>
            <p:ph type="ctrTitle"/>
          </p:nvPr>
        </p:nvSpPr>
        <p:spPr>
          <a:xfrm>
            <a:off x="1524000" y="1122363"/>
            <a:ext cx="9144000" cy="2387600"/>
          </a:xfrm>
        </p:spPr>
        <p:txBody>
          <a:bodyPr anchor="b"/>
          <a:lstStyle>
            <a:lvl1pPr algn="ctr">
              <a:defRPr sz="6000">
                <a:latin typeface="Gisha" panose="020B0502040204020203" pitchFamily="34" charset="-79"/>
                <a:cs typeface="Gisha" panose="020B0502040204020203" pitchFamily="34" charset="-79"/>
              </a:defRPr>
            </a:lvl1pPr>
          </a:lstStyle>
          <a:p>
            <a:r>
              <a:rPr lang="en-US" dirty="0"/>
              <a:t>Click to edit Master title style</a:t>
            </a:r>
          </a:p>
        </p:txBody>
      </p:sp>
      <p:sp>
        <p:nvSpPr>
          <p:cNvPr id="3" name="Subtitle 2">
            <a:extLst>
              <a:ext uri="{FF2B5EF4-FFF2-40B4-BE49-F238E27FC236}">
                <a16:creationId xmlns:a16="http://schemas.microsoft.com/office/drawing/2014/main" id="{A9F5616B-B14E-4524-81C8-3B2D80086A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74F2A05-0084-482E-ADF3-89EB8E04E2DA}"/>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5" name="Footer Placeholder 4">
            <a:extLst>
              <a:ext uri="{FF2B5EF4-FFF2-40B4-BE49-F238E27FC236}">
                <a16:creationId xmlns:a16="http://schemas.microsoft.com/office/drawing/2014/main" id="{C23AFC23-9EAB-4A4D-A132-3F80C2FE6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2DE5A-D0EE-40D7-9FC3-30BF14659079}"/>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134842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89F09-ED45-4ACA-A961-3886F8CF99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396ABF-4D2F-4ABD-82E6-CEB2BFB33F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84C03-1F79-465B-873F-547627448492}"/>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5" name="Footer Placeholder 4">
            <a:extLst>
              <a:ext uri="{FF2B5EF4-FFF2-40B4-BE49-F238E27FC236}">
                <a16:creationId xmlns:a16="http://schemas.microsoft.com/office/drawing/2014/main" id="{BD18F4C9-7E5F-4845-B754-05C3DB9AE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66817-7AC1-4C4D-AC16-213C411A5D46}"/>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330464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7D3D5-2155-46A6-8E6A-8D04105E7B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1C7000-884F-4B13-A45C-117EE6550C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175C6-1EB7-481B-9CE1-200D126EA770}"/>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5" name="Footer Placeholder 4">
            <a:extLst>
              <a:ext uri="{FF2B5EF4-FFF2-40B4-BE49-F238E27FC236}">
                <a16:creationId xmlns:a16="http://schemas.microsoft.com/office/drawing/2014/main" id="{3EF4530A-DEE1-44FD-A5CE-AEA904085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D0C917-77BF-458E-AF1E-95EC91875B6F}"/>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354776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3B19-E02C-4086-9A9B-B55D4290F10A}"/>
              </a:ext>
            </a:extLst>
          </p:cNvPr>
          <p:cNvSpPr>
            <a:spLocks noGrp="1"/>
          </p:cNvSpPr>
          <p:nvPr>
            <p:ph type="title"/>
          </p:nvPr>
        </p:nvSpPr>
        <p:spPr/>
        <p:txBody>
          <a:bodyPr/>
          <a:lstStyle>
            <a:lvl1pPr>
              <a:defRPr>
                <a:latin typeface="Gisha" panose="020B0502040204020203" pitchFamily="34" charset="-79"/>
                <a:cs typeface="Gisha" panose="020B0502040204020203" pitchFamily="34" charset="-79"/>
              </a:defRPr>
            </a:lvl1pPr>
          </a:lstStyle>
          <a:p>
            <a:r>
              <a:rPr lang="en-US" dirty="0"/>
              <a:t>Click to edit Master title style</a:t>
            </a:r>
          </a:p>
        </p:txBody>
      </p:sp>
      <p:sp>
        <p:nvSpPr>
          <p:cNvPr id="3" name="Content Placeholder 2">
            <a:extLst>
              <a:ext uri="{FF2B5EF4-FFF2-40B4-BE49-F238E27FC236}">
                <a16:creationId xmlns:a16="http://schemas.microsoft.com/office/drawing/2014/main" id="{2C470911-0E55-4F81-B905-EAF17686A59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B135C4F-67BE-414B-828B-F73D08E2D01E}"/>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5" name="Footer Placeholder 4">
            <a:extLst>
              <a:ext uri="{FF2B5EF4-FFF2-40B4-BE49-F238E27FC236}">
                <a16:creationId xmlns:a16="http://schemas.microsoft.com/office/drawing/2014/main" id="{571217BB-D704-4367-828B-73841043F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C9E3A-D5CA-4E43-90C8-B970CE188799}"/>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14636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586C7-EFF4-4B58-B9A4-6D161EBEAF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323907-0B57-4696-9A69-4065401DA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CB7137-4C2E-4046-AF92-08867966406C}"/>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5" name="Footer Placeholder 4">
            <a:extLst>
              <a:ext uri="{FF2B5EF4-FFF2-40B4-BE49-F238E27FC236}">
                <a16:creationId xmlns:a16="http://schemas.microsoft.com/office/drawing/2014/main" id="{B494ED77-3B53-40B1-B7DF-9EDB45EA6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04D72-3CBF-4135-A193-73A6D387F9F2}"/>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162298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B5A9-6346-4538-B7A5-C1EFFDFF352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CFF3C5-08D6-4088-8AC2-EBB32AFE4C66}"/>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9CC0EBD-62C6-403F-B340-344288007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832D19-C3A7-4E5B-9AB5-AA94494A221A}"/>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6" name="Footer Placeholder 5">
            <a:extLst>
              <a:ext uri="{FF2B5EF4-FFF2-40B4-BE49-F238E27FC236}">
                <a16:creationId xmlns:a16="http://schemas.microsoft.com/office/drawing/2014/main" id="{5D17B10D-30D4-4326-A83C-9C735476C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04B17F-4E7A-4AD6-9296-25E009D77E40}"/>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358485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75163-6348-4DE9-B9BC-D9FDF2E767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3B42B0-26EE-40DA-A1D1-E4E82B653E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97F98F-453C-4F4B-BA05-72FEA9DBE2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7CDA8A-42DD-46D1-A83D-8FB047EE8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D2C99F-D737-415E-AF68-1EBBCAACBB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E6A792-8268-4368-A706-933AC23A2B65}"/>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8" name="Footer Placeholder 7">
            <a:extLst>
              <a:ext uri="{FF2B5EF4-FFF2-40B4-BE49-F238E27FC236}">
                <a16:creationId xmlns:a16="http://schemas.microsoft.com/office/drawing/2014/main" id="{08621722-8D58-44E7-BF16-A5FD57655B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D288D4-8B08-4255-AB0B-63B1D66E2B98}"/>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47856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8834-5046-4513-B073-7084AF1994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619C27-0F08-4A62-93BB-0EF18896C0F1}"/>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4" name="Footer Placeholder 3">
            <a:extLst>
              <a:ext uri="{FF2B5EF4-FFF2-40B4-BE49-F238E27FC236}">
                <a16:creationId xmlns:a16="http://schemas.microsoft.com/office/drawing/2014/main" id="{30735B3B-C0B1-4D3B-B991-658DECDF9D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4E0EA6-D5E6-45F5-9DA0-7C19774DAF90}"/>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71440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713E92-CC53-4775-B4F1-BE7DFE4FD17D}"/>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3" name="Footer Placeholder 2">
            <a:extLst>
              <a:ext uri="{FF2B5EF4-FFF2-40B4-BE49-F238E27FC236}">
                <a16:creationId xmlns:a16="http://schemas.microsoft.com/office/drawing/2014/main" id="{87DAE51E-E1F6-4952-9AF0-4C091080CC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AF595B-E73F-4538-945D-8AC2A640DF00}"/>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116981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AB7EB-6C8D-45DA-8103-4B286776A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F8321-C8FE-4DC5-94BE-3D1CBF38C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78B183-52A3-432A-BF88-497DD27AB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F6D605-8C0B-4339-9806-395ECEFDC882}"/>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6" name="Footer Placeholder 5">
            <a:extLst>
              <a:ext uri="{FF2B5EF4-FFF2-40B4-BE49-F238E27FC236}">
                <a16:creationId xmlns:a16="http://schemas.microsoft.com/office/drawing/2014/main" id="{E4898986-82D7-4C3F-AF4C-D5F3D5735A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67FBE-E832-4CFD-9146-198618EC7EE1}"/>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54360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B775-AE07-4618-B028-52D431D71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1FED8B-91D5-4D96-89B7-88260B4FE2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4A864B-0508-4D91-84B8-3825137CA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546BA-D19A-46AF-A4BC-F138B7C29FB7}"/>
              </a:ext>
            </a:extLst>
          </p:cNvPr>
          <p:cNvSpPr>
            <a:spLocks noGrp="1"/>
          </p:cNvSpPr>
          <p:nvPr>
            <p:ph type="dt" sz="half" idx="10"/>
          </p:nvPr>
        </p:nvSpPr>
        <p:spPr/>
        <p:txBody>
          <a:bodyPr/>
          <a:lstStyle/>
          <a:p>
            <a:fld id="{3D970032-7F92-4417-85A0-50EA6F06198D}" type="datetimeFigureOut">
              <a:rPr lang="en-US" smtClean="0"/>
              <a:t>10/11/2021</a:t>
            </a:fld>
            <a:endParaRPr lang="en-US"/>
          </a:p>
        </p:txBody>
      </p:sp>
      <p:sp>
        <p:nvSpPr>
          <p:cNvPr id="6" name="Footer Placeholder 5">
            <a:extLst>
              <a:ext uri="{FF2B5EF4-FFF2-40B4-BE49-F238E27FC236}">
                <a16:creationId xmlns:a16="http://schemas.microsoft.com/office/drawing/2014/main" id="{17E4E586-BA7D-401D-9ED8-2A5BB0656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F4B51-6C05-4975-AC86-7BC00A808F3E}"/>
              </a:ext>
            </a:extLst>
          </p:cNvPr>
          <p:cNvSpPr>
            <a:spLocks noGrp="1"/>
          </p:cNvSpPr>
          <p:nvPr>
            <p:ph type="sldNum" sz="quarter" idx="12"/>
          </p:nvPr>
        </p:nvSpPr>
        <p:spPr/>
        <p:txBody>
          <a:bodyPr/>
          <a:lstStyle/>
          <a:p>
            <a:fld id="{6DDB1074-B077-4DBD-AF8B-613DA7233E96}" type="slidenum">
              <a:rPr lang="en-US" smtClean="0"/>
              <a:t>‹#›</a:t>
            </a:fld>
            <a:endParaRPr lang="en-US"/>
          </a:p>
        </p:txBody>
      </p:sp>
    </p:spTree>
    <p:extLst>
      <p:ext uri="{BB962C8B-B14F-4D97-AF65-F5344CB8AC3E}">
        <p14:creationId xmlns:p14="http://schemas.microsoft.com/office/powerpoint/2010/main" val="112310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C678EA-4F57-44C2-8C03-0A6AD68D2E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269136-FBF9-4D72-82A6-0EF1CAC407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2F33726-FB4E-4B9D-B5D3-060A96DE95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isha" panose="020B0604020202020204" pitchFamily="34" charset="-79"/>
              </a:defRPr>
            </a:lvl1pPr>
          </a:lstStyle>
          <a:p>
            <a:fld id="{3D970032-7F92-4417-85A0-50EA6F06198D}" type="datetimeFigureOut">
              <a:rPr lang="en-US" smtClean="0"/>
              <a:pPr/>
              <a:t>10/11/2021</a:t>
            </a:fld>
            <a:endParaRPr lang="en-US" dirty="0"/>
          </a:p>
        </p:txBody>
      </p:sp>
      <p:sp>
        <p:nvSpPr>
          <p:cNvPr id="5" name="Footer Placeholder 4">
            <a:extLst>
              <a:ext uri="{FF2B5EF4-FFF2-40B4-BE49-F238E27FC236}">
                <a16:creationId xmlns:a16="http://schemas.microsoft.com/office/drawing/2014/main" id="{660B4AFB-F7AF-45D8-BE5F-504B37698F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isha" panose="020B0604020202020204" pitchFamily="34" charset="-79"/>
              </a:defRPr>
            </a:lvl1pPr>
          </a:lstStyle>
          <a:p>
            <a:endParaRPr lang="en-US" dirty="0"/>
          </a:p>
        </p:txBody>
      </p:sp>
      <p:sp>
        <p:nvSpPr>
          <p:cNvPr id="6" name="Slide Number Placeholder 5">
            <a:extLst>
              <a:ext uri="{FF2B5EF4-FFF2-40B4-BE49-F238E27FC236}">
                <a16:creationId xmlns:a16="http://schemas.microsoft.com/office/drawing/2014/main" id="{4D3B6B15-9E5F-4CAD-917B-E470B7C4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isha" panose="020B0604020202020204" pitchFamily="34" charset="-79"/>
              </a:defRPr>
            </a:lvl1pPr>
          </a:lstStyle>
          <a:p>
            <a:fld id="{6DDB1074-B077-4DBD-AF8B-613DA7233E96}" type="slidenum">
              <a:rPr lang="en-US" smtClean="0"/>
              <a:pPr/>
              <a:t>‹#›</a:t>
            </a:fld>
            <a:endParaRPr lang="en-US" dirty="0"/>
          </a:p>
        </p:txBody>
      </p:sp>
    </p:spTree>
    <p:extLst>
      <p:ext uri="{BB962C8B-B14F-4D97-AF65-F5344CB8AC3E}">
        <p14:creationId xmlns:p14="http://schemas.microsoft.com/office/powerpoint/2010/main" val="1508257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isha" panose="020B0604020202020204" pitchFamily="34" charset="-79"/>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isha" panose="020B0604020202020204" pitchFamily="34" charset="-79"/>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sha" panose="020B0604020202020204" pitchFamily="34" charset="-79"/>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sha" panose="020B0604020202020204" pitchFamily="34" charset="-79"/>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sha" panose="020B0604020202020204" pitchFamily="34" charset="-79"/>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paxia@jhu.edu"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A358-20AC-40D4-9EDB-38A5D1A0DB27}"/>
              </a:ext>
            </a:extLst>
          </p:cNvPr>
          <p:cNvSpPr>
            <a:spLocks noGrp="1"/>
          </p:cNvSpPr>
          <p:nvPr>
            <p:ph type="ctrTitle"/>
          </p:nvPr>
        </p:nvSpPr>
        <p:spPr/>
        <p:txBody>
          <a:bodyPr>
            <a:normAutofit/>
          </a:bodyPr>
          <a:lstStyle/>
          <a:p>
            <a:r>
              <a:rPr lang="en-US" sz="4400" dirty="0"/>
              <a:t>Moving on from </a:t>
            </a:r>
            <a:r>
              <a:rPr lang="en-US" sz="4400" dirty="0" err="1"/>
              <a:t>OntoNotes</a:t>
            </a:r>
            <a:r>
              <a:rPr lang="en-US" sz="4400" dirty="0"/>
              <a:t>: Coreference Resolution Model Transfer</a:t>
            </a:r>
          </a:p>
        </p:txBody>
      </p:sp>
      <p:sp>
        <p:nvSpPr>
          <p:cNvPr id="3" name="Subtitle 2">
            <a:extLst>
              <a:ext uri="{FF2B5EF4-FFF2-40B4-BE49-F238E27FC236}">
                <a16:creationId xmlns:a16="http://schemas.microsoft.com/office/drawing/2014/main" id="{595C648B-F43B-4DDF-899C-8109A553DB71}"/>
              </a:ext>
            </a:extLst>
          </p:cNvPr>
          <p:cNvSpPr>
            <a:spLocks noGrp="1"/>
          </p:cNvSpPr>
          <p:nvPr>
            <p:ph type="subTitle" idx="1"/>
          </p:nvPr>
        </p:nvSpPr>
        <p:spPr/>
        <p:txBody>
          <a:bodyPr/>
          <a:lstStyle/>
          <a:p>
            <a:r>
              <a:rPr lang="en-US" dirty="0"/>
              <a:t>Patrick Xia and Benjamin Van </a:t>
            </a:r>
            <a:r>
              <a:rPr lang="en-US" dirty="0" err="1"/>
              <a:t>Durme</a:t>
            </a:r>
            <a:endParaRPr lang="en-US" dirty="0"/>
          </a:p>
        </p:txBody>
      </p:sp>
      <p:pic>
        <p:nvPicPr>
          <p:cNvPr id="4" name="Google Shape;11;p1" descr="university.logo.small.horizontal.blue.pdf">
            <a:extLst>
              <a:ext uri="{FF2B5EF4-FFF2-40B4-BE49-F238E27FC236}">
                <a16:creationId xmlns:a16="http://schemas.microsoft.com/office/drawing/2014/main" id="{C367EC3C-1BCC-47B8-8F47-095D6FD9A112}"/>
              </a:ext>
            </a:extLst>
          </p:cNvPr>
          <p:cNvPicPr preferRelativeResize="0"/>
          <p:nvPr/>
        </p:nvPicPr>
        <p:blipFill rotWithShape="1">
          <a:blip r:embed="rId3" cstate="screen">
            <a:alphaModFix amt="50000"/>
            <a:extLst>
              <a:ext uri="{28A0092B-C50C-407E-A947-70E740481C1C}">
                <a14:useLocalDpi xmlns:a14="http://schemas.microsoft.com/office/drawing/2010/main"/>
              </a:ext>
            </a:extLst>
          </a:blip>
          <a:srcRect/>
          <a:stretch/>
        </p:blipFill>
        <p:spPr>
          <a:xfrm>
            <a:off x="9741449" y="5867613"/>
            <a:ext cx="2591953" cy="1076531"/>
          </a:xfrm>
          <a:prstGeom prst="rect">
            <a:avLst/>
          </a:prstGeom>
          <a:noFill/>
          <a:ln>
            <a:noFill/>
          </a:ln>
        </p:spPr>
      </p:pic>
    </p:spTree>
    <p:extLst>
      <p:ext uri="{BB962C8B-B14F-4D97-AF65-F5344CB8AC3E}">
        <p14:creationId xmlns:p14="http://schemas.microsoft.com/office/powerpoint/2010/main" val="148779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BAFCD-32E7-4AD5-B9FD-042A879922C8}"/>
              </a:ext>
            </a:extLst>
          </p:cNvPr>
          <p:cNvSpPr>
            <a:spLocks noGrp="1"/>
          </p:cNvSpPr>
          <p:nvPr>
            <p:ph type="title"/>
          </p:nvPr>
        </p:nvSpPr>
        <p:spPr/>
        <p:txBody>
          <a:bodyPr/>
          <a:lstStyle/>
          <a:p>
            <a:r>
              <a:rPr lang="en-US" sz="2000" dirty="0">
                <a:solidFill>
                  <a:schemeClr val="bg1">
                    <a:lumMod val="50000"/>
                  </a:schemeClr>
                </a:solidFill>
              </a:rPr>
              <a:t>Methods:</a:t>
            </a:r>
            <a:r>
              <a:rPr lang="en-US" dirty="0"/>
              <a:t> Source Models</a:t>
            </a:r>
          </a:p>
        </p:txBody>
      </p:sp>
      <p:sp>
        <p:nvSpPr>
          <p:cNvPr id="3" name="Content Placeholder 2">
            <a:extLst>
              <a:ext uri="{FF2B5EF4-FFF2-40B4-BE49-F238E27FC236}">
                <a16:creationId xmlns:a16="http://schemas.microsoft.com/office/drawing/2014/main" id="{F28EB479-9340-4651-A25E-0CBFCF25E5D8}"/>
              </a:ext>
            </a:extLst>
          </p:cNvPr>
          <p:cNvSpPr>
            <a:spLocks noGrp="1"/>
          </p:cNvSpPr>
          <p:nvPr>
            <p:ph idx="1"/>
          </p:nvPr>
        </p:nvSpPr>
        <p:spPr/>
        <p:txBody>
          <a:bodyPr/>
          <a:lstStyle/>
          <a:p>
            <a:pPr marL="0" indent="0">
              <a:buNone/>
            </a:pPr>
            <a:r>
              <a:rPr lang="en-US" dirty="0"/>
              <a:t>Memory-efficient coreference model </a:t>
            </a:r>
          </a:p>
          <a:p>
            <a:pPr marL="0" indent="0">
              <a:buNone/>
            </a:pPr>
            <a:r>
              <a:rPr lang="en-US" dirty="0"/>
              <a:t>Pretrained encoders only vs. fully-trained models</a:t>
            </a:r>
          </a:p>
          <a:p>
            <a:endParaRPr lang="en-US" dirty="0"/>
          </a:p>
        </p:txBody>
      </p:sp>
      <p:grpSp>
        <p:nvGrpSpPr>
          <p:cNvPr id="45" name="Group 44">
            <a:extLst>
              <a:ext uri="{FF2B5EF4-FFF2-40B4-BE49-F238E27FC236}">
                <a16:creationId xmlns:a16="http://schemas.microsoft.com/office/drawing/2014/main" id="{A7E1206D-86FF-4600-A280-AC38E745F2CD}"/>
              </a:ext>
            </a:extLst>
          </p:cNvPr>
          <p:cNvGrpSpPr/>
          <p:nvPr/>
        </p:nvGrpSpPr>
        <p:grpSpPr>
          <a:xfrm>
            <a:off x="1404148" y="2864649"/>
            <a:ext cx="2138349" cy="3104329"/>
            <a:chOff x="2107782" y="3069938"/>
            <a:chExt cx="2815391" cy="3104329"/>
          </a:xfrm>
        </p:grpSpPr>
        <p:sp>
          <p:nvSpPr>
            <p:cNvPr id="4" name="Rectangle: Rounded Corners 3">
              <a:extLst>
                <a:ext uri="{FF2B5EF4-FFF2-40B4-BE49-F238E27FC236}">
                  <a16:creationId xmlns:a16="http://schemas.microsoft.com/office/drawing/2014/main" id="{5AB6A8E2-7CF3-45EE-96A2-55A2FC5CDCE7}"/>
                </a:ext>
              </a:extLst>
            </p:cNvPr>
            <p:cNvSpPr/>
            <p:nvPr/>
          </p:nvSpPr>
          <p:spPr>
            <a:xfrm>
              <a:off x="2107782" y="5039570"/>
              <a:ext cx="2815390"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5" name="TextBox 4">
              <a:extLst>
                <a:ext uri="{FF2B5EF4-FFF2-40B4-BE49-F238E27FC236}">
                  <a16:creationId xmlns:a16="http://schemas.microsoft.com/office/drawing/2014/main" id="{CCE5A961-D2E0-4462-9148-6BF3B426D7D0}"/>
                </a:ext>
              </a:extLst>
            </p:cNvPr>
            <p:cNvSpPr txBox="1"/>
            <p:nvPr/>
          </p:nvSpPr>
          <p:spPr>
            <a:xfrm>
              <a:off x="3130767" y="5804935"/>
              <a:ext cx="759438"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6" name="TextBox 5">
              <a:extLst>
                <a:ext uri="{FF2B5EF4-FFF2-40B4-BE49-F238E27FC236}">
                  <a16:creationId xmlns:a16="http://schemas.microsoft.com/office/drawing/2014/main" id="{A500E0A5-7D00-46D1-B612-42C9024E8A08}"/>
                </a:ext>
              </a:extLst>
            </p:cNvPr>
            <p:cNvSpPr txBox="1"/>
            <p:nvPr/>
          </p:nvSpPr>
          <p:spPr>
            <a:xfrm>
              <a:off x="2524680" y="4491976"/>
              <a:ext cx="1971615"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sp>
          <p:nvSpPr>
            <p:cNvPr id="7" name="Rectangle: Rounded Corners 6">
              <a:extLst>
                <a:ext uri="{FF2B5EF4-FFF2-40B4-BE49-F238E27FC236}">
                  <a16:creationId xmlns:a16="http://schemas.microsoft.com/office/drawing/2014/main" id="{404FFE5B-DEC7-4954-942B-1773479DCFF1}"/>
                </a:ext>
              </a:extLst>
            </p:cNvPr>
            <p:cNvSpPr/>
            <p:nvPr/>
          </p:nvSpPr>
          <p:spPr>
            <a:xfrm>
              <a:off x="2107783" y="3735380"/>
              <a:ext cx="2815390" cy="609600"/>
            </a:xfrm>
            <a:prstGeom prst="round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Linker</a:t>
              </a:r>
            </a:p>
          </p:txBody>
        </p:sp>
        <p:cxnSp>
          <p:nvCxnSpPr>
            <p:cNvPr id="9" name="Straight Arrow Connector 8">
              <a:extLst>
                <a:ext uri="{FF2B5EF4-FFF2-40B4-BE49-F238E27FC236}">
                  <a16:creationId xmlns:a16="http://schemas.microsoft.com/office/drawing/2014/main" id="{AEFBE2DB-4F39-44D8-A852-4D80C3BD787D}"/>
                </a:ext>
              </a:extLst>
            </p:cNvPr>
            <p:cNvCxnSpPr>
              <a:cxnSpLocks/>
              <a:stCxn id="5" idx="0"/>
              <a:endCxn id="4" idx="2"/>
            </p:cNvCxnSpPr>
            <p:nvPr/>
          </p:nvCxnSpPr>
          <p:spPr>
            <a:xfrm flipV="1">
              <a:off x="3510487" y="5644118"/>
              <a:ext cx="4990" cy="160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3C77CB5-07ED-491A-9861-52DE7FD40173}"/>
                </a:ext>
              </a:extLst>
            </p:cNvPr>
            <p:cNvCxnSpPr>
              <a:cxnSpLocks/>
              <a:stCxn id="4" idx="0"/>
              <a:endCxn id="6" idx="2"/>
            </p:cNvCxnSpPr>
            <p:nvPr/>
          </p:nvCxnSpPr>
          <p:spPr>
            <a:xfrm flipH="1" flipV="1">
              <a:off x="3510488" y="4861308"/>
              <a:ext cx="4989" cy="17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787667B-BE8E-4B76-89E9-F48E6CC2D5F3}"/>
                </a:ext>
              </a:extLst>
            </p:cNvPr>
            <p:cNvCxnSpPr/>
            <p:nvPr/>
          </p:nvCxnSpPr>
          <p:spPr>
            <a:xfrm flipV="1">
              <a:off x="3515478" y="4344980"/>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A0941B5-94DC-4094-8C10-32EFA118BD37}"/>
                </a:ext>
              </a:extLst>
            </p:cNvPr>
            <p:cNvCxnSpPr>
              <a:cxnSpLocks/>
              <a:stCxn id="7" idx="0"/>
              <a:endCxn id="16" idx="2"/>
            </p:cNvCxnSpPr>
            <p:nvPr/>
          </p:nvCxnSpPr>
          <p:spPr>
            <a:xfrm flipH="1" flipV="1">
              <a:off x="3515476" y="3439270"/>
              <a:ext cx="3" cy="296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409F7CE-F8FB-4F0D-AB9F-61E280801A0A}"/>
                </a:ext>
              </a:extLst>
            </p:cNvPr>
            <p:cNvSpPr txBox="1"/>
            <p:nvPr/>
          </p:nvSpPr>
          <p:spPr>
            <a:xfrm>
              <a:off x="2858705" y="3069938"/>
              <a:ext cx="1313541"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42" name="TextBox 41">
            <a:extLst>
              <a:ext uri="{FF2B5EF4-FFF2-40B4-BE49-F238E27FC236}">
                <a16:creationId xmlns:a16="http://schemas.microsoft.com/office/drawing/2014/main" id="{FB73FD03-C3DF-41DE-94AE-F03540BF098C}"/>
              </a:ext>
            </a:extLst>
          </p:cNvPr>
          <p:cNvSpPr txBox="1"/>
          <p:nvPr/>
        </p:nvSpPr>
        <p:spPr>
          <a:xfrm>
            <a:off x="3180115" y="3790442"/>
            <a:ext cx="665746" cy="523220"/>
          </a:xfrm>
          <a:prstGeom prst="rect">
            <a:avLst/>
          </a:prstGeom>
          <a:noFill/>
        </p:spPr>
        <p:txBody>
          <a:bodyPr wrap="square">
            <a:spAutoFit/>
          </a:bodyPr>
          <a:lstStyle/>
          <a:p>
            <a:r>
              <a:rPr lang="en-US" sz="2800" dirty="0"/>
              <a:t>🎲</a:t>
            </a:r>
          </a:p>
        </p:txBody>
      </p:sp>
      <p:sp>
        <p:nvSpPr>
          <p:cNvPr id="43" name="TextBox 42">
            <a:extLst>
              <a:ext uri="{FF2B5EF4-FFF2-40B4-BE49-F238E27FC236}">
                <a16:creationId xmlns:a16="http://schemas.microsoft.com/office/drawing/2014/main" id="{CB4EBF26-58C2-4D32-98E1-EBD25773934D}"/>
              </a:ext>
            </a:extLst>
          </p:cNvPr>
          <p:cNvSpPr txBox="1"/>
          <p:nvPr/>
        </p:nvSpPr>
        <p:spPr>
          <a:xfrm>
            <a:off x="1428672" y="6123543"/>
            <a:ext cx="2596208" cy="369332"/>
          </a:xfrm>
          <a:prstGeom prst="rect">
            <a:avLst/>
          </a:prstGeom>
          <a:noFill/>
        </p:spPr>
        <p:txBody>
          <a:bodyPr wrap="square" rtlCol="0">
            <a:spAutoFit/>
          </a:bodyPr>
          <a:lstStyle/>
          <a:p>
            <a:r>
              <a:rPr lang="en-US" dirty="0"/>
              <a:t>Pretrained encoder only</a:t>
            </a:r>
          </a:p>
        </p:txBody>
      </p:sp>
      <p:sp>
        <p:nvSpPr>
          <p:cNvPr id="44" name="TextBox 43">
            <a:extLst>
              <a:ext uri="{FF2B5EF4-FFF2-40B4-BE49-F238E27FC236}">
                <a16:creationId xmlns:a16="http://schemas.microsoft.com/office/drawing/2014/main" id="{838B9585-7B0C-4758-9590-D6845FDC873A}"/>
              </a:ext>
            </a:extLst>
          </p:cNvPr>
          <p:cNvSpPr txBox="1"/>
          <p:nvPr/>
        </p:nvSpPr>
        <p:spPr>
          <a:xfrm>
            <a:off x="8819281" y="5976250"/>
            <a:ext cx="2815391" cy="646331"/>
          </a:xfrm>
          <a:prstGeom prst="rect">
            <a:avLst/>
          </a:prstGeom>
          <a:noFill/>
        </p:spPr>
        <p:txBody>
          <a:bodyPr wrap="square" rtlCol="0">
            <a:spAutoFit/>
          </a:bodyPr>
          <a:lstStyle/>
          <a:p>
            <a:r>
              <a:rPr lang="en-US" u="sng" dirty="0"/>
              <a:t>Transfer</a:t>
            </a:r>
            <a:r>
              <a:rPr lang="en-US" dirty="0"/>
              <a:t> model trained on source domain</a:t>
            </a:r>
            <a:endParaRPr lang="en-US" u="sng" dirty="0"/>
          </a:p>
        </p:txBody>
      </p:sp>
      <p:grpSp>
        <p:nvGrpSpPr>
          <p:cNvPr id="14" name="Group 13">
            <a:extLst>
              <a:ext uri="{FF2B5EF4-FFF2-40B4-BE49-F238E27FC236}">
                <a16:creationId xmlns:a16="http://schemas.microsoft.com/office/drawing/2014/main" id="{9EA5D30B-7C8E-4A1A-91B3-D1F13ED025E3}"/>
              </a:ext>
            </a:extLst>
          </p:cNvPr>
          <p:cNvGrpSpPr/>
          <p:nvPr/>
        </p:nvGrpSpPr>
        <p:grpSpPr>
          <a:xfrm>
            <a:off x="8974773" y="2863230"/>
            <a:ext cx="2659899" cy="3073956"/>
            <a:chOff x="8994158" y="2954462"/>
            <a:chExt cx="2659899" cy="3073956"/>
          </a:xfrm>
        </p:grpSpPr>
        <p:grpSp>
          <p:nvGrpSpPr>
            <p:cNvPr id="53" name="Group 52">
              <a:extLst>
                <a:ext uri="{FF2B5EF4-FFF2-40B4-BE49-F238E27FC236}">
                  <a16:creationId xmlns:a16="http://schemas.microsoft.com/office/drawing/2014/main" id="{84495491-AD56-44D6-AE6D-4B85A42DCEB8}"/>
                </a:ext>
              </a:extLst>
            </p:cNvPr>
            <p:cNvGrpSpPr/>
            <p:nvPr/>
          </p:nvGrpSpPr>
          <p:grpSpPr>
            <a:xfrm>
              <a:off x="8994158" y="2954462"/>
              <a:ext cx="2238114" cy="3073956"/>
              <a:chOff x="2107782" y="3090519"/>
              <a:chExt cx="2815391" cy="3073956"/>
            </a:xfrm>
          </p:grpSpPr>
          <p:sp>
            <p:nvSpPr>
              <p:cNvPr id="57" name="Rectangle: Rounded Corners 56">
                <a:extLst>
                  <a:ext uri="{FF2B5EF4-FFF2-40B4-BE49-F238E27FC236}">
                    <a16:creationId xmlns:a16="http://schemas.microsoft.com/office/drawing/2014/main" id="{736454AB-1CD1-4C94-B618-5205BE573FDF}"/>
                  </a:ext>
                </a:extLst>
              </p:cNvPr>
              <p:cNvSpPr/>
              <p:nvPr/>
            </p:nvSpPr>
            <p:spPr>
              <a:xfrm>
                <a:off x="2107783" y="3735380"/>
                <a:ext cx="2815390" cy="609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t>Linker</a:t>
                </a:r>
              </a:p>
            </p:txBody>
          </p:sp>
          <p:sp>
            <p:nvSpPr>
              <p:cNvPr id="54" name="Rectangle: Rounded Corners 53">
                <a:extLst>
                  <a:ext uri="{FF2B5EF4-FFF2-40B4-BE49-F238E27FC236}">
                    <a16:creationId xmlns:a16="http://schemas.microsoft.com/office/drawing/2014/main" id="{71DDFD0D-F5A1-4677-86BD-F8632151A9D9}"/>
                  </a:ext>
                </a:extLst>
              </p:cNvPr>
              <p:cNvSpPr/>
              <p:nvPr/>
            </p:nvSpPr>
            <p:spPr>
              <a:xfrm>
                <a:off x="2107782" y="5039570"/>
                <a:ext cx="2815390"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55" name="TextBox 54">
                <a:extLst>
                  <a:ext uri="{FF2B5EF4-FFF2-40B4-BE49-F238E27FC236}">
                    <a16:creationId xmlns:a16="http://schemas.microsoft.com/office/drawing/2014/main" id="{345FA5EC-144C-4937-B4D7-E69AEDEED9B6}"/>
                  </a:ext>
                </a:extLst>
              </p:cNvPr>
              <p:cNvSpPr txBox="1"/>
              <p:nvPr/>
            </p:nvSpPr>
            <p:spPr>
              <a:xfrm>
                <a:off x="3152354" y="5795143"/>
                <a:ext cx="725587"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56" name="TextBox 55">
                <a:extLst>
                  <a:ext uri="{FF2B5EF4-FFF2-40B4-BE49-F238E27FC236}">
                    <a16:creationId xmlns:a16="http://schemas.microsoft.com/office/drawing/2014/main" id="{B1449E34-D059-4F37-8F1D-0026923B8288}"/>
                  </a:ext>
                </a:extLst>
              </p:cNvPr>
              <p:cNvSpPr txBox="1"/>
              <p:nvPr/>
            </p:nvSpPr>
            <p:spPr>
              <a:xfrm>
                <a:off x="2520589" y="4498234"/>
                <a:ext cx="1989117"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cxnSp>
            <p:nvCxnSpPr>
              <p:cNvPr id="58" name="Straight Arrow Connector 57">
                <a:extLst>
                  <a:ext uri="{FF2B5EF4-FFF2-40B4-BE49-F238E27FC236}">
                    <a16:creationId xmlns:a16="http://schemas.microsoft.com/office/drawing/2014/main" id="{056BFFE5-0028-46DA-96B6-AA7D892EA390}"/>
                  </a:ext>
                </a:extLst>
              </p:cNvPr>
              <p:cNvCxnSpPr>
                <a:cxnSpLocks/>
                <a:stCxn id="55" idx="0"/>
                <a:endCxn id="54" idx="2"/>
              </p:cNvCxnSpPr>
              <p:nvPr/>
            </p:nvCxnSpPr>
            <p:spPr>
              <a:xfrm flipV="1">
                <a:off x="3515148" y="5644118"/>
                <a:ext cx="330" cy="151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F7472B50-AFD9-4C1E-A6C0-64B97F39E037}"/>
                  </a:ext>
                </a:extLst>
              </p:cNvPr>
              <p:cNvCxnSpPr>
                <a:cxnSpLocks/>
                <a:stCxn id="54" idx="0"/>
                <a:endCxn id="56" idx="2"/>
              </p:cNvCxnSpPr>
              <p:nvPr/>
            </p:nvCxnSpPr>
            <p:spPr>
              <a:xfrm flipH="1" flipV="1">
                <a:off x="3515148" y="4867566"/>
                <a:ext cx="330" cy="172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772147A-37C0-4D66-9DAB-EAA498AE34C9}"/>
                  </a:ext>
                </a:extLst>
              </p:cNvPr>
              <p:cNvCxnSpPr/>
              <p:nvPr/>
            </p:nvCxnSpPr>
            <p:spPr>
              <a:xfrm flipV="1">
                <a:off x="3515477" y="4344980"/>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4F9239CF-6EE9-428B-BF9B-632607F27163}"/>
                  </a:ext>
                </a:extLst>
              </p:cNvPr>
              <p:cNvCxnSpPr>
                <a:cxnSpLocks/>
                <a:stCxn id="57" idx="0"/>
                <a:endCxn id="62" idx="2"/>
              </p:cNvCxnSpPr>
              <p:nvPr/>
            </p:nvCxnSpPr>
            <p:spPr>
              <a:xfrm flipH="1" flipV="1">
                <a:off x="3515148" y="3459851"/>
                <a:ext cx="331" cy="275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69D47878-41E0-485F-871E-CC7830C1964C}"/>
                  </a:ext>
                </a:extLst>
              </p:cNvPr>
              <p:cNvSpPr txBox="1"/>
              <p:nvPr/>
            </p:nvSpPr>
            <p:spPr>
              <a:xfrm>
                <a:off x="2887653" y="3090519"/>
                <a:ext cx="1254989"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39" name="TextBox 38">
              <a:extLst>
                <a:ext uri="{FF2B5EF4-FFF2-40B4-BE49-F238E27FC236}">
                  <a16:creationId xmlns:a16="http://schemas.microsoft.com/office/drawing/2014/main" id="{A067BD86-90F5-4C40-8631-B7EA884F61FC}"/>
                </a:ext>
              </a:extLst>
            </p:cNvPr>
            <p:cNvSpPr txBox="1"/>
            <p:nvPr/>
          </p:nvSpPr>
          <p:spPr>
            <a:xfrm>
              <a:off x="10903584" y="3863447"/>
              <a:ext cx="750473" cy="523220"/>
            </a:xfrm>
            <a:prstGeom prst="rect">
              <a:avLst/>
            </a:prstGeom>
            <a:noFill/>
          </p:spPr>
          <p:txBody>
            <a:bodyPr wrap="square">
              <a:spAutoFit/>
            </a:bodyPr>
            <a:lstStyle/>
            <a:p>
              <a:r>
                <a:rPr lang="en-US" sz="2800" dirty="0"/>
                <a:t>🎂</a:t>
              </a:r>
            </a:p>
          </p:txBody>
        </p:sp>
        <p:sp>
          <p:nvSpPr>
            <p:cNvPr id="38" name="TextBox 37">
              <a:extLst>
                <a:ext uri="{FF2B5EF4-FFF2-40B4-BE49-F238E27FC236}">
                  <a16:creationId xmlns:a16="http://schemas.microsoft.com/office/drawing/2014/main" id="{D73B82EE-53FE-4DFA-8B82-EFDA7E841DF5}"/>
                </a:ext>
              </a:extLst>
            </p:cNvPr>
            <p:cNvSpPr txBox="1"/>
            <p:nvPr/>
          </p:nvSpPr>
          <p:spPr>
            <a:xfrm>
              <a:off x="10864836" y="5162377"/>
              <a:ext cx="750473" cy="523220"/>
            </a:xfrm>
            <a:prstGeom prst="rect">
              <a:avLst/>
            </a:prstGeom>
            <a:noFill/>
          </p:spPr>
          <p:txBody>
            <a:bodyPr wrap="square">
              <a:spAutoFit/>
            </a:bodyPr>
            <a:lstStyle/>
            <a:p>
              <a:r>
                <a:rPr lang="en-US" sz="2800" dirty="0"/>
                <a:t>🎂</a:t>
              </a:r>
            </a:p>
          </p:txBody>
        </p:sp>
      </p:grpSp>
      <p:grpSp>
        <p:nvGrpSpPr>
          <p:cNvPr id="10" name="Group 9">
            <a:extLst>
              <a:ext uri="{FF2B5EF4-FFF2-40B4-BE49-F238E27FC236}">
                <a16:creationId xmlns:a16="http://schemas.microsoft.com/office/drawing/2014/main" id="{B85171D9-3547-4E2C-B562-36F308A54D17}"/>
              </a:ext>
            </a:extLst>
          </p:cNvPr>
          <p:cNvGrpSpPr/>
          <p:nvPr/>
        </p:nvGrpSpPr>
        <p:grpSpPr>
          <a:xfrm>
            <a:off x="5308392" y="2839221"/>
            <a:ext cx="2138350" cy="3071255"/>
            <a:chOff x="5130606" y="2862893"/>
            <a:chExt cx="2138350" cy="3071255"/>
          </a:xfrm>
        </p:grpSpPr>
        <p:sp>
          <p:nvSpPr>
            <p:cNvPr id="64" name="Rectangle: Rounded Corners 63">
              <a:extLst>
                <a:ext uri="{FF2B5EF4-FFF2-40B4-BE49-F238E27FC236}">
                  <a16:creationId xmlns:a16="http://schemas.microsoft.com/office/drawing/2014/main" id="{5E13270A-2939-4EF3-8009-D0C538832D91}"/>
                </a:ext>
              </a:extLst>
            </p:cNvPr>
            <p:cNvSpPr/>
            <p:nvPr/>
          </p:nvSpPr>
          <p:spPr>
            <a:xfrm>
              <a:off x="5130606" y="4810483"/>
              <a:ext cx="2138349"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65" name="TextBox 64">
              <a:extLst>
                <a:ext uri="{FF2B5EF4-FFF2-40B4-BE49-F238E27FC236}">
                  <a16:creationId xmlns:a16="http://schemas.microsoft.com/office/drawing/2014/main" id="{DF7C4653-2370-4A06-BDBE-6A1D52CFC1F7}"/>
                </a:ext>
              </a:extLst>
            </p:cNvPr>
            <p:cNvSpPr txBox="1"/>
            <p:nvPr/>
          </p:nvSpPr>
          <p:spPr>
            <a:xfrm>
              <a:off x="5911376" y="5564816"/>
              <a:ext cx="576810"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66" name="TextBox 65">
              <a:extLst>
                <a:ext uri="{FF2B5EF4-FFF2-40B4-BE49-F238E27FC236}">
                  <a16:creationId xmlns:a16="http://schemas.microsoft.com/office/drawing/2014/main" id="{48F705DE-8DF4-4F57-8604-C26F72D121A8}"/>
                </a:ext>
              </a:extLst>
            </p:cNvPr>
            <p:cNvSpPr txBox="1"/>
            <p:nvPr/>
          </p:nvSpPr>
          <p:spPr>
            <a:xfrm>
              <a:off x="5455608" y="4286203"/>
              <a:ext cx="1481921"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sp>
          <p:nvSpPr>
            <p:cNvPr id="67" name="Rectangle: Rounded Corners 66">
              <a:extLst>
                <a:ext uri="{FF2B5EF4-FFF2-40B4-BE49-F238E27FC236}">
                  <a16:creationId xmlns:a16="http://schemas.microsoft.com/office/drawing/2014/main" id="{006BE0B6-B7B7-4C64-8D1B-73AAB7E6255B}"/>
                </a:ext>
              </a:extLst>
            </p:cNvPr>
            <p:cNvSpPr/>
            <p:nvPr/>
          </p:nvSpPr>
          <p:spPr>
            <a:xfrm>
              <a:off x="5130607" y="3506293"/>
              <a:ext cx="2138349" cy="609600"/>
            </a:xfrm>
            <a:prstGeom prst="round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Linker</a:t>
              </a:r>
            </a:p>
          </p:txBody>
        </p:sp>
        <p:cxnSp>
          <p:nvCxnSpPr>
            <p:cNvPr id="68" name="Straight Arrow Connector 67">
              <a:extLst>
                <a:ext uri="{FF2B5EF4-FFF2-40B4-BE49-F238E27FC236}">
                  <a16:creationId xmlns:a16="http://schemas.microsoft.com/office/drawing/2014/main" id="{D4F3557E-76F4-4B05-9025-56533EA071E4}"/>
                </a:ext>
              </a:extLst>
            </p:cNvPr>
            <p:cNvCxnSpPr>
              <a:cxnSpLocks/>
              <a:stCxn id="65" idx="0"/>
              <a:endCxn id="64" idx="2"/>
            </p:cNvCxnSpPr>
            <p:nvPr/>
          </p:nvCxnSpPr>
          <p:spPr>
            <a:xfrm flipV="1">
              <a:off x="6199781" y="5415031"/>
              <a:ext cx="0" cy="149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DB020948-EB55-4C90-B7A8-B6AC39FA80E1}"/>
                </a:ext>
              </a:extLst>
            </p:cNvPr>
            <p:cNvCxnSpPr>
              <a:cxnSpLocks/>
              <a:stCxn id="64" idx="0"/>
              <a:endCxn id="66" idx="2"/>
            </p:cNvCxnSpPr>
            <p:nvPr/>
          </p:nvCxnSpPr>
          <p:spPr>
            <a:xfrm flipH="1" flipV="1">
              <a:off x="6196569" y="4655535"/>
              <a:ext cx="3212" cy="154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9FE8D841-2A18-4E1F-8489-00B591471A7A}"/>
                </a:ext>
              </a:extLst>
            </p:cNvPr>
            <p:cNvCxnSpPr/>
            <p:nvPr/>
          </p:nvCxnSpPr>
          <p:spPr>
            <a:xfrm flipV="1">
              <a:off x="6199781" y="4115893"/>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8C791907-B940-4FD1-B409-66D7425346CC}"/>
                </a:ext>
              </a:extLst>
            </p:cNvPr>
            <p:cNvCxnSpPr>
              <a:cxnSpLocks/>
              <a:stCxn id="67" idx="0"/>
              <a:endCxn id="72" idx="2"/>
            </p:cNvCxnSpPr>
            <p:nvPr/>
          </p:nvCxnSpPr>
          <p:spPr>
            <a:xfrm flipH="1" flipV="1">
              <a:off x="6199780" y="3232225"/>
              <a:ext cx="2" cy="274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73AA78D3-6B74-4655-91F8-809A6DAE57C5}"/>
                </a:ext>
              </a:extLst>
            </p:cNvPr>
            <p:cNvSpPr txBox="1"/>
            <p:nvPr/>
          </p:nvSpPr>
          <p:spPr>
            <a:xfrm>
              <a:off x="5700949" y="2862893"/>
              <a:ext cx="997662"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73" name="TextBox 72">
            <a:extLst>
              <a:ext uri="{FF2B5EF4-FFF2-40B4-BE49-F238E27FC236}">
                <a16:creationId xmlns:a16="http://schemas.microsoft.com/office/drawing/2014/main" id="{64B51F1C-3301-4C0C-A3F8-134BA2F3CFF4}"/>
              </a:ext>
            </a:extLst>
          </p:cNvPr>
          <p:cNvSpPr txBox="1"/>
          <p:nvPr/>
        </p:nvSpPr>
        <p:spPr>
          <a:xfrm>
            <a:off x="6903130" y="5031995"/>
            <a:ext cx="1387679" cy="523220"/>
          </a:xfrm>
          <a:prstGeom prst="rect">
            <a:avLst/>
          </a:prstGeom>
          <a:noFill/>
        </p:spPr>
        <p:txBody>
          <a:bodyPr wrap="square">
            <a:spAutoFit/>
          </a:bodyPr>
          <a:lstStyle/>
          <a:p>
            <a:r>
              <a:rPr lang="en-US" sz="2800" dirty="0"/>
              <a:t>🎂</a:t>
            </a:r>
          </a:p>
        </p:txBody>
      </p:sp>
      <p:sp>
        <p:nvSpPr>
          <p:cNvPr id="74" name="TextBox 73">
            <a:extLst>
              <a:ext uri="{FF2B5EF4-FFF2-40B4-BE49-F238E27FC236}">
                <a16:creationId xmlns:a16="http://schemas.microsoft.com/office/drawing/2014/main" id="{6CD00C8D-92F8-4C18-8749-281821C673BB}"/>
              </a:ext>
            </a:extLst>
          </p:cNvPr>
          <p:cNvSpPr txBox="1"/>
          <p:nvPr/>
        </p:nvSpPr>
        <p:spPr>
          <a:xfrm>
            <a:off x="6948468" y="3814185"/>
            <a:ext cx="665746" cy="523220"/>
          </a:xfrm>
          <a:prstGeom prst="rect">
            <a:avLst/>
          </a:prstGeom>
          <a:noFill/>
        </p:spPr>
        <p:txBody>
          <a:bodyPr wrap="square">
            <a:spAutoFit/>
          </a:bodyPr>
          <a:lstStyle/>
          <a:p>
            <a:r>
              <a:rPr lang="en-US" sz="2800" dirty="0"/>
              <a:t>🎲</a:t>
            </a:r>
          </a:p>
        </p:txBody>
      </p:sp>
      <p:sp>
        <p:nvSpPr>
          <p:cNvPr id="75" name="TextBox 74">
            <a:extLst>
              <a:ext uri="{FF2B5EF4-FFF2-40B4-BE49-F238E27FC236}">
                <a16:creationId xmlns:a16="http://schemas.microsoft.com/office/drawing/2014/main" id="{DD6E0483-88BE-4E5B-99B6-A7FF616DCD81}"/>
              </a:ext>
            </a:extLst>
          </p:cNvPr>
          <p:cNvSpPr txBox="1"/>
          <p:nvPr/>
        </p:nvSpPr>
        <p:spPr>
          <a:xfrm>
            <a:off x="5308392" y="6123543"/>
            <a:ext cx="2139028" cy="369332"/>
          </a:xfrm>
          <a:prstGeom prst="rect">
            <a:avLst/>
          </a:prstGeom>
          <a:noFill/>
        </p:spPr>
        <p:txBody>
          <a:bodyPr wrap="square" rtlCol="0">
            <a:spAutoFit/>
          </a:bodyPr>
          <a:lstStyle/>
          <a:p>
            <a:r>
              <a:rPr lang="en-US" dirty="0"/>
              <a:t>Trained encoder only</a:t>
            </a:r>
          </a:p>
        </p:txBody>
      </p:sp>
      <p:pic>
        <p:nvPicPr>
          <p:cNvPr id="77" name="Picture 76" descr="A picture containing text, hydrant, outdoor object, automaton&#10;&#10;Description automatically generated">
            <a:extLst>
              <a:ext uri="{FF2B5EF4-FFF2-40B4-BE49-F238E27FC236}">
                <a16:creationId xmlns:a16="http://schemas.microsoft.com/office/drawing/2014/main" id="{C5301B45-0393-4300-A39C-99A8160672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7979" y="5126265"/>
            <a:ext cx="422904" cy="467129"/>
          </a:xfrm>
          <a:prstGeom prst="rect">
            <a:avLst/>
          </a:prstGeom>
        </p:spPr>
      </p:pic>
      <p:sp>
        <p:nvSpPr>
          <p:cNvPr id="78" name="TextBox 77">
            <a:extLst>
              <a:ext uri="{FF2B5EF4-FFF2-40B4-BE49-F238E27FC236}">
                <a16:creationId xmlns:a16="http://schemas.microsoft.com/office/drawing/2014/main" id="{4248E28C-E3A0-4AB0-B189-E1AEEF8A464C}"/>
              </a:ext>
            </a:extLst>
          </p:cNvPr>
          <p:cNvSpPr txBox="1"/>
          <p:nvPr/>
        </p:nvSpPr>
        <p:spPr>
          <a:xfrm>
            <a:off x="3840796" y="4255113"/>
            <a:ext cx="741934" cy="584775"/>
          </a:xfrm>
          <a:prstGeom prst="rect">
            <a:avLst/>
          </a:prstGeom>
          <a:noFill/>
        </p:spPr>
        <p:txBody>
          <a:bodyPr wrap="none" rtlCol="0">
            <a:spAutoFit/>
          </a:bodyPr>
          <a:lstStyle/>
          <a:p>
            <a:r>
              <a:rPr lang="en-US" sz="3200" dirty="0">
                <a:latin typeface="Gisha" panose="020B0502040204020203" pitchFamily="34" charset="-79"/>
                <a:cs typeface="Gisha" panose="020B0502040204020203" pitchFamily="34" charset="-79"/>
              </a:rPr>
              <a:t>VS.</a:t>
            </a:r>
          </a:p>
        </p:txBody>
      </p:sp>
      <p:sp>
        <p:nvSpPr>
          <p:cNvPr id="79" name="TextBox 78">
            <a:extLst>
              <a:ext uri="{FF2B5EF4-FFF2-40B4-BE49-F238E27FC236}">
                <a16:creationId xmlns:a16="http://schemas.microsoft.com/office/drawing/2014/main" id="{2B560454-EF74-4629-957B-BC14D7A5D164}"/>
              </a:ext>
            </a:extLst>
          </p:cNvPr>
          <p:cNvSpPr txBox="1"/>
          <p:nvPr/>
        </p:nvSpPr>
        <p:spPr>
          <a:xfrm>
            <a:off x="7686215" y="4239474"/>
            <a:ext cx="741934" cy="584775"/>
          </a:xfrm>
          <a:prstGeom prst="rect">
            <a:avLst/>
          </a:prstGeom>
          <a:noFill/>
        </p:spPr>
        <p:txBody>
          <a:bodyPr wrap="none" rtlCol="0">
            <a:spAutoFit/>
          </a:bodyPr>
          <a:lstStyle/>
          <a:p>
            <a:r>
              <a:rPr lang="en-US" sz="3200" dirty="0">
                <a:latin typeface="Gisha" panose="020B0502040204020203" pitchFamily="34" charset="-79"/>
                <a:cs typeface="Gisha" panose="020B0502040204020203" pitchFamily="34" charset="-79"/>
              </a:rPr>
              <a:t>VS.</a:t>
            </a:r>
          </a:p>
        </p:txBody>
      </p:sp>
      <p:sp>
        <p:nvSpPr>
          <p:cNvPr id="8" name="TextBox 7">
            <a:extLst>
              <a:ext uri="{FF2B5EF4-FFF2-40B4-BE49-F238E27FC236}">
                <a16:creationId xmlns:a16="http://schemas.microsoft.com/office/drawing/2014/main" id="{3334EB78-C481-40D0-BEB7-F3D276D09703}"/>
              </a:ext>
            </a:extLst>
          </p:cNvPr>
          <p:cNvSpPr txBox="1"/>
          <p:nvPr/>
        </p:nvSpPr>
        <p:spPr>
          <a:xfrm>
            <a:off x="3236628" y="5497498"/>
            <a:ext cx="1193279" cy="461665"/>
          </a:xfrm>
          <a:prstGeom prst="rect">
            <a:avLst/>
          </a:prstGeom>
          <a:noFill/>
        </p:spPr>
        <p:txBody>
          <a:bodyPr wrap="square" rtlCol="0">
            <a:spAutoFit/>
          </a:bodyPr>
          <a:lstStyle/>
          <a:p>
            <a:r>
              <a:rPr lang="en-US" sz="1200" dirty="0" err="1"/>
              <a:t>SpanBERT</a:t>
            </a:r>
            <a:r>
              <a:rPr lang="en-US" sz="1200" dirty="0"/>
              <a:t>, </a:t>
            </a:r>
            <a:r>
              <a:rPr lang="en-US" sz="1200" dirty="0" err="1"/>
              <a:t>Longformer</a:t>
            </a:r>
            <a:r>
              <a:rPr lang="en-US" sz="1200" dirty="0"/>
              <a:t>, </a:t>
            </a:r>
            <a:r>
              <a:rPr lang="en-US" sz="1200" dirty="0" err="1"/>
              <a:t>etc</a:t>
            </a:r>
            <a:r>
              <a:rPr lang="en-US" sz="1200" dirty="0"/>
              <a:t> </a:t>
            </a:r>
          </a:p>
        </p:txBody>
      </p:sp>
      <p:sp>
        <p:nvSpPr>
          <p:cNvPr id="46" name="TextBox 45">
            <a:extLst>
              <a:ext uri="{FF2B5EF4-FFF2-40B4-BE49-F238E27FC236}">
                <a16:creationId xmlns:a16="http://schemas.microsoft.com/office/drawing/2014/main" id="{787D76D3-2DF3-4669-9BDD-74572022684A}"/>
              </a:ext>
            </a:extLst>
          </p:cNvPr>
          <p:cNvSpPr txBox="1"/>
          <p:nvPr/>
        </p:nvSpPr>
        <p:spPr>
          <a:xfrm>
            <a:off x="7053903" y="5426444"/>
            <a:ext cx="1193279" cy="276999"/>
          </a:xfrm>
          <a:prstGeom prst="rect">
            <a:avLst/>
          </a:prstGeom>
          <a:noFill/>
        </p:spPr>
        <p:txBody>
          <a:bodyPr wrap="square" rtlCol="0">
            <a:spAutoFit/>
          </a:bodyPr>
          <a:lstStyle/>
          <a:p>
            <a:r>
              <a:rPr lang="en-US" sz="1200" dirty="0" err="1"/>
              <a:t>SpanBERT-coref</a:t>
            </a:r>
            <a:endParaRPr lang="en-US" sz="1200" dirty="0"/>
          </a:p>
        </p:txBody>
      </p:sp>
    </p:spTree>
    <p:extLst>
      <p:ext uri="{BB962C8B-B14F-4D97-AF65-F5344CB8AC3E}">
        <p14:creationId xmlns:p14="http://schemas.microsoft.com/office/powerpoint/2010/main" val="80972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2" grpId="0"/>
      <p:bldP spid="43" grpId="0"/>
      <p:bldP spid="44" grpId="0"/>
      <p:bldP spid="73" grpId="0"/>
      <p:bldP spid="74" grpId="0"/>
      <p:bldP spid="75" grpId="0"/>
      <p:bldP spid="78" grpId="0"/>
      <p:bldP spid="79" grpId="0"/>
      <p:bldP spid="8"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BAFCD-32E7-4AD5-B9FD-042A879922C8}"/>
              </a:ext>
            </a:extLst>
          </p:cNvPr>
          <p:cNvSpPr>
            <a:spLocks noGrp="1"/>
          </p:cNvSpPr>
          <p:nvPr>
            <p:ph type="title"/>
          </p:nvPr>
        </p:nvSpPr>
        <p:spPr/>
        <p:txBody>
          <a:bodyPr/>
          <a:lstStyle/>
          <a:p>
            <a:r>
              <a:rPr lang="en-US" sz="2000" dirty="0">
                <a:solidFill>
                  <a:schemeClr val="bg1">
                    <a:lumMod val="50000"/>
                  </a:schemeClr>
                </a:solidFill>
              </a:rPr>
              <a:t>Methods:</a:t>
            </a:r>
            <a:r>
              <a:rPr lang="en-US" dirty="0"/>
              <a:t> Datasets</a:t>
            </a:r>
          </a:p>
        </p:txBody>
      </p:sp>
      <p:sp>
        <p:nvSpPr>
          <p:cNvPr id="3" name="Content Placeholder 2">
            <a:extLst>
              <a:ext uri="{FF2B5EF4-FFF2-40B4-BE49-F238E27FC236}">
                <a16:creationId xmlns:a16="http://schemas.microsoft.com/office/drawing/2014/main" id="{F28EB479-9340-4651-A25E-0CBFCF25E5D8}"/>
              </a:ext>
            </a:extLst>
          </p:cNvPr>
          <p:cNvSpPr>
            <a:spLocks noGrp="1"/>
          </p:cNvSpPr>
          <p:nvPr>
            <p:ph idx="1"/>
          </p:nvPr>
        </p:nvSpPr>
        <p:spPr/>
        <p:txBody>
          <a:bodyPr/>
          <a:lstStyle/>
          <a:p>
            <a:pPr marL="0" indent="0">
              <a:buNone/>
            </a:pPr>
            <a:r>
              <a:rPr lang="en-US" u="sng" dirty="0"/>
              <a:t>Source Datasets</a:t>
            </a:r>
            <a:r>
              <a:rPr lang="en-US" dirty="0"/>
              <a:t>: </a:t>
            </a:r>
            <a:r>
              <a:rPr lang="en-US" dirty="0" err="1"/>
              <a:t>OntoNotes</a:t>
            </a:r>
            <a:r>
              <a:rPr lang="en-US" dirty="0"/>
              <a:t>, </a:t>
            </a:r>
            <a:r>
              <a:rPr lang="en-US" dirty="0" err="1"/>
              <a:t>PreCo</a:t>
            </a:r>
            <a:endParaRPr lang="en-US" dirty="0"/>
          </a:p>
          <a:p>
            <a:pPr marL="0" indent="0">
              <a:buNone/>
            </a:pPr>
            <a:r>
              <a:rPr lang="en-US" dirty="0"/>
              <a:t>Single domains: ARRAU (news), </a:t>
            </a:r>
            <a:r>
              <a:rPr lang="en-US" dirty="0" err="1"/>
              <a:t>LitBank</a:t>
            </a:r>
            <a:r>
              <a:rPr lang="en-US" dirty="0"/>
              <a:t> (books), SARA (legal), </a:t>
            </a:r>
            <a:r>
              <a:rPr lang="en-US" dirty="0" err="1"/>
              <a:t>QBCoref</a:t>
            </a:r>
            <a:r>
              <a:rPr lang="en-US" dirty="0"/>
              <a:t> (quiz questions)</a:t>
            </a:r>
          </a:p>
          <a:p>
            <a:pPr marL="0" indent="0">
              <a:buNone/>
            </a:pPr>
            <a:r>
              <a:rPr lang="en-US" dirty="0"/>
              <a:t>Multi-lingual: </a:t>
            </a:r>
            <a:r>
              <a:rPr lang="en-US" dirty="0" err="1"/>
              <a:t>OntoNotes</a:t>
            </a:r>
            <a:r>
              <a:rPr lang="en-US" dirty="0"/>
              <a:t> (</a:t>
            </a:r>
            <a:r>
              <a:rPr lang="en-US" dirty="0" err="1"/>
              <a:t>en</a:t>
            </a:r>
            <a:r>
              <a:rPr lang="en-US" dirty="0"/>
              <a:t>, </a:t>
            </a:r>
            <a:r>
              <a:rPr lang="en-US" dirty="0" err="1"/>
              <a:t>zh</a:t>
            </a:r>
            <a:r>
              <a:rPr lang="en-US" dirty="0"/>
              <a:t>, </a:t>
            </a:r>
            <a:r>
              <a:rPr lang="en-US" dirty="0" err="1"/>
              <a:t>ar</a:t>
            </a:r>
            <a:r>
              <a:rPr lang="en-US" dirty="0"/>
              <a:t>), </a:t>
            </a:r>
            <a:r>
              <a:rPr lang="en-US" dirty="0" err="1"/>
              <a:t>SemEval</a:t>
            </a:r>
            <a:r>
              <a:rPr lang="en-US" dirty="0"/>
              <a:t> (ca, es, it, </a:t>
            </a:r>
            <a:r>
              <a:rPr lang="en-US" dirty="0" err="1"/>
              <a:t>nl</a:t>
            </a:r>
            <a:r>
              <a:rPr lang="en-US" dirty="0"/>
              <a:t>)</a:t>
            </a:r>
          </a:p>
        </p:txBody>
      </p:sp>
      <p:pic>
        <p:nvPicPr>
          <p:cNvPr id="3078" name="Picture 6">
            <a:extLst>
              <a:ext uri="{FF2B5EF4-FFF2-40B4-BE49-F238E27FC236}">
                <a16:creationId xmlns:a16="http://schemas.microsoft.com/office/drawing/2014/main" id="{6F0CE5A7-B3AF-48C1-B77D-9B30882153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903" y="3864007"/>
            <a:ext cx="9830543" cy="299399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A7C3CB1-821C-472F-AAC8-2C92E6DDE317}"/>
              </a:ext>
            </a:extLst>
          </p:cNvPr>
          <p:cNvSpPr/>
          <p:nvPr/>
        </p:nvSpPr>
        <p:spPr>
          <a:xfrm>
            <a:off x="3714609" y="3783435"/>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F1AD007-851A-44E6-ABA3-2EE105788865}"/>
              </a:ext>
            </a:extLst>
          </p:cNvPr>
          <p:cNvSpPr/>
          <p:nvPr/>
        </p:nvSpPr>
        <p:spPr>
          <a:xfrm>
            <a:off x="4411696" y="3729068"/>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17E2576-519D-40F5-A724-007702F6E987}"/>
              </a:ext>
            </a:extLst>
          </p:cNvPr>
          <p:cNvSpPr/>
          <p:nvPr/>
        </p:nvSpPr>
        <p:spPr>
          <a:xfrm>
            <a:off x="5042867" y="3783434"/>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3FE6D6-EEBD-4261-99C1-A897788DC66D}"/>
              </a:ext>
            </a:extLst>
          </p:cNvPr>
          <p:cNvSpPr/>
          <p:nvPr/>
        </p:nvSpPr>
        <p:spPr>
          <a:xfrm>
            <a:off x="5747412" y="3783435"/>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4F46DB2-9A5C-433F-B855-2010C5681B37}"/>
              </a:ext>
            </a:extLst>
          </p:cNvPr>
          <p:cNvSpPr/>
          <p:nvPr/>
        </p:nvSpPr>
        <p:spPr>
          <a:xfrm>
            <a:off x="6821839" y="3729069"/>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4D1AEF9-39C9-4A6C-AEFC-753C3AF47420}"/>
              </a:ext>
            </a:extLst>
          </p:cNvPr>
          <p:cNvSpPr/>
          <p:nvPr/>
        </p:nvSpPr>
        <p:spPr>
          <a:xfrm>
            <a:off x="7399282" y="3823720"/>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5E4C00F-99AF-444E-ADA9-4549FE711F1C}"/>
              </a:ext>
            </a:extLst>
          </p:cNvPr>
          <p:cNvSpPr/>
          <p:nvPr/>
        </p:nvSpPr>
        <p:spPr>
          <a:xfrm>
            <a:off x="7995470" y="3729068"/>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D25AF1-9110-4469-869E-4EAA31E5190C}"/>
              </a:ext>
            </a:extLst>
          </p:cNvPr>
          <p:cNvSpPr/>
          <p:nvPr/>
        </p:nvSpPr>
        <p:spPr>
          <a:xfrm>
            <a:off x="8793844" y="3803577"/>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F2ADC8-90AC-449E-8D92-BDEFDA4FB1FE}"/>
              </a:ext>
            </a:extLst>
          </p:cNvPr>
          <p:cNvSpPr/>
          <p:nvPr/>
        </p:nvSpPr>
        <p:spPr>
          <a:xfrm>
            <a:off x="9555419" y="3783435"/>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A4C5416-354F-4FAF-8CE4-E82CD318DB25}"/>
              </a:ext>
            </a:extLst>
          </p:cNvPr>
          <p:cNvSpPr/>
          <p:nvPr/>
        </p:nvSpPr>
        <p:spPr>
          <a:xfrm>
            <a:off x="10073822" y="3823720"/>
            <a:ext cx="570451" cy="3074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007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B3D8-8430-4343-8D57-84F89E79A86F}"/>
              </a:ext>
            </a:extLst>
          </p:cNvPr>
          <p:cNvSpPr>
            <a:spLocks noGrp="1"/>
          </p:cNvSpPr>
          <p:nvPr>
            <p:ph type="title"/>
          </p:nvPr>
        </p:nvSpPr>
        <p:spPr/>
        <p:txBody>
          <a:bodyPr/>
          <a:lstStyle/>
          <a:p>
            <a:r>
              <a:rPr lang="en-US" sz="2000" dirty="0">
                <a:solidFill>
                  <a:schemeClr val="bg1">
                    <a:lumMod val="50000"/>
                  </a:schemeClr>
                </a:solidFill>
              </a:rPr>
              <a:t>Methods:</a:t>
            </a:r>
            <a:r>
              <a:rPr lang="en-US" dirty="0"/>
              <a:t> Training</a:t>
            </a:r>
          </a:p>
        </p:txBody>
      </p:sp>
      <p:sp>
        <p:nvSpPr>
          <p:cNvPr id="3" name="Content Placeholder 2">
            <a:extLst>
              <a:ext uri="{FF2B5EF4-FFF2-40B4-BE49-F238E27FC236}">
                <a16:creationId xmlns:a16="http://schemas.microsoft.com/office/drawing/2014/main" id="{06C5D0DD-3BE2-46F0-8307-9A480C81F762}"/>
              </a:ext>
            </a:extLst>
          </p:cNvPr>
          <p:cNvSpPr>
            <a:spLocks noGrp="1"/>
          </p:cNvSpPr>
          <p:nvPr>
            <p:ph idx="1"/>
          </p:nvPr>
        </p:nvSpPr>
        <p:spPr/>
        <p:txBody>
          <a:bodyPr/>
          <a:lstStyle/>
          <a:p>
            <a:pPr marL="0" indent="0">
              <a:buNone/>
            </a:pPr>
            <a:r>
              <a:rPr lang="en-US" dirty="0"/>
              <a:t>Use standard train/dev splits</a:t>
            </a:r>
          </a:p>
          <a:p>
            <a:pPr marL="0" indent="0">
              <a:buNone/>
            </a:pPr>
            <a:r>
              <a:rPr lang="en-US" dirty="0"/>
              <a:t>Sample a subset of training set to simulate lower-data setting</a:t>
            </a:r>
          </a:p>
          <a:p>
            <a:pPr marL="0" indent="0">
              <a:buNone/>
            </a:pPr>
            <a:endParaRPr lang="en-US" dirty="0"/>
          </a:p>
        </p:txBody>
      </p:sp>
    </p:spTree>
    <p:extLst>
      <p:ext uri="{BB962C8B-B14F-4D97-AF65-F5344CB8AC3E}">
        <p14:creationId xmlns:p14="http://schemas.microsoft.com/office/powerpoint/2010/main" val="2944503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A7D5E-CF33-460C-B710-CFB243A9A308}"/>
              </a:ext>
            </a:extLst>
          </p:cNvPr>
          <p:cNvSpPr>
            <a:spLocks noGrp="1"/>
          </p:cNvSpPr>
          <p:nvPr>
            <p:ph type="title"/>
          </p:nvPr>
        </p:nvSpPr>
        <p:spPr>
          <a:xfrm>
            <a:off x="838200" y="654341"/>
            <a:ext cx="10515600" cy="2163224"/>
          </a:xfrm>
        </p:spPr>
        <p:txBody>
          <a:bodyPr>
            <a:normAutofit fontScale="90000"/>
          </a:bodyPr>
          <a:lstStyle/>
          <a:p>
            <a:r>
              <a:rPr lang="en-US" sz="3000" dirty="0">
                <a:solidFill>
                  <a:schemeClr val="bg1">
                    <a:lumMod val="50000"/>
                  </a:schemeClr>
                </a:solidFill>
              </a:rPr>
              <a:t>Research Question:</a:t>
            </a:r>
            <a:r>
              <a:rPr lang="en-US" dirty="0"/>
              <a:t> </a:t>
            </a:r>
            <a:br>
              <a:rPr lang="en-US" dirty="0"/>
            </a:br>
            <a:r>
              <a:rPr lang="en-US" dirty="0"/>
              <a:t>How effective is continued training for domain adaptation in </a:t>
            </a:r>
            <a:r>
              <a:rPr lang="en-US" dirty="0" err="1"/>
              <a:t>coref</a:t>
            </a:r>
            <a:r>
              <a:rPr lang="en-US" dirty="0"/>
              <a:t>?</a:t>
            </a:r>
          </a:p>
        </p:txBody>
      </p:sp>
      <p:grpSp>
        <p:nvGrpSpPr>
          <p:cNvPr id="5" name="Group 4">
            <a:extLst>
              <a:ext uri="{FF2B5EF4-FFF2-40B4-BE49-F238E27FC236}">
                <a16:creationId xmlns:a16="http://schemas.microsoft.com/office/drawing/2014/main" id="{976D338A-8825-43F8-9D50-FD705E5F126D}"/>
              </a:ext>
            </a:extLst>
          </p:cNvPr>
          <p:cNvGrpSpPr/>
          <p:nvPr/>
        </p:nvGrpSpPr>
        <p:grpSpPr>
          <a:xfrm>
            <a:off x="8015758" y="2827676"/>
            <a:ext cx="2238114" cy="3073956"/>
            <a:chOff x="2107782" y="3090519"/>
            <a:chExt cx="2815391" cy="3073956"/>
          </a:xfrm>
        </p:grpSpPr>
        <p:sp>
          <p:nvSpPr>
            <p:cNvPr id="6" name="Rectangle: Rounded Corners 5">
              <a:extLst>
                <a:ext uri="{FF2B5EF4-FFF2-40B4-BE49-F238E27FC236}">
                  <a16:creationId xmlns:a16="http://schemas.microsoft.com/office/drawing/2014/main" id="{49FFD53D-B194-449A-BCA5-D899CF8748FF}"/>
                </a:ext>
              </a:extLst>
            </p:cNvPr>
            <p:cNvSpPr/>
            <p:nvPr/>
          </p:nvSpPr>
          <p:spPr>
            <a:xfrm>
              <a:off x="2107783" y="3735380"/>
              <a:ext cx="2815390" cy="609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t>Linker</a:t>
              </a:r>
            </a:p>
          </p:txBody>
        </p:sp>
        <p:sp>
          <p:nvSpPr>
            <p:cNvPr id="7" name="Rectangle: Rounded Corners 6">
              <a:extLst>
                <a:ext uri="{FF2B5EF4-FFF2-40B4-BE49-F238E27FC236}">
                  <a16:creationId xmlns:a16="http://schemas.microsoft.com/office/drawing/2014/main" id="{6A7CBD5E-31DB-4C82-BA32-F050463927BD}"/>
                </a:ext>
              </a:extLst>
            </p:cNvPr>
            <p:cNvSpPr/>
            <p:nvPr/>
          </p:nvSpPr>
          <p:spPr>
            <a:xfrm>
              <a:off x="2107782" y="5039570"/>
              <a:ext cx="2815390"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8" name="TextBox 7">
              <a:extLst>
                <a:ext uri="{FF2B5EF4-FFF2-40B4-BE49-F238E27FC236}">
                  <a16:creationId xmlns:a16="http://schemas.microsoft.com/office/drawing/2014/main" id="{867D5C4A-8332-460E-B2E0-26F5EA56ADC7}"/>
                </a:ext>
              </a:extLst>
            </p:cNvPr>
            <p:cNvSpPr txBox="1"/>
            <p:nvPr/>
          </p:nvSpPr>
          <p:spPr>
            <a:xfrm>
              <a:off x="3152355" y="5795143"/>
              <a:ext cx="725587"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9" name="TextBox 8">
              <a:extLst>
                <a:ext uri="{FF2B5EF4-FFF2-40B4-BE49-F238E27FC236}">
                  <a16:creationId xmlns:a16="http://schemas.microsoft.com/office/drawing/2014/main" id="{85F7A56A-C167-43D2-95CC-68FCCD65DF26}"/>
                </a:ext>
              </a:extLst>
            </p:cNvPr>
            <p:cNvSpPr txBox="1"/>
            <p:nvPr/>
          </p:nvSpPr>
          <p:spPr>
            <a:xfrm>
              <a:off x="2520589" y="4498234"/>
              <a:ext cx="1989117"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cxnSp>
          <p:nvCxnSpPr>
            <p:cNvPr id="10" name="Straight Arrow Connector 9">
              <a:extLst>
                <a:ext uri="{FF2B5EF4-FFF2-40B4-BE49-F238E27FC236}">
                  <a16:creationId xmlns:a16="http://schemas.microsoft.com/office/drawing/2014/main" id="{475B0888-68BD-4164-AFAF-4E8FB6A7C5C1}"/>
                </a:ext>
              </a:extLst>
            </p:cNvPr>
            <p:cNvCxnSpPr>
              <a:cxnSpLocks/>
              <a:stCxn id="8" idx="0"/>
              <a:endCxn id="7" idx="2"/>
            </p:cNvCxnSpPr>
            <p:nvPr/>
          </p:nvCxnSpPr>
          <p:spPr>
            <a:xfrm flipV="1">
              <a:off x="3515148" y="5644118"/>
              <a:ext cx="330" cy="151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A6F70FE-1CDD-465D-87CC-114C44E7D614}"/>
                </a:ext>
              </a:extLst>
            </p:cNvPr>
            <p:cNvCxnSpPr>
              <a:cxnSpLocks/>
              <a:stCxn id="7" idx="0"/>
              <a:endCxn id="9" idx="2"/>
            </p:cNvCxnSpPr>
            <p:nvPr/>
          </p:nvCxnSpPr>
          <p:spPr>
            <a:xfrm flipH="1" flipV="1">
              <a:off x="3515148" y="4867566"/>
              <a:ext cx="330" cy="172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17B08FF-67B3-4495-AE21-BFD049A45FA3}"/>
                </a:ext>
              </a:extLst>
            </p:cNvPr>
            <p:cNvCxnSpPr/>
            <p:nvPr/>
          </p:nvCxnSpPr>
          <p:spPr>
            <a:xfrm flipV="1">
              <a:off x="3515478" y="4344980"/>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FDD2FF3-F5D3-4013-BA33-6E4D837741FF}"/>
                </a:ext>
              </a:extLst>
            </p:cNvPr>
            <p:cNvCxnSpPr>
              <a:cxnSpLocks/>
              <a:stCxn id="6" idx="0"/>
              <a:endCxn id="14" idx="2"/>
            </p:cNvCxnSpPr>
            <p:nvPr/>
          </p:nvCxnSpPr>
          <p:spPr>
            <a:xfrm flipH="1" flipV="1">
              <a:off x="3515148" y="3459851"/>
              <a:ext cx="331" cy="275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C6536A4-C78E-4B4D-9448-51505AB61E3A}"/>
                </a:ext>
              </a:extLst>
            </p:cNvPr>
            <p:cNvSpPr txBox="1"/>
            <p:nvPr/>
          </p:nvSpPr>
          <p:spPr>
            <a:xfrm>
              <a:off x="2887653" y="3090519"/>
              <a:ext cx="1254989"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15" name="TextBox 14">
            <a:extLst>
              <a:ext uri="{FF2B5EF4-FFF2-40B4-BE49-F238E27FC236}">
                <a16:creationId xmlns:a16="http://schemas.microsoft.com/office/drawing/2014/main" id="{383622E3-BA11-495A-B708-DC76A170E16D}"/>
              </a:ext>
            </a:extLst>
          </p:cNvPr>
          <p:cNvSpPr txBox="1"/>
          <p:nvPr/>
        </p:nvSpPr>
        <p:spPr>
          <a:xfrm>
            <a:off x="9925184" y="3736661"/>
            <a:ext cx="750473" cy="523220"/>
          </a:xfrm>
          <a:prstGeom prst="rect">
            <a:avLst/>
          </a:prstGeom>
          <a:noFill/>
        </p:spPr>
        <p:txBody>
          <a:bodyPr wrap="square">
            <a:spAutoFit/>
          </a:bodyPr>
          <a:lstStyle/>
          <a:p>
            <a:r>
              <a:rPr lang="en-US" sz="2800" dirty="0"/>
              <a:t>🎂</a:t>
            </a:r>
          </a:p>
        </p:txBody>
      </p:sp>
      <p:sp>
        <p:nvSpPr>
          <p:cNvPr id="16" name="TextBox 15">
            <a:extLst>
              <a:ext uri="{FF2B5EF4-FFF2-40B4-BE49-F238E27FC236}">
                <a16:creationId xmlns:a16="http://schemas.microsoft.com/office/drawing/2014/main" id="{AE017B7F-141E-4B78-BAD7-EB75C02B110C}"/>
              </a:ext>
            </a:extLst>
          </p:cNvPr>
          <p:cNvSpPr txBox="1"/>
          <p:nvPr/>
        </p:nvSpPr>
        <p:spPr>
          <a:xfrm>
            <a:off x="9886436" y="5035591"/>
            <a:ext cx="750473" cy="523220"/>
          </a:xfrm>
          <a:prstGeom prst="rect">
            <a:avLst/>
          </a:prstGeom>
          <a:noFill/>
        </p:spPr>
        <p:txBody>
          <a:bodyPr wrap="square">
            <a:spAutoFit/>
          </a:bodyPr>
          <a:lstStyle/>
          <a:p>
            <a:r>
              <a:rPr lang="en-US" sz="2800" dirty="0"/>
              <a:t>🎂</a:t>
            </a:r>
          </a:p>
        </p:txBody>
      </p:sp>
      <p:grpSp>
        <p:nvGrpSpPr>
          <p:cNvPr id="17" name="Group 16">
            <a:extLst>
              <a:ext uri="{FF2B5EF4-FFF2-40B4-BE49-F238E27FC236}">
                <a16:creationId xmlns:a16="http://schemas.microsoft.com/office/drawing/2014/main" id="{5CB404FD-6B3C-427E-845E-ED887E257AD5}"/>
              </a:ext>
            </a:extLst>
          </p:cNvPr>
          <p:cNvGrpSpPr/>
          <p:nvPr/>
        </p:nvGrpSpPr>
        <p:grpSpPr>
          <a:xfrm>
            <a:off x="1828615" y="2817565"/>
            <a:ext cx="2138350" cy="3071255"/>
            <a:chOff x="2107782" y="3091980"/>
            <a:chExt cx="2815391" cy="3071255"/>
          </a:xfrm>
        </p:grpSpPr>
        <p:sp>
          <p:nvSpPr>
            <p:cNvPr id="18" name="Rectangle: Rounded Corners 17">
              <a:extLst>
                <a:ext uri="{FF2B5EF4-FFF2-40B4-BE49-F238E27FC236}">
                  <a16:creationId xmlns:a16="http://schemas.microsoft.com/office/drawing/2014/main" id="{DFA72531-7A6D-4EBD-B9F7-B582CDEF5494}"/>
                </a:ext>
              </a:extLst>
            </p:cNvPr>
            <p:cNvSpPr/>
            <p:nvPr/>
          </p:nvSpPr>
          <p:spPr>
            <a:xfrm>
              <a:off x="2107782" y="5039570"/>
              <a:ext cx="2815390"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19" name="TextBox 18">
              <a:extLst>
                <a:ext uri="{FF2B5EF4-FFF2-40B4-BE49-F238E27FC236}">
                  <a16:creationId xmlns:a16="http://schemas.microsoft.com/office/drawing/2014/main" id="{E0C20959-0EF1-48EF-B7F1-3BC36DCF531E}"/>
                </a:ext>
              </a:extLst>
            </p:cNvPr>
            <p:cNvSpPr txBox="1"/>
            <p:nvPr/>
          </p:nvSpPr>
          <p:spPr>
            <a:xfrm>
              <a:off x="3135758" y="5793903"/>
              <a:ext cx="759439"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20" name="TextBox 19">
              <a:extLst>
                <a:ext uri="{FF2B5EF4-FFF2-40B4-BE49-F238E27FC236}">
                  <a16:creationId xmlns:a16="http://schemas.microsoft.com/office/drawing/2014/main" id="{4684C689-0BE7-43C3-9055-905AAFFDE3D6}"/>
                </a:ext>
              </a:extLst>
            </p:cNvPr>
            <p:cNvSpPr txBox="1"/>
            <p:nvPr/>
          </p:nvSpPr>
          <p:spPr>
            <a:xfrm>
              <a:off x="2535686" y="4515290"/>
              <a:ext cx="1951124"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sp>
          <p:nvSpPr>
            <p:cNvPr id="21" name="Rectangle: Rounded Corners 20">
              <a:extLst>
                <a:ext uri="{FF2B5EF4-FFF2-40B4-BE49-F238E27FC236}">
                  <a16:creationId xmlns:a16="http://schemas.microsoft.com/office/drawing/2014/main" id="{609EA40E-2FAB-4A51-9C6B-0EF52A680C85}"/>
                </a:ext>
              </a:extLst>
            </p:cNvPr>
            <p:cNvSpPr/>
            <p:nvPr/>
          </p:nvSpPr>
          <p:spPr>
            <a:xfrm>
              <a:off x="2107783" y="3735380"/>
              <a:ext cx="2815390" cy="609600"/>
            </a:xfrm>
            <a:prstGeom prst="round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Linker</a:t>
              </a:r>
            </a:p>
          </p:txBody>
        </p:sp>
        <p:cxnSp>
          <p:nvCxnSpPr>
            <p:cNvPr id="22" name="Straight Arrow Connector 21">
              <a:extLst>
                <a:ext uri="{FF2B5EF4-FFF2-40B4-BE49-F238E27FC236}">
                  <a16:creationId xmlns:a16="http://schemas.microsoft.com/office/drawing/2014/main" id="{3509FD8D-8660-4171-AC98-DC8FEAD2A35D}"/>
                </a:ext>
              </a:extLst>
            </p:cNvPr>
            <p:cNvCxnSpPr>
              <a:cxnSpLocks/>
              <a:stCxn id="19" idx="0"/>
              <a:endCxn id="18" idx="2"/>
            </p:cNvCxnSpPr>
            <p:nvPr/>
          </p:nvCxnSpPr>
          <p:spPr>
            <a:xfrm flipV="1">
              <a:off x="3515478" y="5644118"/>
              <a:ext cx="0" cy="149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4EF3927-4069-4D4C-92C2-FCDB448CB293}"/>
                </a:ext>
              </a:extLst>
            </p:cNvPr>
            <p:cNvCxnSpPr>
              <a:cxnSpLocks/>
              <a:stCxn id="18" idx="0"/>
              <a:endCxn id="20" idx="2"/>
            </p:cNvCxnSpPr>
            <p:nvPr/>
          </p:nvCxnSpPr>
          <p:spPr>
            <a:xfrm flipH="1" flipV="1">
              <a:off x="3511249" y="4884622"/>
              <a:ext cx="4229" cy="154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F87C567-3E51-4E47-BEC5-8FFC8F2B71FF}"/>
                </a:ext>
              </a:extLst>
            </p:cNvPr>
            <p:cNvCxnSpPr/>
            <p:nvPr/>
          </p:nvCxnSpPr>
          <p:spPr>
            <a:xfrm flipV="1">
              <a:off x="3515478" y="4344980"/>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58FCCBC-AB42-45DF-8F22-0555BB8346B3}"/>
                </a:ext>
              </a:extLst>
            </p:cNvPr>
            <p:cNvCxnSpPr>
              <a:cxnSpLocks/>
              <a:stCxn id="21" idx="0"/>
              <a:endCxn id="26" idx="2"/>
            </p:cNvCxnSpPr>
            <p:nvPr/>
          </p:nvCxnSpPr>
          <p:spPr>
            <a:xfrm flipH="1" flipV="1">
              <a:off x="3515476" y="3461312"/>
              <a:ext cx="3" cy="274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EB1FB36-CEAE-447B-853D-D6B2A2F4C6B3}"/>
                </a:ext>
              </a:extLst>
            </p:cNvPr>
            <p:cNvSpPr txBox="1"/>
            <p:nvPr/>
          </p:nvSpPr>
          <p:spPr>
            <a:xfrm>
              <a:off x="2858706" y="3091980"/>
              <a:ext cx="1313540"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27" name="TextBox 26">
            <a:extLst>
              <a:ext uri="{FF2B5EF4-FFF2-40B4-BE49-F238E27FC236}">
                <a16:creationId xmlns:a16="http://schemas.microsoft.com/office/drawing/2014/main" id="{0A7BAC48-13CA-4044-869A-EC3B114EBF67}"/>
              </a:ext>
            </a:extLst>
          </p:cNvPr>
          <p:cNvSpPr txBox="1"/>
          <p:nvPr/>
        </p:nvSpPr>
        <p:spPr>
          <a:xfrm>
            <a:off x="3640893" y="5067429"/>
            <a:ext cx="1387679" cy="523220"/>
          </a:xfrm>
          <a:prstGeom prst="rect">
            <a:avLst/>
          </a:prstGeom>
          <a:noFill/>
        </p:spPr>
        <p:txBody>
          <a:bodyPr wrap="square">
            <a:spAutoFit/>
          </a:bodyPr>
          <a:lstStyle/>
          <a:p>
            <a:r>
              <a:rPr lang="en-US" sz="2800" dirty="0"/>
              <a:t>🎂</a:t>
            </a:r>
          </a:p>
        </p:txBody>
      </p:sp>
      <p:sp>
        <p:nvSpPr>
          <p:cNvPr id="28" name="TextBox 27">
            <a:extLst>
              <a:ext uri="{FF2B5EF4-FFF2-40B4-BE49-F238E27FC236}">
                <a16:creationId xmlns:a16="http://schemas.microsoft.com/office/drawing/2014/main" id="{6F82C35F-FB73-40FC-BBB1-2BCEADC4BFA7}"/>
              </a:ext>
            </a:extLst>
          </p:cNvPr>
          <p:cNvSpPr txBox="1"/>
          <p:nvPr/>
        </p:nvSpPr>
        <p:spPr>
          <a:xfrm>
            <a:off x="3604583" y="3721316"/>
            <a:ext cx="665746" cy="523220"/>
          </a:xfrm>
          <a:prstGeom prst="rect">
            <a:avLst/>
          </a:prstGeom>
          <a:noFill/>
        </p:spPr>
        <p:txBody>
          <a:bodyPr wrap="square">
            <a:spAutoFit/>
          </a:bodyPr>
          <a:lstStyle/>
          <a:p>
            <a:r>
              <a:rPr lang="en-US" sz="2800" dirty="0"/>
              <a:t>🎲</a:t>
            </a:r>
          </a:p>
        </p:txBody>
      </p:sp>
      <p:sp>
        <p:nvSpPr>
          <p:cNvPr id="29" name="TextBox 28">
            <a:extLst>
              <a:ext uri="{FF2B5EF4-FFF2-40B4-BE49-F238E27FC236}">
                <a16:creationId xmlns:a16="http://schemas.microsoft.com/office/drawing/2014/main" id="{3D6F2D4C-8EEA-4412-A742-3AE30ACE5CE2}"/>
              </a:ext>
            </a:extLst>
          </p:cNvPr>
          <p:cNvSpPr txBox="1"/>
          <p:nvPr/>
        </p:nvSpPr>
        <p:spPr>
          <a:xfrm>
            <a:off x="1902992" y="5922365"/>
            <a:ext cx="2566406" cy="646331"/>
          </a:xfrm>
          <a:prstGeom prst="rect">
            <a:avLst/>
          </a:prstGeom>
          <a:noFill/>
        </p:spPr>
        <p:txBody>
          <a:bodyPr wrap="square" rtlCol="0">
            <a:spAutoFit/>
          </a:bodyPr>
          <a:lstStyle/>
          <a:p>
            <a:r>
              <a:rPr lang="en-US" dirty="0"/>
              <a:t>Off-the-shelf trained encoder only</a:t>
            </a:r>
          </a:p>
        </p:txBody>
      </p:sp>
      <p:sp>
        <p:nvSpPr>
          <p:cNvPr id="30" name="TextBox 29">
            <a:extLst>
              <a:ext uri="{FF2B5EF4-FFF2-40B4-BE49-F238E27FC236}">
                <a16:creationId xmlns:a16="http://schemas.microsoft.com/office/drawing/2014/main" id="{4CA3B270-6DEC-49D8-A973-E7C591B6A8DA}"/>
              </a:ext>
            </a:extLst>
          </p:cNvPr>
          <p:cNvSpPr txBox="1"/>
          <p:nvPr/>
        </p:nvSpPr>
        <p:spPr>
          <a:xfrm>
            <a:off x="7860266" y="5922365"/>
            <a:ext cx="2815391" cy="646331"/>
          </a:xfrm>
          <a:prstGeom prst="rect">
            <a:avLst/>
          </a:prstGeom>
          <a:noFill/>
        </p:spPr>
        <p:txBody>
          <a:bodyPr wrap="square" rtlCol="0">
            <a:spAutoFit/>
          </a:bodyPr>
          <a:lstStyle/>
          <a:p>
            <a:r>
              <a:rPr lang="en-US" u="sng" dirty="0"/>
              <a:t>Transfer</a:t>
            </a:r>
            <a:r>
              <a:rPr lang="en-US" dirty="0"/>
              <a:t> model trained on source domain</a:t>
            </a:r>
            <a:endParaRPr lang="en-US" u="sng" dirty="0"/>
          </a:p>
        </p:txBody>
      </p:sp>
      <p:sp>
        <p:nvSpPr>
          <p:cNvPr id="31" name="TextBox 30">
            <a:extLst>
              <a:ext uri="{FF2B5EF4-FFF2-40B4-BE49-F238E27FC236}">
                <a16:creationId xmlns:a16="http://schemas.microsoft.com/office/drawing/2014/main" id="{B6064850-93B2-4FA8-A4BC-C3C75FD2D02D}"/>
              </a:ext>
            </a:extLst>
          </p:cNvPr>
          <p:cNvSpPr txBox="1"/>
          <p:nvPr/>
        </p:nvSpPr>
        <p:spPr>
          <a:xfrm>
            <a:off x="5808787" y="4102906"/>
            <a:ext cx="741934" cy="584775"/>
          </a:xfrm>
          <a:prstGeom prst="rect">
            <a:avLst/>
          </a:prstGeom>
          <a:noFill/>
        </p:spPr>
        <p:txBody>
          <a:bodyPr wrap="none" rtlCol="0">
            <a:spAutoFit/>
          </a:bodyPr>
          <a:lstStyle/>
          <a:p>
            <a:r>
              <a:rPr lang="en-US" sz="3200" dirty="0">
                <a:latin typeface="Gisha" panose="020B0502040204020203" pitchFamily="34" charset="-79"/>
                <a:cs typeface="Gisha" panose="020B0502040204020203" pitchFamily="34" charset="-79"/>
              </a:rPr>
              <a:t>VS.</a:t>
            </a:r>
          </a:p>
        </p:txBody>
      </p:sp>
    </p:spTree>
    <p:extLst>
      <p:ext uri="{BB962C8B-B14F-4D97-AF65-F5344CB8AC3E}">
        <p14:creationId xmlns:p14="http://schemas.microsoft.com/office/powerpoint/2010/main" val="327139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7" grpId="0"/>
      <p:bldP spid="28" grpId="0"/>
      <p:bldP spid="29" grpId="0"/>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92F1B-28BE-4270-AF50-9E1B8B0A9204}"/>
              </a:ext>
            </a:extLst>
          </p:cNvPr>
          <p:cNvSpPr>
            <a:spLocks noGrp="1"/>
          </p:cNvSpPr>
          <p:nvPr>
            <p:ph type="title"/>
          </p:nvPr>
        </p:nvSpPr>
        <p:spPr/>
        <p:txBody>
          <a:bodyPr/>
          <a:lstStyle/>
          <a:p>
            <a:r>
              <a:rPr lang="en-US" sz="2000" dirty="0">
                <a:solidFill>
                  <a:schemeClr val="bg1">
                    <a:lumMod val="50000"/>
                  </a:schemeClr>
                </a:solidFill>
              </a:rPr>
              <a:t>RQ1: </a:t>
            </a:r>
            <a:r>
              <a:rPr lang="en-US" sz="4000" dirty="0"/>
              <a:t>Continued training for domain adaptation</a:t>
            </a:r>
            <a:endParaRPr lang="en-US" dirty="0"/>
          </a:p>
        </p:txBody>
      </p:sp>
      <p:sp>
        <p:nvSpPr>
          <p:cNvPr id="3" name="Content Placeholder 2">
            <a:extLst>
              <a:ext uri="{FF2B5EF4-FFF2-40B4-BE49-F238E27FC236}">
                <a16:creationId xmlns:a16="http://schemas.microsoft.com/office/drawing/2014/main" id="{E895D8C0-D9E3-46E2-82E1-1E96E8545DC7}"/>
              </a:ext>
            </a:extLst>
          </p:cNvPr>
          <p:cNvSpPr>
            <a:spLocks noGrp="1"/>
          </p:cNvSpPr>
          <p:nvPr>
            <p:ph idx="1"/>
          </p:nvPr>
        </p:nvSpPr>
        <p:spPr/>
        <p:txBody>
          <a:bodyPr/>
          <a:lstStyle/>
          <a:p>
            <a:r>
              <a:rPr lang="en-US" u="sng" dirty="0"/>
              <a:t>Transfer models </a:t>
            </a:r>
            <a:r>
              <a:rPr lang="en-US" dirty="0"/>
              <a:t>usually outperform </a:t>
            </a:r>
            <a:r>
              <a:rPr lang="en-US" u="dashHeavy" dirty="0"/>
              <a:t>randomly initialized models</a:t>
            </a:r>
          </a:p>
          <a:p>
            <a:r>
              <a:rPr lang="en-US" b="1" dirty="0"/>
              <a:t>​</a:t>
            </a:r>
            <a:r>
              <a:rPr lang="en-US" dirty="0" err="1">
                <a:solidFill>
                  <a:srgbClr val="7030A0"/>
                </a:solidFill>
              </a:rPr>
              <a:t>PreCo</a:t>
            </a:r>
            <a:r>
              <a:rPr lang="en-US" dirty="0"/>
              <a:t> is as effective as </a:t>
            </a:r>
            <a:r>
              <a:rPr lang="en-US" dirty="0" err="1">
                <a:solidFill>
                  <a:schemeClr val="accent6"/>
                </a:solidFill>
              </a:rPr>
              <a:t>OntoNotes</a:t>
            </a:r>
            <a:endParaRPr lang="en-US" dirty="0">
              <a:solidFill>
                <a:schemeClr val="accent6"/>
              </a:solidFill>
            </a:endParaRPr>
          </a:p>
          <a:p>
            <a:r>
              <a:rPr lang="en-US" dirty="0" err="1"/>
              <a:t>PreCo</a:t>
            </a:r>
            <a:r>
              <a:rPr lang="en-US" dirty="0"/>
              <a:t> is better with gold mention boundaries</a:t>
            </a:r>
          </a:p>
        </p:txBody>
      </p:sp>
      <p:pic>
        <p:nvPicPr>
          <p:cNvPr id="7" name="Picture 6">
            <a:extLst>
              <a:ext uri="{FF2B5EF4-FFF2-40B4-BE49-F238E27FC236}">
                <a16:creationId xmlns:a16="http://schemas.microsoft.com/office/drawing/2014/main" id="{7673F306-3629-4152-832E-9C650B3B398F}"/>
              </a:ext>
            </a:extLst>
          </p:cNvPr>
          <p:cNvPicPr>
            <a:picLocks noChangeAspect="1"/>
          </p:cNvPicPr>
          <p:nvPr/>
        </p:nvPicPr>
        <p:blipFill>
          <a:blip r:embed="rId3"/>
          <a:stretch>
            <a:fillRect/>
          </a:stretch>
        </p:blipFill>
        <p:spPr>
          <a:xfrm>
            <a:off x="1274618" y="3594467"/>
            <a:ext cx="9642764" cy="3031675"/>
          </a:xfrm>
          <a:prstGeom prst="rect">
            <a:avLst/>
          </a:prstGeom>
        </p:spPr>
      </p:pic>
    </p:spTree>
    <p:extLst>
      <p:ext uri="{BB962C8B-B14F-4D97-AF65-F5344CB8AC3E}">
        <p14:creationId xmlns:p14="http://schemas.microsoft.com/office/powerpoint/2010/main" val="398194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A7D5E-CF33-460C-B710-CFB243A9A308}"/>
              </a:ext>
            </a:extLst>
          </p:cNvPr>
          <p:cNvSpPr>
            <a:spLocks noGrp="1"/>
          </p:cNvSpPr>
          <p:nvPr>
            <p:ph type="title"/>
          </p:nvPr>
        </p:nvSpPr>
        <p:spPr>
          <a:xfrm>
            <a:off x="838200" y="595618"/>
            <a:ext cx="10515600" cy="1542438"/>
          </a:xfrm>
        </p:spPr>
        <p:txBody>
          <a:bodyPr>
            <a:normAutofit fontScale="90000"/>
          </a:bodyPr>
          <a:lstStyle/>
          <a:p>
            <a:r>
              <a:rPr lang="en-US" sz="3000" dirty="0">
                <a:solidFill>
                  <a:schemeClr val="bg1">
                    <a:lumMod val="50000"/>
                  </a:schemeClr>
                </a:solidFill>
              </a:rPr>
              <a:t>Research Question:</a:t>
            </a:r>
            <a:r>
              <a:rPr lang="en-US" dirty="0"/>
              <a:t> </a:t>
            </a:r>
            <a:br>
              <a:rPr lang="en-US" dirty="0"/>
            </a:br>
            <a:r>
              <a:rPr lang="en-US" dirty="0"/>
              <a:t>What’s better?</a:t>
            </a:r>
          </a:p>
        </p:txBody>
      </p:sp>
      <p:grpSp>
        <p:nvGrpSpPr>
          <p:cNvPr id="3" name="Group 2">
            <a:extLst>
              <a:ext uri="{FF2B5EF4-FFF2-40B4-BE49-F238E27FC236}">
                <a16:creationId xmlns:a16="http://schemas.microsoft.com/office/drawing/2014/main" id="{56218B37-3A34-44D6-BF94-39F1B707FB34}"/>
              </a:ext>
            </a:extLst>
          </p:cNvPr>
          <p:cNvGrpSpPr/>
          <p:nvPr/>
        </p:nvGrpSpPr>
        <p:grpSpPr>
          <a:xfrm>
            <a:off x="1302653" y="2864649"/>
            <a:ext cx="3944789" cy="3104329"/>
            <a:chOff x="919174" y="3069938"/>
            <a:chExt cx="5193784" cy="3104329"/>
          </a:xfrm>
        </p:grpSpPr>
        <p:sp>
          <p:nvSpPr>
            <p:cNvPr id="4" name="Rectangle: Rounded Corners 3">
              <a:extLst>
                <a:ext uri="{FF2B5EF4-FFF2-40B4-BE49-F238E27FC236}">
                  <a16:creationId xmlns:a16="http://schemas.microsoft.com/office/drawing/2014/main" id="{9D04C389-070B-4CC6-87C0-1EE4BB03B753}"/>
                </a:ext>
              </a:extLst>
            </p:cNvPr>
            <p:cNvSpPr/>
            <p:nvPr/>
          </p:nvSpPr>
          <p:spPr>
            <a:xfrm>
              <a:off x="919174" y="5039570"/>
              <a:ext cx="5193784"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5" name="TextBox 4">
              <a:extLst>
                <a:ext uri="{FF2B5EF4-FFF2-40B4-BE49-F238E27FC236}">
                  <a16:creationId xmlns:a16="http://schemas.microsoft.com/office/drawing/2014/main" id="{6D0D627D-94CC-4058-B21D-C74A104F3066}"/>
                </a:ext>
              </a:extLst>
            </p:cNvPr>
            <p:cNvSpPr txBox="1"/>
            <p:nvPr/>
          </p:nvSpPr>
          <p:spPr>
            <a:xfrm>
              <a:off x="3130767" y="5804935"/>
              <a:ext cx="759438"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6" name="TextBox 5">
              <a:extLst>
                <a:ext uri="{FF2B5EF4-FFF2-40B4-BE49-F238E27FC236}">
                  <a16:creationId xmlns:a16="http://schemas.microsoft.com/office/drawing/2014/main" id="{DABA21F0-B0BA-403F-9058-57AB1E87A8AA}"/>
                </a:ext>
              </a:extLst>
            </p:cNvPr>
            <p:cNvSpPr txBox="1"/>
            <p:nvPr/>
          </p:nvSpPr>
          <p:spPr>
            <a:xfrm>
              <a:off x="2524680" y="4491976"/>
              <a:ext cx="1971615"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sp>
          <p:nvSpPr>
            <p:cNvPr id="7" name="Rectangle: Rounded Corners 6">
              <a:extLst>
                <a:ext uri="{FF2B5EF4-FFF2-40B4-BE49-F238E27FC236}">
                  <a16:creationId xmlns:a16="http://schemas.microsoft.com/office/drawing/2014/main" id="{143520DC-C458-44E6-B2C6-32478B43F93D}"/>
                </a:ext>
              </a:extLst>
            </p:cNvPr>
            <p:cNvSpPr/>
            <p:nvPr/>
          </p:nvSpPr>
          <p:spPr>
            <a:xfrm>
              <a:off x="2107783" y="3735380"/>
              <a:ext cx="2815390" cy="609600"/>
            </a:xfrm>
            <a:prstGeom prst="round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Linker</a:t>
              </a:r>
            </a:p>
          </p:txBody>
        </p:sp>
        <p:cxnSp>
          <p:nvCxnSpPr>
            <p:cNvPr id="8" name="Straight Arrow Connector 7">
              <a:extLst>
                <a:ext uri="{FF2B5EF4-FFF2-40B4-BE49-F238E27FC236}">
                  <a16:creationId xmlns:a16="http://schemas.microsoft.com/office/drawing/2014/main" id="{27DC379A-15F7-4B5D-9502-E4D89B265D23}"/>
                </a:ext>
              </a:extLst>
            </p:cNvPr>
            <p:cNvCxnSpPr>
              <a:cxnSpLocks/>
              <a:stCxn id="5" idx="0"/>
              <a:endCxn id="4" idx="2"/>
            </p:cNvCxnSpPr>
            <p:nvPr/>
          </p:nvCxnSpPr>
          <p:spPr>
            <a:xfrm flipV="1">
              <a:off x="3510487" y="5644118"/>
              <a:ext cx="5580" cy="160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5913185-4CF1-4BD1-8C63-84167B6C0309}"/>
                </a:ext>
              </a:extLst>
            </p:cNvPr>
            <p:cNvCxnSpPr>
              <a:cxnSpLocks/>
              <a:stCxn id="4" idx="0"/>
              <a:endCxn id="6" idx="2"/>
            </p:cNvCxnSpPr>
            <p:nvPr/>
          </p:nvCxnSpPr>
          <p:spPr>
            <a:xfrm flipH="1" flipV="1">
              <a:off x="3510488" y="4861308"/>
              <a:ext cx="5579" cy="178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C545118-5626-494D-BEF8-5DF76EDE7781}"/>
                </a:ext>
              </a:extLst>
            </p:cNvPr>
            <p:cNvCxnSpPr/>
            <p:nvPr/>
          </p:nvCxnSpPr>
          <p:spPr>
            <a:xfrm flipV="1">
              <a:off x="3515478" y="4344980"/>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11565B-56E4-476E-8320-F864522FD2DF}"/>
                </a:ext>
              </a:extLst>
            </p:cNvPr>
            <p:cNvCxnSpPr>
              <a:cxnSpLocks/>
              <a:stCxn id="7" idx="0"/>
              <a:endCxn id="12" idx="2"/>
            </p:cNvCxnSpPr>
            <p:nvPr/>
          </p:nvCxnSpPr>
          <p:spPr>
            <a:xfrm flipH="1" flipV="1">
              <a:off x="3515476" y="3439270"/>
              <a:ext cx="3" cy="296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96AFA38-749B-44A3-9C06-6F8638A5552E}"/>
                </a:ext>
              </a:extLst>
            </p:cNvPr>
            <p:cNvSpPr txBox="1"/>
            <p:nvPr/>
          </p:nvSpPr>
          <p:spPr>
            <a:xfrm>
              <a:off x="2858705" y="3069938"/>
              <a:ext cx="1313541"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13" name="TextBox 12">
            <a:extLst>
              <a:ext uri="{FF2B5EF4-FFF2-40B4-BE49-F238E27FC236}">
                <a16:creationId xmlns:a16="http://schemas.microsoft.com/office/drawing/2014/main" id="{3901A5C7-587F-4B93-9216-44481D50CEA1}"/>
              </a:ext>
            </a:extLst>
          </p:cNvPr>
          <p:cNvSpPr txBox="1"/>
          <p:nvPr/>
        </p:nvSpPr>
        <p:spPr>
          <a:xfrm>
            <a:off x="3981393" y="3790442"/>
            <a:ext cx="665746" cy="523220"/>
          </a:xfrm>
          <a:prstGeom prst="rect">
            <a:avLst/>
          </a:prstGeom>
          <a:noFill/>
        </p:spPr>
        <p:txBody>
          <a:bodyPr wrap="square">
            <a:spAutoFit/>
          </a:bodyPr>
          <a:lstStyle/>
          <a:p>
            <a:r>
              <a:rPr lang="en-US" sz="2800" dirty="0"/>
              <a:t>🎲</a:t>
            </a:r>
          </a:p>
        </p:txBody>
      </p:sp>
      <p:pic>
        <p:nvPicPr>
          <p:cNvPr id="14" name="Picture 13" descr="A picture containing text, hydrant, outdoor object, automaton&#10;&#10;Description automatically generated">
            <a:extLst>
              <a:ext uri="{FF2B5EF4-FFF2-40B4-BE49-F238E27FC236}">
                <a16:creationId xmlns:a16="http://schemas.microsoft.com/office/drawing/2014/main" id="{BECC5BC8-DF78-4BD3-9FB1-A594916D41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45" y="5132517"/>
            <a:ext cx="422904" cy="467129"/>
          </a:xfrm>
          <a:prstGeom prst="rect">
            <a:avLst/>
          </a:prstGeom>
        </p:spPr>
      </p:pic>
      <p:grpSp>
        <p:nvGrpSpPr>
          <p:cNvPr id="15" name="Group 14">
            <a:extLst>
              <a:ext uri="{FF2B5EF4-FFF2-40B4-BE49-F238E27FC236}">
                <a16:creationId xmlns:a16="http://schemas.microsoft.com/office/drawing/2014/main" id="{2F9E22B3-5C42-45C6-BC5E-66DAB0BB5974}"/>
              </a:ext>
            </a:extLst>
          </p:cNvPr>
          <p:cNvGrpSpPr/>
          <p:nvPr/>
        </p:nvGrpSpPr>
        <p:grpSpPr>
          <a:xfrm>
            <a:off x="7509865" y="2897723"/>
            <a:ext cx="2138350" cy="3071255"/>
            <a:chOff x="2107782" y="3091980"/>
            <a:chExt cx="2815391" cy="3071255"/>
          </a:xfrm>
        </p:grpSpPr>
        <p:sp>
          <p:nvSpPr>
            <p:cNvPr id="16" name="Rectangle: Rounded Corners 15">
              <a:extLst>
                <a:ext uri="{FF2B5EF4-FFF2-40B4-BE49-F238E27FC236}">
                  <a16:creationId xmlns:a16="http://schemas.microsoft.com/office/drawing/2014/main" id="{7494939B-3A2B-409D-829B-3B5635F98547}"/>
                </a:ext>
              </a:extLst>
            </p:cNvPr>
            <p:cNvSpPr/>
            <p:nvPr/>
          </p:nvSpPr>
          <p:spPr>
            <a:xfrm>
              <a:off x="2107782" y="5039570"/>
              <a:ext cx="2815390" cy="60454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a:latin typeface="Gisha" panose="020B0502040204020203" pitchFamily="34" charset="-79"/>
                  <a:cs typeface="Gisha" panose="020B0502040204020203" pitchFamily="34" charset="-79"/>
                </a:rPr>
                <a:t>Encoder</a:t>
              </a:r>
            </a:p>
          </p:txBody>
        </p:sp>
        <p:sp>
          <p:nvSpPr>
            <p:cNvPr id="17" name="TextBox 16">
              <a:extLst>
                <a:ext uri="{FF2B5EF4-FFF2-40B4-BE49-F238E27FC236}">
                  <a16:creationId xmlns:a16="http://schemas.microsoft.com/office/drawing/2014/main" id="{AD5408E2-5E43-4830-AB35-3910063F46AE}"/>
                </a:ext>
              </a:extLst>
            </p:cNvPr>
            <p:cNvSpPr txBox="1"/>
            <p:nvPr/>
          </p:nvSpPr>
          <p:spPr>
            <a:xfrm>
              <a:off x="3135758" y="5793903"/>
              <a:ext cx="759439"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text</a:t>
              </a:r>
            </a:p>
          </p:txBody>
        </p:sp>
        <p:sp>
          <p:nvSpPr>
            <p:cNvPr id="18" name="TextBox 17">
              <a:extLst>
                <a:ext uri="{FF2B5EF4-FFF2-40B4-BE49-F238E27FC236}">
                  <a16:creationId xmlns:a16="http://schemas.microsoft.com/office/drawing/2014/main" id="{58DA7CCB-0790-4F73-A47A-BC4CDCE9FBB3}"/>
                </a:ext>
              </a:extLst>
            </p:cNvPr>
            <p:cNvSpPr txBox="1"/>
            <p:nvPr/>
          </p:nvSpPr>
          <p:spPr>
            <a:xfrm>
              <a:off x="2535686" y="4515290"/>
              <a:ext cx="1951124"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embeddings</a:t>
              </a:r>
            </a:p>
          </p:txBody>
        </p:sp>
        <p:sp>
          <p:nvSpPr>
            <p:cNvPr id="19" name="Rectangle: Rounded Corners 18">
              <a:extLst>
                <a:ext uri="{FF2B5EF4-FFF2-40B4-BE49-F238E27FC236}">
                  <a16:creationId xmlns:a16="http://schemas.microsoft.com/office/drawing/2014/main" id="{354B8DD0-1A21-4BF9-89B4-9C762B1A3275}"/>
                </a:ext>
              </a:extLst>
            </p:cNvPr>
            <p:cNvSpPr/>
            <p:nvPr/>
          </p:nvSpPr>
          <p:spPr>
            <a:xfrm>
              <a:off x="2107783" y="3735380"/>
              <a:ext cx="2815390" cy="609600"/>
            </a:xfrm>
            <a:prstGeom prst="round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Linker</a:t>
              </a:r>
            </a:p>
          </p:txBody>
        </p:sp>
        <p:cxnSp>
          <p:nvCxnSpPr>
            <p:cNvPr id="20" name="Straight Arrow Connector 19">
              <a:extLst>
                <a:ext uri="{FF2B5EF4-FFF2-40B4-BE49-F238E27FC236}">
                  <a16:creationId xmlns:a16="http://schemas.microsoft.com/office/drawing/2014/main" id="{183069B0-8BC9-42E2-A436-742A1BFFCCDB}"/>
                </a:ext>
              </a:extLst>
            </p:cNvPr>
            <p:cNvCxnSpPr>
              <a:cxnSpLocks/>
              <a:stCxn id="17" idx="0"/>
              <a:endCxn id="16" idx="2"/>
            </p:cNvCxnSpPr>
            <p:nvPr/>
          </p:nvCxnSpPr>
          <p:spPr>
            <a:xfrm flipV="1">
              <a:off x="3515478" y="5644118"/>
              <a:ext cx="0" cy="149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2E7D737-3513-4CE4-9AB8-FBA297003BCA}"/>
                </a:ext>
              </a:extLst>
            </p:cNvPr>
            <p:cNvCxnSpPr>
              <a:cxnSpLocks/>
              <a:stCxn id="16" idx="0"/>
              <a:endCxn id="18" idx="2"/>
            </p:cNvCxnSpPr>
            <p:nvPr/>
          </p:nvCxnSpPr>
          <p:spPr>
            <a:xfrm flipH="1" flipV="1">
              <a:off x="3511249" y="4884622"/>
              <a:ext cx="4229" cy="154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C4E9223-CB58-4E40-9925-D6795EC6CE56}"/>
                </a:ext>
              </a:extLst>
            </p:cNvPr>
            <p:cNvCxnSpPr/>
            <p:nvPr/>
          </p:nvCxnSpPr>
          <p:spPr>
            <a:xfrm flipV="1">
              <a:off x="3515478" y="4344980"/>
              <a:ext cx="0" cy="16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11A0C2C-DB7D-42B4-A886-C394B9C7DE96}"/>
                </a:ext>
              </a:extLst>
            </p:cNvPr>
            <p:cNvCxnSpPr>
              <a:cxnSpLocks/>
              <a:stCxn id="19" idx="0"/>
              <a:endCxn id="24" idx="2"/>
            </p:cNvCxnSpPr>
            <p:nvPr/>
          </p:nvCxnSpPr>
          <p:spPr>
            <a:xfrm flipH="1" flipV="1">
              <a:off x="3515476" y="3461312"/>
              <a:ext cx="3" cy="274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5A8309B-B518-426E-A211-97C3139A2A9A}"/>
                </a:ext>
              </a:extLst>
            </p:cNvPr>
            <p:cNvSpPr txBox="1"/>
            <p:nvPr/>
          </p:nvSpPr>
          <p:spPr>
            <a:xfrm>
              <a:off x="2858706" y="3091980"/>
              <a:ext cx="1313540" cy="369332"/>
            </a:xfrm>
            <a:prstGeom prst="rect">
              <a:avLst/>
            </a:prstGeom>
            <a:noFill/>
            <a:ln>
              <a:solidFill>
                <a:schemeClr val="accent1"/>
              </a:solidFill>
            </a:ln>
          </p:spPr>
          <p:txBody>
            <a:bodyPr wrap="square" rtlCol="0">
              <a:spAutoFit/>
            </a:bodyPr>
            <a:lstStyle/>
            <a:p>
              <a:r>
                <a:rPr lang="en-US" dirty="0">
                  <a:latin typeface="Gisha" panose="020B0502040204020203" pitchFamily="34" charset="-79"/>
                  <a:cs typeface="Gisha" panose="020B0502040204020203" pitchFamily="34" charset="-79"/>
                </a:rPr>
                <a:t>clusters</a:t>
              </a:r>
            </a:p>
          </p:txBody>
        </p:sp>
      </p:grpSp>
      <p:sp>
        <p:nvSpPr>
          <p:cNvPr id="25" name="TextBox 24">
            <a:extLst>
              <a:ext uri="{FF2B5EF4-FFF2-40B4-BE49-F238E27FC236}">
                <a16:creationId xmlns:a16="http://schemas.microsoft.com/office/drawing/2014/main" id="{70BF2FAF-227B-45A5-AE49-934517EA090B}"/>
              </a:ext>
            </a:extLst>
          </p:cNvPr>
          <p:cNvSpPr txBox="1"/>
          <p:nvPr/>
        </p:nvSpPr>
        <p:spPr>
          <a:xfrm>
            <a:off x="9322143" y="5147587"/>
            <a:ext cx="1387679" cy="523220"/>
          </a:xfrm>
          <a:prstGeom prst="rect">
            <a:avLst/>
          </a:prstGeom>
          <a:noFill/>
        </p:spPr>
        <p:txBody>
          <a:bodyPr wrap="square">
            <a:spAutoFit/>
          </a:bodyPr>
          <a:lstStyle/>
          <a:p>
            <a:r>
              <a:rPr lang="en-US" sz="2800" dirty="0"/>
              <a:t>🎂</a:t>
            </a:r>
          </a:p>
        </p:txBody>
      </p:sp>
      <p:sp>
        <p:nvSpPr>
          <p:cNvPr id="26" name="TextBox 25">
            <a:extLst>
              <a:ext uri="{FF2B5EF4-FFF2-40B4-BE49-F238E27FC236}">
                <a16:creationId xmlns:a16="http://schemas.microsoft.com/office/drawing/2014/main" id="{29F49ED5-A2F4-40FB-8C34-AE1CFD9DCDAE}"/>
              </a:ext>
            </a:extLst>
          </p:cNvPr>
          <p:cNvSpPr txBox="1"/>
          <p:nvPr/>
        </p:nvSpPr>
        <p:spPr>
          <a:xfrm>
            <a:off x="9285833" y="3801474"/>
            <a:ext cx="665746" cy="523220"/>
          </a:xfrm>
          <a:prstGeom prst="rect">
            <a:avLst/>
          </a:prstGeom>
          <a:noFill/>
        </p:spPr>
        <p:txBody>
          <a:bodyPr wrap="square">
            <a:spAutoFit/>
          </a:bodyPr>
          <a:lstStyle/>
          <a:p>
            <a:r>
              <a:rPr lang="en-US" sz="2800" dirty="0"/>
              <a:t>🎲</a:t>
            </a:r>
          </a:p>
        </p:txBody>
      </p:sp>
      <p:sp>
        <p:nvSpPr>
          <p:cNvPr id="29" name="TextBox 28">
            <a:extLst>
              <a:ext uri="{FF2B5EF4-FFF2-40B4-BE49-F238E27FC236}">
                <a16:creationId xmlns:a16="http://schemas.microsoft.com/office/drawing/2014/main" id="{24562C00-72E5-4B0E-AAB9-A02875851C85}"/>
              </a:ext>
            </a:extLst>
          </p:cNvPr>
          <p:cNvSpPr txBox="1"/>
          <p:nvPr/>
        </p:nvSpPr>
        <p:spPr>
          <a:xfrm>
            <a:off x="6875051" y="6197942"/>
            <a:ext cx="3762311" cy="369332"/>
          </a:xfrm>
          <a:prstGeom prst="rect">
            <a:avLst/>
          </a:prstGeom>
          <a:noFill/>
        </p:spPr>
        <p:txBody>
          <a:bodyPr wrap="square" rtlCol="0">
            <a:spAutoFit/>
          </a:bodyPr>
          <a:lstStyle/>
          <a:p>
            <a:r>
              <a:rPr lang="en-US" dirty="0"/>
              <a:t>Off-the-shelf trained small encoder</a:t>
            </a:r>
          </a:p>
        </p:txBody>
      </p:sp>
      <p:sp>
        <p:nvSpPr>
          <p:cNvPr id="34" name="TextBox 33">
            <a:extLst>
              <a:ext uri="{FF2B5EF4-FFF2-40B4-BE49-F238E27FC236}">
                <a16:creationId xmlns:a16="http://schemas.microsoft.com/office/drawing/2014/main" id="{45B04084-FC50-451A-B5AA-8B0E7E529431}"/>
              </a:ext>
            </a:extLst>
          </p:cNvPr>
          <p:cNvSpPr txBox="1"/>
          <p:nvPr/>
        </p:nvSpPr>
        <p:spPr>
          <a:xfrm>
            <a:off x="2123365" y="6197942"/>
            <a:ext cx="2566406" cy="369332"/>
          </a:xfrm>
          <a:prstGeom prst="rect">
            <a:avLst/>
          </a:prstGeom>
          <a:noFill/>
        </p:spPr>
        <p:txBody>
          <a:bodyPr wrap="square" rtlCol="0">
            <a:spAutoFit/>
          </a:bodyPr>
          <a:lstStyle/>
          <a:p>
            <a:r>
              <a:rPr lang="en-US" dirty="0"/>
              <a:t>Untrained large encoder</a:t>
            </a:r>
          </a:p>
        </p:txBody>
      </p:sp>
      <p:sp>
        <p:nvSpPr>
          <p:cNvPr id="35" name="TextBox 34">
            <a:extLst>
              <a:ext uri="{FF2B5EF4-FFF2-40B4-BE49-F238E27FC236}">
                <a16:creationId xmlns:a16="http://schemas.microsoft.com/office/drawing/2014/main" id="{72E34D0E-9C05-450E-B1A8-D37EFE30C511}"/>
              </a:ext>
            </a:extLst>
          </p:cNvPr>
          <p:cNvSpPr txBox="1"/>
          <p:nvPr/>
        </p:nvSpPr>
        <p:spPr>
          <a:xfrm>
            <a:off x="5780507" y="4403693"/>
            <a:ext cx="741934" cy="584775"/>
          </a:xfrm>
          <a:prstGeom prst="rect">
            <a:avLst/>
          </a:prstGeom>
          <a:noFill/>
        </p:spPr>
        <p:txBody>
          <a:bodyPr wrap="none" rtlCol="0">
            <a:spAutoFit/>
          </a:bodyPr>
          <a:lstStyle/>
          <a:p>
            <a:r>
              <a:rPr lang="en-US" sz="3200" dirty="0">
                <a:latin typeface="Gisha" panose="020B0502040204020203" pitchFamily="34" charset="-79"/>
                <a:cs typeface="Gisha" panose="020B0502040204020203" pitchFamily="34" charset="-79"/>
              </a:rPr>
              <a:t>VS.</a:t>
            </a:r>
          </a:p>
        </p:txBody>
      </p:sp>
    </p:spTree>
    <p:extLst>
      <p:ext uri="{BB962C8B-B14F-4D97-AF65-F5344CB8AC3E}">
        <p14:creationId xmlns:p14="http://schemas.microsoft.com/office/powerpoint/2010/main" val="227324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5" grpId="0"/>
      <p:bldP spid="26" grpId="0"/>
      <p:bldP spid="29"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92F1B-28BE-4270-AF50-9E1B8B0A9204}"/>
              </a:ext>
            </a:extLst>
          </p:cNvPr>
          <p:cNvSpPr>
            <a:spLocks noGrp="1"/>
          </p:cNvSpPr>
          <p:nvPr>
            <p:ph type="title"/>
          </p:nvPr>
        </p:nvSpPr>
        <p:spPr/>
        <p:txBody>
          <a:bodyPr/>
          <a:lstStyle/>
          <a:p>
            <a:r>
              <a:rPr lang="en-US" sz="2000" dirty="0">
                <a:solidFill>
                  <a:schemeClr val="bg1">
                    <a:lumMod val="50000"/>
                  </a:schemeClr>
                </a:solidFill>
              </a:rPr>
              <a:t>RQ1: </a:t>
            </a:r>
            <a:r>
              <a:rPr lang="en-US" sz="4000" dirty="0"/>
              <a:t>Pretraining and model size</a:t>
            </a:r>
            <a:endParaRPr lang="en-US" dirty="0"/>
          </a:p>
        </p:txBody>
      </p:sp>
      <p:sp>
        <p:nvSpPr>
          <p:cNvPr id="3" name="Content Placeholder 2">
            <a:extLst>
              <a:ext uri="{FF2B5EF4-FFF2-40B4-BE49-F238E27FC236}">
                <a16:creationId xmlns:a16="http://schemas.microsoft.com/office/drawing/2014/main" id="{E895D8C0-D9E3-46E2-82E1-1E96E8545DC7}"/>
              </a:ext>
            </a:extLst>
          </p:cNvPr>
          <p:cNvSpPr>
            <a:spLocks noGrp="1"/>
          </p:cNvSpPr>
          <p:nvPr>
            <p:ph idx="1"/>
          </p:nvPr>
        </p:nvSpPr>
        <p:spPr/>
        <p:txBody>
          <a:bodyPr/>
          <a:lstStyle/>
          <a:p>
            <a:r>
              <a:rPr lang="en-US" dirty="0"/>
              <a:t>Compare </a:t>
            </a:r>
          </a:p>
          <a:p>
            <a:pPr lvl="1"/>
            <a:r>
              <a:rPr lang="en-US" b="1" dirty="0" err="1">
                <a:solidFill>
                  <a:srgbClr val="3BD169"/>
                </a:solidFill>
              </a:rPr>
              <a:t>SpanBERT</a:t>
            </a:r>
            <a:r>
              <a:rPr lang="en-US" b="1" dirty="0">
                <a:solidFill>
                  <a:srgbClr val="3BD169"/>
                </a:solidFill>
              </a:rPr>
              <a:t> (L): </a:t>
            </a:r>
            <a:r>
              <a:rPr lang="en-US" dirty="0"/>
              <a:t>large unspecialized model (     + </a:t>
            </a:r>
            <a:r>
              <a:rPr lang="en-US" sz="2000" dirty="0"/>
              <a:t>🎲</a:t>
            </a:r>
            <a:r>
              <a:rPr lang="en-US" dirty="0"/>
              <a:t>)</a:t>
            </a:r>
          </a:p>
          <a:p>
            <a:pPr lvl="1"/>
            <a:r>
              <a:rPr lang="en-US" b="1" dirty="0" err="1">
                <a:solidFill>
                  <a:srgbClr val="DDC763"/>
                </a:solidFill>
              </a:rPr>
              <a:t>SpanBERT</a:t>
            </a:r>
            <a:r>
              <a:rPr lang="en-US" b="1" dirty="0">
                <a:solidFill>
                  <a:srgbClr val="DDC763"/>
                </a:solidFill>
              </a:rPr>
              <a:t>-On (b): </a:t>
            </a:r>
            <a:r>
              <a:rPr lang="en-US" dirty="0"/>
              <a:t>small specialized model (🎂</a:t>
            </a:r>
            <a:r>
              <a:rPr lang="en-US" sz="2400" dirty="0"/>
              <a:t> + 🎲)</a:t>
            </a:r>
            <a:r>
              <a:rPr lang="en-US" dirty="0"/>
              <a:t> </a:t>
            </a:r>
          </a:p>
          <a:p>
            <a:r>
              <a:rPr lang="en-US" dirty="0"/>
              <a:t>Continued training of small (publicly available) encoders is effective with low # training docs</a:t>
            </a:r>
          </a:p>
        </p:txBody>
      </p:sp>
      <p:pic>
        <p:nvPicPr>
          <p:cNvPr id="6" name="Picture 5">
            <a:extLst>
              <a:ext uri="{FF2B5EF4-FFF2-40B4-BE49-F238E27FC236}">
                <a16:creationId xmlns:a16="http://schemas.microsoft.com/office/drawing/2014/main" id="{DE67F9FE-39D3-4B99-9CAF-6524224C0DF2}"/>
              </a:ext>
            </a:extLst>
          </p:cNvPr>
          <p:cNvPicPr>
            <a:picLocks noChangeAspect="1"/>
          </p:cNvPicPr>
          <p:nvPr/>
        </p:nvPicPr>
        <p:blipFill>
          <a:blip r:embed="rId3"/>
          <a:stretch>
            <a:fillRect/>
          </a:stretch>
        </p:blipFill>
        <p:spPr>
          <a:xfrm>
            <a:off x="1953126" y="4071362"/>
            <a:ext cx="8285748" cy="2568034"/>
          </a:xfrm>
          <a:prstGeom prst="rect">
            <a:avLst/>
          </a:prstGeom>
        </p:spPr>
      </p:pic>
      <p:pic>
        <p:nvPicPr>
          <p:cNvPr id="7" name="Picture 6" descr="A picture containing text, hydrant, outdoor object, automaton&#10;&#10;Description automatically generated">
            <a:extLst>
              <a:ext uri="{FF2B5EF4-FFF2-40B4-BE49-F238E27FC236}">
                <a16:creationId xmlns:a16="http://schemas.microsoft.com/office/drawing/2014/main" id="{C479D8EA-6A52-46FE-91AE-B81AE24647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1288" y="2216934"/>
            <a:ext cx="422904" cy="467129"/>
          </a:xfrm>
          <a:prstGeom prst="rect">
            <a:avLst/>
          </a:prstGeom>
        </p:spPr>
      </p:pic>
    </p:spTree>
    <p:extLst>
      <p:ext uri="{BB962C8B-B14F-4D97-AF65-F5344CB8AC3E}">
        <p14:creationId xmlns:p14="http://schemas.microsoft.com/office/powerpoint/2010/main" val="379243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0044-817A-4533-ABB7-B54C7AEC18A0}"/>
              </a:ext>
            </a:extLst>
          </p:cNvPr>
          <p:cNvSpPr>
            <a:spLocks noGrp="1"/>
          </p:cNvSpPr>
          <p:nvPr>
            <p:ph type="title"/>
          </p:nvPr>
        </p:nvSpPr>
        <p:spPr/>
        <p:txBody>
          <a:bodyPr/>
          <a:lstStyle/>
          <a:p>
            <a:r>
              <a:rPr lang="en-US" dirty="0"/>
              <a:t>Additional Findings</a:t>
            </a:r>
          </a:p>
        </p:txBody>
      </p:sp>
      <p:sp>
        <p:nvSpPr>
          <p:cNvPr id="3" name="Content Placeholder 2">
            <a:extLst>
              <a:ext uri="{FF2B5EF4-FFF2-40B4-BE49-F238E27FC236}">
                <a16:creationId xmlns:a16="http://schemas.microsoft.com/office/drawing/2014/main" id="{2CE5ABA6-11AB-4A00-A10B-7CDE8C3BD16C}"/>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3114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69837-B4C6-4EE0-A7F8-837F71B410FB}"/>
              </a:ext>
            </a:extLst>
          </p:cNvPr>
          <p:cNvSpPr>
            <a:spLocks noGrp="1"/>
          </p:cNvSpPr>
          <p:nvPr>
            <p:ph type="title"/>
          </p:nvPr>
        </p:nvSpPr>
        <p:spPr/>
        <p:txBody>
          <a:bodyPr>
            <a:normAutofit fontScale="90000"/>
          </a:bodyPr>
          <a:lstStyle/>
          <a:p>
            <a:r>
              <a:rPr lang="en-US" sz="2400" dirty="0">
                <a:solidFill>
                  <a:schemeClr val="bg1">
                    <a:lumMod val="50000"/>
                  </a:schemeClr>
                </a:solidFill>
              </a:rPr>
              <a:t>RQ1: </a:t>
            </a:r>
            <a:r>
              <a:rPr lang="en-US" sz="4800" dirty="0"/>
              <a:t>Continued training also improves cross-lingual transfer</a:t>
            </a:r>
            <a:endParaRPr lang="en-US" dirty="0"/>
          </a:p>
        </p:txBody>
      </p:sp>
      <p:sp>
        <p:nvSpPr>
          <p:cNvPr id="3" name="Content Placeholder 2">
            <a:extLst>
              <a:ext uri="{FF2B5EF4-FFF2-40B4-BE49-F238E27FC236}">
                <a16:creationId xmlns:a16="http://schemas.microsoft.com/office/drawing/2014/main" id="{DFF8FDD9-F823-4CC0-A267-AF328B619A0F}"/>
              </a:ext>
            </a:extLst>
          </p:cNvPr>
          <p:cNvSpPr>
            <a:spLocks noGrp="1"/>
          </p:cNvSpPr>
          <p:nvPr>
            <p:ph idx="1"/>
          </p:nvPr>
        </p:nvSpPr>
        <p:spPr/>
        <p:txBody>
          <a:bodyPr/>
          <a:lstStyle/>
          <a:p>
            <a:r>
              <a:rPr lang="en-US" u="sng" dirty="0">
                <a:solidFill>
                  <a:schemeClr val="accent4"/>
                </a:solidFill>
              </a:rPr>
              <a:t>Transfer model</a:t>
            </a:r>
            <a:r>
              <a:rPr lang="en-US" dirty="0"/>
              <a:t> (🎂+🎂) outperforms </a:t>
            </a:r>
            <a:r>
              <a:rPr lang="en-US" u="dash" dirty="0">
                <a:solidFill>
                  <a:srgbClr val="3BD169"/>
                </a:solidFill>
              </a:rPr>
              <a:t>XLM-R</a:t>
            </a:r>
            <a:r>
              <a:rPr lang="en-US" dirty="0"/>
              <a:t> (     + </a:t>
            </a:r>
            <a:r>
              <a:rPr lang="en-US" sz="2400" dirty="0"/>
              <a:t>🎲</a:t>
            </a:r>
            <a:r>
              <a:rPr lang="en-US" dirty="0"/>
              <a:t>)</a:t>
            </a:r>
          </a:p>
          <a:p>
            <a:r>
              <a:rPr lang="en-US" dirty="0"/>
              <a:t>Improves SOTA performance on cross-lingual coreference</a:t>
            </a:r>
          </a:p>
        </p:txBody>
      </p:sp>
      <p:pic>
        <p:nvPicPr>
          <p:cNvPr id="5" name="Picture 4">
            <a:extLst>
              <a:ext uri="{FF2B5EF4-FFF2-40B4-BE49-F238E27FC236}">
                <a16:creationId xmlns:a16="http://schemas.microsoft.com/office/drawing/2014/main" id="{60002654-F06E-41C3-AD56-80F007C7797D}"/>
              </a:ext>
            </a:extLst>
          </p:cNvPr>
          <p:cNvPicPr>
            <a:picLocks noChangeAspect="1"/>
          </p:cNvPicPr>
          <p:nvPr/>
        </p:nvPicPr>
        <p:blipFill>
          <a:blip r:embed="rId3"/>
          <a:stretch>
            <a:fillRect/>
          </a:stretch>
        </p:blipFill>
        <p:spPr>
          <a:xfrm>
            <a:off x="1306027" y="3188676"/>
            <a:ext cx="9073671" cy="2743064"/>
          </a:xfrm>
          <a:prstGeom prst="rect">
            <a:avLst/>
          </a:prstGeom>
        </p:spPr>
      </p:pic>
      <p:pic>
        <p:nvPicPr>
          <p:cNvPr id="6" name="Picture 5" descr="A picture containing text, hydrant, outdoor object, automaton&#10;&#10;Description automatically generated">
            <a:extLst>
              <a:ext uri="{FF2B5EF4-FFF2-40B4-BE49-F238E27FC236}">
                <a16:creationId xmlns:a16="http://schemas.microsoft.com/office/drawing/2014/main" id="{9CE126EC-80E0-4DD5-9FA3-26EEF535E9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2775" y="1825625"/>
            <a:ext cx="422904" cy="467129"/>
          </a:xfrm>
          <a:prstGeom prst="rect">
            <a:avLst/>
          </a:prstGeom>
        </p:spPr>
      </p:pic>
    </p:spTree>
    <p:extLst>
      <p:ext uri="{BB962C8B-B14F-4D97-AF65-F5344CB8AC3E}">
        <p14:creationId xmlns:p14="http://schemas.microsoft.com/office/powerpoint/2010/main" val="7649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41298-F076-4A5F-8487-C41B24161416}"/>
              </a:ext>
            </a:extLst>
          </p:cNvPr>
          <p:cNvSpPr>
            <a:spLocks noGrp="1"/>
          </p:cNvSpPr>
          <p:nvPr>
            <p:ph type="title"/>
          </p:nvPr>
        </p:nvSpPr>
        <p:spPr/>
        <p:txBody>
          <a:bodyPr>
            <a:normAutofit/>
          </a:bodyPr>
          <a:lstStyle/>
          <a:p>
            <a:r>
              <a:rPr lang="en-US" sz="2000" dirty="0">
                <a:solidFill>
                  <a:schemeClr val="bg1">
                    <a:lumMod val="50000"/>
                  </a:schemeClr>
                </a:solidFill>
              </a:rPr>
              <a:t>RQ2: </a:t>
            </a:r>
            <a:r>
              <a:rPr lang="en-US" dirty="0"/>
              <a:t>How many documents should be in the dev set?</a:t>
            </a:r>
          </a:p>
        </p:txBody>
      </p:sp>
      <p:sp>
        <p:nvSpPr>
          <p:cNvPr id="3" name="Content Placeholder 2">
            <a:extLst>
              <a:ext uri="{FF2B5EF4-FFF2-40B4-BE49-F238E27FC236}">
                <a16:creationId xmlns:a16="http://schemas.microsoft.com/office/drawing/2014/main" id="{4B4C31EB-BEA0-4AC6-90E1-131CAB748019}"/>
              </a:ext>
            </a:extLst>
          </p:cNvPr>
          <p:cNvSpPr>
            <a:spLocks noGrp="1"/>
          </p:cNvSpPr>
          <p:nvPr>
            <p:ph idx="1"/>
          </p:nvPr>
        </p:nvSpPr>
        <p:spPr>
          <a:xfrm>
            <a:off x="838200" y="1825625"/>
            <a:ext cx="5369653" cy="4351338"/>
          </a:xfrm>
        </p:spPr>
        <p:txBody>
          <a:bodyPr/>
          <a:lstStyle/>
          <a:p>
            <a:pPr marL="0" indent="0">
              <a:buNone/>
            </a:pPr>
            <a:r>
              <a:rPr lang="en-US" dirty="0">
                <a:solidFill>
                  <a:schemeClr val="bg1">
                    <a:lumMod val="50000"/>
                  </a:schemeClr>
                </a:solidFill>
              </a:rPr>
              <a:t>Answer:</a:t>
            </a:r>
            <a:r>
              <a:rPr lang="en-US" dirty="0"/>
              <a:t> Increasing dev set from 5 to 500 documents only gains 0.3 F1</a:t>
            </a:r>
          </a:p>
          <a:p>
            <a:endParaRPr lang="en-US" dirty="0"/>
          </a:p>
        </p:txBody>
      </p:sp>
      <p:pic>
        <p:nvPicPr>
          <p:cNvPr id="5" name="Picture 4">
            <a:extLst>
              <a:ext uri="{FF2B5EF4-FFF2-40B4-BE49-F238E27FC236}">
                <a16:creationId xmlns:a16="http://schemas.microsoft.com/office/drawing/2014/main" id="{4007F625-FF69-466B-899C-E730843233FE}"/>
              </a:ext>
            </a:extLst>
          </p:cNvPr>
          <p:cNvPicPr>
            <a:picLocks noChangeAspect="1"/>
          </p:cNvPicPr>
          <p:nvPr/>
        </p:nvPicPr>
        <p:blipFill>
          <a:blip r:embed="rId3"/>
          <a:stretch>
            <a:fillRect/>
          </a:stretch>
        </p:blipFill>
        <p:spPr>
          <a:xfrm>
            <a:off x="6790496" y="1825625"/>
            <a:ext cx="4910550" cy="4500302"/>
          </a:xfrm>
          <a:prstGeom prst="rect">
            <a:avLst/>
          </a:prstGeom>
        </p:spPr>
      </p:pic>
    </p:spTree>
    <p:extLst>
      <p:ext uri="{BB962C8B-B14F-4D97-AF65-F5344CB8AC3E}">
        <p14:creationId xmlns:p14="http://schemas.microsoft.com/office/powerpoint/2010/main" val="62372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F440-36EC-4659-9007-B0E9F11865F8}"/>
              </a:ext>
            </a:extLst>
          </p:cNvPr>
          <p:cNvSpPr>
            <a:spLocks noGrp="1"/>
          </p:cNvSpPr>
          <p:nvPr>
            <p:ph type="title"/>
          </p:nvPr>
        </p:nvSpPr>
        <p:spPr/>
        <p:txBody>
          <a:bodyPr/>
          <a:lstStyle/>
          <a:p>
            <a:r>
              <a:rPr lang="en-US" sz="2000" dirty="0">
                <a:solidFill>
                  <a:schemeClr val="bg1">
                    <a:lumMod val="50000"/>
                  </a:schemeClr>
                </a:solidFill>
              </a:rPr>
              <a:t>Background:</a:t>
            </a:r>
            <a:r>
              <a:rPr lang="en-US" dirty="0">
                <a:solidFill>
                  <a:schemeClr val="bg1">
                    <a:lumMod val="50000"/>
                  </a:schemeClr>
                </a:solidFill>
              </a:rPr>
              <a:t> </a:t>
            </a:r>
            <a:r>
              <a:rPr lang="en-US" dirty="0"/>
              <a:t>Coreference Resolution</a:t>
            </a:r>
          </a:p>
        </p:txBody>
      </p:sp>
      <p:sp>
        <p:nvSpPr>
          <p:cNvPr id="3" name="Content Placeholder 2">
            <a:extLst>
              <a:ext uri="{FF2B5EF4-FFF2-40B4-BE49-F238E27FC236}">
                <a16:creationId xmlns:a16="http://schemas.microsoft.com/office/drawing/2014/main" id="{ACE05B82-E1D0-4A09-B3B8-B2360A9A8DCF}"/>
              </a:ext>
            </a:extLst>
          </p:cNvPr>
          <p:cNvSpPr>
            <a:spLocks noGrp="1"/>
          </p:cNvSpPr>
          <p:nvPr>
            <p:ph idx="1"/>
          </p:nvPr>
        </p:nvSpPr>
        <p:spPr/>
        <p:txBody>
          <a:bodyPr/>
          <a:lstStyle/>
          <a:p>
            <a:pPr marL="0" indent="0">
              <a:buNone/>
            </a:pPr>
            <a:r>
              <a:rPr lang="en-US" dirty="0"/>
              <a:t>Determine which spans of text refer to the same entity</a:t>
            </a:r>
          </a:p>
          <a:p>
            <a:endParaRPr lang="en-US" dirty="0"/>
          </a:p>
        </p:txBody>
      </p:sp>
      <p:sp>
        <p:nvSpPr>
          <p:cNvPr id="7" name="TextBox 6">
            <a:extLst>
              <a:ext uri="{FF2B5EF4-FFF2-40B4-BE49-F238E27FC236}">
                <a16:creationId xmlns:a16="http://schemas.microsoft.com/office/drawing/2014/main" id="{B99975DC-BF0D-4E9A-91B7-938B5E913687}"/>
              </a:ext>
            </a:extLst>
          </p:cNvPr>
          <p:cNvSpPr txBox="1"/>
          <p:nvPr/>
        </p:nvSpPr>
        <p:spPr>
          <a:xfrm>
            <a:off x="1464173" y="3124131"/>
            <a:ext cx="9423400" cy="1754326"/>
          </a:xfrm>
          <a:prstGeom prst="rect">
            <a:avLst/>
          </a:prstGeom>
          <a:noFill/>
          <a:ln>
            <a:solidFill>
              <a:schemeClr val="tx1"/>
            </a:solidFill>
          </a:ln>
        </p:spPr>
        <p:txBody>
          <a:bodyPr wrap="square">
            <a:spAutoFit/>
          </a:bodyPr>
          <a:lstStyle/>
          <a:p>
            <a:pPr rtl="0">
              <a:spcBef>
                <a:spcPts val="0"/>
              </a:spcBef>
              <a:spcAft>
                <a:spcPts val="0"/>
              </a:spcAft>
            </a:pPr>
            <a:r>
              <a:rPr lang="en-US" sz="1800" b="1" i="0" u="none" strike="noStrike" dirty="0">
                <a:solidFill>
                  <a:srgbClr val="FF9900"/>
                </a:solidFill>
                <a:effectLst/>
                <a:latin typeface="Raleway"/>
              </a:rPr>
              <a:t>Hong Kong Wetland Park, which is currently under construction</a:t>
            </a:r>
            <a:r>
              <a:rPr lang="en-US" sz="1800" b="0" i="0" u="none" strike="noStrike" dirty="0">
                <a:solidFill>
                  <a:srgbClr val="000000"/>
                </a:solidFill>
                <a:effectLst/>
                <a:latin typeface="Raleway"/>
              </a:rPr>
              <a:t>, is also one of </a:t>
            </a:r>
            <a:r>
              <a:rPr lang="en-US" sz="1800" b="1" i="0" u="none" strike="noStrike" dirty="0">
                <a:solidFill>
                  <a:srgbClr val="4A86E8"/>
                </a:solidFill>
                <a:effectLst/>
                <a:latin typeface="Raleway"/>
              </a:rPr>
              <a:t>the designated new projects of the Hong Kong government for advancing the tourism industry</a:t>
            </a:r>
            <a:r>
              <a:rPr lang="en-US" sz="1800" b="0" i="0" u="none" strike="noStrike" dirty="0">
                <a:solidFill>
                  <a:srgbClr val="000000"/>
                </a:solidFill>
                <a:effectLst/>
                <a:latin typeface="Raleway"/>
              </a:rPr>
              <a:t>. </a:t>
            </a:r>
            <a:endParaRPr lang="en-US" dirty="0">
              <a:effectLst/>
            </a:endParaRPr>
          </a:p>
          <a:p>
            <a:pPr rtl="0">
              <a:spcBef>
                <a:spcPts val="0"/>
              </a:spcBef>
              <a:spcAft>
                <a:spcPts val="0"/>
              </a:spcAft>
            </a:pPr>
            <a:br>
              <a:rPr lang="en-US" sz="1800" b="0" i="0" u="none" strike="noStrike" dirty="0">
                <a:solidFill>
                  <a:srgbClr val="FF9900"/>
                </a:solidFill>
                <a:effectLst/>
                <a:latin typeface="Raleway"/>
              </a:rPr>
            </a:br>
            <a:r>
              <a:rPr lang="en-US" sz="1800" b="1" i="0" u="none" strike="noStrike" dirty="0">
                <a:solidFill>
                  <a:srgbClr val="FF9900"/>
                </a:solidFill>
                <a:effectLst/>
                <a:latin typeface="Raleway"/>
              </a:rPr>
              <a:t>This</a:t>
            </a:r>
            <a:r>
              <a:rPr lang="en-US" sz="1800" b="0" i="0" u="none" strike="noStrike" dirty="0">
                <a:solidFill>
                  <a:srgbClr val="000000"/>
                </a:solidFill>
                <a:effectLst/>
                <a:latin typeface="Raleway"/>
              </a:rPr>
              <a:t> is </a:t>
            </a:r>
            <a:r>
              <a:rPr lang="en-US" sz="1800" b="1" i="0" u="none" strike="noStrike" dirty="0">
                <a:solidFill>
                  <a:srgbClr val="7030A0"/>
                </a:solidFill>
                <a:effectLst/>
                <a:latin typeface="Raleway"/>
              </a:rPr>
              <a:t>a park </a:t>
            </a:r>
            <a:r>
              <a:rPr lang="en-US" sz="1800" b="0" i="0" u="none" strike="noStrike" dirty="0">
                <a:solidFill>
                  <a:srgbClr val="000000"/>
                </a:solidFill>
                <a:effectLst/>
                <a:latin typeface="Raleway"/>
              </a:rPr>
              <a:t>intimately connected with nature, being built by </a:t>
            </a:r>
            <a:r>
              <a:rPr lang="en-US" sz="1800" b="1" i="0" u="none" strike="noStrike" dirty="0">
                <a:solidFill>
                  <a:srgbClr val="6AA84F"/>
                </a:solidFill>
                <a:effectLst/>
                <a:latin typeface="Raleway"/>
              </a:rPr>
              <a:t>the</a:t>
            </a:r>
            <a:r>
              <a:rPr lang="en-US" sz="1800" b="1" i="0" u="none" strike="noStrike" dirty="0">
                <a:solidFill>
                  <a:srgbClr val="000000"/>
                </a:solidFill>
                <a:effectLst/>
                <a:latin typeface="Raleway"/>
              </a:rPr>
              <a:t> </a:t>
            </a:r>
            <a:r>
              <a:rPr lang="en-US" sz="1800" b="1" i="0" u="none" strike="noStrike" dirty="0">
                <a:solidFill>
                  <a:srgbClr val="6AA84F"/>
                </a:solidFill>
                <a:effectLst/>
                <a:latin typeface="Raleway"/>
              </a:rPr>
              <a:t>Hong Kong government</a:t>
            </a:r>
            <a:r>
              <a:rPr lang="en-US" sz="1800" b="0" i="0" u="none" strike="noStrike" dirty="0">
                <a:solidFill>
                  <a:srgbClr val="000000"/>
                </a:solidFill>
                <a:effectLst/>
                <a:latin typeface="Raleway"/>
              </a:rPr>
              <a:t> for </a:t>
            </a:r>
            <a:r>
              <a:rPr lang="en-US" sz="1800" b="1" i="0" u="none" strike="noStrike" dirty="0">
                <a:solidFill>
                  <a:srgbClr val="6AA84F"/>
                </a:solidFill>
                <a:effectLst/>
                <a:latin typeface="Raleway"/>
              </a:rPr>
              <a:t>its</a:t>
            </a:r>
            <a:r>
              <a:rPr lang="en-US" sz="1800" b="0" i="0" u="none" strike="noStrike" dirty="0">
                <a:solidFill>
                  <a:srgbClr val="000000"/>
                </a:solidFill>
                <a:effectLst/>
                <a:latin typeface="Raleway"/>
              </a:rPr>
              <a:t> people who live in </a:t>
            </a:r>
            <a:r>
              <a:rPr lang="en-US" sz="1800" b="1" i="0" u="none" strike="noStrike" dirty="0">
                <a:solidFill>
                  <a:schemeClr val="accent1">
                    <a:lumMod val="60000"/>
                    <a:lumOff val="40000"/>
                  </a:schemeClr>
                </a:solidFill>
                <a:effectLst/>
                <a:latin typeface="Raleway"/>
              </a:rPr>
              <a:t>a city of reinforced concrete</a:t>
            </a:r>
            <a:r>
              <a:rPr lang="en-US" sz="1800" b="0" i="0" u="none" strike="noStrike" dirty="0">
                <a:solidFill>
                  <a:srgbClr val="000000"/>
                </a:solidFill>
                <a:effectLst/>
                <a:latin typeface="Raleway"/>
              </a:rPr>
              <a:t>.</a:t>
            </a:r>
            <a:endParaRPr lang="en-US" dirty="0">
              <a:effectLst/>
            </a:endParaRPr>
          </a:p>
        </p:txBody>
      </p:sp>
      <p:sp>
        <p:nvSpPr>
          <p:cNvPr id="8" name="TextBox 7">
            <a:extLst>
              <a:ext uri="{FF2B5EF4-FFF2-40B4-BE49-F238E27FC236}">
                <a16:creationId xmlns:a16="http://schemas.microsoft.com/office/drawing/2014/main" id="{DC4643B9-1B94-496B-B53D-EF6C5AF2FF36}"/>
              </a:ext>
            </a:extLst>
          </p:cNvPr>
          <p:cNvSpPr txBox="1"/>
          <p:nvPr/>
        </p:nvSpPr>
        <p:spPr>
          <a:xfrm>
            <a:off x="3794" y="4220413"/>
            <a:ext cx="1474571" cy="369332"/>
          </a:xfrm>
          <a:prstGeom prst="rect">
            <a:avLst/>
          </a:prstGeom>
          <a:noFill/>
        </p:spPr>
        <p:txBody>
          <a:bodyPr wrap="none" rtlCol="0">
            <a:spAutoFit/>
          </a:bodyPr>
          <a:lstStyle/>
          <a:p>
            <a:r>
              <a:rPr lang="en-US" dirty="0">
                <a:solidFill>
                  <a:schemeClr val="accent2"/>
                </a:solidFill>
              </a:rPr>
              <a:t>mention span</a:t>
            </a:r>
          </a:p>
        </p:txBody>
      </p:sp>
      <p:sp>
        <p:nvSpPr>
          <p:cNvPr id="9" name="TextBox 8">
            <a:extLst>
              <a:ext uri="{FF2B5EF4-FFF2-40B4-BE49-F238E27FC236}">
                <a16:creationId xmlns:a16="http://schemas.microsoft.com/office/drawing/2014/main" id="{AE4B33D3-FF81-4ECA-96A7-37DF7582119E}"/>
              </a:ext>
            </a:extLst>
          </p:cNvPr>
          <p:cNvSpPr txBox="1"/>
          <p:nvPr/>
        </p:nvSpPr>
        <p:spPr>
          <a:xfrm>
            <a:off x="226419" y="3124131"/>
            <a:ext cx="1251946" cy="369332"/>
          </a:xfrm>
          <a:prstGeom prst="rect">
            <a:avLst/>
          </a:prstGeom>
          <a:noFill/>
        </p:spPr>
        <p:txBody>
          <a:bodyPr wrap="none" rtlCol="0">
            <a:spAutoFit/>
          </a:bodyPr>
          <a:lstStyle/>
          <a:p>
            <a:r>
              <a:rPr lang="en-US" dirty="0">
                <a:solidFill>
                  <a:schemeClr val="accent2"/>
                </a:solidFill>
              </a:rPr>
              <a:t>antecedent</a:t>
            </a:r>
          </a:p>
        </p:txBody>
      </p:sp>
      <p:cxnSp>
        <p:nvCxnSpPr>
          <p:cNvPr id="11" name="Straight Arrow Connector 10">
            <a:extLst>
              <a:ext uri="{FF2B5EF4-FFF2-40B4-BE49-F238E27FC236}">
                <a16:creationId xmlns:a16="http://schemas.microsoft.com/office/drawing/2014/main" id="{48F2511A-89E4-4061-AD03-2B9B00DDB0E5}"/>
              </a:ext>
            </a:extLst>
          </p:cNvPr>
          <p:cNvCxnSpPr>
            <a:cxnSpLocks/>
            <a:stCxn id="3" idx="1"/>
            <a:endCxn id="9" idx="2"/>
          </p:cNvCxnSpPr>
          <p:nvPr/>
        </p:nvCxnSpPr>
        <p:spPr>
          <a:xfrm flipV="1">
            <a:off x="838200" y="3493463"/>
            <a:ext cx="14192" cy="507831"/>
          </a:xfrm>
          <a:prstGeom prst="straightConnector1">
            <a:avLst/>
          </a:prstGeom>
          <a:ln w="38100">
            <a:solidFill>
              <a:schemeClr val="accent2"/>
            </a:solidFill>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97864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5699D-9363-463C-B6E2-2DD8C278DAB9}"/>
              </a:ext>
            </a:extLst>
          </p:cNvPr>
          <p:cNvSpPr>
            <a:spLocks noGrp="1"/>
          </p:cNvSpPr>
          <p:nvPr>
            <p:ph type="title"/>
          </p:nvPr>
        </p:nvSpPr>
        <p:spPr/>
        <p:txBody>
          <a:bodyPr/>
          <a:lstStyle/>
          <a:p>
            <a:r>
              <a:rPr lang="en-US" sz="2000" dirty="0">
                <a:solidFill>
                  <a:schemeClr val="bg1">
                    <a:lumMod val="50000"/>
                  </a:schemeClr>
                </a:solidFill>
              </a:rPr>
              <a:t>RQ3:</a:t>
            </a:r>
            <a:r>
              <a:rPr lang="en-US" dirty="0"/>
              <a:t> How much do the models forget?</a:t>
            </a:r>
          </a:p>
        </p:txBody>
      </p:sp>
      <p:sp>
        <p:nvSpPr>
          <p:cNvPr id="3" name="Content Placeholder 2">
            <a:extLst>
              <a:ext uri="{FF2B5EF4-FFF2-40B4-BE49-F238E27FC236}">
                <a16:creationId xmlns:a16="http://schemas.microsoft.com/office/drawing/2014/main" id="{F77BA3E1-0A58-4970-8306-EB332273CBCF}"/>
              </a:ext>
            </a:extLst>
          </p:cNvPr>
          <p:cNvSpPr>
            <a:spLocks noGrp="1"/>
          </p:cNvSpPr>
          <p:nvPr>
            <p:ph idx="1"/>
          </p:nvPr>
        </p:nvSpPr>
        <p:spPr/>
        <p:txBody>
          <a:bodyPr/>
          <a:lstStyle/>
          <a:p>
            <a:pPr marL="0" indent="0">
              <a:buNone/>
            </a:pPr>
            <a:r>
              <a:rPr lang="en-US" dirty="0"/>
              <a:t>Largest drops: </a:t>
            </a:r>
          </a:p>
          <a:p>
            <a:pPr lvl="1"/>
            <a:r>
              <a:rPr lang="en-US" dirty="0"/>
              <a:t>Annotation guideline changes</a:t>
            </a:r>
          </a:p>
          <a:p>
            <a:pPr marL="0" indent="0">
              <a:buNone/>
            </a:pPr>
            <a:r>
              <a:rPr lang="en-US" dirty="0"/>
              <a:t>Small(er) drops: </a:t>
            </a:r>
          </a:p>
          <a:p>
            <a:pPr lvl="1"/>
            <a:r>
              <a:rPr lang="en-US" dirty="0"/>
              <a:t>Cross-domain</a:t>
            </a:r>
          </a:p>
          <a:p>
            <a:pPr lvl="1"/>
            <a:r>
              <a:rPr lang="en-US" dirty="0"/>
              <a:t>Cross-lingual</a:t>
            </a:r>
          </a:p>
          <a:p>
            <a:pPr lvl="1"/>
            <a:endParaRPr lang="en-US" dirty="0"/>
          </a:p>
        </p:txBody>
      </p:sp>
      <p:pic>
        <p:nvPicPr>
          <p:cNvPr id="7" name="Picture 6">
            <a:extLst>
              <a:ext uri="{FF2B5EF4-FFF2-40B4-BE49-F238E27FC236}">
                <a16:creationId xmlns:a16="http://schemas.microsoft.com/office/drawing/2014/main" id="{D993E659-3F19-4D5E-A38B-4C61BA22F552}"/>
              </a:ext>
            </a:extLst>
          </p:cNvPr>
          <p:cNvPicPr>
            <a:picLocks noChangeAspect="1"/>
          </p:cNvPicPr>
          <p:nvPr/>
        </p:nvPicPr>
        <p:blipFill>
          <a:blip r:embed="rId3"/>
          <a:stretch>
            <a:fillRect/>
          </a:stretch>
        </p:blipFill>
        <p:spPr>
          <a:xfrm>
            <a:off x="3681302" y="2767263"/>
            <a:ext cx="8339718" cy="3869991"/>
          </a:xfrm>
          <a:prstGeom prst="rect">
            <a:avLst/>
          </a:prstGeom>
        </p:spPr>
      </p:pic>
    </p:spTree>
    <p:extLst>
      <p:ext uri="{BB962C8B-B14F-4D97-AF65-F5344CB8AC3E}">
        <p14:creationId xmlns:p14="http://schemas.microsoft.com/office/powerpoint/2010/main" val="41199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C2FB0-3BA3-4865-9B2B-FF5ACAA09DCE}"/>
              </a:ext>
            </a:extLst>
          </p:cNvPr>
          <p:cNvSpPr>
            <a:spLocks noGrp="1"/>
          </p:cNvSpPr>
          <p:nvPr>
            <p:ph type="title"/>
          </p:nvPr>
        </p:nvSpPr>
        <p:spPr/>
        <p:txBody>
          <a:bodyPr/>
          <a:lstStyle/>
          <a:p>
            <a:r>
              <a:rPr lang="en-US" sz="2000" dirty="0">
                <a:solidFill>
                  <a:schemeClr val="bg1">
                    <a:lumMod val="50000"/>
                  </a:schemeClr>
                </a:solidFill>
              </a:rPr>
              <a:t>RQ4:</a:t>
            </a:r>
            <a:r>
              <a:rPr lang="en-US" dirty="0"/>
              <a:t> Do we need to train the full encoder?</a:t>
            </a:r>
          </a:p>
        </p:txBody>
      </p:sp>
      <p:sp>
        <p:nvSpPr>
          <p:cNvPr id="3" name="Content Placeholder 2">
            <a:extLst>
              <a:ext uri="{FF2B5EF4-FFF2-40B4-BE49-F238E27FC236}">
                <a16:creationId xmlns:a16="http://schemas.microsoft.com/office/drawing/2014/main" id="{DC7FF469-82A3-49EF-9B02-A04B019AE631}"/>
              </a:ext>
            </a:extLst>
          </p:cNvPr>
          <p:cNvSpPr>
            <a:spLocks noGrp="1"/>
          </p:cNvSpPr>
          <p:nvPr>
            <p:ph idx="1"/>
          </p:nvPr>
        </p:nvSpPr>
        <p:spPr>
          <a:xfrm>
            <a:off x="838200" y="1825625"/>
            <a:ext cx="6301509" cy="4351338"/>
          </a:xfrm>
        </p:spPr>
        <p:txBody>
          <a:bodyPr/>
          <a:lstStyle/>
          <a:p>
            <a:pPr marL="0" indent="0">
              <a:buNone/>
            </a:pPr>
            <a:r>
              <a:rPr lang="en-US" dirty="0">
                <a:solidFill>
                  <a:schemeClr val="bg1">
                    <a:lumMod val="50000"/>
                  </a:schemeClr>
                </a:solidFill>
              </a:rPr>
              <a:t>Answer:</a:t>
            </a:r>
            <a:r>
              <a:rPr lang="en-US" dirty="0"/>
              <a:t>  </a:t>
            </a:r>
          </a:p>
          <a:p>
            <a:r>
              <a:rPr lang="en-US" dirty="0"/>
              <a:t>For </a:t>
            </a:r>
            <a:r>
              <a:rPr lang="en-US" u="sng" dirty="0"/>
              <a:t>transfer</a:t>
            </a:r>
            <a:r>
              <a:rPr lang="en-US" dirty="0"/>
              <a:t> (🎂+🎂) models, top 6-12 layers is probably enough</a:t>
            </a:r>
          </a:p>
          <a:p>
            <a:r>
              <a:rPr lang="en-US" dirty="0"/>
              <a:t>Not always true for </a:t>
            </a:r>
            <a:r>
              <a:rPr lang="en-US" u="dash" dirty="0"/>
              <a:t>other models</a:t>
            </a:r>
          </a:p>
        </p:txBody>
      </p:sp>
      <p:pic>
        <p:nvPicPr>
          <p:cNvPr id="5" name="Picture 4">
            <a:extLst>
              <a:ext uri="{FF2B5EF4-FFF2-40B4-BE49-F238E27FC236}">
                <a16:creationId xmlns:a16="http://schemas.microsoft.com/office/drawing/2014/main" id="{02499789-7030-4EA5-9D16-219519128317}"/>
              </a:ext>
            </a:extLst>
          </p:cNvPr>
          <p:cNvPicPr>
            <a:picLocks noChangeAspect="1"/>
          </p:cNvPicPr>
          <p:nvPr/>
        </p:nvPicPr>
        <p:blipFill>
          <a:blip r:embed="rId3"/>
          <a:stretch>
            <a:fillRect/>
          </a:stretch>
        </p:blipFill>
        <p:spPr>
          <a:xfrm>
            <a:off x="7289460" y="1634476"/>
            <a:ext cx="4315963" cy="4733636"/>
          </a:xfrm>
          <a:prstGeom prst="rect">
            <a:avLst/>
          </a:prstGeom>
        </p:spPr>
      </p:pic>
    </p:spTree>
    <p:extLst>
      <p:ext uri="{BB962C8B-B14F-4D97-AF65-F5344CB8AC3E}">
        <p14:creationId xmlns:p14="http://schemas.microsoft.com/office/powerpoint/2010/main" val="16903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17E7-45DF-4FC8-8142-FE7CDAC7A99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72731DD-6D7D-4B50-8292-5A670FE3AB22}"/>
              </a:ext>
            </a:extLst>
          </p:cNvPr>
          <p:cNvSpPr>
            <a:spLocks noGrp="1"/>
          </p:cNvSpPr>
          <p:nvPr>
            <p:ph idx="1"/>
          </p:nvPr>
        </p:nvSpPr>
        <p:spPr/>
        <p:txBody>
          <a:bodyPr/>
          <a:lstStyle/>
          <a:p>
            <a:r>
              <a:rPr lang="en-US" dirty="0"/>
              <a:t>Continued training is effective for coreference resolution:</a:t>
            </a:r>
          </a:p>
          <a:p>
            <a:pPr lvl="1"/>
            <a:r>
              <a:rPr lang="en-US" dirty="0"/>
              <a:t>Better overall performance</a:t>
            </a:r>
          </a:p>
          <a:p>
            <a:pPr lvl="1"/>
            <a:r>
              <a:rPr lang="en-US" dirty="0"/>
              <a:t>Good initial (zero-shot) performance</a:t>
            </a:r>
          </a:p>
          <a:p>
            <a:pPr lvl="1"/>
            <a:r>
              <a:rPr lang="en-US" dirty="0"/>
              <a:t>Cheaper training of new model</a:t>
            </a:r>
          </a:p>
          <a:p>
            <a:r>
              <a:rPr lang="en-US" dirty="0" err="1"/>
              <a:t>PreCo</a:t>
            </a:r>
            <a:r>
              <a:rPr lang="en-US" dirty="0"/>
              <a:t> is as good as </a:t>
            </a:r>
            <a:r>
              <a:rPr lang="en-US" dirty="0" err="1"/>
              <a:t>OntoNotes</a:t>
            </a:r>
            <a:endParaRPr lang="en-US" dirty="0"/>
          </a:p>
          <a:p>
            <a:pPr lvl="1"/>
            <a:r>
              <a:rPr lang="en-US" dirty="0" err="1"/>
              <a:t>OntoNotes</a:t>
            </a:r>
            <a:r>
              <a:rPr lang="en-US" dirty="0"/>
              <a:t> requires a license</a:t>
            </a:r>
          </a:p>
          <a:p>
            <a:r>
              <a:rPr lang="en-US" dirty="0"/>
              <a:t>For coreference, use annotated documents for training</a:t>
            </a:r>
          </a:p>
          <a:p>
            <a:r>
              <a:rPr lang="en-US" dirty="0"/>
              <a:t>Fresh benchmarks on a wide set of datasets across domains and languages</a:t>
            </a:r>
          </a:p>
          <a:p>
            <a:endParaRPr lang="en-US" dirty="0"/>
          </a:p>
        </p:txBody>
      </p:sp>
    </p:spTree>
    <p:extLst>
      <p:ext uri="{BB962C8B-B14F-4D97-AF65-F5344CB8AC3E}">
        <p14:creationId xmlns:p14="http://schemas.microsoft.com/office/powerpoint/2010/main" val="257966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5993-22EE-4DC4-8E6E-8DAAE867541A}"/>
              </a:ext>
            </a:extLst>
          </p:cNvPr>
          <p:cNvSpPr>
            <a:spLocks noGrp="1"/>
          </p:cNvSpPr>
          <p:nvPr>
            <p:ph type="title"/>
          </p:nvPr>
        </p:nvSpPr>
        <p:spPr>
          <a:xfrm>
            <a:off x="838200" y="1012154"/>
            <a:ext cx="10515600" cy="2852737"/>
          </a:xfrm>
        </p:spPr>
        <p:txBody>
          <a:bodyPr/>
          <a:lstStyle/>
          <a:p>
            <a:r>
              <a:rPr lang="en-US" dirty="0"/>
              <a:t>Questions? </a:t>
            </a:r>
            <a:br>
              <a:rPr lang="en-US" dirty="0"/>
            </a:br>
            <a:r>
              <a:rPr lang="en-US" dirty="0"/>
              <a:t>Come to poster session</a:t>
            </a:r>
          </a:p>
        </p:txBody>
      </p:sp>
      <p:sp>
        <p:nvSpPr>
          <p:cNvPr id="4" name="Text Placeholder 3">
            <a:extLst>
              <a:ext uri="{FF2B5EF4-FFF2-40B4-BE49-F238E27FC236}">
                <a16:creationId xmlns:a16="http://schemas.microsoft.com/office/drawing/2014/main" id="{8B8F6750-8284-4F30-898F-430B6BB1C956}"/>
              </a:ext>
            </a:extLst>
          </p:cNvPr>
          <p:cNvSpPr>
            <a:spLocks noGrp="1"/>
          </p:cNvSpPr>
          <p:nvPr>
            <p:ph type="body" idx="1"/>
          </p:nvPr>
        </p:nvSpPr>
        <p:spPr>
          <a:xfrm>
            <a:off x="838200" y="3891879"/>
            <a:ext cx="10515600" cy="1500187"/>
          </a:xfrm>
        </p:spPr>
        <p:txBody>
          <a:bodyPr/>
          <a:lstStyle/>
          <a:p>
            <a:r>
              <a:rPr lang="en-US" dirty="0"/>
              <a:t>Or email </a:t>
            </a:r>
            <a:r>
              <a:rPr lang="en-US" dirty="0">
                <a:solidFill>
                  <a:schemeClr val="bg1">
                    <a:lumMod val="50000"/>
                  </a:schemeClr>
                </a:solidFill>
                <a:hlinkClick r:id="rId3">
                  <a:extLst>
                    <a:ext uri="{A12FA001-AC4F-418D-AE19-62706E023703}">
                      <ahyp:hlinkClr xmlns:ahyp="http://schemas.microsoft.com/office/drawing/2018/hyperlinkcolor" val="tx"/>
                    </a:ext>
                  </a:extLst>
                </a:hlinkClick>
              </a:rPr>
              <a:t>paxia@jhu.edu</a:t>
            </a:r>
            <a:endParaRPr lang="en-US" dirty="0">
              <a:solidFill>
                <a:schemeClr val="bg1">
                  <a:lumMod val="50000"/>
                </a:schemeClr>
              </a:solidFill>
            </a:endParaRPr>
          </a:p>
          <a:p>
            <a:r>
              <a:rPr lang="en-US" dirty="0"/>
              <a:t>Code/pretrained models at: https://nlp.jhu.edu/coref-transfer/</a:t>
            </a:r>
          </a:p>
        </p:txBody>
      </p:sp>
    </p:spTree>
    <p:extLst>
      <p:ext uri="{BB962C8B-B14F-4D97-AF65-F5344CB8AC3E}">
        <p14:creationId xmlns:p14="http://schemas.microsoft.com/office/powerpoint/2010/main" val="69057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21F7-89FE-4452-B8FB-1AB9411E6F13}"/>
              </a:ext>
            </a:extLst>
          </p:cNvPr>
          <p:cNvSpPr>
            <a:spLocks noGrp="1"/>
          </p:cNvSpPr>
          <p:nvPr>
            <p:ph type="title"/>
          </p:nvPr>
        </p:nvSpPr>
        <p:spPr/>
        <p:txBody>
          <a:bodyPr/>
          <a:lstStyle/>
          <a:p>
            <a:r>
              <a:rPr lang="en-US" sz="2000" dirty="0">
                <a:solidFill>
                  <a:schemeClr val="bg1">
                    <a:lumMod val="50000"/>
                  </a:schemeClr>
                </a:solidFill>
              </a:rPr>
              <a:t>Background:</a:t>
            </a:r>
            <a:r>
              <a:rPr lang="en-US" dirty="0"/>
              <a:t> Dataset Differences</a:t>
            </a:r>
          </a:p>
        </p:txBody>
      </p:sp>
      <p:sp>
        <p:nvSpPr>
          <p:cNvPr id="3" name="Content Placeholder 2">
            <a:extLst>
              <a:ext uri="{FF2B5EF4-FFF2-40B4-BE49-F238E27FC236}">
                <a16:creationId xmlns:a16="http://schemas.microsoft.com/office/drawing/2014/main" id="{5C867AA4-37DF-4A8F-B5BD-946B0A3AA7BC}"/>
              </a:ext>
            </a:extLst>
          </p:cNvPr>
          <p:cNvSpPr>
            <a:spLocks noGrp="1"/>
          </p:cNvSpPr>
          <p:nvPr>
            <p:ph idx="1"/>
          </p:nvPr>
        </p:nvSpPr>
        <p:spPr/>
        <p:txBody>
          <a:bodyPr/>
          <a:lstStyle/>
          <a:p>
            <a:pPr marL="0" indent="0">
              <a:buNone/>
            </a:pPr>
            <a:r>
              <a:rPr lang="en-US" dirty="0"/>
              <a:t>Annotation type:</a:t>
            </a:r>
          </a:p>
          <a:p>
            <a:pPr lvl="1"/>
            <a:r>
              <a:rPr lang="en-US" dirty="0"/>
              <a:t>Singletons</a:t>
            </a:r>
          </a:p>
          <a:p>
            <a:pPr lvl="1"/>
            <a:r>
              <a:rPr lang="en-US" dirty="0"/>
              <a:t>Entity types</a:t>
            </a:r>
          </a:p>
          <a:p>
            <a:pPr lvl="1"/>
            <a:endParaRPr lang="en-US" dirty="0"/>
          </a:p>
        </p:txBody>
      </p:sp>
      <p:sp>
        <p:nvSpPr>
          <p:cNvPr id="6" name="TextBox 5">
            <a:extLst>
              <a:ext uri="{FF2B5EF4-FFF2-40B4-BE49-F238E27FC236}">
                <a16:creationId xmlns:a16="http://schemas.microsoft.com/office/drawing/2014/main" id="{C4092B43-5512-4CCE-A73E-0C969DE42AB4}"/>
              </a:ext>
            </a:extLst>
          </p:cNvPr>
          <p:cNvSpPr txBox="1"/>
          <p:nvPr/>
        </p:nvSpPr>
        <p:spPr>
          <a:xfrm>
            <a:off x="2578768" y="3769895"/>
            <a:ext cx="6918157" cy="1200329"/>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effectLst/>
                <a:latin typeface="Raleway"/>
              </a:rPr>
              <a:t>And </a:t>
            </a:r>
            <a:r>
              <a:rPr lang="en-US" sz="2400" b="1" i="0" u="none" strike="noStrike" dirty="0">
                <a:solidFill>
                  <a:schemeClr val="accent2"/>
                </a:solidFill>
                <a:effectLst/>
                <a:latin typeface="Raleway"/>
              </a:rPr>
              <a:t>Jo</a:t>
            </a:r>
            <a:r>
              <a:rPr lang="en-US" sz="2400" b="0" i="0" u="none" strike="noStrike" dirty="0">
                <a:effectLst/>
                <a:latin typeface="Raleway"/>
              </a:rPr>
              <a:t> shook the blue army sock till the needles rattled like castanets, and </a:t>
            </a:r>
            <a:r>
              <a:rPr lang="en-US" sz="2400" b="1" i="0" u="none" strike="noStrike" dirty="0">
                <a:solidFill>
                  <a:schemeClr val="accent2"/>
                </a:solidFill>
                <a:effectLst/>
                <a:latin typeface="Raleway"/>
              </a:rPr>
              <a:t>her</a:t>
            </a:r>
            <a:r>
              <a:rPr lang="en-US" sz="2400" b="0" i="0" u="none" strike="noStrike" dirty="0">
                <a:effectLst/>
                <a:latin typeface="Raleway"/>
              </a:rPr>
              <a:t> ball bounded across the room.</a:t>
            </a:r>
            <a:endParaRPr lang="en-US" sz="2400" dirty="0">
              <a:effectLst/>
            </a:endParaRPr>
          </a:p>
        </p:txBody>
      </p:sp>
      <p:sp>
        <p:nvSpPr>
          <p:cNvPr id="8" name="TextBox 7">
            <a:extLst>
              <a:ext uri="{FF2B5EF4-FFF2-40B4-BE49-F238E27FC236}">
                <a16:creationId xmlns:a16="http://schemas.microsoft.com/office/drawing/2014/main" id="{F52FAD8D-E676-4574-B484-74143F99D311}"/>
              </a:ext>
            </a:extLst>
          </p:cNvPr>
          <p:cNvSpPr txBox="1"/>
          <p:nvPr/>
        </p:nvSpPr>
        <p:spPr>
          <a:xfrm>
            <a:off x="3509209" y="5204261"/>
            <a:ext cx="5057273" cy="369332"/>
          </a:xfrm>
          <a:prstGeom prst="rect">
            <a:avLst/>
          </a:prstGeom>
          <a:noFill/>
        </p:spPr>
        <p:txBody>
          <a:bodyPr wrap="square">
            <a:spAutoFit/>
          </a:bodyPr>
          <a:lstStyle/>
          <a:p>
            <a:r>
              <a:rPr lang="en-US" dirty="0">
                <a:latin typeface="Gisha" panose="020B0502040204020203" pitchFamily="34" charset="-79"/>
                <a:cs typeface="Gisha" panose="020B0502040204020203" pitchFamily="34" charset="-79"/>
              </a:rPr>
              <a:t>Only </a:t>
            </a:r>
            <a:r>
              <a:rPr lang="en-US" dirty="0" err="1">
                <a:latin typeface="Gisha" panose="020B0502040204020203" pitchFamily="34" charset="-79"/>
                <a:cs typeface="Gisha" panose="020B0502040204020203" pitchFamily="34" charset="-79"/>
              </a:rPr>
              <a:t>coreferring</a:t>
            </a:r>
            <a:r>
              <a:rPr lang="en-US" dirty="0">
                <a:latin typeface="Gisha" panose="020B0502040204020203" pitchFamily="34" charset="-79"/>
                <a:cs typeface="Gisha" panose="020B0502040204020203" pitchFamily="34" charset="-79"/>
              </a:rPr>
              <a:t> mentions (</a:t>
            </a:r>
            <a:r>
              <a:rPr lang="en-US" dirty="0" err="1">
                <a:latin typeface="Gisha" panose="020B0502040204020203" pitchFamily="34" charset="-79"/>
                <a:cs typeface="Gisha" panose="020B0502040204020203" pitchFamily="34" charset="-79"/>
              </a:rPr>
              <a:t>OntoNotes</a:t>
            </a:r>
            <a:r>
              <a:rPr lang="en-US" dirty="0">
                <a:latin typeface="Gisha" panose="020B0502040204020203" pitchFamily="34" charset="-79"/>
                <a:cs typeface="Gisha" panose="020B0502040204020203" pitchFamily="34" charset="-79"/>
              </a:rPr>
              <a:t>)</a:t>
            </a:r>
            <a:endParaRPr lang="en-US" dirty="0"/>
          </a:p>
        </p:txBody>
      </p:sp>
    </p:spTree>
    <p:extLst>
      <p:ext uri="{BB962C8B-B14F-4D97-AF65-F5344CB8AC3E}">
        <p14:creationId xmlns:p14="http://schemas.microsoft.com/office/powerpoint/2010/main" val="395039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21F7-89FE-4452-B8FB-1AB9411E6F13}"/>
              </a:ext>
            </a:extLst>
          </p:cNvPr>
          <p:cNvSpPr>
            <a:spLocks noGrp="1"/>
          </p:cNvSpPr>
          <p:nvPr>
            <p:ph type="title"/>
          </p:nvPr>
        </p:nvSpPr>
        <p:spPr/>
        <p:txBody>
          <a:bodyPr/>
          <a:lstStyle/>
          <a:p>
            <a:r>
              <a:rPr lang="en-US" sz="2000" dirty="0">
                <a:solidFill>
                  <a:schemeClr val="bg1">
                    <a:lumMod val="50000"/>
                  </a:schemeClr>
                </a:solidFill>
              </a:rPr>
              <a:t>Background:</a:t>
            </a:r>
            <a:r>
              <a:rPr lang="en-US" dirty="0"/>
              <a:t> Dataset Differences</a:t>
            </a:r>
          </a:p>
        </p:txBody>
      </p:sp>
      <p:sp>
        <p:nvSpPr>
          <p:cNvPr id="3" name="Content Placeholder 2">
            <a:extLst>
              <a:ext uri="{FF2B5EF4-FFF2-40B4-BE49-F238E27FC236}">
                <a16:creationId xmlns:a16="http://schemas.microsoft.com/office/drawing/2014/main" id="{5C867AA4-37DF-4A8F-B5BD-946B0A3AA7BC}"/>
              </a:ext>
            </a:extLst>
          </p:cNvPr>
          <p:cNvSpPr>
            <a:spLocks noGrp="1"/>
          </p:cNvSpPr>
          <p:nvPr>
            <p:ph idx="1"/>
          </p:nvPr>
        </p:nvSpPr>
        <p:spPr/>
        <p:txBody>
          <a:bodyPr/>
          <a:lstStyle/>
          <a:p>
            <a:pPr marL="0" indent="0">
              <a:buNone/>
            </a:pPr>
            <a:r>
              <a:rPr lang="en-US" dirty="0"/>
              <a:t>Annotation type:</a:t>
            </a:r>
          </a:p>
          <a:p>
            <a:pPr lvl="1"/>
            <a:r>
              <a:rPr lang="en-US" dirty="0"/>
              <a:t>Singletons</a:t>
            </a:r>
          </a:p>
          <a:p>
            <a:pPr lvl="1"/>
            <a:r>
              <a:rPr lang="en-US" dirty="0"/>
              <a:t>Entity types</a:t>
            </a:r>
          </a:p>
          <a:p>
            <a:pPr lvl="1"/>
            <a:endParaRPr lang="en-US" dirty="0"/>
          </a:p>
        </p:txBody>
      </p:sp>
      <p:sp>
        <p:nvSpPr>
          <p:cNvPr id="6" name="TextBox 5">
            <a:extLst>
              <a:ext uri="{FF2B5EF4-FFF2-40B4-BE49-F238E27FC236}">
                <a16:creationId xmlns:a16="http://schemas.microsoft.com/office/drawing/2014/main" id="{C4092B43-5512-4CCE-A73E-0C969DE42AB4}"/>
              </a:ext>
            </a:extLst>
          </p:cNvPr>
          <p:cNvSpPr txBox="1"/>
          <p:nvPr/>
        </p:nvSpPr>
        <p:spPr>
          <a:xfrm>
            <a:off x="2578768" y="3769895"/>
            <a:ext cx="6918157" cy="1200329"/>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effectLst/>
                <a:latin typeface="Raleway"/>
              </a:rPr>
              <a:t>And </a:t>
            </a:r>
            <a:r>
              <a:rPr lang="en-US" sz="2400" b="1" i="0" u="none" strike="noStrike" dirty="0">
                <a:solidFill>
                  <a:schemeClr val="accent2"/>
                </a:solidFill>
                <a:effectLst/>
                <a:latin typeface="Raleway"/>
              </a:rPr>
              <a:t>Jo</a:t>
            </a:r>
            <a:r>
              <a:rPr lang="en-US" sz="2400" b="0" i="0" u="none" strike="noStrike" dirty="0">
                <a:effectLst/>
                <a:latin typeface="Raleway"/>
              </a:rPr>
              <a:t> shook </a:t>
            </a:r>
            <a:r>
              <a:rPr lang="en-US" sz="2400" b="1" i="0" u="none" strike="noStrike" dirty="0">
                <a:solidFill>
                  <a:schemeClr val="accent1"/>
                </a:solidFill>
                <a:effectLst/>
                <a:latin typeface="Raleway"/>
              </a:rPr>
              <a:t>the</a:t>
            </a:r>
            <a:r>
              <a:rPr lang="en-US" sz="2400" b="0" i="0" u="none" strike="noStrike" dirty="0">
                <a:effectLst/>
                <a:latin typeface="Raleway"/>
              </a:rPr>
              <a:t> </a:t>
            </a:r>
            <a:r>
              <a:rPr lang="en-US" sz="2400" b="1" i="0" u="none" strike="noStrike" dirty="0">
                <a:solidFill>
                  <a:schemeClr val="accent1"/>
                </a:solidFill>
                <a:effectLst/>
                <a:latin typeface="Raleway"/>
              </a:rPr>
              <a:t>blue army sock </a:t>
            </a:r>
            <a:r>
              <a:rPr lang="en-US" sz="2400" b="0" i="0" u="none" strike="noStrike" dirty="0">
                <a:effectLst/>
                <a:latin typeface="Raleway"/>
              </a:rPr>
              <a:t>till </a:t>
            </a:r>
            <a:r>
              <a:rPr lang="en-US" sz="2400" b="1" i="0" u="none" strike="noStrike" dirty="0">
                <a:solidFill>
                  <a:schemeClr val="accent6"/>
                </a:solidFill>
                <a:effectLst/>
                <a:latin typeface="Raleway"/>
              </a:rPr>
              <a:t>the needles</a:t>
            </a:r>
            <a:r>
              <a:rPr lang="en-US" sz="2400" b="0" i="0" u="none" strike="noStrike" dirty="0">
                <a:solidFill>
                  <a:schemeClr val="accent6"/>
                </a:solidFill>
                <a:effectLst/>
                <a:latin typeface="Raleway"/>
              </a:rPr>
              <a:t> </a:t>
            </a:r>
            <a:r>
              <a:rPr lang="en-US" sz="2400" b="0" i="0" u="none" strike="noStrike" dirty="0">
                <a:effectLst/>
                <a:latin typeface="Raleway"/>
              </a:rPr>
              <a:t>rattled like </a:t>
            </a:r>
            <a:r>
              <a:rPr lang="en-US" sz="2400" b="1" i="0" u="none" strike="noStrike" dirty="0">
                <a:solidFill>
                  <a:schemeClr val="accent4"/>
                </a:solidFill>
                <a:effectLst/>
                <a:latin typeface="Raleway"/>
              </a:rPr>
              <a:t>castanets</a:t>
            </a:r>
            <a:r>
              <a:rPr lang="en-US" sz="2400" b="0" i="0" u="none" strike="noStrike" dirty="0">
                <a:effectLst/>
                <a:latin typeface="Raleway"/>
              </a:rPr>
              <a:t>, and </a:t>
            </a:r>
            <a:r>
              <a:rPr lang="en-US" sz="2400" b="1" i="0" u="none" strike="noStrike" dirty="0">
                <a:solidFill>
                  <a:schemeClr val="accent2"/>
                </a:solidFill>
                <a:effectLst/>
                <a:latin typeface="Raleway"/>
              </a:rPr>
              <a:t>her</a:t>
            </a:r>
            <a:r>
              <a:rPr lang="en-US" sz="2400" b="1" i="0" u="none" strike="noStrike" dirty="0">
                <a:effectLst/>
                <a:latin typeface="Raleway"/>
              </a:rPr>
              <a:t> </a:t>
            </a:r>
            <a:r>
              <a:rPr lang="en-US" sz="2400" b="1" i="0" u="none" strike="noStrike" dirty="0">
                <a:solidFill>
                  <a:schemeClr val="accent2">
                    <a:lumMod val="60000"/>
                    <a:lumOff val="40000"/>
                  </a:schemeClr>
                </a:solidFill>
                <a:effectLst/>
                <a:latin typeface="Raleway"/>
              </a:rPr>
              <a:t>ball</a:t>
            </a:r>
            <a:r>
              <a:rPr lang="en-US" sz="2400" b="1" i="0" u="none" strike="noStrike" dirty="0">
                <a:effectLst/>
                <a:latin typeface="Raleway"/>
              </a:rPr>
              <a:t> </a:t>
            </a:r>
            <a:r>
              <a:rPr lang="en-US" sz="2400" b="0" i="0" u="none" strike="noStrike" dirty="0">
                <a:effectLst/>
                <a:latin typeface="Raleway"/>
              </a:rPr>
              <a:t>bounded across </a:t>
            </a:r>
            <a:r>
              <a:rPr lang="en-US" sz="2400" b="1" i="0" u="none" strike="noStrike" dirty="0">
                <a:solidFill>
                  <a:schemeClr val="accent3"/>
                </a:solidFill>
                <a:effectLst/>
                <a:latin typeface="Raleway"/>
              </a:rPr>
              <a:t>the room</a:t>
            </a:r>
            <a:r>
              <a:rPr lang="en-US" sz="2400" b="0" i="0" u="none" strike="noStrike" dirty="0">
                <a:effectLst/>
                <a:latin typeface="Raleway"/>
              </a:rPr>
              <a:t>.</a:t>
            </a:r>
            <a:endParaRPr lang="en-US" sz="2400" dirty="0">
              <a:effectLst/>
            </a:endParaRPr>
          </a:p>
        </p:txBody>
      </p:sp>
      <p:sp>
        <p:nvSpPr>
          <p:cNvPr id="8" name="TextBox 7">
            <a:extLst>
              <a:ext uri="{FF2B5EF4-FFF2-40B4-BE49-F238E27FC236}">
                <a16:creationId xmlns:a16="http://schemas.microsoft.com/office/drawing/2014/main" id="{F52FAD8D-E676-4574-B484-74143F99D311}"/>
              </a:ext>
            </a:extLst>
          </p:cNvPr>
          <p:cNvSpPr txBox="1"/>
          <p:nvPr/>
        </p:nvSpPr>
        <p:spPr>
          <a:xfrm>
            <a:off x="3509209" y="5204261"/>
            <a:ext cx="5057273" cy="369332"/>
          </a:xfrm>
          <a:prstGeom prst="rect">
            <a:avLst/>
          </a:prstGeom>
          <a:noFill/>
        </p:spPr>
        <p:txBody>
          <a:bodyPr wrap="square">
            <a:spAutoFit/>
          </a:bodyPr>
          <a:lstStyle/>
          <a:p>
            <a:r>
              <a:rPr lang="en-US" dirty="0">
                <a:latin typeface="Gisha" panose="020B0502040204020203" pitchFamily="34" charset="-79"/>
                <a:cs typeface="Gisha" panose="020B0502040204020203" pitchFamily="34" charset="-79"/>
              </a:rPr>
              <a:t>All mentions, including singletons (ARRAU)</a:t>
            </a:r>
            <a:endParaRPr lang="en-US" dirty="0"/>
          </a:p>
        </p:txBody>
      </p:sp>
    </p:spTree>
    <p:extLst>
      <p:ext uri="{BB962C8B-B14F-4D97-AF65-F5344CB8AC3E}">
        <p14:creationId xmlns:p14="http://schemas.microsoft.com/office/powerpoint/2010/main" val="405924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21F7-89FE-4452-B8FB-1AB9411E6F13}"/>
              </a:ext>
            </a:extLst>
          </p:cNvPr>
          <p:cNvSpPr>
            <a:spLocks noGrp="1"/>
          </p:cNvSpPr>
          <p:nvPr>
            <p:ph type="title"/>
          </p:nvPr>
        </p:nvSpPr>
        <p:spPr/>
        <p:txBody>
          <a:bodyPr/>
          <a:lstStyle/>
          <a:p>
            <a:r>
              <a:rPr lang="en-US" sz="2000" dirty="0">
                <a:solidFill>
                  <a:schemeClr val="bg1">
                    <a:lumMod val="50000"/>
                  </a:schemeClr>
                </a:solidFill>
              </a:rPr>
              <a:t>Background:</a:t>
            </a:r>
            <a:r>
              <a:rPr lang="en-US" dirty="0"/>
              <a:t> Dataset Differences</a:t>
            </a:r>
          </a:p>
        </p:txBody>
      </p:sp>
      <p:sp>
        <p:nvSpPr>
          <p:cNvPr id="3" name="Content Placeholder 2">
            <a:extLst>
              <a:ext uri="{FF2B5EF4-FFF2-40B4-BE49-F238E27FC236}">
                <a16:creationId xmlns:a16="http://schemas.microsoft.com/office/drawing/2014/main" id="{5C867AA4-37DF-4A8F-B5BD-946B0A3AA7BC}"/>
              </a:ext>
            </a:extLst>
          </p:cNvPr>
          <p:cNvSpPr>
            <a:spLocks noGrp="1"/>
          </p:cNvSpPr>
          <p:nvPr>
            <p:ph idx="1"/>
          </p:nvPr>
        </p:nvSpPr>
        <p:spPr/>
        <p:txBody>
          <a:bodyPr/>
          <a:lstStyle/>
          <a:p>
            <a:pPr marL="0" indent="0">
              <a:buNone/>
            </a:pPr>
            <a:r>
              <a:rPr lang="en-US" dirty="0"/>
              <a:t>Annotation type:</a:t>
            </a:r>
          </a:p>
          <a:p>
            <a:pPr lvl="1"/>
            <a:r>
              <a:rPr lang="en-US" dirty="0"/>
              <a:t>Singletons</a:t>
            </a:r>
          </a:p>
          <a:p>
            <a:pPr lvl="1"/>
            <a:r>
              <a:rPr lang="en-US" dirty="0"/>
              <a:t>Entity types</a:t>
            </a:r>
          </a:p>
          <a:p>
            <a:pPr lvl="1"/>
            <a:endParaRPr lang="en-US" dirty="0"/>
          </a:p>
        </p:txBody>
      </p:sp>
      <p:sp>
        <p:nvSpPr>
          <p:cNvPr id="9" name="TextBox 8">
            <a:extLst>
              <a:ext uri="{FF2B5EF4-FFF2-40B4-BE49-F238E27FC236}">
                <a16:creationId xmlns:a16="http://schemas.microsoft.com/office/drawing/2014/main" id="{2A9F5F40-5B78-4DBD-A522-D0DA835C8418}"/>
              </a:ext>
            </a:extLst>
          </p:cNvPr>
          <p:cNvSpPr txBox="1"/>
          <p:nvPr/>
        </p:nvSpPr>
        <p:spPr>
          <a:xfrm>
            <a:off x="2578768" y="3769895"/>
            <a:ext cx="6918157" cy="1200329"/>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effectLst/>
                <a:latin typeface="Raleway"/>
              </a:rPr>
              <a:t>And </a:t>
            </a:r>
            <a:r>
              <a:rPr lang="en-US" sz="2400" b="1" i="0" u="none" strike="noStrike" dirty="0">
                <a:solidFill>
                  <a:schemeClr val="accent2"/>
                </a:solidFill>
                <a:effectLst/>
                <a:latin typeface="Raleway"/>
              </a:rPr>
              <a:t>Jo</a:t>
            </a:r>
            <a:r>
              <a:rPr lang="en-US" sz="2400" b="0" i="0" u="none" strike="noStrike" dirty="0">
                <a:effectLst/>
                <a:latin typeface="Raleway"/>
              </a:rPr>
              <a:t> shook the blue army sock till the needles rattled like castanets, and </a:t>
            </a:r>
            <a:r>
              <a:rPr lang="en-US" sz="2400" b="1" i="0" u="none" strike="noStrike" dirty="0">
                <a:solidFill>
                  <a:schemeClr val="accent2"/>
                </a:solidFill>
                <a:effectLst/>
                <a:latin typeface="Raleway"/>
              </a:rPr>
              <a:t>her</a:t>
            </a:r>
            <a:r>
              <a:rPr lang="en-US" sz="2400" b="0" i="0" u="none" strike="noStrike" dirty="0">
                <a:effectLst/>
                <a:latin typeface="Raleway"/>
              </a:rPr>
              <a:t> ball bounded across </a:t>
            </a:r>
            <a:r>
              <a:rPr lang="en-US" sz="2400" b="1" i="0" u="none" strike="noStrike" dirty="0">
                <a:solidFill>
                  <a:schemeClr val="accent3"/>
                </a:solidFill>
                <a:effectLst/>
                <a:latin typeface="Raleway"/>
              </a:rPr>
              <a:t>the room</a:t>
            </a:r>
            <a:r>
              <a:rPr lang="en-US" sz="2400" b="0" i="0" u="none" strike="noStrike" dirty="0">
                <a:effectLst/>
                <a:latin typeface="Raleway"/>
              </a:rPr>
              <a:t>.</a:t>
            </a:r>
            <a:endParaRPr lang="en-US" sz="2400" dirty="0">
              <a:effectLst/>
            </a:endParaRPr>
          </a:p>
        </p:txBody>
      </p:sp>
      <p:sp>
        <p:nvSpPr>
          <p:cNvPr id="10" name="TextBox 9">
            <a:extLst>
              <a:ext uri="{FF2B5EF4-FFF2-40B4-BE49-F238E27FC236}">
                <a16:creationId xmlns:a16="http://schemas.microsoft.com/office/drawing/2014/main" id="{42C217D1-D7AC-46B0-930E-DB06C475CA7F}"/>
              </a:ext>
            </a:extLst>
          </p:cNvPr>
          <p:cNvSpPr txBox="1"/>
          <p:nvPr/>
        </p:nvSpPr>
        <p:spPr>
          <a:xfrm>
            <a:off x="3509209" y="5204261"/>
            <a:ext cx="5057273" cy="369332"/>
          </a:xfrm>
          <a:prstGeom prst="rect">
            <a:avLst/>
          </a:prstGeom>
          <a:noFill/>
        </p:spPr>
        <p:txBody>
          <a:bodyPr wrap="square">
            <a:spAutoFit/>
          </a:bodyPr>
          <a:lstStyle/>
          <a:p>
            <a:r>
              <a:rPr lang="en-US" dirty="0">
                <a:latin typeface="Gisha" panose="020B0502040204020203" pitchFamily="34" charset="-79"/>
                <a:cs typeface="Gisha" panose="020B0502040204020203" pitchFamily="34" charset="-79"/>
              </a:rPr>
              <a:t>Only certain ACE entity types (</a:t>
            </a:r>
            <a:r>
              <a:rPr lang="en-US" dirty="0" err="1">
                <a:latin typeface="Gisha" panose="020B0502040204020203" pitchFamily="34" charset="-79"/>
                <a:cs typeface="Gisha" panose="020B0502040204020203" pitchFamily="34" charset="-79"/>
              </a:rPr>
              <a:t>LitBank</a:t>
            </a:r>
            <a:r>
              <a:rPr lang="en-US" dirty="0">
                <a:latin typeface="Gisha" panose="020B0502040204020203" pitchFamily="34" charset="-79"/>
                <a:cs typeface="Gisha" panose="020B0502040204020203" pitchFamily="34" charset="-79"/>
              </a:rPr>
              <a:t>)</a:t>
            </a:r>
            <a:endParaRPr lang="en-US" dirty="0"/>
          </a:p>
        </p:txBody>
      </p:sp>
    </p:spTree>
    <p:extLst>
      <p:ext uri="{BB962C8B-B14F-4D97-AF65-F5344CB8AC3E}">
        <p14:creationId xmlns:p14="http://schemas.microsoft.com/office/powerpoint/2010/main" val="163197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21F7-89FE-4452-B8FB-1AB9411E6F13}"/>
              </a:ext>
            </a:extLst>
          </p:cNvPr>
          <p:cNvSpPr>
            <a:spLocks noGrp="1"/>
          </p:cNvSpPr>
          <p:nvPr>
            <p:ph type="title"/>
          </p:nvPr>
        </p:nvSpPr>
        <p:spPr/>
        <p:txBody>
          <a:bodyPr/>
          <a:lstStyle/>
          <a:p>
            <a:r>
              <a:rPr lang="en-US" sz="2000" dirty="0">
                <a:solidFill>
                  <a:schemeClr val="bg1">
                    <a:lumMod val="50000"/>
                  </a:schemeClr>
                </a:solidFill>
              </a:rPr>
              <a:t>Background:</a:t>
            </a:r>
            <a:r>
              <a:rPr lang="en-US" dirty="0"/>
              <a:t> Dataset Differences</a:t>
            </a:r>
          </a:p>
        </p:txBody>
      </p:sp>
      <p:sp>
        <p:nvSpPr>
          <p:cNvPr id="3" name="Content Placeholder 2">
            <a:extLst>
              <a:ext uri="{FF2B5EF4-FFF2-40B4-BE49-F238E27FC236}">
                <a16:creationId xmlns:a16="http://schemas.microsoft.com/office/drawing/2014/main" id="{5C867AA4-37DF-4A8F-B5BD-946B0A3AA7BC}"/>
              </a:ext>
            </a:extLst>
          </p:cNvPr>
          <p:cNvSpPr>
            <a:spLocks noGrp="1"/>
          </p:cNvSpPr>
          <p:nvPr>
            <p:ph idx="1"/>
          </p:nvPr>
        </p:nvSpPr>
        <p:spPr/>
        <p:txBody>
          <a:bodyPr/>
          <a:lstStyle/>
          <a:p>
            <a:r>
              <a:rPr lang="en-US" dirty="0"/>
              <a:t>Domain</a:t>
            </a:r>
          </a:p>
        </p:txBody>
      </p:sp>
      <p:sp>
        <p:nvSpPr>
          <p:cNvPr id="4" name="TextBox 3">
            <a:extLst>
              <a:ext uri="{FF2B5EF4-FFF2-40B4-BE49-F238E27FC236}">
                <a16:creationId xmlns:a16="http://schemas.microsoft.com/office/drawing/2014/main" id="{6D0B417C-8220-4438-A559-9BEE2AE06015}"/>
              </a:ext>
            </a:extLst>
          </p:cNvPr>
          <p:cNvSpPr txBox="1"/>
          <p:nvPr/>
        </p:nvSpPr>
        <p:spPr>
          <a:xfrm>
            <a:off x="968542" y="2431634"/>
            <a:ext cx="5127458" cy="1569660"/>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effectLst/>
                <a:latin typeface="Raleway"/>
              </a:rPr>
              <a:t>And </a:t>
            </a:r>
            <a:r>
              <a:rPr lang="en-US" sz="2400" b="1" i="0" u="none" strike="noStrike" dirty="0">
                <a:solidFill>
                  <a:schemeClr val="accent2"/>
                </a:solidFill>
                <a:effectLst/>
                <a:latin typeface="Raleway"/>
              </a:rPr>
              <a:t>Jo</a:t>
            </a:r>
            <a:r>
              <a:rPr lang="en-US" sz="2400" b="0" i="0" u="none" strike="noStrike" dirty="0">
                <a:effectLst/>
                <a:latin typeface="Raleway"/>
              </a:rPr>
              <a:t> shook the blue army sock till the needles rattled like castanets, and </a:t>
            </a:r>
            <a:r>
              <a:rPr lang="en-US" sz="2400" b="1" i="0" u="none" strike="noStrike" dirty="0">
                <a:solidFill>
                  <a:schemeClr val="accent2"/>
                </a:solidFill>
                <a:effectLst/>
                <a:latin typeface="Raleway"/>
              </a:rPr>
              <a:t>her</a:t>
            </a:r>
            <a:r>
              <a:rPr lang="en-US" sz="2400" b="0" i="0" u="none" strike="noStrike" dirty="0">
                <a:effectLst/>
                <a:latin typeface="Raleway"/>
              </a:rPr>
              <a:t> ball bounded across </a:t>
            </a:r>
            <a:r>
              <a:rPr lang="en-US" sz="2400" b="1" i="0" u="none" strike="noStrike" dirty="0">
                <a:solidFill>
                  <a:schemeClr val="accent3"/>
                </a:solidFill>
                <a:effectLst/>
                <a:latin typeface="Raleway"/>
              </a:rPr>
              <a:t>the room</a:t>
            </a:r>
            <a:r>
              <a:rPr lang="en-US" sz="2400" b="0" i="0" u="none" strike="noStrike" dirty="0">
                <a:effectLst/>
                <a:latin typeface="Raleway"/>
              </a:rPr>
              <a:t>.</a:t>
            </a:r>
            <a:endParaRPr lang="en-US" sz="2400" dirty="0">
              <a:effectLst/>
            </a:endParaRPr>
          </a:p>
        </p:txBody>
      </p:sp>
      <p:sp>
        <p:nvSpPr>
          <p:cNvPr id="5" name="TextBox 4">
            <a:extLst>
              <a:ext uri="{FF2B5EF4-FFF2-40B4-BE49-F238E27FC236}">
                <a16:creationId xmlns:a16="http://schemas.microsoft.com/office/drawing/2014/main" id="{E3E7B3E4-1C4D-4BFB-A020-C85EAD17AA30}"/>
              </a:ext>
            </a:extLst>
          </p:cNvPr>
          <p:cNvSpPr txBox="1"/>
          <p:nvPr/>
        </p:nvSpPr>
        <p:spPr>
          <a:xfrm>
            <a:off x="6356684" y="2431634"/>
            <a:ext cx="5127458" cy="1569660"/>
          </a:xfrm>
          <a:prstGeom prst="rect">
            <a:avLst/>
          </a:prstGeom>
          <a:noFill/>
          <a:ln>
            <a:solidFill>
              <a:schemeClr val="tx1"/>
            </a:solidFill>
          </a:ln>
        </p:spPr>
        <p:txBody>
          <a:bodyPr wrap="square">
            <a:spAutoFit/>
          </a:bodyPr>
          <a:lstStyle/>
          <a:p>
            <a:pPr rtl="0">
              <a:spcBef>
                <a:spcPts val="0"/>
              </a:spcBef>
              <a:spcAft>
                <a:spcPts val="0"/>
              </a:spcAft>
            </a:pPr>
            <a:r>
              <a:rPr lang="en-US" sz="2400" b="1" i="0" u="none" strike="noStrike" dirty="0">
                <a:solidFill>
                  <a:schemeClr val="accent6"/>
                </a:solidFill>
                <a:effectLst/>
                <a:latin typeface="Raleway"/>
              </a:rPr>
              <a:t>Invisible Man </a:t>
            </a:r>
            <a:r>
              <a:rPr lang="en-US" sz="2400" b="0" i="0" u="none" strike="noStrike" dirty="0">
                <a:effectLst/>
                <a:latin typeface="Raleway"/>
              </a:rPr>
              <a:t>is </a:t>
            </a:r>
            <a:r>
              <a:rPr lang="en-US" sz="2400" b="1" i="0" u="none" strike="noStrike" dirty="0">
                <a:solidFill>
                  <a:schemeClr val="accent6">
                    <a:lumMod val="50000"/>
                  </a:schemeClr>
                </a:solidFill>
                <a:effectLst/>
                <a:latin typeface="Raleway"/>
              </a:rPr>
              <a:t>Ellison</a:t>
            </a:r>
            <a:r>
              <a:rPr lang="en-US" sz="2400" b="1" i="0" u="none" strike="noStrike" dirty="0">
                <a:solidFill>
                  <a:schemeClr val="accent6"/>
                </a:solidFill>
                <a:effectLst/>
                <a:latin typeface="Raleway"/>
              </a:rPr>
              <a:t>’s best known work</a:t>
            </a:r>
            <a:r>
              <a:rPr lang="en-US" sz="2400" b="0" i="0" u="none" strike="noStrike" dirty="0">
                <a:effectLst/>
                <a:latin typeface="Raleway"/>
              </a:rPr>
              <a:t>, most likely because </a:t>
            </a:r>
            <a:r>
              <a:rPr lang="en-US" sz="2400" b="1" i="0" u="none" strike="noStrike" dirty="0">
                <a:solidFill>
                  <a:schemeClr val="accent6"/>
                </a:solidFill>
                <a:effectLst/>
                <a:latin typeface="Raleway"/>
              </a:rPr>
              <a:t>it</a:t>
            </a:r>
            <a:r>
              <a:rPr lang="en-US" sz="2400" b="0" i="0" u="none" strike="noStrike" dirty="0">
                <a:effectLst/>
                <a:latin typeface="Raleway"/>
              </a:rPr>
              <a:t> was </a:t>
            </a:r>
            <a:r>
              <a:rPr lang="en-US" sz="2400" b="1" i="0" u="none" strike="noStrike" dirty="0">
                <a:solidFill>
                  <a:schemeClr val="accent6"/>
                </a:solidFill>
                <a:effectLst/>
                <a:latin typeface="Raleway"/>
              </a:rPr>
              <a:t>the only novel </a:t>
            </a:r>
            <a:r>
              <a:rPr lang="en-US" sz="2400" b="0" i="0" u="none" strike="noStrike" dirty="0">
                <a:solidFill>
                  <a:schemeClr val="accent6">
                    <a:lumMod val="50000"/>
                  </a:schemeClr>
                </a:solidFill>
                <a:effectLst/>
                <a:latin typeface="Raleway"/>
              </a:rPr>
              <a:t>he</a:t>
            </a:r>
            <a:r>
              <a:rPr lang="en-US" sz="2400" b="0" i="0" u="none" strike="noStrike" dirty="0">
                <a:effectLst/>
                <a:latin typeface="Raleway"/>
              </a:rPr>
              <a:t> ever published during </a:t>
            </a:r>
            <a:r>
              <a:rPr lang="en-US" sz="2400" b="0" i="0" u="none" strike="noStrike" dirty="0">
                <a:solidFill>
                  <a:schemeClr val="accent6">
                    <a:lumMod val="50000"/>
                  </a:schemeClr>
                </a:solidFill>
                <a:effectLst/>
                <a:latin typeface="Raleway"/>
              </a:rPr>
              <a:t>his</a:t>
            </a:r>
            <a:r>
              <a:rPr lang="en-US" sz="2400" b="0" i="0" u="none" strike="noStrike" dirty="0">
                <a:effectLst/>
                <a:latin typeface="Raleway"/>
              </a:rPr>
              <a:t> lifetime…</a:t>
            </a:r>
            <a:endParaRPr lang="en-US" sz="2400" dirty="0">
              <a:effectLst/>
            </a:endParaRPr>
          </a:p>
        </p:txBody>
      </p:sp>
      <p:sp>
        <p:nvSpPr>
          <p:cNvPr id="6" name="TextBox 5">
            <a:extLst>
              <a:ext uri="{FF2B5EF4-FFF2-40B4-BE49-F238E27FC236}">
                <a16:creationId xmlns:a16="http://schemas.microsoft.com/office/drawing/2014/main" id="{4ADD6FC5-B2D7-4E6C-BB1C-952B8026C933}"/>
              </a:ext>
            </a:extLst>
          </p:cNvPr>
          <p:cNvSpPr txBox="1"/>
          <p:nvPr/>
        </p:nvSpPr>
        <p:spPr>
          <a:xfrm>
            <a:off x="2926681" y="4136231"/>
            <a:ext cx="1211179" cy="369332"/>
          </a:xfrm>
          <a:prstGeom prst="rect">
            <a:avLst/>
          </a:prstGeom>
          <a:noFill/>
        </p:spPr>
        <p:txBody>
          <a:bodyPr wrap="square" rtlCol="0">
            <a:spAutoFit/>
          </a:bodyPr>
          <a:lstStyle/>
          <a:p>
            <a:r>
              <a:rPr lang="en-US" dirty="0">
                <a:latin typeface="Gisha" panose="020B0502040204020203" pitchFamily="34" charset="-79"/>
                <a:cs typeface="Gisha" panose="020B0502040204020203" pitchFamily="34" charset="-79"/>
              </a:rPr>
              <a:t>Literature</a:t>
            </a:r>
          </a:p>
        </p:txBody>
      </p:sp>
      <p:sp>
        <p:nvSpPr>
          <p:cNvPr id="7" name="TextBox 6">
            <a:extLst>
              <a:ext uri="{FF2B5EF4-FFF2-40B4-BE49-F238E27FC236}">
                <a16:creationId xmlns:a16="http://schemas.microsoft.com/office/drawing/2014/main" id="{9642B6A2-2F48-4616-A0E9-394AB3205FFC}"/>
              </a:ext>
            </a:extLst>
          </p:cNvPr>
          <p:cNvSpPr txBox="1"/>
          <p:nvPr/>
        </p:nvSpPr>
        <p:spPr>
          <a:xfrm>
            <a:off x="8314823" y="4136231"/>
            <a:ext cx="1211179" cy="369332"/>
          </a:xfrm>
          <a:prstGeom prst="rect">
            <a:avLst/>
          </a:prstGeom>
          <a:noFill/>
        </p:spPr>
        <p:txBody>
          <a:bodyPr wrap="square" rtlCol="0">
            <a:spAutoFit/>
          </a:bodyPr>
          <a:lstStyle/>
          <a:p>
            <a:r>
              <a:rPr lang="en-US" dirty="0">
                <a:latin typeface="Gisha" panose="020B0502040204020203" pitchFamily="34" charset="-79"/>
                <a:cs typeface="Gisha" panose="020B0502040204020203" pitchFamily="34" charset="-79"/>
              </a:rPr>
              <a:t>News</a:t>
            </a:r>
          </a:p>
        </p:txBody>
      </p:sp>
      <p:sp>
        <p:nvSpPr>
          <p:cNvPr id="9" name="TextBox 8">
            <a:extLst>
              <a:ext uri="{FF2B5EF4-FFF2-40B4-BE49-F238E27FC236}">
                <a16:creationId xmlns:a16="http://schemas.microsoft.com/office/drawing/2014/main" id="{8038B174-E01C-40C3-8E23-2DB992333A7B}"/>
              </a:ext>
            </a:extLst>
          </p:cNvPr>
          <p:cNvSpPr txBox="1"/>
          <p:nvPr/>
        </p:nvSpPr>
        <p:spPr>
          <a:xfrm>
            <a:off x="5751094" y="6110065"/>
            <a:ext cx="1211179" cy="369332"/>
          </a:xfrm>
          <a:prstGeom prst="rect">
            <a:avLst/>
          </a:prstGeom>
          <a:noFill/>
        </p:spPr>
        <p:txBody>
          <a:bodyPr wrap="square" rtlCol="0">
            <a:spAutoFit/>
          </a:bodyPr>
          <a:lstStyle/>
          <a:p>
            <a:r>
              <a:rPr lang="en-US" dirty="0">
                <a:latin typeface="Gisha" panose="020B0502040204020203" pitchFamily="34" charset="-79"/>
                <a:cs typeface="Gisha" panose="020B0502040204020203" pitchFamily="34" charset="-79"/>
              </a:rPr>
              <a:t>Legal</a:t>
            </a:r>
          </a:p>
        </p:txBody>
      </p:sp>
      <p:sp>
        <p:nvSpPr>
          <p:cNvPr id="10" name="TextBox 9">
            <a:extLst>
              <a:ext uri="{FF2B5EF4-FFF2-40B4-BE49-F238E27FC236}">
                <a16:creationId xmlns:a16="http://schemas.microsoft.com/office/drawing/2014/main" id="{F3BF897E-DFC3-48E5-B4B2-E7BE9934548D}"/>
              </a:ext>
            </a:extLst>
          </p:cNvPr>
          <p:cNvSpPr txBox="1"/>
          <p:nvPr/>
        </p:nvSpPr>
        <p:spPr>
          <a:xfrm>
            <a:off x="3630867" y="4741098"/>
            <a:ext cx="5208111" cy="1200329"/>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effectLst/>
                <a:latin typeface="Raleway"/>
              </a:rPr>
              <a:t>(1) In general, The term </a:t>
            </a:r>
            <a:r>
              <a:rPr lang="en-US" sz="2400" b="1" i="0" u="none" strike="noStrike" dirty="0">
                <a:solidFill>
                  <a:schemeClr val="accent2"/>
                </a:solidFill>
                <a:effectLst/>
                <a:latin typeface="Raleway"/>
              </a:rPr>
              <a:t>“employer” </a:t>
            </a:r>
            <a:r>
              <a:rPr lang="en-US" sz="2400" b="0" i="0" u="none" strike="noStrike" dirty="0">
                <a:effectLst/>
                <a:latin typeface="Raleway"/>
              </a:rPr>
              <a:t>means with respect to </a:t>
            </a:r>
            <a:r>
              <a:rPr lang="en-US" sz="2400" b="1" i="0" u="none" strike="noStrike" dirty="0">
                <a:solidFill>
                  <a:schemeClr val="accent6"/>
                </a:solidFill>
                <a:effectLst/>
                <a:latin typeface="Raleway"/>
              </a:rPr>
              <a:t>any calendar year</a:t>
            </a:r>
            <a:r>
              <a:rPr lang="en-US" sz="2400" b="0" i="0" u="none" strike="noStrike" dirty="0">
                <a:effectLst/>
                <a:latin typeface="Raleway"/>
              </a:rPr>
              <a:t>, </a:t>
            </a:r>
            <a:r>
              <a:rPr lang="en-US" sz="2400" b="1" i="0" u="none" strike="noStrike" dirty="0">
                <a:solidFill>
                  <a:schemeClr val="accent2"/>
                </a:solidFill>
                <a:effectLst/>
                <a:latin typeface="Raleway"/>
              </a:rPr>
              <a:t>any person </a:t>
            </a:r>
            <a:r>
              <a:rPr lang="en-US" sz="2400" b="0" i="0" u="none" strike="noStrike" dirty="0">
                <a:effectLst/>
                <a:latin typeface="Raleway"/>
              </a:rPr>
              <a:t>who -</a:t>
            </a:r>
            <a:endParaRPr lang="en-US" sz="2400" dirty="0">
              <a:effectLst/>
            </a:endParaRPr>
          </a:p>
        </p:txBody>
      </p:sp>
    </p:spTree>
    <p:extLst>
      <p:ext uri="{BB962C8B-B14F-4D97-AF65-F5344CB8AC3E}">
        <p14:creationId xmlns:p14="http://schemas.microsoft.com/office/powerpoint/2010/main" val="256230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21F7-89FE-4452-B8FB-1AB9411E6F13}"/>
              </a:ext>
            </a:extLst>
          </p:cNvPr>
          <p:cNvSpPr>
            <a:spLocks noGrp="1"/>
          </p:cNvSpPr>
          <p:nvPr>
            <p:ph type="title"/>
          </p:nvPr>
        </p:nvSpPr>
        <p:spPr/>
        <p:txBody>
          <a:bodyPr/>
          <a:lstStyle/>
          <a:p>
            <a:r>
              <a:rPr lang="en-US" sz="2000" dirty="0">
                <a:solidFill>
                  <a:schemeClr val="bg1">
                    <a:lumMod val="50000"/>
                  </a:schemeClr>
                </a:solidFill>
              </a:rPr>
              <a:t>Background:</a:t>
            </a:r>
            <a:r>
              <a:rPr lang="en-US" dirty="0"/>
              <a:t> Dataset Differences</a:t>
            </a:r>
          </a:p>
        </p:txBody>
      </p:sp>
      <p:sp>
        <p:nvSpPr>
          <p:cNvPr id="3" name="Content Placeholder 2">
            <a:extLst>
              <a:ext uri="{FF2B5EF4-FFF2-40B4-BE49-F238E27FC236}">
                <a16:creationId xmlns:a16="http://schemas.microsoft.com/office/drawing/2014/main" id="{5C867AA4-37DF-4A8F-B5BD-946B0A3AA7BC}"/>
              </a:ext>
            </a:extLst>
          </p:cNvPr>
          <p:cNvSpPr>
            <a:spLocks noGrp="1"/>
          </p:cNvSpPr>
          <p:nvPr>
            <p:ph idx="1"/>
          </p:nvPr>
        </p:nvSpPr>
        <p:spPr/>
        <p:txBody>
          <a:bodyPr/>
          <a:lstStyle/>
          <a:p>
            <a:r>
              <a:rPr lang="en-US" dirty="0"/>
              <a:t>Domain</a:t>
            </a:r>
          </a:p>
          <a:p>
            <a:endParaRPr lang="en-US" dirty="0"/>
          </a:p>
          <a:p>
            <a:endParaRPr lang="en-US" dirty="0"/>
          </a:p>
          <a:p>
            <a:endParaRPr lang="en-US" dirty="0"/>
          </a:p>
          <a:p>
            <a:endParaRPr lang="en-US" dirty="0"/>
          </a:p>
          <a:p>
            <a:r>
              <a:rPr lang="en-US" dirty="0"/>
              <a:t>Language</a:t>
            </a:r>
          </a:p>
          <a:p>
            <a:pPr lvl="1"/>
            <a:r>
              <a:rPr lang="en-US" dirty="0"/>
              <a:t>Cross-lingual transfer of coreference resolution</a:t>
            </a:r>
          </a:p>
        </p:txBody>
      </p:sp>
      <p:sp>
        <p:nvSpPr>
          <p:cNvPr id="4" name="TextBox 3">
            <a:extLst>
              <a:ext uri="{FF2B5EF4-FFF2-40B4-BE49-F238E27FC236}">
                <a16:creationId xmlns:a16="http://schemas.microsoft.com/office/drawing/2014/main" id="{6D0B417C-8220-4438-A559-9BEE2AE06015}"/>
              </a:ext>
            </a:extLst>
          </p:cNvPr>
          <p:cNvSpPr txBox="1"/>
          <p:nvPr/>
        </p:nvSpPr>
        <p:spPr>
          <a:xfrm>
            <a:off x="968542" y="2431634"/>
            <a:ext cx="5127458" cy="1569660"/>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solidFill>
                  <a:schemeClr val="bg1">
                    <a:lumMod val="75000"/>
                  </a:schemeClr>
                </a:solidFill>
                <a:effectLst/>
                <a:latin typeface="Raleway"/>
              </a:rPr>
              <a:t>And Jo shook the blue army sock till the needles rattled like castanets, and her ball bounded across the room.</a:t>
            </a:r>
            <a:endParaRPr lang="en-US" sz="2400" dirty="0">
              <a:solidFill>
                <a:schemeClr val="bg1">
                  <a:lumMod val="75000"/>
                </a:schemeClr>
              </a:solidFill>
              <a:effectLst/>
            </a:endParaRPr>
          </a:p>
        </p:txBody>
      </p:sp>
      <p:sp>
        <p:nvSpPr>
          <p:cNvPr id="5" name="TextBox 4">
            <a:extLst>
              <a:ext uri="{FF2B5EF4-FFF2-40B4-BE49-F238E27FC236}">
                <a16:creationId xmlns:a16="http://schemas.microsoft.com/office/drawing/2014/main" id="{E3E7B3E4-1C4D-4BFB-A020-C85EAD17AA30}"/>
              </a:ext>
            </a:extLst>
          </p:cNvPr>
          <p:cNvSpPr txBox="1"/>
          <p:nvPr/>
        </p:nvSpPr>
        <p:spPr>
          <a:xfrm>
            <a:off x="6356684" y="2431634"/>
            <a:ext cx="5127458" cy="1569660"/>
          </a:xfrm>
          <a:prstGeom prst="rect">
            <a:avLst/>
          </a:prstGeom>
          <a:noFill/>
          <a:ln>
            <a:solidFill>
              <a:schemeClr val="tx1"/>
            </a:solidFill>
          </a:ln>
        </p:spPr>
        <p:txBody>
          <a:bodyPr wrap="square">
            <a:spAutoFit/>
          </a:bodyPr>
          <a:lstStyle/>
          <a:p>
            <a:pPr rtl="0">
              <a:spcBef>
                <a:spcPts val="0"/>
              </a:spcBef>
              <a:spcAft>
                <a:spcPts val="0"/>
              </a:spcAft>
            </a:pPr>
            <a:r>
              <a:rPr lang="en-US" sz="2400" b="0" i="0" u="none" strike="noStrike" dirty="0">
                <a:solidFill>
                  <a:schemeClr val="bg1">
                    <a:lumMod val="75000"/>
                  </a:schemeClr>
                </a:solidFill>
                <a:effectLst/>
                <a:latin typeface="Raleway"/>
              </a:rPr>
              <a:t>Invisible Man is Ellison’s best known work, most likely because it was the only novel he ever published during his lifetime…</a:t>
            </a:r>
            <a:endParaRPr lang="en-US" sz="2400" dirty="0">
              <a:solidFill>
                <a:schemeClr val="bg1">
                  <a:lumMod val="75000"/>
                </a:schemeClr>
              </a:solidFill>
              <a:effectLst/>
            </a:endParaRPr>
          </a:p>
        </p:txBody>
      </p:sp>
      <p:sp>
        <p:nvSpPr>
          <p:cNvPr id="6" name="TextBox 5">
            <a:extLst>
              <a:ext uri="{FF2B5EF4-FFF2-40B4-BE49-F238E27FC236}">
                <a16:creationId xmlns:a16="http://schemas.microsoft.com/office/drawing/2014/main" id="{4ADD6FC5-B2D7-4E6C-BB1C-952B8026C933}"/>
              </a:ext>
            </a:extLst>
          </p:cNvPr>
          <p:cNvSpPr txBox="1"/>
          <p:nvPr/>
        </p:nvSpPr>
        <p:spPr>
          <a:xfrm>
            <a:off x="2926681" y="4136231"/>
            <a:ext cx="1211179" cy="369332"/>
          </a:xfrm>
          <a:prstGeom prst="rect">
            <a:avLst/>
          </a:prstGeom>
          <a:noFill/>
        </p:spPr>
        <p:txBody>
          <a:bodyPr wrap="square" rtlCol="0">
            <a:spAutoFit/>
          </a:bodyPr>
          <a:lstStyle/>
          <a:p>
            <a:r>
              <a:rPr lang="en-US" dirty="0">
                <a:solidFill>
                  <a:schemeClr val="bg1">
                    <a:lumMod val="75000"/>
                  </a:schemeClr>
                </a:solidFill>
                <a:latin typeface="Gisha" panose="020B0502040204020203" pitchFamily="34" charset="-79"/>
                <a:cs typeface="Gisha" panose="020B0502040204020203" pitchFamily="34" charset="-79"/>
              </a:rPr>
              <a:t>Literature</a:t>
            </a:r>
          </a:p>
        </p:txBody>
      </p:sp>
      <p:sp>
        <p:nvSpPr>
          <p:cNvPr id="7" name="TextBox 6">
            <a:extLst>
              <a:ext uri="{FF2B5EF4-FFF2-40B4-BE49-F238E27FC236}">
                <a16:creationId xmlns:a16="http://schemas.microsoft.com/office/drawing/2014/main" id="{9642B6A2-2F48-4616-A0E9-394AB3205FFC}"/>
              </a:ext>
            </a:extLst>
          </p:cNvPr>
          <p:cNvSpPr txBox="1"/>
          <p:nvPr/>
        </p:nvSpPr>
        <p:spPr>
          <a:xfrm>
            <a:off x="8314823" y="4136231"/>
            <a:ext cx="1211179" cy="369332"/>
          </a:xfrm>
          <a:prstGeom prst="rect">
            <a:avLst/>
          </a:prstGeom>
          <a:noFill/>
        </p:spPr>
        <p:txBody>
          <a:bodyPr wrap="square" rtlCol="0">
            <a:spAutoFit/>
          </a:bodyPr>
          <a:lstStyle/>
          <a:p>
            <a:r>
              <a:rPr lang="en-US" dirty="0">
                <a:solidFill>
                  <a:schemeClr val="bg1">
                    <a:lumMod val="75000"/>
                  </a:schemeClr>
                </a:solidFill>
                <a:latin typeface="Gisha" panose="020B0502040204020203" pitchFamily="34" charset="-79"/>
                <a:cs typeface="Gisha" panose="020B0502040204020203" pitchFamily="34" charset="-79"/>
              </a:rPr>
              <a:t>News</a:t>
            </a:r>
          </a:p>
        </p:txBody>
      </p:sp>
    </p:spTree>
    <p:extLst>
      <p:ext uri="{BB962C8B-B14F-4D97-AF65-F5344CB8AC3E}">
        <p14:creationId xmlns:p14="http://schemas.microsoft.com/office/powerpoint/2010/main" val="270340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52D54-345D-4B75-B4D7-6F993B7BFC32}"/>
              </a:ext>
            </a:extLst>
          </p:cNvPr>
          <p:cNvSpPr>
            <a:spLocks noGrp="1"/>
          </p:cNvSpPr>
          <p:nvPr>
            <p:ph type="title"/>
          </p:nvPr>
        </p:nvSpPr>
        <p:spPr/>
        <p:txBody>
          <a:bodyPr/>
          <a:lstStyle/>
          <a:p>
            <a:r>
              <a:rPr lang="en-US" sz="2000" dirty="0"/>
              <a:t>Background:</a:t>
            </a:r>
            <a:r>
              <a:rPr lang="en-US" dirty="0"/>
              <a:t> Poor Transferability</a:t>
            </a:r>
          </a:p>
        </p:txBody>
      </p:sp>
      <p:pic>
        <p:nvPicPr>
          <p:cNvPr id="2056" name="Picture 8">
            <a:extLst>
              <a:ext uri="{FF2B5EF4-FFF2-40B4-BE49-F238E27FC236}">
                <a16:creationId xmlns:a16="http://schemas.microsoft.com/office/drawing/2014/main" id="{0E7F1709-5F7D-4A7A-871B-3EDC026900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016" y="1690688"/>
            <a:ext cx="7821968" cy="483625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3E7EA768-4CB7-4F14-9D7D-F4B18B96A1AA}"/>
              </a:ext>
            </a:extLst>
          </p:cNvPr>
          <p:cNvSpPr/>
          <p:nvPr/>
        </p:nvSpPr>
        <p:spPr>
          <a:xfrm>
            <a:off x="5043181" y="2214490"/>
            <a:ext cx="1275127" cy="4278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E815B54-FDD0-4756-B2E4-9531DAFB6F08}"/>
              </a:ext>
            </a:extLst>
          </p:cNvPr>
          <p:cNvSpPr/>
          <p:nvPr/>
        </p:nvSpPr>
        <p:spPr>
          <a:xfrm>
            <a:off x="6084816" y="6115574"/>
            <a:ext cx="1275127" cy="314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286D2DA-BB75-48A8-A5AD-096DF6A52B61}"/>
              </a:ext>
            </a:extLst>
          </p:cNvPr>
          <p:cNvSpPr/>
          <p:nvPr/>
        </p:nvSpPr>
        <p:spPr>
          <a:xfrm>
            <a:off x="6282597" y="1837189"/>
            <a:ext cx="1415169" cy="4278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8490105-E213-4F62-801D-02DD3F53A9BF}"/>
              </a:ext>
            </a:extLst>
          </p:cNvPr>
          <p:cNvSpPr/>
          <p:nvPr/>
        </p:nvSpPr>
        <p:spPr>
          <a:xfrm>
            <a:off x="7494697" y="2112292"/>
            <a:ext cx="924998" cy="4278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6806851-8995-4C6B-A3FB-47690D59CE7D}"/>
              </a:ext>
            </a:extLst>
          </p:cNvPr>
          <p:cNvSpPr/>
          <p:nvPr/>
        </p:nvSpPr>
        <p:spPr>
          <a:xfrm>
            <a:off x="7629413" y="6093020"/>
            <a:ext cx="1275127" cy="314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1DA8DFF-79AF-48CA-B8F6-09AC658C295C}"/>
              </a:ext>
            </a:extLst>
          </p:cNvPr>
          <p:cNvSpPr/>
          <p:nvPr/>
        </p:nvSpPr>
        <p:spPr>
          <a:xfrm>
            <a:off x="8355086" y="1971980"/>
            <a:ext cx="2055651" cy="41040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75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D9C7-CCC1-4856-BCE7-B887809562D1}"/>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B3D36A0B-8545-4F53-88FC-F14538844D1C}"/>
              </a:ext>
            </a:extLst>
          </p:cNvPr>
          <p:cNvSpPr>
            <a:spLocks noGrp="1"/>
          </p:cNvSpPr>
          <p:nvPr>
            <p:ph idx="1"/>
          </p:nvPr>
        </p:nvSpPr>
        <p:spPr/>
        <p:txBody>
          <a:bodyPr/>
          <a:lstStyle/>
          <a:p>
            <a:pPr marL="0" indent="0">
              <a:buNone/>
            </a:pPr>
            <a:r>
              <a:rPr lang="en-US" dirty="0"/>
              <a:t>Goal: reduce cost of creating a </a:t>
            </a:r>
            <a:r>
              <a:rPr lang="en-US" dirty="0" err="1"/>
              <a:t>coref</a:t>
            </a:r>
            <a:r>
              <a:rPr lang="en-US" dirty="0"/>
              <a:t> model on entirely new dataset</a:t>
            </a:r>
          </a:p>
          <a:p>
            <a:pPr marL="0" indent="0">
              <a:buNone/>
            </a:pPr>
            <a:endParaRPr lang="en-US" dirty="0"/>
          </a:p>
          <a:p>
            <a:pPr marL="514350" indent="-514350">
              <a:buFont typeface="+mj-lt"/>
              <a:buAutoNum type="arabicPeriod"/>
            </a:pPr>
            <a:r>
              <a:rPr lang="en-US" dirty="0"/>
              <a:t>How effective is continued training for domain adaptation?</a:t>
            </a:r>
          </a:p>
          <a:p>
            <a:pPr marL="514350" indent="-514350">
              <a:buFont typeface="+mj-lt"/>
              <a:buAutoNum type="arabicPeriod"/>
            </a:pPr>
            <a:r>
              <a:rPr lang="en-US" dirty="0"/>
              <a:t>How to allocate annotated documents?</a:t>
            </a:r>
          </a:p>
          <a:p>
            <a:pPr marL="514350" indent="-514350">
              <a:buFont typeface="+mj-lt"/>
              <a:buAutoNum type="arabicPeriod"/>
            </a:pPr>
            <a:r>
              <a:rPr lang="en-US" dirty="0"/>
              <a:t>How much do source models forget?</a:t>
            </a:r>
          </a:p>
          <a:p>
            <a:pPr marL="514350" indent="-514350">
              <a:buFont typeface="+mj-lt"/>
              <a:buAutoNum type="arabicPeriod"/>
            </a:pPr>
            <a:r>
              <a:rPr lang="en-US" dirty="0"/>
              <a:t>Which encoder layers are important?</a:t>
            </a:r>
          </a:p>
        </p:txBody>
      </p:sp>
    </p:spTree>
    <p:extLst>
      <p:ext uri="{BB962C8B-B14F-4D97-AF65-F5344CB8AC3E}">
        <p14:creationId xmlns:p14="http://schemas.microsoft.com/office/powerpoint/2010/main" val="29762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2096</TotalTime>
  <Words>2619</Words>
  <Application>Microsoft Office PowerPoint</Application>
  <PresentationFormat>Widescreen</PresentationFormat>
  <Paragraphs>239</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Gisha</vt:lpstr>
      <vt:lpstr>Raleway</vt:lpstr>
      <vt:lpstr>Office Theme</vt:lpstr>
      <vt:lpstr>Moving on from OntoNotes: Coreference Resolution Model Transfer</vt:lpstr>
      <vt:lpstr>Background: Coreference Resolution</vt:lpstr>
      <vt:lpstr>Background: Dataset Differences</vt:lpstr>
      <vt:lpstr>Background: Dataset Differences</vt:lpstr>
      <vt:lpstr>Background: Dataset Differences</vt:lpstr>
      <vt:lpstr>Background: Dataset Differences</vt:lpstr>
      <vt:lpstr>Background: Dataset Differences</vt:lpstr>
      <vt:lpstr>Background: Poor Transferability</vt:lpstr>
      <vt:lpstr>Research Questions</vt:lpstr>
      <vt:lpstr>Methods: Source Models</vt:lpstr>
      <vt:lpstr>Methods: Datasets</vt:lpstr>
      <vt:lpstr>Methods: Training</vt:lpstr>
      <vt:lpstr>Research Question:  How effective is continued training for domain adaptation in coref?</vt:lpstr>
      <vt:lpstr>RQ1: Continued training for domain adaptation</vt:lpstr>
      <vt:lpstr>Research Question:  What’s better?</vt:lpstr>
      <vt:lpstr>RQ1: Pretraining and model size</vt:lpstr>
      <vt:lpstr>Additional Findings</vt:lpstr>
      <vt:lpstr>RQ1: Continued training also improves cross-lingual transfer</vt:lpstr>
      <vt:lpstr>RQ2: How many documents should be in the dev set?</vt:lpstr>
      <vt:lpstr>RQ3: How much do the models forget?</vt:lpstr>
      <vt:lpstr>RQ4: Do we need to train the full encoder?</vt:lpstr>
      <vt:lpstr>Conclusions</vt:lpstr>
      <vt:lpstr>Questions?  Come to poster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on from OntoNotes: Coreference Resolution Model Transfer</dc:title>
  <dc:creator>Patrick Xia</dc:creator>
  <cp:lastModifiedBy>Patrick Xia</cp:lastModifiedBy>
  <cp:revision>69</cp:revision>
  <dcterms:created xsi:type="dcterms:W3CDTF">2021-10-04T14:37:54Z</dcterms:created>
  <dcterms:modified xsi:type="dcterms:W3CDTF">2021-10-12T02:19:14Z</dcterms:modified>
</cp:coreProperties>
</file>