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87"/>
  </p:notesMasterIdLst>
  <p:sldIdLst>
    <p:sldId id="256" r:id="rId2"/>
    <p:sldId id="258" r:id="rId3"/>
    <p:sldId id="263" r:id="rId4"/>
    <p:sldId id="292" r:id="rId5"/>
    <p:sldId id="293" r:id="rId6"/>
    <p:sldId id="264" r:id="rId7"/>
    <p:sldId id="265" r:id="rId8"/>
    <p:sldId id="278" r:id="rId9"/>
    <p:sldId id="280" r:id="rId10"/>
    <p:sldId id="281" r:id="rId11"/>
    <p:sldId id="282" r:id="rId12"/>
    <p:sldId id="283" r:id="rId13"/>
    <p:sldId id="284" r:id="rId14"/>
    <p:sldId id="285" r:id="rId15"/>
    <p:sldId id="259" r:id="rId16"/>
    <p:sldId id="266" r:id="rId17"/>
    <p:sldId id="308" r:id="rId18"/>
    <p:sldId id="309" r:id="rId19"/>
    <p:sldId id="268" r:id="rId20"/>
    <p:sldId id="304" r:id="rId21"/>
    <p:sldId id="305" r:id="rId22"/>
    <p:sldId id="306" r:id="rId23"/>
    <p:sldId id="307" r:id="rId24"/>
    <p:sldId id="267" r:id="rId25"/>
    <p:sldId id="286" r:id="rId26"/>
    <p:sldId id="287" r:id="rId27"/>
    <p:sldId id="288" r:id="rId28"/>
    <p:sldId id="289" r:id="rId29"/>
    <p:sldId id="290" r:id="rId30"/>
    <p:sldId id="291" r:id="rId31"/>
    <p:sldId id="269" r:id="rId32"/>
    <p:sldId id="294" r:id="rId33"/>
    <p:sldId id="295" r:id="rId34"/>
    <p:sldId id="296" r:id="rId35"/>
    <p:sldId id="297" r:id="rId36"/>
    <p:sldId id="298" r:id="rId37"/>
    <p:sldId id="299" r:id="rId38"/>
    <p:sldId id="270" r:id="rId39"/>
    <p:sldId id="310" r:id="rId40"/>
    <p:sldId id="311" r:id="rId41"/>
    <p:sldId id="312" r:id="rId42"/>
    <p:sldId id="313" r:id="rId43"/>
    <p:sldId id="314" r:id="rId44"/>
    <p:sldId id="315" r:id="rId45"/>
    <p:sldId id="260" r:id="rId46"/>
    <p:sldId id="271" r:id="rId47"/>
    <p:sldId id="319" r:id="rId48"/>
    <p:sldId id="316" r:id="rId49"/>
    <p:sldId id="317" r:id="rId50"/>
    <p:sldId id="318" r:id="rId51"/>
    <p:sldId id="272" r:id="rId52"/>
    <p:sldId id="320" r:id="rId53"/>
    <p:sldId id="321" r:id="rId54"/>
    <p:sldId id="322" r:id="rId55"/>
    <p:sldId id="323" r:id="rId56"/>
    <p:sldId id="324" r:id="rId57"/>
    <p:sldId id="325" r:id="rId58"/>
    <p:sldId id="273" r:id="rId59"/>
    <p:sldId id="326" r:id="rId60"/>
    <p:sldId id="327" r:id="rId61"/>
    <p:sldId id="328" r:id="rId62"/>
    <p:sldId id="329" r:id="rId63"/>
    <p:sldId id="330" r:id="rId64"/>
    <p:sldId id="261" r:id="rId65"/>
    <p:sldId id="274" r:id="rId66"/>
    <p:sldId id="331" r:id="rId67"/>
    <p:sldId id="332" r:id="rId68"/>
    <p:sldId id="275" r:id="rId69"/>
    <p:sldId id="333" r:id="rId70"/>
    <p:sldId id="334" r:id="rId71"/>
    <p:sldId id="335" r:id="rId72"/>
    <p:sldId id="340" r:id="rId73"/>
    <p:sldId id="276" r:id="rId74"/>
    <p:sldId id="336" r:id="rId75"/>
    <p:sldId id="339" r:id="rId76"/>
    <p:sldId id="342" r:id="rId77"/>
    <p:sldId id="343" r:id="rId78"/>
    <p:sldId id="277" r:id="rId79"/>
    <p:sldId id="344" r:id="rId80"/>
    <p:sldId id="345" r:id="rId81"/>
    <p:sldId id="346" r:id="rId82"/>
    <p:sldId id="347" r:id="rId83"/>
    <p:sldId id="348" r:id="rId84"/>
    <p:sldId id="279" r:id="rId85"/>
    <p:sldId id="262" r:id="rId8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C324AFB-7C46-4290-83DE-4E967B6FBA47}">
          <p14:sldIdLst>
            <p14:sldId id="256"/>
          </p14:sldIdLst>
        </p14:section>
        <p14:section name="Background" id="{40925561-713A-4195-AF54-783440DC400A}">
          <p14:sldIdLst>
            <p14:sldId id="258"/>
            <p14:sldId id="263"/>
            <p14:sldId id="292"/>
            <p14:sldId id="293"/>
            <p14:sldId id="264"/>
            <p14:sldId id="265"/>
          </p14:sldIdLst>
        </p14:section>
        <p14:section name="Using bert" id="{659AEE73-1EBE-446E-A2DD-1FB9CE15A83F}">
          <p14:sldIdLst>
            <p14:sldId id="278"/>
            <p14:sldId id="280"/>
            <p14:sldId id="281"/>
            <p14:sldId id="282"/>
            <p14:sldId id="283"/>
            <p14:sldId id="284"/>
            <p14:sldId id="285"/>
          </p14:sldIdLst>
        </p14:section>
        <p14:section name="Survey" id="{9E0E382F-BEDE-4C12-A9DD-C1BC843C5C4D}">
          <p14:sldIdLst>
            <p14:sldId id="259"/>
            <p14:sldId id="266"/>
            <p14:sldId id="308"/>
            <p14:sldId id="309"/>
          </p14:sldIdLst>
        </p14:section>
        <p14:section name="efficiency" id="{08D3646F-11D5-479F-9702-D02F849F1144}">
          <p14:sldIdLst>
            <p14:sldId id="268"/>
            <p14:sldId id="304"/>
            <p14:sldId id="305"/>
            <p14:sldId id="306"/>
            <p14:sldId id="307"/>
          </p14:sldIdLst>
        </p14:section>
        <p14:section name="data" id="{7238F309-76CC-4776-908F-22A3C73C4199}">
          <p14:sldIdLst>
            <p14:sldId id="267"/>
            <p14:sldId id="286"/>
            <p14:sldId id="287"/>
            <p14:sldId id="288"/>
            <p14:sldId id="289"/>
            <p14:sldId id="290"/>
            <p14:sldId id="291"/>
          </p14:sldIdLst>
        </p14:section>
        <p14:section name="interpretability" id="{274D54AD-3EA2-4A5E-9CF7-659A60012150}">
          <p14:sldIdLst>
            <p14:sldId id="269"/>
            <p14:sldId id="294"/>
            <p14:sldId id="295"/>
            <p14:sldId id="296"/>
            <p14:sldId id="297"/>
            <p14:sldId id="298"/>
            <p14:sldId id="299"/>
          </p14:sldIdLst>
        </p14:section>
        <p14:section name="multilinguality" id="{E9311AAF-911F-4295-8128-1CC5BF7FE45B}">
          <p14:sldIdLst>
            <p14:sldId id="270"/>
            <p14:sldId id="310"/>
            <p14:sldId id="311"/>
            <p14:sldId id="312"/>
            <p14:sldId id="313"/>
            <p14:sldId id="314"/>
            <p14:sldId id="315"/>
          </p14:sldIdLst>
        </p14:section>
        <p14:section name="Discussion" id="{FC68C5AF-D5BD-4416-8B01-8054BCC67D6A}">
          <p14:sldIdLst>
            <p14:sldId id="260"/>
          </p14:sldIdLst>
        </p14:section>
        <p14:section name="leaders" id="{90D58B66-C239-48E0-906A-6136A03F555E}">
          <p14:sldIdLst>
            <p14:sldId id="271"/>
            <p14:sldId id="319"/>
            <p14:sldId id="316"/>
            <p14:sldId id="317"/>
            <p14:sldId id="318"/>
          </p14:sldIdLst>
        </p14:section>
        <p14:section name="probing" id="{3B5778D8-F289-40E4-8809-F4198966DFF1}">
          <p14:sldIdLst>
            <p14:sldId id="272"/>
            <p14:sldId id="320"/>
            <p14:sldId id="321"/>
            <p14:sldId id="322"/>
            <p14:sldId id="323"/>
            <p14:sldId id="324"/>
            <p14:sldId id="325"/>
          </p14:sldIdLst>
        </p14:section>
        <p14:section name="evals" id="{1CBC6336-3A06-43B8-A78E-8EB55D33FA2C}">
          <p14:sldIdLst>
            <p14:sldId id="273"/>
            <p14:sldId id="326"/>
            <p14:sldId id="327"/>
            <p14:sldId id="328"/>
            <p14:sldId id="329"/>
            <p14:sldId id="330"/>
          </p14:sldIdLst>
        </p14:section>
        <p14:section name="conclusions" id="{096C8985-BC2B-4E7C-B3C3-4845522DB39C}">
          <p14:sldIdLst>
            <p14:sldId id="261"/>
          </p14:sldIdLst>
        </p14:section>
        <p14:section name="task" id="{4537CE46-4B54-4615-B05A-1717DFAA69D9}">
          <p14:sldIdLst>
            <p14:sldId id="274"/>
            <p14:sldId id="331"/>
            <p14:sldId id="332"/>
          </p14:sldIdLst>
        </p14:section>
        <p14:section name="data" id="{2B0BE8B5-07E8-4E80-AEA3-02EEB4E62D0E}">
          <p14:sldIdLst>
            <p14:sldId id="275"/>
            <p14:sldId id="333"/>
            <p14:sldId id="334"/>
            <p14:sldId id="335"/>
          </p14:sldIdLst>
        </p14:section>
        <p14:section name="language" id="{F8B6E32D-CC4D-4D61-BEE9-44CDE368671E}">
          <p14:sldIdLst>
            <p14:sldId id="340"/>
            <p14:sldId id="276"/>
            <p14:sldId id="336"/>
            <p14:sldId id="339"/>
            <p14:sldId id="342"/>
            <p14:sldId id="343"/>
          </p14:sldIdLst>
        </p14:section>
        <p14:section name="goal" id="{39CBC29E-10CC-4F10-914E-1EC3F30D9297}">
          <p14:sldIdLst>
            <p14:sldId id="277"/>
            <p14:sldId id="344"/>
            <p14:sldId id="345"/>
            <p14:sldId id="346"/>
            <p14:sldId id="347"/>
            <p14:sldId id="348"/>
          </p14:sldIdLst>
        </p14:section>
        <p14:section name="Conclusion?" id="{4C40ACC4-5CF1-434E-81BF-5FE6E3FD2BA3}">
          <p14:sldIdLst>
            <p14:sldId id="279"/>
            <p14:sldId id="26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94" autoAdjust="0"/>
    <p:restoredTop sz="82697" autoAdjust="0"/>
  </p:normalViewPr>
  <p:slideViewPr>
    <p:cSldViewPr snapToGrid="0">
      <p:cViewPr>
        <p:scale>
          <a:sx n="98" d="100"/>
          <a:sy n="98" d="100"/>
        </p:scale>
        <p:origin x="21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72F9D9-D56B-4FB7-96C2-B2DD4F621029}" type="datetimeFigureOut">
              <a:rPr lang="en-US" smtClean="0"/>
              <a:t>10/26/2020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B99514-3973-45A4-9F10-2A7B8BC2B0ED}" type="slidenum">
              <a:rPr lang="en-US" smtClean="0"/>
              <a:t>‹#›</a:t>
            </a:fld>
            <a:endParaRPr lang="en-US"/>
          </a:p>
        </p:txBody>
      </p:sp>
    </p:spTree>
    <p:extLst>
      <p:ext uri="{BB962C8B-B14F-4D97-AF65-F5344CB8AC3E}">
        <p14:creationId xmlns:p14="http://schemas.microsoft.com/office/powerpoint/2010/main" val="107006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I’m Patrick Xia. Along with </a:t>
            </a:r>
            <a:r>
              <a:rPr lang="en-US" dirty="0" err="1"/>
              <a:t>Shijie</a:t>
            </a:r>
            <a:r>
              <a:rPr lang="en-US" dirty="0"/>
              <a:t> Wu and Benjamin Van </a:t>
            </a:r>
            <a:r>
              <a:rPr lang="en-US" dirty="0" err="1"/>
              <a:t>Durme</a:t>
            </a:r>
            <a:r>
              <a:rPr lang="en-US" dirty="0"/>
              <a:t>, we sought to answer the question of “Which *BERT should you use?” by surveying contextualized encoders.</a:t>
            </a:r>
          </a:p>
        </p:txBody>
      </p:sp>
      <p:sp>
        <p:nvSpPr>
          <p:cNvPr id="4" name="Slide Number Placeholder 3"/>
          <p:cNvSpPr>
            <a:spLocks noGrp="1"/>
          </p:cNvSpPr>
          <p:nvPr>
            <p:ph type="sldNum" sz="quarter" idx="5"/>
          </p:nvPr>
        </p:nvSpPr>
        <p:spPr/>
        <p:txBody>
          <a:bodyPr/>
          <a:lstStyle/>
          <a:p>
            <a:fld id="{EAB99514-3973-45A4-9F10-2A7B8BC2B0ED}" type="slidenum">
              <a:rPr lang="en-US" smtClean="0"/>
              <a:t>1</a:t>
            </a:fld>
            <a:endParaRPr lang="en-US"/>
          </a:p>
        </p:txBody>
      </p:sp>
    </p:spTree>
    <p:extLst>
      <p:ext uri="{BB962C8B-B14F-4D97-AF65-F5344CB8AC3E}">
        <p14:creationId xmlns:p14="http://schemas.microsoft.com/office/powerpoint/2010/main" val="3777239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models are then treated as general-purpose models and are subsequently finetuned on supervised data or tasks.</a:t>
            </a:r>
          </a:p>
          <a:p>
            <a:endParaRPr lang="en-US" dirty="0"/>
          </a:p>
        </p:txBody>
      </p:sp>
      <p:sp>
        <p:nvSpPr>
          <p:cNvPr id="4" name="Slide Number Placeholder 3"/>
          <p:cNvSpPr>
            <a:spLocks noGrp="1"/>
          </p:cNvSpPr>
          <p:nvPr>
            <p:ph type="sldNum" sz="quarter" idx="5"/>
          </p:nvPr>
        </p:nvSpPr>
        <p:spPr/>
        <p:txBody>
          <a:bodyPr/>
          <a:lstStyle/>
          <a:p>
            <a:fld id="{EAB99514-3973-45A4-9F10-2A7B8BC2B0ED}" type="slidenum">
              <a:rPr lang="en-US" smtClean="0"/>
              <a:t>10</a:t>
            </a:fld>
            <a:endParaRPr lang="en-US"/>
          </a:p>
        </p:txBody>
      </p:sp>
    </p:spTree>
    <p:extLst>
      <p:ext uri="{BB962C8B-B14F-4D97-AF65-F5344CB8AC3E}">
        <p14:creationId xmlns:p14="http://schemas.microsoft.com/office/powerpoint/2010/main" val="1942408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 we evaluate these BERTs? Common tasks include</a:t>
            </a:r>
          </a:p>
          <a:p>
            <a:endParaRPr lang="en-US" dirty="0"/>
          </a:p>
        </p:txBody>
      </p:sp>
      <p:sp>
        <p:nvSpPr>
          <p:cNvPr id="4" name="Slide Number Placeholder 3"/>
          <p:cNvSpPr>
            <a:spLocks noGrp="1"/>
          </p:cNvSpPr>
          <p:nvPr>
            <p:ph type="sldNum" sz="quarter" idx="5"/>
          </p:nvPr>
        </p:nvSpPr>
        <p:spPr/>
        <p:txBody>
          <a:bodyPr/>
          <a:lstStyle/>
          <a:p>
            <a:fld id="{EAB99514-3973-45A4-9F10-2A7B8BC2B0ED}" type="slidenum">
              <a:rPr lang="en-US" smtClean="0"/>
              <a:t>11</a:t>
            </a:fld>
            <a:endParaRPr lang="en-US"/>
          </a:p>
        </p:txBody>
      </p:sp>
    </p:spTree>
    <p:extLst>
      <p:ext uri="{BB962C8B-B14F-4D97-AF65-F5344CB8AC3E}">
        <p14:creationId xmlns:p14="http://schemas.microsoft.com/office/powerpoint/2010/main" val="1192337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answering and reading comprehension</a:t>
            </a:r>
          </a:p>
        </p:txBody>
      </p:sp>
      <p:sp>
        <p:nvSpPr>
          <p:cNvPr id="4" name="Slide Number Placeholder 3"/>
          <p:cNvSpPr>
            <a:spLocks noGrp="1"/>
          </p:cNvSpPr>
          <p:nvPr>
            <p:ph type="sldNum" sz="quarter" idx="5"/>
          </p:nvPr>
        </p:nvSpPr>
        <p:spPr/>
        <p:txBody>
          <a:bodyPr/>
          <a:lstStyle/>
          <a:p>
            <a:fld id="{EAB99514-3973-45A4-9F10-2A7B8BC2B0ED}" type="slidenum">
              <a:rPr lang="en-US" smtClean="0"/>
              <a:t>12</a:t>
            </a:fld>
            <a:endParaRPr lang="en-US"/>
          </a:p>
        </p:txBody>
      </p:sp>
    </p:spTree>
    <p:extLst>
      <p:ext uri="{BB962C8B-B14F-4D97-AF65-F5344CB8AC3E}">
        <p14:creationId xmlns:p14="http://schemas.microsoft.com/office/powerpoint/2010/main" val="184338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Commonsense inferences</a:t>
            </a:r>
          </a:p>
        </p:txBody>
      </p:sp>
      <p:sp>
        <p:nvSpPr>
          <p:cNvPr id="4" name="Slide Number Placeholder 3"/>
          <p:cNvSpPr>
            <a:spLocks noGrp="1"/>
          </p:cNvSpPr>
          <p:nvPr>
            <p:ph type="sldNum" sz="quarter" idx="5"/>
          </p:nvPr>
        </p:nvSpPr>
        <p:spPr/>
        <p:txBody>
          <a:bodyPr/>
          <a:lstStyle/>
          <a:p>
            <a:fld id="{EAB99514-3973-45A4-9F10-2A7B8BC2B0ED}" type="slidenum">
              <a:rPr lang="en-US" smtClean="0"/>
              <a:t>13</a:t>
            </a:fld>
            <a:endParaRPr lang="en-US"/>
          </a:p>
        </p:txBody>
      </p:sp>
    </p:spTree>
    <p:extLst>
      <p:ext uri="{BB962C8B-B14F-4D97-AF65-F5344CB8AC3E}">
        <p14:creationId xmlns:p14="http://schemas.microsoft.com/office/powerpoint/2010/main" val="1472863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Textual entailments, and various other tasks that are proposed to be important in demonstrating language understanding.</a:t>
            </a:r>
          </a:p>
        </p:txBody>
      </p:sp>
      <p:sp>
        <p:nvSpPr>
          <p:cNvPr id="4" name="Slide Number Placeholder 3"/>
          <p:cNvSpPr>
            <a:spLocks noGrp="1"/>
          </p:cNvSpPr>
          <p:nvPr>
            <p:ph type="sldNum" sz="quarter" idx="5"/>
          </p:nvPr>
        </p:nvSpPr>
        <p:spPr/>
        <p:txBody>
          <a:bodyPr/>
          <a:lstStyle/>
          <a:p>
            <a:fld id="{EAB99514-3973-45A4-9F10-2A7B8BC2B0ED}" type="slidenum">
              <a:rPr lang="en-US" smtClean="0"/>
              <a:t>14</a:t>
            </a:fld>
            <a:endParaRPr lang="en-US"/>
          </a:p>
        </p:txBody>
      </p:sp>
    </p:spTree>
    <p:extLst>
      <p:ext uri="{BB962C8B-B14F-4D97-AF65-F5344CB8AC3E}">
        <p14:creationId xmlns:p14="http://schemas.microsoft.com/office/powerpoint/2010/main" val="847995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is the story so far?</a:t>
            </a:r>
          </a:p>
        </p:txBody>
      </p:sp>
      <p:sp>
        <p:nvSpPr>
          <p:cNvPr id="4" name="Slide Number Placeholder 3"/>
          <p:cNvSpPr>
            <a:spLocks noGrp="1"/>
          </p:cNvSpPr>
          <p:nvPr>
            <p:ph type="sldNum" sz="quarter" idx="5"/>
          </p:nvPr>
        </p:nvSpPr>
        <p:spPr/>
        <p:txBody>
          <a:bodyPr/>
          <a:lstStyle/>
          <a:p>
            <a:fld id="{EAB99514-3973-45A4-9F10-2A7B8BC2B0ED}" type="slidenum">
              <a:rPr lang="en-US" smtClean="0"/>
              <a:t>15</a:t>
            </a:fld>
            <a:endParaRPr lang="en-US"/>
          </a:p>
        </p:txBody>
      </p:sp>
    </p:spTree>
    <p:extLst>
      <p:ext uri="{BB962C8B-B14F-4D97-AF65-F5344CB8AC3E}">
        <p14:creationId xmlns:p14="http://schemas.microsoft.com/office/powerpoint/2010/main" val="1020811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pretraining, we </a:t>
            </a:r>
            <a:r>
              <a:rPr lang="en-US"/>
              <a:t>find improvements </a:t>
            </a:r>
            <a:r>
              <a:rPr lang="en-US" dirty="0"/>
              <a:t>in downstream tasks are typically made through novel pretraining methods. These innovations come from predicting tokens in text or predicting other linguistic signals.</a:t>
            </a:r>
          </a:p>
        </p:txBody>
      </p:sp>
      <p:sp>
        <p:nvSpPr>
          <p:cNvPr id="4" name="Slide Number Placeholder 3"/>
          <p:cNvSpPr>
            <a:spLocks noGrp="1"/>
          </p:cNvSpPr>
          <p:nvPr>
            <p:ph type="sldNum" sz="quarter" idx="5"/>
          </p:nvPr>
        </p:nvSpPr>
        <p:spPr/>
        <p:txBody>
          <a:bodyPr/>
          <a:lstStyle/>
          <a:p>
            <a:fld id="{EAB99514-3973-45A4-9F10-2A7B8BC2B0ED}" type="slidenum">
              <a:rPr lang="en-US" smtClean="0"/>
              <a:t>16</a:t>
            </a:fld>
            <a:endParaRPr lang="en-US"/>
          </a:p>
        </p:txBody>
      </p:sp>
    </p:spTree>
    <p:extLst>
      <p:ext uri="{BB962C8B-B14F-4D97-AF65-F5344CB8AC3E}">
        <p14:creationId xmlns:p14="http://schemas.microsoft.com/office/powerpoint/2010/main" val="12160494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predicting tokens in text, the predominant approach is masking out a token, span, or even replacing a word and training the model to predict the original, unmasked text.</a:t>
            </a:r>
          </a:p>
        </p:txBody>
      </p:sp>
      <p:sp>
        <p:nvSpPr>
          <p:cNvPr id="4" name="Slide Number Placeholder 3"/>
          <p:cNvSpPr>
            <a:spLocks noGrp="1"/>
          </p:cNvSpPr>
          <p:nvPr>
            <p:ph type="sldNum" sz="quarter" idx="5"/>
          </p:nvPr>
        </p:nvSpPr>
        <p:spPr/>
        <p:txBody>
          <a:bodyPr/>
          <a:lstStyle/>
          <a:p>
            <a:fld id="{EAB99514-3973-45A4-9F10-2A7B8BC2B0ED}" type="slidenum">
              <a:rPr lang="en-US" smtClean="0"/>
              <a:t>17</a:t>
            </a:fld>
            <a:endParaRPr lang="en-US"/>
          </a:p>
        </p:txBody>
      </p:sp>
    </p:spTree>
    <p:extLst>
      <p:ext uri="{BB962C8B-B14F-4D97-AF65-F5344CB8AC3E}">
        <p14:creationId xmlns:p14="http://schemas.microsoft.com/office/powerpoint/2010/main" val="31444562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pretraining tasks look at discourse, topic, or linguistic signals, like text order, discourse markers or relations, or grounding to real world or multimodal data.</a:t>
            </a:r>
          </a:p>
        </p:txBody>
      </p:sp>
      <p:sp>
        <p:nvSpPr>
          <p:cNvPr id="4" name="Slide Number Placeholder 3"/>
          <p:cNvSpPr>
            <a:spLocks noGrp="1"/>
          </p:cNvSpPr>
          <p:nvPr>
            <p:ph type="sldNum" sz="quarter" idx="5"/>
          </p:nvPr>
        </p:nvSpPr>
        <p:spPr/>
        <p:txBody>
          <a:bodyPr/>
          <a:lstStyle/>
          <a:p>
            <a:fld id="{EAB99514-3973-45A4-9F10-2A7B8BC2B0ED}" type="slidenum">
              <a:rPr lang="en-US" smtClean="0"/>
              <a:t>18</a:t>
            </a:fld>
            <a:endParaRPr lang="en-US"/>
          </a:p>
        </p:txBody>
      </p:sp>
    </p:spTree>
    <p:extLst>
      <p:ext uri="{BB962C8B-B14F-4D97-AF65-F5344CB8AC3E}">
        <p14:creationId xmlns:p14="http://schemas.microsoft.com/office/powerpoint/2010/main" val="16100022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 on encoders has also focused on efficiency. This could come from hardware or improvements on scaling optimizers to accommodate larger batches</a:t>
            </a:r>
          </a:p>
        </p:txBody>
      </p:sp>
      <p:sp>
        <p:nvSpPr>
          <p:cNvPr id="4" name="Slide Number Placeholder 3"/>
          <p:cNvSpPr>
            <a:spLocks noGrp="1"/>
          </p:cNvSpPr>
          <p:nvPr>
            <p:ph type="sldNum" sz="quarter" idx="5"/>
          </p:nvPr>
        </p:nvSpPr>
        <p:spPr/>
        <p:txBody>
          <a:bodyPr/>
          <a:lstStyle/>
          <a:p>
            <a:fld id="{EAB99514-3973-45A4-9F10-2A7B8BC2B0ED}" type="slidenum">
              <a:rPr lang="en-US" smtClean="0"/>
              <a:t>19</a:t>
            </a:fld>
            <a:endParaRPr lang="en-US"/>
          </a:p>
        </p:txBody>
      </p:sp>
    </p:spTree>
    <p:extLst>
      <p:ext uri="{BB962C8B-B14F-4D97-AF65-F5344CB8AC3E}">
        <p14:creationId xmlns:p14="http://schemas.microsoft.com/office/powerpoint/2010/main" val="1850884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let’s catch up to what BERT is.</a:t>
            </a:r>
          </a:p>
        </p:txBody>
      </p:sp>
      <p:sp>
        <p:nvSpPr>
          <p:cNvPr id="4" name="Slide Number Placeholder 3"/>
          <p:cNvSpPr>
            <a:spLocks noGrp="1"/>
          </p:cNvSpPr>
          <p:nvPr>
            <p:ph type="sldNum" sz="quarter" idx="5"/>
          </p:nvPr>
        </p:nvSpPr>
        <p:spPr/>
        <p:txBody>
          <a:bodyPr/>
          <a:lstStyle/>
          <a:p>
            <a:fld id="{EAB99514-3973-45A4-9F10-2A7B8BC2B0ED}" type="slidenum">
              <a:rPr lang="en-US" smtClean="0"/>
              <a:t>2</a:t>
            </a:fld>
            <a:endParaRPr lang="en-US"/>
          </a:p>
        </p:txBody>
      </p:sp>
    </p:spTree>
    <p:extLst>
      <p:ext uri="{BB962C8B-B14F-4D97-AF65-F5344CB8AC3E}">
        <p14:creationId xmlns:p14="http://schemas.microsoft.com/office/powerpoint/2010/main" val="1590892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most work focuses on improving performance at inference, which fit into two categories. Some train a large model and make it smaller through knowledge distillation or pruning. </a:t>
            </a:r>
          </a:p>
        </p:txBody>
      </p:sp>
      <p:sp>
        <p:nvSpPr>
          <p:cNvPr id="4" name="Slide Number Placeholder 3"/>
          <p:cNvSpPr>
            <a:spLocks noGrp="1"/>
          </p:cNvSpPr>
          <p:nvPr>
            <p:ph type="sldNum" sz="quarter" idx="5"/>
          </p:nvPr>
        </p:nvSpPr>
        <p:spPr/>
        <p:txBody>
          <a:bodyPr/>
          <a:lstStyle/>
          <a:p>
            <a:fld id="{EAB99514-3973-45A4-9F10-2A7B8BC2B0ED}" type="slidenum">
              <a:rPr lang="en-US" smtClean="0"/>
              <a:t>20</a:t>
            </a:fld>
            <a:endParaRPr lang="en-US"/>
          </a:p>
        </p:txBody>
      </p:sp>
    </p:spTree>
    <p:extLst>
      <p:ext uri="{BB962C8B-B14F-4D97-AF65-F5344CB8AC3E}">
        <p14:creationId xmlns:p14="http://schemas.microsoft.com/office/powerpoint/2010/main" val="38361565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Others make clever use of parameter sharing or quantization.</a:t>
            </a:r>
          </a:p>
        </p:txBody>
      </p:sp>
      <p:sp>
        <p:nvSpPr>
          <p:cNvPr id="4" name="Slide Number Placeholder 3"/>
          <p:cNvSpPr>
            <a:spLocks noGrp="1"/>
          </p:cNvSpPr>
          <p:nvPr>
            <p:ph type="sldNum" sz="quarter" idx="5"/>
          </p:nvPr>
        </p:nvSpPr>
        <p:spPr/>
        <p:txBody>
          <a:bodyPr/>
          <a:lstStyle/>
          <a:p>
            <a:fld id="{EAB99514-3973-45A4-9F10-2A7B8BC2B0ED}" type="slidenum">
              <a:rPr lang="en-US" smtClean="0"/>
              <a:t>21</a:t>
            </a:fld>
            <a:endParaRPr lang="en-US"/>
          </a:p>
        </p:txBody>
      </p:sp>
    </p:spTree>
    <p:extLst>
      <p:ext uri="{BB962C8B-B14F-4D97-AF65-F5344CB8AC3E}">
        <p14:creationId xmlns:p14="http://schemas.microsoft.com/office/powerpoint/2010/main" val="40188221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challenge comes with comparing across these techniques. These works focus on several axes: parameters, memory, time, and hardware, and these axes are not necessarily correlated.</a:t>
            </a:r>
          </a:p>
        </p:txBody>
      </p:sp>
      <p:sp>
        <p:nvSpPr>
          <p:cNvPr id="4" name="Slide Number Placeholder 3"/>
          <p:cNvSpPr>
            <a:spLocks noGrp="1"/>
          </p:cNvSpPr>
          <p:nvPr>
            <p:ph type="sldNum" sz="quarter" idx="5"/>
          </p:nvPr>
        </p:nvSpPr>
        <p:spPr/>
        <p:txBody>
          <a:bodyPr/>
          <a:lstStyle/>
          <a:p>
            <a:fld id="{EAB99514-3973-45A4-9F10-2A7B8BC2B0ED}" type="slidenum">
              <a:rPr lang="en-US" smtClean="0"/>
              <a:t>22</a:t>
            </a:fld>
            <a:endParaRPr lang="en-US"/>
          </a:p>
        </p:txBody>
      </p:sp>
    </p:spTree>
    <p:extLst>
      <p:ext uri="{BB962C8B-B14F-4D97-AF65-F5344CB8AC3E}">
        <p14:creationId xmlns:p14="http://schemas.microsoft.com/office/powerpoint/2010/main" val="1414938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Further, some techniques often aim to be general-purpose, while others, like knowledge distillation, can be most useful when focused on a single downstream task.</a:t>
            </a:r>
          </a:p>
        </p:txBody>
      </p:sp>
      <p:sp>
        <p:nvSpPr>
          <p:cNvPr id="4" name="Slide Number Placeholder 3"/>
          <p:cNvSpPr>
            <a:spLocks noGrp="1"/>
          </p:cNvSpPr>
          <p:nvPr>
            <p:ph type="sldNum" sz="quarter" idx="5"/>
          </p:nvPr>
        </p:nvSpPr>
        <p:spPr/>
        <p:txBody>
          <a:bodyPr/>
          <a:lstStyle/>
          <a:p>
            <a:fld id="{EAB99514-3973-45A4-9F10-2A7B8BC2B0ED}" type="slidenum">
              <a:rPr lang="en-US" smtClean="0"/>
              <a:t>23</a:t>
            </a:fld>
            <a:endParaRPr lang="en-US"/>
          </a:p>
        </p:txBody>
      </p:sp>
    </p:spTree>
    <p:extLst>
      <p:ext uri="{BB962C8B-B14F-4D97-AF65-F5344CB8AC3E}">
        <p14:creationId xmlns:p14="http://schemas.microsoft.com/office/powerpoint/2010/main" val="308661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consistent trend in machine learning is that more data results in better models.</a:t>
            </a:r>
          </a:p>
        </p:txBody>
      </p:sp>
      <p:sp>
        <p:nvSpPr>
          <p:cNvPr id="4" name="Slide Number Placeholder 3"/>
          <p:cNvSpPr>
            <a:spLocks noGrp="1"/>
          </p:cNvSpPr>
          <p:nvPr>
            <p:ph type="sldNum" sz="quarter" idx="5"/>
          </p:nvPr>
        </p:nvSpPr>
        <p:spPr/>
        <p:txBody>
          <a:bodyPr/>
          <a:lstStyle/>
          <a:p>
            <a:fld id="{EAB99514-3973-45A4-9F10-2A7B8BC2B0ED}" type="slidenum">
              <a:rPr lang="en-US" smtClean="0"/>
              <a:t>24</a:t>
            </a:fld>
            <a:endParaRPr lang="en-US"/>
          </a:p>
        </p:txBody>
      </p:sp>
    </p:spTree>
    <p:extLst>
      <p:ext uri="{BB962C8B-B14F-4D97-AF65-F5344CB8AC3E}">
        <p14:creationId xmlns:p14="http://schemas.microsoft.com/office/powerpoint/2010/main" val="20716275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more recent papers are using more data. Are these newer models and methods outperforming older ones simply due to data?</a:t>
            </a:r>
          </a:p>
        </p:txBody>
      </p:sp>
      <p:sp>
        <p:nvSpPr>
          <p:cNvPr id="4" name="Slide Number Placeholder 3"/>
          <p:cNvSpPr>
            <a:spLocks noGrp="1"/>
          </p:cNvSpPr>
          <p:nvPr>
            <p:ph type="sldNum" sz="quarter" idx="5"/>
          </p:nvPr>
        </p:nvSpPr>
        <p:spPr/>
        <p:txBody>
          <a:bodyPr/>
          <a:lstStyle/>
          <a:p>
            <a:fld id="{EAB99514-3973-45A4-9F10-2A7B8BC2B0ED}" type="slidenum">
              <a:rPr lang="en-US" smtClean="0"/>
              <a:t>25</a:t>
            </a:fld>
            <a:endParaRPr lang="en-US"/>
          </a:p>
        </p:txBody>
      </p:sp>
    </p:spTree>
    <p:extLst>
      <p:ext uri="{BB962C8B-B14F-4D97-AF65-F5344CB8AC3E}">
        <p14:creationId xmlns:p14="http://schemas.microsoft.com/office/powerpoint/2010/main" val="3461592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perhaps the newer data is higher quality, could this be the reason for improved performance?</a:t>
            </a:r>
          </a:p>
        </p:txBody>
      </p:sp>
      <p:sp>
        <p:nvSpPr>
          <p:cNvPr id="4" name="Slide Number Placeholder 3"/>
          <p:cNvSpPr>
            <a:spLocks noGrp="1"/>
          </p:cNvSpPr>
          <p:nvPr>
            <p:ph type="sldNum" sz="quarter" idx="5"/>
          </p:nvPr>
        </p:nvSpPr>
        <p:spPr/>
        <p:txBody>
          <a:bodyPr/>
          <a:lstStyle/>
          <a:p>
            <a:fld id="{EAB99514-3973-45A4-9F10-2A7B8BC2B0ED}" type="slidenum">
              <a:rPr lang="en-US" smtClean="0"/>
              <a:t>26</a:t>
            </a:fld>
            <a:endParaRPr lang="en-US"/>
          </a:p>
        </p:txBody>
      </p:sp>
    </p:spTree>
    <p:extLst>
      <p:ext uri="{BB962C8B-B14F-4D97-AF65-F5344CB8AC3E}">
        <p14:creationId xmlns:p14="http://schemas.microsoft.com/office/powerpoint/2010/main" val="9251423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scale our pretraining data up, we should also be worried by possible overlaps between the pretraining data and the test sets.</a:t>
            </a:r>
          </a:p>
        </p:txBody>
      </p:sp>
      <p:sp>
        <p:nvSpPr>
          <p:cNvPr id="4" name="Slide Number Placeholder 3"/>
          <p:cNvSpPr>
            <a:spLocks noGrp="1"/>
          </p:cNvSpPr>
          <p:nvPr>
            <p:ph type="sldNum" sz="quarter" idx="5"/>
          </p:nvPr>
        </p:nvSpPr>
        <p:spPr/>
        <p:txBody>
          <a:bodyPr/>
          <a:lstStyle/>
          <a:p>
            <a:fld id="{EAB99514-3973-45A4-9F10-2A7B8BC2B0ED}" type="slidenum">
              <a:rPr lang="en-US" smtClean="0"/>
              <a:t>27</a:t>
            </a:fld>
            <a:endParaRPr lang="en-US"/>
          </a:p>
        </p:txBody>
      </p:sp>
    </p:spTree>
    <p:extLst>
      <p:ext uri="{BB962C8B-B14F-4D97-AF65-F5344CB8AC3E}">
        <p14:creationId xmlns:p14="http://schemas.microsoft.com/office/powerpoint/2010/main" val="13745019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we are training on terabytes of data. Where is this data coming from?</a:t>
            </a:r>
          </a:p>
        </p:txBody>
      </p:sp>
      <p:sp>
        <p:nvSpPr>
          <p:cNvPr id="4" name="Slide Number Placeholder 3"/>
          <p:cNvSpPr>
            <a:spLocks noGrp="1"/>
          </p:cNvSpPr>
          <p:nvPr>
            <p:ph type="sldNum" sz="quarter" idx="5"/>
          </p:nvPr>
        </p:nvSpPr>
        <p:spPr/>
        <p:txBody>
          <a:bodyPr/>
          <a:lstStyle/>
          <a:p>
            <a:fld id="{EAB99514-3973-45A4-9F10-2A7B8BC2B0ED}" type="slidenum">
              <a:rPr lang="en-US" smtClean="0"/>
              <a:t>28</a:t>
            </a:fld>
            <a:endParaRPr lang="en-US"/>
          </a:p>
        </p:txBody>
      </p:sp>
    </p:spTree>
    <p:extLst>
      <p:ext uri="{BB962C8B-B14F-4D97-AF65-F5344CB8AC3E}">
        <p14:creationId xmlns:p14="http://schemas.microsoft.com/office/powerpoint/2010/main" val="12064962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model will learn whatever biases are in the data.</a:t>
            </a:r>
          </a:p>
        </p:txBody>
      </p:sp>
      <p:sp>
        <p:nvSpPr>
          <p:cNvPr id="4" name="Slide Number Placeholder 3"/>
          <p:cNvSpPr>
            <a:spLocks noGrp="1"/>
          </p:cNvSpPr>
          <p:nvPr>
            <p:ph type="sldNum" sz="quarter" idx="5"/>
          </p:nvPr>
        </p:nvSpPr>
        <p:spPr/>
        <p:txBody>
          <a:bodyPr/>
          <a:lstStyle/>
          <a:p>
            <a:fld id="{EAB99514-3973-45A4-9F10-2A7B8BC2B0ED}" type="slidenum">
              <a:rPr lang="en-US" smtClean="0"/>
              <a:t>29</a:t>
            </a:fld>
            <a:endParaRPr lang="en-US"/>
          </a:p>
        </p:txBody>
      </p:sp>
    </p:spTree>
    <p:extLst>
      <p:ext uri="{BB962C8B-B14F-4D97-AF65-F5344CB8AC3E}">
        <p14:creationId xmlns:p14="http://schemas.microsoft.com/office/powerpoint/2010/main" val="2399265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Historically, word representations used frequency and co-occurrence statistics to represent single words. These were usually methods that can be quickly run on any corpus.</a:t>
            </a:r>
          </a:p>
        </p:txBody>
      </p:sp>
      <p:sp>
        <p:nvSpPr>
          <p:cNvPr id="4" name="Slide Number Placeholder 3"/>
          <p:cNvSpPr>
            <a:spLocks noGrp="1"/>
          </p:cNvSpPr>
          <p:nvPr>
            <p:ph type="sldNum" sz="quarter" idx="5"/>
          </p:nvPr>
        </p:nvSpPr>
        <p:spPr/>
        <p:txBody>
          <a:bodyPr/>
          <a:lstStyle/>
          <a:p>
            <a:fld id="{EAB99514-3973-45A4-9F10-2A7B8BC2B0ED}" type="slidenum">
              <a:rPr lang="en-US" smtClean="0"/>
              <a:t>3</a:t>
            </a:fld>
            <a:endParaRPr lang="en-US"/>
          </a:p>
        </p:txBody>
      </p:sp>
    </p:spTree>
    <p:extLst>
      <p:ext uri="{BB962C8B-B14F-4D97-AF65-F5344CB8AC3E}">
        <p14:creationId xmlns:p14="http://schemas.microsoft.com/office/powerpoint/2010/main" val="7605649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we know what biases are present? Should we be blindly using BERT in real systems?</a:t>
            </a:r>
          </a:p>
        </p:txBody>
      </p:sp>
      <p:sp>
        <p:nvSpPr>
          <p:cNvPr id="4" name="Slide Number Placeholder 3"/>
          <p:cNvSpPr>
            <a:spLocks noGrp="1"/>
          </p:cNvSpPr>
          <p:nvPr>
            <p:ph type="sldNum" sz="quarter" idx="5"/>
          </p:nvPr>
        </p:nvSpPr>
        <p:spPr/>
        <p:txBody>
          <a:bodyPr/>
          <a:lstStyle/>
          <a:p>
            <a:fld id="{EAB99514-3973-45A4-9F10-2A7B8BC2B0ED}" type="slidenum">
              <a:rPr lang="en-US" smtClean="0"/>
              <a:t>30</a:t>
            </a:fld>
            <a:endParaRPr lang="en-US"/>
          </a:p>
        </p:txBody>
      </p:sp>
    </p:spTree>
    <p:extLst>
      <p:ext uri="{BB962C8B-B14F-4D97-AF65-F5344CB8AC3E}">
        <p14:creationId xmlns:p14="http://schemas.microsoft.com/office/powerpoint/2010/main" val="28936645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There’s a rapidly growing community of researchers aiming to understand contextualized encoders and how they are so effective. One line of work looks at taking frozen models (embeddings) and testing them on linguistic phenomenon by finetuning simple models</a:t>
            </a:r>
          </a:p>
        </p:txBody>
      </p:sp>
      <p:sp>
        <p:nvSpPr>
          <p:cNvPr id="4" name="Slide Number Placeholder 3"/>
          <p:cNvSpPr>
            <a:spLocks noGrp="1"/>
          </p:cNvSpPr>
          <p:nvPr>
            <p:ph type="sldNum" sz="quarter" idx="5"/>
          </p:nvPr>
        </p:nvSpPr>
        <p:spPr/>
        <p:txBody>
          <a:bodyPr/>
          <a:lstStyle/>
          <a:p>
            <a:fld id="{EAB99514-3973-45A4-9F10-2A7B8BC2B0ED}" type="slidenum">
              <a:rPr lang="en-US" smtClean="0"/>
              <a:t>31</a:t>
            </a:fld>
            <a:endParaRPr lang="en-US"/>
          </a:p>
        </p:txBody>
      </p:sp>
    </p:spTree>
    <p:extLst>
      <p:ext uri="{BB962C8B-B14F-4D97-AF65-F5344CB8AC3E}">
        <p14:creationId xmlns:p14="http://schemas.microsoft.com/office/powerpoint/2010/main" val="37559316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Others look at attention maps to identify important layers or words in the input.</a:t>
            </a:r>
          </a:p>
        </p:txBody>
      </p:sp>
      <p:sp>
        <p:nvSpPr>
          <p:cNvPr id="4" name="Slide Number Placeholder 3"/>
          <p:cNvSpPr>
            <a:spLocks noGrp="1"/>
          </p:cNvSpPr>
          <p:nvPr>
            <p:ph type="sldNum" sz="quarter" idx="5"/>
          </p:nvPr>
        </p:nvSpPr>
        <p:spPr/>
        <p:txBody>
          <a:bodyPr/>
          <a:lstStyle/>
          <a:p>
            <a:fld id="{EAB99514-3973-45A4-9F10-2A7B8BC2B0ED}" type="slidenum">
              <a:rPr lang="en-US" smtClean="0"/>
              <a:t>32</a:t>
            </a:fld>
            <a:endParaRPr lang="en-US"/>
          </a:p>
        </p:txBody>
      </p:sp>
    </p:spTree>
    <p:extLst>
      <p:ext uri="{BB962C8B-B14F-4D97-AF65-F5344CB8AC3E}">
        <p14:creationId xmlns:p14="http://schemas.microsoft.com/office/powerpoint/2010/main" val="11760233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a third line aims to be generative: ask the model what it knows by forcing it to fill in blanks or complete text</a:t>
            </a:r>
          </a:p>
        </p:txBody>
      </p:sp>
      <p:sp>
        <p:nvSpPr>
          <p:cNvPr id="4" name="Slide Number Placeholder 3"/>
          <p:cNvSpPr>
            <a:spLocks noGrp="1"/>
          </p:cNvSpPr>
          <p:nvPr>
            <p:ph type="sldNum" sz="quarter" idx="5"/>
          </p:nvPr>
        </p:nvSpPr>
        <p:spPr/>
        <p:txBody>
          <a:bodyPr/>
          <a:lstStyle/>
          <a:p>
            <a:fld id="{EAB99514-3973-45A4-9F10-2A7B8BC2B0ED}" type="slidenum">
              <a:rPr lang="en-US" smtClean="0"/>
              <a:t>33</a:t>
            </a:fld>
            <a:endParaRPr lang="en-US"/>
          </a:p>
        </p:txBody>
      </p:sp>
    </p:spTree>
    <p:extLst>
      <p:ext uri="{BB962C8B-B14F-4D97-AF65-F5344CB8AC3E}">
        <p14:creationId xmlns:p14="http://schemas.microsoft.com/office/powerpoint/2010/main" val="12044161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methods are all flawed in different ways</a:t>
            </a:r>
          </a:p>
        </p:txBody>
      </p:sp>
      <p:sp>
        <p:nvSpPr>
          <p:cNvPr id="4" name="Slide Number Placeholder 3"/>
          <p:cNvSpPr>
            <a:spLocks noGrp="1"/>
          </p:cNvSpPr>
          <p:nvPr>
            <p:ph type="sldNum" sz="quarter" idx="5"/>
          </p:nvPr>
        </p:nvSpPr>
        <p:spPr/>
        <p:txBody>
          <a:bodyPr/>
          <a:lstStyle/>
          <a:p>
            <a:fld id="{EAB99514-3973-45A4-9F10-2A7B8BC2B0ED}" type="slidenum">
              <a:rPr lang="en-US" smtClean="0"/>
              <a:t>34</a:t>
            </a:fld>
            <a:endParaRPr lang="en-US"/>
          </a:p>
        </p:txBody>
      </p:sp>
    </p:spTree>
    <p:extLst>
      <p:ext uri="{BB962C8B-B14F-4D97-AF65-F5344CB8AC3E}">
        <p14:creationId xmlns:p14="http://schemas.microsoft.com/office/powerpoint/2010/main" val="20400354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task probing, who determines the finetuning process? How do we know that isn’t over (or under) expressive?</a:t>
            </a:r>
          </a:p>
        </p:txBody>
      </p:sp>
      <p:sp>
        <p:nvSpPr>
          <p:cNvPr id="4" name="Slide Number Placeholder 3"/>
          <p:cNvSpPr>
            <a:spLocks noGrp="1"/>
          </p:cNvSpPr>
          <p:nvPr>
            <p:ph type="sldNum" sz="quarter" idx="5"/>
          </p:nvPr>
        </p:nvSpPr>
        <p:spPr/>
        <p:txBody>
          <a:bodyPr/>
          <a:lstStyle/>
          <a:p>
            <a:fld id="{EAB99514-3973-45A4-9F10-2A7B8BC2B0ED}" type="slidenum">
              <a:rPr lang="en-US" smtClean="0"/>
              <a:t>35</a:t>
            </a:fld>
            <a:endParaRPr lang="en-US"/>
          </a:p>
        </p:txBody>
      </p:sp>
    </p:spTree>
    <p:extLst>
      <p:ext uri="{BB962C8B-B14F-4D97-AF65-F5344CB8AC3E}">
        <p14:creationId xmlns:p14="http://schemas.microsoft.com/office/powerpoint/2010/main" val="19996998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weight inspection, some work has shown that these weights are manipulable and unreliable.</a:t>
            </a:r>
          </a:p>
        </p:txBody>
      </p:sp>
      <p:sp>
        <p:nvSpPr>
          <p:cNvPr id="4" name="Slide Number Placeholder 3"/>
          <p:cNvSpPr>
            <a:spLocks noGrp="1"/>
          </p:cNvSpPr>
          <p:nvPr>
            <p:ph type="sldNum" sz="quarter" idx="5"/>
          </p:nvPr>
        </p:nvSpPr>
        <p:spPr/>
        <p:txBody>
          <a:bodyPr/>
          <a:lstStyle/>
          <a:p>
            <a:fld id="{EAB99514-3973-45A4-9F10-2A7B8BC2B0ED}" type="slidenum">
              <a:rPr lang="en-US" smtClean="0"/>
              <a:t>36</a:t>
            </a:fld>
            <a:endParaRPr lang="en-US"/>
          </a:p>
        </p:txBody>
      </p:sp>
    </p:spTree>
    <p:extLst>
      <p:ext uri="{BB962C8B-B14F-4D97-AF65-F5344CB8AC3E}">
        <p14:creationId xmlns:p14="http://schemas.microsoft.com/office/powerpoint/2010/main" val="6829343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prompting: those who have played around with GPT3 can attest that the prompt itself is critical. How do we decide the prompt used for probing?</a:t>
            </a:r>
          </a:p>
        </p:txBody>
      </p:sp>
      <p:sp>
        <p:nvSpPr>
          <p:cNvPr id="4" name="Slide Number Placeholder 3"/>
          <p:cNvSpPr>
            <a:spLocks noGrp="1"/>
          </p:cNvSpPr>
          <p:nvPr>
            <p:ph type="sldNum" sz="quarter" idx="5"/>
          </p:nvPr>
        </p:nvSpPr>
        <p:spPr/>
        <p:txBody>
          <a:bodyPr/>
          <a:lstStyle/>
          <a:p>
            <a:fld id="{EAB99514-3973-45A4-9F10-2A7B8BC2B0ED}" type="slidenum">
              <a:rPr lang="en-US" smtClean="0"/>
              <a:t>37</a:t>
            </a:fld>
            <a:endParaRPr lang="en-US"/>
          </a:p>
        </p:txBody>
      </p:sp>
    </p:spTree>
    <p:extLst>
      <p:ext uri="{BB962C8B-B14F-4D97-AF65-F5344CB8AC3E}">
        <p14:creationId xmlns:p14="http://schemas.microsoft.com/office/powerpoint/2010/main" val="31857704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there’s a body of work beyond English or monolingual encoders. We can just as easily train on multilingual data with a shared vocabulary</a:t>
            </a:r>
          </a:p>
        </p:txBody>
      </p:sp>
      <p:sp>
        <p:nvSpPr>
          <p:cNvPr id="4" name="Slide Number Placeholder 3"/>
          <p:cNvSpPr>
            <a:spLocks noGrp="1"/>
          </p:cNvSpPr>
          <p:nvPr>
            <p:ph type="sldNum" sz="quarter" idx="5"/>
          </p:nvPr>
        </p:nvSpPr>
        <p:spPr/>
        <p:txBody>
          <a:bodyPr/>
          <a:lstStyle/>
          <a:p>
            <a:fld id="{EAB99514-3973-45A4-9F10-2A7B8BC2B0ED}" type="slidenum">
              <a:rPr lang="en-US" smtClean="0"/>
              <a:t>38</a:t>
            </a:fld>
            <a:endParaRPr lang="en-US"/>
          </a:p>
        </p:txBody>
      </p:sp>
    </p:spTree>
    <p:extLst>
      <p:ext uri="{BB962C8B-B14F-4D97-AF65-F5344CB8AC3E}">
        <p14:creationId xmlns:p14="http://schemas.microsoft.com/office/powerpoint/2010/main" val="17880319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encoders do surprisingly well, possible due to</a:t>
            </a:r>
          </a:p>
        </p:txBody>
      </p:sp>
      <p:sp>
        <p:nvSpPr>
          <p:cNvPr id="4" name="Slide Number Placeholder 3"/>
          <p:cNvSpPr>
            <a:spLocks noGrp="1"/>
          </p:cNvSpPr>
          <p:nvPr>
            <p:ph type="sldNum" sz="quarter" idx="5"/>
          </p:nvPr>
        </p:nvSpPr>
        <p:spPr/>
        <p:txBody>
          <a:bodyPr/>
          <a:lstStyle/>
          <a:p>
            <a:fld id="{EAB99514-3973-45A4-9F10-2A7B8BC2B0ED}" type="slidenum">
              <a:rPr lang="en-US" smtClean="0"/>
              <a:t>39</a:t>
            </a:fld>
            <a:endParaRPr lang="en-US"/>
          </a:p>
        </p:txBody>
      </p:sp>
    </p:spTree>
    <p:extLst>
      <p:ext uri="{BB962C8B-B14F-4D97-AF65-F5344CB8AC3E}">
        <p14:creationId xmlns:p14="http://schemas.microsoft.com/office/powerpoint/2010/main" val="452468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methods evolved to become predictive: the representations or embeddings were trained against various objectives to improve semantic similarity and coherence of the embeddings. These were typically trained on a large corpus and word to vector weights were released.</a:t>
            </a:r>
          </a:p>
        </p:txBody>
      </p:sp>
      <p:sp>
        <p:nvSpPr>
          <p:cNvPr id="4" name="Slide Number Placeholder 3"/>
          <p:cNvSpPr>
            <a:spLocks noGrp="1"/>
          </p:cNvSpPr>
          <p:nvPr>
            <p:ph type="sldNum" sz="quarter" idx="5"/>
          </p:nvPr>
        </p:nvSpPr>
        <p:spPr/>
        <p:txBody>
          <a:bodyPr/>
          <a:lstStyle/>
          <a:p>
            <a:fld id="{EAB99514-3973-45A4-9F10-2A7B8BC2B0ED}" type="slidenum">
              <a:rPr lang="en-US" smtClean="0"/>
              <a:t>4</a:t>
            </a:fld>
            <a:endParaRPr lang="en-US"/>
          </a:p>
        </p:txBody>
      </p:sp>
    </p:spTree>
    <p:extLst>
      <p:ext uri="{BB962C8B-B14F-4D97-AF65-F5344CB8AC3E}">
        <p14:creationId xmlns:p14="http://schemas.microsoft.com/office/powerpoint/2010/main" val="4493136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shared vocabulary</a:t>
            </a:r>
          </a:p>
        </p:txBody>
      </p:sp>
      <p:sp>
        <p:nvSpPr>
          <p:cNvPr id="4" name="Slide Number Placeholder 3"/>
          <p:cNvSpPr>
            <a:spLocks noGrp="1"/>
          </p:cNvSpPr>
          <p:nvPr>
            <p:ph type="sldNum" sz="quarter" idx="5"/>
          </p:nvPr>
        </p:nvSpPr>
        <p:spPr/>
        <p:txBody>
          <a:bodyPr/>
          <a:lstStyle/>
          <a:p>
            <a:fld id="{EAB99514-3973-45A4-9F10-2A7B8BC2B0ED}" type="slidenum">
              <a:rPr lang="en-US" smtClean="0"/>
              <a:t>40</a:t>
            </a:fld>
            <a:endParaRPr lang="en-US"/>
          </a:p>
        </p:txBody>
      </p:sp>
    </p:spTree>
    <p:extLst>
      <p:ext uri="{BB962C8B-B14F-4D97-AF65-F5344CB8AC3E}">
        <p14:creationId xmlns:p14="http://schemas.microsoft.com/office/powerpoint/2010/main" val="15140154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Shared upper layers which may be more task-oriented.</a:t>
            </a:r>
          </a:p>
        </p:txBody>
      </p:sp>
      <p:sp>
        <p:nvSpPr>
          <p:cNvPr id="4" name="Slide Number Placeholder 3"/>
          <p:cNvSpPr>
            <a:spLocks noGrp="1"/>
          </p:cNvSpPr>
          <p:nvPr>
            <p:ph type="sldNum" sz="quarter" idx="5"/>
          </p:nvPr>
        </p:nvSpPr>
        <p:spPr/>
        <p:txBody>
          <a:bodyPr/>
          <a:lstStyle/>
          <a:p>
            <a:fld id="{EAB99514-3973-45A4-9F10-2A7B8BC2B0ED}" type="slidenum">
              <a:rPr lang="en-US" smtClean="0"/>
              <a:t>41</a:t>
            </a:fld>
            <a:endParaRPr lang="en-US"/>
          </a:p>
        </p:txBody>
      </p:sp>
    </p:spTree>
    <p:extLst>
      <p:ext uri="{BB962C8B-B14F-4D97-AF65-F5344CB8AC3E}">
        <p14:creationId xmlns:p14="http://schemas.microsoft.com/office/powerpoint/2010/main" val="10756501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Model depth, which gives room for the later layers to be more language-agnostic</a:t>
            </a:r>
          </a:p>
        </p:txBody>
      </p:sp>
      <p:sp>
        <p:nvSpPr>
          <p:cNvPr id="4" name="Slide Number Placeholder 3"/>
          <p:cNvSpPr>
            <a:spLocks noGrp="1"/>
          </p:cNvSpPr>
          <p:nvPr>
            <p:ph type="sldNum" sz="quarter" idx="5"/>
          </p:nvPr>
        </p:nvSpPr>
        <p:spPr/>
        <p:txBody>
          <a:bodyPr/>
          <a:lstStyle/>
          <a:p>
            <a:fld id="{EAB99514-3973-45A4-9F10-2A7B8BC2B0ED}" type="slidenum">
              <a:rPr lang="en-US" smtClean="0"/>
              <a:t>42</a:t>
            </a:fld>
            <a:endParaRPr lang="en-US"/>
          </a:p>
        </p:txBody>
      </p:sp>
    </p:spTree>
    <p:extLst>
      <p:ext uri="{BB962C8B-B14F-4D97-AF65-F5344CB8AC3E}">
        <p14:creationId xmlns:p14="http://schemas.microsoft.com/office/powerpoint/2010/main" val="15292172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we embeddings across languages can be aligned, so perhaps the result is not too surprising.</a:t>
            </a:r>
          </a:p>
        </p:txBody>
      </p:sp>
      <p:sp>
        <p:nvSpPr>
          <p:cNvPr id="4" name="Slide Number Placeholder 3"/>
          <p:cNvSpPr>
            <a:spLocks noGrp="1"/>
          </p:cNvSpPr>
          <p:nvPr>
            <p:ph type="sldNum" sz="quarter" idx="5"/>
          </p:nvPr>
        </p:nvSpPr>
        <p:spPr/>
        <p:txBody>
          <a:bodyPr/>
          <a:lstStyle/>
          <a:p>
            <a:fld id="{EAB99514-3973-45A4-9F10-2A7B8BC2B0ED}" type="slidenum">
              <a:rPr lang="en-US" smtClean="0"/>
              <a:t>43</a:t>
            </a:fld>
            <a:endParaRPr lang="en-US"/>
          </a:p>
        </p:txBody>
      </p:sp>
    </p:spTree>
    <p:extLst>
      <p:ext uri="{BB962C8B-B14F-4D97-AF65-F5344CB8AC3E}">
        <p14:creationId xmlns:p14="http://schemas.microsoft.com/office/powerpoint/2010/main" val="33131022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multilingual encoders work quite well. The main open question is here: when are they better than monolingual ones?</a:t>
            </a:r>
          </a:p>
        </p:txBody>
      </p:sp>
      <p:sp>
        <p:nvSpPr>
          <p:cNvPr id="4" name="Slide Number Placeholder 3"/>
          <p:cNvSpPr>
            <a:spLocks noGrp="1"/>
          </p:cNvSpPr>
          <p:nvPr>
            <p:ph type="sldNum" sz="quarter" idx="5"/>
          </p:nvPr>
        </p:nvSpPr>
        <p:spPr/>
        <p:txBody>
          <a:bodyPr/>
          <a:lstStyle/>
          <a:p>
            <a:fld id="{EAB99514-3973-45A4-9F10-2A7B8BC2B0ED}" type="slidenum">
              <a:rPr lang="en-US" smtClean="0"/>
              <a:t>44</a:t>
            </a:fld>
            <a:endParaRPr lang="en-US"/>
          </a:p>
        </p:txBody>
      </p:sp>
    </p:spTree>
    <p:extLst>
      <p:ext uri="{BB962C8B-B14F-4D97-AF65-F5344CB8AC3E}">
        <p14:creationId xmlns:p14="http://schemas.microsoft.com/office/powerpoint/2010/main" val="7223219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discussed, there is a lot of work and a lot of open questions in this area. Next, I will discuss three major shortcomings of the work so far.</a:t>
            </a:r>
          </a:p>
        </p:txBody>
      </p:sp>
      <p:sp>
        <p:nvSpPr>
          <p:cNvPr id="4" name="Slide Number Placeholder 3"/>
          <p:cNvSpPr>
            <a:spLocks noGrp="1"/>
          </p:cNvSpPr>
          <p:nvPr>
            <p:ph type="sldNum" sz="quarter" idx="5"/>
          </p:nvPr>
        </p:nvSpPr>
        <p:spPr/>
        <p:txBody>
          <a:bodyPr/>
          <a:lstStyle/>
          <a:p>
            <a:fld id="{EAB99514-3973-45A4-9F10-2A7B8BC2B0ED}" type="slidenum">
              <a:rPr lang="en-US" smtClean="0"/>
              <a:t>45</a:t>
            </a:fld>
            <a:endParaRPr lang="en-US"/>
          </a:p>
        </p:txBody>
      </p:sp>
    </p:spTree>
    <p:extLst>
      <p:ext uri="{BB962C8B-B14F-4D97-AF65-F5344CB8AC3E}">
        <p14:creationId xmlns:p14="http://schemas.microsoft.com/office/powerpoint/2010/main" val="40583402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scientific community, these models are evaluated on leaderboards. Papers are often only publishable when they win state of the art. However, as we have seen, there are a variety of factors that influence encoder performance. The paper in second place may have just as many good ideas as the one in first. </a:t>
            </a:r>
          </a:p>
        </p:txBody>
      </p:sp>
      <p:sp>
        <p:nvSpPr>
          <p:cNvPr id="4" name="Slide Number Placeholder 3"/>
          <p:cNvSpPr>
            <a:spLocks noGrp="1"/>
          </p:cNvSpPr>
          <p:nvPr>
            <p:ph type="sldNum" sz="quarter" idx="5"/>
          </p:nvPr>
        </p:nvSpPr>
        <p:spPr/>
        <p:txBody>
          <a:bodyPr/>
          <a:lstStyle/>
          <a:p>
            <a:fld id="{EAB99514-3973-45A4-9F10-2A7B8BC2B0ED}" type="slidenum">
              <a:rPr lang="en-US" smtClean="0"/>
              <a:t>46</a:t>
            </a:fld>
            <a:endParaRPr lang="en-US"/>
          </a:p>
        </p:txBody>
      </p:sp>
    </p:spTree>
    <p:extLst>
      <p:ext uri="{BB962C8B-B14F-4D97-AF65-F5344CB8AC3E}">
        <p14:creationId xmlns:p14="http://schemas.microsoft.com/office/powerpoint/2010/main" val="36849803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to publicize and publish negative results in encoders more. Encoders are expensive, and every datapoint can save future costs.</a:t>
            </a:r>
          </a:p>
        </p:txBody>
      </p:sp>
      <p:sp>
        <p:nvSpPr>
          <p:cNvPr id="4" name="Slide Number Placeholder 3"/>
          <p:cNvSpPr>
            <a:spLocks noGrp="1"/>
          </p:cNvSpPr>
          <p:nvPr>
            <p:ph type="sldNum" sz="quarter" idx="5"/>
          </p:nvPr>
        </p:nvSpPr>
        <p:spPr/>
        <p:txBody>
          <a:bodyPr/>
          <a:lstStyle/>
          <a:p>
            <a:fld id="{EAB99514-3973-45A4-9F10-2A7B8BC2B0ED}" type="slidenum">
              <a:rPr lang="en-US" smtClean="0"/>
              <a:t>47</a:t>
            </a:fld>
            <a:endParaRPr lang="en-US"/>
          </a:p>
        </p:txBody>
      </p:sp>
    </p:spTree>
    <p:extLst>
      <p:ext uri="{BB962C8B-B14F-4D97-AF65-F5344CB8AC3E}">
        <p14:creationId xmlns:p14="http://schemas.microsoft.com/office/powerpoint/2010/main" val="40507914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Leaderboards have become trendy. A dataset and a benchmark for people to compare results on seems like a fair evaluation. We ask leaderboard owners to periodically survey their incoming submissions for their ideas – don’t abandon your prior work.</a:t>
            </a:r>
          </a:p>
        </p:txBody>
      </p:sp>
      <p:sp>
        <p:nvSpPr>
          <p:cNvPr id="4" name="Slide Number Placeholder 3"/>
          <p:cNvSpPr>
            <a:spLocks noGrp="1"/>
          </p:cNvSpPr>
          <p:nvPr>
            <p:ph type="sldNum" sz="quarter" idx="5"/>
          </p:nvPr>
        </p:nvSpPr>
        <p:spPr/>
        <p:txBody>
          <a:bodyPr/>
          <a:lstStyle/>
          <a:p>
            <a:fld id="{EAB99514-3973-45A4-9F10-2A7B8BC2B0ED}" type="slidenum">
              <a:rPr lang="en-US" smtClean="0"/>
              <a:t>48</a:t>
            </a:fld>
            <a:endParaRPr lang="en-US"/>
          </a:p>
        </p:txBody>
      </p:sp>
    </p:spTree>
    <p:extLst>
      <p:ext uri="{BB962C8B-B14F-4D97-AF65-F5344CB8AC3E}">
        <p14:creationId xmlns:p14="http://schemas.microsoft.com/office/powerpoint/2010/main" val="40228324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leaderboard is not just a dataset. We ask you to think of them as an forever-open shared task</a:t>
            </a:r>
          </a:p>
        </p:txBody>
      </p:sp>
      <p:sp>
        <p:nvSpPr>
          <p:cNvPr id="4" name="Slide Number Placeholder 3"/>
          <p:cNvSpPr>
            <a:spLocks noGrp="1"/>
          </p:cNvSpPr>
          <p:nvPr>
            <p:ph type="sldNum" sz="quarter" idx="5"/>
          </p:nvPr>
        </p:nvSpPr>
        <p:spPr/>
        <p:txBody>
          <a:bodyPr/>
          <a:lstStyle/>
          <a:p>
            <a:fld id="{EAB99514-3973-45A4-9F10-2A7B8BC2B0ED}" type="slidenum">
              <a:rPr lang="en-US" smtClean="0"/>
              <a:t>49</a:t>
            </a:fld>
            <a:endParaRPr lang="en-US"/>
          </a:p>
        </p:txBody>
      </p:sp>
    </p:spTree>
    <p:extLst>
      <p:ext uri="{BB962C8B-B14F-4D97-AF65-F5344CB8AC3E}">
        <p14:creationId xmlns:p14="http://schemas.microsoft.com/office/powerpoint/2010/main" val="3634695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embeddings were still fixed for each word type. Words with multiple senses were conflated into a single embedding. </a:t>
            </a:r>
          </a:p>
          <a:p>
            <a:endParaRPr lang="en-US" dirty="0"/>
          </a:p>
          <a:p>
            <a:r>
              <a:rPr lang="en-US" dirty="0"/>
              <a:t>Recently, embeddings became contextualized to include the surrounding words, and so the embedding of each token now depends on the context.</a:t>
            </a:r>
          </a:p>
          <a:p>
            <a:endParaRPr lang="en-US" dirty="0"/>
          </a:p>
          <a:p>
            <a:r>
              <a:rPr lang="en-US" dirty="0"/>
              <a:t>And the entire model is released so embeddings need to be computed each time.</a:t>
            </a:r>
          </a:p>
        </p:txBody>
      </p:sp>
      <p:sp>
        <p:nvSpPr>
          <p:cNvPr id="4" name="Slide Number Placeholder 3"/>
          <p:cNvSpPr>
            <a:spLocks noGrp="1"/>
          </p:cNvSpPr>
          <p:nvPr>
            <p:ph type="sldNum" sz="quarter" idx="5"/>
          </p:nvPr>
        </p:nvSpPr>
        <p:spPr/>
        <p:txBody>
          <a:bodyPr/>
          <a:lstStyle/>
          <a:p>
            <a:fld id="{EAB99514-3973-45A4-9F10-2A7B8BC2B0ED}" type="slidenum">
              <a:rPr lang="en-US" smtClean="0"/>
              <a:t>5</a:t>
            </a:fld>
            <a:endParaRPr lang="en-US"/>
          </a:p>
        </p:txBody>
      </p:sp>
    </p:spTree>
    <p:extLst>
      <p:ext uri="{BB962C8B-B14F-4D97-AF65-F5344CB8AC3E}">
        <p14:creationId xmlns:p14="http://schemas.microsoft.com/office/powerpoint/2010/main" val="3033896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shared tasks at workshops always publish summaries discussing the methods. So why shouldn’t leaderboards?</a:t>
            </a:r>
          </a:p>
        </p:txBody>
      </p:sp>
      <p:sp>
        <p:nvSpPr>
          <p:cNvPr id="4" name="Slide Number Placeholder 3"/>
          <p:cNvSpPr>
            <a:spLocks noGrp="1"/>
          </p:cNvSpPr>
          <p:nvPr>
            <p:ph type="sldNum" sz="quarter" idx="5"/>
          </p:nvPr>
        </p:nvSpPr>
        <p:spPr/>
        <p:txBody>
          <a:bodyPr/>
          <a:lstStyle/>
          <a:p>
            <a:fld id="{EAB99514-3973-45A4-9F10-2A7B8BC2B0ED}" type="slidenum">
              <a:rPr lang="en-US" smtClean="0"/>
              <a:t>50</a:t>
            </a:fld>
            <a:endParaRPr lang="en-US"/>
          </a:p>
        </p:txBody>
      </p:sp>
    </p:spTree>
    <p:extLst>
      <p:ext uri="{BB962C8B-B14F-4D97-AF65-F5344CB8AC3E}">
        <p14:creationId xmlns:p14="http://schemas.microsoft.com/office/powerpoint/2010/main" val="24439975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next concern is hopefully a bit outdated by now and at this conference. Up to this point, probing and interpretability work has primarily focused on a wide array of linguistic tasks but on a very small set of models, typically BERT-base, BERT-large, and </a:t>
            </a:r>
            <a:r>
              <a:rPr lang="en-US" dirty="0" err="1"/>
              <a:t>RoBERTa</a:t>
            </a:r>
            <a:r>
              <a:rPr lang="en-US" dirty="0"/>
              <a:t>. While it is good to understand these specific models, there are other parameters that could significantly affect the knowledge of these models. </a:t>
            </a:r>
          </a:p>
        </p:txBody>
      </p:sp>
      <p:sp>
        <p:nvSpPr>
          <p:cNvPr id="4" name="Slide Number Placeholder 3"/>
          <p:cNvSpPr>
            <a:spLocks noGrp="1"/>
          </p:cNvSpPr>
          <p:nvPr>
            <p:ph type="sldNum" sz="quarter" idx="5"/>
          </p:nvPr>
        </p:nvSpPr>
        <p:spPr/>
        <p:txBody>
          <a:bodyPr/>
          <a:lstStyle/>
          <a:p>
            <a:fld id="{EAB99514-3973-45A4-9F10-2A7B8BC2B0ED}" type="slidenum">
              <a:rPr lang="en-US" smtClean="0"/>
              <a:t>51</a:t>
            </a:fld>
            <a:endParaRPr lang="en-US"/>
          </a:p>
        </p:txBody>
      </p:sp>
    </p:spTree>
    <p:extLst>
      <p:ext uri="{BB962C8B-B14F-4D97-AF65-F5344CB8AC3E}">
        <p14:creationId xmlns:p14="http://schemas.microsoft.com/office/powerpoint/2010/main" val="21108222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Smaller models might perform substantially worse</a:t>
            </a:r>
          </a:p>
        </p:txBody>
      </p:sp>
      <p:sp>
        <p:nvSpPr>
          <p:cNvPr id="4" name="Slide Number Placeholder 3"/>
          <p:cNvSpPr>
            <a:spLocks noGrp="1"/>
          </p:cNvSpPr>
          <p:nvPr>
            <p:ph type="sldNum" sz="quarter" idx="5"/>
          </p:nvPr>
        </p:nvSpPr>
        <p:spPr/>
        <p:txBody>
          <a:bodyPr/>
          <a:lstStyle/>
          <a:p>
            <a:fld id="{EAB99514-3973-45A4-9F10-2A7B8BC2B0ED}" type="slidenum">
              <a:rPr lang="en-US" smtClean="0"/>
              <a:t>52</a:t>
            </a:fld>
            <a:endParaRPr lang="en-US"/>
          </a:p>
        </p:txBody>
      </p:sp>
    </p:spTree>
    <p:extLst>
      <p:ext uri="{BB962C8B-B14F-4D97-AF65-F5344CB8AC3E}">
        <p14:creationId xmlns:p14="http://schemas.microsoft.com/office/powerpoint/2010/main" val="15819293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Training data should affect performance on some tasks</a:t>
            </a:r>
          </a:p>
        </p:txBody>
      </p:sp>
      <p:sp>
        <p:nvSpPr>
          <p:cNvPr id="4" name="Slide Number Placeholder 3"/>
          <p:cNvSpPr>
            <a:spLocks noGrp="1"/>
          </p:cNvSpPr>
          <p:nvPr>
            <p:ph type="sldNum" sz="quarter" idx="5"/>
          </p:nvPr>
        </p:nvSpPr>
        <p:spPr/>
        <p:txBody>
          <a:bodyPr/>
          <a:lstStyle/>
          <a:p>
            <a:fld id="{EAB99514-3973-45A4-9F10-2A7B8BC2B0ED}" type="slidenum">
              <a:rPr lang="en-US" smtClean="0"/>
              <a:t>53</a:t>
            </a:fld>
            <a:endParaRPr lang="en-US"/>
          </a:p>
        </p:txBody>
      </p:sp>
    </p:spTree>
    <p:extLst>
      <p:ext uri="{BB962C8B-B14F-4D97-AF65-F5344CB8AC3E}">
        <p14:creationId xmlns:p14="http://schemas.microsoft.com/office/powerpoint/2010/main" val="28082625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architecture or domain may also reveal flaws in probing methods</a:t>
            </a:r>
          </a:p>
        </p:txBody>
      </p:sp>
      <p:sp>
        <p:nvSpPr>
          <p:cNvPr id="4" name="Slide Number Placeholder 3"/>
          <p:cNvSpPr>
            <a:spLocks noGrp="1"/>
          </p:cNvSpPr>
          <p:nvPr>
            <p:ph type="sldNum" sz="quarter" idx="5"/>
          </p:nvPr>
        </p:nvSpPr>
        <p:spPr/>
        <p:txBody>
          <a:bodyPr/>
          <a:lstStyle/>
          <a:p>
            <a:fld id="{EAB99514-3973-45A4-9F10-2A7B8BC2B0ED}" type="slidenum">
              <a:rPr lang="en-US" smtClean="0"/>
              <a:t>54</a:t>
            </a:fld>
            <a:endParaRPr lang="en-US"/>
          </a:p>
        </p:txBody>
      </p:sp>
    </p:spTree>
    <p:extLst>
      <p:ext uri="{BB962C8B-B14F-4D97-AF65-F5344CB8AC3E}">
        <p14:creationId xmlns:p14="http://schemas.microsoft.com/office/powerpoint/2010/main" val="10585623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would like to see more work draw conclusions across models in addition to across tasks.</a:t>
            </a:r>
          </a:p>
        </p:txBody>
      </p:sp>
      <p:sp>
        <p:nvSpPr>
          <p:cNvPr id="4" name="Slide Number Placeholder 3"/>
          <p:cNvSpPr>
            <a:spLocks noGrp="1"/>
          </p:cNvSpPr>
          <p:nvPr>
            <p:ph type="sldNum" sz="quarter" idx="5"/>
          </p:nvPr>
        </p:nvSpPr>
        <p:spPr/>
        <p:txBody>
          <a:bodyPr/>
          <a:lstStyle/>
          <a:p>
            <a:fld id="{EAB99514-3973-45A4-9F10-2A7B8BC2B0ED}" type="slidenum">
              <a:rPr lang="en-US" smtClean="0"/>
              <a:t>55</a:t>
            </a:fld>
            <a:endParaRPr lang="en-US"/>
          </a:p>
        </p:txBody>
      </p:sp>
    </p:spTree>
    <p:extLst>
      <p:ext uri="{BB962C8B-B14F-4D97-AF65-F5344CB8AC3E}">
        <p14:creationId xmlns:p14="http://schemas.microsoft.com/office/powerpoint/2010/main" val="6899081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lets us ask some interesting questions, like at what size do these models outperform human baselines?</a:t>
            </a:r>
          </a:p>
        </p:txBody>
      </p:sp>
      <p:sp>
        <p:nvSpPr>
          <p:cNvPr id="4" name="Slide Number Placeholder 3"/>
          <p:cNvSpPr>
            <a:spLocks noGrp="1"/>
          </p:cNvSpPr>
          <p:nvPr>
            <p:ph type="sldNum" sz="quarter" idx="5"/>
          </p:nvPr>
        </p:nvSpPr>
        <p:spPr/>
        <p:txBody>
          <a:bodyPr/>
          <a:lstStyle/>
          <a:p>
            <a:fld id="{EAB99514-3973-45A4-9F10-2A7B8BC2B0ED}" type="slidenum">
              <a:rPr lang="en-US" smtClean="0"/>
              <a:t>56</a:t>
            </a:fld>
            <a:endParaRPr lang="en-US"/>
          </a:p>
        </p:txBody>
      </p:sp>
    </p:spTree>
    <p:extLst>
      <p:ext uri="{BB962C8B-B14F-4D97-AF65-F5344CB8AC3E}">
        <p14:creationId xmlns:p14="http://schemas.microsoft.com/office/powerpoint/2010/main" val="164847833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how much of Wikipedia is needed to do well?</a:t>
            </a:r>
          </a:p>
        </p:txBody>
      </p:sp>
      <p:sp>
        <p:nvSpPr>
          <p:cNvPr id="4" name="Slide Number Placeholder 3"/>
          <p:cNvSpPr>
            <a:spLocks noGrp="1"/>
          </p:cNvSpPr>
          <p:nvPr>
            <p:ph type="sldNum" sz="quarter" idx="5"/>
          </p:nvPr>
        </p:nvSpPr>
        <p:spPr/>
        <p:txBody>
          <a:bodyPr/>
          <a:lstStyle/>
          <a:p>
            <a:fld id="{EAB99514-3973-45A4-9F10-2A7B8BC2B0ED}" type="slidenum">
              <a:rPr lang="en-US" smtClean="0"/>
              <a:t>57</a:t>
            </a:fld>
            <a:endParaRPr lang="en-US"/>
          </a:p>
        </p:txBody>
      </p:sp>
    </p:spTree>
    <p:extLst>
      <p:ext uri="{BB962C8B-B14F-4D97-AF65-F5344CB8AC3E}">
        <p14:creationId xmlns:p14="http://schemas.microsoft.com/office/powerpoint/2010/main" val="108311893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we would like to raise the issue of increasingly complex evaluations. </a:t>
            </a:r>
          </a:p>
          <a:p>
            <a:endParaRPr lang="en-US" dirty="0"/>
          </a:p>
          <a:p>
            <a:r>
              <a:rPr lang="en-US" dirty="0"/>
              <a:t>There are dozens of tasks involved in evaluating contextualized encoders against prior work. The cost of finetuning each one is already high.</a:t>
            </a:r>
          </a:p>
        </p:txBody>
      </p:sp>
      <p:sp>
        <p:nvSpPr>
          <p:cNvPr id="4" name="Slide Number Placeholder 3"/>
          <p:cNvSpPr>
            <a:spLocks noGrp="1"/>
          </p:cNvSpPr>
          <p:nvPr>
            <p:ph type="sldNum" sz="quarter" idx="5"/>
          </p:nvPr>
        </p:nvSpPr>
        <p:spPr/>
        <p:txBody>
          <a:bodyPr/>
          <a:lstStyle/>
          <a:p>
            <a:fld id="{EAB99514-3973-45A4-9F10-2A7B8BC2B0ED}" type="slidenum">
              <a:rPr lang="en-US" smtClean="0"/>
              <a:t>58</a:t>
            </a:fld>
            <a:endParaRPr lang="en-US"/>
          </a:p>
        </p:txBody>
      </p:sp>
    </p:spTree>
    <p:extLst>
      <p:ext uri="{BB962C8B-B14F-4D97-AF65-F5344CB8AC3E}">
        <p14:creationId xmlns:p14="http://schemas.microsoft.com/office/powerpoint/2010/main" val="194028313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might be doable for large research groups focused on improving encoders, but not all research is focused on that. What about a student working on distilling encoders?</a:t>
            </a:r>
          </a:p>
        </p:txBody>
      </p:sp>
      <p:sp>
        <p:nvSpPr>
          <p:cNvPr id="4" name="Slide Number Placeholder 3"/>
          <p:cNvSpPr>
            <a:spLocks noGrp="1"/>
          </p:cNvSpPr>
          <p:nvPr>
            <p:ph type="sldNum" sz="quarter" idx="5"/>
          </p:nvPr>
        </p:nvSpPr>
        <p:spPr/>
        <p:txBody>
          <a:bodyPr/>
          <a:lstStyle/>
          <a:p>
            <a:fld id="{EAB99514-3973-45A4-9F10-2A7B8BC2B0ED}" type="slidenum">
              <a:rPr lang="en-US" smtClean="0"/>
              <a:t>59</a:t>
            </a:fld>
            <a:endParaRPr lang="en-US"/>
          </a:p>
        </p:txBody>
      </p:sp>
    </p:spTree>
    <p:extLst>
      <p:ext uri="{BB962C8B-B14F-4D97-AF65-F5344CB8AC3E}">
        <p14:creationId xmlns:p14="http://schemas.microsoft.com/office/powerpoint/2010/main" val="3878632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BERT is a 12 layer Transformer language model trained on two pretraining tasks: masked language modeling and next sentence prediction. It is trained on English Wikipedia and </a:t>
            </a:r>
            <a:r>
              <a:rPr lang="en-US" dirty="0" err="1"/>
              <a:t>BooksCorpus</a:t>
            </a:r>
            <a:r>
              <a:rPr lang="en-US" dirty="0"/>
              <a:t>.</a:t>
            </a:r>
          </a:p>
        </p:txBody>
      </p:sp>
      <p:sp>
        <p:nvSpPr>
          <p:cNvPr id="4" name="Slide Number Placeholder 3"/>
          <p:cNvSpPr>
            <a:spLocks noGrp="1"/>
          </p:cNvSpPr>
          <p:nvPr>
            <p:ph type="sldNum" sz="quarter" idx="5"/>
          </p:nvPr>
        </p:nvSpPr>
        <p:spPr/>
        <p:txBody>
          <a:bodyPr/>
          <a:lstStyle/>
          <a:p>
            <a:fld id="{EAB99514-3973-45A4-9F10-2A7B8BC2B0ED}" type="slidenum">
              <a:rPr lang="en-US" smtClean="0"/>
              <a:t>6</a:t>
            </a:fld>
            <a:endParaRPr lang="en-US"/>
          </a:p>
        </p:txBody>
      </p:sp>
    </p:spTree>
    <p:extLst>
      <p:ext uri="{BB962C8B-B14F-4D97-AF65-F5344CB8AC3E}">
        <p14:creationId xmlns:p14="http://schemas.microsoft.com/office/powerpoint/2010/main" val="339366162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could focus efforts towards finetuning on these tasks... which is expensive and unrelated to their novel methods</a:t>
            </a:r>
          </a:p>
        </p:txBody>
      </p:sp>
      <p:sp>
        <p:nvSpPr>
          <p:cNvPr id="4" name="Slide Number Placeholder 3"/>
          <p:cNvSpPr>
            <a:spLocks noGrp="1"/>
          </p:cNvSpPr>
          <p:nvPr>
            <p:ph type="sldNum" sz="quarter" idx="5"/>
          </p:nvPr>
        </p:nvSpPr>
        <p:spPr/>
        <p:txBody>
          <a:bodyPr/>
          <a:lstStyle/>
          <a:p>
            <a:fld id="{EAB99514-3973-45A4-9F10-2A7B8BC2B0ED}" type="slidenum">
              <a:rPr lang="en-US" smtClean="0"/>
              <a:t>60</a:t>
            </a:fld>
            <a:endParaRPr lang="en-US"/>
          </a:p>
        </p:txBody>
      </p:sp>
    </p:spTree>
    <p:extLst>
      <p:ext uri="{BB962C8B-B14F-4D97-AF65-F5344CB8AC3E}">
        <p14:creationId xmlns:p14="http://schemas.microsoft.com/office/powerpoint/2010/main" val="12046264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could stick with a few downstream tasks. But which ones? This can lead to unfair comparisons and angry reviewers demanding more numbers</a:t>
            </a:r>
          </a:p>
        </p:txBody>
      </p:sp>
      <p:sp>
        <p:nvSpPr>
          <p:cNvPr id="4" name="Slide Number Placeholder 3"/>
          <p:cNvSpPr>
            <a:spLocks noGrp="1"/>
          </p:cNvSpPr>
          <p:nvPr>
            <p:ph type="sldNum" sz="quarter" idx="5"/>
          </p:nvPr>
        </p:nvSpPr>
        <p:spPr/>
        <p:txBody>
          <a:bodyPr/>
          <a:lstStyle/>
          <a:p>
            <a:fld id="{EAB99514-3973-45A4-9F10-2A7B8BC2B0ED}" type="slidenum">
              <a:rPr lang="en-US" smtClean="0"/>
              <a:t>61</a:t>
            </a:fld>
            <a:endParaRPr lang="en-US"/>
          </a:p>
        </p:txBody>
      </p:sp>
    </p:spTree>
    <p:extLst>
      <p:ext uri="{BB962C8B-B14F-4D97-AF65-F5344CB8AC3E}">
        <p14:creationId xmlns:p14="http://schemas.microsoft.com/office/powerpoint/2010/main" val="83674081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one open question, then, is how can we make evaluation easier?</a:t>
            </a:r>
          </a:p>
        </p:txBody>
      </p:sp>
      <p:sp>
        <p:nvSpPr>
          <p:cNvPr id="4" name="Slide Number Placeholder 3"/>
          <p:cNvSpPr>
            <a:spLocks noGrp="1"/>
          </p:cNvSpPr>
          <p:nvPr>
            <p:ph type="sldNum" sz="quarter" idx="5"/>
          </p:nvPr>
        </p:nvSpPr>
        <p:spPr/>
        <p:txBody>
          <a:bodyPr/>
          <a:lstStyle/>
          <a:p>
            <a:fld id="{EAB99514-3973-45A4-9F10-2A7B8BC2B0ED}" type="slidenum">
              <a:rPr lang="en-US" smtClean="0"/>
              <a:t>62</a:t>
            </a:fld>
            <a:endParaRPr lang="en-US"/>
          </a:p>
        </p:txBody>
      </p:sp>
    </p:spTree>
    <p:extLst>
      <p:ext uri="{BB962C8B-B14F-4D97-AF65-F5344CB8AC3E}">
        <p14:creationId xmlns:p14="http://schemas.microsoft.com/office/powerpoint/2010/main" val="127714302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coming from a practical application standpoint: how can we quickly debug and test these models?</a:t>
            </a:r>
          </a:p>
        </p:txBody>
      </p:sp>
      <p:sp>
        <p:nvSpPr>
          <p:cNvPr id="4" name="Slide Number Placeholder 3"/>
          <p:cNvSpPr>
            <a:spLocks noGrp="1"/>
          </p:cNvSpPr>
          <p:nvPr>
            <p:ph type="sldNum" sz="quarter" idx="5"/>
          </p:nvPr>
        </p:nvSpPr>
        <p:spPr/>
        <p:txBody>
          <a:bodyPr/>
          <a:lstStyle/>
          <a:p>
            <a:fld id="{EAB99514-3973-45A4-9F10-2A7B8BC2B0ED}" type="slidenum">
              <a:rPr lang="en-US" smtClean="0"/>
              <a:t>63</a:t>
            </a:fld>
            <a:endParaRPr lang="en-US"/>
          </a:p>
        </p:txBody>
      </p:sp>
    </p:spTree>
    <p:extLst>
      <p:ext uri="{BB962C8B-B14F-4D97-AF65-F5344CB8AC3E}">
        <p14:creationId xmlns:p14="http://schemas.microsoft.com/office/powerpoint/2010/main" val="68104245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so we covered some background on the work the community has done and some of its shortcomings. Now to the question: which model should you use?</a:t>
            </a:r>
          </a:p>
          <a:p>
            <a:endParaRPr lang="en-US" dirty="0"/>
          </a:p>
          <a:p>
            <a:r>
              <a:rPr lang="en-US" dirty="0"/>
              <a:t>Unsurprisingly, the answer is it depends.</a:t>
            </a:r>
          </a:p>
        </p:txBody>
      </p:sp>
      <p:sp>
        <p:nvSpPr>
          <p:cNvPr id="4" name="Slide Number Placeholder 3"/>
          <p:cNvSpPr>
            <a:spLocks noGrp="1"/>
          </p:cNvSpPr>
          <p:nvPr>
            <p:ph type="sldNum" sz="quarter" idx="5"/>
          </p:nvPr>
        </p:nvSpPr>
        <p:spPr/>
        <p:txBody>
          <a:bodyPr/>
          <a:lstStyle/>
          <a:p>
            <a:fld id="{EAB99514-3973-45A4-9F10-2A7B8BC2B0ED}" type="slidenum">
              <a:rPr lang="en-US" smtClean="0"/>
              <a:t>64</a:t>
            </a:fld>
            <a:endParaRPr lang="en-US"/>
          </a:p>
        </p:txBody>
      </p:sp>
    </p:spTree>
    <p:extLst>
      <p:ext uri="{BB962C8B-B14F-4D97-AF65-F5344CB8AC3E}">
        <p14:creationId xmlns:p14="http://schemas.microsoft.com/office/powerpoint/2010/main" val="65784775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some tasks, there are strong pretrained systems that already exist with something “old” like BERT</a:t>
            </a:r>
          </a:p>
        </p:txBody>
      </p:sp>
      <p:sp>
        <p:nvSpPr>
          <p:cNvPr id="4" name="Slide Number Placeholder 3"/>
          <p:cNvSpPr>
            <a:spLocks noGrp="1"/>
          </p:cNvSpPr>
          <p:nvPr>
            <p:ph type="sldNum" sz="quarter" idx="5"/>
          </p:nvPr>
        </p:nvSpPr>
        <p:spPr/>
        <p:txBody>
          <a:bodyPr/>
          <a:lstStyle/>
          <a:p>
            <a:fld id="{EAB99514-3973-45A4-9F10-2A7B8BC2B0ED}" type="slidenum">
              <a:rPr lang="en-US" smtClean="0"/>
              <a:t>65</a:t>
            </a:fld>
            <a:endParaRPr lang="en-US"/>
          </a:p>
        </p:txBody>
      </p:sp>
    </p:spTree>
    <p:extLst>
      <p:ext uri="{BB962C8B-B14F-4D97-AF65-F5344CB8AC3E}">
        <p14:creationId xmlns:p14="http://schemas.microsoft.com/office/powerpoint/2010/main" val="416142156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those systems are already heavily tuned. It’s probably easier and better to use those systems instead.</a:t>
            </a:r>
          </a:p>
        </p:txBody>
      </p:sp>
      <p:sp>
        <p:nvSpPr>
          <p:cNvPr id="4" name="Slide Number Placeholder 3"/>
          <p:cNvSpPr>
            <a:spLocks noGrp="1"/>
          </p:cNvSpPr>
          <p:nvPr>
            <p:ph type="sldNum" sz="quarter" idx="5"/>
          </p:nvPr>
        </p:nvSpPr>
        <p:spPr/>
        <p:txBody>
          <a:bodyPr/>
          <a:lstStyle/>
          <a:p>
            <a:fld id="{EAB99514-3973-45A4-9F10-2A7B8BC2B0ED}" type="slidenum">
              <a:rPr lang="en-US" smtClean="0"/>
              <a:t>66</a:t>
            </a:fld>
            <a:endParaRPr lang="en-US"/>
          </a:p>
        </p:txBody>
      </p:sp>
    </p:spTree>
    <p:extLst>
      <p:ext uri="{BB962C8B-B14F-4D97-AF65-F5344CB8AC3E}">
        <p14:creationId xmlns:p14="http://schemas.microsoft.com/office/powerpoint/2010/main" val="275964381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depending on your task, it may not be feasible to finetune and retrain these large models. Not all tasks need this many parameters – don’t forget simple methods like regexes and TF-IDF</a:t>
            </a:r>
          </a:p>
        </p:txBody>
      </p:sp>
      <p:sp>
        <p:nvSpPr>
          <p:cNvPr id="4" name="Slide Number Placeholder 3"/>
          <p:cNvSpPr>
            <a:spLocks noGrp="1"/>
          </p:cNvSpPr>
          <p:nvPr>
            <p:ph type="sldNum" sz="quarter" idx="5"/>
          </p:nvPr>
        </p:nvSpPr>
        <p:spPr/>
        <p:txBody>
          <a:bodyPr/>
          <a:lstStyle/>
          <a:p>
            <a:fld id="{EAB99514-3973-45A4-9F10-2A7B8BC2B0ED}" type="slidenum">
              <a:rPr lang="en-US" smtClean="0"/>
              <a:t>67</a:t>
            </a:fld>
            <a:endParaRPr lang="en-US"/>
          </a:p>
        </p:txBody>
      </p:sp>
    </p:spTree>
    <p:extLst>
      <p:ext uri="{BB962C8B-B14F-4D97-AF65-F5344CB8AC3E}">
        <p14:creationId xmlns:p14="http://schemas.microsoft.com/office/powerpoint/2010/main" val="227245252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model you use depends on your data too. What is the domain of your data? </a:t>
            </a:r>
          </a:p>
        </p:txBody>
      </p:sp>
      <p:sp>
        <p:nvSpPr>
          <p:cNvPr id="4" name="Slide Number Placeholder 3"/>
          <p:cNvSpPr>
            <a:spLocks noGrp="1"/>
          </p:cNvSpPr>
          <p:nvPr>
            <p:ph type="sldNum" sz="quarter" idx="5"/>
          </p:nvPr>
        </p:nvSpPr>
        <p:spPr/>
        <p:txBody>
          <a:bodyPr/>
          <a:lstStyle/>
          <a:p>
            <a:fld id="{EAB99514-3973-45A4-9F10-2A7B8BC2B0ED}" type="slidenum">
              <a:rPr lang="en-US" smtClean="0"/>
              <a:t>68</a:t>
            </a:fld>
            <a:endParaRPr lang="en-US"/>
          </a:p>
        </p:txBody>
      </p:sp>
    </p:spTree>
    <p:extLst>
      <p:ext uri="{BB962C8B-B14F-4D97-AF65-F5344CB8AC3E}">
        <p14:creationId xmlns:p14="http://schemas.microsoft.com/office/powerpoint/2010/main" val="12166937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there exist a specialized encoder, like </a:t>
            </a:r>
            <a:r>
              <a:rPr lang="en-US" dirty="0" err="1"/>
              <a:t>Covid</a:t>
            </a:r>
            <a:r>
              <a:rPr lang="en-US" dirty="0"/>
              <a:t>-Twitter-BERT?</a:t>
            </a:r>
          </a:p>
        </p:txBody>
      </p:sp>
      <p:sp>
        <p:nvSpPr>
          <p:cNvPr id="4" name="Slide Number Placeholder 3"/>
          <p:cNvSpPr>
            <a:spLocks noGrp="1"/>
          </p:cNvSpPr>
          <p:nvPr>
            <p:ph type="sldNum" sz="quarter" idx="5"/>
          </p:nvPr>
        </p:nvSpPr>
        <p:spPr/>
        <p:txBody>
          <a:bodyPr/>
          <a:lstStyle/>
          <a:p>
            <a:fld id="{EAB99514-3973-45A4-9F10-2A7B8BC2B0ED}" type="slidenum">
              <a:rPr lang="en-US" smtClean="0"/>
              <a:t>69</a:t>
            </a:fld>
            <a:endParaRPr lang="en-US"/>
          </a:p>
        </p:txBody>
      </p:sp>
    </p:spTree>
    <p:extLst>
      <p:ext uri="{BB962C8B-B14F-4D97-AF65-F5344CB8AC3E}">
        <p14:creationId xmlns:p14="http://schemas.microsoft.com/office/powerpoint/2010/main" val="2280685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was one effective setting: the innovation at the time was in several areas, but some decisions now seem a bit arbitrary. </a:t>
            </a:r>
          </a:p>
          <a:p>
            <a:endParaRPr lang="en-US" dirty="0"/>
          </a:p>
          <a:p>
            <a:r>
              <a:rPr lang="en-US" dirty="0"/>
              <a:t>Why these two tasks? Follow-up research has explored other tasks. </a:t>
            </a:r>
          </a:p>
          <a:p>
            <a:endParaRPr lang="en-US" dirty="0"/>
          </a:p>
          <a:p>
            <a:r>
              <a:rPr lang="en-US" dirty="0"/>
              <a:t>Why this size? Other work has explored smaller and larger models. </a:t>
            </a:r>
          </a:p>
          <a:p>
            <a:endParaRPr lang="en-US" dirty="0"/>
          </a:p>
          <a:p>
            <a:r>
              <a:rPr lang="en-US" dirty="0"/>
              <a:t>Why this data? There are now a variety of domain-specific BERTs. </a:t>
            </a:r>
          </a:p>
          <a:p>
            <a:endParaRPr lang="en-US" dirty="0"/>
          </a:p>
          <a:p>
            <a:r>
              <a:rPr lang="en-US" dirty="0"/>
              <a:t>How closely does this model match linguistic intuitions? A body of work explores these efforts. </a:t>
            </a:r>
          </a:p>
          <a:p>
            <a:endParaRPr lang="en-US" dirty="0"/>
          </a:p>
          <a:p>
            <a:r>
              <a:rPr lang="en-US" dirty="0"/>
              <a:t>And is this restricted to English? No, there are also plenty of multilingual and non-English monolingual models.</a:t>
            </a:r>
          </a:p>
        </p:txBody>
      </p:sp>
      <p:sp>
        <p:nvSpPr>
          <p:cNvPr id="4" name="Slide Number Placeholder 3"/>
          <p:cNvSpPr>
            <a:spLocks noGrp="1"/>
          </p:cNvSpPr>
          <p:nvPr>
            <p:ph type="sldNum" sz="quarter" idx="5"/>
          </p:nvPr>
        </p:nvSpPr>
        <p:spPr/>
        <p:txBody>
          <a:bodyPr/>
          <a:lstStyle/>
          <a:p>
            <a:fld id="{EAB99514-3973-45A4-9F10-2A7B8BC2B0ED}" type="slidenum">
              <a:rPr lang="en-US" smtClean="0"/>
              <a:t>7</a:t>
            </a:fld>
            <a:endParaRPr lang="en-US"/>
          </a:p>
        </p:txBody>
      </p:sp>
    </p:spTree>
    <p:extLst>
      <p:ext uri="{BB962C8B-B14F-4D97-AF65-F5344CB8AC3E}">
        <p14:creationId xmlns:p14="http://schemas.microsoft.com/office/powerpoint/2010/main" val="191574930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gigabytes of data, perhaps you can pretrain a better in-domain one yourself</a:t>
            </a:r>
          </a:p>
        </p:txBody>
      </p:sp>
      <p:sp>
        <p:nvSpPr>
          <p:cNvPr id="4" name="Slide Number Placeholder 3"/>
          <p:cNvSpPr>
            <a:spLocks noGrp="1"/>
          </p:cNvSpPr>
          <p:nvPr>
            <p:ph type="sldNum" sz="quarter" idx="5"/>
          </p:nvPr>
        </p:nvSpPr>
        <p:spPr/>
        <p:txBody>
          <a:bodyPr/>
          <a:lstStyle/>
          <a:p>
            <a:fld id="{EAB99514-3973-45A4-9F10-2A7B8BC2B0ED}" type="slidenum">
              <a:rPr lang="en-US" smtClean="0"/>
              <a:t>70</a:t>
            </a:fld>
            <a:endParaRPr lang="en-US"/>
          </a:p>
        </p:txBody>
      </p:sp>
    </p:spTree>
    <p:extLst>
      <p:ext uri="{BB962C8B-B14F-4D97-AF65-F5344CB8AC3E}">
        <p14:creationId xmlns:p14="http://schemas.microsoft.com/office/powerpoint/2010/main" val="313535862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Depending on your data and domain, you may be able to use word embeddings. Does your data even need context?</a:t>
            </a:r>
          </a:p>
        </p:txBody>
      </p:sp>
      <p:sp>
        <p:nvSpPr>
          <p:cNvPr id="4" name="Slide Number Placeholder 3"/>
          <p:cNvSpPr>
            <a:spLocks noGrp="1"/>
          </p:cNvSpPr>
          <p:nvPr>
            <p:ph type="sldNum" sz="quarter" idx="5"/>
          </p:nvPr>
        </p:nvSpPr>
        <p:spPr/>
        <p:txBody>
          <a:bodyPr/>
          <a:lstStyle/>
          <a:p>
            <a:fld id="{EAB99514-3973-45A4-9F10-2A7B8BC2B0ED}" type="slidenum">
              <a:rPr lang="en-US" smtClean="0"/>
              <a:t>71</a:t>
            </a:fld>
            <a:endParaRPr lang="en-US"/>
          </a:p>
        </p:txBody>
      </p:sp>
    </p:spTree>
    <p:extLst>
      <p:ext uri="{BB962C8B-B14F-4D97-AF65-F5344CB8AC3E}">
        <p14:creationId xmlns:p14="http://schemas.microsoft.com/office/powerpoint/2010/main" val="227888697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what is your language? For low-resource languages, we recommend using a general purpose model like XLM-Roberta</a:t>
            </a:r>
          </a:p>
        </p:txBody>
      </p:sp>
      <p:sp>
        <p:nvSpPr>
          <p:cNvPr id="4" name="Slide Number Placeholder 3"/>
          <p:cNvSpPr>
            <a:spLocks noGrp="1"/>
          </p:cNvSpPr>
          <p:nvPr>
            <p:ph type="sldNum" sz="quarter" idx="5"/>
          </p:nvPr>
        </p:nvSpPr>
        <p:spPr/>
        <p:txBody>
          <a:bodyPr/>
          <a:lstStyle/>
          <a:p>
            <a:fld id="{EAB99514-3973-45A4-9F10-2A7B8BC2B0ED}" type="slidenum">
              <a:rPr lang="en-US" smtClean="0"/>
              <a:t>72</a:t>
            </a:fld>
            <a:endParaRPr lang="en-US"/>
          </a:p>
        </p:txBody>
      </p:sp>
    </p:spTree>
    <p:extLst>
      <p:ext uri="{BB962C8B-B14F-4D97-AF65-F5344CB8AC3E}">
        <p14:creationId xmlns:p14="http://schemas.microsoft.com/office/powerpoint/2010/main" val="145583096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it again depends on your task and data, as discussed in the previous two slides.</a:t>
            </a:r>
          </a:p>
        </p:txBody>
      </p:sp>
      <p:sp>
        <p:nvSpPr>
          <p:cNvPr id="4" name="Slide Number Placeholder 3"/>
          <p:cNvSpPr>
            <a:spLocks noGrp="1"/>
          </p:cNvSpPr>
          <p:nvPr>
            <p:ph type="sldNum" sz="quarter" idx="5"/>
          </p:nvPr>
        </p:nvSpPr>
        <p:spPr/>
        <p:txBody>
          <a:bodyPr/>
          <a:lstStyle/>
          <a:p>
            <a:fld id="{EAB99514-3973-45A4-9F10-2A7B8BC2B0ED}" type="slidenum">
              <a:rPr lang="en-US" smtClean="0"/>
              <a:t>73</a:t>
            </a:fld>
            <a:endParaRPr lang="en-US"/>
          </a:p>
        </p:txBody>
      </p:sp>
    </p:spTree>
    <p:extLst>
      <p:ext uri="{BB962C8B-B14F-4D97-AF65-F5344CB8AC3E}">
        <p14:creationId xmlns:p14="http://schemas.microsoft.com/office/powerpoint/2010/main" val="176658752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see if there’s a competitive monolingual encoder for your language</a:t>
            </a:r>
          </a:p>
        </p:txBody>
      </p:sp>
      <p:sp>
        <p:nvSpPr>
          <p:cNvPr id="4" name="Slide Number Placeholder 3"/>
          <p:cNvSpPr>
            <a:spLocks noGrp="1"/>
          </p:cNvSpPr>
          <p:nvPr>
            <p:ph type="sldNum" sz="quarter" idx="5"/>
          </p:nvPr>
        </p:nvSpPr>
        <p:spPr/>
        <p:txBody>
          <a:bodyPr/>
          <a:lstStyle/>
          <a:p>
            <a:fld id="{EAB99514-3973-45A4-9F10-2A7B8BC2B0ED}" type="slidenum">
              <a:rPr lang="en-US" smtClean="0"/>
              <a:t>74</a:t>
            </a:fld>
            <a:endParaRPr lang="en-US"/>
          </a:p>
        </p:txBody>
      </p:sp>
    </p:spTree>
    <p:extLst>
      <p:ext uri="{BB962C8B-B14F-4D97-AF65-F5344CB8AC3E}">
        <p14:creationId xmlns:p14="http://schemas.microsoft.com/office/powerpoint/2010/main" val="370630482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there are ones with cute names like Camembert for French</a:t>
            </a:r>
          </a:p>
        </p:txBody>
      </p:sp>
      <p:sp>
        <p:nvSpPr>
          <p:cNvPr id="4" name="Slide Number Placeholder 3"/>
          <p:cNvSpPr>
            <a:spLocks noGrp="1"/>
          </p:cNvSpPr>
          <p:nvPr>
            <p:ph type="sldNum" sz="quarter" idx="5"/>
          </p:nvPr>
        </p:nvSpPr>
        <p:spPr/>
        <p:txBody>
          <a:bodyPr/>
          <a:lstStyle/>
          <a:p>
            <a:fld id="{EAB99514-3973-45A4-9F10-2A7B8BC2B0ED}" type="slidenum">
              <a:rPr lang="en-US" smtClean="0"/>
              <a:t>75</a:t>
            </a:fld>
            <a:endParaRPr lang="en-US"/>
          </a:p>
        </p:txBody>
      </p:sp>
    </p:spTree>
    <p:extLst>
      <p:ext uri="{BB962C8B-B14F-4D97-AF65-F5344CB8AC3E}">
        <p14:creationId xmlns:p14="http://schemas.microsoft.com/office/powerpoint/2010/main" val="399039059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Monolingual encoders have the advantage of better data curation</a:t>
            </a:r>
          </a:p>
        </p:txBody>
      </p:sp>
      <p:sp>
        <p:nvSpPr>
          <p:cNvPr id="4" name="Slide Number Placeholder 3"/>
          <p:cNvSpPr>
            <a:spLocks noGrp="1"/>
          </p:cNvSpPr>
          <p:nvPr>
            <p:ph type="sldNum" sz="quarter" idx="5"/>
          </p:nvPr>
        </p:nvSpPr>
        <p:spPr/>
        <p:txBody>
          <a:bodyPr/>
          <a:lstStyle/>
          <a:p>
            <a:fld id="{EAB99514-3973-45A4-9F10-2A7B8BC2B0ED}" type="slidenum">
              <a:rPr lang="en-US" smtClean="0"/>
              <a:t>76</a:t>
            </a:fld>
            <a:endParaRPr lang="en-US"/>
          </a:p>
        </p:txBody>
      </p:sp>
    </p:spTree>
    <p:extLst>
      <p:ext uri="{BB962C8B-B14F-4D97-AF65-F5344CB8AC3E}">
        <p14:creationId xmlns:p14="http://schemas.microsoft.com/office/powerpoint/2010/main" val="125061802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better tuning and architecture choices for that language.</a:t>
            </a:r>
          </a:p>
        </p:txBody>
      </p:sp>
      <p:sp>
        <p:nvSpPr>
          <p:cNvPr id="4" name="Slide Number Placeholder 3"/>
          <p:cNvSpPr>
            <a:spLocks noGrp="1"/>
          </p:cNvSpPr>
          <p:nvPr>
            <p:ph type="sldNum" sz="quarter" idx="5"/>
          </p:nvPr>
        </p:nvSpPr>
        <p:spPr/>
        <p:txBody>
          <a:bodyPr/>
          <a:lstStyle/>
          <a:p>
            <a:fld id="{EAB99514-3973-45A4-9F10-2A7B8BC2B0ED}" type="slidenum">
              <a:rPr lang="en-US" smtClean="0"/>
              <a:t>77</a:t>
            </a:fld>
            <a:endParaRPr lang="en-US"/>
          </a:p>
        </p:txBody>
      </p:sp>
    </p:spTree>
    <p:extLst>
      <p:ext uri="{BB962C8B-B14F-4D97-AF65-F5344CB8AC3E}">
        <p14:creationId xmlns:p14="http://schemas.microsoft.com/office/powerpoint/2010/main" val="262016903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what is your objective? Is it to build the next shiny encoder?</a:t>
            </a:r>
          </a:p>
        </p:txBody>
      </p:sp>
      <p:sp>
        <p:nvSpPr>
          <p:cNvPr id="4" name="Slide Number Placeholder 3"/>
          <p:cNvSpPr>
            <a:spLocks noGrp="1"/>
          </p:cNvSpPr>
          <p:nvPr>
            <p:ph type="sldNum" sz="quarter" idx="5"/>
          </p:nvPr>
        </p:nvSpPr>
        <p:spPr/>
        <p:txBody>
          <a:bodyPr/>
          <a:lstStyle/>
          <a:p>
            <a:fld id="{EAB99514-3973-45A4-9F10-2A7B8BC2B0ED}" type="slidenum">
              <a:rPr lang="en-US" smtClean="0"/>
              <a:t>78</a:t>
            </a:fld>
            <a:endParaRPr lang="en-US"/>
          </a:p>
        </p:txBody>
      </p:sp>
    </p:spTree>
    <p:extLst>
      <p:ext uri="{BB962C8B-B14F-4D97-AF65-F5344CB8AC3E}">
        <p14:creationId xmlns:p14="http://schemas.microsoft.com/office/powerpoint/2010/main" val="401483303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so, then read scientific preprints and try to absorb the most recent ideas.</a:t>
            </a:r>
          </a:p>
        </p:txBody>
      </p:sp>
      <p:sp>
        <p:nvSpPr>
          <p:cNvPr id="4" name="Slide Number Placeholder 3"/>
          <p:cNvSpPr>
            <a:spLocks noGrp="1"/>
          </p:cNvSpPr>
          <p:nvPr>
            <p:ph type="sldNum" sz="quarter" idx="5"/>
          </p:nvPr>
        </p:nvSpPr>
        <p:spPr/>
        <p:txBody>
          <a:bodyPr/>
          <a:lstStyle/>
          <a:p>
            <a:fld id="{EAB99514-3973-45A4-9F10-2A7B8BC2B0ED}" type="slidenum">
              <a:rPr lang="en-US" smtClean="0"/>
              <a:t>79</a:t>
            </a:fld>
            <a:endParaRPr lang="en-US"/>
          </a:p>
        </p:txBody>
      </p:sp>
    </p:spTree>
    <p:extLst>
      <p:ext uri="{BB962C8B-B14F-4D97-AF65-F5344CB8AC3E}">
        <p14:creationId xmlns:p14="http://schemas.microsoft.com/office/powerpoint/2010/main" val="383215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we use these BERTS? Typically, we follow the pretrain-finetune framework. </a:t>
            </a:r>
          </a:p>
        </p:txBody>
      </p:sp>
      <p:sp>
        <p:nvSpPr>
          <p:cNvPr id="4" name="Slide Number Placeholder 3"/>
          <p:cNvSpPr>
            <a:spLocks noGrp="1"/>
          </p:cNvSpPr>
          <p:nvPr>
            <p:ph type="sldNum" sz="quarter" idx="5"/>
          </p:nvPr>
        </p:nvSpPr>
        <p:spPr/>
        <p:txBody>
          <a:bodyPr/>
          <a:lstStyle/>
          <a:p>
            <a:fld id="{EAB99514-3973-45A4-9F10-2A7B8BC2B0ED}" type="slidenum">
              <a:rPr lang="en-US" smtClean="0"/>
              <a:t>8</a:t>
            </a:fld>
            <a:endParaRPr lang="en-US"/>
          </a:p>
        </p:txBody>
      </p:sp>
    </p:spTree>
    <p:extLst>
      <p:ext uri="{BB962C8B-B14F-4D97-AF65-F5344CB8AC3E}">
        <p14:creationId xmlns:p14="http://schemas.microsoft.com/office/powerpoint/2010/main" val="90130206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Incorporate “beta” and “nightly” unpublished methods and experiment, since it’s research!</a:t>
            </a:r>
          </a:p>
        </p:txBody>
      </p:sp>
      <p:sp>
        <p:nvSpPr>
          <p:cNvPr id="4" name="Slide Number Placeholder 3"/>
          <p:cNvSpPr>
            <a:spLocks noGrp="1"/>
          </p:cNvSpPr>
          <p:nvPr>
            <p:ph type="sldNum" sz="quarter" idx="5"/>
          </p:nvPr>
        </p:nvSpPr>
        <p:spPr/>
        <p:txBody>
          <a:bodyPr/>
          <a:lstStyle/>
          <a:p>
            <a:fld id="{EAB99514-3973-45A4-9F10-2A7B8BC2B0ED}" type="slidenum">
              <a:rPr lang="en-US" smtClean="0"/>
              <a:t>80</a:t>
            </a:fld>
            <a:endParaRPr lang="en-US"/>
          </a:p>
        </p:txBody>
      </p:sp>
    </p:spTree>
    <p:extLst>
      <p:ext uri="{BB962C8B-B14F-4D97-AF65-F5344CB8AC3E}">
        <p14:creationId xmlns:p14="http://schemas.microsoft.com/office/powerpoint/2010/main" val="277401062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if you’re looking to build practical systems for products, deployment, and want something reliable and well-tested..</a:t>
            </a:r>
          </a:p>
        </p:txBody>
      </p:sp>
      <p:sp>
        <p:nvSpPr>
          <p:cNvPr id="4" name="Slide Number Placeholder 3"/>
          <p:cNvSpPr>
            <a:spLocks noGrp="1"/>
          </p:cNvSpPr>
          <p:nvPr>
            <p:ph type="sldNum" sz="quarter" idx="5"/>
          </p:nvPr>
        </p:nvSpPr>
        <p:spPr/>
        <p:txBody>
          <a:bodyPr/>
          <a:lstStyle/>
          <a:p>
            <a:fld id="{EAB99514-3973-45A4-9F10-2A7B8BC2B0ED}" type="slidenum">
              <a:rPr lang="en-US" smtClean="0"/>
              <a:t>81</a:t>
            </a:fld>
            <a:endParaRPr lang="en-US"/>
          </a:p>
        </p:txBody>
      </p:sp>
    </p:spTree>
    <p:extLst>
      <p:ext uri="{BB962C8B-B14F-4D97-AF65-F5344CB8AC3E}">
        <p14:creationId xmlns:p14="http://schemas.microsoft.com/office/powerpoint/2010/main" val="96286114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Stick with well-documented models. Stick with ones the community uses.</a:t>
            </a:r>
          </a:p>
        </p:txBody>
      </p:sp>
      <p:sp>
        <p:nvSpPr>
          <p:cNvPr id="4" name="Slide Number Placeholder 3"/>
          <p:cNvSpPr>
            <a:spLocks noGrp="1"/>
          </p:cNvSpPr>
          <p:nvPr>
            <p:ph type="sldNum" sz="quarter" idx="5"/>
          </p:nvPr>
        </p:nvSpPr>
        <p:spPr/>
        <p:txBody>
          <a:bodyPr/>
          <a:lstStyle/>
          <a:p>
            <a:fld id="{EAB99514-3973-45A4-9F10-2A7B8BC2B0ED}" type="slidenum">
              <a:rPr lang="en-US" smtClean="0"/>
              <a:t>82</a:t>
            </a:fld>
            <a:endParaRPr lang="en-US"/>
          </a:p>
        </p:txBody>
      </p:sp>
    </p:spTree>
    <p:extLst>
      <p:ext uri="{BB962C8B-B14F-4D97-AF65-F5344CB8AC3E}">
        <p14:creationId xmlns:p14="http://schemas.microsoft.com/office/powerpoint/2010/main" val="167500894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HuggingFace</a:t>
            </a:r>
            <a:r>
              <a:rPr lang="en-US" dirty="0"/>
              <a:t> Transformers is currently the best library for supporting Transformers – the best part is the interface is similar for all encoders so models can be upgraded later.</a:t>
            </a:r>
          </a:p>
        </p:txBody>
      </p:sp>
      <p:sp>
        <p:nvSpPr>
          <p:cNvPr id="4" name="Slide Number Placeholder 3"/>
          <p:cNvSpPr>
            <a:spLocks noGrp="1"/>
          </p:cNvSpPr>
          <p:nvPr>
            <p:ph type="sldNum" sz="quarter" idx="5"/>
          </p:nvPr>
        </p:nvSpPr>
        <p:spPr/>
        <p:txBody>
          <a:bodyPr/>
          <a:lstStyle/>
          <a:p>
            <a:fld id="{EAB99514-3973-45A4-9F10-2A7B8BC2B0ED}" type="slidenum">
              <a:rPr lang="en-US" smtClean="0"/>
              <a:t>83</a:t>
            </a:fld>
            <a:endParaRPr lang="en-US"/>
          </a:p>
        </p:txBody>
      </p:sp>
    </p:spTree>
    <p:extLst>
      <p:ext uri="{BB962C8B-B14F-4D97-AF65-F5344CB8AC3E}">
        <p14:creationId xmlns:p14="http://schemas.microsoft.com/office/powerpoint/2010/main" val="90009272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in summary, we have come a long way in these last couple years, and have a breadth of prior and future research areas to explore. </a:t>
            </a:r>
          </a:p>
          <a:p>
            <a:endParaRPr lang="en-US" dirty="0"/>
          </a:p>
          <a:p>
            <a:r>
              <a:rPr lang="en-US" dirty="0"/>
              <a:t>This is all accomplished despite some difficulties we have in evaluating our own progress.</a:t>
            </a:r>
          </a:p>
          <a:p>
            <a:endParaRPr lang="en-US" dirty="0"/>
          </a:p>
          <a:p>
            <a:r>
              <a:rPr lang="en-US" dirty="0"/>
              <a:t>The goal of this paper is to answer the question which model should you use? There is certainly no single answer: we ask you to better understand your own task, data, language, and objective before deciding on which BERT.</a:t>
            </a:r>
          </a:p>
        </p:txBody>
      </p:sp>
      <p:sp>
        <p:nvSpPr>
          <p:cNvPr id="4" name="Slide Number Placeholder 3"/>
          <p:cNvSpPr>
            <a:spLocks noGrp="1"/>
          </p:cNvSpPr>
          <p:nvPr>
            <p:ph type="sldNum" sz="quarter" idx="5"/>
          </p:nvPr>
        </p:nvSpPr>
        <p:spPr/>
        <p:txBody>
          <a:bodyPr/>
          <a:lstStyle/>
          <a:p>
            <a:fld id="{EAB99514-3973-45A4-9F10-2A7B8BC2B0ED}" type="slidenum">
              <a:rPr lang="en-US" smtClean="0"/>
              <a:t>84</a:t>
            </a:fld>
            <a:endParaRPr lang="en-US"/>
          </a:p>
        </p:txBody>
      </p:sp>
    </p:spTree>
    <p:extLst>
      <p:ext uri="{BB962C8B-B14F-4D97-AF65-F5344CB8AC3E}">
        <p14:creationId xmlns:p14="http://schemas.microsoft.com/office/powerpoint/2010/main" val="9172001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you! Please join the Q&amp;A for discussion</a:t>
            </a:r>
          </a:p>
          <a:p>
            <a:endParaRPr lang="en-US" dirty="0"/>
          </a:p>
          <a:p>
            <a:r>
              <a:rPr lang="en-US" dirty="0"/>
              <a:t>And if you are looking for references or elaborations on anything in this talk, please check out our paper.</a:t>
            </a:r>
          </a:p>
        </p:txBody>
      </p:sp>
      <p:sp>
        <p:nvSpPr>
          <p:cNvPr id="4" name="Slide Number Placeholder 3"/>
          <p:cNvSpPr>
            <a:spLocks noGrp="1"/>
          </p:cNvSpPr>
          <p:nvPr>
            <p:ph type="sldNum" sz="quarter" idx="5"/>
          </p:nvPr>
        </p:nvSpPr>
        <p:spPr/>
        <p:txBody>
          <a:bodyPr/>
          <a:lstStyle/>
          <a:p>
            <a:fld id="{EAB99514-3973-45A4-9F10-2A7B8BC2B0ED}" type="slidenum">
              <a:rPr lang="en-US" smtClean="0"/>
              <a:t>85</a:t>
            </a:fld>
            <a:endParaRPr lang="en-US"/>
          </a:p>
        </p:txBody>
      </p:sp>
    </p:spTree>
    <p:extLst>
      <p:ext uri="{BB962C8B-B14F-4D97-AF65-F5344CB8AC3E}">
        <p14:creationId xmlns:p14="http://schemas.microsoft.com/office/powerpoint/2010/main" val="2477686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Pretraining involves expensively training the encoders on high-resource pretraining tasks in a typically unsupervised setting. </a:t>
            </a:r>
          </a:p>
        </p:txBody>
      </p:sp>
      <p:sp>
        <p:nvSpPr>
          <p:cNvPr id="4" name="Slide Number Placeholder 3"/>
          <p:cNvSpPr>
            <a:spLocks noGrp="1"/>
          </p:cNvSpPr>
          <p:nvPr>
            <p:ph type="sldNum" sz="quarter" idx="5"/>
          </p:nvPr>
        </p:nvSpPr>
        <p:spPr/>
        <p:txBody>
          <a:bodyPr/>
          <a:lstStyle/>
          <a:p>
            <a:fld id="{EAB99514-3973-45A4-9F10-2A7B8BC2B0ED}" type="slidenum">
              <a:rPr lang="en-US" smtClean="0"/>
              <a:t>9</a:t>
            </a:fld>
            <a:endParaRPr lang="en-US"/>
          </a:p>
        </p:txBody>
      </p:sp>
    </p:spTree>
    <p:extLst>
      <p:ext uri="{BB962C8B-B14F-4D97-AF65-F5344CB8AC3E}">
        <p14:creationId xmlns:p14="http://schemas.microsoft.com/office/powerpoint/2010/main" val="1797245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648CB-AABC-45D7-B16D-740F29B3BA11}"/>
              </a:ext>
            </a:extLst>
          </p:cNvPr>
          <p:cNvSpPr>
            <a:spLocks noGrp="1"/>
          </p:cNvSpPr>
          <p:nvPr>
            <p:ph type="ctrTitle"/>
          </p:nvPr>
        </p:nvSpPr>
        <p:spPr>
          <a:xfrm>
            <a:off x="1524000" y="1122363"/>
            <a:ext cx="9144000" cy="2387600"/>
          </a:xfrm>
        </p:spPr>
        <p:txBody>
          <a:bodyPr anchor="b"/>
          <a:lstStyle>
            <a:lvl1pPr algn="ctr">
              <a:defRPr sz="6000">
                <a:latin typeface="Malgun Gothic" panose="020B0503020000020004" pitchFamily="34" charset="-127"/>
                <a:ea typeface="Malgun Gothic" panose="020B0503020000020004" pitchFamily="34" charset="-127"/>
              </a:defRPr>
            </a:lvl1pPr>
          </a:lstStyle>
          <a:p>
            <a:r>
              <a:rPr lang="en-US" dirty="0"/>
              <a:t>Click to edit Master title style</a:t>
            </a:r>
          </a:p>
        </p:txBody>
      </p:sp>
      <p:sp>
        <p:nvSpPr>
          <p:cNvPr id="3" name="Subtitle 2">
            <a:extLst>
              <a:ext uri="{FF2B5EF4-FFF2-40B4-BE49-F238E27FC236}">
                <a16:creationId xmlns:a16="http://schemas.microsoft.com/office/drawing/2014/main" id="{871EBDC3-D60E-482D-BDC5-910E5D959304}"/>
              </a:ext>
            </a:extLst>
          </p:cNvPr>
          <p:cNvSpPr>
            <a:spLocks noGrp="1"/>
          </p:cNvSpPr>
          <p:nvPr>
            <p:ph type="subTitle" idx="1"/>
          </p:nvPr>
        </p:nvSpPr>
        <p:spPr>
          <a:xfrm>
            <a:off x="1524000" y="3602038"/>
            <a:ext cx="9144000" cy="1655762"/>
          </a:xfrm>
        </p:spPr>
        <p:txBody>
          <a:bodyPr/>
          <a:lstStyle>
            <a:lvl1pPr marL="0" indent="0" algn="ctr">
              <a:buNone/>
              <a:defRPr sz="2400">
                <a:latin typeface="Malgun Gothic" panose="020B0503020000020004" pitchFamily="34" charset="-127"/>
                <a:ea typeface="Malgun Gothic" panose="020B0503020000020004" pitchFamily="34" charset="-12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7B1A928E-FAC8-4464-812D-DF70C4BBDB68}"/>
              </a:ext>
            </a:extLst>
          </p:cNvPr>
          <p:cNvSpPr>
            <a:spLocks noGrp="1"/>
          </p:cNvSpPr>
          <p:nvPr>
            <p:ph type="dt" sz="half" idx="10"/>
          </p:nvPr>
        </p:nvSpPr>
        <p:spPr/>
        <p:txBody>
          <a:bodyPr/>
          <a:lstStyle/>
          <a:p>
            <a:fld id="{D011B846-73AB-4B31-B042-48EA3469B732}" type="datetimeFigureOut">
              <a:rPr lang="en-US" smtClean="0"/>
              <a:t>10/26/2020</a:t>
            </a:fld>
            <a:endParaRPr lang="en-US"/>
          </a:p>
        </p:txBody>
      </p:sp>
      <p:sp>
        <p:nvSpPr>
          <p:cNvPr id="5" name="Footer Placeholder 4">
            <a:extLst>
              <a:ext uri="{FF2B5EF4-FFF2-40B4-BE49-F238E27FC236}">
                <a16:creationId xmlns:a16="http://schemas.microsoft.com/office/drawing/2014/main" id="{01AF1830-A399-45CE-A542-6C512329BF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8E88ED-21F3-4019-BB48-23423E93C69C}"/>
              </a:ext>
            </a:extLst>
          </p:cNvPr>
          <p:cNvSpPr>
            <a:spLocks noGrp="1"/>
          </p:cNvSpPr>
          <p:nvPr>
            <p:ph type="sldNum" sz="quarter" idx="12"/>
          </p:nvPr>
        </p:nvSpPr>
        <p:spPr/>
        <p:txBody>
          <a:bodyPr/>
          <a:lstStyle/>
          <a:p>
            <a:fld id="{7F1C9F73-CF0A-4839-AB9C-9F9FA5A17313}" type="slidenum">
              <a:rPr lang="en-US" smtClean="0"/>
              <a:t>‹#›</a:t>
            </a:fld>
            <a:endParaRPr lang="en-US"/>
          </a:p>
        </p:txBody>
      </p:sp>
    </p:spTree>
    <p:extLst>
      <p:ext uri="{BB962C8B-B14F-4D97-AF65-F5344CB8AC3E}">
        <p14:creationId xmlns:p14="http://schemas.microsoft.com/office/powerpoint/2010/main" val="1689044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21F84-8182-4B08-81B0-8647DAE5D2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0F2284B-B2BB-4567-B3E8-763AD8F76B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62F441-81A7-40D6-8EFE-8B84212C7AC4}"/>
              </a:ext>
            </a:extLst>
          </p:cNvPr>
          <p:cNvSpPr>
            <a:spLocks noGrp="1"/>
          </p:cNvSpPr>
          <p:nvPr>
            <p:ph type="dt" sz="half" idx="10"/>
          </p:nvPr>
        </p:nvSpPr>
        <p:spPr/>
        <p:txBody>
          <a:bodyPr/>
          <a:lstStyle/>
          <a:p>
            <a:fld id="{D011B846-73AB-4B31-B042-48EA3469B732}" type="datetimeFigureOut">
              <a:rPr lang="en-US" smtClean="0"/>
              <a:t>10/26/2020</a:t>
            </a:fld>
            <a:endParaRPr lang="en-US"/>
          </a:p>
        </p:txBody>
      </p:sp>
      <p:sp>
        <p:nvSpPr>
          <p:cNvPr id="5" name="Footer Placeholder 4">
            <a:extLst>
              <a:ext uri="{FF2B5EF4-FFF2-40B4-BE49-F238E27FC236}">
                <a16:creationId xmlns:a16="http://schemas.microsoft.com/office/drawing/2014/main" id="{EEB31C95-5339-4FF8-B7C0-D96BD2DB93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75FC0B-1CA5-4C3A-824D-66B7CC0EC0E2}"/>
              </a:ext>
            </a:extLst>
          </p:cNvPr>
          <p:cNvSpPr>
            <a:spLocks noGrp="1"/>
          </p:cNvSpPr>
          <p:nvPr>
            <p:ph type="sldNum" sz="quarter" idx="12"/>
          </p:nvPr>
        </p:nvSpPr>
        <p:spPr/>
        <p:txBody>
          <a:bodyPr/>
          <a:lstStyle/>
          <a:p>
            <a:fld id="{7F1C9F73-CF0A-4839-AB9C-9F9FA5A17313}" type="slidenum">
              <a:rPr lang="en-US" smtClean="0"/>
              <a:t>‹#›</a:t>
            </a:fld>
            <a:endParaRPr lang="en-US"/>
          </a:p>
        </p:txBody>
      </p:sp>
    </p:spTree>
    <p:extLst>
      <p:ext uri="{BB962C8B-B14F-4D97-AF65-F5344CB8AC3E}">
        <p14:creationId xmlns:p14="http://schemas.microsoft.com/office/powerpoint/2010/main" val="3087528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7E73BE-6AD0-468F-84DB-D3808BE7B2E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11BAA2-A15F-4B6D-BD20-E18FA230DA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EB871C-032A-4B36-A087-BEF74BE4981D}"/>
              </a:ext>
            </a:extLst>
          </p:cNvPr>
          <p:cNvSpPr>
            <a:spLocks noGrp="1"/>
          </p:cNvSpPr>
          <p:nvPr>
            <p:ph type="dt" sz="half" idx="10"/>
          </p:nvPr>
        </p:nvSpPr>
        <p:spPr/>
        <p:txBody>
          <a:bodyPr/>
          <a:lstStyle/>
          <a:p>
            <a:fld id="{D011B846-73AB-4B31-B042-48EA3469B732}" type="datetimeFigureOut">
              <a:rPr lang="en-US" smtClean="0"/>
              <a:t>10/26/2020</a:t>
            </a:fld>
            <a:endParaRPr lang="en-US"/>
          </a:p>
        </p:txBody>
      </p:sp>
      <p:sp>
        <p:nvSpPr>
          <p:cNvPr id="5" name="Footer Placeholder 4">
            <a:extLst>
              <a:ext uri="{FF2B5EF4-FFF2-40B4-BE49-F238E27FC236}">
                <a16:creationId xmlns:a16="http://schemas.microsoft.com/office/drawing/2014/main" id="{1AF90DAB-63F6-4869-AA0F-832AD8788D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AEB9B9-5E2A-47A0-AD59-3C09D8C7F8BB}"/>
              </a:ext>
            </a:extLst>
          </p:cNvPr>
          <p:cNvSpPr>
            <a:spLocks noGrp="1"/>
          </p:cNvSpPr>
          <p:nvPr>
            <p:ph type="sldNum" sz="quarter" idx="12"/>
          </p:nvPr>
        </p:nvSpPr>
        <p:spPr/>
        <p:txBody>
          <a:bodyPr/>
          <a:lstStyle/>
          <a:p>
            <a:fld id="{7F1C9F73-CF0A-4839-AB9C-9F9FA5A17313}" type="slidenum">
              <a:rPr lang="en-US" smtClean="0"/>
              <a:t>‹#›</a:t>
            </a:fld>
            <a:endParaRPr lang="en-US"/>
          </a:p>
        </p:txBody>
      </p:sp>
    </p:spTree>
    <p:extLst>
      <p:ext uri="{BB962C8B-B14F-4D97-AF65-F5344CB8AC3E}">
        <p14:creationId xmlns:p14="http://schemas.microsoft.com/office/powerpoint/2010/main" val="3417564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45FAF-9382-4F4B-AFDF-EEA19D46EF93}"/>
              </a:ext>
            </a:extLst>
          </p:cNvPr>
          <p:cNvSpPr>
            <a:spLocks noGrp="1"/>
          </p:cNvSpPr>
          <p:nvPr>
            <p:ph type="title"/>
          </p:nvPr>
        </p:nvSpPr>
        <p:spPr/>
        <p:txBody>
          <a:bodyPr/>
          <a:lstStyle>
            <a:lvl1pPr>
              <a:defRPr>
                <a:latin typeface="Malgun Gothic" panose="020B0503020000020004" pitchFamily="34" charset="-127"/>
                <a:ea typeface="Malgun Gothic" panose="020B0503020000020004" pitchFamily="34" charset="-127"/>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D34C0-4FCF-42F3-AA98-6F9447126194}"/>
              </a:ext>
            </a:extLst>
          </p:cNvPr>
          <p:cNvSpPr>
            <a:spLocks noGrp="1"/>
          </p:cNvSpPr>
          <p:nvPr>
            <p:ph idx="1"/>
          </p:nvPr>
        </p:nvSpPr>
        <p:spPr/>
        <p:txBody>
          <a:bodyPr/>
          <a:lstStyle>
            <a:lvl1pPr>
              <a:defRPr>
                <a:latin typeface="Malgun Gothic" panose="020B0503020000020004" pitchFamily="34" charset="-127"/>
                <a:ea typeface="Malgun Gothic" panose="020B0503020000020004" pitchFamily="34" charset="-127"/>
              </a:defRPr>
            </a:lvl1pPr>
            <a:lvl2pPr>
              <a:defRPr>
                <a:latin typeface="Malgun Gothic" panose="020B0503020000020004" pitchFamily="34" charset="-127"/>
                <a:ea typeface="Malgun Gothic" panose="020B0503020000020004" pitchFamily="34" charset="-127"/>
              </a:defRPr>
            </a:lvl2pPr>
            <a:lvl3pPr>
              <a:defRPr>
                <a:latin typeface="Malgun Gothic" panose="020B0503020000020004" pitchFamily="34" charset="-127"/>
                <a:ea typeface="Malgun Gothic" panose="020B0503020000020004" pitchFamily="34" charset="-127"/>
              </a:defRPr>
            </a:lvl3pPr>
            <a:lvl4pPr>
              <a:defRPr>
                <a:latin typeface="Malgun Gothic" panose="020B0503020000020004" pitchFamily="34" charset="-127"/>
                <a:ea typeface="Malgun Gothic" panose="020B0503020000020004" pitchFamily="34" charset="-127"/>
              </a:defRPr>
            </a:lvl4pPr>
            <a:lvl5pPr>
              <a:defRPr>
                <a:latin typeface="Malgun Gothic" panose="020B0503020000020004" pitchFamily="34" charset="-127"/>
                <a:ea typeface="Malgun Gothic" panose="020B0503020000020004" pitchFamily="34" charset="-12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BA80E69-667F-4D05-8EDA-619037E5527C}"/>
              </a:ext>
            </a:extLst>
          </p:cNvPr>
          <p:cNvSpPr>
            <a:spLocks noGrp="1"/>
          </p:cNvSpPr>
          <p:nvPr>
            <p:ph type="dt" sz="half" idx="10"/>
          </p:nvPr>
        </p:nvSpPr>
        <p:spPr/>
        <p:txBody>
          <a:bodyPr/>
          <a:lstStyle/>
          <a:p>
            <a:fld id="{D011B846-73AB-4B31-B042-48EA3469B732}" type="datetimeFigureOut">
              <a:rPr lang="en-US" smtClean="0"/>
              <a:t>10/26/2020</a:t>
            </a:fld>
            <a:endParaRPr lang="en-US"/>
          </a:p>
        </p:txBody>
      </p:sp>
      <p:sp>
        <p:nvSpPr>
          <p:cNvPr id="5" name="Footer Placeholder 4">
            <a:extLst>
              <a:ext uri="{FF2B5EF4-FFF2-40B4-BE49-F238E27FC236}">
                <a16:creationId xmlns:a16="http://schemas.microsoft.com/office/drawing/2014/main" id="{9267FEAC-0418-4E07-92F4-23E491C17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8325B-6D5F-466B-9E49-F865DAB1ABE2}"/>
              </a:ext>
            </a:extLst>
          </p:cNvPr>
          <p:cNvSpPr>
            <a:spLocks noGrp="1"/>
          </p:cNvSpPr>
          <p:nvPr>
            <p:ph type="sldNum" sz="quarter" idx="12"/>
          </p:nvPr>
        </p:nvSpPr>
        <p:spPr/>
        <p:txBody>
          <a:bodyPr/>
          <a:lstStyle/>
          <a:p>
            <a:fld id="{7F1C9F73-CF0A-4839-AB9C-9F9FA5A17313}" type="slidenum">
              <a:rPr lang="en-US" smtClean="0"/>
              <a:t>‹#›</a:t>
            </a:fld>
            <a:endParaRPr lang="en-US"/>
          </a:p>
        </p:txBody>
      </p:sp>
    </p:spTree>
    <p:extLst>
      <p:ext uri="{BB962C8B-B14F-4D97-AF65-F5344CB8AC3E}">
        <p14:creationId xmlns:p14="http://schemas.microsoft.com/office/powerpoint/2010/main" val="768555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91E65-BD52-4980-B779-3BFE346EAA47}"/>
              </a:ext>
            </a:extLst>
          </p:cNvPr>
          <p:cNvSpPr>
            <a:spLocks noGrp="1"/>
          </p:cNvSpPr>
          <p:nvPr>
            <p:ph type="title"/>
          </p:nvPr>
        </p:nvSpPr>
        <p:spPr>
          <a:xfrm>
            <a:off x="831850" y="1709738"/>
            <a:ext cx="10515600" cy="2852737"/>
          </a:xfrm>
        </p:spPr>
        <p:txBody>
          <a:bodyPr anchor="b"/>
          <a:lstStyle>
            <a:lvl1pPr>
              <a:defRPr sz="6000">
                <a:latin typeface="Malgun Gothic" panose="020B0503020000020004" pitchFamily="34" charset="-127"/>
                <a:ea typeface="Malgun Gothic" panose="020B0503020000020004" pitchFamily="34" charset="-127"/>
              </a:defRPr>
            </a:lvl1pPr>
          </a:lstStyle>
          <a:p>
            <a:r>
              <a:rPr lang="en-US" dirty="0"/>
              <a:t>Click to edit Master title style</a:t>
            </a:r>
          </a:p>
        </p:txBody>
      </p:sp>
      <p:sp>
        <p:nvSpPr>
          <p:cNvPr id="3" name="Text Placeholder 2">
            <a:extLst>
              <a:ext uri="{FF2B5EF4-FFF2-40B4-BE49-F238E27FC236}">
                <a16:creationId xmlns:a16="http://schemas.microsoft.com/office/drawing/2014/main" id="{644FBA85-5519-4B1D-A371-659A372F21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Malgun Gothic" panose="020B0503020000020004" pitchFamily="34" charset="-127"/>
                <a:ea typeface="Malgun Gothic" panose="020B0503020000020004" pitchFamily="34" charset="-12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0DF799A7-11AC-4DC5-925F-D5FD6C8792A0}"/>
              </a:ext>
            </a:extLst>
          </p:cNvPr>
          <p:cNvSpPr>
            <a:spLocks noGrp="1"/>
          </p:cNvSpPr>
          <p:nvPr>
            <p:ph type="dt" sz="half" idx="10"/>
          </p:nvPr>
        </p:nvSpPr>
        <p:spPr/>
        <p:txBody>
          <a:bodyPr/>
          <a:lstStyle/>
          <a:p>
            <a:fld id="{D011B846-73AB-4B31-B042-48EA3469B732}" type="datetimeFigureOut">
              <a:rPr lang="en-US" smtClean="0"/>
              <a:t>10/26/2020</a:t>
            </a:fld>
            <a:endParaRPr lang="en-US"/>
          </a:p>
        </p:txBody>
      </p:sp>
      <p:sp>
        <p:nvSpPr>
          <p:cNvPr id="5" name="Footer Placeholder 4">
            <a:extLst>
              <a:ext uri="{FF2B5EF4-FFF2-40B4-BE49-F238E27FC236}">
                <a16:creationId xmlns:a16="http://schemas.microsoft.com/office/drawing/2014/main" id="{34404B77-2D67-4478-A1F8-C9417F3C92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A3DE10-7D9D-4523-8765-714C6F63E2CE}"/>
              </a:ext>
            </a:extLst>
          </p:cNvPr>
          <p:cNvSpPr>
            <a:spLocks noGrp="1"/>
          </p:cNvSpPr>
          <p:nvPr>
            <p:ph type="sldNum" sz="quarter" idx="12"/>
          </p:nvPr>
        </p:nvSpPr>
        <p:spPr/>
        <p:txBody>
          <a:bodyPr/>
          <a:lstStyle/>
          <a:p>
            <a:fld id="{7F1C9F73-CF0A-4839-AB9C-9F9FA5A17313}" type="slidenum">
              <a:rPr lang="en-US" smtClean="0"/>
              <a:t>‹#›</a:t>
            </a:fld>
            <a:endParaRPr lang="en-US"/>
          </a:p>
        </p:txBody>
      </p:sp>
    </p:spTree>
    <p:extLst>
      <p:ext uri="{BB962C8B-B14F-4D97-AF65-F5344CB8AC3E}">
        <p14:creationId xmlns:p14="http://schemas.microsoft.com/office/powerpoint/2010/main" val="3205463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61391-D6D8-4C48-8B7C-442C8F9725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1E6CEF-16BB-4E23-819E-ED2B85A299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98837B-E523-48D2-AC3C-E1A68F752D5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A7B72E-A03C-422C-A9EC-FDA6C76B75D4}"/>
              </a:ext>
            </a:extLst>
          </p:cNvPr>
          <p:cNvSpPr>
            <a:spLocks noGrp="1"/>
          </p:cNvSpPr>
          <p:nvPr>
            <p:ph type="dt" sz="half" idx="10"/>
          </p:nvPr>
        </p:nvSpPr>
        <p:spPr/>
        <p:txBody>
          <a:bodyPr/>
          <a:lstStyle/>
          <a:p>
            <a:fld id="{D011B846-73AB-4B31-B042-48EA3469B732}" type="datetimeFigureOut">
              <a:rPr lang="en-US" smtClean="0"/>
              <a:t>10/26/2020</a:t>
            </a:fld>
            <a:endParaRPr lang="en-US"/>
          </a:p>
        </p:txBody>
      </p:sp>
      <p:sp>
        <p:nvSpPr>
          <p:cNvPr id="6" name="Footer Placeholder 5">
            <a:extLst>
              <a:ext uri="{FF2B5EF4-FFF2-40B4-BE49-F238E27FC236}">
                <a16:creationId xmlns:a16="http://schemas.microsoft.com/office/drawing/2014/main" id="{033A8F0D-A4FC-46B3-B9A7-E74F4D4BAA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0299CE-3BB5-44A8-90EF-16A082117DB2}"/>
              </a:ext>
            </a:extLst>
          </p:cNvPr>
          <p:cNvSpPr>
            <a:spLocks noGrp="1"/>
          </p:cNvSpPr>
          <p:nvPr>
            <p:ph type="sldNum" sz="quarter" idx="12"/>
          </p:nvPr>
        </p:nvSpPr>
        <p:spPr/>
        <p:txBody>
          <a:bodyPr/>
          <a:lstStyle/>
          <a:p>
            <a:fld id="{7F1C9F73-CF0A-4839-AB9C-9F9FA5A17313}" type="slidenum">
              <a:rPr lang="en-US" smtClean="0"/>
              <a:t>‹#›</a:t>
            </a:fld>
            <a:endParaRPr lang="en-US"/>
          </a:p>
        </p:txBody>
      </p:sp>
    </p:spTree>
    <p:extLst>
      <p:ext uri="{BB962C8B-B14F-4D97-AF65-F5344CB8AC3E}">
        <p14:creationId xmlns:p14="http://schemas.microsoft.com/office/powerpoint/2010/main" val="2176994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3B441-BC4E-4B32-91D4-6914022243A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774241-5DB7-43C8-9AF3-F10C15F6C4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A8C547-385D-47DB-A7E4-AEE0D0B0DD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1BE7D9-2A75-4DDE-AF49-C5BBB3988D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84498E-C7EB-4F29-BD23-B5261B326D2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EFF2CC-00A7-4544-A08B-B14F1A5EB818}"/>
              </a:ext>
            </a:extLst>
          </p:cNvPr>
          <p:cNvSpPr>
            <a:spLocks noGrp="1"/>
          </p:cNvSpPr>
          <p:nvPr>
            <p:ph type="dt" sz="half" idx="10"/>
          </p:nvPr>
        </p:nvSpPr>
        <p:spPr/>
        <p:txBody>
          <a:bodyPr/>
          <a:lstStyle/>
          <a:p>
            <a:fld id="{D011B846-73AB-4B31-B042-48EA3469B732}" type="datetimeFigureOut">
              <a:rPr lang="en-US" smtClean="0"/>
              <a:t>10/26/2020</a:t>
            </a:fld>
            <a:endParaRPr lang="en-US"/>
          </a:p>
        </p:txBody>
      </p:sp>
      <p:sp>
        <p:nvSpPr>
          <p:cNvPr id="8" name="Footer Placeholder 7">
            <a:extLst>
              <a:ext uri="{FF2B5EF4-FFF2-40B4-BE49-F238E27FC236}">
                <a16:creationId xmlns:a16="http://schemas.microsoft.com/office/drawing/2014/main" id="{F7430A8F-4BE7-4DF3-8BC3-B80393BC97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C806DE5-1602-4CDB-87FC-226EFE118891}"/>
              </a:ext>
            </a:extLst>
          </p:cNvPr>
          <p:cNvSpPr>
            <a:spLocks noGrp="1"/>
          </p:cNvSpPr>
          <p:nvPr>
            <p:ph type="sldNum" sz="quarter" idx="12"/>
          </p:nvPr>
        </p:nvSpPr>
        <p:spPr/>
        <p:txBody>
          <a:bodyPr/>
          <a:lstStyle/>
          <a:p>
            <a:fld id="{7F1C9F73-CF0A-4839-AB9C-9F9FA5A17313}" type="slidenum">
              <a:rPr lang="en-US" smtClean="0"/>
              <a:t>‹#›</a:t>
            </a:fld>
            <a:endParaRPr lang="en-US"/>
          </a:p>
        </p:txBody>
      </p:sp>
    </p:spTree>
    <p:extLst>
      <p:ext uri="{BB962C8B-B14F-4D97-AF65-F5344CB8AC3E}">
        <p14:creationId xmlns:p14="http://schemas.microsoft.com/office/powerpoint/2010/main" val="568759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A1046-1EF4-4BA4-A555-7A280034BE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6A487F-F602-493A-BD38-27C8DDA81EA4}"/>
              </a:ext>
            </a:extLst>
          </p:cNvPr>
          <p:cNvSpPr>
            <a:spLocks noGrp="1"/>
          </p:cNvSpPr>
          <p:nvPr>
            <p:ph type="dt" sz="half" idx="10"/>
          </p:nvPr>
        </p:nvSpPr>
        <p:spPr/>
        <p:txBody>
          <a:bodyPr/>
          <a:lstStyle/>
          <a:p>
            <a:fld id="{D011B846-73AB-4B31-B042-48EA3469B732}" type="datetimeFigureOut">
              <a:rPr lang="en-US" smtClean="0"/>
              <a:t>10/26/2020</a:t>
            </a:fld>
            <a:endParaRPr lang="en-US"/>
          </a:p>
        </p:txBody>
      </p:sp>
      <p:sp>
        <p:nvSpPr>
          <p:cNvPr id="4" name="Footer Placeholder 3">
            <a:extLst>
              <a:ext uri="{FF2B5EF4-FFF2-40B4-BE49-F238E27FC236}">
                <a16:creationId xmlns:a16="http://schemas.microsoft.com/office/drawing/2014/main" id="{FC142F6C-5D13-4EF4-B616-FB8730D9DC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297644-2A64-4C0B-A4C6-7E718AF4D87B}"/>
              </a:ext>
            </a:extLst>
          </p:cNvPr>
          <p:cNvSpPr>
            <a:spLocks noGrp="1"/>
          </p:cNvSpPr>
          <p:nvPr>
            <p:ph type="sldNum" sz="quarter" idx="12"/>
          </p:nvPr>
        </p:nvSpPr>
        <p:spPr/>
        <p:txBody>
          <a:bodyPr/>
          <a:lstStyle/>
          <a:p>
            <a:fld id="{7F1C9F73-CF0A-4839-AB9C-9F9FA5A17313}" type="slidenum">
              <a:rPr lang="en-US" smtClean="0"/>
              <a:t>‹#›</a:t>
            </a:fld>
            <a:endParaRPr lang="en-US"/>
          </a:p>
        </p:txBody>
      </p:sp>
    </p:spTree>
    <p:extLst>
      <p:ext uri="{BB962C8B-B14F-4D97-AF65-F5344CB8AC3E}">
        <p14:creationId xmlns:p14="http://schemas.microsoft.com/office/powerpoint/2010/main" val="4065623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47B0D3-4240-426A-9C25-73F771836545}"/>
              </a:ext>
            </a:extLst>
          </p:cNvPr>
          <p:cNvSpPr>
            <a:spLocks noGrp="1"/>
          </p:cNvSpPr>
          <p:nvPr>
            <p:ph type="dt" sz="half" idx="10"/>
          </p:nvPr>
        </p:nvSpPr>
        <p:spPr/>
        <p:txBody>
          <a:bodyPr/>
          <a:lstStyle/>
          <a:p>
            <a:fld id="{D011B846-73AB-4B31-B042-48EA3469B732}" type="datetimeFigureOut">
              <a:rPr lang="en-US" smtClean="0"/>
              <a:t>10/26/2020</a:t>
            </a:fld>
            <a:endParaRPr lang="en-US"/>
          </a:p>
        </p:txBody>
      </p:sp>
      <p:sp>
        <p:nvSpPr>
          <p:cNvPr id="3" name="Footer Placeholder 2">
            <a:extLst>
              <a:ext uri="{FF2B5EF4-FFF2-40B4-BE49-F238E27FC236}">
                <a16:creationId xmlns:a16="http://schemas.microsoft.com/office/drawing/2014/main" id="{5AD5C99A-174E-4B6E-AEC9-E8027D42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6DEE7A-CDB1-4C10-A6C0-181A91B67857}"/>
              </a:ext>
            </a:extLst>
          </p:cNvPr>
          <p:cNvSpPr>
            <a:spLocks noGrp="1"/>
          </p:cNvSpPr>
          <p:nvPr>
            <p:ph type="sldNum" sz="quarter" idx="12"/>
          </p:nvPr>
        </p:nvSpPr>
        <p:spPr/>
        <p:txBody>
          <a:bodyPr/>
          <a:lstStyle/>
          <a:p>
            <a:fld id="{7F1C9F73-CF0A-4839-AB9C-9F9FA5A17313}" type="slidenum">
              <a:rPr lang="en-US" smtClean="0"/>
              <a:t>‹#›</a:t>
            </a:fld>
            <a:endParaRPr lang="en-US"/>
          </a:p>
        </p:txBody>
      </p:sp>
    </p:spTree>
    <p:extLst>
      <p:ext uri="{BB962C8B-B14F-4D97-AF65-F5344CB8AC3E}">
        <p14:creationId xmlns:p14="http://schemas.microsoft.com/office/powerpoint/2010/main" val="1638725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596BA-2D41-4103-B56C-8F1289DA78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CF99FCC-12E6-448A-8B68-2D779E80F6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211FD7-0D94-4588-BA87-0A00BF37F1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6D6D81-65D3-4010-9ADA-51EF5BBA69A6}"/>
              </a:ext>
            </a:extLst>
          </p:cNvPr>
          <p:cNvSpPr>
            <a:spLocks noGrp="1"/>
          </p:cNvSpPr>
          <p:nvPr>
            <p:ph type="dt" sz="half" idx="10"/>
          </p:nvPr>
        </p:nvSpPr>
        <p:spPr/>
        <p:txBody>
          <a:bodyPr/>
          <a:lstStyle/>
          <a:p>
            <a:fld id="{D011B846-73AB-4B31-B042-48EA3469B732}" type="datetimeFigureOut">
              <a:rPr lang="en-US" smtClean="0"/>
              <a:t>10/26/2020</a:t>
            </a:fld>
            <a:endParaRPr lang="en-US"/>
          </a:p>
        </p:txBody>
      </p:sp>
      <p:sp>
        <p:nvSpPr>
          <p:cNvPr id="6" name="Footer Placeholder 5">
            <a:extLst>
              <a:ext uri="{FF2B5EF4-FFF2-40B4-BE49-F238E27FC236}">
                <a16:creationId xmlns:a16="http://schemas.microsoft.com/office/drawing/2014/main" id="{E16F1C80-D2E6-48E2-8F30-2270B7310D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510C21-F6CD-42FE-B11F-7B8571B829D5}"/>
              </a:ext>
            </a:extLst>
          </p:cNvPr>
          <p:cNvSpPr>
            <a:spLocks noGrp="1"/>
          </p:cNvSpPr>
          <p:nvPr>
            <p:ph type="sldNum" sz="quarter" idx="12"/>
          </p:nvPr>
        </p:nvSpPr>
        <p:spPr/>
        <p:txBody>
          <a:bodyPr/>
          <a:lstStyle/>
          <a:p>
            <a:fld id="{7F1C9F73-CF0A-4839-AB9C-9F9FA5A17313}" type="slidenum">
              <a:rPr lang="en-US" smtClean="0"/>
              <a:t>‹#›</a:t>
            </a:fld>
            <a:endParaRPr lang="en-US"/>
          </a:p>
        </p:txBody>
      </p:sp>
    </p:spTree>
    <p:extLst>
      <p:ext uri="{BB962C8B-B14F-4D97-AF65-F5344CB8AC3E}">
        <p14:creationId xmlns:p14="http://schemas.microsoft.com/office/powerpoint/2010/main" val="166427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4CE6B-1F67-4FDD-B6F7-8AFBEDB3D9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A6D7E0C-8830-4815-BBAD-A0349BBCAD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A1C101-9279-45E3-8800-1EC84A94D1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509465-B3BE-4EFC-9032-EB3ED595654C}"/>
              </a:ext>
            </a:extLst>
          </p:cNvPr>
          <p:cNvSpPr>
            <a:spLocks noGrp="1"/>
          </p:cNvSpPr>
          <p:nvPr>
            <p:ph type="dt" sz="half" idx="10"/>
          </p:nvPr>
        </p:nvSpPr>
        <p:spPr/>
        <p:txBody>
          <a:bodyPr/>
          <a:lstStyle/>
          <a:p>
            <a:fld id="{D011B846-73AB-4B31-B042-48EA3469B732}" type="datetimeFigureOut">
              <a:rPr lang="en-US" smtClean="0"/>
              <a:t>10/26/2020</a:t>
            </a:fld>
            <a:endParaRPr lang="en-US"/>
          </a:p>
        </p:txBody>
      </p:sp>
      <p:sp>
        <p:nvSpPr>
          <p:cNvPr id="6" name="Footer Placeholder 5">
            <a:extLst>
              <a:ext uri="{FF2B5EF4-FFF2-40B4-BE49-F238E27FC236}">
                <a16:creationId xmlns:a16="http://schemas.microsoft.com/office/drawing/2014/main" id="{044F5EEF-9642-4FFA-92F4-01EC70B8EF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A513BF-8E7F-4EE0-A49A-A254604F8251}"/>
              </a:ext>
            </a:extLst>
          </p:cNvPr>
          <p:cNvSpPr>
            <a:spLocks noGrp="1"/>
          </p:cNvSpPr>
          <p:nvPr>
            <p:ph type="sldNum" sz="quarter" idx="12"/>
          </p:nvPr>
        </p:nvSpPr>
        <p:spPr/>
        <p:txBody>
          <a:bodyPr/>
          <a:lstStyle/>
          <a:p>
            <a:fld id="{7F1C9F73-CF0A-4839-AB9C-9F9FA5A17313}" type="slidenum">
              <a:rPr lang="en-US" smtClean="0"/>
              <a:t>‹#›</a:t>
            </a:fld>
            <a:endParaRPr lang="en-US"/>
          </a:p>
        </p:txBody>
      </p:sp>
    </p:spTree>
    <p:extLst>
      <p:ext uri="{BB962C8B-B14F-4D97-AF65-F5344CB8AC3E}">
        <p14:creationId xmlns:p14="http://schemas.microsoft.com/office/powerpoint/2010/main" val="2153654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420D6A-9212-42A9-935D-213F7C6840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1184EA5-0883-487D-AAD4-F9CF9B3C32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5505D97-EEAE-4218-8AB2-8DFCB4F676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11B846-73AB-4B31-B042-48EA3469B732}" type="datetimeFigureOut">
              <a:rPr lang="en-US" smtClean="0"/>
              <a:t>10/26/2020</a:t>
            </a:fld>
            <a:endParaRPr lang="en-US"/>
          </a:p>
        </p:txBody>
      </p:sp>
      <p:sp>
        <p:nvSpPr>
          <p:cNvPr id="5" name="Footer Placeholder 4">
            <a:extLst>
              <a:ext uri="{FF2B5EF4-FFF2-40B4-BE49-F238E27FC236}">
                <a16:creationId xmlns:a16="http://schemas.microsoft.com/office/drawing/2014/main" id="{6EB412B1-39E2-41E3-9102-69DC01F050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9AF21B-7F8D-4316-94D8-32779154E4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1C9F73-CF0A-4839-AB9C-9F9FA5A17313}" type="slidenum">
              <a:rPr lang="en-US" smtClean="0"/>
              <a:t>‹#›</a:t>
            </a:fld>
            <a:endParaRPr lang="en-US"/>
          </a:p>
        </p:txBody>
      </p:sp>
    </p:spTree>
    <p:extLst>
      <p:ext uri="{BB962C8B-B14F-4D97-AF65-F5344CB8AC3E}">
        <p14:creationId xmlns:p14="http://schemas.microsoft.com/office/powerpoint/2010/main" val="51152030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accent6">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85.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0D456-8F80-41B4-9172-86FDC6ED069E}"/>
              </a:ext>
            </a:extLst>
          </p:cNvPr>
          <p:cNvSpPr>
            <a:spLocks noGrp="1"/>
          </p:cNvSpPr>
          <p:nvPr>
            <p:ph type="ctrTitle"/>
          </p:nvPr>
        </p:nvSpPr>
        <p:spPr>
          <a:xfrm>
            <a:off x="1246730" y="319596"/>
            <a:ext cx="9144000" cy="955299"/>
          </a:xfrm>
        </p:spPr>
        <p:txBody>
          <a:bodyPr>
            <a:normAutofit/>
          </a:bodyPr>
          <a:lstStyle/>
          <a:p>
            <a:r>
              <a:rPr lang="en-US" dirty="0"/>
              <a:t>Which *BERT? </a:t>
            </a:r>
          </a:p>
        </p:txBody>
      </p:sp>
      <p:sp>
        <p:nvSpPr>
          <p:cNvPr id="3" name="Subtitle 2">
            <a:extLst>
              <a:ext uri="{FF2B5EF4-FFF2-40B4-BE49-F238E27FC236}">
                <a16:creationId xmlns:a16="http://schemas.microsoft.com/office/drawing/2014/main" id="{09F0B464-375A-4D03-82F2-78E71D637278}"/>
              </a:ext>
            </a:extLst>
          </p:cNvPr>
          <p:cNvSpPr>
            <a:spLocks noGrp="1"/>
          </p:cNvSpPr>
          <p:nvPr>
            <p:ph type="subTitle" idx="1"/>
          </p:nvPr>
        </p:nvSpPr>
        <p:spPr>
          <a:xfrm>
            <a:off x="1246730" y="1274895"/>
            <a:ext cx="9144000" cy="1655762"/>
          </a:xfrm>
        </p:spPr>
        <p:txBody>
          <a:bodyPr>
            <a:normAutofit/>
          </a:bodyPr>
          <a:lstStyle/>
          <a:p>
            <a:r>
              <a:rPr lang="en-US" sz="3600" dirty="0"/>
              <a:t>A Survey Organizing Contextualized Encoders</a:t>
            </a:r>
          </a:p>
        </p:txBody>
      </p:sp>
      <p:pic>
        <p:nvPicPr>
          <p:cNvPr id="5" name="Google Shape;11;p1" descr="university.logo.small.horizontal.blue.pdf">
            <a:extLst>
              <a:ext uri="{FF2B5EF4-FFF2-40B4-BE49-F238E27FC236}">
                <a16:creationId xmlns:a16="http://schemas.microsoft.com/office/drawing/2014/main" id="{F6676639-5B4E-41C6-9126-685527A81EB8}"/>
              </a:ext>
            </a:extLst>
          </p:cNvPr>
          <p:cNvPicPr preferRelativeResize="0"/>
          <p:nvPr/>
        </p:nvPicPr>
        <p:blipFill rotWithShape="1">
          <a:blip r:embed="rId3" cstate="screen">
            <a:alphaModFix amt="50000"/>
            <a:extLst>
              <a:ext uri="{28A0092B-C50C-407E-A947-70E740481C1C}">
                <a14:useLocalDpi xmlns:a14="http://schemas.microsoft.com/office/drawing/2010/main"/>
              </a:ext>
            </a:extLst>
          </a:blip>
          <a:srcRect/>
          <a:stretch/>
        </p:blipFill>
        <p:spPr>
          <a:xfrm>
            <a:off x="-49246" y="5781469"/>
            <a:ext cx="2591953" cy="1076531"/>
          </a:xfrm>
          <a:prstGeom prst="rect">
            <a:avLst/>
          </a:prstGeom>
          <a:noFill/>
          <a:ln>
            <a:noFill/>
          </a:ln>
        </p:spPr>
      </p:pic>
      <p:pic>
        <p:nvPicPr>
          <p:cNvPr id="7" name="Picture 6">
            <a:extLst>
              <a:ext uri="{FF2B5EF4-FFF2-40B4-BE49-F238E27FC236}">
                <a16:creationId xmlns:a16="http://schemas.microsoft.com/office/drawing/2014/main" id="{390DB1BB-45EF-46A8-A0A5-3C868FD2E281}"/>
              </a:ext>
            </a:extLst>
          </p:cNvPr>
          <p:cNvPicPr>
            <a:picLocks noChangeAspect="1"/>
          </p:cNvPicPr>
          <p:nvPr/>
        </p:nvPicPr>
        <p:blipFill>
          <a:blip r:embed="rId4"/>
          <a:stretch>
            <a:fillRect/>
          </a:stretch>
        </p:blipFill>
        <p:spPr>
          <a:xfrm>
            <a:off x="10202646" y="5835215"/>
            <a:ext cx="1729154" cy="703189"/>
          </a:xfrm>
          <a:prstGeom prst="rect">
            <a:avLst/>
          </a:prstGeom>
        </p:spPr>
      </p:pic>
      <p:sp>
        <p:nvSpPr>
          <p:cNvPr id="4" name="TextBox 3">
            <a:extLst>
              <a:ext uri="{FF2B5EF4-FFF2-40B4-BE49-F238E27FC236}">
                <a16:creationId xmlns:a16="http://schemas.microsoft.com/office/drawing/2014/main" id="{DE7A5D51-73C7-4C3C-956C-4A104B16CA2A}"/>
              </a:ext>
            </a:extLst>
          </p:cNvPr>
          <p:cNvSpPr txBox="1"/>
          <p:nvPr/>
        </p:nvSpPr>
        <p:spPr>
          <a:xfrm>
            <a:off x="2878549" y="3198167"/>
            <a:ext cx="6850895" cy="461665"/>
          </a:xfrm>
          <a:prstGeom prst="rect">
            <a:avLst/>
          </a:prstGeom>
          <a:noFill/>
        </p:spPr>
        <p:txBody>
          <a:bodyPr wrap="square" rtlCol="0">
            <a:spAutoFit/>
          </a:bodyPr>
          <a:lstStyle/>
          <a:p>
            <a:r>
              <a:rPr lang="en-US" sz="2400" dirty="0">
                <a:solidFill>
                  <a:schemeClr val="accent6">
                    <a:lumMod val="75000"/>
                  </a:schemeClr>
                </a:solidFill>
              </a:rPr>
              <a:t>Patrick Xia      </a:t>
            </a:r>
            <a:r>
              <a:rPr lang="en-US" sz="2400" dirty="0" err="1">
                <a:solidFill>
                  <a:schemeClr val="accent6">
                    <a:lumMod val="75000"/>
                  </a:schemeClr>
                </a:solidFill>
              </a:rPr>
              <a:t>Shijie</a:t>
            </a:r>
            <a:r>
              <a:rPr lang="en-US" sz="2400" dirty="0">
                <a:solidFill>
                  <a:schemeClr val="accent6">
                    <a:lumMod val="75000"/>
                  </a:schemeClr>
                </a:solidFill>
              </a:rPr>
              <a:t> Wu   Benjamin Van </a:t>
            </a:r>
            <a:r>
              <a:rPr lang="en-US" sz="2400" dirty="0" err="1">
                <a:solidFill>
                  <a:schemeClr val="accent6">
                    <a:lumMod val="75000"/>
                  </a:schemeClr>
                </a:solidFill>
              </a:rPr>
              <a:t>Durme</a:t>
            </a:r>
            <a:endParaRPr lang="en-US" sz="2400" dirty="0">
              <a:solidFill>
                <a:schemeClr val="accent6">
                  <a:lumMod val="75000"/>
                </a:schemeClr>
              </a:solidFill>
            </a:endParaRPr>
          </a:p>
        </p:txBody>
      </p:sp>
      <p:pic>
        <p:nvPicPr>
          <p:cNvPr id="8" name="Picture 7">
            <a:extLst>
              <a:ext uri="{FF2B5EF4-FFF2-40B4-BE49-F238E27FC236}">
                <a16:creationId xmlns:a16="http://schemas.microsoft.com/office/drawing/2014/main" id="{6F2EE63D-D236-4977-9C66-4D75891FDB38}"/>
              </a:ext>
            </a:extLst>
          </p:cNvPr>
          <p:cNvPicPr>
            <a:picLocks noChangeAspect="1"/>
          </p:cNvPicPr>
          <p:nvPr/>
        </p:nvPicPr>
        <p:blipFill>
          <a:blip r:embed="rId5"/>
          <a:stretch>
            <a:fillRect/>
          </a:stretch>
        </p:blipFill>
        <p:spPr>
          <a:xfrm>
            <a:off x="2878549" y="3791836"/>
            <a:ext cx="1281451" cy="1545797"/>
          </a:xfrm>
          <a:prstGeom prst="rect">
            <a:avLst/>
          </a:prstGeom>
        </p:spPr>
      </p:pic>
      <p:pic>
        <p:nvPicPr>
          <p:cNvPr id="10" name="Picture 9">
            <a:extLst>
              <a:ext uri="{FF2B5EF4-FFF2-40B4-BE49-F238E27FC236}">
                <a16:creationId xmlns:a16="http://schemas.microsoft.com/office/drawing/2014/main" id="{F6BDB8CC-91FC-4B17-9860-883DA0053217}"/>
              </a:ext>
            </a:extLst>
          </p:cNvPr>
          <p:cNvPicPr>
            <a:picLocks noChangeAspect="1"/>
          </p:cNvPicPr>
          <p:nvPr/>
        </p:nvPicPr>
        <p:blipFill>
          <a:blip r:embed="rId6"/>
          <a:stretch>
            <a:fillRect/>
          </a:stretch>
        </p:blipFill>
        <p:spPr>
          <a:xfrm>
            <a:off x="4785102" y="3791836"/>
            <a:ext cx="1762371" cy="1714739"/>
          </a:xfrm>
          <a:prstGeom prst="rect">
            <a:avLst/>
          </a:prstGeom>
        </p:spPr>
      </p:pic>
      <p:pic>
        <p:nvPicPr>
          <p:cNvPr id="12" name="Picture 11">
            <a:extLst>
              <a:ext uri="{FF2B5EF4-FFF2-40B4-BE49-F238E27FC236}">
                <a16:creationId xmlns:a16="http://schemas.microsoft.com/office/drawing/2014/main" id="{90611919-2FBF-487D-B466-0663214A064C}"/>
              </a:ext>
            </a:extLst>
          </p:cNvPr>
          <p:cNvPicPr>
            <a:picLocks noChangeAspect="1"/>
          </p:cNvPicPr>
          <p:nvPr/>
        </p:nvPicPr>
        <p:blipFill>
          <a:blip r:embed="rId7"/>
          <a:stretch>
            <a:fillRect/>
          </a:stretch>
        </p:blipFill>
        <p:spPr>
          <a:xfrm>
            <a:off x="7288965" y="3846461"/>
            <a:ext cx="1486074" cy="1602956"/>
          </a:xfrm>
          <a:prstGeom prst="rect">
            <a:avLst/>
          </a:prstGeom>
        </p:spPr>
      </p:pic>
    </p:spTree>
    <p:extLst>
      <p:ext uri="{BB962C8B-B14F-4D97-AF65-F5344CB8AC3E}">
        <p14:creationId xmlns:p14="http://schemas.microsoft.com/office/powerpoint/2010/main" val="1977804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634C6-610F-4510-BD1F-524435B61B44}"/>
              </a:ext>
            </a:extLst>
          </p:cNvPr>
          <p:cNvSpPr>
            <a:spLocks noGrp="1"/>
          </p:cNvSpPr>
          <p:nvPr>
            <p:ph type="title"/>
          </p:nvPr>
        </p:nvSpPr>
        <p:spPr/>
        <p:txBody>
          <a:bodyPr/>
          <a:lstStyle/>
          <a:p>
            <a:r>
              <a:rPr lang="en-US" dirty="0"/>
              <a:t>Using these *BERTs</a:t>
            </a:r>
          </a:p>
        </p:txBody>
      </p:sp>
      <p:sp>
        <p:nvSpPr>
          <p:cNvPr id="3" name="Content Placeholder 2">
            <a:extLst>
              <a:ext uri="{FF2B5EF4-FFF2-40B4-BE49-F238E27FC236}">
                <a16:creationId xmlns:a16="http://schemas.microsoft.com/office/drawing/2014/main" id="{C9BB105E-F48B-41C4-A692-5EB3E9135085}"/>
              </a:ext>
            </a:extLst>
          </p:cNvPr>
          <p:cNvSpPr>
            <a:spLocks noGrp="1"/>
          </p:cNvSpPr>
          <p:nvPr>
            <p:ph idx="1"/>
          </p:nvPr>
        </p:nvSpPr>
        <p:spPr/>
        <p:txBody>
          <a:bodyPr/>
          <a:lstStyle/>
          <a:p>
            <a:r>
              <a:rPr lang="en-US" dirty="0">
                <a:solidFill>
                  <a:schemeClr val="accent3">
                    <a:lumMod val="50000"/>
                  </a:schemeClr>
                </a:solidFill>
              </a:rPr>
              <a:t>Pretrain </a:t>
            </a:r>
            <a:r>
              <a:rPr lang="en-US" dirty="0">
                <a:solidFill>
                  <a:schemeClr val="accent3">
                    <a:lumMod val="50000"/>
                  </a:schemeClr>
                </a:solidFill>
                <a:sym typeface="Wingdings" panose="05000000000000000000" pitchFamily="2" charset="2"/>
              </a:rPr>
              <a:t> </a:t>
            </a:r>
            <a:r>
              <a:rPr lang="en-US" dirty="0">
                <a:solidFill>
                  <a:schemeClr val="accent3">
                    <a:lumMod val="50000"/>
                  </a:schemeClr>
                </a:solidFill>
              </a:rPr>
              <a:t>finetune</a:t>
            </a:r>
          </a:p>
          <a:p>
            <a:pPr lvl="1"/>
            <a:r>
              <a:rPr lang="en-US" i="1" dirty="0">
                <a:solidFill>
                  <a:schemeClr val="accent3">
                    <a:lumMod val="50000"/>
                  </a:schemeClr>
                </a:solidFill>
              </a:rPr>
              <a:t>Pretrain</a:t>
            </a:r>
            <a:r>
              <a:rPr lang="en-US" dirty="0">
                <a:solidFill>
                  <a:schemeClr val="accent3">
                    <a:lumMod val="50000"/>
                  </a:schemeClr>
                </a:solidFill>
              </a:rPr>
              <a:t> encoders on pretraining tasks (high-resource/data, possibly unsupervised)</a:t>
            </a:r>
          </a:p>
          <a:p>
            <a:pPr lvl="1"/>
            <a:r>
              <a:rPr lang="en-US" i="1" dirty="0">
                <a:solidFill>
                  <a:schemeClr val="accent3">
                    <a:lumMod val="50000"/>
                  </a:schemeClr>
                </a:solidFill>
              </a:rPr>
              <a:t>Finetune</a:t>
            </a:r>
            <a:r>
              <a:rPr lang="en-US" dirty="0">
                <a:solidFill>
                  <a:schemeClr val="accent3">
                    <a:lumMod val="50000"/>
                  </a:schemeClr>
                </a:solidFill>
              </a:rPr>
              <a:t> encoders on target task (low-resource, expensive annotation)</a:t>
            </a:r>
          </a:p>
          <a:p>
            <a:r>
              <a:rPr lang="en-US" dirty="0">
                <a:solidFill>
                  <a:schemeClr val="accent1">
                    <a:lumMod val="60000"/>
                    <a:lumOff val="40000"/>
                  </a:schemeClr>
                </a:solidFill>
              </a:rPr>
              <a:t>Primary method of evaluation: Natural Language “Understanding” (NLU)</a:t>
            </a:r>
          </a:p>
          <a:p>
            <a:pPr lvl="1"/>
            <a:r>
              <a:rPr lang="en-US" dirty="0">
                <a:solidFill>
                  <a:schemeClr val="accent1">
                    <a:lumMod val="60000"/>
                    <a:lumOff val="40000"/>
                  </a:schemeClr>
                </a:solidFill>
              </a:rPr>
              <a:t>Question Answering and Reading Comprehension</a:t>
            </a:r>
          </a:p>
          <a:p>
            <a:pPr lvl="1"/>
            <a:r>
              <a:rPr lang="en-US" dirty="0">
                <a:solidFill>
                  <a:schemeClr val="accent1">
                    <a:lumMod val="60000"/>
                    <a:lumOff val="40000"/>
                  </a:schemeClr>
                </a:solidFill>
              </a:rPr>
              <a:t>Commonsense</a:t>
            </a:r>
          </a:p>
          <a:p>
            <a:pPr lvl="1"/>
            <a:r>
              <a:rPr lang="en-US" dirty="0">
                <a:solidFill>
                  <a:schemeClr val="accent1">
                    <a:lumMod val="60000"/>
                    <a:lumOff val="40000"/>
                  </a:schemeClr>
                </a:solidFill>
              </a:rPr>
              <a:t>Textual Entailments</a:t>
            </a:r>
          </a:p>
          <a:p>
            <a:endParaRPr lang="en-US" dirty="0"/>
          </a:p>
        </p:txBody>
      </p:sp>
    </p:spTree>
    <p:extLst>
      <p:ext uri="{BB962C8B-B14F-4D97-AF65-F5344CB8AC3E}">
        <p14:creationId xmlns:p14="http://schemas.microsoft.com/office/powerpoint/2010/main" val="3036351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634C6-610F-4510-BD1F-524435B61B44}"/>
              </a:ext>
            </a:extLst>
          </p:cNvPr>
          <p:cNvSpPr>
            <a:spLocks noGrp="1"/>
          </p:cNvSpPr>
          <p:nvPr>
            <p:ph type="title"/>
          </p:nvPr>
        </p:nvSpPr>
        <p:spPr/>
        <p:txBody>
          <a:bodyPr/>
          <a:lstStyle/>
          <a:p>
            <a:r>
              <a:rPr lang="en-US" dirty="0"/>
              <a:t>Using these *BERTs</a:t>
            </a:r>
          </a:p>
        </p:txBody>
      </p:sp>
      <p:sp>
        <p:nvSpPr>
          <p:cNvPr id="3" name="Content Placeholder 2">
            <a:extLst>
              <a:ext uri="{FF2B5EF4-FFF2-40B4-BE49-F238E27FC236}">
                <a16:creationId xmlns:a16="http://schemas.microsoft.com/office/drawing/2014/main" id="{C9BB105E-F48B-41C4-A692-5EB3E9135085}"/>
              </a:ext>
            </a:extLst>
          </p:cNvPr>
          <p:cNvSpPr>
            <a:spLocks noGrp="1"/>
          </p:cNvSpPr>
          <p:nvPr>
            <p:ph idx="1"/>
          </p:nvPr>
        </p:nvSpPr>
        <p:spPr/>
        <p:txBody>
          <a:bodyPr/>
          <a:lstStyle/>
          <a:p>
            <a:r>
              <a:rPr lang="en-US" dirty="0">
                <a:solidFill>
                  <a:schemeClr val="accent1">
                    <a:lumMod val="60000"/>
                    <a:lumOff val="40000"/>
                  </a:schemeClr>
                </a:solidFill>
              </a:rPr>
              <a:t>Pretrain </a:t>
            </a:r>
            <a:r>
              <a:rPr lang="en-US" dirty="0">
                <a:solidFill>
                  <a:schemeClr val="accent1">
                    <a:lumMod val="60000"/>
                    <a:lumOff val="40000"/>
                  </a:schemeClr>
                </a:solidFill>
                <a:sym typeface="Wingdings" panose="05000000000000000000" pitchFamily="2" charset="2"/>
              </a:rPr>
              <a:t> </a:t>
            </a:r>
            <a:r>
              <a:rPr lang="en-US" dirty="0">
                <a:solidFill>
                  <a:schemeClr val="accent1">
                    <a:lumMod val="60000"/>
                    <a:lumOff val="40000"/>
                  </a:schemeClr>
                </a:solidFill>
              </a:rPr>
              <a:t>finetune</a:t>
            </a:r>
          </a:p>
          <a:p>
            <a:pPr lvl="1"/>
            <a:r>
              <a:rPr lang="en-US" i="1" dirty="0">
                <a:solidFill>
                  <a:schemeClr val="accent1">
                    <a:lumMod val="60000"/>
                    <a:lumOff val="40000"/>
                  </a:schemeClr>
                </a:solidFill>
              </a:rPr>
              <a:t>Pretrain</a:t>
            </a:r>
            <a:r>
              <a:rPr lang="en-US" dirty="0">
                <a:solidFill>
                  <a:schemeClr val="accent1">
                    <a:lumMod val="60000"/>
                    <a:lumOff val="40000"/>
                  </a:schemeClr>
                </a:solidFill>
              </a:rPr>
              <a:t> encoders on pretraining tasks (high-resource/data, possibly unsupervised)</a:t>
            </a:r>
          </a:p>
          <a:p>
            <a:pPr lvl="1"/>
            <a:r>
              <a:rPr lang="en-US" i="1" dirty="0">
                <a:solidFill>
                  <a:schemeClr val="accent1">
                    <a:lumMod val="60000"/>
                    <a:lumOff val="40000"/>
                  </a:schemeClr>
                </a:solidFill>
              </a:rPr>
              <a:t>Finetune</a:t>
            </a:r>
            <a:r>
              <a:rPr lang="en-US" dirty="0">
                <a:solidFill>
                  <a:schemeClr val="accent1">
                    <a:lumMod val="60000"/>
                    <a:lumOff val="40000"/>
                  </a:schemeClr>
                </a:solidFill>
              </a:rPr>
              <a:t> encoders on target task (low-resource, expensive annotation)</a:t>
            </a:r>
          </a:p>
          <a:p>
            <a:r>
              <a:rPr lang="en-US" dirty="0">
                <a:solidFill>
                  <a:schemeClr val="accent3">
                    <a:lumMod val="50000"/>
                  </a:schemeClr>
                </a:solidFill>
              </a:rPr>
              <a:t>Primary method of evaluation: Natural Language “Understanding” (NLU)</a:t>
            </a:r>
          </a:p>
          <a:p>
            <a:pPr lvl="1"/>
            <a:r>
              <a:rPr lang="en-US" dirty="0">
                <a:solidFill>
                  <a:schemeClr val="accent1">
                    <a:lumMod val="60000"/>
                    <a:lumOff val="40000"/>
                  </a:schemeClr>
                </a:solidFill>
              </a:rPr>
              <a:t>Question Answering and Reading Comprehension</a:t>
            </a:r>
          </a:p>
          <a:p>
            <a:pPr lvl="1"/>
            <a:r>
              <a:rPr lang="en-US" dirty="0">
                <a:solidFill>
                  <a:schemeClr val="accent1">
                    <a:lumMod val="60000"/>
                    <a:lumOff val="40000"/>
                  </a:schemeClr>
                </a:solidFill>
              </a:rPr>
              <a:t>Commonsense</a:t>
            </a:r>
          </a:p>
          <a:p>
            <a:pPr lvl="1"/>
            <a:r>
              <a:rPr lang="en-US" dirty="0">
                <a:solidFill>
                  <a:schemeClr val="accent1">
                    <a:lumMod val="60000"/>
                    <a:lumOff val="40000"/>
                  </a:schemeClr>
                </a:solidFill>
              </a:rPr>
              <a:t>Textual Entailments</a:t>
            </a:r>
          </a:p>
          <a:p>
            <a:endParaRPr lang="en-US" dirty="0"/>
          </a:p>
        </p:txBody>
      </p:sp>
    </p:spTree>
    <p:extLst>
      <p:ext uri="{BB962C8B-B14F-4D97-AF65-F5344CB8AC3E}">
        <p14:creationId xmlns:p14="http://schemas.microsoft.com/office/powerpoint/2010/main" val="918405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634C6-610F-4510-BD1F-524435B61B44}"/>
              </a:ext>
            </a:extLst>
          </p:cNvPr>
          <p:cNvSpPr>
            <a:spLocks noGrp="1"/>
          </p:cNvSpPr>
          <p:nvPr>
            <p:ph type="title"/>
          </p:nvPr>
        </p:nvSpPr>
        <p:spPr/>
        <p:txBody>
          <a:bodyPr/>
          <a:lstStyle/>
          <a:p>
            <a:r>
              <a:rPr lang="en-US" dirty="0"/>
              <a:t>Using these *BERTs</a:t>
            </a:r>
          </a:p>
        </p:txBody>
      </p:sp>
      <p:sp>
        <p:nvSpPr>
          <p:cNvPr id="3" name="Content Placeholder 2">
            <a:extLst>
              <a:ext uri="{FF2B5EF4-FFF2-40B4-BE49-F238E27FC236}">
                <a16:creationId xmlns:a16="http://schemas.microsoft.com/office/drawing/2014/main" id="{C9BB105E-F48B-41C4-A692-5EB3E9135085}"/>
              </a:ext>
            </a:extLst>
          </p:cNvPr>
          <p:cNvSpPr>
            <a:spLocks noGrp="1"/>
          </p:cNvSpPr>
          <p:nvPr>
            <p:ph idx="1"/>
          </p:nvPr>
        </p:nvSpPr>
        <p:spPr/>
        <p:txBody>
          <a:bodyPr/>
          <a:lstStyle/>
          <a:p>
            <a:r>
              <a:rPr lang="en-US" dirty="0">
                <a:solidFill>
                  <a:schemeClr val="accent1">
                    <a:lumMod val="60000"/>
                    <a:lumOff val="40000"/>
                  </a:schemeClr>
                </a:solidFill>
              </a:rPr>
              <a:t>Pretrain </a:t>
            </a:r>
            <a:r>
              <a:rPr lang="en-US" dirty="0">
                <a:solidFill>
                  <a:schemeClr val="accent1">
                    <a:lumMod val="60000"/>
                    <a:lumOff val="40000"/>
                  </a:schemeClr>
                </a:solidFill>
                <a:sym typeface="Wingdings" panose="05000000000000000000" pitchFamily="2" charset="2"/>
              </a:rPr>
              <a:t> </a:t>
            </a:r>
            <a:r>
              <a:rPr lang="en-US" dirty="0">
                <a:solidFill>
                  <a:schemeClr val="accent1">
                    <a:lumMod val="60000"/>
                    <a:lumOff val="40000"/>
                  </a:schemeClr>
                </a:solidFill>
              </a:rPr>
              <a:t>finetune</a:t>
            </a:r>
          </a:p>
          <a:p>
            <a:pPr lvl="1"/>
            <a:r>
              <a:rPr lang="en-US" i="1" dirty="0">
                <a:solidFill>
                  <a:schemeClr val="accent1">
                    <a:lumMod val="60000"/>
                    <a:lumOff val="40000"/>
                  </a:schemeClr>
                </a:solidFill>
              </a:rPr>
              <a:t>Pretrain</a:t>
            </a:r>
            <a:r>
              <a:rPr lang="en-US" dirty="0">
                <a:solidFill>
                  <a:schemeClr val="accent1">
                    <a:lumMod val="60000"/>
                    <a:lumOff val="40000"/>
                  </a:schemeClr>
                </a:solidFill>
              </a:rPr>
              <a:t> encoders on pretraining tasks (high-resource/data, possibly unsupervised)</a:t>
            </a:r>
          </a:p>
          <a:p>
            <a:pPr lvl="1"/>
            <a:r>
              <a:rPr lang="en-US" i="1" dirty="0">
                <a:solidFill>
                  <a:schemeClr val="accent1">
                    <a:lumMod val="60000"/>
                    <a:lumOff val="40000"/>
                  </a:schemeClr>
                </a:solidFill>
              </a:rPr>
              <a:t>Finetune</a:t>
            </a:r>
            <a:r>
              <a:rPr lang="en-US" dirty="0">
                <a:solidFill>
                  <a:schemeClr val="accent1">
                    <a:lumMod val="60000"/>
                    <a:lumOff val="40000"/>
                  </a:schemeClr>
                </a:solidFill>
              </a:rPr>
              <a:t> encoders on target task (low-resource, expensive annotation)</a:t>
            </a:r>
          </a:p>
          <a:p>
            <a:r>
              <a:rPr lang="en-US" dirty="0">
                <a:solidFill>
                  <a:schemeClr val="accent3">
                    <a:lumMod val="50000"/>
                  </a:schemeClr>
                </a:solidFill>
              </a:rPr>
              <a:t>Primary method of evaluation: Natural Language “Understanding” (NLU)</a:t>
            </a:r>
          </a:p>
          <a:p>
            <a:pPr lvl="1"/>
            <a:r>
              <a:rPr lang="en-US" dirty="0">
                <a:solidFill>
                  <a:schemeClr val="accent3">
                    <a:lumMod val="50000"/>
                  </a:schemeClr>
                </a:solidFill>
              </a:rPr>
              <a:t>Question Answering and Reading Comprehension</a:t>
            </a:r>
          </a:p>
          <a:p>
            <a:pPr lvl="1"/>
            <a:r>
              <a:rPr lang="en-US" dirty="0">
                <a:solidFill>
                  <a:schemeClr val="accent1">
                    <a:lumMod val="60000"/>
                    <a:lumOff val="40000"/>
                  </a:schemeClr>
                </a:solidFill>
              </a:rPr>
              <a:t>Commonsense</a:t>
            </a:r>
          </a:p>
          <a:p>
            <a:pPr lvl="1"/>
            <a:r>
              <a:rPr lang="en-US" dirty="0">
                <a:solidFill>
                  <a:schemeClr val="accent1">
                    <a:lumMod val="60000"/>
                    <a:lumOff val="40000"/>
                  </a:schemeClr>
                </a:solidFill>
              </a:rPr>
              <a:t>Textual Entailments</a:t>
            </a:r>
          </a:p>
          <a:p>
            <a:endParaRPr lang="en-US" dirty="0"/>
          </a:p>
        </p:txBody>
      </p:sp>
    </p:spTree>
    <p:extLst>
      <p:ext uri="{BB962C8B-B14F-4D97-AF65-F5344CB8AC3E}">
        <p14:creationId xmlns:p14="http://schemas.microsoft.com/office/powerpoint/2010/main" val="1928121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634C6-610F-4510-BD1F-524435B61B44}"/>
              </a:ext>
            </a:extLst>
          </p:cNvPr>
          <p:cNvSpPr>
            <a:spLocks noGrp="1"/>
          </p:cNvSpPr>
          <p:nvPr>
            <p:ph type="title"/>
          </p:nvPr>
        </p:nvSpPr>
        <p:spPr/>
        <p:txBody>
          <a:bodyPr/>
          <a:lstStyle/>
          <a:p>
            <a:r>
              <a:rPr lang="en-US" dirty="0"/>
              <a:t>Using these *BERTs</a:t>
            </a:r>
          </a:p>
        </p:txBody>
      </p:sp>
      <p:sp>
        <p:nvSpPr>
          <p:cNvPr id="3" name="Content Placeholder 2">
            <a:extLst>
              <a:ext uri="{FF2B5EF4-FFF2-40B4-BE49-F238E27FC236}">
                <a16:creationId xmlns:a16="http://schemas.microsoft.com/office/drawing/2014/main" id="{C9BB105E-F48B-41C4-A692-5EB3E9135085}"/>
              </a:ext>
            </a:extLst>
          </p:cNvPr>
          <p:cNvSpPr>
            <a:spLocks noGrp="1"/>
          </p:cNvSpPr>
          <p:nvPr>
            <p:ph idx="1"/>
          </p:nvPr>
        </p:nvSpPr>
        <p:spPr/>
        <p:txBody>
          <a:bodyPr/>
          <a:lstStyle/>
          <a:p>
            <a:r>
              <a:rPr lang="en-US" dirty="0">
                <a:solidFill>
                  <a:schemeClr val="accent1">
                    <a:lumMod val="60000"/>
                    <a:lumOff val="40000"/>
                  </a:schemeClr>
                </a:solidFill>
              </a:rPr>
              <a:t>Pretrain </a:t>
            </a:r>
            <a:r>
              <a:rPr lang="en-US" dirty="0">
                <a:solidFill>
                  <a:schemeClr val="accent1">
                    <a:lumMod val="60000"/>
                    <a:lumOff val="40000"/>
                  </a:schemeClr>
                </a:solidFill>
                <a:sym typeface="Wingdings" panose="05000000000000000000" pitchFamily="2" charset="2"/>
              </a:rPr>
              <a:t> </a:t>
            </a:r>
            <a:r>
              <a:rPr lang="en-US" dirty="0">
                <a:solidFill>
                  <a:schemeClr val="accent1">
                    <a:lumMod val="60000"/>
                    <a:lumOff val="40000"/>
                  </a:schemeClr>
                </a:solidFill>
              </a:rPr>
              <a:t>finetune</a:t>
            </a:r>
          </a:p>
          <a:p>
            <a:pPr lvl="1"/>
            <a:r>
              <a:rPr lang="en-US" i="1" dirty="0">
                <a:solidFill>
                  <a:schemeClr val="accent1">
                    <a:lumMod val="60000"/>
                    <a:lumOff val="40000"/>
                  </a:schemeClr>
                </a:solidFill>
              </a:rPr>
              <a:t>Pretrain</a:t>
            </a:r>
            <a:r>
              <a:rPr lang="en-US" dirty="0">
                <a:solidFill>
                  <a:schemeClr val="accent1">
                    <a:lumMod val="60000"/>
                    <a:lumOff val="40000"/>
                  </a:schemeClr>
                </a:solidFill>
              </a:rPr>
              <a:t> encoders on pretraining tasks (high-resource/data, possibly unsupervised)</a:t>
            </a:r>
          </a:p>
          <a:p>
            <a:pPr lvl="1"/>
            <a:r>
              <a:rPr lang="en-US" i="1" dirty="0">
                <a:solidFill>
                  <a:schemeClr val="accent1">
                    <a:lumMod val="60000"/>
                    <a:lumOff val="40000"/>
                  </a:schemeClr>
                </a:solidFill>
              </a:rPr>
              <a:t>Finetune</a:t>
            </a:r>
            <a:r>
              <a:rPr lang="en-US" dirty="0">
                <a:solidFill>
                  <a:schemeClr val="accent1">
                    <a:lumMod val="60000"/>
                    <a:lumOff val="40000"/>
                  </a:schemeClr>
                </a:solidFill>
              </a:rPr>
              <a:t> encoders on target task (low-resource, expensive annotation)</a:t>
            </a:r>
          </a:p>
          <a:p>
            <a:r>
              <a:rPr lang="en-US" dirty="0">
                <a:solidFill>
                  <a:schemeClr val="accent3">
                    <a:lumMod val="50000"/>
                  </a:schemeClr>
                </a:solidFill>
              </a:rPr>
              <a:t>Primary method of evaluation: Natural Language “Understanding” (NLU)</a:t>
            </a:r>
          </a:p>
          <a:p>
            <a:pPr lvl="1"/>
            <a:r>
              <a:rPr lang="en-US" dirty="0">
                <a:solidFill>
                  <a:schemeClr val="accent3">
                    <a:lumMod val="50000"/>
                  </a:schemeClr>
                </a:solidFill>
              </a:rPr>
              <a:t>Question Answering and Reading Comprehension</a:t>
            </a:r>
          </a:p>
          <a:p>
            <a:pPr lvl="1"/>
            <a:r>
              <a:rPr lang="en-US" dirty="0">
                <a:solidFill>
                  <a:schemeClr val="accent3">
                    <a:lumMod val="50000"/>
                  </a:schemeClr>
                </a:solidFill>
              </a:rPr>
              <a:t>Commonsense</a:t>
            </a:r>
          </a:p>
          <a:p>
            <a:pPr lvl="1"/>
            <a:r>
              <a:rPr lang="en-US" dirty="0">
                <a:solidFill>
                  <a:schemeClr val="accent1">
                    <a:lumMod val="60000"/>
                    <a:lumOff val="40000"/>
                  </a:schemeClr>
                </a:solidFill>
              </a:rPr>
              <a:t>Textual Entailments</a:t>
            </a:r>
          </a:p>
          <a:p>
            <a:endParaRPr lang="en-US" dirty="0"/>
          </a:p>
        </p:txBody>
      </p:sp>
    </p:spTree>
    <p:extLst>
      <p:ext uri="{BB962C8B-B14F-4D97-AF65-F5344CB8AC3E}">
        <p14:creationId xmlns:p14="http://schemas.microsoft.com/office/powerpoint/2010/main" val="68212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634C6-610F-4510-BD1F-524435B61B44}"/>
              </a:ext>
            </a:extLst>
          </p:cNvPr>
          <p:cNvSpPr>
            <a:spLocks noGrp="1"/>
          </p:cNvSpPr>
          <p:nvPr>
            <p:ph type="title"/>
          </p:nvPr>
        </p:nvSpPr>
        <p:spPr/>
        <p:txBody>
          <a:bodyPr/>
          <a:lstStyle/>
          <a:p>
            <a:r>
              <a:rPr lang="en-US" dirty="0"/>
              <a:t>Using these *BERTs</a:t>
            </a:r>
          </a:p>
        </p:txBody>
      </p:sp>
      <p:sp>
        <p:nvSpPr>
          <p:cNvPr id="3" name="Content Placeholder 2">
            <a:extLst>
              <a:ext uri="{FF2B5EF4-FFF2-40B4-BE49-F238E27FC236}">
                <a16:creationId xmlns:a16="http://schemas.microsoft.com/office/drawing/2014/main" id="{C9BB105E-F48B-41C4-A692-5EB3E9135085}"/>
              </a:ext>
            </a:extLst>
          </p:cNvPr>
          <p:cNvSpPr>
            <a:spLocks noGrp="1"/>
          </p:cNvSpPr>
          <p:nvPr>
            <p:ph idx="1"/>
          </p:nvPr>
        </p:nvSpPr>
        <p:spPr/>
        <p:txBody>
          <a:bodyPr/>
          <a:lstStyle/>
          <a:p>
            <a:r>
              <a:rPr lang="en-US" dirty="0">
                <a:solidFill>
                  <a:schemeClr val="accent1">
                    <a:lumMod val="60000"/>
                    <a:lumOff val="40000"/>
                  </a:schemeClr>
                </a:solidFill>
              </a:rPr>
              <a:t>Pretrain </a:t>
            </a:r>
            <a:r>
              <a:rPr lang="en-US" dirty="0">
                <a:solidFill>
                  <a:schemeClr val="accent1">
                    <a:lumMod val="60000"/>
                    <a:lumOff val="40000"/>
                  </a:schemeClr>
                </a:solidFill>
                <a:sym typeface="Wingdings" panose="05000000000000000000" pitchFamily="2" charset="2"/>
              </a:rPr>
              <a:t> </a:t>
            </a:r>
            <a:r>
              <a:rPr lang="en-US" dirty="0">
                <a:solidFill>
                  <a:schemeClr val="accent1">
                    <a:lumMod val="60000"/>
                    <a:lumOff val="40000"/>
                  </a:schemeClr>
                </a:solidFill>
              </a:rPr>
              <a:t>finetune</a:t>
            </a:r>
          </a:p>
          <a:p>
            <a:pPr lvl="1"/>
            <a:r>
              <a:rPr lang="en-US" i="1" dirty="0">
                <a:solidFill>
                  <a:schemeClr val="accent1">
                    <a:lumMod val="60000"/>
                    <a:lumOff val="40000"/>
                  </a:schemeClr>
                </a:solidFill>
              </a:rPr>
              <a:t>Pretrain</a:t>
            </a:r>
            <a:r>
              <a:rPr lang="en-US" dirty="0">
                <a:solidFill>
                  <a:schemeClr val="accent1">
                    <a:lumMod val="60000"/>
                    <a:lumOff val="40000"/>
                  </a:schemeClr>
                </a:solidFill>
              </a:rPr>
              <a:t> encoders on pretraining tasks (high-resource/data, possibly unsupervised)</a:t>
            </a:r>
          </a:p>
          <a:p>
            <a:pPr lvl="1"/>
            <a:r>
              <a:rPr lang="en-US" i="1" dirty="0">
                <a:solidFill>
                  <a:schemeClr val="accent1">
                    <a:lumMod val="60000"/>
                    <a:lumOff val="40000"/>
                  </a:schemeClr>
                </a:solidFill>
              </a:rPr>
              <a:t>Finetune</a:t>
            </a:r>
            <a:r>
              <a:rPr lang="en-US" dirty="0">
                <a:solidFill>
                  <a:schemeClr val="accent1">
                    <a:lumMod val="60000"/>
                    <a:lumOff val="40000"/>
                  </a:schemeClr>
                </a:solidFill>
              </a:rPr>
              <a:t> encoders on target task (low-resource, expensive annotation)</a:t>
            </a:r>
          </a:p>
          <a:p>
            <a:r>
              <a:rPr lang="en-US" dirty="0">
                <a:solidFill>
                  <a:schemeClr val="accent3">
                    <a:lumMod val="50000"/>
                  </a:schemeClr>
                </a:solidFill>
              </a:rPr>
              <a:t>Primary method of evaluation: Natural Language “Understanding” (NLU)</a:t>
            </a:r>
          </a:p>
          <a:p>
            <a:pPr lvl="1"/>
            <a:r>
              <a:rPr lang="en-US" dirty="0">
                <a:solidFill>
                  <a:schemeClr val="accent3">
                    <a:lumMod val="50000"/>
                  </a:schemeClr>
                </a:solidFill>
              </a:rPr>
              <a:t>Question Answering and Reading Comprehension</a:t>
            </a:r>
          </a:p>
          <a:p>
            <a:pPr lvl="1"/>
            <a:r>
              <a:rPr lang="en-US" dirty="0">
                <a:solidFill>
                  <a:schemeClr val="accent3">
                    <a:lumMod val="50000"/>
                  </a:schemeClr>
                </a:solidFill>
              </a:rPr>
              <a:t>Commonsense</a:t>
            </a:r>
          </a:p>
          <a:p>
            <a:pPr lvl="1"/>
            <a:r>
              <a:rPr lang="en-US" dirty="0">
                <a:solidFill>
                  <a:schemeClr val="accent3">
                    <a:lumMod val="50000"/>
                  </a:schemeClr>
                </a:solidFill>
              </a:rPr>
              <a:t>Textual Entailments</a:t>
            </a:r>
          </a:p>
          <a:p>
            <a:endParaRPr lang="en-US" dirty="0"/>
          </a:p>
        </p:txBody>
      </p:sp>
    </p:spTree>
    <p:extLst>
      <p:ext uri="{BB962C8B-B14F-4D97-AF65-F5344CB8AC3E}">
        <p14:creationId xmlns:p14="http://schemas.microsoft.com/office/powerpoint/2010/main" val="3212312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7A23-D0B8-461E-B5EE-5D0CC593AA11}"/>
              </a:ext>
            </a:extLst>
          </p:cNvPr>
          <p:cNvSpPr>
            <a:spLocks noGrp="1"/>
          </p:cNvSpPr>
          <p:nvPr>
            <p:ph type="title"/>
          </p:nvPr>
        </p:nvSpPr>
        <p:spPr/>
        <p:txBody>
          <a:bodyPr/>
          <a:lstStyle/>
          <a:p>
            <a:r>
              <a:rPr lang="en-US" dirty="0"/>
              <a:t>The story so far…</a:t>
            </a:r>
          </a:p>
        </p:txBody>
      </p:sp>
      <p:sp>
        <p:nvSpPr>
          <p:cNvPr id="3" name="Text Placeholder 2">
            <a:extLst>
              <a:ext uri="{FF2B5EF4-FFF2-40B4-BE49-F238E27FC236}">
                <a16:creationId xmlns:a16="http://schemas.microsoft.com/office/drawing/2014/main" id="{2CF73431-43D5-4CEB-A755-91830ECDC845}"/>
              </a:ext>
            </a:extLst>
          </p:cNvPr>
          <p:cNvSpPr>
            <a:spLocks noGrp="1"/>
          </p:cNvSpPr>
          <p:nvPr>
            <p:ph type="body" idx="1"/>
          </p:nvPr>
        </p:nvSpPr>
        <p:spPr/>
        <p:txBody>
          <a:bodyPr/>
          <a:lstStyle/>
          <a:p>
            <a:r>
              <a:rPr lang="en-US" dirty="0"/>
              <a:t>Pretraining | Efficiency | Data | Interpretability | </a:t>
            </a:r>
            <a:r>
              <a:rPr lang="en-US" dirty="0" err="1"/>
              <a:t>Multilinguality</a:t>
            </a:r>
            <a:endParaRPr lang="en-US" dirty="0"/>
          </a:p>
        </p:txBody>
      </p:sp>
    </p:spTree>
    <p:extLst>
      <p:ext uri="{BB962C8B-B14F-4D97-AF65-F5344CB8AC3E}">
        <p14:creationId xmlns:p14="http://schemas.microsoft.com/office/powerpoint/2010/main" val="2493636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A19B7C-579B-491F-9DDC-2D1F66FC6D96}"/>
              </a:ext>
            </a:extLst>
          </p:cNvPr>
          <p:cNvSpPr>
            <a:spLocks noGrp="1"/>
          </p:cNvSpPr>
          <p:nvPr>
            <p:ph type="title"/>
          </p:nvPr>
        </p:nvSpPr>
        <p:spPr/>
        <p:txBody>
          <a:bodyPr/>
          <a:lstStyle/>
          <a:p>
            <a:r>
              <a:rPr lang="en-US" dirty="0"/>
              <a:t>Pretraining</a:t>
            </a:r>
          </a:p>
        </p:txBody>
      </p:sp>
      <p:sp>
        <p:nvSpPr>
          <p:cNvPr id="6" name="Text Placeholder 5">
            <a:extLst>
              <a:ext uri="{FF2B5EF4-FFF2-40B4-BE49-F238E27FC236}">
                <a16:creationId xmlns:a16="http://schemas.microsoft.com/office/drawing/2014/main" id="{2A921AC5-DAEC-471B-A169-5A91C389A986}"/>
              </a:ext>
            </a:extLst>
          </p:cNvPr>
          <p:cNvSpPr>
            <a:spLocks noGrp="1"/>
          </p:cNvSpPr>
          <p:nvPr>
            <p:ph type="body" sz="quarter" idx="3"/>
          </p:nvPr>
        </p:nvSpPr>
        <p:spPr>
          <a:xfrm>
            <a:off x="6170612" y="2863192"/>
            <a:ext cx="5183188" cy="823912"/>
          </a:xfrm>
        </p:spPr>
        <p:txBody>
          <a:bodyPr/>
          <a:lstStyle/>
          <a:p>
            <a:r>
              <a:rPr lang="en-US" dirty="0"/>
              <a:t>Predict other signals</a:t>
            </a:r>
          </a:p>
        </p:txBody>
      </p:sp>
      <p:sp>
        <p:nvSpPr>
          <p:cNvPr id="2" name="Text Placeholder 1">
            <a:extLst>
              <a:ext uri="{FF2B5EF4-FFF2-40B4-BE49-F238E27FC236}">
                <a16:creationId xmlns:a16="http://schemas.microsoft.com/office/drawing/2014/main" id="{0F626D3F-A7B5-44BD-9D12-8F09E48BDB4E}"/>
              </a:ext>
            </a:extLst>
          </p:cNvPr>
          <p:cNvSpPr>
            <a:spLocks noGrp="1"/>
          </p:cNvSpPr>
          <p:nvPr>
            <p:ph type="body" idx="1"/>
          </p:nvPr>
        </p:nvSpPr>
        <p:spPr>
          <a:xfrm>
            <a:off x="838200" y="2863192"/>
            <a:ext cx="5157787" cy="823912"/>
          </a:xfrm>
        </p:spPr>
        <p:txBody>
          <a:bodyPr/>
          <a:lstStyle/>
          <a:p>
            <a:r>
              <a:rPr lang="en-US" dirty="0"/>
              <a:t>Predict tokens in text</a:t>
            </a:r>
          </a:p>
        </p:txBody>
      </p:sp>
      <p:sp>
        <p:nvSpPr>
          <p:cNvPr id="3" name="Content Placeholder 2">
            <a:extLst>
              <a:ext uri="{FF2B5EF4-FFF2-40B4-BE49-F238E27FC236}">
                <a16:creationId xmlns:a16="http://schemas.microsoft.com/office/drawing/2014/main" id="{709257C3-F95E-4207-A7F2-63DC6F45D8BC}"/>
              </a:ext>
            </a:extLst>
          </p:cNvPr>
          <p:cNvSpPr>
            <a:spLocks noGrp="1"/>
          </p:cNvSpPr>
          <p:nvPr>
            <p:ph sz="half" idx="2"/>
          </p:nvPr>
        </p:nvSpPr>
        <p:spPr>
          <a:xfrm>
            <a:off x="838200" y="3687104"/>
            <a:ext cx="5157787" cy="3684588"/>
          </a:xfrm>
        </p:spPr>
        <p:txBody>
          <a:bodyPr/>
          <a:lstStyle/>
          <a:p>
            <a:r>
              <a:rPr lang="en-US" dirty="0"/>
              <a:t>Masked language modeling</a:t>
            </a:r>
          </a:p>
          <a:p>
            <a:pPr lvl="1"/>
            <a:r>
              <a:rPr lang="en-US" dirty="0"/>
              <a:t>Masked token/word/span prediction</a:t>
            </a:r>
          </a:p>
          <a:p>
            <a:pPr lvl="1"/>
            <a:r>
              <a:rPr lang="en-US" dirty="0"/>
              <a:t>Replaced word prediction</a:t>
            </a:r>
          </a:p>
          <a:p>
            <a:pPr marL="0" indent="0">
              <a:buNone/>
            </a:pPr>
            <a:endParaRPr lang="en-US" dirty="0"/>
          </a:p>
          <a:p>
            <a:endParaRPr lang="en-US" dirty="0"/>
          </a:p>
        </p:txBody>
      </p:sp>
      <p:sp>
        <p:nvSpPr>
          <p:cNvPr id="7" name="Content Placeholder 6">
            <a:extLst>
              <a:ext uri="{FF2B5EF4-FFF2-40B4-BE49-F238E27FC236}">
                <a16:creationId xmlns:a16="http://schemas.microsoft.com/office/drawing/2014/main" id="{2C01CEF7-7050-4721-83BD-A1A4B1533364}"/>
              </a:ext>
            </a:extLst>
          </p:cNvPr>
          <p:cNvSpPr>
            <a:spLocks noGrp="1"/>
          </p:cNvSpPr>
          <p:nvPr>
            <p:ph sz="quarter" idx="4"/>
          </p:nvPr>
        </p:nvSpPr>
        <p:spPr>
          <a:xfrm>
            <a:off x="6170612" y="3687104"/>
            <a:ext cx="5183188" cy="2947871"/>
          </a:xfrm>
        </p:spPr>
        <p:txBody>
          <a:bodyPr/>
          <a:lstStyle/>
          <a:p>
            <a:r>
              <a:rPr lang="en-US" dirty="0"/>
              <a:t>Next sentence/segment prediction</a:t>
            </a:r>
          </a:p>
          <a:p>
            <a:r>
              <a:rPr lang="en-US" dirty="0"/>
              <a:t>Discourse relations</a:t>
            </a:r>
          </a:p>
          <a:p>
            <a:r>
              <a:rPr lang="en-US" dirty="0"/>
              <a:t>Grounding</a:t>
            </a:r>
          </a:p>
          <a:p>
            <a:pPr lvl="1"/>
            <a:r>
              <a:rPr lang="en-US" dirty="0"/>
              <a:t>To KB</a:t>
            </a:r>
          </a:p>
          <a:p>
            <a:pPr lvl="1"/>
            <a:r>
              <a:rPr lang="en-US" dirty="0"/>
              <a:t>Visual/multimodal</a:t>
            </a:r>
          </a:p>
        </p:txBody>
      </p:sp>
      <p:sp>
        <p:nvSpPr>
          <p:cNvPr id="10" name="Content Placeholder 2">
            <a:extLst>
              <a:ext uri="{FF2B5EF4-FFF2-40B4-BE49-F238E27FC236}">
                <a16:creationId xmlns:a16="http://schemas.microsoft.com/office/drawing/2014/main" id="{076C44F5-8CB5-42FF-ADF5-2A82E270C6FD}"/>
              </a:ext>
            </a:extLst>
          </p:cNvPr>
          <p:cNvSpPr txBox="1">
            <a:spLocks/>
          </p:cNvSpPr>
          <p:nvPr/>
        </p:nvSpPr>
        <p:spPr>
          <a:xfrm>
            <a:off x="838200" y="1825625"/>
            <a:ext cx="10515600" cy="1037567"/>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accent4">
                    <a:lumMod val="50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accent4">
                    <a:lumMod val="50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accent4">
                    <a:lumMod val="50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accent4">
                    <a:lumMod val="50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accent4">
                    <a:lumMod val="50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buFont typeface="Arial" panose="020B0604020202020204" pitchFamily="34" charset="0"/>
              <a:buChar char="•"/>
            </a:pPr>
            <a:r>
              <a:rPr lang="en-US" sz="3200" b="0" dirty="0"/>
              <a:t>Quantitative improvements in downstream tasks are made through pretraining methods</a:t>
            </a:r>
          </a:p>
        </p:txBody>
      </p:sp>
    </p:spTree>
    <p:extLst>
      <p:ext uri="{BB962C8B-B14F-4D97-AF65-F5344CB8AC3E}">
        <p14:creationId xmlns:p14="http://schemas.microsoft.com/office/powerpoint/2010/main" val="3805067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8B205B4-8153-446F-B79A-68A6A786757F}"/>
              </a:ext>
            </a:extLst>
          </p:cNvPr>
          <p:cNvSpPr>
            <a:spLocks noGrp="1"/>
          </p:cNvSpPr>
          <p:nvPr>
            <p:ph type="title"/>
          </p:nvPr>
        </p:nvSpPr>
        <p:spPr/>
        <p:txBody>
          <a:bodyPr/>
          <a:lstStyle/>
          <a:p>
            <a:r>
              <a:rPr lang="en-US" dirty="0"/>
              <a:t>Pretraining</a:t>
            </a:r>
          </a:p>
        </p:txBody>
      </p:sp>
      <p:sp>
        <p:nvSpPr>
          <p:cNvPr id="8" name="Content Placeholder 7">
            <a:extLst>
              <a:ext uri="{FF2B5EF4-FFF2-40B4-BE49-F238E27FC236}">
                <a16:creationId xmlns:a16="http://schemas.microsoft.com/office/drawing/2014/main" id="{0F2C6A57-730B-4B93-AC02-6E5116F4B998}"/>
              </a:ext>
            </a:extLst>
          </p:cNvPr>
          <p:cNvSpPr>
            <a:spLocks noGrp="1"/>
          </p:cNvSpPr>
          <p:nvPr>
            <p:ph idx="1"/>
          </p:nvPr>
        </p:nvSpPr>
        <p:spPr/>
        <p:txBody>
          <a:bodyPr/>
          <a:lstStyle/>
          <a:p>
            <a:r>
              <a:rPr lang="en-US" dirty="0"/>
              <a:t>Masked language modeling</a:t>
            </a:r>
          </a:p>
          <a:p>
            <a:endParaRPr lang="en-US" dirty="0"/>
          </a:p>
        </p:txBody>
      </p:sp>
      <p:sp>
        <p:nvSpPr>
          <p:cNvPr id="9" name="TextBox 8">
            <a:extLst>
              <a:ext uri="{FF2B5EF4-FFF2-40B4-BE49-F238E27FC236}">
                <a16:creationId xmlns:a16="http://schemas.microsoft.com/office/drawing/2014/main" id="{C16AEF99-CAF7-416D-A3AD-AC112665EC3C}"/>
              </a:ext>
            </a:extLst>
          </p:cNvPr>
          <p:cNvSpPr txBox="1"/>
          <p:nvPr/>
        </p:nvSpPr>
        <p:spPr>
          <a:xfrm flipH="1">
            <a:off x="2657474" y="2466975"/>
            <a:ext cx="6877051" cy="461665"/>
          </a:xfrm>
          <a:prstGeom prst="rect">
            <a:avLst/>
          </a:prstGeom>
          <a:noFill/>
        </p:spPr>
        <p:txBody>
          <a:bodyPr wrap="square" rtlCol="0">
            <a:spAutoFit/>
          </a:bodyPr>
          <a:lstStyle/>
          <a:p>
            <a:r>
              <a:rPr lang="en-US" sz="2400" dirty="0">
                <a:solidFill>
                  <a:schemeClr val="accent4">
                    <a:lumMod val="50000"/>
                  </a:schemeClr>
                </a:solidFill>
                <a:latin typeface="Consolas" panose="020B0609020204030204" pitchFamily="49" charset="0"/>
              </a:rPr>
              <a:t>What is natural language processing ?</a:t>
            </a:r>
          </a:p>
        </p:txBody>
      </p:sp>
      <p:sp>
        <p:nvSpPr>
          <p:cNvPr id="11" name="TextBox 10">
            <a:extLst>
              <a:ext uri="{FF2B5EF4-FFF2-40B4-BE49-F238E27FC236}">
                <a16:creationId xmlns:a16="http://schemas.microsoft.com/office/drawing/2014/main" id="{8C8F2622-6D67-4060-AB31-02883F9A2DBF}"/>
              </a:ext>
            </a:extLst>
          </p:cNvPr>
          <p:cNvSpPr txBox="1"/>
          <p:nvPr/>
        </p:nvSpPr>
        <p:spPr>
          <a:xfrm flipH="1">
            <a:off x="276224" y="4548336"/>
            <a:ext cx="3171826" cy="830997"/>
          </a:xfrm>
          <a:prstGeom prst="rect">
            <a:avLst/>
          </a:prstGeom>
          <a:noFill/>
        </p:spPr>
        <p:txBody>
          <a:bodyPr wrap="square" rtlCol="0">
            <a:spAutoFit/>
          </a:bodyPr>
          <a:lstStyle/>
          <a:p>
            <a:r>
              <a:rPr lang="en-US" sz="2400" dirty="0">
                <a:solidFill>
                  <a:schemeClr val="accent4">
                    <a:lumMod val="50000"/>
                  </a:schemeClr>
                </a:solidFill>
                <a:latin typeface="Consolas" panose="020B0609020204030204" pitchFamily="49" charset="0"/>
              </a:rPr>
              <a:t>What is natural language [mask]?</a:t>
            </a:r>
          </a:p>
        </p:txBody>
      </p:sp>
      <p:sp>
        <p:nvSpPr>
          <p:cNvPr id="13" name="TextBox 12">
            <a:extLst>
              <a:ext uri="{FF2B5EF4-FFF2-40B4-BE49-F238E27FC236}">
                <a16:creationId xmlns:a16="http://schemas.microsoft.com/office/drawing/2014/main" id="{BB300CBE-6A57-431F-B878-66A7B9FAB0D1}"/>
              </a:ext>
            </a:extLst>
          </p:cNvPr>
          <p:cNvSpPr txBox="1"/>
          <p:nvPr/>
        </p:nvSpPr>
        <p:spPr>
          <a:xfrm flipH="1">
            <a:off x="4581524" y="4548336"/>
            <a:ext cx="2581276" cy="830997"/>
          </a:xfrm>
          <a:prstGeom prst="rect">
            <a:avLst/>
          </a:prstGeom>
          <a:noFill/>
        </p:spPr>
        <p:txBody>
          <a:bodyPr wrap="square" rtlCol="0">
            <a:spAutoFit/>
          </a:bodyPr>
          <a:lstStyle/>
          <a:p>
            <a:r>
              <a:rPr lang="en-US" sz="2400" dirty="0">
                <a:solidFill>
                  <a:schemeClr val="accent4">
                    <a:lumMod val="50000"/>
                  </a:schemeClr>
                </a:solidFill>
                <a:latin typeface="Consolas" panose="020B0609020204030204" pitchFamily="49" charset="0"/>
              </a:rPr>
              <a:t>What is [mask] processing?</a:t>
            </a:r>
          </a:p>
        </p:txBody>
      </p:sp>
      <p:sp>
        <p:nvSpPr>
          <p:cNvPr id="15" name="TextBox 14">
            <a:extLst>
              <a:ext uri="{FF2B5EF4-FFF2-40B4-BE49-F238E27FC236}">
                <a16:creationId xmlns:a16="http://schemas.microsoft.com/office/drawing/2014/main" id="{B84C0078-45E3-4C93-959C-DD857AD0EE2E}"/>
              </a:ext>
            </a:extLst>
          </p:cNvPr>
          <p:cNvSpPr txBox="1"/>
          <p:nvPr/>
        </p:nvSpPr>
        <p:spPr>
          <a:xfrm flipH="1">
            <a:off x="7886700" y="4548335"/>
            <a:ext cx="3686175" cy="830997"/>
          </a:xfrm>
          <a:prstGeom prst="rect">
            <a:avLst/>
          </a:prstGeom>
          <a:noFill/>
        </p:spPr>
        <p:txBody>
          <a:bodyPr wrap="square" rtlCol="0">
            <a:spAutoFit/>
          </a:bodyPr>
          <a:lstStyle/>
          <a:p>
            <a:r>
              <a:rPr lang="en-US" sz="2400" dirty="0">
                <a:solidFill>
                  <a:schemeClr val="accent4">
                    <a:lumMod val="50000"/>
                  </a:schemeClr>
                </a:solidFill>
                <a:latin typeface="Consolas" panose="020B0609020204030204" pitchFamily="49" charset="0"/>
              </a:rPr>
              <a:t>Who is natural language processing?</a:t>
            </a:r>
          </a:p>
        </p:txBody>
      </p:sp>
      <p:sp>
        <p:nvSpPr>
          <p:cNvPr id="16" name="TextBox 15">
            <a:extLst>
              <a:ext uri="{FF2B5EF4-FFF2-40B4-BE49-F238E27FC236}">
                <a16:creationId xmlns:a16="http://schemas.microsoft.com/office/drawing/2014/main" id="{BEE8B1FC-77F1-45A4-9BFE-38B36A36CF25}"/>
              </a:ext>
            </a:extLst>
          </p:cNvPr>
          <p:cNvSpPr txBox="1"/>
          <p:nvPr/>
        </p:nvSpPr>
        <p:spPr>
          <a:xfrm>
            <a:off x="133350" y="5942568"/>
            <a:ext cx="3105150" cy="369332"/>
          </a:xfrm>
          <a:prstGeom prst="rect">
            <a:avLst/>
          </a:prstGeom>
          <a:noFill/>
        </p:spPr>
        <p:txBody>
          <a:bodyPr wrap="square" rtlCol="0">
            <a:spAutoFit/>
          </a:bodyPr>
          <a:lstStyle/>
          <a:p>
            <a:r>
              <a:rPr lang="en-US" dirty="0">
                <a:solidFill>
                  <a:schemeClr val="accent4"/>
                </a:solidFill>
              </a:rPr>
              <a:t>Masked token prediction</a:t>
            </a:r>
          </a:p>
        </p:txBody>
      </p:sp>
      <p:sp>
        <p:nvSpPr>
          <p:cNvPr id="18" name="TextBox 17">
            <a:extLst>
              <a:ext uri="{FF2B5EF4-FFF2-40B4-BE49-F238E27FC236}">
                <a16:creationId xmlns:a16="http://schemas.microsoft.com/office/drawing/2014/main" id="{A89A7B58-4F74-41D8-BE02-54CB1A75253C}"/>
              </a:ext>
            </a:extLst>
          </p:cNvPr>
          <p:cNvSpPr txBox="1"/>
          <p:nvPr/>
        </p:nvSpPr>
        <p:spPr>
          <a:xfrm>
            <a:off x="4543424" y="5932011"/>
            <a:ext cx="2752726" cy="369332"/>
          </a:xfrm>
          <a:prstGeom prst="rect">
            <a:avLst/>
          </a:prstGeom>
          <a:noFill/>
        </p:spPr>
        <p:txBody>
          <a:bodyPr wrap="square" rtlCol="0">
            <a:spAutoFit/>
          </a:bodyPr>
          <a:lstStyle/>
          <a:p>
            <a:r>
              <a:rPr lang="en-US" dirty="0">
                <a:solidFill>
                  <a:schemeClr val="accent4"/>
                </a:solidFill>
              </a:rPr>
              <a:t>Masked span prediction</a:t>
            </a:r>
          </a:p>
        </p:txBody>
      </p:sp>
      <p:sp>
        <p:nvSpPr>
          <p:cNvPr id="23" name="TextBox 22">
            <a:extLst>
              <a:ext uri="{FF2B5EF4-FFF2-40B4-BE49-F238E27FC236}">
                <a16:creationId xmlns:a16="http://schemas.microsoft.com/office/drawing/2014/main" id="{7F6A85ED-0143-4E66-920A-917751BA71D5}"/>
              </a:ext>
            </a:extLst>
          </p:cNvPr>
          <p:cNvSpPr txBox="1"/>
          <p:nvPr/>
        </p:nvSpPr>
        <p:spPr>
          <a:xfrm>
            <a:off x="8158162" y="5869821"/>
            <a:ext cx="3195638" cy="369332"/>
          </a:xfrm>
          <a:prstGeom prst="rect">
            <a:avLst/>
          </a:prstGeom>
          <a:noFill/>
        </p:spPr>
        <p:txBody>
          <a:bodyPr wrap="square" rtlCol="0">
            <a:spAutoFit/>
          </a:bodyPr>
          <a:lstStyle/>
          <a:p>
            <a:r>
              <a:rPr lang="en-US" dirty="0">
                <a:solidFill>
                  <a:schemeClr val="accent4"/>
                </a:solidFill>
              </a:rPr>
              <a:t>Replaced word prediction</a:t>
            </a:r>
          </a:p>
        </p:txBody>
      </p:sp>
      <p:cxnSp>
        <p:nvCxnSpPr>
          <p:cNvPr id="25" name="Straight Arrow Connector 24">
            <a:extLst>
              <a:ext uri="{FF2B5EF4-FFF2-40B4-BE49-F238E27FC236}">
                <a16:creationId xmlns:a16="http://schemas.microsoft.com/office/drawing/2014/main" id="{2949ACF0-EABD-48D9-B863-D1B48C9AF4EA}"/>
              </a:ext>
            </a:extLst>
          </p:cNvPr>
          <p:cNvCxnSpPr>
            <a:cxnSpLocks/>
            <a:stCxn id="11" idx="0"/>
          </p:cNvCxnSpPr>
          <p:nvPr/>
        </p:nvCxnSpPr>
        <p:spPr>
          <a:xfrm flipV="1">
            <a:off x="1862137" y="3143250"/>
            <a:ext cx="1585913" cy="140508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AF09EA9-40A3-4D6E-AEEA-90AD5168F190}"/>
              </a:ext>
            </a:extLst>
          </p:cNvPr>
          <p:cNvCxnSpPr>
            <a:cxnSpLocks/>
          </p:cNvCxnSpPr>
          <p:nvPr/>
        </p:nvCxnSpPr>
        <p:spPr>
          <a:xfrm flipV="1">
            <a:off x="5622131" y="3143250"/>
            <a:ext cx="0" cy="126427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98D6FF55-5A8F-4E0E-8D36-039B9773FCB7}"/>
              </a:ext>
            </a:extLst>
          </p:cNvPr>
          <p:cNvCxnSpPr>
            <a:cxnSpLocks/>
          </p:cNvCxnSpPr>
          <p:nvPr/>
        </p:nvCxnSpPr>
        <p:spPr>
          <a:xfrm flipH="1" flipV="1">
            <a:off x="7886700" y="3131840"/>
            <a:ext cx="1259681" cy="133468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132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P spid="16" grpId="0"/>
      <p:bldP spid="18"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07CAF-02B7-4F75-BC02-A835D8B4C11F}"/>
              </a:ext>
            </a:extLst>
          </p:cNvPr>
          <p:cNvSpPr>
            <a:spLocks noGrp="1"/>
          </p:cNvSpPr>
          <p:nvPr>
            <p:ph type="title"/>
          </p:nvPr>
        </p:nvSpPr>
        <p:spPr/>
        <p:txBody>
          <a:bodyPr/>
          <a:lstStyle/>
          <a:p>
            <a:r>
              <a:rPr lang="en-US" dirty="0"/>
              <a:t>Pretraining</a:t>
            </a:r>
          </a:p>
        </p:txBody>
      </p:sp>
      <p:sp>
        <p:nvSpPr>
          <p:cNvPr id="3" name="Content Placeholder 2">
            <a:extLst>
              <a:ext uri="{FF2B5EF4-FFF2-40B4-BE49-F238E27FC236}">
                <a16:creationId xmlns:a16="http://schemas.microsoft.com/office/drawing/2014/main" id="{4FF5682F-3538-4EBB-B14C-1FED8591318E}"/>
              </a:ext>
            </a:extLst>
          </p:cNvPr>
          <p:cNvSpPr>
            <a:spLocks noGrp="1"/>
          </p:cNvSpPr>
          <p:nvPr>
            <p:ph idx="1"/>
          </p:nvPr>
        </p:nvSpPr>
        <p:spPr/>
        <p:txBody>
          <a:bodyPr/>
          <a:lstStyle/>
          <a:p>
            <a:r>
              <a:rPr lang="en-US" dirty="0"/>
              <a:t>Predict other signals</a:t>
            </a:r>
          </a:p>
          <a:p>
            <a:pPr lvl="1"/>
            <a:r>
              <a:rPr lang="en-US" dirty="0"/>
              <a:t>Next “sentence” prediction</a:t>
            </a:r>
          </a:p>
          <a:p>
            <a:pPr lvl="1"/>
            <a:r>
              <a:rPr lang="en-US" dirty="0"/>
              <a:t>Discourse markers/relations</a:t>
            </a:r>
          </a:p>
          <a:p>
            <a:pPr lvl="1"/>
            <a:r>
              <a:rPr lang="en-US" dirty="0"/>
              <a:t>Real-world knowledge: knowledge base/IR scores </a:t>
            </a:r>
          </a:p>
          <a:p>
            <a:pPr lvl="1"/>
            <a:r>
              <a:rPr lang="en-US" dirty="0"/>
              <a:t>Visual and multimodal grounding</a:t>
            </a:r>
          </a:p>
          <a:p>
            <a:pPr lvl="1"/>
            <a:endParaRPr lang="en-US" dirty="0"/>
          </a:p>
        </p:txBody>
      </p:sp>
    </p:spTree>
    <p:extLst>
      <p:ext uri="{BB962C8B-B14F-4D97-AF65-F5344CB8AC3E}">
        <p14:creationId xmlns:p14="http://schemas.microsoft.com/office/powerpoint/2010/main" val="3032669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5238A-9002-40F4-8C85-C6256B73E972}"/>
              </a:ext>
            </a:extLst>
          </p:cNvPr>
          <p:cNvSpPr>
            <a:spLocks noGrp="1"/>
          </p:cNvSpPr>
          <p:nvPr>
            <p:ph type="title"/>
          </p:nvPr>
        </p:nvSpPr>
        <p:spPr/>
        <p:txBody>
          <a:bodyPr/>
          <a:lstStyle/>
          <a:p>
            <a:r>
              <a:rPr lang="en-US" dirty="0"/>
              <a:t>Efficiency</a:t>
            </a:r>
          </a:p>
        </p:txBody>
      </p:sp>
      <p:sp>
        <p:nvSpPr>
          <p:cNvPr id="3" name="Content Placeholder 2">
            <a:extLst>
              <a:ext uri="{FF2B5EF4-FFF2-40B4-BE49-F238E27FC236}">
                <a16:creationId xmlns:a16="http://schemas.microsoft.com/office/drawing/2014/main" id="{E314CE7E-C804-450C-A015-13F356DAACE1}"/>
              </a:ext>
            </a:extLst>
          </p:cNvPr>
          <p:cNvSpPr>
            <a:spLocks noGrp="1"/>
          </p:cNvSpPr>
          <p:nvPr>
            <p:ph idx="1"/>
          </p:nvPr>
        </p:nvSpPr>
        <p:spPr/>
        <p:txBody>
          <a:bodyPr>
            <a:normAutofit/>
          </a:bodyPr>
          <a:lstStyle/>
          <a:p>
            <a:r>
              <a:rPr lang="en-US" dirty="0"/>
              <a:t>Training:</a:t>
            </a:r>
          </a:p>
          <a:p>
            <a:pPr lvl="1"/>
            <a:r>
              <a:rPr lang="en-US" dirty="0"/>
              <a:t>Faster convergence with improved optimizers, hardware</a:t>
            </a:r>
          </a:p>
          <a:p>
            <a:r>
              <a:rPr lang="en-US" dirty="0">
                <a:solidFill>
                  <a:schemeClr val="accent1">
                    <a:lumMod val="60000"/>
                    <a:lumOff val="40000"/>
                  </a:schemeClr>
                </a:solidFill>
              </a:rPr>
              <a:t>Inference size/time:</a:t>
            </a:r>
          </a:p>
          <a:p>
            <a:pPr lvl="1"/>
            <a:r>
              <a:rPr lang="en-US" dirty="0">
                <a:solidFill>
                  <a:schemeClr val="accent1">
                    <a:lumMod val="60000"/>
                    <a:lumOff val="40000"/>
                  </a:schemeClr>
                </a:solidFill>
              </a:rPr>
              <a:t>Large </a:t>
            </a:r>
            <a:r>
              <a:rPr lang="en-US" dirty="0">
                <a:solidFill>
                  <a:schemeClr val="accent1">
                    <a:lumMod val="60000"/>
                    <a:lumOff val="40000"/>
                  </a:schemeClr>
                </a:solidFill>
                <a:sym typeface="Wingdings" panose="05000000000000000000" pitchFamily="2" charset="2"/>
              </a:rPr>
              <a:t> small</a:t>
            </a:r>
            <a:r>
              <a:rPr lang="en-US" dirty="0">
                <a:solidFill>
                  <a:schemeClr val="accent1">
                    <a:lumMod val="60000"/>
                    <a:lumOff val="40000"/>
                  </a:schemeClr>
                </a:solidFill>
              </a:rPr>
              <a:t>: knowledge distillation, pruning</a:t>
            </a:r>
          </a:p>
          <a:p>
            <a:pPr lvl="1"/>
            <a:r>
              <a:rPr lang="en-US" dirty="0">
                <a:solidFill>
                  <a:schemeClr val="accent1">
                    <a:lumMod val="60000"/>
                    <a:lumOff val="40000"/>
                  </a:schemeClr>
                </a:solidFill>
              </a:rPr>
              <a:t>Start small: parameter sharing/factorization, quantization</a:t>
            </a:r>
          </a:p>
          <a:p>
            <a:r>
              <a:rPr lang="en-US" dirty="0">
                <a:solidFill>
                  <a:schemeClr val="accent1">
                    <a:lumMod val="60000"/>
                    <a:lumOff val="40000"/>
                  </a:schemeClr>
                </a:solidFill>
              </a:rPr>
              <a:t>Are these techniques compared equally?</a:t>
            </a:r>
          </a:p>
          <a:p>
            <a:pPr lvl="1"/>
            <a:r>
              <a:rPr lang="en-US" dirty="0">
                <a:solidFill>
                  <a:schemeClr val="accent1">
                    <a:lumMod val="60000"/>
                    <a:lumOff val="40000"/>
                  </a:schemeClr>
                </a:solidFill>
              </a:rPr>
              <a:t>Do we care about %parameter reduction? Memory? Inference time? These don’t necessarily correlate</a:t>
            </a:r>
          </a:p>
          <a:p>
            <a:pPr lvl="1"/>
            <a:r>
              <a:rPr lang="en-US" dirty="0">
                <a:solidFill>
                  <a:schemeClr val="accent1">
                    <a:lumMod val="60000"/>
                    <a:lumOff val="40000"/>
                  </a:schemeClr>
                </a:solidFill>
              </a:rPr>
              <a:t>Do we care about all tasks or just downstream one(s)?</a:t>
            </a:r>
          </a:p>
        </p:txBody>
      </p:sp>
    </p:spTree>
    <p:extLst>
      <p:ext uri="{BB962C8B-B14F-4D97-AF65-F5344CB8AC3E}">
        <p14:creationId xmlns:p14="http://schemas.microsoft.com/office/powerpoint/2010/main" val="2289047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8F4BE8-1646-4FC2-9656-357ED48188C6}"/>
              </a:ext>
            </a:extLst>
          </p:cNvPr>
          <p:cNvSpPr>
            <a:spLocks noGrp="1"/>
          </p:cNvSpPr>
          <p:nvPr>
            <p:ph type="title"/>
          </p:nvPr>
        </p:nvSpPr>
        <p:spPr/>
        <p:txBody>
          <a:bodyPr/>
          <a:lstStyle/>
          <a:p>
            <a:r>
              <a:rPr lang="en-US" dirty="0"/>
              <a:t>Background</a:t>
            </a:r>
          </a:p>
        </p:txBody>
      </p:sp>
      <p:sp>
        <p:nvSpPr>
          <p:cNvPr id="5" name="Text Placeholder 4">
            <a:extLst>
              <a:ext uri="{FF2B5EF4-FFF2-40B4-BE49-F238E27FC236}">
                <a16:creationId xmlns:a16="http://schemas.microsoft.com/office/drawing/2014/main" id="{8DBFD25C-6E57-4FCD-8922-D2B666B33359}"/>
              </a:ext>
            </a:extLst>
          </p:cNvPr>
          <p:cNvSpPr>
            <a:spLocks noGrp="1"/>
          </p:cNvSpPr>
          <p:nvPr>
            <p:ph type="body" idx="1"/>
          </p:nvPr>
        </p:nvSpPr>
        <p:spPr/>
        <p:txBody>
          <a:bodyPr/>
          <a:lstStyle/>
          <a:p>
            <a:r>
              <a:rPr lang="en-US" dirty="0"/>
              <a:t>History of Text Representations | Who is BERT? | About BERT and friends </a:t>
            </a:r>
          </a:p>
        </p:txBody>
      </p:sp>
    </p:spTree>
    <p:extLst>
      <p:ext uri="{BB962C8B-B14F-4D97-AF65-F5344CB8AC3E}">
        <p14:creationId xmlns:p14="http://schemas.microsoft.com/office/powerpoint/2010/main" val="1258922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5238A-9002-40F4-8C85-C6256B73E972}"/>
              </a:ext>
            </a:extLst>
          </p:cNvPr>
          <p:cNvSpPr>
            <a:spLocks noGrp="1"/>
          </p:cNvSpPr>
          <p:nvPr>
            <p:ph type="title"/>
          </p:nvPr>
        </p:nvSpPr>
        <p:spPr/>
        <p:txBody>
          <a:bodyPr/>
          <a:lstStyle/>
          <a:p>
            <a:r>
              <a:rPr lang="en-US" dirty="0"/>
              <a:t>Efficiency</a:t>
            </a:r>
          </a:p>
        </p:txBody>
      </p:sp>
      <p:sp>
        <p:nvSpPr>
          <p:cNvPr id="3" name="Content Placeholder 2">
            <a:extLst>
              <a:ext uri="{FF2B5EF4-FFF2-40B4-BE49-F238E27FC236}">
                <a16:creationId xmlns:a16="http://schemas.microsoft.com/office/drawing/2014/main" id="{E314CE7E-C804-450C-A015-13F356DAACE1}"/>
              </a:ext>
            </a:extLst>
          </p:cNvPr>
          <p:cNvSpPr>
            <a:spLocks noGrp="1"/>
          </p:cNvSpPr>
          <p:nvPr>
            <p:ph idx="1"/>
          </p:nvPr>
        </p:nvSpPr>
        <p:spPr/>
        <p:txBody>
          <a:bodyPr>
            <a:normAutofit/>
          </a:bodyPr>
          <a:lstStyle/>
          <a:p>
            <a:r>
              <a:rPr lang="en-US" dirty="0">
                <a:solidFill>
                  <a:schemeClr val="accent1">
                    <a:lumMod val="60000"/>
                    <a:lumOff val="40000"/>
                  </a:schemeClr>
                </a:solidFill>
              </a:rPr>
              <a:t>Training:</a:t>
            </a:r>
          </a:p>
          <a:p>
            <a:pPr lvl="1"/>
            <a:r>
              <a:rPr lang="en-US" dirty="0">
                <a:solidFill>
                  <a:schemeClr val="accent1">
                    <a:lumMod val="60000"/>
                    <a:lumOff val="40000"/>
                  </a:schemeClr>
                </a:solidFill>
              </a:rPr>
              <a:t>Faster convergence with improved optimizers, hardware</a:t>
            </a:r>
          </a:p>
          <a:p>
            <a:r>
              <a:rPr lang="en-US" dirty="0"/>
              <a:t>Inference size/time:</a:t>
            </a:r>
          </a:p>
          <a:p>
            <a:pPr lvl="1"/>
            <a:r>
              <a:rPr lang="en-US" dirty="0"/>
              <a:t>Large </a:t>
            </a:r>
            <a:r>
              <a:rPr lang="en-US" dirty="0">
                <a:sym typeface="Wingdings" panose="05000000000000000000" pitchFamily="2" charset="2"/>
              </a:rPr>
              <a:t> small</a:t>
            </a:r>
            <a:r>
              <a:rPr lang="en-US" dirty="0"/>
              <a:t>: knowledge distillation, pruning</a:t>
            </a:r>
          </a:p>
          <a:p>
            <a:pPr lvl="1"/>
            <a:r>
              <a:rPr lang="en-US" dirty="0">
                <a:solidFill>
                  <a:schemeClr val="accent1">
                    <a:lumMod val="60000"/>
                    <a:lumOff val="40000"/>
                  </a:schemeClr>
                </a:solidFill>
              </a:rPr>
              <a:t>Start small: parameter sharing/factorization, quantization</a:t>
            </a:r>
          </a:p>
          <a:p>
            <a:r>
              <a:rPr lang="en-US" dirty="0">
                <a:solidFill>
                  <a:schemeClr val="accent1">
                    <a:lumMod val="60000"/>
                    <a:lumOff val="40000"/>
                  </a:schemeClr>
                </a:solidFill>
              </a:rPr>
              <a:t>Are these techniques compared equally?</a:t>
            </a:r>
          </a:p>
          <a:p>
            <a:pPr lvl="1"/>
            <a:r>
              <a:rPr lang="en-US" dirty="0">
                <a:solidFill>
                  <a:schemeClr val="accent1">
                    <a:lumMod val="60000"/>
                    <a:lumOff val="40000"/>
                  </a:schemeClr>
                </a:solidFill>
              </a:rPr>
              <a:t>Do we care about %parameter reduction? Memory? Inference time? These don’t necessarily correlate</a:t>
            </a:r>
          </a:p>
          <a:p>
            <a:pPr lvl="1"/>
            <a:r>
              <a:rPr lang="en-US" dirty="0">
                <a:solidFill>
                  <a:schemeClr val="accent1">
                    <a:lumMod val="60000"/>
                    <a:lumOff val="40000"/>
                  </a:schemeClr>
                </a:solidFill>
              </a:rPr>
              <a:t>Do we care about all tasks or just downstream one(s)?</a:t>
            </a:r>
          </a:p>
        </p:txBody>
      </p:sp>
    </p:spTree>
    <p:extLst>
      <p:ext uri="{BB962C8B-B14F-4D97-AF65-F5344CB8AC3E}">
        <p14:creationId xmlns:p14="http://schemas.microsoft.com/office/powerpoint/2010/main" val="2623530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5238A-9002-40F4-8C85-C6256B73E972}"/>
              </a:ext>
            </a:extLst>
          </p:cNvPr>
          <p:cNvSpPr>
            <a:spLocks noGrp="1"/>
          </p:cNvSpPr>
          <p:nvPr>
            <p:ph type="title"/>
          </p:nvPr>
        </p:nvSpPr>
        <p:spPr/>
        <p:txBody>
          <a:bodyPr/>
          <a:lstStyle/>
          <a:p>
            <a:r>
              <a:rPr lang="en-US" dirty="0"/>
              <a:t>Efficiency</a:t>
            </a:r>
          </a:p>
        </p:txBody>
      </p:sp>
      <p:sp>
        <p:nvSpPr>
          <p:cNvPr id="3" name="Content Placeholder 2">
            <a:extLst>
              <a:ext uri="{FF2B5EF4-FFF2-40B4-BE49-F238E27FC236}">
                <a16:creationId xmlns:a16="http://schemas.microsoft.com/office/drawing/2014/main" id="{E314CE7E-C804-450C-A015-13F356DAACE1}"/>
              </a:ext>
            </a:extLst>
          </p:cNvPr>
          <p:cNvSpPr>
            <a:spLocks noGrp="1"/>
          </p:cNvSpPr>
          <p:nvPr>
            <p:ph idx="1"/>
          </p:nvPr>
        </p:nvSpPr>
        <p:spPr/>
        <p:txBody>
          <a:bodyPr>
            <a:normAutofit/>
          </a:bodyPr>
          <a:lstStyle/>
          <a:p>
            <a:r>
              <a:rPr lang="en-US" dirty="0">
                <a:solidFill>
                  <a:schemeClr val="accent1">
                    <a:lumMod val="60000"/>
                    <a:lumOff val="40000"/>
                  </a:schemeClr>
                </a:solidFill>
              </a:rPr>
              <a:t>Training:</a:t>
            </a:r>
          </a:p>
          <a:p>
            <a:pPr lvl="1"/>
            <a:r>
              <a:rPr lang="en-US" dirty="0">
                <a:solidFill>
                  <a:schemeClr val="accent1">
                    <a:lumMod val="60000"/>
                    <a:lumOff val="40000"/>
                  </a:schemeClr>
                </a:solidFill>
              </a:rPr>
              <a:t>Faster convergence with improved optimizers, hardware</a:t>
            </a:r>
          </a:p>
          <a:p>
            <a:r>
              <a:rPr lang="en-US" dirty="0"/>
              <a:t>Inference size/time:</a:t>
            </a:r>
          </a:p>
          <a:p>
            <a:pPr lvl="1"/>
            <a:r>
              <a:rPr lang="en-US" dirty="0"/>
              <a:t>Large </a:t>
            </a:r>
            <a:r>
              <a:rPr lang="en-US" dirty="0">
                <a:sym typeface="Wingdings" panose="05000000000000000000" pitchFamily="2" charset="2"/>
              </a:rPr>
              <a:t> small</a:t>
            </a:r>
            <a:r>
              <a:rPr lang="en-US" dirty="0"/>
              <a:t>: knowledge distillation, pruning</a:t>
            </a:r>
          </a:p>
          <a:p>
            <a:pPr lvl="1"/>
            <a:r>
              <a:rPr lang="en-US" dirty="0"/>
              <a:t>Start small: parameter sharing/factorization, quantization</a:t>
            </a:r>
          </a:p>
          <a:p>
            <a:r>
              <a:rPr lang="en-US" dirty="0">
                <a:solidFill>
                  <a:schemeClr val="accent1">
                    <a:lumMod val="60000"/>
                    <a:lumOff val="40000"/>
                  </a:schemeClr>
                </a:solidFill>
              </a:rPr>
              <a:t>Are these techniques compared equally?</a:t>
            </a:r>
          </a:p>
          <a:p>
            <a:pPr lvl="1"/>
            <a:r>
              <a:rPr lang="en-US" dirty="0">
                <a:solidFill>
                  <a:schemeClr val="accent1">
                    <a:lumMod val="60000"/>
                    <a:lumOff val="40000"/>
                  </a:schemeClr>
                </a:solidFill>
              </a:rPr>
              <a:t>Do we care about %parameter reduction? Memory? Inference time? These don’t necessarily correlate</a:t>
            </a:r>
          </a:p>
          <a:p>
            <a:pPr lvl="1"/>
            <a:r>
              <a:rPr lang="en-US" dirty="0">
                <a:solidFill>
                  <a:schemeClr val="accent1">
                    <a:lumMod val="60000"/>
                    <a:lumOff val="40000"/>
                  </a:schemeClr>
                </a:solidFill>
              </a:rPr>
              <a:t>Do we care about all tasks or just downstream one(s)?</a:t>
            </a:r>
          </a:p>
        </p:txBody>
      </p:sp>
    </p:spTree>
    <p:extLst>
      <p:ext uri="{BB962C8B-B14F-4D97-AF65-F5344CB8AC3E}">
        <p14:creationId xmlns:p14="http://schemas.microsoft.com/office/powerpoint/2010/main" val="1425001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5238A-9002-40F4-8C85-C6256B73E972}"/>
              </a:ext>
            </a:extLst>
          </p:cNvPr>
          <p:cNvSpPr>
            <a:spLocks noGrp="1"/>
          </p:cNvSpPr>
          <p:nvPr>
            <p:ph type="title"/>
          </p:nvPr>
        </p:nvSpPr>
        <p:spPr/>
        <p:txBody>
          <a:bodyPr/>
          <a:lstStyle/>
          <a:p>
            <a:r>
              <a:rPr lang="en-US" dirty="0"/>
              <a:t>Efficiency</a:t>
            </a:r>
          </a:p>
        </p:txBody>
      </p:sp>
      <p:sp>
        <p:nvSpPr>
          <p:cNvPr id="3" name="Content Placeholder 2">
            <a:extLst>
              <a:ext uri="{FF2B5EF4-FFF2-40B4-BE49-F238E27FC236}">
                <a16:creationId xmlns:a16="http://schemas.microsoft.com/office/drawing/2014/main" id="{E314CE7E-C804-450C-A015-13F356DAACE1}"/>
              </a:ext>
            </a:extLst>
          </p:cNvPr>
          <p:cNvSpPr>
            <a:spLocks noGrp="1"/>
          </p:cNvSpPr>
          <p:nvPr>
            <p:ph idx="1"/>
          </p:nvPr>
        </p:nvSpPr>
        <p:spPr/>
        <p:txBody>
          <a:bodyPr>
            <a:normAutofit/>
          </a:bodyPr>
          <a:lstStyle/>
          <a:p>
            <a:r>
              <a:rPr lang="en-US" dirty="0">
                <a:solidFill>
                  <a:schemeClr val="accent1">
                    <a:lumMod val="60000"/>
                    <a:lumOff val="40000"/>
                  </a:schemeClr>
                </a:solidFill>
              </a:rPr>
              <a:t>Training:</a:t>
            </a:r>
          </a:p>
          <a:p>
            <a:pPr lvl="1"/>
            <a:r>
              <a:rPr lang="en-US" dirty="0">
                <a:solidFill>
                  <a:schemeClr val="accent1">
                    <a:lumMod val="60000"/>
                    <a:lumOff val="40000"/>
                  </a:schemeClr>
                </a:solidFill>
              </a:rPr>
              <a:t>Faster convergence with improved optimizers, hardware</a:t>
            </a:r>
          </a:p>
          <a:p>
            <a:r>
              <a:rPr lang="en-US" dirty="0">
                <a:solidFill>
                  <a:schemeClr val="accent1">
                    <a:lumMod val="60000"/>
                    <a:lumOff val="40000"/>
                  </a:schemeClr>
                </a:solidFill>
              </a:rPr>
              <a:t>Inference size/time:</a:t>
            </a:r>
          </a:p>
          <a:p>
            <a:pPr lvl="1"/>
            <a:r>
              <a:rPr lang="en-US" dirty="0">
                <a:solidFill>
                  <a:schemeClr val="accent1">
                    <a:lumMod val="60000"/>
                    <a:lumOff val="40000"/>
                  </a:schemeClr>
                </a:solidFill>
              </a:rPr>
              <a:t>Large </a:t>
            </a:r>
            <a:r>
              <a:rPr lang="en-US" dirty="0">
                <a:solidFill>
                  <a:schemeClr val="accent1">
                    <a:lumMod val="60000"/>
                    <a:lumOff val="40000"/>
                  </a:schemeClr>
                </a:solidFill>
                <a:sym typeface="Wingdings" panose="05000000000000000000" pitchFamily="2" charset="2"/>
              </a:rPr>
              <a:t> small</a:t>
            </a:r>
            <a:r>
              <a:rPr lang="en-US" dirty="0">
                <a:solidFill>
                  <a:schemeClr val="accent1">
                    <a:lumMod val="60000"/>
                    <a:lumOff val="40000"/>
                  </a:schemeClr>
                </a:solidFill>
              </a:rPr>
              <a:t>: knowledge distillation, pruning</a:t>
            </a:r>
          </a:p>
          <a:p>
            <a:pPr lvl="1"/>
            <a:r>
              <a:rPr lang="en-US" dirty="0">
                <a:solidFill>
                  <a:schemeClr val="accent1">
                    <a:lumMod val="60000"/>
                    <a:lumOff val="40000"/>
                  </a:schemeClr>
                </a:solidFill>
              </a:rPr>
              <a:t>Start small: parameter sharing/factorization, quantization</a:t>
            </a:r>
          </a:p>
          <a:p>
            <a:r>
              <a:rPr lang="en-US" dirty="0"/>
              <a:t>Are these techniques compared equally?</a:t>
            </a:r>
          </a:p>
          <a:p>
            <a:pPr lvl="1"/>
            <a:r>
              <a:rPr lang="en-US" dirty="0"/>
              <a:t>Do we care about %parameter reduction? Memory? Inference time? These don’t necessarily correlate</a:t>
            </a:r>
          </a:p>
          <a:p>
            <a:pPr lvl="1"/>
            <a:r>
              <a:rPr lang="en-US" dirty="0">
                <a:solidFill>
                  <a:schemeClr val="accent1">
                    <a:lumMod val="60000"/>
                    <a:lumOff val="40000"/>
                  </a:schemeClr>
                </a:solidFill>
              </a:rPr>
              <a:t>Do we care about all tasks or just downstream one(s)?</a:t>
            </a:r>
          </a:p>
        </p:txBody>
      </p:sp>
    </p:spTree>
    <p:extLst>
      <p:ext uri="{BB962C8B-B14F-4D97-AF65-F5344CB8AC3E}">
        <p14:creationId xmlns:p14="http://schemas.microsoft.com/office/powerpoint/2010/main" val="985337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5238A-9002-40F4-8C85-C6256B73E972}"/>
              </a:ext>
            </a:extLst>
          </p:cNvPr>
          <p:cNvSpPr>
            <a:spLocks noGrp="1"/>
          </p:cNvSpPr>
          <p:nvPr>
            <p:ph type="title"/>
          </p:nvPr>
        </p:nvSpPr>
        <p:spPr/>
        <p:txBody>
          <a:bodyPr/>
          <a:lstStyle/>
          <a:p>
            <a:r>
              <a:rPr lang="en-US" dirty="0"/>
              <a:t>Efficiency</a:t>
            </a:r>
          </a:p>
        </p:txBody>
      </p:sp>
      <p:sp>
        <p:nvSpPr>
          <p:cNvPr id="3" name="Content Placeholder 2">
            <a:extLst>
              <a:ext uri="{FF2B5EF4-FFF2-40B4-BE49-F238E27FC236}">
                <a16:creationId xmlns:a16="http://schemas.microsoft.com/office/drawing/2014/main" id="{E314CE7E-C804-450C-A015-13F356DAACE1}"/>
              </a:ext>
            </a:extLst>
          </p:cNvPr>
          <p:cNvSpPr>
            <a:spLocks noGrp="1"/>
          </p:cNvSpPr>
          <p:nvPr>
            <p:ph idx="1"/>
          </p:nvPr>
        </p:nvSpPr>
        <p:spPr/>
        <p:txBody>
          <a:bodyPr>
            <a:normAutofit/>
          </a:bodyPr>
          <a:lstStyle/>
          <a:p>
            <a:r>
              <a:rPr lang="en-US" dirty="0">
                <a:solidFill>
                  <a:schemeClr val="accent1">
                    <a:lumMod val="60000"/>
                    <a:lumOff val="40000"/>
                  </a:schemeClr>
                </a:solidFill>
              </a:rPr>
              <a:t>Training:</a:t>
            </a:r>
          </a:p>
          <a:p>
            <a:pPr lvl="1"/>
            <a:r>
              <a:rPr lang="en-US" dirty="0">
                <a:solidFill>
                  <a:schemeClr val="accent1">
                    <a:lumMod val="60000"/>
                    <a:lumOff val="40000"/>
                  </a:schemeClr>
                </a:solidFill>
              </a:rPr>
              <a:t>Faster convergence with improved optimizers, hardware</a:t>
            </a:r>
          </a:p>
          <a:p>
            <a:r>
              <a:rPr lang="en-US" dirty="0">
                <a:solidFill>
                  <a:schemeClr val="accent1">
                    <a:lumMod val="60000"/>
                    <a:lumOff val="40000"/>
                  </a:schemeClr>
                </a:solidFill>
              </a:rPr>
              <a:t>Inference size/time:</a:t>
            </a:r>
          </a:p>
          <a:p>
            <a:pPr lvl="1"/>
            <a:r>
              <a:rPr lang="en-US" dirty="0">
                <a:solidFill>
                  <a:schemeClr val="accent1">
                    <a:lumMod val="60000"/>
                    <a:lumOff val="40000"/>
                  </a:schemeClr>
                </a:solidFill>
              </a:rPr>
              <a:t>Large </a:t>
            </a:r>
            <a:r>
              <a:rPr lang="en-US" dirty="0">
                <a:solidFill>
                  <a:schemeClr val="accent1">
                    <a:lumMod val="60000"/>
                    <a:lumOff val="40000"/>
                  </a:schemeClr>
                </a:solidFill>
                <a:sym typeface="Wingdings" panose="05000000000000000000" pitchFamily="2" charset="2"/>
              </a:rPr>
              <a:t> small</a:t>
            </a:r>
            <a:r>
              <a:rPr lang="en-US" dirty="0">
                <a:solidFill>
                  <a:schemeClr val="accent1">
                    <a:lumMod val="60000"/>
                    <a:lumOff val="40000"/>
                  </a:schemeClr>
                </a:solidFill>
              </a:rPr>
              <a:t>: knowledge distillation, pruning</a:t>
            </a:r>
          </a:p>
          <a:p>
            <a:pPr lvl="1"/>
            <a:r>
              <a:rPr lang="en-US" dirty="0">
                <a:solidFill>
                  <a:schemeClr val="accent1">
                    <a:lumMod val="60000"/>
                    <a:lumOff val="40000"/>
                  </a:schemeClr>
                </a:solidFill>
              </a:rPr>
              <a:t>Start small: parameter sharing/factorization, quantization</a:t>
            </a:r>
          </a:p>
          <a:p>
            <a:r>
              <a:rPr lang="en-US" dirty="0"/>
              <a:t>Are these techniques compared equally?</a:t>
            </a:r>
          </a:p>
          <a:p>
            <a:pPr lvl="1"/>
            <a:r>
              <a:rPr lang="en-US" dirty="0"/>
              <a:t>Do we care about %parameter reduction? Memory? Inference time? These don’t necessarily correlate</a:t>
            </a:r>
          </a:p>
          <a:p>
            <a:pPr lvl="1"/>
            <a:r>
              <a:rPr lang="en-US" dirty="0"/>
              <a:t>Do we care about all tasks or just downstream one(s)?</a:t>
            </a:r>
          </a:p>
        </p:txBody>
      </p:sp>
    </p:spTree>
    <p:extLst>
      <p:ext uri="{BB962C8B-B14F-4D97-AF65-F5344CB8AC3E}">
        <p14:creationId xmlns:p14="http://schemas.microsoft.com/office/powerpoint/2010/main" val="7980186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E92C0-B8CE-4127-98FC-03CC55FF445A}"/>
              </a:ext>
            </a:extLst>
          </p:cNvPr>
          <p:cNvSpPr>
            <a:spLocks noGrp="1"/>
          </p:cNvSpPr>
          <p:nvPr>
            <p:ph type="title"/>
          </p:nvPr>
        </p:nvSpPr>
        <p:spPr/>
        <p:txBody>
          <a:bodyPr/>
          <a:lstStyle/>
          <a:p>
            <a:r>
              <a:rPr lang="en-US" dirty="0"/>
              <a:t>Data</a:t>
            </a:r>
          </a:p>
        </p:txBody>
      </p:sp>
      <p:sp>
        <p:nvSpPr>
          <p:cNvPr id="3" name="Content Placeholder 2">
            <a:extLst>
              <a:ext uri="{FF2B5EF4-FFF2-40B4-BE49-F238E27FC236}">
                <a16:creationId xmlns:a16="http://schemas.microsoft.com/office/drawing/2014/main" id="{D00374E0-A6BB-4115-AD24-435FBC02E5A4}"/>
              </a:ext>
            </a:extLst>
          </p:cNvPr>
          <p:cNvSpPr>
            <a:spLocks noGrp="1"/>
          </p:cNvSpPr>
          <p:nvPr>
            <p:ph idx="1"/>
          </p:nvPr>
        </p:nvSpPr>
        <p:spPr/>
        <p:txBody>
          <a:bodyPr/>
          <a:lstStyle/>
          <a:p>
            <a:r>
              <a:rPr lang="en-US" dirty="0"/>
              <a:t>Quantity: more data is better</a:t>
            </a:r>
          </a:p>
          <a:p>
            <a:pPr lvl="1"/>
            <a:r>
              <a:rPr lang="en-US" b="0" dirty="0">
                <a:solidFill>
                  <a:schemeClr val="accent1">
                    <a:lumMod val="60000"/>
                    <a:lumOff val="40000"/>
                  </a:schemeClr>
                </a:solidFill>
              </a:rPr>
              <a:t>Are comparisons across encoders fair?</a:t>
            </a:r>
          </a:p>
          <a:p>
            <a:r>
              <a:rPr lang="en-US" dirty="0">
                <a:solidFill>
                  <a:schemeClr val="accent1">
                    <a:lumMod val="60000"/>
                    <a:lumOff val="40000"/>
                  </a:schemeClr>
                </a:solidFill>
              </a:rPr>
              <a:t>Quality: clean, </a:t>
            </a:r>
            <a:r>
              <a:rPr lang="en-US" i="1" dirty="0">
                <a:solidFill>
                  <a:schemeClr val="accent1">
                    <a:lumMod val="60000"/>
                    <a:lumOff val="40000"/>
                  </a:schemeClr>
                </a:solidFill>
              </a:rPr>
              <a:t>in-domain</a:t>
            </a:r>
            <a:r>
              <a:rPr lang="en-US" dirty="0">
                <a:solidFill>
                  <a:schemeClr val="accent1">
                    <a:lumMod val="60000"/>
                    <a:lumOff val="40000"/>
                  </a:schemeClr>
                </a:solidFill>
              </a:rPr>
              <a:t>, data is better</a:t>
            </a:r>
          </a:p>
          <a:p>
            <a:pPr lvl="1"/>
            <a:r>
              <a:rPr lang="en-US" b="0" dirty="0">
                <a:solidFill>
                  <a:schemeClr val="accent1">
                    <a:lumMod val="60000"/>
                    <a:lumOff val="40000"/>
                  </a:schemeClr>
                </a:solidFill>
              </a:rPr>
              <a:t>What are our test sets?</a:t>
            </a:r>
          </a:p>
          <a:p>
            <a:r>
              <a:rPr lang="en-US" dirty="0">
                <a:solidFill>
                  <a:schemeClr val="accent1">
                    <a:lumMod val="60000"/>
                    <a:lumOff val="40000"/>
                  </a:schemeClr>
                </a:solidFill>
              </a:rPr>
              <a:t>Where is our data coming from??</a:t>
            </a:r>
          </a:p>
          <a:p>
            <a:pPr lvl="1"/>
            <a:r>
              <a:rPr lang="en-US" b="0" dirty="0">
                <a:solidFill>
                  <a:schemeClr val="accent1">
                    <a:lumMod val="60000"/>
                    <a:lumOff val="40000"/>
                  </a:schemeClr>
                </a:solidFill>
              </a:rPr>
              <a:t>Do we know what biases the contextualized encoders learn?</a:t>
            </a:r>
          </a:p>
          <a:p>
            <a:pPr lvl="1"/>
            <a:r>
              <a:rPr lang="en-US" b="0" dirty="0">
                <a:solidFill>
                  <a:schemeClr val="accent1">
                    <a:lumMod val="60000"/>
                    <a:lumOff val="40000"/>
                  </a:schemeClr>
                </a:solidFill>
              </a:rPr>
              <a:t>Should </a:t>
            </a:r>
            <a:r>
              <a:rPr lang="en-US" dirty="0">
                <a:solidFill>
                  <a:schemeClr val="accent1">
                    <a:lumMod val="60000"/>
                    <a:lumOff val="40000"/>
                  </a:schemeClr>
                </a:solidFill>
              </a:rPr>
              <a:t>we use biased model in real systems?</a:t>
            </a:r>
            <a:endParaRPr lang="en-US" b="0" dirty="0">
              <a:solidFill>
                <a:schemeClr val="accent1">
                  <a:lumMod val="60000"/>
                  <a:lumOff val="40000"/>
                </a:schemeClr>
              </a:solidFill>
            </a:endParaRPr>
          </a:p>
          <a:p>
            <a:endParaRPr lang="en-US" b="0" dirty="0">
              <a:solidFill>
                <a:schemeClr val="accent1">
                  <a:lumMod val="60000"/>
                  <a:lumOff val="40000"/>
                </a:schemeClr>
              </a:solidFill>
            </a:endParaRPr>
          </a:p>
        </p:txBody>
      </p:sp>
    </p:spTree>
    <p:extLst>
      <p:ext uri="{BB962C8B-B14F-4D97-AF65-F5344CB8AC3E}">
        <p14:creationId xmlns:p14="http://schemas.microsoft.com/office/powerpoint/2010/main" val="954643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E92C0-B8CE-4127-98FC-03CC55FF445A}"/>
              </a:ext>
            </a:extLst>
          </p:cNvPr>
          <p:cNvSpPr>
            <a:spLocks noGrp="1"/>
          </p:cNvSpPr>
          <p:nvPr>
            <p:ph type="title"/>
          </p:nvPr>
        </p:nvSpPr>
        <p:spPr/>
        <p:txBody>
          <a:bodyPr/>
          <a:lstStyle/>
          <a:p>
            <a:r>
              <a:rPr lang="en-US" dirty="0"/>
              <a:t>Data</a:t>
            </a:r>
          </a:p>
        </p:txBody>
      </p:sp>
      <p:sp>
        <p:nvSpPr>
          <p:cNvPr id="3" name="Content Placeholder 2">
            <a:extLst>
              <a:ext uri="{FF2B5EF4-FFF2-40B4-BE49-F238E27FC236}">
                <a16:creationId xmlns:a16="http://schemas.microsoft.com/office/drawing/2014/main" id="{D00374E0-A6BB-4115-AD24-435FBC02E5A4}"/>
              </a:ext>
            </a:extLst>
          </p:cNvPr>
          <p:cNvSpPr>
            <a:spLocks noGrp="1"/>
          </p:cNvSpPr>
          <p:nvPr>
            <p:ph idx="1"/>
          </p:nvPr>
        </p:nvSpPr>
        <p:spPr/>
        <p:txBody>
          <a:bodyPr/>
          <a:lstStyle/>
          <a:p>
            <a:r>
              <a:rPr lang="en-US" dirty="0"/>
              <a:t>Quantity: more data is better</a:t>
            </a:r>
          </a:p>
          <a:p>
            <a:pPr lvl="1"/>
            <a:r>
              <a:rPr lang="en-US" b="0" dirty="0"/>
              <a:t>Are comparisons across encoders fair?</a:t>
            </a:r>
          </a:p>
          <a:p>
            <a:r>
              <a:rPr lang="en-US" dirty="0">
                <a:solidFill>
                  <a:schemeClr val="accent1">
                    <a:lumMod val="60000"/>
                    <a:lumOff val="40000"/>
                  </a:schemeClr>
                </a:solidFill>
              </a:rPr>
              <a:t>Quality: clean, </a:t>
            </a:r>
            <a:r>
              <a:rPr lang="en-US" i="1" dirty="0">
                <a:solidFill>
                  <a:schemeClr val="accent1">
                    <a:lumMod val="60000"/>
                    <a:lumOff val="40000"/>
                  </a:schemeClr>
                </a:solidFill>
              </a:rPr>
              <a:t>in-domain</a:t>
            </a:r>
            <a:r>
              <a:rPr lang="en-US" dirty="0">
                <a:solidFill>
                  <a:schemeClr val="accent1">
                    <a:lumMod val="60000"/>
                    <a:lumOff val="40000"/>
                  </a:schemeClr>
                </a:solidFill>
              </a:rPr>
              <a:t>, data is better</a:t>
            </a:r>
          </a:p>
          <a:p>
            <a:pPr lvl="1"/>
            <a:r>
              <a:rPr lang="en-US" b="0" dirty="0">
                <a:solidFill>
                  <a:schemeClr val="accent1">
                    <a:lumMod val="60000"/>
                    <a:lumOff val="40000"/>
                  </a:schemeClr>
                </a:solidFill>
              </a:rPr>
              <a:t>What are our test sets?</a:t>
            </a:r>
          </a:p>
          <a:p>
            <a:r>
              <a:rPr lang="en-US" dirty="0">
                <a:solidFill>
                  <a:schemeClr val="accent1">
                    <a:lumMod val="60000"/>
                    <a:lumOff val="40000"/>
                  </a:schemeClr>
                </a:solidFill>
              </a:rPr>
              <a:t>Where is our data coming from??</a:t>
            </a:r>
          </a:p>
          <a:p>
            <a:pPr lvl="1"/>
            <a:r>
              <a:rPr lang="en-US" b="0" dirty="0">
                <a:solidFill>
                  <a:schemeClr val="accent1">
                    <a:lumMod val="60000"/>
                    <a:lumOff val="40000"/>
                  </a:schemeClr>
                </a:solidFill>
              </a:rPr>
              <a:t>Do we know what biases the contextualized encoders learn?</a:t>
            </a:r>
          </a:p>
          <a:p>
            <a:pPr lvl="1"/>
            <a:r>
              <a:rPr lang="en-US" b="0" dirty="0">
                <a:solidFill>
                  <a:schemeClr val="accent1">
                    <a:lumMod val="60000"/>
                    <a:lumOff val="40000"/>
                  </a:schemeClr>
                </a:solidFill>
              </a:rPr>
              <a:t>Should </a:t>
            </a:r>
            <a:r>
              <a:rPr lang="en-US" dirty="0">
                <a:solidFill>
                  <a:schemeClr val="accent1">
                    <a:lumMod val="60000"/>
                    <a:lumOff val="40000"/>
                  </a:schemeClr>
                </a:solidFill>
              </a:rPr>
              <a:t>we use biased model in real systems?</a:t>
            </a:r>
            <a:endParaRPr lang="en-US" b="0" dirty="0">
              <a:solidFill>
                <a:schemeClr val="accent1">
                  <a:lumMod val="60000"/>
                  <a:lumOff val="40000"/>
                </a:schemeClr>
              </a:solidFill>
            </a:endParaRPr>
          </a:p>
          <a:p>
            <a:endParaRPr lang="en-US" b="0" dirty="0">
              <a:solidFill>
                <a:schemeClr val="accent1">
                  <a:lumMod val="60000"/>
                  <a:lumOff val="40000"/>
                </a:schemeClr>
              </a:solidFill>
            </a:endParaRPr>
          </a:p>
        </p:txBody>
      </p:sp>
    </p:spTree>
    <p:extLst>
      <p:ext uri="{BB962C8B-B14F-4D97-AF65-F5344CB8AC3E}">
        <p14:creationId xmlns:p14="http://schemas.microsoft.com/office/powerpoint/2010/main" val="28467421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E92C0-B8CE-4127-98FC-03CC55FF445A}"/>
              </a:ext>
            </a:extLst>
          </p:cNvPr>
          <p:cNvSpPr>
            <a:spLocks noGrp="1"/>
          </p:cNvSpPr>
          <p:nvPr>
            <p:ph type="title"/>
          </p:nvPr>
        </p:nvSpPr>
        <p:spPr/>
        <p:txBody>
          <a:bodyPr/>
          <a:lstStyle/>
          <a:p>
            <a:r>
              <a:rPr lang="en-US" dirty="0"/>
              <a:t>Data</a:t>
            </a:r>
          </a:p>
        </p:txBody>
      </p:sp>
      <p:sp>
        <p:nvSpPr>
          <p:cNvPr id="3" name="Content Placeholder 2">
            <a:extLst>
              <a:ext uri="{FF2B5EF4-FFF2-40B4-BE49-F238E27FC236}">
                <a16:creationId xmlns:a16="http://schemas.microsoft.com/office/drawing/2014/main" id="{D00374E0-A6BB-4115-AD24-435FBC02E5A4}"/>
              </a:ext>
            </a:extLst>
          </p:cNvPr>
          <p:cNvSpPr>
            <a:spLocks noGrp="1"/>
          </p:cNvSpPr>
          <p:nvPr>
            <p:ph idx="1"/>
          </p:nvPr>
        </p:nvSpPr>
        <p:spPr/>
        <p:txBody>
          <a:bodyPr/>
          <a:lstStyle/>
          <a:p>
            <a:r>
              <a:rPr lang="en-US" dirty="0">
                <a:solidFill>
                  <a:schemeClr val="accent1">
                    <a:lumMod val="60000"/>
                    <a:lumOff val="40000"/>
                  </a:schemeClr>
                </a:solidFill>
              </a:rPr>
              <a:t>Quantity: more data is better</a:t>
            </a:r>
          </a:p>
          <a:p>
            <a:pPr lvl="1"/>
            <a:r>
              <a:rPr lang="en-US" b="0" dirty="0">
                <a:solidFill>
                  <a:schemeClr val="accent1">
                    <a:lumMod val="60000"/>
                    <a:lumOff val="40000"/>
                  </a:schemeClr>
                </a:solidFill>
              </a:rPr>
              <a:t>Are comparisons across encoders fair?</a:t>
            </a:r>
          </a:p>
          <a:p>
            <a:r>
              <a:rPr lang="en-US" dirty="0"/>
              <a:t>Quality: clean, </a:t>
            </a:r>
            <a:r>
              <a:rPr lang="en-US" i="1" dirty="0"/>
              <a:t>in-domain</a:t>
            </a:r>
            <a:r>
              <a:rPr lang="en-US" dirty="0"/>
              <a:t>, data is better</a:t>
            </a:r>
          </a:p>
          <a:p>
            <a:pPr lvl="1"/>
            <a:r>
              <a:rPr lang="en-US" b="0" dirty="0">
                <a:solidFill>
                  <a:schemeClr val="accent1">
                    <a:lumMod val="60000"/>
                    <a:lumOff val="40000"/>
                  </a:schemeClr>
                </a:solidFill>
              </a:rPr>
              <a:t>What are our test sets?</a:t>
            </a:r>
          </a:p>
          <a:p>
            <a:r>
              <a:rPr lang="en-US" dirty="0">
                <a:solidFill>
                  <a:schemeClr val="accent1">
                    <a:lumMod val="60000"/>
                    <a:lumOff val="40000"/>
                  </a:schemeClr>
                </a:solidFill>
              </a:rPr>
              <a:t>Where is our data coming from??</a:t>
            </a:r>
          </a:p>
          <a:p>
            <a:pPr lvl="1"/>
            <a:r>
              <a:rPr lang="en-US" b="0" dirty="0">
                <a:solidFill>
                  <a:schemeClr val="accent1">
                    <a:lumMod val="60000"/>
                    <a:lumOff val="40000"/>
                  </a:schemeClr>
                </a:solidFill>
              </a:rPr>
              <a:t>Do we know what biases the contextualized encoders learn?</a:t>
            </a:r>
          </a:p>
          <a:p>
            <a:pPr lvl="1"/>
            <a:r>
              <a:rPr lang="en-US" b="0" dirty="0">
                <a:solidFill>
                  <a:schemeClr val="accent1">
                    <a:lumMod val="60000"/>
                    <a:lumOff val="40000"/>
                  </a:schemeClr>
                </a:solidFill>
              </a:rPr>
              <a:t>Should </a:t>
            </a:r>
            <a:r>
              <a:rPr lang="en-US" dirty="0">
                <a:solidFill>
                  <a:schemeClr val="accent1">
                    <a:lumMod val="60000"/>
                    <a:lumOff val="40000"/>
                  </a:schemeClr>
                </a:solidFill>
              </a:rPr>
              <a:t>we use biased model in real systems?</a:t>
            </a:r>
            <a:endParaRPr lang="en-US" b="0" dirty="0">
              <a:solidFill>
                <a:schemeClr val="accent1">
                  <a:lumMod val="60000"/>
                  <a:lumOff val="40000"/>
                </a:schemeClr>
              </a:solidFill>
            </a:endParaRPr>
          </a:p>
          <a:p>
            <a:endParaRPr lang="en-US" b="0" dirty="0">
              <a:solidFill>
                <a:schemeClr val="accent1">
                  <a:lumMod val="60000"/>
                  <a:lumOff val="40000"/>
                </a:schemeClr>
              </a:solidFill>
            </a:endParaRPr>
          </a:p>
        </p:txBody>
      </p:sp>
    </p:spTree>
    <p:extLst>
      <p:ext uri="{BB962C8B-B14F-4D97-AF65-F5344CB8AC3E}">
        <p14:creationId xmlns:p14="http://schemas.microsoft.com/office/powerpoint/2010/main" val="11872400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E92C0-B8CE-4127-98FC-03CC55FF445A}"/>
              </a:ext>
            </a:extLst>
          </p:cNvPr>
          <p:cNvSpPr>
            <a:spLocks noGrp="1"/>
          </p:cNvSpPr>
          <p:nvPr>
            <p:ph type="title"/>
          </p:nvPr>
        </p:nvSpPr>
        <p:spPr/>
        <p:txBody>
          <a:bodyPr/>
          <a:lstStyle/>
          <a:p>
            <a:r>
              <a:rPr lang="en-US" dirty="0"/>
              <a:t>Data</a:t>
            </a:r>
          </a:p>
        </p:txBody>
      </p:sp>
      <p:sp>
        <p:nvSpPr>
          <p:cNvPr id="3" name="Content Placeholder 2">
            <a:extLst>
              <a:ext uri="{FF2B5EF4-FFF2-40B4-BE49-F238E27FC236}">
                <a16:creationId xmlns:a16="http://schemas.microsoft.com/office/drawing/2014/main" id="{D00374E0-A6BB-4115-AD24-435FBC02E5A4}"/>
              </a:ext>
            </a:extLst>
          </p:cNvPr>
          <p:cNvSpPr>
            <a:spLocks noGrp="1"/>
          </p:cNvSpPr>
          <p:nvPr>
            <p:ph idx="1"/>
          </p:nvPr>
        </p:nvSpPr>
        <p:spPr/>
        <p:txBody>
          <a:bodyPr/>
          <a:lstStyle/>
          <a:p>
            <a:r>
              <a:rPr lang="en-US" dirty="0">
                <a:solidFill>
                  <a:schemeClr val="accent1">
                    <a:lumMod val="60000"/>
                    <a:lumOff val="40000"/>
                  </a:schemeClr>
                </a:solidFill>
              </a:rPr>
              <a:t>Quantity: more data is better</a:t>
            </a:r>
          </a:p>
          <a:p>
            <a:pPr lvl="1"/>
            <a:r>
              <a:rPr lang="en-US" b="0" dirty="0">
                <a:solidFill>
                  <a:schemeClr val="accent1">
                    <a:lumMod val="60000"/>
                    <a:lumOff val="40000"/>
                  </a:schemeClr>
                </a:solidFill>
              </a:rPr>
              <a:t>Are comparisons across encoders fair?</a:t>
            </a:r>
          </a:p>
          <a:p>
            <a:r>
              <a:rPr lang="en-US" dirty="0"/>
              <a:t>Quality: clean, </a:t>
            </a:r>
            <a:r>
              <a:rPr lang="en-US" i="1" dirty="0"/>
              <a:t>in-domain</a:t>
            </a:r>
            <a:r>
              <a:rPr lang="en-US" dirty="0"/>
              <a:t>, data is better</a:t>
            </a:r>
          </a:p>
          <a:p>
            <a:pPr lvl="1"/>
            <a:r>
              <a:rPr lang="en-US" b="0" dirty="0"/>
              <a:t>What are our test sets?</a:t>
            </a:r>
          </a:p>
          <a:p>
            <a:r>
              <a:rPr lang="en-US" dirty="0">
                <a:solidFill>
                  <a:schemeClr val="accent1">
                    <a:lumMod val="60000"/>
                    <a:lumOff val="40000"/>
                  </a:schemeClr>
                </a:solidFill>
              </a:rPr>
              <a:t>Where is our data coming from??</a:t>
            </a:r>
          </a:p>
          <a:p>
            <a:pPr lvl="1"/>
            <a:r>
              <a:rPr lang="en-US" b="0" dirty="0">
                <a:solidFill>
                  <a:schemeClr val="accent1">
                    <a:lumMod val="60000"/>
                    <a:lumOff val="40000"/>
                  </a:schemeClr>
                </a:solidFill>
              </a:rPr>
              <a:t>Do we know what biases the contextualized encoders learn?</a:t>
            </a:r>
          </a:p>
          <a:p>
            <a:pPr lvl="1"/>
            <a:r>
              <a:rPr lang="en-US" b="0" dirty="0">
                <a:solidFill>
                  <a:schemeClr val="accent1">
                    <a:lumMod val="60000"/>
                    <a:lumOff val="40000"/>
                  </a:schemeClr>
                </a:solidFill>
              </a:rPr>
              <a:t>Should </a:t>
            </a:r>
            <a:r>
              <a:rPr lang="en-US" dirty="0">
                <a:solidFill>
                  <a:schemeClr val="accent1">
                    <a:lumMod val="60000"/>
                    <a:lumOff val="40000"/>
                  </a:schemeClr>
                </a:solidFill>
              </a:rPr>
              <a:t>we use biased model in real systems?</a:t>
            </a:r>
            <a:endParaRPr lang="en-US" b="0" dirty="0">
              <a:solidFill>
                <a:schemeClr val="accent1">
                  <a:lumMod val="60000"/>
                  <a:lumOff val="40000"/>
                </a:schemeClr>
              </a:solidFill>
            </a:endParaRPr>
          </a:p>
          <a:p>
            <a:endParaRPr lang="en-US" b="0" dirty="0">
              <a:solidFill>
                <a:schemeClr val="accent1">
                  <a:lumMod val="60000"/>
                  <a:lumOff val="40000"/>
                </a:schemeClr>
              </a:solidFill>
            </a:endParaRPr>
          </a:p>
        </p:txBody>
      </p:sp>
    </p:spTree>
    <p:extLst>
      <p:ext uri="{BB962C8B-B14F-4D97-AF65-F5344CB8AC3E}">
        <p14:creationId xmlns:p14="http://schemas.microsoft.com/office/powerpoint/2010/main" val="20723839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E92C0-B8CE-4127-98FC-03CC55FF445A}"/>
              </a:ext>
            </a:extLst>
          </p:cNvPr>
          <p:cNvSpPr>
            <a:spLocks noGrp="1"/>
          </p:cNvSpPr>
          <p:nvPr>
            <p:ph type="title"/>
          </p:nvPr>
        </p:nvSpPr>
        <p:spPr/>
        <p:txBody>
          <a:bodyPr/>
          <a:lstStyle/>
          <a:p>
            <a:r>
              <a:rPr lang="en-US" dirty="0"/>
              <a:t>Data</a:t>
            </a:r>
          </a:p>
        </p:txBody>
      </p:sp>
      <p:sp>
        <p:nvSpPr>
          <p:cNvPr id="3" name="Content Placeholder 2">
            <a:extLst>
              <a:ext uri="{FF2B5EF4-FFF2-40B4-BE49-F238E27FC236}">
                <a16:creationId xmlns:a16="http://schemas.microsoft.com/office/drawing/2014/main" id="{D00374E0-A6BB-4115-AD24-435FBC02E5A4}"/>
              </a:ext>
            </a:extLst>
          </p:cNvPr>
          <p:cNvSpPr>
            <a:spLocks noGrp="1"/>
          </p:cNvSpPr>
          <p:nvPr>
            <p:ph idx="1"/>
          </p:nvPr>
        </p:nvSpPr>
        <p:spPr/>
        <p:txBody>
          <a:bodyPr/>
          <a:lstStyle/>
          <a:p>
            <a:r>
              <a:rPr lang="en-US" dirty="0">
                <a:solidFill>
                  <a:schemeClr val="accent1">
                    <a:lumMod val="60000"/>
                    <a:lumOff val="40000"/>
                  </a:schemeClr>
                </a:solidFill>
              </a:rPr>
              <a:t>Quantity: more data is better</a:t>
            </a:r>
          </a:p>
          <a:p>
            <a:pPr lvl="1"/>
            <a:r>
              <a:rPr lang="en-US" b="0" dirty="0">
                <a:solidFill>
                  <a:schemeClr val="accent1">
                    <a:lumMod val="60000"/>
                    <a:lumOff val="40000"/>
                  </a:schemeClr>
                </a:solidFill>
              </a:rPr>
              <a:t>Are comparisons across encoders fair?</a:t>
            </a:r>
          </a:p>
          <a:p>
            <a:r>
              <a:rPr lang="en-US" dirty="0">
                <a:solidFill>
                  <a:schemeClr val="accent1">
                    <a:lumMod val="60000"/>
                    <a:lumOff val="40000"/>
                  </a:schemeClr>
                </a:solidFill>
              </a:rPr>
              <a:t>Quality: clean, </a:t>
            </a:r>
            <a:r>
              <a:rPr lang="en-US" i="1" dirty="0">
                <a:solidFill>
                  <a:schemeClr val="accent1">
                    <a:lumMod val="60000"/>
                    <a:lumOff val="40000"/>
                  </a:schemeClr>
                </a:solidFill>
              </a:rPr>
              <a:t>in-domain</a:t>
            </a:r>
            <a:r>
              <a:rPr lang="en-US" dirty="0">
                <a:solidFill>
                  <a:schemeClr val="accent1">
                    <a:lumMod val="60000"/>
                    <a:lumOff val="40000"/>
                  </a:schemeClr>
                </a:solidFill>
              </a:rPr>
              <a:t>, data is better</a:t>
            </a:r>
          </a:p>
          <a:p>
            <a:pPr lvl="1"/>
            <a:r>
              <a:rPr lang="en-US" b="0" dirty="0">
                <a:solidFill>
                  <a:schemeClr val="accent1">
                    <a:lumMod val="60000"/>
                    <a:lumOff val="40000"/>
                  </a:schemeClr>
                </a:solidFill>
              </a:rPr>
              <a:t>What are our test sets?</a:t>
            </a:r>
          </a:p>
          <a:p>
            <a:r>
              <a:rPr lang="en-US" dirty="0"/>
              <a:t>Where is our data coming from??</a:t>
            </a:r>
          </a:p>
          <a:p>
            <a:pPr lvl="1"/>
            <a:r>
              <a:rPr lang="en-US" b="0" dirty="0">
                <a:solidFill>
                  <a:schemeClr val="accent1">
                    <a:lumMod val="60000"/>
                    <a:lumOff val="40000"/>
                  </a:schemeClr>
                </a:solidFill>
              </a:rPr>
              <a:t>Do we know what biases the contextualized encoders learn?</a:t>
            </a:r>
          </a:p>
          <a:p>
            <a:pPr lvl="1"/>
            <a:r>
              <a:rPr lang="en-US" b="0" dirty="0">
                <a:solidFill>
                  <a:schemeClr val="accent1">
                    <a:lumMod val="60000"/>
                    <a:lumOff val="40000"/>
                  </a:schemeClr>
                </a:solidFill>
              </a:rPr>
              <a:t>Should </a:t>
            </a:r>
            <a:r>
              <a:rPr lang="en-US" dirty="0">
                <a:solidFill>
                  <a:schemeClr val="accent1">
                    <a:lumMod val="60000"/>
                    <a:lumOff val="40000"/>
                  </a:schemeClr>
                </a:solidFill>
              </a:rPr>
              <a:t>we use biased model in real systems?</a:t>
            </a:r>
            <a:endParaRPr lang="en-US" b="0" dirty="0">
              <a:solidFill>
                <a:schemeClr val="accent1">
                  <a:lumMod val="60000"/>
                  <a:lumOff val="40000"/>
                </a:schemeClr>
              </a:solidFill>
            </a:endParaRPr>
          </a:p>
          <a:p>
            <a:endParaRPr lang="en-US" b="0" dirty="0">
              <a:solidFill>
                <a:schemeClr val="accent1">
                  <a:lumMod val="60000"/>
                  <a:lumOff val="40000"/>
                </a:schemeClr>
              </a:solidFill>
            </a:endParaRPr>
          </a:p>
        </p:txBody>
      </p:sp>
    </p:spTree>
    <p:extLst>
      <p:ext uri="{BB962C8B-B14F-4D97-AF65-F5344CB8AC3E}">
        <p14:creationId xmlns:p14="http://schemas.microsoft.com/office/powerpoint/2010/main" val="19534604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E92C0-B8CE-4127-98FC-03CC55FF445A}"/>
              </a:ext>
            </a:extLst>
          </p:cNvPr>
          <p:cNvSpPr>
            <a:spLocks noGrp="1"/>
          </p:cNvSpPr>
          <p:nvPr>
            <p:ph type="title"/>
          </p:nvPr>
        </p:nvSpPr>
        <p:spPr/>
        <p:txBody>
          <a:bodyPr/>
          <a:lstStyle/>
          <a:p>
            <a:r>
              <a:rPr lang="en-US" dirty="0"/>
              <a:t>Data</a:t>
            </a:r>
          </a:p>
        </p:txBody>
      </p:sp>
      <p:sp>
        <p:nvSpPr>
          <p:cNvPr id="3" name="Content Placeholder 2">
            <a:extLst>
              <a:ext uri="{FF2B5EF4-FFF2-40B4-BE49-F238E27FC236}">
                <a16:creationId xmlns:a16="http://schemas.microsoft.com/office/drawing/2014/main" id="{D00374E0-A6BB-4115-AD24-435FBC02E5A4}"/>
              </a:ext>
            </a:extLst>
          </p:cNvPr>
          <p:cNvSpPr>
            <a:spLocks noGrp="1"/>
          </p:cNvSpPr>
          <p:nvPr>
            <p:ph idx="1"/>
          </p:nvPr>
        </p:nvSpPr>
        <p:spPr/>
        <p:txBody>
          <a:bodyPr/>
          <a:lstStyle/>
          <a:p>
            <a:r>
              <a:rPr lang="en-US" dirty="0">
                <a:solidFill>
                  <a:schemeClr val="accent1">
                    <a:lumMod val="60000"/>
                    <a:lumOff val="40000"/>
                  </a:schemeClr>
                </a:solidFill>
              </a:rPr>
              <a:t>Quantity: more data is better</a:t>
            </a:r>
          </a:p>
          <a:p>
            <a:pPr lvl="1"/>
            <a:r>
              <a:rPr lang="en-US" b="0" dirty="0">
                <a:solidFill>
                  <a:schemeClr val="accent1">
                    <a:lumMod val="60000"/>
                    <a:lumOff val="40000"/>
                  </a:schemeClr>
                </a:solidFill>
              </a:rPr>
              <a:t>Are comparisons across encoders fair?</a:t>
            </a:r>
          </a:p>
          <a:p>
            <a:r>
              <a:rPr lang="en-US" dirty="0">
                <a:solidFill>
                  <a:schemeClr val="accent1">
                    <a:lumMod val="60000"/>
                    <a:lumOff val="40000"/>
                  </a:schemeClr>
                </a:solidFill>
              </a:rPr>
              <a:t>Quality: clean, </a:t>
            </a:r>
            <a:r>
              <a:rPr lang="en-US" i="1" dirty="0">
                <a:solidFill>
                  <a:schemeClr val="accent1">
                    <a:lumMod val="60000"/>
                    <a:lumOff val="40000"/>
                  </a:schemeClr>
                </a:solidFill>
              </a:rPr>
              <a:t>in-domain</a:t>
            </a:r>
            <a:r>
              <a:rPr lang="en-US" dirty="0">
                <a:solidFill>
                  <a:schemeClr val="accent1">
                    <a:lumMod val="60000"/>
                    <a:lumOff val="40000"/>
                  </a:schemeClr>
                </a:solidFill>
              </a:rPr>
              <a:t>, data is better</a:t>
            </a:r>
          </a:p>
          <a:p>
            <a:pPr lvl="1"/>
            <a:r>
              <a:rPr lang="en-US" b="0" dirty="0">
                <a:solidFill>
                  <a:schemeClr val="accent1">
                    <a:lumMod val="60000"/>
                    <a:lumOff val="40000"/>
                  </a:schemeClr>
                </a:solidFill>
              </a:rPr>
              <a:t>What are our test sets?</a:t>
            </a:r>
          </a:p>
          <a:p>
            <a:r>
              <a:rPr lang="en-US" dirty="0"/>
              <a:t>Where is our data coming from??</a:t>
            </a:r>
          </a:p>
          <a:p>
            <a:pPr lvl="1"/>
            <a:r>
              <a:rPr lang="en-US" b="0" dirty="0"/>
              <a:t>Do we know what biases the contextualized encoders learn?</a:t>
            </a:r>
          </a:p>
          <a:p>
            <a:pPr lvl="1"/>
            <a:r>
              <a:rPr lang="en-US" b="0" dirty="0">
                <a:solidFill>
                  <a:schemeClr val="accent1">
                    <a:lumMod val="60000"/>
                    <a:lumOff val="40000"/>
                  </a:schemeClr>
                </a:solidFill>
              </a:rPr>
              <a:t>Should </a:t>
            </a:r>
            <a:r>
              <a:rPr lang="en-US" dirty="0">
                <a:solidFill>
                  <a:schemeClr val="accent1">
                    <a:lumMod val="60000"/>
                    <a:lumOff val="40000"/>
                  </a:schemeClr>
                </a:solidFill>
              </a:rPr>
              <a:t>we use biased model in real systems?</a:t>
            </a:r>
            <a:endParaRPr lang="en-US" b="0" dirty="0">
              <a:solidFill>
                <a:schemeClr val="accent1">
                  <a:lumMod val="60000"/>
                  <a:lumOff val="40000"/>
                </a:schemeClr>
              </a:solidFill>
            </a:endParaRPr>
          </a:p>
          <a:p>
            <a:endParaRPr lang="en-US" b="0" dirty="0">
              <a:solidFill>
                <a:schemeClr val="accent1">
                  <a:lumMod val="60000"/>
                  <a:lumOff val="40000"/>
                </a:schemeClr>
              </a:solidFill>
            </a:endParaRPr>
          </a:p>
        </p:txBody>
      </p:sp>
    </p:spTree>
    <p:extLst>
      <p:ext uri="{BB962C8B-B14F-4D97-AF65-F5344CB8AC3E}">
        <p14:creationId xmlns:p14="http://schemas.microsoft.com/office/powerpoint/2010/main" val="3628452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371493-C4EE-47DC-B276-0B6F7C495FCF}"/>
              </a:ext>
            </a:extLst>
          </p:cNvPr>
          <p:cNvSpPr>
            <a:spLocks noGrp="1"/>
          </p:cNvSpPr>
          <p:nvPr>
            <p:ph type="title"/>
          </p:nvPr>
        </p:nvSpPr>
        <p:spPr/>
        <p:txBody>
          <a:bodyPr/>
          <a:lstStyle/>
          <a:p>
            <a:r>
              <a:rPr lang="en-US" dirty="0"/>
              <a:t>A History of Text Representations</a:t>
            </a:r>
          </a:p>
        </p:txBody>
      </p:sp>
      <p:sp>
        <p:nvSpPr>
          <p:cNvPr id="5" name="Content Placeholder 4">
            <a:extLst>
              <a:ext uri="{FF2B5EF4-FFF2-40B4-BE49-F238E27FC236}">
                <a16:creationId xmlns:a16="http://schemas.microsoft.com/office/drawing/2014/main" id="{AC157F64-6ACF-4622-8A37-7CDB28F7B96C}"/>
              </a:ext>
            </a:extLst>
          </p:cNvPr>
          <p:cNvSpPr>
            <a:spLocks noGrp="1"/>
          </p:cNvSpPr>
          <p:nvPr>
            <p:ph idx="1"/>
          </p:nvPr>
        </p:nvSpPr>
        <p:spPr/>
        <p:txBody>
          <a:bodyPr/>
          <a:lstStyle/>
          <a:p>
            <a:r>
              <a:rPr lang="en-US" dirty="0"/>
              <a:t>Co-occurrence statistics</a:t>
            </a:r>
          </a:p>
          <a:p>
            <a:pPr lvl="1"/>
            <a:r>
              <a:rPr lang="en-US" dirty="0"/>
              <a:t>Brown Clusters</a:t>
            </a:r>
          </a:p>
          <a:p>
            <a:pPr lvl="1"/>
            <a:r>
              <a:rPr lang="en-US" dirty="0"/>
              <a:t>Count vectors, TF-IDF vectors, co-occurrence matrix decomposition</a:t>
            </a:r>
          </a:p>
          <a:p>
            <a:r>
              <a:rPr lang="en-US" dirty="0">
                <a:solidFill>
                  <a:schemeClr val="accent1">
                    <a:lumMod val="60000"/>
                    <a:lumOff val="40000"/>
                  </a:schemeClr>
                </a:solidFill>
              </a:rPr>
              <a:t>Predictive</a:t>
            </a:r>
          </a:p>
          <a:p>
            <a:pPr lvl="1"/>
            <a:r>
              <a:rPr lang="en-US" dirty="0">
                <a:solidFill>
                  <a:schemeClr val="accent1">
                    <a:lumMod val="60000"/>
                    <a:lumOff val="40000"/>
                  </a:schemeClr>
                </a:solidFill>
              </a:rPr>
              <a:t>word2vec, </a:t>
            </a:r>
            <a:r>
              <a:rPr lang="en-US" dirty="0" err="1">
                <a:solidFill>
                  <a:schemeClr val="accent1">
                    <a:lumMod val="60000"/>
                    <a:lumOff val="40000"/>
                  </a:schemeClr>
                </a:solidFill>
              </a:rPr>
              <a:t>GloVe</a:t>
            </a:r>
            <a:r>
              <a:rPr lang="en-US" dirty="0">
                <a:solidFill>
                  <a:schemeClr val="accent1">
                    <a:lumMod val="60000"/>
                    <a:lumOff val="40000"/>
                  </a:schemeClr>
                </a:solidFill>
              </a:rPr>
              <a:t>, CBOW, Skip-Gram, </a:t>
            </a:r>
            <a:r>
              <a:rPr lang="en-US" dirty="0" err="1">
                <a:solidFill>
                  <a:schemeClr val="accent1">
                    <a:lumMod val="60000"/>
                    <a:lumOff val="40000"/>
                  </a:schemeClr>
                </a:solidFill>
              </a:rPr>
              <a:t>etc</a:t>
            </a:r>
            <a:endParaRPr lang="en-US" dirty="0">
              <a:solidFill>
                <a:schemeClr val="accent1">
                  <a:lumMod val="60000"/>
                  <a:lumOff val="40000"/>
                </a:schemeClr>
              </a:solidFill>
            </a:endParaRPr>
          </a:p>
          <a:p>
            <a:r>
              <a:rPr lang="en-US" dirty="0">
                <a:solidFill>
                  <a:schemeClr val="accent1">
                    <a:lumMod val="60000"/>
                    <a:lumOff val="40000"/>
                  </a:schemeClr>
                </a:solidFill>
              </a:rPr>
              <a:t>Contextualized language models</a:t>
            </a:r>
          </a:p>
          <a:p>
            <a:pPr lvl="1"/>
            <a:r>
              <a:rPr lang="en-US" dirty="0">
                <a:solidFill>
                  <a:schemeClr val="accent1">
                    <a:lumMod val="60000"/>
                    <a:lumOff val="40000"/>
                  </a:schemeClr>
                </a:solidFill>
              </a:rPr>
              <a:t>Representation of word </a:t>
            </a:r>
            <a:r>
              <a:rPr lang="en-US" i="1" dirty="0">
                <a:solidFill>
                  <a:schemeClr val="accent1">
                    <a:lumMod val="60000"/>
                    <a:lumOff val="40000"/>
                  </a:schemeClr>
                </a:solidFill>
              </a:rPr>
              <a:t>changes</a:t>
            </a:r>
            <a:r>
              <a:rPr lang="en-US" dirty="0">
                <a:solidFill>
                  <a:schemeClr val="accent1">
                    <a:lumMod val="60000"/>
                    <a:lumOff val="40000"/>
                  </a:schemeClr>
                </a:solidFill>
              </a:rPr>
              <a:t> based on context</a:t>
            </a:r>
          </a:p>
          <a:p>
            <a:pPr lvl="1"/>
            <a:r>
              <a:rPr lang="en-US" dirty="0" err="1">
                <a:solidFill>
                  <a:schemeClr val="accent1">
                    <a:lumMod val="60000"/>
                    <a:lumOff val="40000"/>
                  </a:schemeClr>
                </a:solidFill>
              </a:rPr>
              <a:t>CoVE</a:t>
            </a:r>
            <a:r>
              <a:rPr lang="en-US" dirty="0">
                <a:solidFill>
                  <a:schemeClr val="accent1">
                    <a:lumMod val="60000"/>
                    <a:lumOff val="40000"/>
                  </a:schemeClr>
                </a:solidFill>
              </a:rPr>
              <a:t>, </a:t>
            </a:r>
            <a:r>
              <a:rPr lang="en-US" dirty="0" err="1">
                <a:solidFill>
                  <a:schemeClr val="accent1">
                    <a:lumMod val="60000"/>
                    <a:lumOff val="40000"/>
                  </a:schemeClr>
                </a:solidFill>
              </a:rPr>
              <a:t>ELMo</a:t>
            </a:r>
            <a:r>
              <a:rPr lang="en-US" dirty="0">
                <a:solidFill>
                  <a:schemeClr val="accent1">
                    <a:lumMod val="60000"/>
                    <a:lumOff val="40000"/>
                  </a:schemeClr>
                </a:solidFill>
              </a:rPr>
              <a:t>, GPT, BERT, </a:t>
            </a:r>
            <a:r>
              <a:rPr lang="en-US" dirty="0" err="1">
                <a:solidFill>
                  <a:schemeClr val="accent1">
                    <a:lumMod val="60000"/>
                    <a:lumOff val="40000"/>
                  </a:schemeClr>
                </a:solidFill>
              </a:rPr>
              <a:t>etc</a:t>
            </a:r>
            <a:endParaRPr lang="en-US" dirty="0">
              <a:solidFill>
                <a:schemeClr val="accent1">
                  <a:lumMod val="60000"/>
                  <a:lumOff val="40000"/>
                </a:schemeClr>
              </a:solidFill>
            </a:endParaRPr>
          </a:p>
          <a:p>
            <a:pPr lvl="1"/>
            <a:endParaRPr lang="en-US" dirty="0"/>
          </a:p>
          <a:p>
            <a:endParaRPr lang="en-US" dirty="0"/>
          </a:p>
        </p:txBody>
      </p:sp>
    </p:spTree>
    <p:extLst>
      <p:ext uri="{BB962C8B-B14F-4D97-AF65-F5344CB8AC3E}">
        <p14:creationId xmlns:p14="http://schemas.microsoft.com/office/powerpoint/2010/main" val="6257786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E92C0-B8CE-4127-98FC-03CC55FF445A}"/>
              </a:ext>
            </a:extLst>
          </p:cNvPr>
          <p:cNvSpPr>
            <a:spLocks noGrp="1"/>
          </p:cNvSpPr>
          <p:nvPr>
            <p:ph type="title"/>
          </p:nvPr>
        </p:nvSpPr>
        <p:spPr/>
        <p:txBody>
          <a:bodyPr/>
          <a:lstStyle/>
          <a:p>
            <a:r>
              <a:rPr lang="en-US" dirty="0"/>
              <a:t>Data</a:t>
            </a:r>
          </a:p>
        </p:txBody>
      </p:sp>
      <p:sp>
        <p:nvSpPr>
          <p:cNvPr id="3" name="Content Placeholder 2">
            <a:extLst>
              <a:ext uri="{FF2B5EF4-FFF2-40B4-BE49-F238E27FC236}">
                <a16:creationId xmlns:a16="http://schemas.microsoft.com/office/drawing/2014/main" id="{D00374E0-A6BB-4115-AD24-435FBC02E5A4}"/>
              </a:ext>
            </a:extLst>
          </p:cNvPr>
          <p:cNvSpPr>
            <a:spLocks noGrp="1"/>
          </p:cNvSpPr>
          <p:nvPr>
            <p:ph idx="1"/>
          </p:nvPr>
        </p:nvSpPr>
        <p:spPr/>
        <p:txBody>
          <a:bodyPr/>
          <a:lstStyle/>
          <a:p>
            <a:r>
              <a:rPr lang="en-US" dirty="0">
                <a:solidFill>
                  <a:schemeClr val="accent1">
                    <a:lumMod val="60000"/>
                    <a:lumOff val="40000"/>
                  </a:schemeClr>
                </a:solidFill>
              </a:rPr>
              <a:t>Quantity: more data is better</a:t>
            </a:r>
          </a:p>
          <a:p>
            <a:pPr lvl="1"/>
            <a:r>
              <a:rPr lang="en-US" b="0" dirty="0">
                <a:solidFill>
                  <a:schemeClr val="accent1">
                    <a:lumMod val="60000"/>
                    <a:lumOff val="40000"/>
                  </a:schemeClr>
                </a:solidFill>
              </a:rPr>
              <a:t>Are comparisons across encoders fair?</a:t>
            </a:r>
          </a:p>
          <a:p>
            <a:r>
              <a:rPr lang="en-US" dirty="0">
                <a:solidFill>
                  <a:schemeClr val="accent1">
                    <a:lumMod val="60000"/>
                    <a:lumOff val="40000"/>
                  </a:schemeClr>
                </a:solidFill>
              </a:rPr>
              <a:t>Quality: clean, </a:t>
            </a:r>
            <a:r>
              <a:rPr lang="en-US" i="1" dirty="0">
                <a:solidFill>
                  <a:schemeClr val="accent1">
                    <a:lumMod val="60000"/>
                    <a:lumOff val="40000"/>
                  </a:schemeClr>
                </a:solidFill>
              </a:rPr>
              <a:t>in-domain</a:t>
            </a:r>
            <a:r>
              <a:rPr lang="en-US" dirty="0">
                <a:solidFill>
                  <a:schemeClr val="accent1">
                    <a:lumMod val="60000"/>
                    <a:lumOff val="40000"/>
                  </a:schemeClr>
                </a:solidFill>
              </a:rPr>
              <a:t>, data is better</a:t>
            </a:r>
          </a:p>
          <a:p>
            <a:pPr lvl="1"/>
            <a:r>
              <a:rPr lang="en-US" b="0" dirty="0">
                <a:solidFill>
                  <a:schemeClr val="accent1">
                    <a:lumMod val="60000"/>
                    <a:lumOff val="40000"/>
                  </a:schemeClr>
                </a:solidFill>
              </a:rPr>
              <a:t>What are our test sets?</a:t>
            </a:r>
          </a:p>
          <a:p>
            <a:r>
              <a:rPr lang="en-US" dirty="0"/>
              <a:t>Where is our data coming from??</a:t>
            </a:r>
          </a:p>
          <a:p>
            <a:pPr lvl="1"/>
            <a:r>
              <a:rPr lang="en-US" b="0" dirty="0"/>
              <a:t>Do we know what biases the contextualized encoders learn?</a:t>
            </a:r>
          </a:p>
          <a:p>
            <a:pPr lvl="1"/>
            <a:r>
              <a:rPr lang="en-US" b="0" dirty="0"/>
              <a:t>Should </a:t>
            </a:r>
            <a:r>
              <a:rPr lang="en-US" dirty="0"/>
              <a:t>we use biased model in real systems?</a:t>
            </a:r>
            <a:endParaRPr lang="en-US" b="0" dirty="0"/>
          </a:p>
          <a:p>
            <a:endParaRPr lang="en-US" b="0" dirty="0">
              <a:solidFill>
                <a:schemeClr val="accent1">
                  <a:lumMod val="60000"/>
                  <a:lumOff val="40000"/>
                </a:schemeClr>
              </a:solidFill>
            </a:endParaRPr>
          </a:p>
        </p:txBody>
      </p:sp>
    </p:spTree>
    <p:extLst>
      <p:ext uri="{BB962C8B-B14F-4D97-AF65-F5344CB8AC3E}">
        <p14:creationId xmlns:p14="http://schemas.microsoft.com/office/powerpoint/2010/main" val="40322442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7FCCD-94CF-4A1D-A4EF-ED32D977A4F2}"/>
              </a:ext>
            </a:extLst>
          </p:cNvPr>
          <p:cNvSpPr>
            <a:spLocks noGrp="1"/>
          </p:cNvSpPr>
          <p:nvPr>
            <p:ph type="title"/>
          </p:nvPr>
        </p:nvSpPr>
        <p:spPr/>
        <p:txBody>
          <a:bodyPr/>
          <a:lstStyle/>
          <a:p>
            <a:r>
              <a:rPr lang="en-US" dirty="0"/>
              <a:t>Interpretability</a:t>
            </a:r>
          </a:p>
        </p:txBody>
      </p:sp>
      <p:sp>
        <p:nvSpPr>
          <p:cNvPr id="3" name="Content Placeholder 2">
            <a:extLst>
              <a:ext uri="{FF2B5EF4-FFF2-40B4-BE49-F238E27FC236}">
                <a16:creationId xmlns:a16="http://schemas.microsoft.com/office/drawing/2014/main" id="{70D97E1D-B2EB-4139-AC58-86ECF4AA7127}"/>
              </a:ext>
            </a:extLst>
          </p:cNvPr>
          <p:cNvSpPr>
            <a:spLocks noGrp="1"/>
          </p:cNvSpPr>
          <p:nvPr>
            <p:ph idx="1"/>
          </p:nvPr>
        </p:nvSpPr>
        <p:spPr/>
        <p:txBody>
          <a:bodyPr>
            <a:normAutofit lnSpcReduction="10000"/>
          </a:bodyPr>
          <a:lstStyle/>
          <a:p>
            <a:r>
              <a:rPr lang="en-US" dirty="0"/>
              <a:t>Task probing  </a:t>
            </a:r>
          </a:p>
          <a:p>
            <a:pPr marL="457200" lvl="1" indent="0">
              <a:buNone/>
            </a:pPr>
            <a:r>
              <a:rPr lang="en-US" dirty="0">
                <a:sym typeface="Wingdings" panose="05000000000000000000" pitchFamily="2" charset="2"/>
              </a:rPr>
              <a:t> Finetune pretrained models to test specific linguistic phenomenon</a:t>
            </a:r>
            <a:endParaRPr lang="en-US" dirty="0"/>
          </a:p>
          <a:p>
            <a:r>
              <a:rPr lang="en-US" dirty="0">
                <a:solidFill>
                  <a:schemeClr val="accent1">
                    <a:lumMod val="60000"/>
                    <a:lumOff val="40000"/>
                  </a:schemeClr>
                </a:solidFill>
              </a:rPr>
              <a:t>Model weight inspection </a:t>
            </a:r>
          </a:p>
          <a:p>
            <a:pPr marL="457200" lvl="1" indent="0">
              <a:buNone/>
            </a:pPr>
            <a:r>
              <a:rPr lang="en-US" dirty="0">
                <a:solidFill>
                  <a:schemeClr val="accent1">
                    <a:lumMod val="60000"/>
                    <a:lumOff val="40000"/>
                  </a:schemeClr>
                </a:solidFill>
                <a:sym typeface="Wingdings" panose="05000000000000000000" pitchFamily="2" charset="2"/>
              </a:rPr>
              <a:t> Visualize weights for important words in input or layers in model</a:t>
            </a:r>
            <a:endParaRPr lang="en-US" dirty="0">
              <a:solidFill>
                <a:schemeClr val="accent1">
                  <a:lumMod val="60000"/>
                  <a:lumOff val="40000"/>
                </a:schemeClr>
              </a:solidFill>
            </a:endParaRPr>
          </a:p>
          <a:p>
            <a:r>
              <a:rPr lang="en-US" dirty="0">
                <a:solidFill>
                  <a:schemeClr val="accent1">
                    <a:lumMod val="60000"/>
                    <a:lumOff val="40000"/>
                  </a:schemeClr>
                </a:solidFill>
              </a:rPr>
              <a:t>Input Prompting</a:t>
            </a:r>
          </a:p>
          <a:p>
            <a:pPr marL="457200" lvl="1" indent="0">
              <a:buNone/>
            </a:pPr>
            <a:r>
              <a:rPr lang="en-US" dirty="0">
                <a:solidFill>
                  <a:schemeClr val="accent1">
                    <a:lumMod val="60000"/>
                    <a:lumOff val="40000"/>
                  </a:schemeClr>
                </a:solidFill>
                <a:sym typeface="Wingdings" panose="05000000000000000000" pitchFamily="2" charset="2"/>
              </a:rPr>
              <a:t> Force language models to fill in or complete text</a:t>
            </a:r>
            <a:endParaRPr lang="en-US" dirty="0">
              <a:solidFill>
                <a:schemeClr val="accent1">
                  <a:lumMod val="60000"/>
                  <a:lumOff val="40000"/>
                </a:schemeClr>
              </a:solidFill>
            </a:endParaRPr>
          </a:p>
          <a:p>
            <a:r>
              <a:rPr lang="en-US" dirty="0">
                <a:solidFill>
                  <a:schemeClr val="accent1">
                    <a:lumMod val="60000"/>
                    <a:lumOff val="40000"/>
                  </a:schemeClr>
                </a:solidFill>
              </a:rPr>
              <a:t>None of these methods are perfect</a:t>
            </a:r>
          </a:p>
          <a:p>
            <a:pPr lvl="1"/>
            <a:r>
              <a:rPr lang="en-US" dirty="0">
                <a:solidFill>
                  <a:schemeClr val="accent1">
                    <a:lumMod val="60000"/>
                    <a:lumOff val="40000"/>
                  </a:schemeClr>
                </a:solidFill>
              </a:rPr>
              <a:t>Task probing: more finetuning</a:t>
            </a:r>
          </a:p>
          <a:p>
            <a:pPr lvl="1"/>
            <a:r>
              <a:rPr lang="en-US" dirty="0">
                <a:solidFill>
                  <a:schemeClr val="accent1">
                    <a:lumMod val="60000"/>
                    <a:lumOff val="40000"/>
                  </a:schemeClr>
                </a:solidFill>
              </a:rPr>
              <a:t>Weight inspection: not reliable</a:t>
            </a:r>
          </a:p>
          <a:p>
            <a:pPr lvl="1"/>
            <a:r>
              <a:rPr lang="en-US" dirty="0">
                <a:solidFill>
                  <a:schemeClr val="accent1">
                    <a:lumMod val="60000"/>
                    <a:lumOff val="40000"/>
                  </a:schemeClr>
                </a:solidFill>
              </a:rPr>
              <a:t>Prompting: picking the prompt is critical</a:t>
            </a:r>
          </a:p>
        </p:txBody>
      </p:sp>
    </p:spTree>
    <p:extLst>
      <p:ext uri="{BB962C8B-B14F-4D97-AF65-F5344CB8AC3E}">
        <p14:creationId xmlns:p14="http://schemas.microsoft.com/office/powerpoint/2010/main" val="12898841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7FCCD-94CF-4A1D-A4EF-ED32D977A4F2}"/>
              </a:ext>
            </a:extLst>
          </p:cNvPr>
          <p:cNvSpPr>
            <a:spLocks noGrp="1"/>
          </p:cNvSpPr>
          <p:nvPr>
            <p:ph type="title"/>
          </p:nvPr>
        </p:nvSpPr>
        <p:spPr/>
        <p:txBody>
          <a:bodyPr/>
          <a:lstStyle/>
          <a:p>
            <a:r>
              <a:rPr lang="en-US" dirty="0"/>
              <a:t>Interpretability</a:t>
            </a:r>
          </a:p>
        </p:txBody>
      </p:sp>
      <p:sp>
        <p:nvSpPr>
          <p:cNvPr id="3" name="Content Placeholder 2">
            <a:extLst>
              <a:ext uri="{FF2B5EF4-FFF2-40B4-BE49-F238E27FC236}">
                <a16:creationId xmlns:a16="http://schemas.microsoft.com/office/drawing/2014/main" id="{70D97E1D-B2EB-4139-AC58-86ECF4AA7127}"/>
              </a:ext>
            </a:extLst>
          </p:cNvPr>
          <p:cNvSpPr>
            <a:spLocks noGrp="1"/>
          </p:cNvSpPr>
          <p:nvPr>
            <p:ph idx="1"/>
          </p:nvPr>
        </p:nvSpPr>
        <p:spPr/>
        <p:txBody>
          <a:bodyPr>
            <a:normAutofit lnSpcReduction="10000"/>
          </a:bodyPr>
          <a:lstStyle/>
          <a:p>
            <a:r>
              <a:rPr lang="en-US" dirty="0">
                <a:solidFill>
                  <a:schemeClr val="accent1">
                    <a:lumMod val="60000"/>
                    <a:lumOff val="40000"/>
                  </a:schemeClr>
                </a:solidFill>
              </a:rPr>
              <a:t>Task probing  </a:t>
            </a:r>
          </a:p>
          <a:p>
            <a:pPr marL="457200" lvl="1" indent="0">
              <a:buNone/>
            </a:pPr>
            <a:r>
              <a:rPr lang="en-US" dirty="0">
                <a:solidFill>
                  <a:schemeClr val="accent1">
                    <a:lumMod val="60000"/>
                    <a:lumOff val="40000"/>
                  </a:schemeClr>
                </a:solidFill>
                <a:sym typeface="Wingdings" panose="05000000000000000000" pitchFamily="2" charset="2"/>
              </a:rPr>
              <a:t> Finetune pretrained models to test specific linguistic phenomenon</a:t>
            </a:r>
            <a:endParaRPr lang="en-US" dirty="0">
              <a:solidFill>
                <a:schemeClr val="accent1">
                  <a:lumMod val="60000"/>
                  <a:lumOff val="40000"/>
                </a:schemeClr>
              </a:solidFill>
            </a:endParaRPr>
          </a:p>
          <a:p>
            <a:r>
              <a:rPr lang="en-US" dirty="0"/>
              <a:t>Model weight inspection </a:t>
            </a:r>
          </a:p>
          <a:p>
            <a:pPr marL="457200" lvl="1" indent="0">
              <a:buNone/>
            </a:pPr>
            <a:r>
              <a:rPr lang="en-US" dirty="0">
                <a:sym typeface="Wingdings" panose="05000000000000000000" pitchFamily="2" charset="2"/>
              </a:rPr>
              <a:t> Visualize weights for important words in input or layers in model</a:t>
            </a:r>
            <a:endParaRPr lang="en-US" dirty="0"/>
          </a:p>
          <a:p>
            <a:r>
              <a:rPr lang="en-US" dirty="0">
                <a:solidFill>
                  <a:schemeClr val="accent1">
                    <a:lumMod val="60000"/>
                    <a:lumOff val="40000"/>
                  </a:schemeClr>
                </a:solidFill>
              </a:rPr>
              <a:t>Input Prompting</a:t>
            </a:r>
          </a:p>
          <a:p>
            <a:pPr marL="457200" lvl="1" indent="0">
              <a:buNone/>
            </a:pPr>
            <a:r>
              <a:rPr lang="en-US" dirty="0">
                <a:solidFill>
                  <a:schemeClr val="accent1">
                    <a:lumMod val="60000"/>
                    <a:lumOff val="40000"/>
                  </a:schemeClr>
                </a:solidFill>
                <a:sym typeface="Wingdings" panose="05000000000000000000" pitchFamily="2" charset="2"/>
              </a:rPr>
              <a:t> Force language models to fill in or complete text</a:t>
            </a:r>
            <a:endParaRPr lang="en-US" dirty="0">
              <a:solidFill>
                <a:schemeClr val="accent1">
                  <a:lumMod val="60000"/>
                  <a:lumOff val="40000"/>
                </a:schemeClr>
              </a:solidFill>
            </a:endParaRPr>
          </a:p>
          <a:p>
            <a:r>
              <a:rPr lang="en-US" dirty="0">
                <a:solidFill>
                  <a:schemeClr val="accent1">
                    <a:lumMod val="60000"/>
                    <a:lumOff val="40000"/>
                  </a:schemeClr>
                </a:solidFill>
              </a:rPr>
              <a:t>None of these methods are perfect</a:t>
            </a:r>
          </a:p>
          <a:p>
            <a:pPr lvl="1"/>
            <a:r>
              <a:rPr lang="en-US" dirty="0">
                <a:solidFill>
                  <a:schemeClr val="accent1">
                    <a:lumMod val="60000"/>
                    <a:lumOff val="40000"/>
                  </a:schemeClr>
                </a:solidFill>
              </a:rPr>
              <a:t>Task probing: more finetuning</a:t>
            </a:r>
          </a:p>
          <a:p>
            <a:pPr lvl="1"/>
            <a:r>
              <a:rPr lang="en-US" dirty="0">
                <a:solidFill>
                  <a:schemeClr val="accent1">
                    <a:lumMod val="60000"/>
                    <a:lumOff val="40000"/>
                  </a:schemeClr>
                </a:solidFill>
              </a:rPr>
              <a:t>Weight inspection: not reliable</a:t>
            </a:r>
          </a:p>
          <a:p>
            <a:pPr lvl="1"/>
            <a:r>
              <a:rPr lang="en-US" dirty="0">
                <a:solidFill>
                  <a:schemeClr val="accent1">
                    <a:lumMod val="60000"/>
                    <a:lumOff val="40000"/>
                  </a:schemeClr>
                </a:solidFill>
              </a:rPr>
              <a:t>Prompting: picking the prompt is critical</a:t>
            </a:r>
          </a:p>
        </p:txBody>
      </p:sp>
    </p:spTree>
    <p:extLst>
      <p:ext uri="{BB962C8B-B14F-4D97-AF65-F5344CB8AC3E}">
        <p14:creationId xmlns:p14="http://schemas.microsoft.com/office/powerpoint/2010/main" val="38976682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7FCCD-94CF-4A1D-A4EF-ED32D977A4F2}"/>
              </a:ext>
            </a:extLst>
          </p:cNvPr>
          <p:cNvSpPr>
            <a:spLocks noGrp="1"/>
          </p:cNvSpPr>
          <p:nvPr>
            <p:ph type="title"/>
          </p:nvPr>
        </p:nvSpPr>
        <p:spPr/>
        <p:txBody>
          <a:bodyPr/>
          <a:lstStyle/>
          <a:p>
            <a:r>
              <a:rPr lang="en-US" dirty="0"/>
              <a:t>Interpretability</a:t>
            </a:r>
          </a:p>
        </p:txBody>
      </p:sp>
      <p:sp>
        <p:nvSpPr>
          <p:cNvPr id="3" name="Content Placeholder 2">
            <a:extLst>
              <a:ext uri="{FF2B5EF4-FFF2-40B4-BE49-F238E27FC236}">
                <a16:creationId xmlns:a16="http://schemas.microsoft.com/office/drawing/2014/main" id="{70D97E1D-B2EB-4139-AC58-86ECF4AA7127}"/>
              </a:ext>
            </a:extLst>
          </p:cNvPr>
          <p:cNvSpPr>
            <a:spLocks noGrp="1"/>
          </p:cNvSpPr>
          <p:nvPr>
            <p:ph idx="1"/>
          </p:nvPr>
        </p:nvSpPr>
        <p:spPr/>
        <p:txBody>
          <a:bodyPr>
            <a:normAutofit lnSpcReduction="10000"/>
          </a:bodyPr>
          <a:lstStyle/>
          <a:p>
            <a:r>
              <a:rPr lang="en-US" dirty="0">
                <a:solidFill>
                  <a:schemeClr val="accent1">
                    <a:lumMod val="60000"/>
                    <a:lumOff val="40000"/>
                  </a:schemeClr>
                </a:solidFill>
              </a:rPr>
              <a:t>Task probing  </a:t>
            </a:r>
          </a:p>
          <a:p>
            <a:pPr marL="457200" lvl="1" indent="0">
              <a:buNone/>
            </a:pPr>
            <a:r>
              <a:rPr lang="en-US" dirty="0">
                <a:solidFill>
                  <a:schemeClr val="accent1">
                    <a:lumMod val="60000"/>
                    <a:lumOff val="40000"/>
                  </a:schemeClr>
                </a:solidFill>
                <a:sym typeface="Wingdings" panose="05000000000000000000" pitchFamily="2" charset="2"/>
              </a:rPr>
              <a:t> Finetune pretrained models to test specific linguistic phenomenon</a:t>
            </a:r>
            <a:endParaRPr lang="en-US" dirty="0">
              <a:solidFill>
                <a:schemeClr val="accent1">
                  <a:lumMod val="60000"/>
                  <a:lumOff val="40000"/>
                </a:schemeClr>
              </a:solidFill>
            </a:endParaRPr>
          </a:p>
          <a:p>
            <a:r>
              <a:rPr lang="en-US" dirty="0">
                <a:solidFill>
                  <a:schemeClr val="accent1">
                    <a:lumMod val="60000"/>
                    <a:lumOff val="40000"/>
                  </a:schemeClr>
                </a:solidFill>
              </a:rPr>
              <a:t>Model weight inspection </a:t>
            </a:r>
          </a:p>
          <a:p>
            <a:pPr marL="457200" lvl="1" indent="0">
              <a:buNone/>
            </a:pPr>
            <a:r>
              <a:rPr lang="en-US" dirty="0">
                <a:solidFill>
                  <a:schemeClr val="accent1">
                    <a:lumMod val="60000"/>
                    <a:lumOff val="40000"/>
                  </a:schemeClr>
                </a:solidFill>
                <a:sym typeface="Wingdings" panose="05000000000000000000" pitchFamily="2" charset="2"/>
              </a:rPr>
              <a:t> Visualize weights for important words in input or layers in model</a:t>
            </a:r>
            <a:endParaRPr lang="en-US" dirty="0">
              <a:solidFill>
                <a:schemeClr val="accent1">
                  <a:lumMod val="60000"/>
                  <a:lumOff val="40000"/>
                </a:schemeClr>
              </a:solidFill>
            </a:endParaRPr>
          </a:p>
          <a:p>
            <a:r>
              <a:rPr lang="en-US" dirty="0"/>
              <a:t>Input Prompting</a:t>
            </a:r>
          </a:p>
          <a:p>
            <a:pPr marL="457200" lvl="1" indent="0">
              <a:buNone/>
            </a:pPr>
            <a:r>
              <a:rPr lang="en-US" dirty="0">
                <a:sym typeface="Wingdings" panose="05000000000000000000" pitchFamily="2" charset="2"/>
              </a:rPr>
              <a:t> Force language models to fill in or complete text</a:t>
            </a:r>
            <a:endParaRPr lang="en-US" dirty="0"/>
          </a:p>
          <a:p>
            <a:r>
              <a:rPr lang="en-US" dirty="0">
                <a:solidFill>
                  <a:schemeClr val="accent1">
                    <a:lumMod val="60000"/>
                    <a:lumOff val="40000"/>
                  </a:schemeClr>
                </a:solidFill>
              </a:rPr>
              <a:t>None of these methods are perfect</a:t>
            </a:r>
          </a:p>
          <a:p>
            <a:pPr lvl="1"/>
            <a:r>
              <a:rPr lang="en-US" dirty="0">
                <a:solidFill>
                  <a:schemeClr val="accent1">
                    <a:lumMod val="60000"/>
                    <a:lumOff val="40000"/>
                  </a:schemeClr>
                </a:solidFill>
              </a:rPr>
              <a:t>Task probing: more finetuning</a:t>
            </a:r>
          </a:p>
          <a:p>
            <a:pPr lvl="1"/>
            <a:r>
              <a:rPr lang="en-US" dirty="0">
                <a:solidFill>
                  <a:schemeClr val="accent1">
                    <a:lumMod val="60000"/>
                    <a:lumOff val="40000"/>
                  </a:schemeClr>
                </a:solidFill>
              </a:rPr>
              <a:t>Weight inspection: not reliable</a:t>
            </a:r>
          </a:p>
          <a:p>
            <a:pPr lvl="1"/>
            <a:r>
              <a:rPr lang="en-US" dirty="0">
                <a:solidFill>
                  <a:schemeClr val="accent1">
                    <a:lumMod val="60000"/>
                    <a:lumOff val="40000"/>
                  </a:schemeClr>
                </a:solidFill>
              </a:rPr>
              <a:t>Prompting: picking the prompt is critical</a:t>
            </a:r>
          </a:p>
        </p:txBody>
      </p:sp>
    </p:spTree>
    <p:extLst>
      <p:ext uri="{BB962C8B-B14F-4D97-AF65-F5344CB8AC3E}">
        <p14:creationId xmlns:p14="http://schemas.microsoft.com/office/powerpoint/2010/main" val="12740596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7FCCD-94CF-4A1D-A4EF-ED32D977A4F2}"/>
              </a:ext>
            </a:extLst>
          </p:cNvPr>
          <p:cNvSpPr>
            <a:spLocks noGrp="1"/>
          </p:cNvSpPr>
          <p:nvPr>
            <p:ph type="title"/>
          </p:nvPr>
        </p:nvSpPr>
        <p:spPr/>
        <p:txBody>
          <a:bodyPr/>
          <a:lstStyle/>
          <a:p>
            <a:r>
              <a:rPr lang="en-US" dirty="0"/>
              <a:t>Interpretability</a:t>
            </a:r>
          </a:p>
        </p:txBody>
      </p:sp>
      <p:sp>
        <p:nvSpPr>
          <p:cNvPr id="3" name="Content Placeholder 2">
            <a:extLst>
              <a:ext uri="{FF2B5EF4-FFF2-40B4-BE49-F238E27FC236}">
                <a16:creationId xmlns:a16="http://schemas.microsoft.com/office/drawing/2014/main" id="{70D97E1D-B2EB-4139-AC58-86ECF4AA7127}"/>
              </a:ext>
            </a:extLst>
          </p:cNvPr>
          <p:cNvSpPr>
            <a:spLocks noGrp="1"/>
          </p:cNvSpPr>
          <p:nvPr>
            <p:ph idx="1"/>
          </p:nvPr>
        </p:nvSpPr>
        <p:spPr/>
        <p:txBody>
          <a:bodyPr>
            <a:normAutofit lnSpcReduction="10000"/>
          </a:bodyPr>
          <a:lstStyle/>
          <a:p>
            <a:r>
              <a:rPr lang="en-US" dirty="0">
                <a:solidFill>
                  <a:schemeClr val="accent1">
                    <a:lumMod val="60000"/>
                    <a:lumOff val="40000"/>
                  </a:schemeClr>
                </a:solidFill>
              </a:rPr>
              <a:t>Task probing  </a:t>
            </a:r>
          </a:p>
          <a:p>
            <a:pPr marL="457200" lvl="1" indent="0">
              <a:buNone/>
            </a:pPr>
            <a:r>
              <a:rPr lang="en-US" dirty="0">
                <a:solidFill>
                  <a:schemeClr val="accent1">
                    <a:lumMod val="60000"/>
                    <a:lumOff val="40000"/>
                  </a:schemeClr>
                </a:solidFill>
                <a:sym typeface="Wingdings" panose="05000000000000000000" pitchFamily="2" charset="2"/>
              </a:rPr>
              <a:t> Finetune pretrained models to test specific linguistic phenomenon</a:t>
            </a:r>
            <a:endParaRPr lang="en-US" dirty="0">
              <a:solidFill>
                <a:schemeClr val="accent1">
                  <a:lumMod val="60000"/>
                  <a:lumOff val="40000"/>
                </a:schemeClr>
              </a:solidFill>
            </a:endParaRPr>
          </a:p>
          <a:p>
            <a:r>
              <a:rPr lang="en-US" dirty="0">
                <a:solidFill>
                  <a:schemeClr val="accent1">
                    <a:lumMod val="60000"/>
                    <a:lumOff val="40000"/>
                  </a:schemeClr>
                </a:solidFill>
              </a:rPr>
              <a:t>Model weight inspection </a:t>
            </a:r>
          </a:p>
          <a:p>
            <a:pPr marL="457200" lvl="1" indent="0">
              <a:buNone/>
            </a:pPr>
            <a:r>
              <a:rPr lang="en-US" dirty="0">
                <a:solidFill>
                  <a:schemeClr val="accent1">
                    <a:lumMod val="60000"/>
                    <a:lumOff val="40000"/>
                  </a:schemeClr>
                </a:solidFill>
                <a:sym typeface="Wingdings" panose="05000000000000000000" pitchFamily="2" charset="2"/>
              </a:rPr>
              <a:t> Visualize weights for important words in input or layers in model</a:t>
            </a:r>
            <a:endParaRPr lang="en-US" dirty="0">
              <a:solidFill>
                <a:schemeClr val="accent1">
                  <a:lumMod val="60000"/>
                  <a:lumOff val="40000"/>
                </a:schemeClr>
              </a:solidFill>
            </a:endParaRPr>
          </a:p>
          <a:p>
            <a:r>
              <a:rPr lang="en-US" dirty="0">
                <a:solidFill>
                  <a:schemeClr val="accent1">
                    <a:lumMod val="60000"/>
                    <a:lumOff val="40000"/>
                  </a:schemeClr>
                </a:solidFill>
              </a:rPr>
              <a:t>Input Prompting</a:t>
            </a:r>
          </a:p>
          <a:p>
            <a:pPr marL="457200" lvl="1" indent="0">
              <a:buNone/>
            </a:pPr>
            <a:r>
              <a:rPr lang="en-US" dirty="0">
                <a:solidFill>
                  <a:schemeClr val="accent1">
                    <a:lumMod val="60000"/>
                    <a:lumOff val="40000"/>
                  </a:schemeClr>
                </a:solidFill>
                <a:sym typeface="Wingdings" panose="05000000000000000000" pitchFamily="2" charset="2"/>
              </a:rPr>
              <a:t> Force language models to fill in or complete text</a:t>
            </a:r>
            <a:endParaRPr lang="en-US" dirty="0">
              <a:solidFill>
                <a:schemeClr val="accent1">
                  <a:lumMod val="60000"/>
                  <a:lumOff val="40000"/>
                </a:schemeClr>
              </a:solidFill>
            </a:endParaRPr>
          </a:p>
          <a:p>
            <a:r>
              <a:rPr lang="en-US" dirty="0"/>
              <a:t>None of these methods are perfect</a:t>
            </a:r>
          </a:p>
          <a:p>
            <a:pPr lvl="1"/>
            <a:r>
              <a:rPr lang="en-US" dirty="0">
                <a:solidFill>
                  <a:schemeClr val="accent1">
                    <a:lumMod val="60000"/>
                    <a:lumOff val="40000"/>
                  </a:schemeClr>
                </a:solidFill>
              </a:rPr>
              <a:t>Task probing: more finetuning</a:t>
            </a:r>
          </a:p>
          <a:p>
            <a:pPr lvl="1"/>
            <a:r>
              <a:rPr lang="en-US" dirty="0">
                <a:solidFill>
                  <a:schemeClr val="accent1">
                    <a:lumMod val="60000"/>
                    <a:lumOff val="40000"/>
                  </a:schemeClr>
                </a:solidFill>
              </a:rPr>
              <a:t>Weight inspection: not reliable</a:t>
            </a:r>
          </a:p>
          <a:p>
            <a:pPr lvl="1"/>
            <a:r>
              <a:rPr lang="en-US" dirty="0">
                <a:solidFill>
                  <a:schemeClr val="accent1">
                    <a:lumMod val="60000"/>
                    <a:lumOff val="40000"/>
                  </a:schemeClr>
                </a:solidFill>
              </a:rPr>
              <a:t>Prompting: picking the prompt is critical</a:t>
            </a:r>
          </a:p>
        </p:txBody>
      </p:sp>
    </p:spTree>
    <p:extLst>
      <p:ext uri="{BB962C8B-B14F-4D97-AF65-F5344CB8AC3E}">
        <p14:creationId xmlns:p14="http://schemas.microsoft.com/office/powerpoint/2010/main" val="230622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7FCCD-94CF-4A1D-A4EF-ED32D977A4F2}"/>
              </a:ext>
            </a:extLst>
          </p:cNvPr>
          <p:cNvSpPr>
            <a:spLocks noGrp="1"/>
          </p:cNvSpPr>
          <p:nvPr>
            <p:ph type="title"/>
          </p:nvPr>
        </p:nvSpPr>
        <p:spPr/>
        <p:txBody>
          <a:bodyPr/>
          <a:lstStyle/>
          <a:p>
            <a:r>
              <a:rPr lang="en-US" dirty="0"/>
              <a:t>Interpretability</a:t>
            </a:r>
          </a:p>
        </p:txBody>
      </p:sp>
      <p:sp>
        <p:nvSpPr>
          <p:cNvPr id="3" name="Content Placeholder 2">
            <a:extLst>
              <a:ext uri="{FF2B5EF4-FFF2-40B4-BE49-F238E27FC236}">
                <a16:creationId xmlns:a16="http://schemas.microsoft.com/office/drawing/2014/main" id="{70D97E1D-B2EB-4139-AC58-86ECF4AA7127}"/>
              </a:ext>
            </a:extLst>
          </p:cNvPr>
          <p:cNvSpPr>
            <a:spLocks noGrp="1"/>
          </p:cNvSpPr>
          <p:nvPr>
            <p:ph idx="1"/>
          </p:nvPr>
        </p:nvSpPr>
        <p:spPr/>
        <p:txBody>
          <a:bodyPr>
            <a:normAutofit lnSpcReduction="10000"/>
          </a:bodyPr>
          <a:lstStyle/>
          <a:p>
            <a:r>
              <a:rPr lang="en-US" dirty="0">
                <a:solidFill>
                  <a:schemeClr val="accent1">
                    <a:lumMod val="60000"/>
                    <a:lumOff val="40000"/>
                  </a:schemeClr>
                </a:solidFill>
              </a:rPr>
              <a:t>Task probing  </a:t>
            </a:r>
          </a:p>
          <a:p>
            <a:pPr marL="457200" lvl="1" indent="0">
              <a:buNone/>
            </a:pPr>
            <a:r>
              <a:rPr lang="en-US" dirty="0">
                <a:solidFill>
                  <a:schemeClr val="accent1">
                    <a:lumMod val="60000"/>
                    <a:lumOff val="40000"/>
                  </a:schemeClr>
                </a:solidFill>
                <a:sym typeface="Wingdings" panose="05000000000000000000" pitchFamily="2" charset="2"/>
              </a:rPr>
              <a:t> Finetune pretrained models to test specific linguistic phenomenon</a:t>
            </a:r>
            <a:endParaRPr lang="en-US" dirty="0">
              <a:solidFill>
                <a:schemeClr val="accent1">
                  <a:lumMod val="60000"/>
                  <a:lumOff val="40000"/>
                </a:schemeClr>
              </a:solidFill>
            </a:endParaRPr>
          </a:p>
          <a:p>
            <a:r>
              <a:rPr lang="en-US" dirty="0">
                <a:solidFill>
                  <a:schemeClr val="accent1">
                    <a:lumMod val="60000"/>
                    <a:lumOff val="40000"/>
                  </a:schemeClr>
                </a:solidFill>
              </a:rPr>
              <a:t>Model weight inspection </a:t>
            </a:r>
          </a:p>
          <a:p>
            <a:pPr marL="457200" lvl="1" indent="0">
              <a:buNone/>
            </a:pPr>
            <a:r>
              <a:rPr lang="en-US" dirty="0">
                <a:solidFill>
                  <a:schemeClr val="accent1">
                    <a:lumMod val="60000"/>
                    <a:lumOff val="40000"/>
                  </a:schemeClr>
                </a:solidFill>
                <a:sym typeface="Wingdings" panose="05000000000000000000" pitchFamily="2" charset="2"/>
              </a:rPr>
              <a:t> Visualize weights for important words in input or layers in model</a:t>
            </a:r>
            <a:endParaRPr lang="en-US" dirty="0">
              <a:solidFill>
                <a:schemeClr val="accent1">
                  <a:lumMod val="60000"/>
                  <a:lumOff val="40000"/>
                </a:schemeClr>
              </a:solidFill>
            </a:endParaRPr>
          </a:p>
          <a:p>
            <a:r>
              <a:rPr lang="en-US" dirty="0">
                <a:solidFill>
                  <a:schemeClr val="accent1">
                    <a:lumMod val="60000"/>
                    <a:lumOff val="40000"/>
                  </a:schemeClr>
                </a:solidFill>
              </a:rPr>
              <a:t>Input Prompting</a:t>
            </a:r>
          </a:p>
          <a:p>
            <a:pPr marL="457200" lvl="1" indent="0">
              <a:buNone/>
            </a:pPr>
            <a:r>
              <a:rPr lang="en-US" dirty="0">
                <a:solidFill>
                  <a:schemeClr val="accent1">
                    <a:lumMod val="60000"/>
                    <a:lumOff val="40000"/>
                  </a:schemeClr>
                </a:solidFill>
                <a:sym typeface="Wingdings" panose="05000000000000000000" pitchFamily="2" charset="2"/>
              </a:rPr>
              <a:t> Force language models to fill in or complete text</a:t>
            </a:r>
            <a:endParaRPr lang="en-US" dirty="0">
              <a:solidFill>
                <a:schemeClr val="accent1">
                  <a:lumMod val="60000"/>
                  <a:lumOff val="40000"/>
                </a:schemeClr>
              </a:solidFill>
            </a:endParaRPr>
          </a:p>
          <a:p>
            <a:r>
              <a:rPr lang="en-US" dirty="0"/>
              <a:t>None of these methods are perfect</a:t>
            </a:r>
          </a:p>
          <a:p>
            <a:pPr lvl="1"/>
            <a:r>
              <a:rPr lang="en-US" dirty="0"/>
              <a:t>Task probing: more finetuning</a:t>
            </a:r>
          </a:p>
          <a:p>
            <a:pPr lvl="1"/>
            <a:r>
              <a:rPr lang="en-US" dirty="0">
                <a:solidFill>
                  <a:schemeClr val="accent1">
                    <a:lumMod val="60000"/>
                    <a:lumOff val="40000"/>
                  </a:schemeClr>
                </a:solidFill>
              </a:rPr>
              <a:t>Weight inspection: not reliable</a:t>
            </a:r>
          </a:p>
          <a:p>
            <a:pPr lvl="1"/>
            <a:r>
              <a:rPr lang="en-US" dirty="0">
                <a:solidFill>
                  <a:schemeClr val="accent1">
                    <a:lumMod val="60000"/>
                    <a:lumOff val="40000"/>
                  </a:schemeClr>
                </a:solidFill>
              </a:rPr>
              <a:t>Prompting: picking the prompt is critical</a:t>
            </a:r>
          </a:p>
        </p:txBody>
      </p:sp>
    </p:spTree>
    <p:extLst>
      <p:ext uri="{BB962C8B-B14F-4D97-AF65-F5344CB8AC3E}">
        <p14:creationId xmlns:p14="http://schemas.microsoft.com/office/powerpoint/2010/main" val="6531871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7FCCD-94CF-4A1D-A4EF-ED32D977A4F2}"/>
              </a:ext>
            </a:extLst>
          </p:cNvPr>
          <p:cNvSpPr>
            <a:spLocks noGrp="1"/>
          </p:cNvSpPr>
          <p:nvPr>
            <p:ph type="title"/>
          </p:nvPr>
        </p:nvSpPr>
        <p:spPr/>
        <p:txBody>
          <a:bodyPr/>
          <a:lstStyle/>
          <a:p>
            <a:r>
              <a:rPr lang="en-US" dirty="0"/>
              <a:t>Interpretability</a:t>
            </a:r>
          </a:p>
        </p:txBody>
      </p:sp>
      <p:sp>
        <p:nvSpPr>
          <p:cNvPr id="3" name="Content Placeholder 2">
            <a:extLst>
              <a:ext uri="{FF2B5EF4-FFF2-40B4-BE49-F238E27FC236}">
                <a16:creationId xmlns:a16="http://schemas.microsoft.com/office/drawing/2014/main" id="{70D97E1D-B2EB-4139-AC58-86ECF4AA7127}"/>
              </a:ext>
            </a:extLst>
          </p:cNvPr>
          <p:cNvSpPr>
            <a:spLocks noGrp="1"/>
          </p:cNvSpPr>
          <p:nvPr>
            <p:ph idx="1"/>
          </p:nvPr>
        </p:nvSpPr>
        <p:spPr/>
        <p:txBody>
          <a:bodyPr>
            <a:normAutofit lnSpcReduction="10000"/>
          </a:bodyPr>
          <a:lstStyle/>
          <a:p>
            <a:r>
              <a:rPr lang="en-US" dirty="0">
                <a:solidFill>
                  <a:schemeClr val="accent1">
                    <a:lumMod val="60000"/>
                    <a:lumOff val="40000"/>
                  </a:schemeClr>
                </a:solidFill>
              </a:rPr>
              <a:t>Task probing  </a:t>
            </a:r>
          </a:p>
          <a:p>
            <a:pPr marL="457200" lvl="1" indent="0">
              <a:buNone/>
            </a:pPr>
            <a:r>
              <a:rPr lang="en-US" dirty="0">
                <a:solidFill>
                  <a:schemeClr val="accent1">
                    <a:lumMod val="60000"/>
                    <a:lumOff val="40000"/>
                  </a:schemeClr>
                </a:solidFill>
                <a:sym typeface="Wingdings" panose="05000000000000000000" pitchFamily="2" charset="2"/>
              </a:rPr>
              <a:t> Finetune pretrained models to test specific linguistic phenomenon</a:t>
            </a:r>
            <a:endParaRPr lang="en-US" dirty="0">
              <a:solidFill>
                <a:schemeClr val="accent1">
                  <a:lumMod val="60000"/>
                  <a:lumOff val="40000"/>
                </a:schemeClr>
              </a:solidFill>
            </a:endParaRPr>
          </a:p>
          <a:p>
            <a:r>
              <a:rPr lang="en-US" dirty="0">
                <a:solidFill>
                  <a:schemeClr val="accent1">
                    <a:lumMod val="60000"/>
                    <a:lumOff val="40000"/>
                  </a:schemeClr>
                </a:solidFill>
              </a:rPr>
              <a:t>Model weight inspection </a:t>
            </a:r>
          </a:p>
          <a:p>
            <a:pPr marL="457200" lvl="1" indent="0">
              <a:buNone/>
            </a:pPr>
            <a:r>
              <a:rPr lang="en-US" dirty="0">
                <a:solidFill>
                  <a:schemeClr val="accent1">
                    <a:lumMod val="60000"/>
                    <a:lumOff val="40000"/>
                  </a:schemeClr>
                </a:solidFill>
                <a:sym typeface="Wingdings" panose="05000000000000000000" pitchFamily="2" charset="2"/>
              </a:rPr>
              <a:t> Visualize weights for important words in input or layers in model</a:t>
            </a:r>
            <a:endParaRPr lang="en-US" dirty="0">
              <a:solidFill>
                <a:schemeClr val="accent1">
                  <a:lumMod val="60000"/>
                  <a:lumOff val="40000"/>
                </a:schemeClr>
              </a:solidFill>
            </a:endParaRPr>
          </a:p>
          <a:p>
            <a:r>
              <a:rPr lang="en-US" dirty="0">
                <a:solidFill>
                  <a:schemeClr val="accent1">
                    <a:lumMod val="60000"/>
                    <a:lumOff val="40000"/>
                  </a:schemeClr>
                </a:solidFill>
              </a:rPr>
              <a:t>Input Prompting</a:t>
            </a:r>
          </a:p>
          <a:p>
            <a:pPr marL="457200" lvl="1" indent="0">
              <a:buNone/>
            </a:pPr>
            <a:r>
              <a:rPr lang="en-US" dirty="0">
                <a:solidFill>
                  <a:schemeClr val="accent1">
                    <a:lumMod val="60000"/>
                    <a:lumOff val="40000"/>
                  </a:schemeClr>
                </a:solidFill>
                <a:sym typeface="Wingdings" panose="05000000000000000000" pitchFamily="2" charset="2"/>
              </a:rPr>
              <a:t> Force language models to fill in or complete text</a:t>
            </a:r>
            <a:endParaRPr lang="en-US" dirty="0">
              <a:solidFill>
                <a:schemeClr val="accent1">
                  <a:lumMod val="60000"/>
                  <a:lumOff val="40000"/>
                </a:schemeClr>
              </a:solidFill>
            </a:endParaRPr>
          </a:p>
          <a:p>
            <a:r>
              <a:rPr lang="en-US" dirty="0"/>
              <a:t>None of these methods are perfect</a:t>
            </a:r>
          </a:p>
          <a:p>
            <a:pPr lvl="1"/>
            <a:r>
              <a:rPr lang="en-US" dirty="0"/>
              <a:t>Task probing: more finetuning</a:t>
            </a:r>
          </a:p>
          <a:p>
            <a:pPr lvl="1"/>
            <a:r>
              <a:rPr lang="en-US" dirty="0"/>
              <a:t>Weight inspection: not reliable</a:t>
            </a:r>
          </a:p>
          <a:p>
            <a:pPr lvl="1"/>
            <a:r>
              <a:rPr lang="en-US" dirty="0">
                <a:solidFill>
                  <a:schemeClr val="accent1">
                    <a:lumMod val="60000"/>
                    <a:lumOff val="40000"/>
                  </a:schemeClr>
                </a:solidFill>
              </a:rPr>
              <a:t>Prompting: picking the prompt is critical</a:t>
            </a:r>
          </a:p>
        </p:txBody>
      </p:sp>
    </p:spTree>
    <p:extLst>
      <p:ext uri="{BB962C8B-B14F-4D97-AF65-F5344CB8AC3E}">
        <p14:creationId xmlns:p14="http://schemas.microsoft.com/office/powerpoint/2010/main" val="21183425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7FCCD-94CF-4A1D-A4EF-ED32D977A4F2}"/>
              </a:ext>
            </a:extLst>
          </p:cNvPr>
          <p:cNvSpPr>
            <a:spLocks noGrp="1"/>
          </p:cNvSpPr>
          <p:nvPr>
            <p:ph type="title"/>
          </p:nvPr>
        </p:nvSpPr>
        <p:spPr/>
        <p:txBody>
          <a:bodyPr/>
          <a:lstStyle/>
          <a:p>
            <a:r>
              <a:rPr lang="en-US" dirty="0"/>
              <a:t>Interpretability</a:t>
            </a:r>
          </a:p>
        </p:txBody>
      </p:sp>
      <p:sp>
        <p:nvSpPr>
          <p:cNvPr id="3" name="Content Placeholder 2">
            <a:extLst>
              <a:ext uri="{FF2B5EF4-FFF2-40B4-BE49-F238E27FC236}">
                <a16:creationId xmlns:a16="http://schemas.microsoft.com/office/drawing/2014/main" id="{70D97E1D-B2EB-4139-AC58-86ECF4AA7127}"/>
              </a:ext>
            </a:extLst>
          </p:cNvPr>
          <p:cNvSpPr>
            <a:spLocks noGrp="1"/>
          </p:cNvSpPr>
          <p:nvPr>
            <p:ph idx="1"/>
          </p:nvPr>
        </p:nvSpPr>
        <p:spPr/>
        <p:txBody>
          <a:bodyPr>
            <a:normAutofit lnSpcReduction="10000"/>
          </a:bodyPr>
          <a:lstStyle/>
          <a:p>
            <a:r>
              <a:rPr lang="en-US" dirty="0">
                <a:solidFill>
                  <a:schemeClr val="accent1">
                    <a:lumMod val="60000"/>
                    <a:lumOff val="40000"/>
                  </a:schemeClr>
                </a:solidFill>
              </a:rPr>
              <a:t>Task probing  </a:t>
            </a:r>
          </a:p>
          <a:p>
            <a:pPr marL="457200" lvl="1" indent="0">
              <a:buNone/>
            </a:pPr>
            <a:r>
              <a:rPr lang="en-US" dirty="0">
                <a:solidFill>
                  <a:schemeClr val="accent1">
                    <a:lumMod val="60000"/>
                    <a:lumOff val="40000"/>
                  </a:schemeClr>
                </a:solidFill>
                <a:sym typeface="Wingdings" panose="05000000000000000000" pitchFamily="2" charset="2"/>
              </a:rPr>
              <a:t> Finetune pretrained models to test specific linguistic phenomenon</a:t>
            </a:r>
            <a:endParaRPr lang="en-US" dirty="0">
              <a:solidFill>
                <a:schemeClr val="accent1">
                  <a:lumMod val="60000"/>
                  <a:lumOff val="40000"/>
                </a:schemeClr>
              </a:solidFill>
            </a:endParaRPr>
          </a:p>
          <a:p>
            <a:r>
              <a:rPr lang="en-US" dirty="0">
                <a:solidFill>
                  <a:schemeClr val="accent1">
                    <a:lumMod val="60000"/>
                    <a:lumOff val="40000"/>
                  </a:schemeClr>
                </a:solidFill>
              </a:rPr>
              <a:t>Model weight inspection </a:t>
            </a:r>
          </a:p>
          <a:p>
            <a:pPr marL="457200" lvl="1" indent="0">
              <a:buNone/>
            </a:pPr>
            <a:r>
              <a:rPr lang="en-US" dirty="0">
                <a:solidFill>
                  <a:schemeClr val="accent1">
                    <a:lumMod val="60000"/>
                    <a:lumOff val="40000"/>
                  </a:schemeClr>
                </a:solidFill>
                <a:sym typeface="Wingdings" panose="05000000000000000000" pitchFamily="2" charset="2"/>
              </a:rPr>
              <a:t> Visualize weights for important words in input or layers in model</a:t>
            </a:r>
            <a:endParaRPr lang="en-US" dirty="0">
              <a:solidFill>
                <a:schemeClr val="accent1">
                  <a:lumMod val="60000"/>
                  <a:lumOff val="40000"/>
                </a:schemeClr>
              </a:solidFill>
            </a:endParaRPr>
          </a:p>
          <a:p>
            <a:r>
              <a:rPr lang="en-US" dirty="0">
                <a:solidFill>
                  <a:schemeClr val="accent1">
                    <a:lumMod val="60000"/>
                    <a:lumOff val="40000"/>
                  </a:schemeClr>
                </a:solidFill>
              </a:rPr>
              <a:t>Input Prompting</a:t>
            </a:r>
          </a:p>
          <a:p>
            <a:pPr marL="457200" lvl="1" indent="0">
              <a:buNone/>
            </a:pPr>
            <a:r>
              <a:rPr lang="en-US" dirty="0">
                <a:solidFill>
                  <a:schemeClr val="accent1">
                    <a:lumMod val="60000"/>
                    <a:lumOff val="40000"/>
                  </a:schemeClr>
                </a:solidFill>
                <a:sym typeface="Wingdings" panose="05000000000000000000" pitchFamily="2" charset="2"/>
              </a:rPr>
              <a:t> Force language models to fill in or complete text</a:t>
            </a:r>
            <a:endParaRPr lang="en-US" dirty="0">
              <a:solidFill>
                <a:schemeClr val="accent1">
                  <a:lumMod val="60000"/>
                  <a:lumOff val="40000"/>
                </a:schemeClr>
              </a:solidFill>
            </a:endParaRPr>
          </a:p>
          <a:p>
            <a:r>
              <a:rPr lang="en-US" dirty="0"/>
              <a:t>None of these methods are perfect</a:t>
            </a:r>
          </a:p>
          <a:p>
            <a:pPr lvl="1"/>
            <a:r>
              <a:rPr lang="en-US" dirty="0"/>
              <a:t>Task probing: more finetuning</a:t>
            </a:r>
          </a:p>
          <a:p>
            <a:pPr lvl="1"/>
            <a:r>
              <a:rPr lang="en-US" dirty="0"/>
              <a:t>Weight inspection: not reliable</a:t>
            </a:r>
          </a:p>
          <a:p>
            <a:pPr lvl="1"/>
            <a:r>
              <a:rPr lang="en-US" dirty="0"/>
              <a:t>Prompting: picking the prompt is critical</a:t>
            </a:r>
          </a:p>
        </p:txBody>
      </p:sp>
    </p:spTree>
    <p:extLst>
      <p:ext uri="{BB962C8B-B14F-4D97-AF65-F5344CB8AC3E}">
        <p14:creationId xmlns:p14="http://schemas.microsoft.com/office/powerpoint/2010/main" val="17056634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520B9-42CD-4FE9-A11A-31478B321FC9}"/>
              </a:ext>
            </a:extLst>
          </p:cNvPr>
          <p:cNvSpPr>
            <a:spLocks noGrp="1"/>
          </p:cNvSpPr>
          <p:nvPr>
            <p:ph type="title"/>
          </p:nvPr>
        </p:nvSpPr>
        <p:spPr/>
        <p:txBody>
          <a:bodyPr/>
          <a:lstStyle/>
          <a:p>
            <a:r>
              <a:rPr lang="en-US" dirty="0" err="1"/>
              <a:t>Multilinguality</a:t>
            </a:r>
            <a:endParaRPr lang="en-US" dirty="0"/>
          </a:p>
        </p:txBody>
      </p:sp>
      <p:sp>
        <p:nvSpPr>
          <p:cNvPr id="3" name="Content Placeholder 2">
            <a:extLst>
              <a:ext uri="{FF2B5EF4-FFF2-40B4-BE49-F238E27FC236}">
                <a16:creationId xmlns:a16="http://schemas.microsoft.com/office/drawing/2014/main" id="{536B8515-EF6B-4604-AC1D-756DA8AB1194}"/>
              </a:ext>
            </a:extLst>
          </p:cNvPr>
          <p:cNvSpPr>
            <a:spLocks noGrp="1"/>
          </p:cNvSpPr>
          <p:nvPr>
            <p:ph idx="1"/>
          </p:nvPr>
        </p:nvSpPr>
        <p:spPr/>
        <p:txBody>
          <a:bodyPr/>
          <a:lstStyle/>
          <a:p>
            <a:r>
              <a:rPr lang="en-US" dirty="0"/>
              <a:t>A single encoder on multilingual text with shared input vocabulary</a:t>
            </a:r>
          </a:p>
          <a:p>
            <a:r>
              <a:rPr lang="en-US" dirty="0">
                <a:solidFill>
                  <a:schemeClr val="accent1">
                    <a:lumMod val="60000"/>
                    <a:lumOff val="40000"/>
                  </a:schemeClr>
                </a:solidFill>
              </a:rPr>
              <a:t>These models do well! Why?</a:t>
            </a:r>
          </a:p>
          <a:p>
            <a:pPr lvl="1"/>
            <a:r>
              <a:rPr lang="en-US" dirty="0">
                <a:solidFill>
                  <a:schemeClr val="accent1">
                    <a:lumMod val="60000"/>
                    <a:lumOff val="40000"/>
                  </a:schemeClr>
                </a:solidFill>
              </a:rPr>
              <a:t>Shared vocabulary</a:t>
            </a:r>
          </a:p>
          <a:p>
            <a:pPr lvl="1"/>
            <a:r>
              <a:rPr lang="en-US" dirty="0">
                <a:solidFill>
                  <a:schemeClr val="accent1">
                    <a:lumMod val="60000"/>
                    <a:lumOff val="40000"/>
                  </a:schemeClr>
                </a:solidFill>
              </a:rPr>
              <a:t>Shared (upper) layers </a:t>
            </a:r>
          </a:p>
          <a:p>
            <a:pPr lvl="1"/>
            <a:r>
              <a:rPr lang="en-US" dirty="0">
                <a:solidFill>
                  <a:schemeClr val="accent1">
                    <a:lumMod val="60000"/>
                    <a:lumOff val="40000"/>
                  </a:schemeClr>
                </a:solidFill>
              </a:rPr>
              <a:t>Deep networks</a:t>
            </a:r>
          </a:p>
          <a:p>
            <a:pPr lvl="1"/>
            <a:r>
              <a:rPr lang="en-US" dirty="0">
                <a:solidFill>
                  <a:schemeClr val="accent1">
                    <a:lumMod val="60000"/>
                    <a:lumOff val="40000"/>
                  </a:schemeClr>
                </a:solidFill>
              </a:rPr>
              <a:t>Embeddings across languages can be aligned</a:t>
            </a:r>
          </a:p>
          <a:p>
            <a:r>
              <a:rPr lang="en-US" dirty="0">
                <a:solidFill>
                  <a:schemeClr val="accent1">
                    <a:lumMod val="60000"/>
                    <a:lumOff val="40000"/>
                  </a:schemeClr>
                </a:solidFill>
              </a:rPr>
              <a:t>When are multilingual models good?</a:t>
            </a:r>
          </a:p>
        </p:txBody>
      </p:sp>
    </p:spTree>
    <p:extLst>
      <p:ext uri="{BB962C8B-B14F-4D97-AF65-F5344CB8AC3E}">
        <p14:creationId xmlns:p14="http://schemas.microsoft.com/office/powerpoint/2010/main" val="39919830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520B9-42CD-4FE9-A11A-31478B321FC9}"/>
              </a:ext>
            </a:extLst>
          </p:cNvPr>
          <p:cNvSpPr>
            <a:spLocks noGrp="1"/>
          </p:cNvSpPr>
          <p:nvPr>
            <p:ph type="title"/>
          </p:nvPr>
        </p:nvSpPr>
        <p:spPr/>
        <p:txBody>
          <a:bodyPr/>
          <a:lstStyle/>
          <a:p>
            <a:r>
              <a:rPr lang="en-US" dirty="0" err="1"/>
              <a:t>Multilinguality</a:t>
            </a:r>
            <a:endParaRPr lang="en-US" dirty="0"/>
          </a:p>
        </p:txBody>
      </p:sp>
      <p:sp>
        <p:nvSpPr>
          <p:cNvPr id="3" name="Content Placeholder 2">
            <a:extLst>
              <a:ext uri="{FF2B5EF4-FFF2-40B4-BE49-F238E27FC236}">
                <a16:creationId xmlns:a16="http://schemas.microsoft.com/office/drawing/2014/main" id="{536B8515-EF6B-4604-AC1D-756DA8AB1194}"/>
              </a:ext>
            </a:extLst>
          </p:cNvPr>
          <p:cNvSpPr>
            <a:spLocks noGrp="1"/>
          </p:cNvSpPr>
          <p:nvPr>
            <p:ph idx="1"/>
          </p:nvPr>
        </p:nvSpPr>
        <p:spPr/>
        <p:txBody>
          <a:bodyPr/>
          <a:lstStyle/>
          <a:p>
            <a:r>
              <a:rPr lang="en-US" dirty="0">
                <a:solidFill>
                  <a:schemeClr val="accent1">
                    <a:lumMod val="60000"/>
                    <a:lumOff val="40000"/>
                  </a:schemeClr>
                </a:solidFill>
              </a:rPr>
              <a:t>A single encoder on multilingual text with shared input vocabulary</a:t>
            </a:r>
          </a:p>
          <a:p>
            <a:r>
              <a:rPr lang="en-US" dirty="0"/>
              <a:t>These models do well! Why?</a:t>
            </a:r>
          </a:p>
          <a:p>
            <a:pPr lvl="1"/>
            <a:r>
              <a:rPr lang="en-US" dirty="0">
                <a:solidFill>
                  <a:schemeClr val="accent1">
                    <a:lumMod val="60000"/>
                    <a:lumOff val="40000"/>
                  </a:schemeClr>
                </a:solidFill>
              </a:rPr>
              <a:t>Shared vocabulary</a:t>
            </a:r>
          </a:p>
          <a:p>
            <a:pPr lvl="1"/>
            <a:r>
              <a:rPr lang="en-US" dirty="0">
                <a:solidFill>
                  <a:schemeClr val="accent1">
                    <a:lumMod val="60000"/>
                    <a:lumOff val="40000"/>
                  </a:schemeClr>
                </a:solidFill>
              </a:rPr>
              <a:t>Shared (upper) layers </a:t>
            </a:r>
          </a:p>
          <a:p>
            <a:pPr lvl="1"/>
            <a:r>
              <a:rPr lang="en-US" dirty="0">
                <a:solidFill>
                  <a:schemeClr val="accent1">
                    <a:lumMod val="60000"/>
                    <a:lumOff val="40000"/>
                  </a:schemeClr>
                </a:solidFill>
              </a:rPr>
              <a:t>Deep networks</a:t>
            </a:r>
          </a:p>
          <a:p>
            <a:pPr lvl="1"/>
            <a:r>
              <a:rPr lang="en-US" dirty="0">
                <a:solidFill>
                  <a:schemeClr val="accent1">
                    <a:lumMod val="60000"/>
                    <a:lumOff val="40000"/>
                  </a:schemeClr>
                </a:solidFill>
              </a:rPr>
              <a:t>Embeddings across languages can be aligned</a:t>
            </a:r>
          </a:p>
          <a:p>
            <a:r>
              <a:rPr lang="en-US" dirty="0">
                <a:solidFill>
                  <a:schemeClr val="accent1">
                    <a:lumMod val="60000"/>
                    <a:lumOff val="40000"/>
                  </a:schemeClr>
                </a:solidFill>
              </a:rPr>
              <a:t>When are multilingual models good?</a:t>
            </a:r>
          </a:p>
        </p:txBody>
      </p:sp>
    </p:spTree>
    <p:extLst>
      <p:ext uri="{BB962C8B-B14F-4D97-AF65-F5344CB8AC3E}">
        <p14:creationId xmlns:p14="http://schemas.microsoft.com/office/powerpoint/2010/main" val="367568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371493-C4EE-47DC-B276-0B6F7C495FCF}"/>
              </a:ext>
            </a:extLst>
          </p:cNvPr>
          <p:cNvSpPr>
            <a:spLocks noGrp="1"/>
          </p:cNvSpPr>
          <p:nvPr>
            <p:ph type="title"/>
          </p:nvPr>
        </p:nvSpPr>
        <p:spPr/>
        <p:txBody>
          <a:bodyPr/>
          <a:lstStyle/>
          <a:p>
            <a:r>
              <a:rPr lang="en-US" dirty="0"/>
              <a:t>A History of Text Representations</a:t>
            </a:r>
          </a:p>
        </p:txBody>
      </p:sp>
      <p:sp>
        <p:nvSpPr>
          <p:cNvPr id="5" name="Content Placeholder 4">
            <a:extLst>
              <a:ext uri="{FF2B5EF4-FFF2-40B4-BE49-F238E27FC236}">
                <a16:creationId xmlns:a16="http://schemas.microsoft.com/office/drawing/2014/main" id="{AC157F64-6ACF-4622-8A37-7CDB28F7B96C}"/>
              </a:ext>
            </a:extLst>
          </p:cNvPr>
          <p:cNvSpPr>
            <a:spLocks noGrp="1"/>
          </p:cNvSpPr>
          <p:nvPr>
            <p:ph idx="1"/>
          </p:nvPr>
        </p:nvSpPr>
        <p:spPr/>
        <p:txBody>
          <a:bodyPr/>
          <a:lstStyle/>
          <a:p>
            <a:r>
              <a:rPr lang="en-US" dirty="0">
                <a:solidFill>
                  <a:schemeClr val="accent1">
                    <a:lumMod val="60000"/>
                    <a:lumOff val="40000"/>
                  </a:schemeClr>
                </a:solidFill>
              </a:rPr>
              <a:t>Co-occurrence statistics</a:t>
            </a:r>
          </a:p>
          <a:p>
            <a:pPr lvl="1"/>
            <a:r>
              <a:rPr lang="en-US" dirty="0">
                <a:solidFill>
                  <a:schemeClr val="accent1">
                    <a:lumMod val="60000"/>
                    <a:lumOff val="40000"/>
                  </a:schemeClr>
                </a:solidFill>
              </a:rPr>
              <a:t>Brown Clusters</a:t>
            </a:r>
          </a:p>
          <a:p>
            <a:pPr lvl="1"/>
            <a:r>
              <a:rPr lang="en-US" dirty="0">
                <a:solidFill>
                  <a:schemeClr val="accent1">
                    <a:lumMod val="60000"/>
                    <a:lumOff val="40000"/>
                  </a:schemeClr>
                </a:solidFill>
              </a:rPr>
              <a:t>Count vectors, TF-IDF vectors, co-occurrence matrix decomposition</a:t>
            </a:r>
          </a:p>
          <a:p>
            <a:r>
              <a:rPr lang="en-US" dirty="0"/>
              <a:t>Predictive</a:t>
            </a:r>
          </a:p>
          <a:p>
            <a:pPr lvl="1"/>
            <a:r>
              <a:rPr lang="en-US" dirty="0"/>
              <a:t>word2vec, </a:t>
            </a:r>
            <a:r>
              <a:rPr lang="en-US" dirty="0" err="1"/>
              <a:t>GloVe</a:t>
            </a:r>
            <a:r>
              <a:rPr lang="en-US" dirty="0"/>
              <a:t>, CBOW, Skip-Gram, </a:t>
            </a:r>
            <a:r>
              <a:rPr lang="en-US" dirty="0" err="1"/>
              <a:t>etc</a:t>
            </a:r>
            <a:endParaRPr lang="en-US" dirty="0"/>
          </a:p>
          <a:p>
            <a:r>
              <a:rPr lang="en-US" dirty="0">
                <a:solidFill>
                  <a:schemeClr val="accent1">
                    <a:lumMod val="60000"/>
                    <a:lumOff val="40000"/>
                  </a:schemeClr>
                </a:solidFill>
              </a:rPr>
              <a:t>Contextualized language models</a:t>
            </a:r>
          </a:p>
          <a:p>
            <a:pPr lvl="1"/>
            <a:r>
              <a:rPr lang="en-US" dirty="0">
                <a:solidFill>
                  <a:schemeClr val="accent1">
                    <a:lumMod val="60000"/>
                    <a:lumOff val="40000"/>
                  </a:schemeClr>
                </a:solidFill>
              </a:rPr>
              <a:t>Representation of word </a:t>
            </a:r>
            <a:r>
              <a:rPr lang="en-US" i="1" dirty="0">
                <a:solidFill>
                  <a:schemeClr val="accent1">
                    <a:lumMod val="60000"/>
                    <a:lumOff val="40000"/>
                  </a:schemeClr>
                </a:solidFill>
              </a:rPr>
              <a:t>changes</a:t>
            </a:r>
            <a:r>
              <a:rPr lang="en-US" dirty="0">
                <a:solidFill>
                  <a:schemeClr val="accent1">
                    <a:lumMod val="60000"/>
                    <a:lumOff val="40000"/>
                  </a:schemeClr>
                </a:solidFill>
              </a:rPr>
              <a:t> based on context</a:t>
            </a:r>
          </a:p>
          <a:p>
            <a:pPr lvl="1"/>
            <a:r>
              <a:rPr lang="en-US" dirty="0" err="1">
                <a:solidFill>
                  <a:schemeClr val="accent1">
                    <a:lumMod val="60000"/>
                    <a:lumOff val="40000"/>
                  </a:schemeClr>
                </a:solidFill>
              </a:rPr>
              <a:t>CoVE</a:t>
            </a:r>
            <a:r>
              <a:rPr lang="en-US" dirty="0">
                <a:solidFill>
                  <a:schemeClr val="accent1">
                    <a:lumMod val="60000"/>
                    <a:lumOff val="40000"/>
                  </a:schemeClr>
                </a:solidFill>
              </a:rPr>
              <a:t>, </a:t>
            </a:r>
            <a:r>
              <a:rPr lang="en-US" dirty="0" err="1">
                <a:solidFill>
                  <a:schemeClr val="accent1">
                    <a:lumMod val="60000"/>
                    <a:lumOff val="40000"/>
                  </a:schemeClr>
                </a:solidFill>
              </a:rPr>
              <a:t>ELMo</a:t>
            </a:r>
            <a:r>
              <a:rPr lang="en-US" dirty="0">
                <a:solidFill>
                  <a:schemeClr val="accent1">
                    <a:lumMod val="60000"/>
                    <a:lumOff val="40000"/>
                  </a:schemeClr>
                </a:solidFill>
              </a:rPr>
              <a:t>, GPT, BERT, </a:t>
            </a:r>
            <a:r>
              <a:rPr lang="en-US" dirty="0" err="1">
                <a:solidFill>
                  <a:schemeClr val="accent1">
                    <a:lumMod val="60000"/>
                    <a:lumOff val="40000"/>
                  </a:schemeClr>
                </a:solidFill>
              </a:rPr>
              <a:t>etc</a:t>
            </a:r>
            <a:endParaRPr lang="en-US" dirty="0">
              <a:solidFill>
                <a:schemeClr val="accent1">
                  <a:lumMod val="60000"/>
                  <a:lumOff val="40000"/>
                </a:schemeClr>
              </a:solidFill>
            </a:endParaRPr>
          </a:p>
          <a:p>
            <a:pPr lvl="1"/>
            <a:endParaRPr lang="en-US" dirty="0"/>
          </a:p>
          <a:p>
            <a:endParaRPr lang="en-US" dirty="0"/>
          </a:p>
        </p:txBody>
      </p:sp>
    </p:spTree>
    <p:extLst>
      <p:ext uri="{BB962C8B-B14F-4D97-AF65-F5344CB8AC3E}">
        <p14:creationId xmlns:p14="http://schemas.microsoft.com/office/powerpoint/2010/main" val="16863059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520B9-42CD-4FE9-A11A-31478B321FC9}"/>
              </a:ext>
            </a:extLst>
          </p:cNvPr>
          <p:cNvSpPr>
            <a:spLocks noGrp="1"/>
          </p:cNvSpPr>
          <p:nvPr>
            <p:ph type="title"/>
          </p:nvPr>
        </p:nvSpPr>
        <p:spPr/>
        <p:txBody>
          <a:bodyPr/>
          <a:lstStyle/>
          <a:p>
            <a:r>
              <a:rPr lang="en-US" dirty="0" err="1"/>
              <a:t>Multilinguality</a:t>
            </a:r>
            <a:endParaRPr lang="en-US" dirty="0"/>
          </a:p>
        </p:txBody>
      </p:sp>
      <p:sp>
        <p:nvSpPr>
          <p:cNvPr id="3" name="Content Placeholder 2">
            <a:extLst>
              <a:ext uri="{FF2B5EF4-FFF2-40B4-BE49-F238E27FC236}">
                <a16:creationId xmlns:a16="http://schemas.microsoft.com/office/drawing/2014/main" id="{536B8515-EF6B-4604-AC1D-756DA8AB1194}"/>
              </a:ext>
            </a:extLst>
          </p:cNvPr>
          <p:cNvSpPr>
            <a:spLocks noGrp="1"/>
          </p:cNvSpPr>
          <p:nvPr>
            <p:ph idx="1"/>
          </p:nvPr>
        </p:nvSpPr>
        <p:spPr/>
        <p:txBody>
          <a:bodyPr/>
          <a:lstStyle/>
          <a:p>
            <a:r>
              <a:rPr lang="en-US" dirty="0">
                <a:solidFill>
                  <a:schemeClr val="accent1">
                    <a:lumMod val="60000"/>
                    <a:lumOff val="40000"/>
                  </a:schemeClr>
                </a:solidFill>
              </a:rPr>
              <a:t>A single encoder on multilingual text with shared input vocabulary</a:t>
            </a:r>
          </a:p>
          <a:p>
            <a:r>
              <a:rPr lang="en-US" dirty="0"/>
              <a:t>These models do well! Why?</a:t>
            </a:r>
          </a:p>
          <a:p>
            <a:pPr lvl="1"/>
            <a:r>
              <a:rPr lang="en-US" dirty="0"/>
              <a:t>Shared vocabulary</a:t>
            </a:r>
          </a:p>
          <a:p>
            <a:pPr lvl="1"/>
            <a:r>
              <a:rPr lang="en-US" dirty="0">
                <a:solidFill>
                  <a:schemeClr val="accent1">
                    <a:lumMod val="60000"/>
                    <a:lumOff val="40000"/>
                  </a:schemeClr>
                </a:solidFill>
              </a:rPr>
              <a:t>Shared (upper) layers </a:t>
            </a:r>
          </a:p>
          <a:p>
            <a:pPr lvl="1"/>
            <a:r>
              <a:rPr lang="en-US" dirty="0">
                <a:solidFill>
                  <a:schemeClr val="accent1">
                    <a:lumMod val="60000"/>
                    <a:lumOff val="40000"/>
                  </a:schemeClr>
                </a:solidFill>
              </a:rPr>
              <a:t>Deep networks</a:t>
            </a:r>
          </a:p>
          <a:p>
            <a:pPr lvl="1"/>
            <a:r>
              <a:rPr lang="en-US" dirty="0">
                <a:solidFill>
                  <a:schemeClr val="accent1">
                    <a:lumMod val="60000"/>
                    <a:lumOff val="40000"/>
                  </a:schemeClr>
                </a:solidFill>
              </a:rPr>
              <a:t>Embeddings across languages can be aligned</a:t>
            </a:r>
          </a:p>
          <a:p>
            <a:r>
              <a:rPr lang="en-US" dirty="0">
                <a:solidFill>
                  <a:schemeClr val="accent1">
                    <a:lumMod val="60000"/>
                    <a:lumOff val="40000"/>
                  </a:schemeClr>
                </a:solidFill>
              </a:rPr>
              <a:t>When are multilingual models good?</a:t>
            </a:r>
          </a:p>
        </p:txBody>
      </p:sp>
    </p:spTree>
    <p:extLst>
      <p:ext uri="{BB962C8B-B14F-4D97-AF65-F5344CB8AC3E}">
        <p14:creationId xmlns:p14="http://schemas.microsoft.com/office/powerpoint/2010/main" val="3344268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520B9-42CD-4FE9-A11A-31478B321FC9}"/>
              </a:ext>
            </a:extLst>
          </p:cNvPr>
          <p:cNvSpPr>
            <a:spLocks noGrp="1"/>
          </p:cNvSpPr>
          <p:nvPr>
            <p:ph type="title"/>
          </p:nvPr>
        </p:nvSpPr>
        <p:spPr/>
        <p:txBody>
          <a:bodyPr/>
          <a:lstStyle/>
          <a:p>
            <a:r>
              <a:rPr lang="en-US" dirty="0" err="1"/>
              <a:t>Multilinguality</a:t>
            </a:r>
            <a:endParaRPr lang="en-US" dirty="0"/>
          </a:p>
        </p:txBody>
      </p:sp>
      <p:sp>
        <p:nvSpPr>
          <p:cNvPr id="3" name="Content Placeholder 2">
            <a:extLst>
              <a:ext uri="{FF2B5EF4-FFF2-40B4-BE49-F238E27FC236}">
                <a16:creationId xmlns:a16="http://schemas.microsoft.com/office/drawing/2014/main" id="{536B8515-EF6B-4604-AC1D-756DA8AB1194}"/>
              </a:ext>
            </a:extLst>
          </p:cNvPr>
          <p:cNvSpPr>
            <a:spLocks noGrp="1"/>
          </p:cNvSpPr>
          <p:nvPr>
            <p:ph idx="1"/>
          </p:nvPr>
        </p:nvSpPr>
        <p:spPr/>
        <p:txBody>
          <a:bodyPr/>
          <a:lstStyle/>
          <a:p>
            <a:r>
              <a:rPr lang="en-US" dirty="0">
                <a:solidFill>
                  <a:schemeClr val="accent1">
                    <a:lumMod val="60000"/>
                    <a:lumOff val="40000"/>
                  </a:schemeClr>
                </a:solidFill>
              </a:rPr>
              <a:t>A single encoder on multilingual text with shared input vocabulary</a:t>
            </a:r>
          </a:p>
          <a:p>
            <a:r>
              <a:rPr lang="en-US" dirty="0"/>
              <a:t>These models do well! Why?</a:t>
            </a:r>
          </a:p>
          <a:p>
            <a:pPr lvl="1"/>
            <a:r>
              <a:rPr lang="en-US" dirty="0"/>
              <a:t>Shared vocabulary</a:t>
            </a:r>
          </a:p>
          <a:p>
            <a:pPr lvl="1"/>
            <a:r>
              <a:rPr lang="en-US" dirty="0"/>
              <a:t>Shared (upper) layers </a:t>
            </a:r>
          </a:p>
          <a:p>
            <a:pPr lvl="1"/>
            <a:r>
              <a:rPr lang="en-US" dirty="0">
                <a:solidFill>
                  <a:schemeClr val="accent1">
                    <a:lumMod val="60000"/>
                    <a:lumOff val="40000"/>
                  </a:schemeClr>
                </a:solidFill>
              </a:rPr>
              <a:t>Deep networks</a:t>
            </a:r>
          </a:p>
          <a:p>
            <a:pPr lvl="1"/>
            <a:r>
              <a:rPr lang="en-US" dirty="0">
                <a:solidFill>
                  <a:schemeClr val="accent1">
                    <a:lumMod val="60000"/>
                    <a:lumOff val="40000"/>
                  </a:schemeClr>
                </a:solidFill>
              </a:rPr>
              <a:t>Embeddings across languages can be aligned</a:t>
            </a:r>
          </a:p>
          <a:p>
            <a:r>
              <a:rPr lang="en-US" dirty="0">
                <a:solidFill>
                  <a:schemeClr val="accent1">
                    <a:lumMod val="60000"/>
                    <a:lumOff val="40000"/>
                  </a:schemeClr>
                </a:solidFill>
              </a:rPr>
              <a:t>When are multilingual models good?</a:t>
            </a:r>
          </a:p>
        </p:txBody>
      </p:sp>
    </p:spTree>
    <p:extLst>
      <p:ext uri="{BB962C8B-B14F-4D97-AF65-F5344CB8AC3E}">
        <p14:creationId xmlns:p14="http://schemas.microsoft.com/office/powerpoint/2010/main" val="12611892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520B9-42CD-4FE9-A11A-31478B321FC9}"/>
              </a:ext>
            </a:extLst>
          </p:cNvPr>
          <p:cNvSpPr>
            <a:spLocks noGrp="1"/>
          </p:cNvSpPr>
          <p:nvPr>
            <p:ph type="title"/>
          </p:nvPr>
        </p:nvSpPr>
        <p:spPr/>
        <p:txBody>
          <a:bodyPr/>
          <a:lstStyle/>
          <a:p>
            <a:r>
              <a:rPr lang="en-US" dirty="0" err="1"/>
              <a:t>Multilinguality</a:t>
            </a:r>
            <a:endParaRPr lang="en-US" dirty="0"/>
          </a:p>
        </p:txBody>
      </p:sp>
      <p:sp>
        <p:nvSpPr>
          <p:cNvPr id="3" name="Content Placeholder 2">
            <a:extLst>
              <a:ext uri="{FF2B5EF4-FFF2-40B4-BE49-F238E27FC236}">
                <a16:creationId xmlns:a16="http://schemas.microsoft.com/office/drawing/2014/main" id="{536B8515-EF6B-4604-AC1D-756DA8AB1194}"/>
              </a:ext>
            </a:extLst>
          </p:cNvPr>
          <p:cNvSpPr>
            <a:spLocks noGrp="1"/>
          </p:cNvSpPr>
          <p:nvPr>
            <p:ph idx="1"/>
          </p:nvPr>
        </p:nvSpPr>
        <p:spPr/>
        <p:txBody>
          <a:bodyPr/>
          <a:lstStyle/>
          <a:p>
            <a:r>
              <a:rPr lang="en-US" dirty="0">
                <a:solidFill>
                  <a:schemeClr val="accent1">
                    <a:lumMod val="60000"/>
                    <a:lumOff val="40000"/>
                  </a:schemeClr>
                </a:solidFill>
              </a:rPr>
              <a:t>A single encoder on multilingual text with shared input vocabulary</a:t>
            </a:r>
          </a:p>
          <a:p>
            <a:r>
              <a:rPr lang="en-US" dirty="0"/>
              <a:t>These models do well! Why?</a:t>
            </a:r>
          </a:p>
          <a:p>
            <a:pPr lvl="1"/>
            <a:r>
              <a:rPr lang="en-US" dirty="0"/>
              <a:t>Shared vocabulary</a:t>
            </a:r>
          </a:p>
          <a:p>
            <a:pPr lvl="1"/>
            <a:r>
              <a:rPr lang="en-US" dirty="0"/>
              <a:t>Shared (upper) layers </a:t>
            </a:r>
          </a:p>
          <a:p>
            <a:pPr lvl="1"/>
            <a:r>
              <a:rPr lang="en-US" dirty="0"/>
              <a:t>Deep networks</a:t>
            </a:r>
          </a:p>
          <a:p>
            <a:pPr lvl="1"/>
            <a:r>
              <a:rPr lang="en-US" dirty="0">
                <a:solidFill>
                  <a:schemeClr val="accent1">
                    <a:lumMod val="60000"/>
                    <a:lumOff val="40000"/>
                  </a:schemeClr>
                </a:solidFill>
              </a:rPr>
              <a:t>Embeddings across languages can be aligned</a:t>
            </a:r>
          </a:p>
          <a:p>
            <a:r>
              <a:rPr lang="en-US" dirty="0">
                <a:solidFill>
                  <a:schemeClr val="accent1">
                    <a:lumMod val="60000"/>
                    <a:lumOff val="40000"/>
                  </a:schemeClr>
                </a:solidFill>
              </a:rPr>
              <a:t>When are multilingual models good?</a:t>
            </a:r>
          </a:p>
        </p:txBody>
      </p:sp>
    </p:spTree>
    <p:extLst>
      <p:ext uri="{BB962C8B-B14F-4D97-AF65-F5344CB8AC3E}">
        <p14:creationId xmlns:p14="http://schemas.microsoft.com/office/powerpoint/2010/main" val="6956784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520B9-42CD-4FE9-A11A-31478B321FC9}"/>
              </a:ext>
            </a:extLst>
          </p:cNvPr>
          <p:cNvSpPr>
            <a:spLocks noGrp="1"/>
          </p:cNvSpPr>
          <p:nvPr>
            <p:ph type="title"/>
          </p:nvPr>
        </p:nvSpPr>
        <p:spPr/>
        <p:txBody>
          <a:bodyPr/>
          <a:lstStyle/>
          <a:p>
            <a:r>
              <a:rPr lang="en-US" dirty="0" err="1"/>
              <a:t>Multilinguality</a:t>
            </a:r>
            <a:endParaRPr lang="en-US" dirty="0"/>
          </a:p>
        </p:txBody>
      </p:sp>
      <p:sp>
        <p:nvSpPr>
          <p:cNvPr id="3" name="Content Placeholder 2">
            <a:extLst>
              <a:ext uri="{FF2B5EF4-FFF2-40B4-BE49-F238E27FC236}">
                <a16:creationId xmlns:a16="http://schemas.microsoft.com/office/drawing/2014/main" id="{536B8515-EF6B-4604-AC1D-756DA8AB1194}"/>
              </a:ext>
            </a:extLst>
          </p:cNvPr>
          <p:cNvSpPr>
            <a:spLocks noGrp="1"/>
          </p:cNvSpPr>
          <p:nvPr>
            <p:ph idx="1"/>
          </p:nvPr>
        </p:nvSpPr>
        <p:spPr/>
        <p:txBody>
          <a:bodyPr/>
          <a:lstStyle/>
          <a:p>
            <a:r>
              <a:rPr lang="en-US" dirty="0">
                <a:solidFill>
                  <a:schemeClr val="accent1">
                    <a:lumMod val="60000"/>
                    <a:lumOff val="40000"/>
                  </a:schemeClr>
                </a:solidFill>
              </a:rPr>
              <a:t>A single encoder on multilingual text with shared input vocabulary</a:t>
            </a:r>
          </a:p>
          <a:p>
            <a:r>
              <a:rPr lang="en-US" dirty="0"/>
              <a:t>These models do well! Why?</a:t>
            </a:r>
          </a:p>
          <a:p>
            <a:pPr lvl="1"/>
            <a:r>
              <a:rPr lang="en-US" dirty="0"/>
              <a:t>Shared vocabulary</a:t>
            </a:r>
          </a:p>
          <a:p>
            <a:pPr lvl="1"/>
            <a:r>
              <a:rPr lang="en-US" dirty="0"/>
              <a:t>Shared (upper) layers </a:t>
            </a:r>
          </a:p>
          <a:p>
            <a:pPr lvl="1"/>
            <a:r>
              <a:rPr lang="en-US" dirty="0"/>
              <a:t>Deep networks</a:t>
            </a:r>
          </a:p>
          <a:p>
            <a:pPr lvl="1"/>
            <a:r>
              <a:rPr lang="en-US" dirty="0"/>
              <a:t>Embeddings across languages can be aligned</a:t>
            </a:r>
          </a:p>
          <a:p>
            <a:r>
              <a:rPr lang="en-US" dirty="0">
                <a:solidFill>
                  <a:schemeClr val="accent1">
                    <a:lumMod val="60000"/>
                    <a:lumOff val="40000"/>
                  </a:schemeClr>
                </a:solidFill>
              </a:rPr>
              <a:t>When are multilingual models good?</a:t>
            </a:r>
          </a:p>
        </p:txBody>
      </p:sp>
    </p:spTree>
    <p:extLst>
      <p:ext uri="{BB962C8B-B14F-4D97-AF65-F5344CB8AC3E}">
        <p14:creationId xmlns:p14="http://schemas.microsoft.com/office/powerpoint/2010/main" val="7196914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520B9-42CD-4FE9-A11A-31478B321FC9}"/>
              </a:ext>
            </a:extLst>
          </p:cNvPr>
          <p:cNvSpPr>
            <a:spLocks noGrp="1"/>
          </p:cNvSpPr>
          <p:nvPr>
            <p:ph type="title"/>
          </p:nvPr>
        </p:nvSpPr>
        <p:spPr/>
        <p:txBody>
          <a:bodyPr/>
          <a:lstStyle/>
          <a:p>
            <a:r>
              <a:rPr lang="en-US" dirty="0" err="1"/>
              <a:t>Multilinguality</a:t>
            </a:r>
            <a:endParaRPr lang="en-US" dirty="0"/>
          </a:p>
        </p:txBody>
      </p:sp>
      <p:sp>
        <p:nvSpPr>
          <p:cNvPr id="3" name="Content Placeholder 2">
            <a:extLst>
              <a:ext uri="{FF2B5EF4-FFF2-40B4-BE49-F238E27FC236}">
                <a16:creationId xmlns:a16="http://schemas.microsoft.com/office/drawing/2014/main" id="{536B8515-EF6B-4604-AC1D-756DA8AB1194}"/>
              </a:ext>
            </a:extLst>
          </p:cNvPr>
          <p:cNvSpPr>
            <a:spLocks noGrp="1"/>
          </p:cNvSpPr>
          <p:nvPr>
            <p:ph idx="1"/>
          </p:nvPr>
        </p:nvSpPr>
        <p:spPr/>
        <p:txBody>
          <a:bodyPr/>
          <a:lstStyle/>
          <a:p>
            <a:r>
              <a:rPr lang="en-US" dirty="0">
                <a:solidFill>
                  <a:schemeClr val="accent1">
                    <a:lumMod val="60000"/>
                    <a:lumOff val="40000"/>
                  </a:schemeClr>
                </a:solidFill>
              </a:rPr>
              <a:t>A single encoder on multilingual text with shared input vocabulary</a:t>
            </a:r>
          </a:p>
          <a:p>
            <a:r>
              <a:rPr lang="en-US" dirty="0">
                <a:solidFill>
                  <a:schemeClr val="accent1">
                    <a:lumMod val="60000"/>
                    <a:lumOff val="40000"/>
                  </a:schemeClr>
                </a:solidFill>
              </a:rPr>
              <a:t>These models do well! Why?</a:t>
            </a:r>
          </a:p>
          <a:p>
            <a:pPr lvl="1"/>
            <a:r>
              <a:rPr lang="en-US" dirty="0">
                <a:solidFill>
                  <a:schemeClr val="accent1">
                    <a:lumMod val="60000"/>
                    <a:lumOff val="40000"/>
                  </a:schemeClr>
                </a:solidFill>
              </a:rPr>
              <a:t>Shared vocabulary</a:t>
            </a:r>
          </a:p>
          <a:p>
            <a:pPr lvl="1"/>
            <a:r>
              <a:rPr lang="en-US" dirty="0">
                <a:solidFill>
                  <a:schemeClr val="accent1">
                    <a:lumMod val="60000"/>
                    <a:lumOff val="40000"/>
                  </a:schemeClr>
                </a:solidFill>
              </a:rPr>
              <a:t>Shared (upper) layers </a:t>
            </a:r>
          </a:p>
          <a:p>
            <a:pPr lvl="1"/>
            <a:r>
              <a:rPr lang="en-US" dirty="0">
                <a:solidFill>
                  <a:schemeClr val="accent1">
                    <a:lumMod val="60000"/>
                    <a:lumOff val="40000"/>
                  </a:schemeClr>
                </a:solidFill>
              </a:rPr>
              <a:t>Deep networks</a:t>
            </a:r>
          </a:p>
          <a:p>
            <a:pPr lvl="1"/>
            <a:r>
              <a:rPr lang="en-US" dirty="0">
                <a:solidFill>
                  <a:schemeClr val="accent1">
                    <a:lumMod val="60000"/>
                    <a:lumOff val="40000"/>
                  </a:schemeClr>
                </a:solidFill>
              </a:rPr>
              <a:t>Embeddings across languages can be aligned</a:t>
            </a:r>
          </a:p>
          <a:p>
            <a:r>
              <a:rPr lang="en-US" dirty="0"/>
              <a:t>When are multilingual models good?</a:t>
            </a:r>
          </a:p>
        </p:txBody>
      </p:sp>
    </p:spTree>
    <p:extLst>
      <p:ext uri="{BB962C8B-B14F-4D97-AF65-F5344CB8AC3E}">
        <p14:creationId xmlns:p14="http://schemas.microsoft.com/office/powerpoint/2010/main" val="30282449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B9C5C-8071-4CE2-8316-4CB7EB268118}"/>
              </a:ext>
            </a:extLst>
          </p:cNvPr>
          <p:cNvSpPr>
            <a:spLocks noGrp="1"/>
          </p:cNvSpPr>
          <p:nvPr>
            <p:ph type="title"/>
          </p:nvPr>
        </p:nvSpPr>
        <p:spPr/>
        <p:txBody>
          <a:bodyPr/>
          <a:lstStyle/>
          <a:p>
            <a:r>
              <a:rPr lang="en-US" dirty="0"/>
              <a:t>Shortcomings</a:t>
            </a:r>
          </a:p>
        </p:txBody>
      </p:sp>
      <p:sp>
        <p:nvSpPr>
          <p:cNvPr id="3" name="Text Placeholder 2">
            <a:extLst>
              <a:ext uri="{FF2B5EF4-FFF2-40B4-BE49-F238E27FC236}">
                <a16:creationId xmlns:a16="http://schemas.microsoft.com/office/drawing/2014/main" id="{8E39FDA3-6B10-41F1-B190-119CB29E29C0}"/>
              </a:ext>
            </a:extLst>
          </p:cNvPr>
          <p:cNvSpPr>
            <a:spLocks noGrp="1"/>
          </p:cNvSpPr>
          <p:nvPr>
            <p:ph type="body" idx="1"/>
          </p:nvPr>
        </p:nvSpPr>
        <p:spPr/>
        <p:txBody>
          <a:bodyPr/>
          <a:lstStyle/>
          <a:p>
            <a:r>
              <a:rPr lang="en-US" dirty="0"/>
              <a:t>Leaderboards | Overfitting our understanding | Expensive evaluations</a:t>
            </a:r>
          </a:p>
        </p:txBody>
      </p:sp>
    </p:spTree>
    <p:extLst>
      <p:ext uri="{BB962C8B-B14F-4D97-AF65-F5344CB8AC3E}">
        <p14:creationId xmlns:p14="http://schemas.microsoft.com/office/powerpoint/2010/main" val="20222484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70D39A-9690-46A5-9F9F-8B0F5437183B}"/>
              </a:ext>
            </a:extLst>
          </p:cNvPr>
          <p:cNvSpPr>
            <a:spLocks noGrp="1"/>
          </p:cNvSpPr>
          <p:nvPr>
            <p:ph type="title"/>
          </p:nvPr>
        </p:nvSpPr>
        <p:spPr/>
        <p:txBody>
          <a:bodyPr/>
          <a:lstStyle/>
          <a:p>
            <a:r>
              <a:rPr lang="en-US" dirty="0"/>
              <a:t>Leaderboards without a leader</a:t>
            </a:r>
          </a:p>
        </p:txBody>
      </p:sp>
      <p:sp>
        <p:nvSpPr>
          <p:cNvPr id="5" name="Content Placeholder 4">
            <a:extLst>
              <a:ext uri="{FF2B5EF4-FFF2-40B4-BE49-F238E27FC236}">
                <a16:creationId xmlns:a16="http://schemas.microsoft.com/office/drawing/2014/main" id="{BCA0384C-064C-41DA-83F4-A29E75A92CD2}"/>
              </a:ext>
            </a:extLst>
          </p:cNvPr>
          <p:cNvSpPr>
            <a:spLocks noGrp="1"/>
          </p:cNvSpPr>
          <p:nvPr>
            <p:ph idx="1"/>
          </p:nvPr>
        </p:nvSpPr>
        <p:spPr/>
        <p:txBody>
          <a:bodyPr/>
          <a:lstStyle/>
          <a:p>
            <a:r>
              <a:rPr lang="en-US" dirty="0"/>
              <a:t>There’s good science in 2</a:t>
            </a:r>
            <a:r>
              <a:rPr lang="en-US" baseline="30000" dirty="0"/>
              <a:t>nd</a:t>
            </a:r>
            <a:r>
              <a:rPr lang="en-US" dirty="0"/>
              <a:t> place: who is responsible for publishing when reviewers demand 1</a:t>
            </a:r>
            <a:r>
              <a:rPr lang="en-US" baseline="30000" dirty="0"/>
              <a:t>st</a:t>
            </a:r>
            <a:r>
              <a:rPr lang="en-US" dirty="0"/>
              <a:t>?</a:t>
            </a:r>
          </a:p>
          <a:p>
            <a:pPr lvl="1"/>
            <a:r>
              <a:rPr lang="en-US" dirty="0">
                <a:solidFill>
                  <a:schemeClr val="accent1">
                    <a:lumMod val="60000"/>
                    <a:lumOff val="40000"/>
                  </a:schemeClr>
                </a:solidFill>
              </a:rPr>
              <a:t>Publicize and publish negative results</a:t>
            </a:r>
          </a:p>
          <a:p>
            <a:r>
              <a:rPr lang="en-US" dirty="0">
                <a:solidFill>
                  <a:schemeClr val="accent1">
                    <a:lumMod val="60000"/>
                    <a:lumOff val="40000"/>
                  </a:schemeClr>
                </a:solidFill>
              </a:rPr>
              <a:t>Leaderboard </a:t>
            </a:r>
            <a:r>
              <a:rPr lang="en-US" i="1" dirty="0">
                <a:solidFill>
                  <a:schemeClr val="accent1">
                    <a:lumMod val="60000"/>
                    <a:lumOff val="40000"/>
                  </a:schemeClr>
                </a:solidFill>
              </a:rPr>
              <a:t>owners</a:t>
            </a:r>
            <a:r>
              <a:rPr lang="en-US" dirty="0">
                <a:solidFill>
                  <a:schemeClr val="accent1">
                    <a:lumMod val="60000"/>
                    <a:lumOff val="40000"/>
                  </a:schemeClr>
                </a:solidFill>
              </a:rPr>
              <a:t> should be responsible for frequently surveying submissions</a:t>
            </a:r>
          </a:p>
          <a:p>
            <a:r>
              <a:rPr lang="en-US" dirty="0">
                <a:solidFill>
                  <a:schemeClr val="accent1">
                    <a:lumMod val="60000"/>
                    <a:lumOff val="40000"/>
                  </a:schemeClr>
                </a:solidFill>
              </a:rPr>
              <a:t>A leaderboard is not just a dataset: it’s an unending shared task</a:t>
            </a:r>
          </a:p>
          <a:p>
            <a:pPr lvl="1"/>
            <a:r>
              <a:rPr lang="en-US" dirty="0">
                <a:solidFill>
                  <a:schemeClr val="accent1">
                    <a:lumMod val="60000"/>
                    <a:lumOff val="40000"/>
                  </a:schemeClr>
                </a:solidFill>
              </a:rPr>
              <a:t>Shared tasks need summaries discussing all the methods</a:t>
            </a:r>
          </a:p>
        </p:txBody>
      </p:sp>
    </p:spTree>
    <p:extLst>
      <p:ext uri="{BB962C8B-B14F-4D97-AF65-F5344CB8AC3E}">
        <p14:creationId xmlns:p14="http://schemas.microsoft.com/office/powerpoint/2010/main" val="26529162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70D39A-9690-46A5-9F9F-8B0F5437183B}"/>
              </a:ext>
            </a:extLst>
          </p:cNvPr>
          <p:cNvSpPr>
            <a:spLocks noGrp="1"/>
          </p:cNvSpPr>
          <p:nvPr>
            <p:ph type="title"/>
          </p:nvPr>
        </p:nvSpPr>
        <p:spPr/>
        <p:txBody>
          <a:bodyPr/>
          <a:lstStyle/>
          <a:p>
            <a:r>
              <a:rPr lang="en-US" dirty="0"/>
              <a:t>Leaderboards without a leader</a:t>
            </a:r>
          </a:p>
        </p:txBody>
      </p:sp>
      <p:sp>
        <p:nvSpPr>
          <p:cNvPr id="5" name="Content Placeholder 4">
            <a:extLst>
              <a:ext uri="{FF2B5EF4-FFF2-40B4-BE49-F238E27FC236}">
                <a16:creationId xmlns:a16="http://schemas.microsoft.com/office/drawing/2014/main" id="{BCA0384C-064C-41DA-83F4-A29E75A92CD2}"/>
              </a:ext>
            </a:extLst>
          </p:cNvPr>
          <p:cNvSpPr>
            <a:spLocks noGrp="1"/>
          </p:cNvSpPr>
          <p:nvPr>
            <p:ph idx="1"/>
          </p:nvPr>
        </p:nvSpPr>
        <p:spPr/>
        <p:txBody>
          <a:bodyPr/>
          <a:lstStyle/>
          <a:p>
            <a:r>
              <a:rPr lang="en-US" dirty="0"/>
              <a:t>There’s good science in 2</a:t>
            </a:r>
            <a:r>
              <a:rPr lang="en-US" baseline="30000" dirty="0"/>
              <a:t>nd</a:t>
            </a:r>
            <a:r>
              <a:rPr lang="en-US" dirty="0"/>
              <a:t> place: who is responsible for publishing when reviewers demand 1</a:t>
            </a:r>
            <a:r>
              <a:rPr lang="en-US" baseline="30000" dirty="0"/>
              <a:t>st</a:t>
            </a:r>
            <a:r>
              <a:rPr lang="en-US" dirty="0"/>
              <a:t>?</a:t>
            </a:r>
          </a:p>
          <a:p>
            <a:pPr lvl="1"/>
            <a:r>
              <a:rPr lang="en-US" dirty="0"/>
              <a:t>Publicize and publish negative results</a:t>
            </a:r>
          </a:p>
          <a:p>
            <a:r>
              <a:rPr lang="en-US" dirty="0">
                <a:solidFill>
                  <a:schemeClr val="accent1">
                    <a:lumMod val="60000"/>
                    <a:lumOff val="40000"/>
                  </a:schemeClr>
                </a:solidFill>
              </a:rPr>
              <a:t>Leaderboard </a:t>
            </a:r>
            <a:r>
              <a:rPr lang="en-US" i="1" dirty="0">
                <a:solidFill>
                  <a:schemeClr val="accent1">
                    <a:lumMod val="60000"/>
                    <a:lumOff val="40000"/>
                  </a:schemeClr>
                </a:solidFill>
              </a:rPr>
              <a:t>owners</a:t>
            </a:r>
            <a:r>
              <a:rPr lang="en-US" dirty="0">
                <a:solidFill>
                  <a:schemeClr val="accent1">
                    <a:lumMod val="60000"/>
                    <a:lumOff val="40000"/>
                  </a:schemeClr>
                </a:solidFill>
              </a:rPr>
              <a:t> should be responsible for frequently surveying submissions</a:t>
            </a:r>
          </a:p>
          <a:p>
            <a:r>
              <a:rPr lang="en-US" dirty="0">
                <a:solidFill>
                  <a:schemeClr val="accent1">
                    <a:lumMod val="60000"/>
                    <a:lumOff val="40000"/>
                  </a:schemeClr>
                </a:solidFill>
              </a:rPr>
              <a:t>A leaderboard is not just a dataset: it’s an unending shared task</a:t>
            </a:r>
          </a:p>
          <a:p>
            <a:pPr lvl="1"/>
            <a:r>
              <a:rPr lang="en-US" dirty="0">
                <a:solidFill>
                  <a:schemeClr val="accent1">
                    <a:lumMod val="60000"/>
                    <a:lumOff val="40000"/>
                  </a:schemeClr>
                </a:solidFill>
              </a:rPr>
              <a:t>Shared tasks need summaries discussing all the methods</a:t>
            </a:r>
          </a:p>
        </p:txBody>
      </p:sp>
    </p:spTree>
    <p:extLst>
      <p:ext uri="{BB962C8B-B14F-4D97-AF65-F5344CB8AC3E}">
        <p14:creationId xmlns:p14="http://schemas.microsoft.com/office/powerpoint/2010/main" val="12663700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70D39A-9690-46A5-9F9F-8B0F5437183B}"/>
              </a:ext>
            </a:extLst>
          </p:cNvPr>
          <p:cNvSpPr>
            <a:spLocks noGrp="1"/>
          </p:cNvSpPr>
          <p:nvPr>
            <p:ph type="title"/>
          </p:nvPr>
        </p:nvSpPr>
        <p:spPr/>
        <p:txBody>
          <a:bodyPr/>
          <a:lstStyle/>
          <a:p>
            <a:r>
              <a:rPr lang="en-US" dirty="0"/>
              <a:t>Leaderboards without a leader</a:t>
            </a:r>
          </a:p>
        </p:txBody>
      </p:sp>
      <p:sp>
        <p:nvSpPr>
          <p:cNvPr id="5" name="Content Placeholder 4">
            <a:extLst>
              <a:ext uri="{FF2B5EF4-FFF2-40B4-BE49-F238E27FC236}">
                <a16:creationId xmlns:a16="http://schemas.microsoft.com/office/drawing/2014/main" id="{BCA0384C-064C-41DA-83F4-A29E75A92CD2}"/>
              </a:ext>
            </a:extLst>
          </p:cNvPr>
          <p:cNvSpPr>
            <a:spLocks noGrp="1"/>
          </p:cNvSpPr>
          <p:nvPr>
            <p:ph idx="1"/>
          </p:nvPr>
        </p:nvSpPr>
        <p:spPr/>
        <p:txBody>
          <a:bodyPr/>
          <a:lstStyle/>
          <a:p>
            <a:r>
              <a:rPr lang="en-US" dirty="0"/>
              <a:t>There’s good science in 2</a:t>
            </a:r>
            <a:r>
              <a:rPr lang="en-US" baseline="30000" dirty="0"/>
              <a:t>nd</a:t>
            </a:r>
            <a:r>
              <a:rPr lang="en-US" dirty="0"/>
              <a:t> place: who is responsible for publishing when reviewers demand 1</a:t>
            </a:r>
            <a:r>
              <a:rPr lang="en-US" baseline="30000" dirty="0"/>
              <a:t>st</a:t>
            </a:r>
            <a:r>
              <a:rPr lang="en-US" dirty="0"/>
              <a:t>?</a:t>
            </a:r>
          </a:p>
          <a:p>
            <a:pPr lvl="1"/>
            <a:r>
              <a:rPr lang="en-US" dirty="0"/>
              <a:t>Publicize and publish negative results</a:t>
            </a:r>
          </a:p>
          <a:p>
            <a:r>
              <a:rPr lang="en-US" dirty="0"/>
              <a:t>Leaderboard </a:t>
            </a:r>
            <a:r>
              <a:rPr lang="en-US" i="1" dirty="0"/>
              <a:t>owners</a:t>
            </a:r>
            <a:r>
              <a:rPr lang="en-US" dirty="0"/>
              <a:t> should be responsible for frequently surveying submissions</a:t>
            </a:r>
          </a:p>
          <a:p>
            <a:r>
              <a:rPr lang="en-US" dirty="0">
                <a:solidFill>
                  <a:schemeClr val="accent1">
                    <a:lumMod val="60000"/>
                    <a:lumOff val="40000"/>
                  </a:schemeClr>
                </a:solidFill>
              </a:rPr>
              <a:t>A leaderboard is not just a dataset: it’s an unending shared task</a:t>
            </a:r>
          </a:p>
          <a:p>
            <a:pPr lvl="1"/>
            <a:r>
              <a:rPr lang="en-US" dirty="0">
                <a:solidFill>
                  <a:schemeClr val="accent1">
                    <a:lumMod val="60000"/>
                    <a:lumOff val="40000"/>
                  </a:schemeClr>
                </a:solidFill>
              </a:rPr>
              <a:t>Shared tasks need summaries discussing all the methods</a:t>
            </a:r>
          </a:p>
        </p:txBody>
      </p:sp>
    </p:spTree>
    <p:extLst>
      <p:ext uri="{BB962C8B-B14F-4D97-AF65-F5344CB8AC3E}">
        <p14:creationId xmlns:p14="http://schemas.microsoft.com/office/powerpoint/2010/main" val="4860945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70D39A-9690-46A5-9F9F-8B0F5437183B}"/>
              </a:ext>
            </a:extLst>
          </p:cNvPr>
          <p:cNvSpPr>
            <a:spLocks noGrp="1"/>
          </p:cNvSpPr>
          <p:nvPr>
            <p:ph type="title"/>
          </p:nvPr>
        </p:nvSpPr>
        <p:spPr/>
        <p:txBody>
          <a:bodyPr/>
          <a:lstStyle/>
          <a:p>
            <a:r>
              <a:rPr lang="en-US" dirty="0"/>
              <a:t>Leaderboards without a leader</a:t>
            </a:r>
          </a:p>
        </p:txBody>
      </p:sp>
      <p:sp>
        <p:nvSpPr>
          <p:cNvPr id="5" name="Content Placeholder 4">
            <a:extLst>
              <a:ext uri="{FF2B5EF4-FFF2-40B4-BE49-F238E27FC236}">
                <a16:creationId xmlns:a16="http://schemas.microsoft.com/office/drawing/2014/main" id="{BCA0384C-064C-41DA-83F4-A29E75A92CD2}"/>
              </a:ext>
            </a:extLst>
          </p:cNvPr>
          <p:cNvSpPr>
            <a:spLocks noGrp="1"/>
          </p:cNvSpPr>
          <p:nvPr>
            <p:ph idx="1"/>
          </p:nvPr>
        </p:nvSpPr>
        <p:spPr/>
        <p:txBody>
          <a:bodyPr/>
          <a:lstStyle/>
          <a:p>
            <a:r>
              <a:rPr lang="en-US" dirty="0">
                <a:solidFill>
                  <a:schemeClr val="accent1">
                    <a:lumMod val="60000"/>
                    <a:lumOff val="40000"/>
                  </a:schemeClr>
                </a:solidFill>
              </a:rPr>
              <a:t>There’s good science in 2</a:t>
            </a:r>
            <a:r>
              <a:rPr lang="en-US" baseline="30000" dirty="0">
                <a:solidFill>
                  <a:schemeClr val="accent1">
                    <a:lumMod val="60000"/>
                    <a:lumOff val="40000"/>
                  </a:schemeClr>
                </a:solidFill>
              </a:rPr>
              <a:t>nd</a:t>
            </a:r>
            <a:r>
              <a:rPr lang="en-US" dirty="0">
                <a:solidFill>
                  <a:schemeClr val="accent1">
                    <a:lumMod val="60000"/>
                    <a:lumOff val="40000"/>
                  </a:schemeClr>
                </a:solidFill>
              </a:rPr>
              <a:t> place: who is responsible for publishing when reviewers demand 1</a:t>
            </a:r>
            <a:r>
              <a:rPr lang="en-US" baseline="30000" dirty="0">
                <a:solidFill>
                  <a:schemeClr val="accent1">
                    <a:lumMod val="60000"/>
                    <a:lumOff val="40000"/>
                  </a:schemeClr>
                </a:solidFill>
              </a:rPr>
              <a:t>st</a:t>
            </a:r>
            <a:r>
              <a:rPr lang="en-US" dirty="0">
                <a:solidFill>
                  <a:schemeClr val="accent1">
                    <a:lumMod val="60000"/>
                    <a:lumOff val="40000"/>
                  </a:schemeClr>
                </a:solidFill>
              </a:rPr>
              <a:t>?</a:t>
            </a:r>
          </a:p>
          <a:p>
            <a:pPr lvl="1"/>
            <a:r>
              <a:rPr lang="en-US" dirty="0">
                <a:solidFill>
                  <a:schemeClr val="accent1">
                    <a:lumMod val="60000"/>
                    <a:lumOff val="40000"/>
                  </a:schemeClr>
                </a:solidFill>
              </a:rPr>
              <a:t>Publicize and publish negative results</a:t>
            </a:r>
          </a:p>
          <a:p>
            <a:r>
              <a:rPr lang="en-US" dirty="0">
                <a:solidFill>
                  <a:schemeClr val="accent1">
                    <a:lumMod val="60000"/>
                    <a:lumOff val="40000"/>
                  </a:schemeClr>
                </a:solidFill>
              </a:rPr>
              <a:t>Leaderboard </a:t>
            </a:r>
            <a:r>
              <a:rPr lang="en-US" i="1" dirty="0">
                <a:solidFill>
                  <a:schemeClr val="accent1">
                    <a:lumMod val="60000"/>
                    <a:lumOff val="40000"/>
                  </a:schemeClr>
                </a:solidFill>
              </a:rPr>
              <a:t>owners</a:t>
            </a:r>
            <a:r>
              <a:rPr lang="en-US" dirty="0">
                <a:solidFill>
                  <a:schemeClr val="accent1">
                    <a:lumMod val="60000"/>
                    <a:lumOff val="40000"/>
                  </a:schemeClr>
                </a:solidFill>
              </a:rPr>
              <a:t> should be responsible for frequently surveying submissions</a:t>
            </a:r>
          </a:p>
          <a:p>
            <a:r>
              <a:rPr lang="en-US" dirty="0"/>
              <a:t>A leaderboard is not just a dataset: it’s an unending shared task</a:t>
            </a:r>
          </a:p>
          <a:p>
            <a:pPr lvl="1"/>
            <a:r>
              <a:rPr lang="en-US" dirty="0">
                <a:solidFill>
                  <a:schemeClr val="accent1">
                    <a:lumMod val="60000"/>
                    <a:lumOff val="40000"/>
                  </a:schemeClr>
                </a:solidFill>
              </a:rPr>
              <a:t>Shared tasks need summaries discussing all the methods</a:t>
            </a:r>
          </a:p>
        </p:txBody>
      </p:sp>
    </p:spTree>
    <p:extLst>
      <p:ext uri="{BB962C8B-B14F-4D97-AF65-F5344CB8AC3E}">
        <p14:creationId xmlns:p14="http://schemas.microsoft.com/office/powerpoint/2010/main" val="1950452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371493-C4EE-47DC-B276-0B6F7C495FCF}"/>
              </a:ext>
            </a:extLst>
          </p:cNvPr>
          <p:cNvSpPr>
            <a:spLocks noGrp="1"/>
          </p:cNvSpPr>
          <p:nvPr>
            <p:ph type="title"/>
          </p:nvPr>
        </p:nvSpPr>
        <p:spPr/>
        <p:txBody>
          <a:bodyPr/>
          <a:lstStyle/>
          <a:p>
            <a:r>
              <a:rPr lang="en-US" dirty="0"/>
              <a:t>A History of Text Representations</a:t>
            </a:r>
          </a:p>
        </p:txBody>
      </p:sp>
      <p:sp>
        <p:nvSpPr>
          <p:cNvPr id="5" name="Content Placeholder 4">
            <a:extLst>
              <a:ext uri="{FF2B5EF4-FFF2-40B4-BE49-F238E27FC236}">
                <a16:creationId xmlns:a16="http://schemas.microsoft.com/office/drawing/2014/main" id="{AC157F64-6ACF-4622-8A37-7CDB28F7B96C}"/>
              </a:ext>
            </a:extLst>
          </p:cNvPr>
          <p:cNvSpPr>
            <a:spLocks noGrp="1"/>
          </p:cNvSpPr>
          <p:nvPr>
            <p:ph idx="1"/>
          </p:nvPr>
        </p:nvSpPr>
        <p:spPr/>
        <p:txBody>
          <a:bodyPr/>
          <a:lstStyle/>
          <a:p>
            <a:r>
              <a:rPr lang="en-US" dirty="0">
                <a:solidFill>
                  <a:schemeClr val="accent1">
                    <a:lumMod val="60000"/>
                    <a:lumOff val="40000"/>
                  </a:schemeClr>
                </a:solidFill>
              </a:rPr>
              <a:t>Co-occurrence statistics</a:t>
            </a:r>
          </a:p>
          <a:p>
            <a:pPr lvl="1"/>
            <a:r>
              <a:rPr lang="en-US" dirty="0">
                <a:solidFill>
                  <a:schemeClr val="accent1">
                    <a:lumMod val="60000"/>
                    <a:lumOff val="40000"/>
                  </a:schemeClr>
                </a:solidFill>
              </a:rPr>
              <a:t>Brown Clusters</a:t>
            </a:r>
          </a:p>
          <a:p>
            <a:pPr lvl="1"/>
            <a:r>
              <a:rPr lang="en-US" dirty="0">
                <a:solidFill>
                  <a:schemeClr val="accent1">
                    <a:lumMod val="60000"/>
                    <a:lumOff val="40000"/>
                  </a:schemeClr>
                </a:solidFill>
              </a:rPr>
              <a:t>Count vectors, TF-IDF vectors, co-occurrence matrix decomposition</a:t>
            </a:r>
          </a:p>
          <a:p>
            <a:r>
              <a:rPr lang="en-US" dirty="0">
                <a:solidFill>
                  <a:schemeClr val="accent1">
                    <a:lumMod val="60000"/>
                    <a:lumOff val="40000"/>
                  </a:schemeClr>
                </a:solidFill>
              </a:rPr>
              <a:t>Predictive</a:t>
            </a:r>
          </a:p>
          <a:p>
            <a:pPr lvl="1"/>
            <a:r>
              <a:rPr lang="en-US" dirty="0">
                <a:solidFill>
                  <a:schemeClr val="accent1">
                    <a:lumMod val="60000"/>
                    <a:lumOff val="40000"/>
                  </a:schemeClr>
                </a:solidFill>
              </a:rPr>
              <a:t>word2vec, </a:t>
            </a:r>
            <a:r>
              <a:rPr lang="en-US" dirty="0" err="1">
                <a:solidFill>
                  <a:schemeClr val="accent1">
                    <a:lumMod val="60000"/>
                    <a:lumOff val="40000"/>
                  </a:schemeClr>
                </a:solidFill>
              </a:rPr>
              <a:t>GloVe</a:t>
            </a:r>
            <a:r>
              <a:rPr lang="en-US" dirty="0">
                <a:solidFill>
                  <a:schemeClr val="accent1">
                    <a:lumMod val="60000"/>
                    <a:lumOff val="40000"/>
                  </a:schemeClr>
                </a:solidFill>
              </a:rPr>
              <a:t>, CBOW, Skip-Gram, </a:t>
            </a:r>
            <a:r>
              <a:rPr lang="en-US" dirty="0" err="1">
                <a:solidFill>
                  <a:schemeClr val="accent1">
                    <a:lumMod val="60000"/>
                    <a:lumOff val="40000"/>
                  </a:schemeClr>
                </a:solidFill>
              </a:rPr>
              <a:t>etc</a:t>
            </a:r>
            <a:endParaRPr lang="en-US" dirty="0">
              <a:solidFill>
                <a:schemeClr val="accent1">
                  <a:lumMod val="60000"/>
                  <a:lumOff val="40000"/>
                </a:schemeClr>
              </a:solidFill>
            </a:endParaRPr>
          </a:p>
          <a:p>
            <a:r>
              <a:rPr lang="en-US" dirty="0"/>
              <a:t>Contextualized language models</a:t>
            </a:r>
          </a:p>
          <a:p>
            <a:pPr lvl="1"/>
            <a:r>
              <a:rPr lang="en-US" dirty="0"/>
              <a:t>Representation of word </a:t>
            </a:r>
            <a:r>
              <a:rPr lang="en-US" i="1" dirty="0"/>
              <a:t>changes</a:t>
            </a:r>
            <a:r>
              <a:rPr lang="en-US" dirty="0"/>
              <a:t> based on context</a:t>
            </a:r>
          </a:p>
          <a:p>
            <a:pPr lvl="1"/>
            <a:r>
              <a:rPr lang="en-US" dirty="0" err="1"/>
              <a:t>CoVE</a:t>
            </a:r>
            <a:r>
              <a:rPr lang="en-US" dirty="0"/>
              <a:t>, </a:t>
            </a:r>
            <a:r>
              <a:rPr lang="en-US" dirty="0" err="1"/>
              <a:t>ELMo</a:t>
            </a:r>
            <a:r>
              <a:rPr lang="en-US" dirty="0"/>
              <a:t>, GPT, BERT, </a:t>
            </a:r>
            <a:r>
              <a:rPr lang="en-US" dirty="0" err="1"/>
              <a:t>etc</a:t>
            </a:r>
            <a:endParaRPr lang="en-US" dirty="0"/>
          </a:p>
          <a:p>
            <a:pPr lvl="1"/>
            <a:endParaRPr lang="en-US" dirty="0"/>
          </a:p>
          <a:p>
            <a:endParaRPr lang="en-US" dirty="0"/>
          </a:p>
        </p:txBody>
      </p:sp>
    </p:spTree>
    <p:extLst>
      <p:ext uri="{BB962C8B-B14F-4D97-AF65-F5344CB8AC3E}">
        <p14:creationId xmlns:p14="http://schemas.microsoft.com/office/powerpoint/2010/main" val="17102866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70D39A-9690-46A5-9F9F-8B0F5437183B}"/>
              </a:ext>
            </a:extLst>
          </p:cNvPr>
          <p:cNvSpPr>
            <a:spLocks noGrp="1"/>
          </p:cNvSpPr>
          <p:nvPr>
            <p:ph type="title"/>
          </p:nvPr>
        </p:nvSpPr>
        <p:spPr/>
        <p:txBody>
          <a:bodyPr/>
          <a:lstStyle/>
          <a:p>
            <a:r>
              <a:rPr lang="en-US" dirty="0"/>
              <a:t>Leaderboards without a leader</a:t>
            </a:r>
          </a:p>
        </p:txBody>
      </p:sp>
      <p:sp>
        <p:nvSpPr>
          <p:cNvPr id="5" name="Content Placeholder 4">
            <a:extLst>
              <a:ext uri="{FF2B5EF4-FFF2-40B4-BE49-F238E27FC236}">
                <a16:creationId xmlns:a16="http://schemas.microsoft.com/office/drawing/2014/main" id="{BCA0384C-064C-41DA-83F4-A29E75A92CD2}"/>
              </a:ext>
            </a:extLst>
          </p:cNvPr>
          <p:cNvSpPr>
            <a:spLocks noGrp="1"/>
          </p:cNvSpPr>
          <p:nvPr>
            <p:ph idx="1"/>
          </p:nvPr>
        </p:nvSpPr>
        <p:spPr/>
        <p:txBody>
          <a:bodyPr/>
          <a:lstStyle/>
          <a:p>
            <a:r>
              <a:rPr lang="en-US" dirty="0">
                <a:solidFill>
                  <a:schemeClr val="accent1">
                    <a:lumMod val="60000"/>
                    <a:lumOff val="40000"/>
                  </a:schemeClr>
                </a:solidFill>
              </a:rPr>
              <a:t>There’s good science in 2</a:t>
            </a:r>
            <a:r>
              <a:rPr lang="en-US" baseline="30000" dirty="0">
                <a:solidFill>
                  <a:schemeClr val="accent1">
                    <a:lumMod val="60000"/>
                    <a:lumOff val="40000"/>
                  </a:schemeClr>
                </a:solidFill>
              </a:rPr>
              <a:t>nd</a:t>
            </a:r>
            <a:r>
              <a:rPr lang="en-US" dirty="0">
                <a:solidFill>
                  <a:schemeClr val="accent1">
                    <a:lumMod val="60000"/>
                    <a:lumOff val="40000"/>
                  </a:schemeClr>
                </a:solidFill>
              </a:rPr>
              <a:t> place: who is responsible for publishing when reviewers demand 1</a:t>
            </a:r>
            <a:r>
              <a:rPr lang="en-US" baseline="30000" dirty="0">
                <a:solidFill>
                  <a:schemeClr val="accent1">
                    <a:lumMod val="60000"/>
                    <a:lumOff val="40000"/>
                  </a:schemeClr>
                </a:solidFill>
              </a:rPr>
              <a:t>st</a:t>
            </a:r>
            <a:r>
              <a:rPr lang="en-US" dirty="0">
                <a:solidFill>
                  <a:schemeClr val="accent1">
                    <a:lumMod val="60000"/>
                    <a:lumOff val="40000"/>
                  </a:schemeClr>
                </a:solidFill>
              </a:rPr>
              <a:t>?</a:t>
            </a:r>
          </a:p>
          <a:p>
            <a:pPr lvl="1"/>
            <a:r>
              <a:rPr lang="en-US" dirty="0">
                <a:solidFill>
                  <a:schemeClr val="accent1">
                    <a:lumMod val="60000"/>
                    <a:lumOff val="40000"/>
                  </a:schemeClr>
                </a:solidFill>
              </a:rPr>
              <a:t>Publicize and publish negative results</a:t>
            </a:r>
          </a:p>
          <a:p>
            <a:r>
              <a:rPr lang="en-US" dirty="0">
                <a:solidFill>
                  <a:schemeClr val="accent1">
                    <a:lumMod val="60000"/>
                    <a:lumOff val="40000"/>
                  </a:schemeClr>
                </a:solidFill>
              </a:rPr>
              <a:t>Leaderboard </a:t>
            </a:r>
            <a:r>
              <a:rPr lang="en-US" i="1" dirty="0">
                <a:solidFill>
                  <a:schemeClr val="accent1">
                    <a:lumMod val="60000"/>
                    <a:lumOff val="40000"/>
                  </a:schemeClr>
                </a:solidFill>
              </a:rPr>
              <a:t>owners</a:t>
            </a:r>
            <a:r>
              <a:rPr lang="en-US" dirty="0">
                <a:solidFill>
                  <a:schemeClr val="accent1">
                    <a:lumMod val="60000"/>
                    <a:lumOff val="40000"/>
                  </a:schemeClr>
                </a:solidFill>
              </a:rPr>
              <a:t> should be responsible for frequently surveying submissions</a:t>
            </a:r>
          </a:p>
          <a:p>
            <a:r>
              <a:rPr lang="en-US" dirty="0"/>
              <a:t>A leaderboard is not just a dataset: it’s an unending shared task</a:t>
            </a:r>
          </a:p>
          <a:p>
            <a:pPr lvl="1"/>
            <a:r>
              <a:rPr lang="en-US" dirty="0"/>
              <a:t>Shared tasks need summaries discussing all the methods</a:t>
            </a:r>
          </a:p>
        </p:txBody>
      </p:sp>
    </p:spTree>
    <p:extLst>
      <p:ext uri="{BB962C8B-B14F-4D97-AF65-F5344CB8AC3E}">
        <p14:creationId xmlns:p14="http://schemas.microsoft.com/office/powerpoint/2010/main" val="26841831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2DEFB-5729-4530-8A73-AE9828B61FEB}"/>
              </a:ext>
            </a:extLst>
          </p:cNvPr>
          <p:cNvSpPr>
            <a:spLocks noGrp="1"/>
          </p:cNvSpPr>
          <p:nvPr>
            <p:ph type="title"/>
          </p:nvPr>
        </p:nvSpPr>
        <p:spPr/>
        <p:txBody>
          <a:bodyPr/>
          <a:lstStyle/>
          <a:p>
            <a:r>
              <a:rPr lang="en-US" dirty="0"/>
              <a:t>Overfitting our understanding</a:t>
            </a:r>
          </a:p>
        </p:txBody>
      </p:sp>
      <p:sp>
        <p:nvSpPr>
          <p:cNvPr id="3" name="Content Placeholder 2">
            <a:extLst>
              <a:ext uri="{FF2B5EF4-FFF2-40B4-BE49-F238E27FC236}">
                <a16:creationId xmlns:a16="http://schemas.microsoft.com/office/drawing/2014/main" id="{B94E0B61-3EBC-4492-84AF-A8364846CC63}"/>
              </a:ext>
            </a:extLst>
          </p:cNvPr>
          <p:cNvSpPr>
            <a:spLocks noGrp="1"/>
          </p:cNvSpPr>
          <p:nvPr>
            <p:ph idx="1"/>
          </p:nvPr>
        </p:nvSpPr>
        <p:spPr/>
        <p:txBody>
          <a:bodyPr/>
          <a:lstStyle/>
          <a:p>
            <a:r>
              <a:rPr lang="en-US" dirty="0"/>
              <a:t>We know so much about English Wikipedia + </a:t>
            </a:r>
            <a:r>
              <a:rPr lang="en-US" dirty="0" err="1"/>
              <a:t>BooksCorpus</a:t>
            </a:r>
            <a:r>
              <a:rPr lang="en-US" dirty="0"/>
              <a:t>, 12-layer and 24-layer BERT. </a:t>
            </a:r>
          </a:p>
          <a:p>
            <a:pPr lvl="1"/>
            <a:r>
              <a:rPr lang="en-US" dirty="0">
                <a:solidFill>
                  <a:schemeClr val="accent1">
                    <a:lumMod val="60000"/>
                    <a:lumOff val="40000"/>
                  </a:schemeClr>
                </a:solidFill>
              </a:rPr>
              <a:t>What about 8-layer BERT? Or distilled BERT? </a:t>
            </a:r>
          </a:p>
          <a:p>
            <a:pPr lvl="1"/>
            <a:r>
              <a:rPr lang="en-US" dirty="0">
                <a:solidFill>
                  <a:schemeClr val="accent1">
                    <a:lumMod val="60000"/>
                    <a:lumOff val="40000"/>
                  </a:schemeClr>
                </a:solidFill>
              </a:rPr>
              <a:t>Simple English Wikipedia + </a:t>
            </a:r>
            <a:r>
              <a:rPr lang="en-US" dirty="0" err="1">
                <a:solidFill>
                  <a:schemeClr val="accent1">
                    <a:lumMod val="60000"/>
                    <a:lumOff val="40000"/>
                  </a:schemeClr>
                </a:solidFill>
              </a:rPr>
              <a:t>RoBERTa</a:t>
            </a:r>
            <a:r>
              <a:rPr lang="en-US" dirty="0">
                <a:solidFill>
                  <a:schemeClr val="accent1">
                    <a:lumMod val="60000"/>
                    <a:lumOff val="40000"/>
                  </a:schemeClr>
                </a:solidFill>
              </a:rPr>
              <a:t>? </a:t>
            </a:r>
          </a:p>
          <a:p>
            <a:pPr lvl="1"/>
            <a:r>
              <a:rPr lang="en-US" dirty="0" err="1">
                <a:solidFill>
                  <a:schemeClr val="accent1">
                    <a:lumMod val="60000"/>
                    <a:lumOff val="40000"/>
                  </a:schemeClr>
                </a:solidFill>
              </a:rPr>
              <a:t>BooksCorpus</a:t>
            </a:r>
            <a:r>
              <a:rPr lang="en-US" dirty="0">
                <a:solidFill>
                  <a:schemeClr val="accent1">
                    <a:lumMod val="60000"/>
                    <a:lumOff val="40000"/>
                  </a:schemeClr>
                </a:solidFill>
              </a:rPr>
              <a:t> (subgenres) +  </a:t>
            </a:r>
            <a:r>
              <a:rPr lang="en-US" dirty="0" err="1">
                <a:solidFill>
                  <a:schemeClr val="accent1">
                    <a:lumMod val="60000"/>
                    <a:lumOff val="40000"/>
                  </a:schemeClr>
                </a:solidFill>
              </a:rPr>
              <a:t>XLNet</a:t>
            </a:r>
            <a:r>
              <a:rPr lang="en-US" dirty="0">
                <a:solidFill>
                  <a:schemeClr val="accent1">
                    <a:lumMod val="60000"/>
                    <a:lumOff val="40000"/>
                  </a:schemeClr>
                </a:solidFill>
              </a:rPr>
              <a:t>?</a:t>
            </a:r>
          </a:p>
          <a:p>
            <a:r>
              <a:rPr lang="en-US" dirty="0">
                <a:solidFill>
                  <a:schemeClr val="accent1">
                    <a:lumMod val="60000"/>
                    <a:lumOff val="40000"/>
                  </a:schemeClr>
                </a:solidFill>
              </a:rPr>
              <a:t>Draw more conclusions across </a:t>
            </a:r>
            <a:r>
              <a:rPr lang="en-US" i="1" dirty="0">
                <a:solidFill>
                  <a:schemeClr val="accent1">
                    <a:lumMod val="60000"/>
                    <a:lumOff val="40000"/>
                  </a:schemeClr>
                </a:solidFill>
              </a:rPr>
              <a:t>models</a:t>
            </a:r>
            <a:r>
              <a:rPr lang="en-US" dirty="0">
                <a:solidFill>
                  <a:schemeClr val="accent1">
                    <a:lumMod val="60000"/>
                    <a:lumOff val="40000"/>
                  </a:schemeClr>
                </a:solidFill>
              </a:rPr>
              <a:t> in addition to across </a:t>
            </a:r>
            <a:r>
              <a:rPr lang="en-US" i="1" dirty="0">
                <a:solidFill>
                  <a:schemeClr val="accent1">
                    <a:lumMod val="60000"/>
                    <a:lumOff val="40000"/>
                  </a:schemeClr>
                </a:solidFill>
              </a:rPr>
              <a:t>tasks</a:t>
            </a:r>
          </a:p>
          <a:p>
            <a:pPr lvl="1"/>
            <a:r>
              <a:rPr lang="en-US" dirty="0">
                <a:solidFill>
                  <a:schemeClr val="accent1">
                    <a:lumMod val="60000"/>
                    <a:lumOff val="40000"/>
                  </a:schemeClr>
                </a:solidFill>
              </a:rPr>
              <a:t>At what point (#params) does a model outperform humans on X?</a:t>
            </a:r>
          </a:p>
          <a:p>
            <a:pPr lvl="1"/>
            <a:r>
              <a:rPr lang="en-US" dirty="0">
                <a:solidFill>
                  <a:schemeClr val="accent1">
                    <a:lumMod val="60000"/>
                    <a:lumOff val="40000"/>
                  </a:schemeClr>
                </a:solidFill>
              </a:rPr>
              <a:t>How much of Wikipedia does a model need to outperform on Y?</a:t>
            </a:r>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8972245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2DEFB-5729-4530-8A73-AE9828B61FEB}"/>
              </a:ext>
            </a:extLst>
          </p:cNvPr>
          <p:cNvSpPr>
            <a:spLocks noGrp="1"/>
          </p:cNvSpPr>
          <p:nvPr>
            <p:ph type="title"/>
          </p:nvPr>
        </p:nvSpPr>
        <p:spPr/>
        <p:txBody>
          <a:bodyPr/>
          <a:lstStyle/>
          <a:p>
            <a:r>
              <a:rPr lang="en-US" dirty="0"/>
              <a:t>Overfitting our understanding</a:t>
            </a:r>
          </a:p>
        </p:txBody>
      </p:sp>
      <p:sp>
        <p:nvSpPr>
          <p:cNvPr id="3" name="Content Placeholder 2">
            <a:extLst>
              <a:ext uri="{FF2B5EF4-FFF2-40B4-BE49-F238E27FC236}">
                <a16:creationId xmlns:a16="http://schemas.microsoft.com/office/drawing/2014/main" id="{B94E0B61-3EBC-4492-84AF-A8364846CC63}"/>
              </a:ext>
            </a:extLst>
          </p:cNvPr>
          <p:cNvSpPr>
            <a:spLocks noGrp="1"/>
          </p:cNvSpPr>
          <p:nvPr>
            <p:ph idx="1"/>
          </p:nvPr>
        </p:nvSpPr>
        <p:spPr/>
        <p:txBody>
          <a:bodyPr/>
          <a:lstStyle/>
          <a:p>
            <a:r>
              <a:rPr lang="en-US" dirty="0"/>
              <a:t>We know so much about English Wikipedia + </a:t>
            </a:r>
            <a:r>
              <a:rPr lang="en-US" dirty="0" err="1"/>
              <a:t>BooksCorpus</a:t>
            </a:r>
            <a:r>
              <a:rPr lang="en-US" dirty="0"/>
              <a:t>, 12-layer and 24-layer BERT. </a:t>
            </a:r>
          </a:p>
          <a:p>
            <a:pPr lvl="1"/>
            <a:r>
              <a:rPr lang="en-US" dirty="0"/>
              <a:t>What about 8-layer BERT? Or distilled BERT? </a:t>
            </a:r>
          </a:p>
          <a:p>
            <a:pPr lvl="1"/>
            <a:r>
              <a:rPr lang="en-US" dirty="0">
                <a:solidFill>
                  <a:schemeClr val="accent1">
                    <a:lumMod val="60000"/>
                    <a:lumOff val="40000"/>
                  </a:schemeClr>
                </a:solidFill>
              </a:rPr>
              <a:t>Simple English Wikipedia + </a:t>
            </a:r>
            <a:r>
              <a:rPr lang="en-US" dirty="0" err="1">
                <a:solidFill>
                  <a:schemeClr val="accent1">
                    <a:lumMod val="60000"/>
                    <a:lumOff val="40000"/>
                  </a:schemeClr>
                </a:solidFill>
              </a:rPr>
              <a:t>RoBERTa</a:t>
            </a:r>
            <a:r>
              <a:rPr lang="en-US" dirty="0">
                <a:solidFill>
                  <a:schemeClr val="accent1">
                    <a:lumMod val="60000"/>
                    <a:lumOff val="40000"/>
                  </a:schemeClr>
                </a:solidFill>
              </a:rPr>
              <a:t>? </a:t>
            </a:r>
          </a:p>
          <a:p>
            <a:pPr lvl="1"/>
            <a:r>
              <a:rPr lang="en-US" dirty="0" err="1">
                <a:solidFill>
                  <a:schemeClr val="accent1">
                    <a:lumMod val="60000"/>
                    <a:lumOff val="40000"/>
                  </a:schemeClr>
                </a:solidFill>
              </a:rPr>
              <a:t>BooksCorpus</a:t>
            </a:r>
            <a:r>
              <a:rPr lang="en-US" dirty="0">
                <a:solidFill>
                  <a:schemeClr val="accent1">
                    <a:lumMod val="60000"/>
                    <a:lumOff val="40000"/>
                  </a:schemeClr>
                </a:solidFill>
              </a:rPr>
              <a:t> (subgenres) +  </a:t>
            </a:r>
            <a:r>
              <a:rPr lang="en-US" dirty="0" err="1">
                <a:solidFill>
                  <a:schemeClr val="accent1">
                    <a:lumMod val="60000"/>
                    <a:lumOff val="40000"/>
                  </a:schemeClr>
                </a:solidFill>
              </a:rPr>
              <a:t>XLNet</a:t>
            </a:r>
            <a:r>
              <a:rPr lang="en-US" dirty="0">
                <a:solidFill>
                  <a:schemeClr val="accent1">
                    <a:lumMod val="60000"/>
                    <a:lumOff val="40000"/>
                  </a:schemeClr>
                </a:solidFill>
              </a:rPr>
              <a:t>?</a:t>
            </a:r>
          </a:p>
          <a:p>
            <a:r>
              <a:rPr lang="en-US" dirty="0">
                <a:solidFill>
                  <a:schemeClr val="accent1">
                    <a:lumMod val="60000"/>
                    <a:lumOff val="40000"/>
                  </a:schemeClr>
                </a:solidFill>
              </a:rPr>
              <a:t>Draw more conclusions across </a:t>
            </a:r>
            <a:r>
              <a:rPr lang="en-US" i="1" dirty="0">
                <a:solidFill>
                  <a:schemeClr val="accent1">
                    <a:lumMod val="60000"/>
                    <a:lumOff val="40000"/>
                  </a:schemeClr>
                </a:solidFill>
              </a:rPr>
              <a:t>models</a:t>
            </a:r>
            <a:r>
              <a:rPr lang="en-US" dirty="0">
                <a:solidFill>
                  <a:schemeClr val="accent1">
                    <a:lumMod val="60000"/>
                    <a:lumOff val="40000"/>
                  </a:schemeClr>
                </a:solidFill>
              </a:rPr>
              <a:t> in addition to across </a:t>
            </a:r>
            <a:r>
              <a:rPr lang="en-US" i="1" dirty="0">
                <a:solidFill>
                  <a:schemeClr val="accent1">
                    <a:lumMod val="60000"/>
                    <a:lumOff val="40000"/>
                  </a:schemeClr>
                </a:solidFill>
              </a:rPr>
              <a:t>tasks</a:t>
            </a:r>
          </a:p>
          <a:p>
            <a:pPr lvl="1"/>
            <a:r>
              <a:rPr lang="en-US" dirty="0">
                <a:solidFill>
                  <a:schemeClr val="accent1">
                    <a:lumMod val="60000"/>
                    <a:lumOff val="40000"/>
                  </a:schemeClr>
                </a:solidFill>
              </a:rPr>
              <a:t>At what point (#params) does a model outperform humans on X?</a:t>
            </a:r>
          </a:p>
          <a:p>
            <a:pPr lvl="1"/>
            <a:r>
              <a:rPr lang="en-US" dirty="0">
                <a:solidFill>
                  <a:schemeClr val="accent1">
                    <a:lumMod val="60000"/>
                    <a:lumOff val="40000"/>
                  </a:schemeClr>
                </a:solidFill>
              </a:rPr>
              <a:t>How much of Wikipedia does a model need to outperform on Y?</a:t>
            </a:r>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2104172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2DEFB-5729-4530-8A73-AE9828B61FEB}"/>
              </a:ext>
            </a:extLst>
          </p:cNvPr>
          <p:cNvSpPr>
            <a:spLocks noGrp="1"/>
          </p:cNvSpPr>
          <p:nvPr>
            <p:ph type="title"/>
          </p:nvPr>
        </p:nvSpPr>
        <p:spPr/>
        <p:txBody>
          <a:bodyPr/>
          <a:lstStyle/>
          <a:p>
            <a:r>
              <a:rPr lang="en-US" dirty="0"/>
              <a:t>Overfitting our understanding</a:t>
            </a:r>
          </a:p>
        </p:txBody>
      </p:sp>
      <p:sp>
        <p:nvSpPr>
          <p:cNvPr id="3" name="Content Placeholder 2">
            <a:extLst>
              <a:ext uri="{FF2B5EF4-FFF2-40B4-BE49-F238E27FC236}">
                <a16:creationId xmlns:a16="http://schemas.microsoft.com/office/drawing/2014/main" id="{B94E0B61-3EBC-4492-84AF-A8364846CC63}"/>
              </a:ext>
            </a:extLst>
          </p:cNvPr>
          <p:cNvSpPr>
            <a:spLocks noGrp="1"/>
          </p:cNvSpPr>
          <p:nvPr>
            <p:ph idx="1"/>
          </p:nvPr>
        </p:nvSpPr>
        <p:spPr/>
        <p:txBody>
          <a:bodyPr/>
          <a:lstStyle/>
          <a:p>
            <a:r>
              <a:rPr lang="en-US" dirty="0"/>
              <a:t>We know so much about English Wikipedia + </a:t>
            </a:r>
            <a:r>
              <a:rPr lang="en-US" dirty="0" err="1"/>
              <a:t>BooksCorpus</a:t>
            </a:r>
            <a:r>
              <a:rPr lang="en-US" dirty="0"/>
              <a:t>, 12-layer and 24-layer BERT. </a:t>
            </a:r>
          </a:p>
          <a:p>
            <a:pPr lvl="1"/>
            <a:r>
              <a:rPr lang="en-US" dirty="0">
                <a:solidFill>
                  <a:schemeClr val="accent1">
                    <a:lumMod val="60000"/>
                    <a:lumOff val="40000"/>
                  </a:schemeClr>
                </a:solidFill>
              </a:rPr>
              <a:t>What about 8-layer BERT? Or distilled BERT? </a:t>
            </a:r>
          </a:p>
          <a:p>
            <a:pPr lvl="1"/>
            <a:r>
              <a:rPr lang="en-US" dirty="0"/>
              <a:t>Simple English Wikipedia + </a:t>
            </a:r>
            <a:r>
              <a:rPr lang="en-US" dirty="0" err="1"/>
              <a:t>RoBERTa</a:t>
            </a:r>
            <a:r>
              <a:rPr lang="en-US" dirty="0"/>
              <a:t>? </a:t>
            </a:r>
          </a:p>
          <a:p>
            <a:pPr lvl="1"/>
            <a:r>
              <a:rPr lang="en-US" dirty="0" err="1">
                <a:solidFill>
                  <a:schemeClr val="accent1">
                    <a:lumMod val="60000"/>
                    <a:lumOff val="40000"/>
                  </a:schemeClr>
                </a:solidFill>
              </a:rPr>
              <a:t>BooksCorpus</a:t>
            </a:r>
            <a:r>
              <a:rPr lang="en-US" dirty="0">
                <a:solidFill>
                  <a:schemeClr val="accent1">
                    <a:lumMod val="60000"/>
                    <a:lumOff val="40000"/>
                  </a:schemeClr>
                </a:solidFill>
              </a:rPr>
              <a:t> (subgenres) +  </a:t>
            </a:r>
            <a:r>
              <a:rPr lang="en-US" dirty="0" err="1">
                <a:solidFill>
                  <a:schemeClr val="accent1">
                    <a:lumMod val="60000"/>
                    <a:lumOff val="40000"/>
                  </a:schemeClr>
                </a:solidFill>
              </a:rPr>
              <a:t>XLNet</a:t>
            </a:r>
            <a:r>
              <a:rPr lang="en-US" dirty="0">
                <a:solidFill>
                  <a:schemeClr val="accent1">
                    <a:lumMod val="60000"/>
                    <a:lumOff val="40000"/>
                  </a:schemeClr>
                </a:solidFill>
              </a:rPr>
              <a:t>?</a:t>
            </a:r>
          </a:p>
          <a:p>
            <a:r>
              <a:rPr lang="en-US" dirty="0">
                <a:solidFill>
                  <a:schemeClr val="accent1">
                    <a:lumMod val="60000"/>
                    <a:lumOff val="40000"/>
                  </a:schemeClr>
                </a:solidFill>
              </a:rPr>
              <a:t>Draw more conclusions across </a:t>
            </a:r>
            <a:r>
              <a:rPr lang="en-US" i="1" dirty="0">
                <a:solidFill>
                  <a:schemeClr val="accent1">
                    <a:lumMod val="60000"/>
                    <a:lumOff val="40000"/>
                  </a:schemeClr>
                </a:solidFill>
              </a:rPr>
              <a:t>models</a:t>
            </a:r>
            <a:r>
              <a:rPr lang="en-US" dirty="0">
                <a:solidFill>
                  <a:schemeClr val="accent1">
                    <a:lumMod val="60000"/>
                    <a:lumOff val="40000"/>
                  </a:schemeClr>
                </a:solidFill>
              </a:rPr>
              <a:t> in addition to across </a:t>
            </a:r>
            <a:r>
              <a:rPr lang="en-US" i="1" dirty="0">
                <a:solidFill>
                  <a:schemeClr val="accent1">
                    <a:lumMod val="60000"/>
                    <a:lumOff val="40000"/>
                  </a:schemeClr>
                </a:solidFill>
              </a:rPr>
              <a:t>tasks</a:t>
            </a:r>
          </a:p>
          <a:p>
            <a:pPr lvl="1"/>
            <a:r>
              <a:rPr lang="en-US" dirty="0">
                <a:solidFill>
                  <a:schemeClr val="accent1">
                    <a:lumMod val="60000"/>
                    <a:lumOff val="40000"/>
                  </a:schemeClr>
                </a:solidFill>
              </a:rPr>
              <a:t>At what point (#params) does a model outperform humans on X?</a:t>
            </a:r>
          </a:p>
          <a:p>
            <a:pPr lvl="1"/>
            <a:r>
              <a:rPr lang="en-US" dirty="0">
                <a:solidFill>
                  <a:schemeClr val="accent1">
                    <a:lumMod val="60000"/>
                    <a:lumOff val="40000"/>
                  </a:schemeClr>
                </a:solidFill>
              </a:rPr>
              <a:t>How much of Wikipedia does a model need to outperform on Y?</a:t>
            </a:r>
          </a:p>
          <a:p>
            <a:pPr marL="0" indent="0">
              <a:buNone/>
            </a:pPr>
            <a:endParaRPr lang="en-US" dirty="0">
              <a:solidFill>
                <a:schemeClr val="accent1">
                  <a:lumMod val="60000"/>
                  <a:lumOff val="40000"/>
                </a:schemeClr>
              </a:solidFill>
            </a:endParaRPr>
          </a:p>
          <a:p>
            <a:endParaRPr lang="en-US" dirty="0"/>
          </a:p>
          <a:p>
            <a:endParaRPr lang="en-US" dirty="0"/>
          </a:p>
          <a:p>
            <a:endParaRPr lang="en-US" dirty="0"/>
          </a:p>
        </p:txBody>
      </p:sp>
    </p:spTree>
    <p:extLst>
      <p:ext uri="{BB962C8B-B14F-4D97-AF65-F5344CB8AC3E}">
        <p14:creationId xmlns:p14="http://schemas.microsoft.com/office/powerpoint/2010/main" val="28451120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2DEFB-5729-4530-8A73-AE9828B61FEB}"/>
              </a:ext>
            </a:extLst>
          </p:cNvPr>
          <p:cNvSpPr>
            <a:spLocks noGrp="1"/>
          </p:cNvSpPr>
          <p:nvPr>
            <p:ph type="title"/>
          </p:nvPr>
        </p:nvSpPr>
        <p:spPr/>
        <p:txBody>
          <a:bodyPr/>
          <a:lstStyle/>
          <a:p>
            <a:r>
              <a:rPr lang="en-US" dirty="0"/>
              <a:t>Overfitting our understanding</a:t>
            </a:r>
          </a:p>
        </p:txBody>
      </p:sp>
      <p:sp>
        <p:nvSpPr>
          <p:cNvPr id="3" name="Content Placeholder 2">
            <a:extLst>
              <a:ext uri="{FF2B5EF4-FFF2-40B4-BE49-F238E27FC236}">
                <a16:creationId xmlns:a16="http://schemas.microsoft.com/office/drawing/2014/main" id="{B94E0B61-3EBC-4492-84AF-A8364846CC63}"/>
              </a:ext>
            </a:extLst>
          </p:cNvPr>
          <p:cNvSpPr>
            <a:spLocks noGrp="1"/>
          </p:cNvSpPr>
          <p:nvPr>
            <p:ph idx="1"/>
          </p:nvPr>
        </p:nvSpPr>
        <p:spPr/>
        <p:txBody>
          <a:bodyPr/>
          <a:lstStyle/>
          <a:p>
            <a:r>
              <a:rPr lang="en-US" dirty="0"/>
              <a:t>We know so much about English Wikipedia + </a:t>
            </a:r>
            <a:r>
              <a:rPr lang="en-US" dirty="0" err="1"/>
              <a:t>BooksCorpus</a:t>
            </a:r>
            <a:r>
              <a:rPr lang="en-US" dirty="0"/>
              <a:t>, 12-layer and 24-layer BERT. </a:t>
            </a:r>
          </a:p>
          <a:p>
            <a:pPr lvl="1"/>
            <a:r>
              <a:rPr lang="en-US" dirty="0">
                <a:solidFill>
                  <a:schemeClr val="accent1">
                    <a:lumMod val="60000"/>
                    <a:lumOff val="40000"/>
                  </a:schemeClr>
                </a:solidFill>
              </a:rPr>
              <a:t>What about 8-layer BERT? Or distilled BERT? </a:t>
            </a:r>
          </a:p>
          <a:p>
            <a:pPr lvl="1"/>
            <a:r>
              <a:rPr lang="en-US" dirty="0">
                <a:solidFill>
                  <a:schemeClr val="accent1">
                    <a:lumMod val="60000"/>
                    <a:lumOff val="40000"/>
                  </a:schemeClr>
                </a:solidFill>
              </a:rPr>
              <a:t>Simple English Wikipedia + </a:t>
            </a:r>
            <a:r>
              <a:rPr lang="en-US" dirty="0" err="1">
                <a:solidFill>
                  <a:schemeClr val="accent1">
                    <a:lumMod val="60000"/>
                    <a:lumOff val="40000"/>
                  </a:schemeClr>
                </a:solidFill>
              </a:rPr>
              <a:t>RoBERTa</a:t>
            </a:r>
            <a:r>
              <a:rPr lang="en-US" dirty="0">
                <a:solidFill>
                  <a:schemeClr val="accent1">
                    <a:lumMod val="60000"/>
                    <a:lumOff val="40000"/>
                  </a:schemeClr>
                </a:solidFill>
              </a:rPr>
              <a:t>? </a:t>
            </a:r>
          </a:p>
          <a:p>
            <a:pPr lvl="1"/>
            <a:r>
              <a:rPr lang="en-US" dirty="0" err="1"/>
              <a:t>BooksCorpus</a:t>
            </a:r>
            <a:r>
              <a:rPr lang="en-US" dirty="0"/>
              <a:t> (subgenres) +  </a:t>
            </a:r>
            <a:r>
              <a:rPr lang="en-US" dirty="0" err="1"/>
              <a:t>XLNet</a:t>
            </a:r>
            <a:r>
              <a:rPr lang="en-US" dirty="0"/>
              <a:t>?</a:t>
            </a:r>
          </a:p>
          <a:p>
            <a:r>
              <a:rPr lang="en-US" dirty="0">
                <a:solidFill>
                  <a:schemeClr val="accent1">
                    <a:lumMod val="60000"/>
                    <a:lumOff val="40000"/>
                  </a:schemeClr>
                </a:solidFill>
              </a:rPr>
              <a:t>Draw more conclusions across </a:t>
            </a:r>
            <a:r>
              <a:rPr lang="en-US" i="1" dirty="0">
                <a:solidFill>
                  <a:schemeClr val="accent1">
                    <a:lumMod val="60000"/>
                    <a:lumOff val="40000"/>
                  </a:schemeClr>
                </a:solidFill>
              </a:rPr>
              <a:t>models</a:t>
            </a:r>
            <a:r>
              <a:rPr lang="en-US" dirty="0">
                <a:solidFill>
                  <a:schemeClr val="accent1">
                    <a:lumMod val="60000"/>
                    <a:lumOff val="40000"/>
                  </a:schemeClr>
                </a:solidFill>
              </a:rPr>
              <a:t> in addition to across </a:t>
            </a:r>
            <a:r>
              <a:rPr lang="en-US" i="1" dirty="0">
                <a:solidFill>
                  <a:schemeClr val="accent1">
                    <a:lumMod val="60000"/>
                    <a:lumOff val="40000"/>
                  </a:schemeClr>
                </a:solidFill>
              </a:rPr>
              <a:t>tasks</a:t>
            </a:r>
          </a:p>
          <a:p>
            <a:pPr lvl="1"/>
            <a:r>
              <a:rPr lang="en-US" dirty="0">
                <a:solidFill>
                  <a:schemeClr val="accent1">
                    <a:lumMod val="60000"/>
                    <a:lumOff val="40000"/>
                  </a:schemeClr>
                </a:solidFill>
              </a:rPr>
              <a:t>At what point (#params) does a model outperform humans on X?</a:t>
            </a:r>
          </a:p>
          <a:p>
            <a:pPr lvl="1"/>
            <a:r>
              <a:rPr lang="en-US" dirty="0">
                <a:solidFill>
                  <a:schemeClr val="accent1">
                    <a:lumMod val="60000"/>
                    <a:lumOff val="40000"/>
                  </a:schemeClr>
                </a:solidFill>
              </a:rPr>
              <a:t>How much of Wikipedia does a model need to outperform on Y?</a:t>
            </a:r>
          </a:p>
          <a:p>
            <a:pPr marL="0" indent="0">
              <a:buNone/>
            </a:pPr>
            <a:endParaRPr lang="en-US" dirty="0">
              <a:solidFill>
                <a:schemeClr val="accent1">
                  <a:lumMod val="60000"/>
                  <a:lumOff val="40000"/>
                </a:schemeClr>
              </a:solidFill>
            </a:endParaRPr>
          </a:p>
          <a:p>
            <a:endParaRPr lang="en-US" dirty="0"/>
          </a:p>
          <a:p>
            <a:endParaRPr lang="en-US" dirty="0"/>
          </a:p>
          <a:p>
            <a:endParaRPr lang="en-US" dirty="0"/>
          </a:p>
        </p:txBody>
      </p:sp>
    </p:spTree>
    <p:extLst>
      <p:ext uri="{BB962C8B-B14F-4D97-AF65-F5344CB8AC3E}">
        <p14:creationId xmlns:p14="http://schemas.microsoft.com/office/powerpoint/2010/main" val="22413242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2DEFB-5729-4530-8A73-AE9828B61FEB}"/>
              </a:ext>
            </a:extLst>
          </p:cNvPr>
          <p:cNvSpPr>
            <a:spLocks noGrp="1"/>
          </p:cNvSpPr>
          <p:nvPr>
            <p:ph type="title"/>
          </p:nvPr>
        </p:nvSpPr>
        <p:spPr/>
        <p:txBody>
          <a:bodyPr/>
          <a:lstStyle/>
          <a:p>
            <a:r>
              <a:rPr lang="en-US" dirty="0"/>
              <a:t>Overfitting our understanding</a:t>
            </a:r>
          </a:p>
        </p:txBody>
      </p:sp>
      <p:sp>
        <p:nvSpPr>
          <p:cNvPr id="3" name="Content Placeholder 2">
            <a:extLst>
              <a:ext uri="{FF2B5EF4-FFF2-40B4-BE49-F238E27FC236}">
                <a16:creationId xmlns:a16="http://schemas.microsoft.com/office/drawing/2014/main" id="{B94E0B61-3EBC-4492-84AF-A8364846CC63}"/>
              </a:ext>
            </a:extLst>
          </p:cNvPr>
          <p:cNvSpPr>
            <a:spLocks noGrp="1"/>
          </p:cNvSpPr>
          <p:nvPr>
            <p:ph idx="1"/>
          </p:nvPr>
        </p:nvSpPr>
        <p:spPr/>
        <p:txBody>
          <a:bodyPr/>
          <a:lstStyle/>
          <a:p>
            <a:r>
              <a:rPr lang="en-US" dirty="0">
                <a:solidFill>
                  <a:schemeClr val="accent1">
                    <a:lumMod val="60000"/>
                    <a:lumOff val="40000"/>
                  </a:schemeClr>
                </a:solidFill>
              </a:rPr>
              <a:t>We know so much about English Wikipedia + </a:t>
            </a:r>
            <a:r>
              <a:rPr lang="en-US" dirty="0" err="1">
                <a:solidFill>
                  <a:schemeClr val="accent1">
                    <a:lumMod val="60000"/>
                    <a:lumOff val="40000"/>
                  </a:schemeClr>
                </a:solidFill>
              </a:rPr>
              <a:t>BooksCorpus</a:t>
            </a:r>
            <a:r>
              <a:rPr lang="en-US" dirty="0">
                <a:solidFill>
                  <a:schemeClr val="accent1">
                    <a:lumMod val="60000"/>
                    <a:lumOff val="40000"/>
                  </a:schemeClr>
                </a:solidFill>
              </a:rPr>
              <a:t>, 12-layer and 24-layer BERT. </a:t>
            </a:r>
          </a:p>
          <a:p>
            <a:pPr lvl="1"/>
            <a:r>
              <a:rPr lang="en-US" dirty="0">
                <a:solidFill>
                  <a:schemeClr val="accent1">
                    <a:lumMod val="60000"/>
                    <a:lumOff val="40000"/>
                  </a:schemeClr>
                </a:solidFill>
              </a:rPr>
              <a:t>What about 8-layer BERT? Or distilled BERT? </a:t>
            </a:r>
          </a:p>
          <a:p>
            <a:pPr lvl="1"/>
            <a:r>
              <a:rPr lang="en-US" dirty="0">
                <a:solidFill>
                  <a:schemeClr val="accent1">
                    <a:lumMod val="60000"/>
                    <a:lumOff val="40000"/>
                  </a:schemeClr>
                </a:solidFill>
              </a:rPr>
              <a:t>Simple English Wikipedia + </a:t>
            </a:r>
            <a:r>
              <a:rPr lang="en-US" dirty="0" err="1">
                <a:solidFill>
                  <a:schemeClr val="accent1">
                    <a:lumMod val="60000"/>
                    <a:lumOff val="40000"/>
                  </a:schemeClr>
                </a:solidFill>
              </a:rPr>
              <a:t>RoBERTa</a:t>
            </a:r>
            <a:r>
              <a:rPr lang="en-US" dirty="0">
                <a:solidFill>
                  <a:schemeClr val="accent1">
                    <a:lumMod val="60000"/>
                    <a:lumOff val="40000"/>
                  </a:schemeClr>
                </a:solidFill>
              </a:rPr>
              <a:t>? </a:t>
            </a:r>
          </a:p>
          <a:p>
            <a:pPr lvl="1"/>
            <a:r>
              <a:rPr lang="en-US" dirty="0" err="1">
                <a:solidFill>
                  <a:schemeClr val="accent1">
                    <a:lumMod val="60000"/>
                    <a:lumOff val="40000"/>
                  </a:schemeClr>
                </a:solidFill>
              </a:rPr>
              <a:t>BooksCorpus</a:t>
            </a:r>
            <a:r>
              <a:rPr lang="en-US" dirty="0">
                <a:solidFill>
                  <a:schemeClr val="accent1">
                    <a:lumMod val="60000"/>
                    <a:lumOff val="40000"/>
                  </a:schemeClr>
                </a:solidFill>
              </a:rPr>
              <a:t> (subgenres) +  </a:t>
            </a:r>
            <a:r>
              <a:rPr lang="en-US" dirty="0" err="1">
                <a:solidFill>
                  <a:schemeClr val="accent1">
                    <a:lumMod val="60000"/>
                    <a:lumOff val="40000"/>
                  </a:schemeClr>
                </a:solidFill>
              </a:rPr>
              <a:t>XLNet</a:t>
            </a:r>
            <a:r>
              <a:rPr lang="en-US" dirty="0">
                <a:solidFill>
                  <a:schemeClr val="accent1">
                    <a:lumMod val="60000"/>
                    <a:lumOff val="40000"/>
                  </a:schemeClr>
                </a:solidFill>
              </a:rPr>
              <a:t>?</a:t>
            </a:r>
          </a:p>
          <a:p>
            <a:r>
              <a:rPr lang="en-US" dirty="0"/>
              <a:t>Draw more conclusions across </a:t>
            </a:r>
            <a:r>
              <a:rPr lang="en-US" i="1" dirty="0"/>
              <a:t>models</a:t>
            </a:r>
            <a:r>
              <a:rPr lang="en-US" dirty="0"/>
              <a:t> in addition to across </a:t>
            </a:r>
            <a:r>
              <a:rPr lang="en-US" i="1" dirty="0"/>
              <a:t>tasks</a:t>
            </a:r>
          </a:p>
          <a:p>
            <a:pPr lvl="1"/>
            <a:r>
              <a:rPr lang="en-US" dirty="0">
                <a:solidFill>
                  <a:schemeClr val="accent1">
                    <a:lumMod val="60000"/>
                    <a:lumOff val="40000"/>
                  </a:schemeClr>
                </a:solidFill>
              </a:rPr>
              <a:t>At what point (#params) does a model outperform humans on X?</a:t>
            </a:r>
          </a:p>
          <a:p>
            <a:pPr lvl="1"/>
            <a:r>
              <a:rPr lang="en-US" dirty="0">
                <a:solidFill>
                  <a:schemeClr val="accent1">
                    <a:lumMod val="60000"/>
                    <a:lumOff val="40000"/>
                  </a:schemeClr>
                </a:solidFill>
              </a:rPr>
              <a:t>How much of Wikipedia does a model need to outperform on Y?</a:t>
            </a:r>
          </a:p>
          <a:p>
            <a:pPr marL="0" indent="0">
              <a:buNone/>
            </a:pPr>
            <a:endParaRPr lang="en-US" dirty="0">
              <a:solidFill>
                <a:schemeClr val="accent1">
                  <a:lumMod val="60000"/>
                  <a:lumOff val="40000"/>
                </a:schemeClr>
              </a:solidFill>
            </a:endParaRPr>
          </a:p>
          <a:p>
            <a:endParaRPr lang="en-US" dirty="0"/>
          </a:p>
          <a:p>
            <a:endParaRPr lang="en-US" dirty="0"/>
          </a:p>
          <a:p>
            <a:endParaRPr lang="en-US" dirty="0"/>
          </a:p>
        </p:txBody>
      </p:sp>
    </p:spTree>
    <p:extLst>
      <p:ext uri="{BB962C8B-B14F-4D97-AF65-F5344CB8AC3E}">
        <p14:creationId xmlns:p14="http://schemas.microsoft.com/office/powerpoint/2010/main" val="12060691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2DEFB-5729-4530-8A73-AE9828B61FEB}"/>
              </a:ext>
            </a:extLst>
          </p:cNvPr>
          <p:cNvSpPr>
            <a:spLocks noGrp="1"/>
          </p:cNvSpPr>
          <p:nvPr>
            <p:ph type="title"/>
          </p:nvPr>
        </p:nvSpPr>
        <p:spPr/>
        <p:txBody>
          <a:bodyPr/>
          <a:lstStyle/>
          <a:p>
            <a:r>
              <a:rPr lang="en-US" dirty="0"/>
              <a:t>Overfitting our understanding</a:t>
            </a:r>
          </a:p>
        </p:txBody>
      </p:sp>
      <p:sp>
        <p:nvSpPr>
          <p:cNvPr id="3" name="Content Placeholder 2">
            <a:extLst>
              <a:ext uri="{FF2B5EF4-FFF2-40B4-BE49-F238E27FC236}">
                <a16:creationId xmlns:a16="http://schemas.microsoft.com/office/drawing/2014/main" id="{B94E0B61-3EBC-4492-84AF-A8364846CC63}"/>
              </a:ext>
            </a:extLst>
          </p:cNvPr>
          <p:cNvSpPr>
            <a:spLocks noGrp="1"/>
          </p:cNvSpPr>
          <p:nvPr>
            <p:ph idx="1"/>
          </p:nvPr>
        </p:nvSpPr>
        <p:spPr/>
        <p:txBody>
          <a:bodyPr/>
          <a:lstStyle/>
          <a:p>
            <a:r>
              <a:rPr lang="en-US" dirty="0">
                <a:solidFill>
                  <a:schemeClr val="accent1">
                    <a:lumMod val="60000"/>
                    <a:lumOff val="40000"/>
                  </a:schemeClr>
                </a:solidFill>
              </a:rPr>
              <a:t>We know so much about English Wikipedia + </a:t>
            </a:r>
            <a:r>
              <a:rPr lang="en-US" dirty="0" err="1">
                <a:solidFill>
                  <a:schemeClr val="accent1">
                    <a:lumMod val="60000"/>
                    <a:lumOff val="40000"/>
                  </a:schemeClr>
                </a:solidFill>
              </a:rPr>
              <a:t>BooksCorpus</a:t>
            </a:r>
            <a:r>
              <a:rPr lang="en-US" dirty="0">
                <a:solidFill>
                  <a:schemeClr val="accent1">
                    <a:lumMod val="60000"/>
                    <a:lumOff val="40000"/>
                  </a:schemeClr>
                </a:solidFill>
              </a:rPr>
              <a:t>, 12-layer and 24-layer BERT. </a:t>
            </a:r>
          </a:p>
          <a:p>
            <a:pPr lvl="1"/>
            <a:r>
              <a:rPr lang="en-US" dirty="0">
                <a:solidFill>
                  <a:schemeClr val="accent1">
                    <a:lumMod val="60000"/>
                    <a:lumOff val="40000"/>
                  </a:schemeClr>
                </a:solidFill>
              </a:rPr>
              <a:t>What about 8-layer BERT? Or distilled BERT? </a:t>
            </a:r>
          </a:p>
          <a:p>
            <a:pPr lvl="1"/>
            <a:r>
              <a:rPr lang="en-US" dirty="0">
                <a:solidFill>
                  <a:schemeClr val="accent1">
                    <a:lumMod val="60000"/>
                    <a:lumOff val="40000"/>
                  </a:schemeClr>
                </a:solidFill>
              </a:rPr>
              <a:t>Simple English Wikipedia + </a:t>
            </a:r>
            <a:r>
              <a:rPr lang="en-US" dirty="0" err="1">
                <a:solidFill>
                  <a:schemeClr val="accent1">
                    <a:lumMod val="60000"/>
                    <a:lumOff val="40000"/>
                  </a:schemeClr>
                </a:solidFill>
              </a:rPr>
              <a:t>RoBERTa</a:t>
            </a:r>
            <a:r>
              <a:rPr lang="en-US" dirty="0">
                <a:solidFill>
                  <a:schemeClr val="accent1">
                    <a:lumMod val="60000"/>
                    <a:lumOff val="40000"/>
                  </a:schemeClr>
                </a:solidFill>
              </a:rPr>
              <a:t>? </a:t>
            </a:r>
          </a:p>
          <a:p>
            <a:pPr lvl="1"/>
            <a:r>
              <a:rPr lang="en-US" dirty="0" err="1">
                <a:solidFill>
                  <a:schemeClr val="accent1">
                    <a:lumMod val="60000"/>
                    <a:lumOff val="40000"/>
                  </a:schemeClr>
                </a:solidFill>
              </a:rPr>
              <a:t>BooksCorpus</a:t>
            </a:r>
            <a:r>
              <a:rPr lang="en-US" dirty="0">
                <a:solidFill>
                  <a:schemeClr val="accent1">
                    <a:lumMod val="60000"/>
                    <a:lumOff val="40000"/>
                  </a:schemeClr>
                </a:solidFill>
              </a:rPr>
              <a:t> (subgenres) +  </a:t>
            </a:r>
            <a:r>
              <a:rPr lang="en-US" dirty="0" err="1">
                <a:solidFill>
                  <a:schemeClr val="accent1">
                    <a:lumMod val="60000"/>
                    <a:lumOff val="40000"/>
                  </a:schemeClr>
                </a:solidFill>
              </a:rPr>
              <a:t>XLNet</a:t>
            </a:r>
            <a:r>
              <a:rPr lang="en-US" dirty="0">
                <a:solidFill>
                  <a:schemeClr val="accent1">
                    <a:lumMod val="60000"/>
                    <a:lumOff val="40000"/>
                  </a:schemeClr>
                </a:solidFill>
              </a:rPr>
              <a:t>?</a:t>
            </a:r>
          </a:p>
          <a:p>
            <a:r>
              <a:rPr lang="en-US" dirty="0"/>
              <a:t>Draw more conclusions across </a:t>
            </a:r>
            <a:r>
              <a:rPr lang="en-US" i="1" dirty="0"/>
              <a:t>models</a:t>
            </a:r>
            <a:r>
              <a:rPr lang="en-US" dirty="0"/>
              <a:t> in addition to across </a:t>
            </a:r>
            <a:r>
              <a:rPr lang="en-US" i="1" dirty="0"/>
              <a:t>tasks</a:t>
            </a:r>
          </a:p>
          <a:p>
            <a:pPr lvl="1"/>
            <a:r>
              <a:rPr lang="en-US" dirty="0"/>
              <a:t>At what point (#params) does a model outperform humans on X?</a:t>
            </a:r>
          </a:p>
          <a:p>
            <a:pPr lvl="1"/>
            <a:r>
              <a:rPr lang="en-US" dirty="0">
                <a:solidFill>
                  <a:schemeClr val="accent1">
                    <a:lumMod val="60000"/>
                    <a:lumOff val="40000"/>
                  </a:schemeClr>
                </a:solidFill>
              </a:rPr>
              <a:t>How much of Wikipedia does a model need to outperform on Y?</a:t>
            </a:r>
          </a:p>
          <a:p>
            <a:pPr marL="0" indent="0">
              <a:buNone/>
            </a:pPr>
            <a:endParaRPr lang="en-US" dirty="0">
              <a:solidFill>
                <a:schemeClr val="accent1">
                  <a:lumMod val="60000"/>
                  <a:lumOff val="40000"/>
                </a:schemeClr>
              </a:solidFill>
            </a:endParaRPr>
          </a:p>
          <a:p>
            <a:endParaRPr lang="en-US" dirty="0"/>
          </a:p>
          <a:p>
            <a:endParaRPr lang="en-US" dirty="0"/>
          </a:p>
          <a:p>
            <a:endParaRPr lang="en-US" dirty="0"/>
          </a:p>
        </p:txBody>
      </p:sp>
    </p:spTree>
    <p:extLst>
      <p:ext uri="{BB962C8B-B14F-4D97-AF65-F5344CB8AC3E}">
        <p14:creationId xmlns:p14="http://schemas.microsoft.com/office/powerpoint/2010/main" val="33958115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2DEFB-5729-4530-8A73-AE9828B61FEB}"/>
              </a:ext>
            </a:extLst>
          </p:cNvPr>
          <p:cNvSpPr>
            <a:spLocks noGrp="1"/>
          </p:cNvSpPr>
          <p:nvPr>
            <p:ph type="title"/>
          </p:nvPr>
        </p:nvSpPr>
        <p:spPr/>
        <p:txBody>
          <a:bodyPr/>
          <a:lstStyle/>
          <a:p>
            <a:r>
              <a:rPr lang="en-US" dirty="0"/>
              <a:t>Overfitting our understanding</a:t>
            </a:r>
          </a:p>
        </p:txBody>
      </p:sp>
      <p:sp>
        <p:nvSpPr>
          <p:cNvPr id="3" name="Content Placeholder 2">
            <a:extLst>
              <a:ext uri="{FF2B5EF4-FFF2-40B4-BE49-F238E27FC236}">
                <a16:creationId xmlns:a16="http://schemas.microsoft.com/office/drawing/2014/main" id="{B94E0B61-3EBC-4492-84AF-A8364846CC63}"/>
              </a:ext>
            </a:extLst>
          </p:cNvPr>
          <p:cNvSpPr>
            <a:spLocks noGrp="1"/>
          </p:cNvSpPr>
          <p:nvPr>
            <p:ph idx="1"/>
          </p:nvPr>
        </p:nvSpPr>
        <p:spPr/>
        <p:txBody>
          <a:bodyPr/>
          <a:lstStyle/>
          <a:p>
            <a:r>
              <a:rPr lang="en-US" dirty="0">
                <a:solidFill>
                  <a:schemeClr val="accent1">
                    <a:lumMod val="60000"/>
                    <a:lumOff val="40000"/>
                  </a:schemeClr>
                </a:solidFill>
              </a:rPr>
              <a:t>We know so much about English Wikipedia + </a:t>
            </a:r>
            <a:r>
              <a:rPr lang="en-US" dirty="0" err="1">
                <a:solidFill>
                  <a:schemeClr val="accent1">
                    <a:lumMod val="60000"/>
                    <a:lumOff val="40000"/>
                  </a:schemeClr>
                </a:solidFill>
              </a:rPr>
              <a:t>BooksCorpus</a:t>
            </a:r>
            <a:r>
              <a:rPr lang="en-US" dirty="0">
                <a:solidFill>
                  <a:schemeClr val="accent1">
                    <a:lumMod val="60000"/>
                    <a:lumOff val="40000"/>
                  </a:schemeClr>
                </a:solidFill>
              </a:rPr>
              <a:t>, 12-layer and 24-layer BERT. </a:t>
            </a:r>
          </a:p>
          <a:p>
            <a:pPr lvl="1"/>
            <a:r>
              <a:rPr lang="en-US" dirty="0">
                <a:solidFill>
                  <a:schemeClr val="accent1">
                    <a:lumMod val="60000"/>
                    <a:lumOff val="40000"/>
                  </a:schemeClr>
                </a:solidFill>
              </a:rPr>
              <a:t>What about 8-layer BERT? Or distilled BERT? </a:t>
            </a:r>
          </a:p>
          <a:p>
            <a:pPr lvl="1"/>
            <a:r>
              <a:rPr lang="en-US" dirty="0">
                <a:solidFill>
                  <a:schemeClr val="accent1">
                    <a:lumMod val="60000"/>
                    <a:lumOff val="40000"/>
                  </a:schemeClr>
                </a:solidFill>
              </a:rPr>
              <a:t>Simple English Wikipedia + </a:t>
            </a:r>
            <a:r>
              <a:rPr lang="en-US" dirty="0" err="1">
                <a:solidFill>
                  <a:schemeClr val="accent1">
                    <a:lumMod val="60000"/>
                    <a:lumOff val="40000"/>
                  </a:schemeClr>
                </a:solidFill>
              </a:rPr>
              <a:t>RoBERTa</a:t>
            </a:r>
            <a:r>
              <a:rPr lang="en-US" dirty="0">
                <a:solidFill>
                  <a:schemeClr val="accent1">
                    <a:lumMod val="60000"/>
                    <a:lumOff val="40000"/>
                  </a:schemeClr>
                </a:solidFill>
              </a:rPr>
              <a:t>? </a:t>
            </a:r>
          </a:p>
          <a:p>
            <a:pPr lvl="1"/>
            <a:r>
              <a:rPr lang="en-US" dirty="0" err="1">
                <a:solidFill>
                  <a:schemeClr val="accent1">
                    <a:lumMod val="60000"/>
                    <a:lumOff val="40000"/>
                  </a:schemeClr>
                </a:solidFill>
              </a:rPr>
              <a:t>BooksCorpus</a:t>
            </a:r>
            <a:r>
              <a:rPr lang="en-US" dirty="0">
                <a:solidFill>
                  <a:schemeClr val="accent1">
                    <a:lumMod val="60000"/>
                    <a:lumOff val="40000"/>
                  </a:schemeClr>
                </a:solidFill>
              </a:rPr>
              <a:t> (subgenres) +  </a:t>
            </a:r>
            <a:r>
              <a:rPr lang="en-US" dirty="0" err="1">
                <a:solidFill>
                  <a:schemeClr val="accent1">
                    <a:lumMod val="60000"/>
                    <a:lumOff val="40000"/>
                  </a:schemeClr>
                </a:solidFill>
              </a:rPr>
              <a:t>XLNet</a:t>
            </a:r>
            <a:r>
              <a:rPr lang="en-US" dirty="0">
                <a:solidFill>
                  <a:schemeClr val="accent1">
                    <a:lumMod val="60000"/>
                    <a:lumOff val="40000"/>
                  </a:schemeClr>
                </a:solidFill>
              </a:rPr>
              <a:t>?</a:t>
            </a:r>
          </a:p>
          <a:p>
            <a:r>
              <a:rPr lang="en-US" dirty="0"/>
              <a:t>Draw more conclusions across </a:t>
            </a:r>
            <a:r>
              <a:rPr lang="en-US" i="1" dirty="0"/>
              <a:t>models</a:t>
            </a:r>
            <a:r>
              <a:rPr lang="en-US" dirty="0"/>
              <a:t> in addition to across </a:t>
            </a:r>
            <a:r>
              <a:rPr lang="en-US" i="1" dirty="0"/>
              <a:t>tasks</a:t>
            </a:r>
          </a:p>
          <a:p>
            <a:pPr lvl="1"/>
            <a:r>
              <a:rPr lang="en-US" dirty="0">
                <a:solidFill>
                  <a:schemeClr val="accent1">
                    <a:lumMod val="60000"/>
                    <a:lumOff val="40000"/>
                  </a:schemeClr>
                </a:solidFill>
              </a:rPr>
              <a:t>At what point (#params) does a model outperform humans on X?</a:t>
            </a:r>
          </a:p>
          <a:p>
            <a:pPr lvl="1"/>
            <a:r>
              <a:rPr lang="en-US" dirty="0"/>
              <a:t>How much of Wikipedia does a model need to outperform on Y?</a:t>
            </a:r>
          </a:p>
          <a:p>
            <a:pPr marL="0" indent="0">
              <a:buNone/>
            </a:pPr>
            <a:endParaRPr lang="en-US" dirty="0">
              <a:solidFill>
                <a:schemeClr val="accent1">
                  <a:lumMod val="60000"/>
                  <a:lumOff val="40000"/>
                </a:schemeClr>
              </a:solidFill>
            </a:endParaRPr>
          </a:p>
          <a:p>
            <a:endParaRPr lang="en-US" dirty="0"/>
          </a:p>
          <a:p>
            <a:endParaRPr lang="en-US" dirty="0"/>
          </a:p>
          <a:p>
            <a:endParaRPr lang="en-US" dirty="0"/>
          </a:p>
        </p:txBody>
      </p:sp>
    </p:spTree>
    <p:extLst>
      <p:ext uri="{BB962C8B-B14F-4D97-AF65-F5344CB8AC3E}">
        <p14:creationId xmlns:p14="http://schemas.microsoft.com/office/powerpoint/2010/main" val="19757648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6BCD2-F33B-41F4-85F7-69106E8F02CB}"/>
              </a:ext>
            </a:extLst>
          </p:cNvPr>
          <p:cNvSpPr>
            <a:spLocks noGrp="1"/>
          </p:cNvSpPr>
          <p:nvPr>
            <p:ph type="title"/>
          </p:nvPr>
        </p:nvSpPr>
        <p:spPr/>
        <p:txBody>
          <a:bodyPr/>
          <a:lstStyle/>
          <a:p>
            <a:r>
              <a:rPr lang="en-US" dirty="0"/>
              <a:t>Expensive evaluations</a:t>
            </a:r>
          </a:p>
        </p:txBody>
      </p:sp>
      <p:sp>
        <p:nvSpPr>
          <p:cNvPr id="3" name="Content Placeholder 2">
            <a:extLst>
              <a:ext uri="{FF2B5EF4-FFF2-40B4-BE49-F238E27FC236}">
                <a16:creationId xmlns:a16="http://schemas.microsoft.com/office/drawing/2014/main" id="{FBA31905-5270-4C67-A07A-19276D3A4B05}"/>
              </a:ext>
            </a:extLst>
          </p:cNvPr>
          <p:cNvSpPr>
            <a:spLocks noGrp="1"/>
          </p:cNvSpPr>
          <p:nvPr>
            <p:ph idx="1"/>
          </p:nvPr>
        </p:nvSpPr>
        <p:spPr/>
        <p:txBody>
          <a:bodyPr/>
          <a:lstStyle/>
          <a:p>
            <a:r>
              <a:rPr lang="en-US" dirty="0"/>
              <a:t>GLUE: 9 tasks, </a:t>
            </a:r>
            <a:r>
              <a:rPr lang="en-US" dirty="0" err="1"/>
              <a:t>SuperGLUE</a:t>
            </a:r>
            <a:r>
              <a:rPr lang="en-US" dirty="0"/>
              <a:t>: 10 tasks, </a:t>
            </a:r>
            <a:r>
              <a:rPr lang="en-US" dirty="0" err="1"/>
              <a:t>SQuAD</a:t>
            </a:r>
            <a:r>
              <a:rPr lang="en-US" dirty="0"/>
              <a:t>: 150K QA pairs</a:t>
            </a:r>
          </a:p>
          <a:p>
            <a:pPr lvl="1"/>
            <a:r>
              <a:rPr lang="en-US" dirty="0"/>
              <a:t>Finetuning cost for every task is high</a:t>
            </a:r>
          </a:p>
          <a:p>
            <a:r>
              <a:rPr lang="en-US" dirty="0">
                <a:solidFill>
                  <a:schemeClr val="accent1">
                    <a:lumMod val="60000"/>
                    <a:lumOff val="40000"/>
                  </a:schemeClr>
                </a:solidFill>
              </a:rPr>
              <a:t>If a researcher is focused on distilling encoders with several novel methods:</a:t>
            </a:r>
          </a:p>
          <a:p>
            <a:pPr lvl="1"/>
            <a:r>
              <a:rPr lang="en-US" dirty="0">
                <a:solidFill>
                  <a:schemeClr val="accent1">
                    <a:lumMod val="60000"/>
                    <a:lumOff val="40000"/>
                  </a:schemeClr>
                </a:solidFill>
              </a:rPr>
              <a:t>Finetune all tasks </a:t>
            </a:r>
            <a:r>
              <a:rPr lang="en-US" dirty="0">
                <a:solidFill>
                  <a:schemeClr val="accent1">
                    <a:lumMod val="60000"/>
                    <a:lumOff val="40000"/>
                  </a:schemeClr>
                </a:solidFill>
                <a:sym typeface="Wingdings" panose="05000000000000000000" pitchFamily="2" charset="2"/>
              </a:rPr>
              <a:t> unrelated effort and time running “evaluation”</a:t>
            </a:r>
          </a:p>
          <a:p>
            <a:pPr lvl="1"/>
            <a:r>
              <a:rPr lang="en-US" dirty="0">
                <a:solidFill>
                  <a:schemeClr val="accent1">
                    <a:lumMod val="60000"/>
                    <a:lumOff val="40000"/>
                  </a:schemeClr>
                </a:solidFill>
                <a:sym typeface="Wingdings" panose="05000000000000000000" pitchFamily="2" charset="2"/>
              </a:rPr>
              <a:t>Stick with a few tasks  unfair comparisons, angry reviewers</a:t>
            </a:r>
          </a:p>
          <a:p>
            <a:r>
              <a:rPr lang="en-US" dirty="0">
                <a:solidFill>
                  <a:schemeClr val="accent1">
                    <a:lumMod val="60000"/>
                    <a:lumOff val="40000"/>
                  </a:schemeClr>
                </a:solidFill>
                <a:sym typeface="Wingdings" panose="05000000000000000000" pitchFamily="2" charset="2"/>
              </a:rPr>
              <a:t>How can we make evaluation easier?</a:t>
            </a:r>
          </a:p>
          <a:p>
            <a:r>
              <a:rPr lang="en-US" dirty="0">
                <a:solidFill>
                  <a:schemeClr val="accent1">
                    <a:lumMod val="60000"/>
                    <a:lumOff val="40000"/>
                  </a:schemeClr>
                </a:solidFill>
                <a:sym typeface="Wingdings" panose="05000000000000000000" pitchFamily="2" charset="2"/>
              </a:rPr>
              <a:t>Unit testing models for practical applications?</a:t>
            </a:r>
          </a:p>
          <a:p>
            <a:pPr lvl="1"/>
            <a:endParaRPr lang="en-US" dirty="0"/>
          </a:p>
        </p:txBody>
      </p:sp>
    </p:spTree>
    <p:extLst>
      <p:ext uri="{BB962C8B-B14F-4D97-AF65-F5344CB8AC3E}">
        <p14:creationId xmlns:p14="http://schemas.microsoft.com/office/powerpoint/2010/main" val="29311567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6BCD2-F33B-41F4-85F7-69106E8F02CB}"/>
              </a:ext>
            </a:extLst>
          </p:cNvPr>
          <p:cNvSpPr>
            <a:spLocks noGrp="1"/>
          </p:cNvSpPr>
          <p:nvPr>
            <p:ph type="title"/>
          </p:nvPr>
        </p:nvSpPr>
        <p:spPr/>
        <p:txBody>
          <a:bodyPr/>
          <a:lstStyle/>
          <a:p>
            <a:r>
              <a:rPr lang="en-US" dirty="0"/>
              <a:t>Expensive evaluations</a:t>
            </a:r>
          </a:p>
        </p:txBody>
      </p:sp>
      <p:sp>
        <p:nvSpPr>
          <p:cNvPr id="3" name="Content Placeholder 2">
            <a:extLst>
              <a:ext uri="{FF2B5EF4-FFF2-40B4-BE49-F238E27FC236}">
                <a16:creationId xmlns:a16="http://schemas.microsoft.com/office/drawing/2014/main" id="{FBA31905-5270-4C67-A07A-19276D3A4B05}"/>
              </a:ext>
            </a:extLst>
          </p:cNvPr>
          <p:cNvSpPr>
            <a:spLocks noGrp="1"/>
          </p:cNvSpPr>
          <p:nvPr>
            <p:ph idx="1"/>
          </p:nvPr>
        </p:nvSpPr>
        <p:spPr/>
        <p:txBody>
          <a:bodyPr/>
          <a:lstStyle/>
          <a:p>
            <a:r>
              <a:rPr lang="en-US" dirty="0">
                <a:solidFill>
                  <a:schemeClr val="accent1">
                    <a:lumMod val="60000"/>
                    <a:lumOff val="40000"/>
                  </a:schemeClr>
                </a:solidFill>
              </a:rPr>
              <a:t>GLUE: 9 tasks, </a:t>
            </a:r>
            <a:r>
              <a:rPr lang="en-US" dirty="0" err="1">
                <a:solidFill>
                  <a:schemeClr val="accent1">
                    <a:lumMod val="60000"/>
                    <a:lumOff val="40000"/>
                  </a:schemeClr>
                </a:solidFill>
              </a:rPr>
              <a:t>SuperGLUE</a:t>
            </a:r>
            <a:r>
              <a:rPr lang="en-US" dirty="0">
                <a:solidFill>
                  <a:schemeClr val="accent1">
                    <a:lumMod val="60000"/>
                    <a:lumOff val="40000"/>
                  </a:schemeClr>
                </a:solidFill>
              </a:rPr>
              <a:t>: 10 tasks, </a:t>
            </a:r>
            <a:r>
              <a:rPr lang="en-US" dirty="0" err="1">
                <a:solidFill>
                  <a:schemeClr val="accent1">
                    <a:lumMod val="60000"/>
                    <a:lumOff val="40000"/>
                  </a:schemeClr>
                </a:solidFill>
              </a:rPr>
              <a:t>SQuAD</a:t>
            </a:r>
            <a:r>
              <a:rPr lang="en-US" dirty="0">
                <a:solidFill>
                  <a:schemeClr val="accent1">
                    <a:lumMod val="60000"/>
                    <a:lumOff val="40000"/>
                  </a:schemeClr>
                </a:solidFill>
              </a:rPr>
              <a:t>: 150K QA pairs</a:t>
            </a:r>
          </a:p>
          <a:p>
            <a:pPr lvl="1"/>
            <a:r>
              <a:rPr lang="en-US" dirty="0">
                <a:solidFill>
                  <a:schemeClr val="accent1">
                    <a:lumMod val="60000"/>
                    <a:lumOff val="40000"/>
                  </a:schemeClr>
                </a:solidFill>
              </a:rPr>
              <a:t>Finetuning cost for every task is high</a:t>
            </a:r>
          </a:p>
          <a:p>
            <a:r>
              <a:rPr lang="en-US" dirty="0"/>
              <a:t>If a researcher is focused on distilling encoders with several novel methods:</a:t>
            </a:r>
          </a:p>
          <a:p>
            <a:pPr lvl="1"/>
            <a:r>
              <a:rPr lang="en-US" dirty="0">
                <a:solidFill>
                  <a:schemeClr val="accent1">
                    <a:lumMod val="60000"/>
                    <a:lumOff val="40000"/>
                  </a:schemeClr>
                </a:solidFill>
              </a:rPr>
              <a:t>Finetune all tasks </a:t>
            </a:r>
            <a:r>
              <a:rPr lang="en-US" dirty="0">
                <a:solidFill>
                  <a:schemeClr val="accent1">
                    <a:lumMod val="60000"/>
                    <a:lumOff val="40000"/>
                  </a:schemeClr>
                </a:solidFill>
                <a:sym typeface="Wingdings" panose="05000000000000000000" pitchFamily="2" charset="2"/>
              </a:rPr>
              <a:t> unrelated effort and time running “evaluation”</a:t>
            </a:r>
          </a:p>
          <a:p>
            <a:pPr lvl="1"/>
            <a:r>
              <a:rPr lang="en-US" dirty="0">
                <a:solidFill>
                  <a:schemeClr val="accent1">
                    <a:lumMod val="60000"/>
                    <a:lumOff val="40000"/>
                  </a:schemeClr>
                </a:solidFill>
                <a:sym typeface="Wingdings" panose="05000000000000000000" pitchFamily="2" charset="2"/>
              </a:rPr>
              <a:t>Stick with a few tasks  unfair comparisons, angry reviewers</a:t>
            </a:r>
          </a:p>
          <a:p>
            <a:r>
              <a:rPr lang="en-US" dirty="0">
                <a:solidFill>
                  <a:schemeClr val="accent1">
                    <a:lumMod val="60000"/>
                    <a:lumOff val="40000"/>
                  </a:schemeClr>
                </a:solidFill>
                <a:sym typeface="Wingdings" panose="05000000000000000000" pitchFamily="2" charset="2"/>
              </a:rPr>
              <a:t>How can we make evaluation easier?</a:t>
            </a:r>
          </a:p>
          <a:p>
            <a:r>
              <a:rPr lang="en-US" dirty="0">
                <a:solidFill>
                  <a:schemeClr val="accent1">
                    <a:lumMod val="60000"/>
                    <a:lumOff val="40000"/>
                  </a:schemeClr>
                </a:solidFill>
                <a:sym typeface="Wingdings" panose="05000000000000000000" pitchFamily="2" charset="2"/>
              </a:rPr>
              <a:t>Unit testing models for practical applications?</a:t>
            </a:r>
          </a:p>
          <a:p>
            <a:pPr lvl="1"/>
            <a:endParaRPr lang="en-US" dirty="0"/>
          </a:p>
        </p:txBody>
      </p:sp>
    </p:spTree>
    <p:extLst>
      <p:ext uri="{BB962C8B-B14F-4D97-AF65-F5344CB8AC3E}">
        <p14:creationId xmlns:p14="http://schemas.microsoft.com/office/powerpoint/2010/main" val="2641345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35316-5FED-49C1-8878-8C0FE6A233D7}"/>
              </a:ext>
            </a:extLst>
          </p:cNvPr>
          <p:cNvSpPr>
            <a:spLocks noGrp="1"/>
          </p:cNvSpPr>
          <p:nvPr>
            <p:ph type="title"/>
          </p:nvPr>
        </p:nvSpPr>
        <p:spPr/>
        <p:txBody>
          <a:bodyPr/>
          <a:lstStyle/>
          <a:p>
            <a:r>
              <a:rPr lang="en-US" dirty="0"/>
              <a:t>Who is BERT? </a:t>
            </a:r>
          </a:p>
        </p:txBody>
      </p:sp>
      <p:sp>
        <p:nvSpPr>
          <p:cNvPr id="10" name="Content Placeholder 2">
            <a:extLst>
              <a:ext uri="{FF2B5EF4-FFF2-40B4-BE49-F238E27FC236}">
                <a16:creationId xmlns:a16="http://schemas.microsoft.com/office/drawing/2014/main" id="{0A5B999B-9105-4A75-8240-0F0520266497}"/>
              </a:ext>
            </a:extLst>
          </p:cNvPr>
          <p:cNvSpPr>
            <a:spLocks noGrp="1"/>
          </p:cNvSpPr>
          <p:nvPr>
            <p:ph idx="1"/>
          </p:nvPr>
        </p:nvSpPr>
        <p:spPr>
          <a:xfrm>
            <a:off x="838200" y="1825625"/>
            <a:ext cx="11353800" cy="4351338"/>
          </a:xfrm>
        </p:spPr>
        <p:txBody>
          <a:bodyPr/>
          <a:lstStyle/>
          <a:p>
            <a:pPr marL="0" indent="0">
              <a:lnSpc>
                <a:spcPct val="200000"/>
              </a:lnSpc>
              <a:buNone/>
            </a:pPr>
            <a:r>
              <a:rPr lang="en-US" dirty="0"/>
              <a:t>BERT is a 12 (or 24) layer Transformer language model trained on two pretraining tasks, masked language modeling (fill-in-the-blank) and next sentence prediction (binary classification), and on English Wikipedia and </a:t>
            </a:r>
            <a:r>
              <a:rPr lang="en-US" dirty="0" err="1"/>
              <a:t>BooksCorpus</a:t>
            </a:r>
            <a:r>
              <a:rPr lang="en-US" dirty="0"/>
              <a:t>.</a:t>
            </a:r>
          </a:p>
        </p:txBody>
      </p:sp>
      <p:pic>
        <p:nvPicPr>
          <p:cNvPr id="4" name="Picture 3" descr="A close up of a logo&#10;&#10;Description automatically generated">
            <a:extLst>
              <a:ext uri="{FF2B5EF4-FFF2-40B4-BE49-F238E27FC236}">
                <a16:creationId xmlns:a16="http://schemas.microsoft.com/office/drawing/2014/main" id="{18AB417F-04F7-453C-BFD6-43398AEEC7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5791" y="550855"/>
            <a:ext cx="728668" cy="804868"/>
          </a:xfrm>
          <a:prstGeom prst="rect">
            <a:avLst/>
          </a:prstGeom>
        </p:spPr>
      </p:pic>
    </p:spTree>
    <p:extLst>
      <p:ext uri="{BB962C8B-B14F-4D97-AF65-F5344CB8AC3E}">
        <p14:creationId xmlns:p14="http://schemas.microsoft.com/office/powerpoint/2010/main" val="3964165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6BCD2-F33B-41F4-85F7-69106E8F02CB}"/>
              </a:ext>
            </a:extLst>
          </p:cNvPr>
          <p:cNvSpPr>
            <a:spLocks noGrp="1"/>
          </p:cNvSpPr>
          <p:nvPr>
            <p:ph type="title"/>
          </p:nvPr>
        </p:nvSpPr>
        <p:spPr/>
        <p:txBody>
          <a:bodyPr/>
          <a:lstStyle/>
          <a:p>
            <a:r>
              <a:rPr lang="en-US" dirty="0"/>
              <a:t>Expensive evaluations</a:t>
            </a:r>
          </a:p>
        </p:txBody>
      </p:sp>
      <p:sp>
        <p:nvSpPr>
          <p:cNvPr id="3" name="Content Placeholder 2">
            <a:extLst>
              <a:ext uri="{FF2B5EF4-FFF2-40B4-BE49-F238E27FC236}">
                <a16:creationId xmlns:a16="http://schemas.microsoft.com/office/drawing/2014/main" id="{FBA31905-5270-4C67-A07A-19276D3A4B05}"/>
              </a:ext>
            </a:extLst>
          </p:cNvPr>
          <p:cNvSpPr>
            <a:spLocks noGrp="1"/>
          </p:cNvSpPr>
          <p:nvPr>
            <p:ph idx="1"/>
          </p:nvPr>
        </p:nvSpPr>
        <p:spPr/>
        <p:txBody>
          <a:bodyPr/>
          <a:lstStyle/>
          <a:p>
            <a:r>
              <a:rPr lang="en-US" dirty="0">
                <a:solidFill>
                  <a:schemeClr val="accent1">
                    <a:lumMod val="60000"/>
                    <a:lumOff val="40000"/>
                  </a:schemeClr>
                </a:solidFill>
              </a:rPr>
              <a:t>GLUE: 9 tasks, </a:t>
            </a:r>
            <a:r>
              <a:rPr lang="en-US" dirty="0" err="1">
                <a:solidFill>
                  <a:schemeClr val="accent1">
                    <a:lumMod val="60000"/>
                    <a:lumOff val="40000"/>
                  </a:schemeClr>
                </a:solidFill>
              </a:rPr>
              <a:t>SuperGLUE</a:t>
            </a:r>
            <a:r>
              <a:rPr lang="en-US" dirty="0">
                <a:solidFill>
                  <a:schemeClr val="accent1">
                    <a:lumMod val="60000"/>
                    <a:lumOff val="40000"/>
                  </a:schemeClr>
                </a:solidFill>
              </a:rPr>
              <a:t>: 10 tasks, </a:t>
            </a:r>
            <a:r>
              <a:rPr lang="en-US" dirty="0" err="1">
                <a:solidFill>
                  <a:schemeClr val="accent1">
                    <a:lumMod val="60000"/>
                    <a:lumOff val="40000"/>
                  </a:schemeClr>
                </a:solidFill>
              </a:rPr>
              <a:t>SQuAD</a:t>
            </a:r>
            <a:r>
              <a:rPr lang="en-US" dirty="0">
                <a:solidFill>
                  <a:schemeClr val="accent1">
                    <a:lumMod val="60000"/>
                    <a:lumOff val="40000"/>
                  </a:schemeClr>
                </a:solidFill>
              </a:rPr>
              <a:t>: 150K QA pairs</a:t>
            </a:r>
          </a:p>
          <a:p>
            <a:pPr lvl="1"/>
            <a:r>
              <a:rPr lang="en-US" dirty="0">
                <a:solidFill>
                  <a:schemeClr val="accent1">
                    <a:lumMod val="60000"/>
                    <a:lumOff val="40000"/>
                  </a:schemeClr>
                </a:solidFill>
              </a:rPr>
              <a:t>Finetuning cost for every task is high</a:t>
            </a:r>
          </a:p>
          <a:p>
            <a:r>
              <a:rPr lang="en-US" dirty="0"/>
              <a:t>If a researcher is focused on distilling encoders with several novel methods:</a:t>
            </a:r>
          </a:p>
          <a:p>
            <a:pPr lvl="1"/>
            <a:r>
              <a:rPr lang="en-US" dirty="0"/>
              <a:t>Finetune all tasks </a:t>
            </a:r>
            <a:r>
              <a:rPr lang="en-US" dirty="0">
                <a:sym typeface="Wingdings" panose="05000000000000000000" pitchFamily="2" charset="2"/>
              </a:rPr>
              <a:t> unrelated effort and time running “evaluation”</a:t>
            </a:r>
          </a:p>
          <a:p>
            <a:pPr lvl="1"/>
            <a:r>
              <a:rPr lang="en-US" dirty="0">
                <a:solidFill>
                  <a:schemeClr val="accent1">
                    <a:lumMod val="60000"/>
                    <a:lumOff val="40000"/>
                  </a:schemeClr>
                </a:solidFill>
                <a:sym typeface="Wingdings" panose="05000000000000000000" pitchFamily="2" charset="2"/>
              </a:rPr>
              <a:t>Stick with a few tasks  unfair comparisons, angry reviewers</a:t>
            </a:r>
          </a:p>
          <a:p>
            <a:r>
              <a:rPr lang="en-US" dirty="0">
                <a:solidFill>
                  <a:schemeClr val="accent1">
                    <a:lumMod val="60000"/>
                    <a:lumOff val="40000"/>
                  </a:schemeClr>
                </a:solidFill>
                <a:sym typeface="Wingdings" panose="05000000000000000000" pitchFamily="2" charset="2"/>
              </a:rPr>
              <a:t>How can we make evaluation easier?</a:t>
            </a:r>
          </a:p>
          <a:p>
            <a:r>
              <a:rPr lang="en-US" dirty="0">
                <a:solidFill>
                  <a:schemeClr val="accent1">
                    <a:lumMod val="60000"/>
                    <a:lumOff val="40000"/>
                  </a:schemeClr>
                </a:solidFill>
                <a:sym typeface="Wingdings" panose="05000000000000000000" pitchFamily="2" charset="2"/>
              </a:rPr>
              <a:t>Unit testing models for practical applications?</a:t>
            </a:r>
          </a:p>
          <a:p>
            <a:pPr lvl="1"/>
            <a:endParaRPr lang="en-US" dirty="0"/>
          </a:p>
        </p:txBody>
      </p:sp>
    </p:spTree>
    <p:extLst>
      <p:ext uri="{BB962C8B-B14F-4D97-AF65-F5344CB8AC3E}">
        <p14:creationId xmlns:p14="http://schemas.microsoft.com/office/powerpoint/2010/main" val="15642600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6BCD2-F33B-41F4-85F7-69106E8F02CB}"/>
              </a:ext>
            </a:extLst>
          </p:cNvPr>
          <p:cNvSpPr>
            <a:spLocks noGrp="1"/>
          </p:cNvSpPr>
          <p:nvPr>
            <p:ph type="title"/>
          </p:nvPr>
        </p:nvSpPr>
        <p:spPr/>
        <p:txBody>
          <a:bodyPr/>
          <a:lstStyle/>
          <a:p>
            <a:r>
              <a:rPr lang="en-US" dirty="0"/>
              <a:t>Expensive evaluations</a:t>
            </a:r>
          </a:p>
        </p:txBody>
      </p:sp>
      <p:sp>
        <p:nvSpPr>
          <p:cNvPr id="3" name="Content Placeholder 2">
            <a:extLst>
              <a:ext uri="{FF2B5EF4-FFF2-40B4-BE49-F238E27FC236}">
                <a16:creationId xmlns:a16="http://schemas.microsoft.com/office/drawing/2014/main" id="{FBA31905-5270-4C67-A07A-19276D3A4B05}"/>
              </a:ext>
            </a:extLst>
          </p:cNvPr>
          <p:cNvSpPr>
            <a:spLocks noGrp="1"/>
          </p:cNvSpPr>
          <p:nvPr>
            <p:ph idx="1"/>
          </p:nvPr>
        </p:nvSpPr>
        <p:spPr/>
        <p:txBody>
          <a:bodyPr/>
          <a:lstStyle/>
          <a:p>
            <a:r>
              <a:rPr lang="en-US" dirty="0">
                <a:solidFill>
                  <a:schemeClr val="accent1">
                    <a:lumMod val="60000"/>
                    <a:lumOff val="40000"/>
                  </a:schemeClr>
                </a:solidFill>
              </a:rPr>
              <a:t>GLUE: 9 tasks, </a:t>
            </a:r>
            <a:r>
              <a:rPr lang="en-US" dirty="0" err="1">
                <a:solidFill>
                  <a:schemeClr val="accent1">
                    <a:lumMod val="60000"/>
                    <a:lumOff val="40000"/>
                  </a:schemeClr>
                </a:solidFill>
              </a:rPr>
              <a:t>SuperGLUE</a:t>
            </a:r>
            <a:r>
              <a:rPr lang="en-US" dirty="0">
                <a:solidFill>
                  <a:schemeClr val="accent1">
                    <a:lumMod val="60000"/>
                    <a:lumOff val="40000"/>
                  </a:schemeClr>
                </a:solidFill>
              </a:rPr>
              <a:t>: 10 tasks, </a:t>
            </a:r>
            <a:r>
              <a:rPr lang="en-US" dirty="0" err="1">
                <a:solidFill>
                  <a:schemeClr val="accent1">
                    <a:lumMod val="60000"/>
                    <a:lumOff val="40000"/>
                  </a:schemeClr>
                </a:solidFill>
              </a:rPr>
              <a:t>SQuAD</a:t>
            </a:r>
            <a:r>
              <a:rPr lang="en-US" dirty="0">
                <a:solidFill>
                  <a:schemeClr val="accent1">
                    <a:lumMod val="60000"/>
                    <a:lumOff val="40000"/>
                  </a:schemeClr>
                </a:solidFill>
              </a:rPr>
              <a:t>: 150K QA pairs</a:t>
            </a:r>
          </a:p>
          <a:p>
            <a:pPr lvl="1"/>
            <a:r>
              <a:rPr lang="en-US" dirty="0">
                <a:solidFill>
                  <a:schemeClr val="accent1">
                    <a:lumMod val="60000"/>
                    <a:lumOff val="40000"/>
                  </a:schemeClr>
                </a:solidFill>
              </a:rPr>
              <a:t>Finetuning cost for every task is high</a:t>
            </a:r>
          </a:p>
          <a:p>
            <a:r>
              <a:rPr lang="en-US" dirty="0"/>
              <a:t>If a researcher is focused on distilling encoders with several novel methods:</a:t>
            </a:r>
          </a:p>
          <a:p>
            <a:pPr lvl="1"/>
            <a:r>
              <a:rPr lang="en-US" dirty="0">
                <a:solidFill>
                  <a:schemeClr val="accent1">
                    <a:lumMod val="60000"/>
                    <a:lumOff val="40000"/>
                  </a:schemeClr>
                </a:solidFill>
              </a:rPr>
              <a:t>Finetune all tasks </a:t>
            </a:r>
            <a:r>
              <a:rPr lang="en-US" dirty="0">
                <a:solidFill>
                  <a:schemeClr val="accent1">
                    <a:lumMod val="60000"/>
                    <a:lumOff val="40000"/>
                  </a:schemeClr>
                </a:solidFill>
                <a:sym typeface="Wingdings" panose="05000000000000000000" pitchFamily="2" charset="2"/>
              </a:rPr>
              <a:t> unrelated effort and time running “evaluation”</a:t>
            </a:r>
          </a:p>
          <a:p>
            <a:pPr lvl="1"/>
            <a:r>
              <a:rPr lang="en-US" dirty="0">
                <a:sym typeface="Wingdings" panose="05000000000000000000" pitchFamily="2" charset="2"/>
              </a:rPr>
              <a:t>Stick with a few tasks  unfair comparisons, angry reviewers</a:t>
            </a:r>
          </a:p>
          <a:p>
            <a:r>
              <a:rPr lang="en-US" dirty="0">
                <a:solidFill>
                  <a:schemeClr val="accent1">
                    <a:lumMod val="60000"/>
                    <a:lumOff val="40000"/>
                  </a:schemeClr>
                </a:solidFill>
                <a:sym typeface="Wingdings" panose="05000000000000000000" pitchFamily="2" charset="2"/>
              </a:rPr>
              <a:t>How can we make evaluation easier?</a:t>
            </a:r>
          </a:p>
          <a:p>
            <a:r>
              <a:rPr lang="en-US" dirty="0">
                <a:solidFill>
                  <a:schemeClr val="accent1">
                    <a:lumMod val="60000"/>
                    <a:lumOff val="40000"/>
                  </a:schemeClr>
                </a:solidFill>
                <a:sym typeface="Wingdings" panose="05000000000000000000" pitchFamily="2" charset="2"/>
              </a:rPr>
              <a:t>Unit testing models for practical applications?</a:t>
            </a:r>
          </a:p>
          <a:p>
            <a:pPr lvl="1"/>
            <a:endParaRPr lang="en-US" dirty="0"/>
          </a:p>
        </p:txBody>
      </p:sp>
    </p:spTree>
    <p:extLst>
      <p:ext uri="{BB962C8B-B14F-4D97-AF65-F5344CB8AC3E}">
        <p14:creationId xmlns:p14="http://schemas.microsoft.com/office/powerpoint/2010/main" val="17486819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6BCD2-F33B-41F4-85F7-69106E8F02CB}"/>
              </a:ext>
            </a:extLst>
          </p:cNvPr>
          <p:cNvSpPr>
            <a:spLocks noGrp="1"/>
          </p:cNvSpPr>
          <p:nvPr>
            <p:ph type="title"/>
          </p:nvPr>
        </p:nvSpPr>
        <p:spPr/>
        <p:txBody>
          <a:bodyPr/>
          <a:lstStyle/>
          <a:p>
            <a:r>
              <a:rPr lang="en-US" dirty="0"/>
              <a:t>Expensive evaluations</a:t>
            </a:r>
          </a:p>
        </p:txBody>
      </p:sp>
      <p:sp>
        <p:nvSpPr>
          <p:cNvPr id="3" name="Content Placeholder 2">
            <a:extLst>
              <a:ext uri="{FF2B5EF4-FFF2-40B4-BE49-F238E27FC236}">
                <a16:creationId xmlns:a16="http://schemas.microsoft.com/office/drawing/2014/main" id="{FBA31905-5270-4C67-A07A-19276D3A4B05}"/>
              </a:ext>
            </a:extLst>
          </p:cNvPr>
          <p:cNvSpPr>
            <a:spLocks noGrp="1"/>
          </p:cNvSpPr>
          <p:nvPr>
            <p:ph idx="1"/>
          </p:nvPr>
        </p:nvSpPr>
        <p:spPr/>
        <p:txBody>
          <a:bodyPr/>
          <a:lstStyle/>
          <a:p>
            <a:r>
              <a:rPr lang="en-US" dirty="0">
                <a:solidFill>
                  <a:schemeClr val="accent1">
                    <a:lumMod val="60000"/>
                    <a:lumOff val="40000"/>
                  </a:schemeClr>
                </a:solidFill>
              </a:rPr>
              <a:t>GLUE: 9 tasks, </a:t>
            </a:r>
            <a:r>
              <a:rPr lang="en-US" dirty="0" err="1">
                <a:solidFill>
                  <a:schemeClr val="accent1">
                    <a:lumMod val="60000"/>
                    <a:lumOff val="40000"/>
                  </a:schemeClr>
                </a:solidFill>
              </a:rPr>
              <a:t>SuperGLUE</a:t>
            </a:r>
            <a:r>
              <a:rPr lang="en-US" dirty="0">
                <a:solidFill>
                  <a:schemeClr val="accent1">
                    <a:lumMod val="60000"/>
                    <a:lumOff val="40000"/>
                  </a:schemeClr>
                </a:solidFill>
              </a:rPr>
              <a:t>: 10 tasks, </a:t>
            </a:r>
            <a:r>
              <a:rPr lang="en-US" dirty="0" err="1">
                <a:solidFill>
                  <a:schemeClr val="accent1">
                    <a:lumMod val="60000"/>
                    <a:lumOff val="40000"/>
                  </a:schemeClr>
                </a:solidFill>
              </a:rPr>
              <a:t>SQuAD</a:t>
            </a:r>
            <a:r>
              <a:rPr lang="en-US" dirty="0">
                <a:solidFill>
                  <a:schemeClr val="accent1">
                    <a:lumMod val="60000"/>
                    <a:lumOff val="40000"/>
                  </a:schemeClr>
                </a:solidFill>
              </a:rPr>
              <a:t>: 150K QA pairs</a:t>
            </a:r>
          </a:p>
          <a:p>
            <a:pPr lvl="1"/>
            <a:r>
              <a:rPr lang="en-US" dirty="0">
                <a:solidFill>
                  <a:schemeClr val="accent1">
                    <a:lumMod val="60000"/>
                    <a:lumOff val="40000"/>
                  </a:schemeClr>
                </a:solidFill>
              </a:rPr>
              <a:t>Finetuning cost for every task is high</a:t>
            </a:r>
          </a:p>
          <a:p>
            <a:r>
              <a:rPr lang="en-US" dirty="0">
                <a:solidFill>
                  <a:schemeClr val="accent1">
                    <a:lumMod val="60000"/>
                    <a:lumOff val="40000"/>
                  </a:schemeClr>
                </a:solidFill>
              </a:rPr>
              <a:t>If a researcher is focused on distilling encoders with several novel methods:</a:t>
            </a:r>
          </a:p>
          <a:p>
            <a:pPr lvl="1"/>
            <a:r>
              <a:rPr lang="en-US" dirty="0">
                <a:solidFill>
                  <a:schemeClr val="accent1">
                    <a:lumMod val="60000"/>
                    <a:lumOff val="40000"/>
                  </a:schemeClr>
                </a:solidFill>
              </a:rPr>
              <a:t>Finetune all tasks </a:t>
            </a:r>
            <a:r>
              <a:rPr lang="en-US" dirty="0">
                <a:solidFill>
                  <a:schemeClr val="accent1">
                    <a:lumMod val="60000"/>
                    <a:lumOff val="40000"/>
                  </a:schemeClr>
                </a:solidFill>
                <a:sym typeface="Wingdings" panose="05000000000000000000" pitchFamily="2" charset="2"/>
              </a:rPr>
              <a:t> unrelated effort and time running “evaluation”</a:t>
            </a:r>
          </a:p>
          <a:p>
            <a:pPr lvl="1"/>
            <a:r>
              <a:rPr lang="en-US" dirty="0">
                <a:solidFill>
                  <a:schemeClr val="accent1">
                    <a:lumMod val="60000"/>
                    <a:lumOff val="40000"/>
                  </a:schemeClr>
                </a:solidFill>
                <a:sym typeface="Wingdings" panose="05000000000000000000" pitchFamily="2" charset="2"/>
              </a:rPr>
              <a:t>Stick with a few tasks  unfair comparisons, angry reviewers</a:t>
            </a:r>
          </a:p>
          <a:p>
            <a:r>
              <a:rPr lang="en-US" dirty="0">
                <a:sym typeface="Wingdings" panose="05000000000000000000" pitchFamily="2" charset="2"/>
              </a:rPr>
              <a:t>How can we make evaluation easier?</a:t>
            </a:r>
          </a:p>
          <a:p>
            <a:r>
              <a:rPr lang="en-US" dirty="0">
                <a:solidFill>
                  <a:schemeClr val="accent1">
                    <a:lumMod val="60000"/>
                    <a:lumOff val="40000"/>
                  </a:schemeClr>
                </a:solidFill>
                <a:sym typeface="Wingdings" panose="05000000000000000000" pitchFamily="2" charset="2"/>
              </a:rPr>
              <a:t>Unit testing models for practical applications?</a:t>
            </a:r>
          </a:p>
          <a:p>
            <a:pPr lvl="1"/>
            <a:endParaRPr lang="en-US" dirty="0"/>
          </a:p>
        </p:txBody>
      </p:sp>
    </p:spTree>
    <p:extLst>
      <p:ext uri="{BB962C8B-B14F-4D97-AF65-F5344CB8AC3E}">
        <p14:creationId xmlns:p14="http://schemas.microsoft.com/office/powerpoint/2010/main" val="4919867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6BCD2-F33B-41F4-85F7-69106E8F02CB}"/>
              </a:ext>
            </a:extLst>
          </p:cNvPr>
          <p:cNvSpPr>
            <a:spLocks noGrp="1"/>
          </p:cNvSpPr>
          <p:nvPr>
            <p:ph type="title"/>
          </p:nvPr>
        </p:nvSpPr>
        <p:spPr/>
        <p:txBody>
          <a:bodyPr/>
          <a:lstStyle/>
          <a:p>
            <a:r>
              <a:rPr lang="en-US" dirty="0"/>
              <a:t>Expensive evaluations</a:t>
            </a:r>
          </a:p>
        </p:txBody>
      </p:sp>
      <p:sp>
        <p:nvSpPr>
          <p:cNvPr id="3" name="Content Placeholder 2">
            <a:extLst>
              <a:ext uri="{FF2B5EF4-FFF2-40B4-BE49-F238E27FC236}">
                <a16:creationId xmlns:a16="http://schemas.microsoft.com/office/drawing/2014/main" id="{FBA31905-5270-4C67-A07A-19276D3A4B05}"/>
              </a:ext>
            </a:extLst>
          </p:cNvPr>
          <p:cNvSpPr>
            <a:spLocks noGrp="1"/>
          </p:cNvSpPr>
          <p:nvPr>
            <p:ph idx="1"/>
          </p:nvPr>
        </p:nvSpPr>
        <p:spPr/>
        <p:txBody>
          <a:bodyPr/>
          <a:lstStyle/>
          <a:p>
            <a:r>
              <a:rPr lang="en-US" dirty="0">
                <a:solidFill>
                  <a:schemeClr val="accent1">
                    <a:lumMod val="60000"/>
                    <a:lumOff val="40000"/>
                  </a:schemeClr>
                </a:solidFill>
              </a:rPr>
              <a:t>GLUE: 9 tasks, </a:t>
            </a:r>
            <a:r>
              <a:rPr lang="en-US" dirty="0" err="1">
                <a:solidFill>
                  <a:schemeClr val="accent1">
                    <a:lumMod val="60000"/>
                    <a:lumOff val="40000"/>
                  </a:schemeClr>
                </a:solidFill>
              </a:rPr>
              <a:t>SuperGLUE</a:t>
            </a:r>
            <a:r>
              <a:rPr lang="en-US" dirty="0">
                <a:solidFill>
                  <a:schemeClr val="accent1">
                    <a:lumMod val="60000"/>
                    <a:lumOff val="40000"/>
                  </a:schemeClr>
                </a:solidFill>
              </a:rPr>
              <a:t>: 10 tasks, </a:t>
            </a:r>
            <a:r>
              <a:rPr lang="en-US" dirty="0" err="1">
                <a:solidFill>
                  <a:schemeClr val="accent1">
                    <a:lumMod val="60000"/>
                    <a:lumOff val="40000"/>
                  </a:schemeClr>
                </a:solidFill>
              </a:rPr>
              <a:t>SQuAD</a:t>
            </a:r>
            <a:r>
              <a:rPr lang="en-US" dirty="0">
                <a:solidFill>
                  <a:schemeClr val="accent1">
                    <a:lumMod val="60000"/>
                    <a:lumOff val="40000"/>
                  </a:schemeClr>
                </a:solidFill>
              </a:rPr>
              <a:t>: 150K QA pairs</a:t>
            </a:r>
          </a:p>
          <a:p>
            <a:pPr lvl="1"/>
            <a:r>
              <a:rPr lang="en-US" dirty="0">
                <a:solidFill>
                  <a:schemeClr val="accent1">
                    <a:lumMod val="60000"/>
                    <a:lumOff val="40000"/>
                  </a:schemeClr>
                </a:solidFill>
              </a:rPr>
              <a:t>Finetuning cost for every task is high</a:t>
            </a:r>
          </a:p>
          <a:p>
            <a:r>
              <a:rPr lang="en-US" dirty="0">
                <a:solidFill>
                  <a:schemeClr val="accent1">
                    <a:lumMod val="60000"/>
                    <a:lumOff val="40000"/>
                  </a:schemeClr>
                </a:solidFill>
              </a:rPr>
              <a:t>If a researcher is focused on distilling encoders with several novel methods:</a:t>
            </a:r>
          </a:p>
          <a:p>
            <a:pPr lvl="1"/>
            <a:r>
              <a:rPr lang="en-US" dirty="0">
                <a:solidFill>
                  <a:schemeClr val="accent1">
                    <a:lumMod val="60000"/>
                    <a:lumOff val="40000"/>
                  </a:schemeClr>
                </a:solidFill>
              </a:rPr>
              <a:t>Finetune all tasks </a:t>
            </a:r>
            <a:r>
              <a:rPr lang="en-US" dirty="0">
                <a:solidFill>
                  <a:schemeClr val="accent1">
                    <a:lumMod val="60000"/>
                    <a:lumOff val="40000"/>
                  </a:schemeClr>
                </a:solidFill>
                <a:sym typeface="Wingdings" panose="05000000000000000000" pitchFamily="2" charset="2"/>
              </a:rPr>
              <a:t> unrelated effort and time running “evaluation”</a:t>
            </a:r>
          </a:p>
          <a:p>
            <a:pPr lvl="1"/>
            <a:r>
              <a:rPr lang="en-US" dirty="0">
                <a:solidFill>
                  <a:schemeClr val="accent1">
                    <a:lumMod val="60000"/>
                    <a:lumOff val="40000"/>
                  </a:schemeClr>
                </a:solidFill>
                <a:sym typeface="Wingdings" panose="05000000000000000000" pitchFamily="2" charset="2"/>
              </a:rPr>
              <a:t>Stick with a few tasks  unfair comparisons, angry reviewers</a:t>
            </a:r>
          </a:p>
          <a:p>
            <a:r>
              <a:rPr lang="en-US" dirty="0">
                <a:solidFill>
                  <a:schemeClr val="accent1">
                    <a:lumMod val="60000"/>
                    <a:lumOff val="40000"/>
                  </a:schemeClr>
                </a:solidFill>
                <a:sym typeface="Wingdings" panose="05000000000000000000" pitchFamily="2" charset="2"/>
              </a:rPr>
              <a:t>How can we make evaluation easier?</a:t>
            </a:r>
          </a:p>
          <a:p>
            <a:r>
              <a:rPr lang="en-US" dirty="0">
                <a:sym typeface="Wingdings" panose="05000000000000000000" pitchFamily="2" charset="2"/>
              </a:rPr>
              <a:t>Unit testing models for practical applications?</a:t>
            </a:r>
          </a:p>
          <a:p>
            <a:pPr lvl="1"/>
            <a:endParaRPr lang="en-US" dirty="0"/>
          </a:p>
        </p:txBody>
      </p:sp>
    </p:spTree>
    <p:extLst>
      <p:ext uri="{BB962C8B-B14F-4D97-AF65-F5344CB8AC3E}">
        <p14:creationId xmlns:p14="http://schemas.microsoft.com/office/powerpoint/2010/main" val="32730323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ECE4A-83F3-441A-9C21-37A7D0E0A95C}"/>
              </a:ext>
            </a:extLst>
          </p:cNvPr>
          <p:cNvSpPr>
            <a:spLocks noGrp="1"/>
          </p:cNvSpPr>
          <p:nvPr>
            <p:ph type="title"/>
          </p:nvPr>
        </p:nvSpPr>
        <p:spPr/>
        <p:txBody>
          <a:bodyPr/>
          <a:lstStyle/>
          <a:p>
            <a:r>
              <a:rPr lang="en-US" dirty="0"/>
              <a:t>So, which *BERT?</a:t>
            </a:r>
          </a:p>
        </p:txBody>
      </p:sp>
      <p:sp>
        <p:nvSpPr>
          <p:cNvPr id="3" name="Text Placeholder 2">
            <a:extLst>
              <a:ext uri="{FF2B5EF4-FFF2-40B4-BE49-F238E27FC236}">
                <a16:creationId xmlns:a16="http://schemas.microsoft.com/office/drawing/2014/main" id="{CE4BC6FC-AA97-4108-A58A-CD7C291B10FF}"/>
              </a:ext>
            </a:extLst>
          </p:cNvPr>
          <p:cNvSpPr>
            <a:spLocks noGrp="1"/>
          </p:cNvSpPr>
          <p:nvPr>
            <p:ph type="body" idx="1"/>
          </p:nvPr>
        </p:nvSpPr>
        <p:spPr/>
        <p:txBody>
          <a:bodyPr/>
          <a:lstStyle/>
          <a:p>
            <a:r>
              <a:rPr lang="en-US" dirty="0"/>
              <a:t>What is your … task | data | language | goal ? </a:t>
            </a:r>
          </a:p>
        </p:txBody>
      </p:sp>
    </p:spTree>
    <p:extLst>
      <p:ext uri="{BB962C8B-B14F-4D97-AF65-F5344CB8AC3E}">
        <p14:creationId xmlns:p14="http://schemas.microsoft.com/office/powerpoint/2010/main" val="21540327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CF2302-07D9-4E7F-A6DC-158D9CB91CDA}"/>
              </a:ext>
            </a:extLst>
          </p:cNvPr>
          <p:cNvSpPr>
            <a:spLocks noGrp="1"/>
          </p:cNvSpPr>
          <p:nvPr>
            <p:ph type="title"/>
          </p:nvPr>
        </p:nvSpPr>
        <p:spPr/>
        <p:txBody>
          <a:bodyPr/>
          <a:lstStyle/>
          <a:p>
            <a:r>
              <a:rPr lang="en-US" dirty="0"/>
              <a:t>What is your task?</a:t>
            </a:r>
          </a:p>
        </p:txBody>
      </p:sp>
      <p:sp>
        <p:nvSpPr>
          <p:cNvPr id="5" name="Content Placeholder 4">
            <a:extLst>
              <a:ext uri="{FF2B5EF4-FFF2-40B4-BE49-F238E27FC236}">
                <a16:creationId xmlns:a16="http://schemas.microsoft.com/office/drawing/2014/main" id="{7CF28642-6B97-46FE-BE13-32C65C500FFF}"/>
              </a:ext>
            </a:extLst>
          </p:cNvPr>
          <p:cNvSpPr>
            <a:spLocks noGrp="1"/>
          </p:cNvSpPr>
          <p:nvPr>
            <p:ph idx="1"/>
          </p:nvPr>
        </p:nvSpPr>
        <p:spPr/>
        <p:txBody>
          <a:bodyPr/>
          <a:lstStyle/>
          <a:p>
            <a:r>
              <a:rPr lang="en-US" dirty="0"/>
              <a:t>Not all tasks benefit from the shiniest encoder!</a:t>
            </a:r>
          </a:p>
          <a:p>
            <a:pPr lvl="1"/>
            <a:r>
              <a:rPr lang="en-US" dirty="0"/>
              <a:t>Some pretrained systems work well with just BERT</a:t>
            </a:r>
          </a:p>
          <a:p>
            <a:pPr lvl="1"/>
            <a:r>
              <a:rPr lang="en-US" dirty="0">
                <a:solidFill>
                  <a:schemeClr val="accent1">
                    <a:lumMod val="60000"/>
                    <a:lumOff val="40000"/>
                  </a:schemeClr>
                </a:solidFill>
              </a:rPr>
              <a:t>Encodings are just inputs to complex systems that are further tuned</a:t>
            </a:r>
          </a:p>
          <a:p>
            <a:r>
              <a:rPr lang="en-US" dirty="0">
                <a:solidFill>
                  <a:schemeClr val="accent1">
                    <a:lumMod val="60000"/>
                    <a:lumOff val="40000"/>
                  </a:schemeClr>
                </a:solidFill>
              </a:rPr>
              <a:t>Finetuning and retraining entire models may not be feasible or even justified for your task</a:t>
            </a:r>
          </a:p>
        </p:txBody>
      </p:sp>
    </p:spTree>
    <p:extLst>
      <p:ext uri="{BB962C8B-B14F-4D97-AF65-F5344CB8AC3E}">
        <p14:creationId xmlns:p14="http://schemas.microsoft.com/office/powerpoint/2010/main" val="14546350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CF2302-07D9-4E7F-A6DC-158D9CB91CDA}"/>
              </a:ext>
            </a:extLst>
          </p:cNvPr>
          <p:cNvSpPr>
            <a:spLocks noGrp="1"/>
          </p:cNvSpPr>
          <p:nvPr>
            <p:ph type="title"/>
          </p:nvPr>
        </p:nvSpPr>
        <p:spPr/>
        <p:txBody>
          <a:bodyPr/>
          <a:lstStyle/>
          <a:p>
            <a:r>
              <a:rPr lang="en-US" dirty="0"/>
              <a:t>What is your task?</a:t>
            </a:r>
          </a:p>
        </p:txBody>
      </p:sp>
      <p:sp>
        <p:nvSpPr>
          <p:cNvPr id="5" name="Content Placeholder 4">
            <a:extLst>
              <a:ext uri="{FF2B5EF4-FFF2-40B4-BE49-F238E27FC236}">
                <a16:creationId xmlns:a16="http://schemas.microsoft.com/office/drawing/2014/main" id="{7CF28642-6B97-46FE-BE13-32C65C500FFF}"/>
              </a:ext>
            </a:extLst>
          </p:cNvPr>
          <p:cNvSpPr>
            <a:spLocks noGrp="1"/>
          </p:cNvSpPr>
          <p:nvPr>
            <p:ph idx="1"/>
          </p:nvPr>
        </p:nvSpPr>
        <p:spPr/>
        <p:txBody>
          <a:bodyPr/>
          <a:lstStyle/>
          <a:p>
            <a:r>
              <a:rPr lang="en-US" dirty="0"/>
              <a:t>Not all tasks benefit from the shiniest encoder!</a:t>
            </a:r>
          </a:p>
          <a:p>
            <a:pPr lvl="1"/>
            <a:r>
              <a:rPr lang="en-US" dirty="0"/>
              <a:t>Some pretrained systems work well with just BERT</a:t>
            </a:r>
          </a:p>
          <a:p>
            <a:pPr lvl="1"/>
            <a:r>
              <a:rPr lang="en-US" dirty="0"/>
              <a:t>Encodings are just inputs to complex systems that are further tuned</a:t>
            </a:r>
          </a:p>
          <a:p>
            <a:r>
              <a:rPr lang="en-US" dirty="0">
                <a:solidFill>
                  <a:schemeClr val="accent1">
                    <a:lumMod val="60000"/>
                    <a:lumOff val="40000"/>
                  </a:schemeClr>
                </a:solidFill>
              </a:rPr>
              <a:t>Finetuning and retraining entire models may not be feasible or even justified for your task</a:t>
            </a:r>
          </a:p>
        </p:txBody>
      </p:sp>
    </p:spTree>
    <p:extLst>
      <p:ext uri="{BB962C8B-B14F-4D97-AF65-F5344CB8AC3E}">
        <p14:creationId xmlns:p14="http://schemas.microsoft.com/office/powerpoint/2010/main" val="31158294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CF2302-07D9-4E7F-A6DC-158D9CB91CDA}"/>
              </a:ext>
            </a:extLst>
          </p:cNvPr>
          <p:cNvSpPr>
            <a:spLocks noGrp="1"/>
          </p:cNvSpPr>
          <p:nvPr>
            <p:ph type="title"/>
          </p:nvPr>
        </p:nvSpPr>
        <p:spPr/>
        <p:txBody>
          <a:bodyPr/>
          <a:lstStyle/>
          <a:p>
            <a:r>
              <a:rPr lang="en-US" dirty="0"/>
              <a:t>What is your task?</a:t>
            </a:r>
          </a:p>
        </p:txBody>
      </p:sp>
      <p:sp>
        <p:nvSpPr>
          <p:cNvPr id="5" name="Content Placeholder 4">
            <a:extLst>
              <a:ext uri="{FF2B5EF4-FFF2-40B4-BE49-F238E27FC236}">
                <a16:creationId xmlns:a16="http://schemas.microsoft.com/office/drawing/2014/main" id="{7CF28642-6B97-46FE-BE13-32C65C500FFF}"/>
              </a:ext>
            </a:extLst>
          </p:cNvPr>
          <p:cNvSpPr>
            <a:spLocks noGrp="1"/>
          </p:cNvSpPr>
          <p:nvPr>
            <p:ph idx="1"/>
          </p:nvPr>
        </p:nvSpPr>
        <p:spPr/>
        <p:txBody>
          <a:bodyPr/>
          <a:lstStyle/>
          <a:p>
            <a:r>
              <a:rPr lang="en-US" dirty="0">
                <a:solidFill>
                  <a:schemeClr val="accent1">
                    <a:lumMod val="60000"/>
                    <a:lumOff val="40000"/>
                  </a:schemeClr>
                </a:solidFill>
              </a:rPr>
              <a:t>Not all tasks benefit from the shiniest encoder!</a:t>
            </a:r>
          </a:p>
          <a:p>
            <a:pPr lvl="1"/>
            <a:r>
              <a:rPr lang="en-US" dirty="0">
                <a:solidFill>
                  <a:schemeClr val="accent1">
                    <a:lumMod val="60000"/>
                    <a:lumOff val="40000"/>
                  </a:schemeClr>
                </a:solidFill>
              </a:rPr>
              <a:t>Some pretrained systems work well with just BERT</a:t>
            </a:r>
          </a:p>
          <a:p>
            <a:pPr lvl="1"/>
            <a:r>
              <a:rPr lang="en-US" dirty="0">
                <a:solidFill>
                  <a:schemeClr val="accent1">
                    <a:lumMod val="60000"/>
                    <a:lumOff val="40000"/>
                  </a:schemeClr>
                </a:solidFill>
              </a:rPr>
              <a:t>Encodings are just inputs to complex systems that are further tuned</a:t>
            </a:r>
          </a:p>
          <a:p>
            <a:r>
              <a:rPr lang="en-US" dirty="0"/>
              <a:t>Finetuning and retraining entire models may not be feasible or even justified for your task</a:t>
            </a:r>
          </a:p>
        </p:txBody>
      </p:sp>
    </p:spTree>
    <p:extLst>
      <p:ext uri="{BB962C8B-B14F-4D97-AF65-F5344CB8AC3E}">
        <p14:creationId xmlns:p14="http://schemas.microsoft.com/office/powerpoint/2010/main" val="32538790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8AF69-600F-4664-A967-56C3E9381058}"/>
              </a:ext>
            </a:extLst>
          </p:cNvPr>
          <p:cNvSpPr>
            <a:spLocks noGrp="1"/>
          </p:cNvSpPr>
          <p:nvPr>
            <p:ph type="title"/>
          </p:nvPr>
        </p:nvSpPr>
        <p:spPr/>
        <p:txBody>
          <a:bodyPr/>
          <a:lstStyle/>
          <a:p>
            <a:r>
              <a:rPr lang="en-US" dirty="0"/>
              <a:t>What is your data?</a:t>
            </a:r>
          </a:p>
        </p:txBody>
      </p:sp>
      <p:sp>
        <p:nvSpPr>
          <p:cNvPr id="3" name="Content Placeholder 2">
            <a:extLst>
              <a:ext uri="{FF2B5EF4-FFF2-40B4-BE49-F238E27FC236}">
                <a16:creationId xmlns:a16="http://schemas.microsoft.com/office/drawing/2014/main" id="{0E3C1AAB-F569-4D98-A73E-BBDDEC0C9AAE}"/>
              </a:ext>
            </a:extLst>
          </p:cNvPr>
          <p:cNvSpPr>
            <a:spLocks noGrp="1"/>
          </p:cNvSpPr>
          <p:nvPr>
            <p:ph idx="1"/>
          </p:nvPr>
        </p:nvSpPr>
        <p:spPr/>
        <p:txBody>
          <a:bodyPr/>
          <a:lstStyle/>
          <a:p>
            <a:r>
              <a:rPr lang="en-US" dirty="0"/>
              <a:t>Does the domain of your data overlap with that of the encoder?</a:t>
            </a:r>
          </a:p>
          <a:p>
            <a:r>
              <a:rPr lang="en-US" dirty="0">
                <a:solidFill>
                  <a:schemeClr val="accent1">
                    <a:lumMod val="60000"/>
                    <a:lumOff val="40000"/>
                  </a:schemeClr>
                </a:solidFill>
              </a:rPr>
              <a:t>Is there are specialized pretrained encoder for your domain or data?</a:t>
            </a:r>
          </a:p>
          <a:p>
            <a:r>
              <a:rPr lang="en-US" dirty="0">
                <a:solidFill>
                  <a:schemeClr val="accent1">
                    <a:lumMod val="60000"/>
                    <a:lumOff val="40000"/>
                  </a:schemeClr>
                </a:solidFill>
              </a:rPr>
              <a:t>Do you have enough data to train your own?</a:t>
            </a:r>
          </a:p>
          <a:p>
            <a:r>
              <a:rPr lang="en-US" dirty="0">
                <a:solidFill>
                  <a:schemeClr val="accent1">
                    <a:lumMod val="60000"/>
                    <a:lumOff val="40000"/>
                  </a:schemeClr>
                </a:solidFill>
              </a:rPr>
              <a:t>Do you even need contextualized encoders?</a:t>
            </a:r>
          </a:p>
        </p:txBody>
      </p:sp>
    </p:spTree>
    <p:extLst>
      <p:ext uri="{BB962C8B-B14F-4D97-AF65-F5344CB8AC3E}">
        <p14:creationId xmlns:p14="http://schemas.microsoft.com/office/powerpoint/2010/main" val="13999995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8AF69-600F-4664-A967-56C3E9381058}"/>
              </a:ext>
            </a:extLst>
          </p:cNvPr>
          <p:cNvSpPr>
            <a:spLocks noGrp="1"/>
          </p:cNvSpPr>
          <p:nvPr>
            <p:ph type="title"/>
          </p:nvPr>
        </p:nvSpPr>
        <p:spPr/>
        <p:txBody>
          <a:bodyPr/>
          <a:lstStyle/>
          <a:p>
            <a:r>
              <a:rPr lang="en-US" dirty="0"/>
              <a:t>What is your data?</a:t>
            </a:r>
          </a:p>
        </p:txBody>
      </p:sp>
      <p:sp>
        <p:nvSpPr>
          <p:cNvPr id="3" name="Content Placeholder 2">
            <a:extLst>
              <a:ext uri="{FF2B5EF4-FFF2-40B4-BE49-F238E27FC236}">
                <a16:creationId xmlns:a16="http://schemas.microsoft.com/office/drawing/2014/main" id="{0E3C1AAB-F569-4D98-A73E-BBDDEC0C9AAE}"/>
              </a:ext>
            </a:extLst>
          </p:cNvPr>
          <p:cNvSpPr>
            <a:spLocks noGrp="1"/>
          </p:cNvSpPr>
          <p:nvPr>
            <p:ph idx="1"/>
          </p:nvPr>
        </p:nvSpPr>
        <p:spPr/>
        <p:txBody>
          <a:bodyPr/>
          <a:lstStyle/>
          <a:p>
            <a:r>
              <a:rPr lang="en-US" dirty="0">
                <a:solidFill>
                  <a:schemeClr val="accent1">
                    <a:lumMod val="60000"/>
                    <a:lumOff val="40000"/>
                  </a:schemeClr>
                </a:solidFill>
              </a:rPr>
              <a:t>Does the domain of your data overlap with that of the encoder?</a:t>
            </a:r>
          </a:p>
          <a:p>
            <a:r>
              <a:rPr lang="en-US" dirty="0"/>
              <a:t>Is there are specialized pretrained encoder for your domain or data?</a:t>
            </a:r>
          </a:p>
          <a:p>
            <a:r>
              <a:rPr lang="en-US" dirty="0">
                <a:solidFill>
                  <a:schemeClr val="accent1">
                    <a:lumMod val="60000"/>
                    <a:lumOff val="40000"/>
                  </a:schemeClr>
                </a:solidFill>
              </a:rPr>
              <a:t>Do you have enough data to train your own?</a:t>
            </a:r>
          </a:p>
          <a:p>
            <a:r>
              <a:rPr lang="en-US" dirty="0">
                <a:solidFill>
                  <a:schemeClr val="accent1">
                    <a:lumMod val="60000"/>
                    <a:lumOff val="40000"/>
                  </a:schemeClr>
                </a:solidFill>
              </a:rPr>
              <a:t>Do you even need contextualized encoders?</a:t>
            </a:r>
          </a:p>
        </p:txBody>
      </p:sp>
    </p:spTree>
    <p:extLst>
      <p:ext uri="{BB962C8B-B14F-4D97-AF65-F5344CB8AC3E}">
        <p14:creationId xmlns:p14="http://schemas.microsoft.com/office/powerpoint/2010/main" val="3735363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2">
            <a:extLst>
              <a:ext uri="{FF2B5EF4-FFF2-40B4-BE49-F238E27FC236}">
                <a16:creationId xmlns:a16="http://schemas.microsoft.com/office/drawing/2014/main" id="{58F4086B-A601-4F8D-86B7-23FE01B753B8}"/>
              </a:ext>
            </a:extLst>
          </p:cNvPr>
          <p:cNvSpPr>
            <a:spLocks noGrp="1"/>
          </p:cNvSpPr>
          <p:nvPr>
            <p:ph idx="1"/>
          </p:nvPr>
        </p:nvSpPr>
        <p:spPr>
          <a:xfrm>
            <a:off x="838200" y="1825625"/>
            <a:ext cx="11353800" cy="4351338"/>
          </a:xfrm>
        </p:spPr>
        <p:txBody>
          <a:bodyPr/>
          <a:lstStyle/>
          <a:p>
            <a:pPr marL="0" indent="0">
              <a:lnSpc>
                <a:spcPct val="200000"/>
              </a:lnSpc>
              <a:buNone/>
            </a:pPr>
            <a:r>
              <a:rPr lang="en-US" dirty="0"/>
              <a:t>BERT is a 12 (or 24) layer Transformer language model trained on two pretraining tasks, masked language modeling (fill-in-the-blank) and next sentence prediction (binary classification), and on English Wikipedia and </a:t>
            </a:r>
            <a:r>
              <a:rPr lang="en-US" dirty="0" err="1"/>
              <a:t>BooksCorpus</a:t>
            </a:r>
            <a:r>
              <a:rPr lang="en-US" dirty="0"/>
              <a:t>.</a:t>
            </a:r>
          </a:p>
        </p:txBody>
      </p:sp>
      <p:sp>
        <p:nvSpPr>
          <p:cNvPr id="2" name="Title 1">
            <a:extLst>
              <a:ext uri="{FF2B5EF4-FFF2-40B4-BE49-F238E27FC236}">
                <a16:creationId xmlns:a16="http://schemas.microsoft.com/office/drawing/2014/main" id="{F87D2D27-DF68-431D-BE3B-CCDA98D34B16}"/>
              </a:ext>
            </a:extLst>
          </p:cNvPr>
          <p:cNvSpPr>
            <a:spLocks noGrp="1"/>
          </p:cNvSpPr>
          <p:nvPr>
            <p:ph type="title"/>
          </p:nvPr>
        </p:nvSpPr>
        <p:spPr/>
        <p:txBody>
          <a:bodyPr/>
          <a:lstStyle/>
          <a:p>
            <a:r>
              <a:rPr lang="en-US" dirty="0"/>
              <a:t>About BERT     and friends</a:t>
            </a:r>
          </a:p>
        </p:txBody>
      </p:sp>
      <p:sp>
        <p:nvSpPr>
          <p:cNvPr id="5" name="Rectangle 4">
            <a:extLst>
              <a:ext uri="{FF2B5EF4-FFF2-40B4-BE49-F238E27FC236}">
                <a16:creationId xmlns:a16="http://schemas.microsoft.com/office/drawing/2014/main" id="{407A27F2-BB71-4D32-8A6B-6DC471CF2446}"/>
              </a:ext>
            </a:extLst>
          </p:cNvPr>
          <p:cNvSpPr/>
          <p:nvPr/>
        </p:nvSpPr>
        <p:spPr>
          <a:xfrm>
            <a:off x="2486722" y="2085932"/>
            <a:ext cx="4573270" cy="603221"/>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D67C69B-36A4-4030-B1AA-AC05B95B7748}"/>
              </a:ext>
            </a:extLst>
          </p:cNvPr>
          <p:cNvSpPr txBox="1"/>
          <p:nvPr/>
        </p:nvSpPr>
        <p:spPr>
          <a:xfrm>
            <a:off x="1956745" y="1514663"/>
            <a:ext cx="4482965" cy="400110"/>
          </a:xfrm>
          <a:prstGeom prst="rect">
            <a:avLst/>
          </a:prstGeom>
          <a:noFill/>
        </p:spPr>
        <p:txBody>
          <a:bodyPr wrap="square" rtlCol="0">
            <a:spAutoFit/>
          </a:bodyPr>
          <a:lstStyle/>
          <a:p>
            <a:r>
              <a:rPr lang="en-US" sz="2000" dirty="0">
                <a:solidFill>
                  <a:schemeClr val="accent4"/>
                </a:solidFill>
              </a:rPr>
              <a:t>Why this size and architecture?</a:t>
            </a:r>
          </a:p>
        </p:txBody>
      </p:sp>
      <p:sp>
        <p:nvSpPr>
          <p:cNvPr id="8" name="Rectangle 7">
            <a:extLst>
              <a:ext uri="{FF2B5EF4-FFF2-40B4-BE49-F238E27FC236}">
                <a16:creationId xmlns:a16="http://schemas.microsoft.com/office/drawing/2014/main" id="{5DC049CC-8C2C-42CC-924A-AECC42B86783}"/>
              </a:ext>
            </a:extLst>
          </p:cNvPr>
          <p:cNvSpPr/>
          <p:nvPr/>
        </p:nvSpPr>
        <p:spPr>
          <a:xfrm>
            <a:off x="4499517" y="2949461"/>
            <a:ext cx="7579113" cy="6192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8D5FA34-DB07-4840-89EA-32D64750BFF6}"/>
              </a:ext>
            </a:extLst>
          </p:cNvPr>
          <p:cNvSpPr/>
          <p:nvPr/>
        </p:nvSpPr>
        <p:spPr>
          <a:xfrm>
            <a:off x="1618786" y="3828968"/>
            <a:ext cx="7579114" cy="5758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5CD6E66-7C5F-45ED-9C46-7537DC1295FB}"/>
              </a:ext>
            </a:extLst>
          </p:cNvPr>
          <p:cNvSpPr txBox="1"/>
          <p:nvPr/>
        </p:nvSpPr>
        <p:spPr>
          <a:xfrm>
            <a:off x="2297849" y="3300187"/>
            <a:ext cx="2308302" cy="400110"/>
          </a:xfrm>
          <a:prstGeom prst="rect">
            <a:avLst/>
          </a:prstGeom>
          <a:noFill/>
        </p:spPr>
        <p:txBody>
          <a:bodyPr wrap="square" rtlCol="0">
            <a:spAutoFit/>
          </a:bodyPr>
          <a:lstStyle/>
          <a:p>
            <a:r>
              <a:rPr lang="en-US" sz="2000" dirty="0">
                <a:solidFill>
                  <a:schemeClr val="accent4"/>
                </a:solidFill>
              </a:rPr>
              <a:t>Why these tasks?</a:t>
            </a:r>
          </a:p>
        </p:txBody>
      </p:sp>
      <p:sp>
        <p:nvSpPr>
          <p:cNvPr id="14" name="Rectangle 13">
            <a:extLst>
              <a:ext uri="{FF2B5EF4-FFF2-40B4-BE49-F238E27FC236}">
                <a16:creationId xmlns:a16="http://schemas.microsoft.com/office/drawing/2014/main" id="{40DEFCDC-08DE-481B-B87E-0AE61A466BAB}"/>
              </a:ext>
            </a:extLst>
          </p:cNvPr>
          <p:cNvSpPr/>
          <p:nvPr/>
        </p:nvSpPr>
        <p:spPr>
          <a:xfrm>
            <a:off x="838200" y="4665076"/>
            <a:ext cx="4694664" cy="675779"/>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E4E502E-B0D7-4B09-987F-81444301E937}"/>
              </a:ext>
            </a:extLst>
          </p:cNvPr>
          <p:cNvSpPr txBox="1"/>
          <p:nvPr/>
        </p:nvSpPr>
        <p:spPr>
          <a:xfrm>
            <a:off x="10515599" y="4593488"/>
            <a:ext cx="1540725" cy="707886"/>
          </a:xfrm>
          <a:prstGeom prst="rect">
            <a:avLst/>
          </a:prstGeom>
          <a:noFill/>
        </p:spPr>
        <p:txBody>
          <a:bodyPr wrap="square" rtlCol="0">
            <a:spAutoFit/>
          </a:bodyPr>
          <a:lstStyle/>
          <a:p>
            <a:r>
              <a:rPr lang="en-US" sz="2000" dirty="0">
                <a:solidFill>
                  <a:schemeClr val="accent4"/>
                </a:solidFill>
              </a:rPr>
              <a:t>Other languages?</a:t>
            </a:r>
          </a:p>
        </p:txBody>
      </p:sp>
      <p:sp>
        <p:nvSpPr>
          <p:cNvPr id="17" name="TextBox 16">
            <a:extLst>
              <a:ext uri="{FF2B5EF4-FFF2-40B4-BE49-F238E27FC236}">
                <a16:creationId xmlns:a16="http://schemas.microsoft.com/office/drawing/2014/main" id="{4199685F-3F08-426F-8E30-42DFB3ACBE28}"/>
              </a:ext>
            </a:extLst>
          </p:cNvPr>
          <p:cNvSpPr txBox="1"/>
          <p:nvPr/>
        </p:nvSpPr>
        <p:spPr>
          <a:xfrm>
            <a:off x="2914185" y="5469077"/>
            <a:ext cx="2308302" cy="707886"/>
          </a:xfrm>
          <a:prstGeom prst="rect">
            <a:avLst/>
          </a:prstGeom>
          <a:noFill/>
        </p:spPr>
        <p:txBody>
          <a:bodyPr wrap="square" rtlCol="0">
            <a:spAutoFit/>
          </a:bodyPr>
          <a:lstStyle/>
          <a:p>
            <a:r>
              <a:rPr lang="en-US" sz="2000" dirty="0">
                <a:solidFill>
                  <a:schemeClr val="accent4"/>
                </a:solidFill>
              </a:rPr>
              <a:t>What’s special about this data?</a:t>
            </a:r>
          </a:p>
        </p:txBody>
      </p:sp>
      <p:sp>
        <p:nvSpPr>
          <p:cNvPr id="19" name="Rectangle 18">
            <a:extLst>
              <a:ext uri="{FF2B5EF4-FFF2-40B4-BE49-F238E27FC236}">
                <a16:creationId xmlns:a16="http://schemas.microsoft.com/office/drawing/2014/main" id="{16E46911-C946-4561-87D4-12C6ADEC54D5}"/>
              </a:ext>
            </a:extLst>
          </p:cNvPr>
          <p:cNvSpPr/>
          <p:nvPr/>
        </p:nvSpPr>
        <p:spPr>
          <a:xfrm>
            <a:off x="10573215" y="3828968"/>
            <a:ext cx="1313984" cy="5758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4689D22-ED40-4C79-8859-6D566BA0B5C0}"/>
              </a:ext>
            </a:extLst>
          </p:cNvPr>
          <p:cNvSpPr/>
          <p:nvPr/>
        </p:nvSpPr>
        <p:spPr>
          <a:xfrm>
            <a:off x="7084153" y="2085932"/>
            <a:ext cx="1624361" cy="603221"/>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2C4B5FE8-4D6E-4467-82A9-773C05F3AE1B}"/>
              </a:ext>
            </a:extLst>
          </p:cNvPr>
          <p:cNvSpPr txBox="1"/>
          <p:nvPr/>
        </p:nvSpPr>
        <p:spPr>
          <a:xfrm>
            <a:off x="7059992" y="1290341"/>
            <a:ext cx="1851102" cy="707886"/>
          </a:xfrm>
          <a:prstGeom prst="rect">
            <a:avLst/>
          </a:prstGeom>
          <a:noFill/>
        </p:spPr>
        <p:txBody>
          <a:bodyPr wrap="square" rtlCol="0">
            <a:spAutoFit/>
          </a:bodyPr>
          <a:lstStyle/>
          <a:p>
            <a:r>
              <a:rPr lang="en-US" sz="2000" dirty="0">
                <a:solidFill>
                  <a:schemeClr val="accent4"/>
                </a:solidFill>
              </a:rPr>
              <a:t>How much “language”?</a:t>
            </a:r>
          </a:p>
        </p:txBody>
      </p:sp>
      <p:pic>
        <p:nvPicPr>
          <p:cNvPr id="3" name="Picture 2" descr="A close up of a logo&#10;&#10;Description automatically generated">
            <a:extLst>
              <a:ext uri="{FF2B5EF4-FFF2-40B4-BE49-F238E27FC236}">
                <a16:creationId xmlns:a16="http://schemas.microsoft.com/office/drawing/2014/main" id="{093FE418-5194-4D94-A2A8-19774B7120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6297" y="532625"/>
            <a:ext cx="728668" cy="804868"/>
          </a:xfrm>
          <a:prstGeom prst="rect">
            <a:avLst/>
          </a:prstGeom>
        </p:spPr>
      </p:pic>
      <p:sp>
        <p:nvSpPr>
          <p:cNvPr id="4" name="TextBox 3">
            <a:extLst>
              <a:ext uri="{FF2B5EF4-FFF2-40B4-BE49-F238E27FC236}">
                <a16:creationId xmlns:a16="http://schemas.microsoft.com/office/drawing/2014/main" id="{48BEB7A9-B37B-4B9A-BF0C-DB802831566A}"/>
              </a:ext>
            </a:extLst>
          </p:cNvPr>
          <p:cNvSpPr txBox="1"/>
          <p:nvPr/>
        </p:nvSpPr>
        <p:spPr>
          <a:xfrm>
            <a:off x="2959023" y="1789166"/>
            <a:ext cx="2263464" cy="276999"/>
          </a:xfrm>
          <a:prstGeom prst="rect">
            <a:avLst/>
          </a:prstGeom>
          <a:noFill/>
        </p:spPr>
        <p:txBody>
          <a:bodyPr wrap="square" rtlCol="0">
            <a:spAutoFit/>
          </a:bodyPr>
          <a:lstStyle/>
          <a:p>
            <a:r>
              <a:rPr lang="en-US" sz="1200" dirty="0">
                <a:solidFill>
                  <a:schemeClr val="accent6"/>
                </a:solidFill>
              </a:rPr>
              <a:t>-base, -large, -small, -xl, etc.</a:t>
            </a:r>
          </a:p>
        </p:txBody>
      </p:sp>
      <p:sp>
        <p:nvSpPr>
          <p:cNvPr id="18" name="TextBox 17">
            <a:extLst>
              <a:ext uri="{FF2B5EF4-FFF2-40B4-BE49-F238E27FC236}">
                <a16:creationId xmlns:a16="http://schemas.microsoft.com/office/drawing/2014/main" id="{80C9CA94-FB1A-47B0-8585-BE466510691D}"/>
              </a:ext>
            </a:extLst>
          </p:cNvPr>
          <p:cNvSpPr txBox="1"/>
          <p:nvPr/>
        </p:nvSpPr>
        <p:spPr>
          <a:xfrm>
            <a:off x="8515520" y="1475085"/>
            <a:ext cx="2308303" cy="461665"/>
          </a:xfrm>
          <a:prstGeom prst="rect">
            <a:avLst/>
          </a:prstGeom>
          <a:noFill/>
        </p:spPr>
        <p:txBody>
          <a:bodyPr wrap="square" rtlCol="0">
            <a:spAutoFit/>
          </a:bodyPr>
          <a:lstStyle/>
          <a:p>
            <a:r>
              <a:rPr lang="en-US" sz="1200" dirty="0">
                <a:solidFill>
                  <a:schemeClr val="accent6"/>
                </a:solidFill>
              </a:rPr>
              <a:t>linguistic probing tasks, attention, few-shot evaluation</a:t>
            </a:r>
          </a:p>
        </p:txBody>
      </p:sp>
      <p:sp>
        <p:nvSpPr>
          <p:cNvPr id="20" name="TextBox 19">
            <a:extLst>
              <a:ext uri="{FF2B5EF4-FFF2-40B4-BE49-F238E27FC236}">
                <a16:creationId xmlns:a16="http://schemas.microsoft.com/office/drawing/2014/main" id="{482D532C-A01F-4764-A553-D78837239A87}"/>
              </a:ext>
            </a:extLst>
          </p:cNvPr>
          <p:cNvSpPr txBox="1"/>
          <p:nvPr/>
        </p:nvSpPr>
        <p:spPr>
          <a:xfrm>
            <a:off x="1863416" y="3533116"/>
            <a:ext cx="3359071" cy="276999"/>
          </a:xfrm>
          <a:prstGeom prst="rect">
            <a:avLst/>
          </a:prstGeom>
          <a:noFill/>
        </p:spPr>
        <p:txBody>
          <a:bodyPr wrap="square" rtlCol="0">
            <a:spAutoFit/>
          </a:bodyPr>
          <a:lstStyle/>
          <a:p>
            <a:r>
              <a:rPr lang="en-US" sz="1200" dirty="0" err="1">
                <a:solidFill>
                  <a:schemeClr val="accent6"/>
                </a:solidFill>
              </a:rPr>
              <a:t>XLNet</a:t>
            </a:r>
            <a:r>
              <a:rPr lang="en-US" sz="1200" dirty="0">
                <a:solidFill>
                  <a:schemeClr val="accent6"/>
                </a:solidFill>
              </a:rPr>
              <a:t>, ELECTRA, </a:t>
            </a:r>
            <a:r>
              <a:rPr lang="en-US" sz="1200" dirty="0" err="1">
                <a:solidFill>
                  <a:schemeClr val="accent6"/>
                </a:solidFill>
              </a:rPr>
              <a:t>SpanBERT</a:t>
            </a:r>
            <a:r>
              <a:rPr lang="en-US" sz="1200" dirty="0">
                <a:solidFill>
                  <a:schemeClr val="accent6"/>
                </a:solidFill>
              </a:rPr>
              <a:t>, LXMERT, etc.</a:t>
            </a:r>
          </a:p>
        </p:txBody>
      </p:sp>
      <p:sp>
        <p:nvSpPr>
          <p:cNvPr id="21" name="TextBox 20">
            <a:extLst>
              <a:ext uri="{FF2B5EF4-FFF2-40B4-BE49-F238E27FC236}">
                <a16:creationId xmlns:a16="http://schemas.microsoft.com/office/drawing/2014/main" id="{25DFF531-6FC7-432A-9317-A6AAE9FAFBFA}"/>
              </a:ext>
            </a:extLst>
          </p:cNvPr>
          <p:cNvSpPr txBox="1"/>
          <p:nvPr/>
        </p:nvSpPr>
        <p:spPr>
          <a:xfrm>
            <a:off x="2810108" y="6160271"/>
            <a:ext cx="2412379" cy="276999"/>
          </a:xfrm>
          <a:prstGeom prst="rect">
            <a:avLst/>
          </a:prstGeom>
          <a:noFill/>
        </p:spPr>
        <p:txBody>
          <a:bodyPr wrap="square" rtlCol="0">
            <a:spAutoFit/>
          </a:bodyPr>
          <a:lstStyle/>
          <a:p>
            <a:r>
              <a:rPr lang="en-US" sz="1200" dirty="0" err="1">
                <a:solidFill>
                  <a:schemeClr val="accent6"/>
                </a:solidFill>
              </a:rPr>
              <a:t>BioBERT</a:t>
            </a:r>
            <a:r>
              <a:rPr lang="en-US" sz="1200" dirty="0">
                <a:solidFill>
                  <a:schemeClr val="accent6"/>
                </a:solidFill>
              </a:rPr>
              <a:t>, </a:t>
            </a:r>
            <a:r>
              <a:rPr lang="en-US" sz="1200" dirty="0" err="1">
                <a:solidFill>
                  <a:schemeClr val="accent6"/>
                </a:solidFill>
              </a:rPr>
              <a:t>Covid</a:t>
            </a:r>
            <a:r>
              <a:rPr lang="en-US" sz="1200" dirty="0">
                <a:solidFill>
                  <a:schemeClr val="accent6"/>
                </a:solidFill>
              </a:rPr>
              <a:t>-Twitter-BERT, </a:t>
            </a:r>
            <a:r>
              <a:rPr lang="en-US" sz="1200" dirty="0" err="1">
                <a:solidFill>
                  <a:schemeClr val="accent6"/>
                </a:solidFill>
              </a:rPr>
              <a:t>etc</a:t>
            </a:r>
            <a:endParaRPr lang="en-US" sz="1200" dirty="0">
              <a:solidFill>
                <a:schemeClr val="accent6"/>
              </a:solidFill>
            </a:endParaRPr>
          </a:p>
        </p:txBody>
      </p:sp>
      <p:sp>
        <p:nvSpPr>
          <p:cNvPr id="22" name="TextBox 21">
            <a:extLst>
              <a:ext uri="{FF2B5EF4-FFF2-40B4-BE49-F238E27FC236}">
                <a16:creationId xmlns:a16="http://schemas.microsoft.com/office/drawing/2014/main" id="{3F589D25-5B7A-4CCD-A055-D2A7EE98267F}"/>
              </a:ext>
            </a:extLst>
          </p:cNvPr>
          <p:cNvSpPr txBox="1"/>
          <p:nvPr/>
        </p:nvSpPr>
        <p:spPr>
          <a:xfrm>
            <a:off x="9666251" y="5213095"/>
            <a:ext cx="2412379" cy="461665"/>
          </a:xfrm>
          <a:prstGeom prst="rect">
            <a:avLst/>
          </a:prstGeom>
          <a:noFill/>
        </p:spPr>
        <p:txBody>
          <a:bodyPr wrap="square" rtlCol="0">
            <a:spAutoFit/>
          </a:bodyPr>
          <a:lstStyle/>
          <a:p>
            <a:r>
              <a:rPr lang="en-US" sz="1200" dirty="0" err="1">
                <a:solidFill>
                  <a:schemeClr val="accent6"/>
                </a:solidFill>
              </a:rPr>
              <a:t>mBERT</a:t>
            </a:r>
            <a:r>
              <a:rPr lang="en-US" sz="1200" dirty="0">
                <a:solidFill>
                  <a:schemeClr val="accent6"/>
                </a:solidFill>
              </a:rPr>
              <a:t>, XLM, XLM-R, mT5, </a:t>
            </a:r>
            <a:r>
              <a:rPr lang="en-US" sz="1200" dirty="0" err="1">
                <a:solidFill>
                  <a:schemeClr val="accent6"/>
                </a:solidFill>
              </a:rPr>
              <a:t>RuBERT</a:t>
            </a:r>
            <a:r>
              <a:rPr lang="en-US" sz="1200" dirty="0">
                <a:solidFill>
                  <a:schemeClr val="accent6"/>
                </a:solidFill>
              </a:rPr>
              <a:t>, </a:t>
            </a:r>
            <a:r>
              <a:rPr lang="en-US" sz="1200" dirty="0" err="1">
                <a:solidFill>
                  <a:schemeClr val="accent6"/>
                </a:solidFill>
              </a:rPr>
              <a:t>etc</a:t>
            </a:r>
            <a:endParaRPr lang="en-US" sz="1200" dirty="0">
              <a:solidFill>
                <a:schemeClr val="accent6"/>
              </a:solidFill>
            </a:endParaRPr>
          </a:p>
        </p:txBody>
      </p:sp>
    </p:spTree>
    <p:extLst>
      <p:ext uri="{BB962C8B-B14F-4D97-AF65-F5344CB8AC3E}">
        <p14:creationId xmlns:p14="http://schemas.microsoft.com/office/powerpoint/2010/main" val="13580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10" grpId="0" animBg="1"/>
      <p:bldP spid="12" grpId="0"/>
      <p:bldP spid="14" grpId="0" animBg="1"/>
      <p:bldP spid="15" grpId="0"/>
      <p:bldP spid="17" grpId="0"/>
      <p:bldP spid="19" grpId="0" animBg="1"/>
      <p:bldP spid="25" grpId="0" animBg="1"/>
      <p:bldP spid="27" grpId="0"/>
      <p:bldP spid="4" grpId="0"/>
      <p:bldP spid="18" grpId="0"/>
      <p:bldP spid="20" grpId="0"/>
      <p:bldP spid="21" grpId="0"/>
      <p:bldP spid="2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8AF69-600F-4664-A967-56C3E9381058}"/>
              </a:ext>
            </a:extLst>
          </p:cNvPr>
          <p:cNvSpPr>
            <a:spLocks noGrp="1"/>
          </p:cNvSpPr>
          <p:nvPr>
            <p:ph type="title"/>
          </p:nvPr>
        </p:nvSpPr>
        <p:spPr/>
        <p:txBody>
          <a:bodyPr/>
          <a:lstStyle/>
          <a:p>
            <a:r>
              <a:rPr lang="en-US" dirty="0"/>
              <a:t>What is your data?</a:t>
            </a:r>
          </a:p>
        </p:txBody>
      </p:sp>
      <p:sp>
        <p:nvSpPr>
          <p:cNvPr id="3" name="Content Placeholder 2">
            <a:extLst>
              <a:ext uri="{FF2B5EF4-FFF2-40B4-BE49-F238E27FC236}">
                <a16:creationId xmlns:a16="http://schemas.microsoft.com/office/drawing/2014/main" id="{0E3C1AAB-F569-4D98-A73E-BBDDEC0C9AAE}"/>
              </a:ext>
            </a:extLst>
          </p:cNvPr>
          <p:cNvSpPr>
            <a:spLocks noGrp="1"/>
          </p:cNvSpPr>
          <p:nvPr>
            <p:ph idx="1"/>
          </p:nvPr>
        </p:nvSpPr>
        <p:spPr/>
        <p:txBody>
          <a:bodyPr/>
          <a:lstStyle/>
          <a:p>
            <a:r>
              <a:rPr lang="en-US" dirty="0">
                <a:solidFill>
                  <a:schemeClr val="accent1">
                    <a:lumMod val="60000"/>
                    <a:lumOff val="40000"/>
                  </a:schemeClr>
                </a:solidFill>
              </a:rPr>
              <a:t>Does the domain of your data overlap with that of the encoder?</a:t>
            </a:r>
          </a:p>
          <a:p>
            <a:r>
              <a:rPr lang="en-US" dirty="0">
                <a:solidFill>
                  <a:schemeClr val="accent1">
                    <a:lumMod val="60000"/>
                    <a:lumOff val="40000"/>
                  </a:schemeClr>
                </a:solidFill>
              </a:rPr>
              <a:t>Is there are specialized pretrained encoder for your domain or data?</a:t>
            </a:r>
          </a:p>
          <a:p>
            <a:r>
              <a:rPr lang="en-US" dirty="0"/>
              <a:t>Do you have enough data to train your own?</a:t>
            </a:r>
          </a:p>
          <a:p>
            <a:r>
              <a:rPr lang="en-US" dirty="0">
                <a:solidFill>
                  <a:schemeClr val="accent1">
                    <a:lumMod val="60000"/>
                    <a:lumOff val="40000"/>
                  </a:schemeClr>
                </a:solidFill>
              </a:rPr>
              <a:t>Do you even need contextualized encoders?</a:t>
            </a:r>
          </a:p>
        </p:txBody>
      </p:sp>
    </p:spTree>
    <p:extLst>
      <p:ext uri="{BB962C8B-B14F-4D97-AF65-F5344CB8AC3E}">
        <p14:creationId xmlns:p14="http://schemas.microsoft.com/office/powerpoint/2010/main" val="25359643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8AF69-600F-4664-A967-56C3E9381058}"/>
              </a:ext>
            </a:extLst>
          </p:cNvPr>
          <p:cNvSpPr>
            <a:spLocks noGrp="1"/>
          </p:cNvSpPr>
          <p:nvPr>
            <p:ph type="title"/>
          </p:nvPr>
        </p:nvSpPr>
        <p:spPr/>
        <p:txBody>
          <a:bodyPr/>
          <a:lstStyle/>
          <a:p>
            <a:r>
              <a:rPr lang="en-US" dirty="0"/>
              <a:t>What is your data?</a:t>
            </a:r>
          </a:p>
        </p:txBody>
      </p:sp>
      <p:sp>
        <p:nvSpPr>
          <p:cNvPr id="3" name="Content Placeholder 2">
            <a:extLst>
              <a:ext uri="{FF2B5EF4-FFF2-40B4-BE49-F238E27FC236}">
                <a16:creationId xmlns:a16="http://schemas.microsoft.com/office/drawing/2014/main" id="{0E3C1AAB-F569-4D98-A73E-BBDDEC0C9AAE}"/>
              </a:ext>
            </a:extLst>
          </p:cNvPr>
          <p:cNvSpPr>
            <a:spLocks noGrp="1"/>
          </p:cNvSpPr>
          <p:nvPr>
            <p:ph idx="1"/>
          </p:nvPr>
        </p:nvSpPr>
        <p:spPr/>
        <p:txBody>
          <a:bodyPr/>
          <a:lstStyle/>
          <a:p>
            <a:r>
              <a:rPr lang="en-US" dirty="0">
                <a:solidFill>
                  <a:schemeClr val="accent1">
                    <a:lumMod val="60000"/>
                    <a:lumOff val="40000"/>
                  </a:schemeClr>
                </a:solidFill>
              </a:rPr>
              <a:t>Does the domain of your data overlap with that of the encoder?</a:t>
            </a:r>
          </a:p>
          <a:p>
            <a:r>
              <a:rPr lang="en-US" dirty="0">
                <a:solidFill>
                  <a:schemeClr val="accent1">
                    <a:lumMod val="60000"/>
                    <a:lumOff val="40000"/>
                  </a:schemeClr>
                </a:solidFill>
              </a:rPr>
              <a:t>Is there are specialized pretrained encoder for your domain or data?</a:t>
            </a:r>
          </a:p>
          <a:p>
            <a:r>
              <a:rPr lang="en-US" dirty="0">
                <a:solidFill>
                  <a:schemeClr val="accent1">
                    <a:lumMod val="60000"/>
                    <a:lumOff val="40000"/>
                  </a:schemeClr>
                </a:solidFill>
              </a:rPr>
              <a:t>Do you have enough data to train your own?</a:t>
            </a:r>
          </a:p>
          <a:p>
            <a:r>
              <a:rPr lang="en-US" dirty="0"/>
              <a:t>Do you even need contextualized encoders?</a:t>
            </a:r>
          </a:p>
        </p:txBody>
      </p:sp>
    </p:spTree>
    <p:extLst>
      <p:ext uri="{BB962C8B-B14F-4D97-AF65-F5344CB8AC3E}">
        <p14:creationId xmlns:p14="http://schemas.microsoft.com/office/powerpoint/2010/main" val="5208768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06D17-EF27-4B06-84A4-C6109A385F12}"/>
              </a:ext>
            </a:extLst>
          </p:cNvPr>
          <p:cNvSpPr>
            <a:spLocks noGrp="1"/>
          </p:cNvSpPr>
          <p:nvPr>
            <p:ph type="title"/>
          </p:nvPr>
        </p:nvSpPr>
        <p:spPr/>
        <p:txBody>
          <a:bodyPr/>
          <a:lstStyle/>
          <a:p>
            <a:r>
              <a:rPr lang="en-US" dirty="0"/>
              <a:t>What is your language?</a:t>
            </a:r>
          </a:p>
        </p:txBody>
      </p:sp>
      <p:sp>
        <p:nvSpPr>
          <p:cNvPr id="3" name="Content Placeholder 2">
            <a:extLst>
              <a:ext uri="{FF2B5EF4-FFF2-40B4-BE49-F238E27FC236}">
                <a16:creationId xmlns:a16="http://schemas.microsoft.com/office/drawing/2014/main" id="{47941C05-E437-4272-8D8C-D3A35C00588E}"/>
              </a:ext>
            </a:extLst>
          </p:cNvPr>
          <p:cNvSpPr>
            <a:spLocks noGrp="1"/>
          </p:cNvSpPr>
          <p:nvPr>
            <p:ph idx="1"/>
          </p:nvPr>
        </p:nvSpPr>
        <p:spPr/>
        <p:txBody>
          <a:bodyPr/>
          <a:lstStyle/>
          <a:p>
            <a:r>
              <a:rPr lang="en-US" dirty="0"/>
              <a:t>Is your language low-resource? </a:t>
            </a:r>
          </a:p>
          <a:p>
            <a:pPr lvl="1"/>
            <a:r>
              <a:rPr lang="en-US" dirty="0"/>
              <a:t>Use the best general-purpose model</a:t>
            </a:r>
          </a:p>
          <a:p>
            <a:pPr lvl="1"/>
            <a:r>
              <a:rPr lang="en-US" dirty="0">
                <a:solidFill>
                  <a:schemeClr val="accent1">
                    <a:lumMod val="60000"/>
                    <a:lumOff val="40000"/>
                  </a:schemeClr>
                </a:solidFill>
              </a:rPr>
              <a:t>Again, depends on your task and data</a:t>
            </a:r>
          </a:p>
          <a:p>
            <a:r>
              <a:rPr lang="en-US" dirty="0">
                <a:solidFill>
                  <a:schemeClr val="accent1">
                    <a:lumMod val="60000"/>
                    <a:lumOff val="40000"/>
                  </a:schemeClr>
                </a:solidFill>
              </a:rPr>
              <a:t>Is there a competitive monolingual contextualized encoder?</a:t>
            </a:r>
          </a:p>
          <a:p>
            <a:pPr lvl="1"/>
            <a:r>
              <a:rPr lang="en-US" dirty="0">
                <a:solidFill>
                  <a:schemeClr val="accent1">
                    <a:lumMod val="60000"/>
                    <a:lumOff val="40000"/>
                  </a:schemeClr>
                </a:solidFill>
              </a:rPr>
              <a:t>Chinese, French, </a:t>
            </a:r>
            <a:r>
              <a:rPr lang="en-US" dirty="0" err="1">
                <a:solidFill>
                  <a:schemeClr val="accent1">
                    <a:lumMod val="60000"/>
                    <a:lumOff val="40000"/>
                  </a:schemeClr>
                </a:solidFill>
              </a:rPr>
              <a:t>etc</a:t>
            </a:r>
            <a:endParaRPr lang="en-US" dirty="0">
              <a:solidFill>
                <a:schemeClr val="accent1">
                  <a:lumMod val="60000"/>
                  <a:lumOff val="40000"/>
                </a:schemeClr>
              </a:solidFill>
            </a:endParaRPr>
          </a:p>
          <a:p>
            <a:pPr lvl="1"/>
            <a:r>
              <a:rPr lang="en-US" dirty="0">
                <a:solidFill>
                  <a:schemeClr val="accent1">
                    <a:lumMod val="60000"/>
                    <a:lumOff val="40000"/>
                  </a:schemeClr>
                </a:solidFill>
              </a:rPr>
              <a:t>Monolingual data curation may be better</a:t>
            </a:r>
          </a:p>
          <a:p>
            <a:pPr lvl="1"/>
            <a:r>
              <a:rPr lang="en-US" dirty="0">
                <a:solidFill>
                  <a:schemeClr val="accent1">
                    <a:lumMod val="60000"/>
                    <a:lumOff val="40000"/>
                  </a:schemeClr>
                </a:solidFill>
              </a:rPr>
              <a:t>Language-specific model hyperparameters can be adjusted (e.g. vocabulary)</a:t>
            </a:r>
          </a:p>
        </p:txBody>
      </p:sp>
    </p:spTree>
    <p:extLst>
      <p:ext uri="{BB962C8B-B14F-4D97-AF65-F5344CB8AC3E}">
        <p14:creationId xmlns:p14="http://schemas.microsoft.com/office/powerpoint/2010/main" val="26273189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06D17-EF27-4B06-84A4-C6109A385F12}"/>
              </a:ext>
            </a:extLst>
          </p:cNvPr>
          <p:cNvSpPr>
            <a:spLocks noGrp="1"/>
          </p:cNvSpPr>
          <p:nvPr>
            <p:ph type="title"/>
          </p:nvPr>
        </p:nvSpPr>
        <p:spPr/>
        <p:txBody>
          <a:bodyPr/>
          <a:lstStyle/>
          <a:p>
            <a:r>
              <a:rPr lang="en-US" dirty="0"/>
              <a:t>What is your language?</a:t>
            </a:r>
          </a:p>
        </p:txBody>
      </p:sp>
      <p:sp>
        <p:nvSpPr>
          <p:cNvPr id="3" name="Content Placeholder 2">
            <a:extLst>
              <a:ext uri="{FF2B5EF4-FFF2-40B4-BE49-F238E27FC236}">
                <a16:creationId xmlns:a16="http://schemas.microsoft.com/office/drawing/2014/main" id="{47941C05-E437-4272-8D8C-D3A35C00588E}"/>
              </a:ext>
            </a:extLst>
          </p:cNvPr>
          <p:cNvSpPr>
            <a:spLocks noGrp="1"/>
          </p:cNvSpPr>
          <p:nvPr>
            <p:ph idx="1"/>
          </p:nvPr>
        </p:nvSpPr>
        <p:spPr/>
        <p:txBody>
          <a:bodyPr/>
          <a:lstStyle/>
          <a:p>
            <a:r>
              <a:rPr lang="en-US" dirty="0"/>
              <a:t>Is your language low-resource? </a:t>
            </a:r>
          </a:p>
          <a:p>
            <a:pPr lvl="1"/>
            <a:r>
              <a:rPr lang="en-US" dirty="0"/>
              <a:t>Use the best general-purpose model</a:t>
            </a:r>
          </a:p>
          <a:p>
            <a:pPr lvl="1"/>
            <a:r>
              <a:rPr lang="en-US" dirty="0"/>
              <a:t>Again, depends on your task and data</a:t>
            </a:r>
          </a:p>
          <a:p>
            <a:r>
              <a:rPr lang="en-US" dirty="0">
                <a:solidFill>
                  <a:schemeClr val="accent1">
                    <a:lumMod val="60000"/>
                    <a:lumOff val="40000"/>
                  </a:schemeClr>
                </a:solidFill>
              </a:rPr>
              <a:t>Is there a competitive monolingual contextualized encoder?</a:t>
            </a:r>
          </a:p>
          <a:p>
            <a:pPr lvl="1"/>
            <a:r>
              <a:rPr lang="en-US" dirty="0">
                <a:solidFill>
                  <a:schemeClr val="accent1">
                    <a:lumMod val="60000"/>
                    <a:lumOff val="40000"/>
                  </a:schemeClr>
                </a:solidFill>
              </a:rPr>
              <a:t>Chinese, French, </a:t>
            </a:r>
            <a:r>
              <a:rPr lang="en-US" dirty="0" err="1">
                <a:solidFill>
                  <a:schemeClr val="accent1">
                    <a:lumMod val="60000"/>
                    <a:lumOff val="40000"/>
                  </a:schemeClr>
                </a:solidFill>
              </a:rPr>
              <a:t>etc</a:t>
            </a:r>
            <a:endParaRPr lang="en-US" dirty="0">
              <a:solidFill>
                <a:schemeClr val="accent1">
                  <a:lumMod val="60000"/>
                  <a:lumOff val="40000"/>
                </a:schemeClr>
              </a:solidFill>
            </a:endParaRPr>
          </a:p>
          <a:p>
            <a:pPr lvl="1"/>
            <a:r>
              <a:rPr lang="en-US" dirty="0">
                <a:solidFill>
                  <a:schemeClr val="accent1">
                    <a:lumMod val="60000"/>
                    <a:lumOff val="40000"/>
                  </a:schemeClr>
                </a:solidFill>
              </a:rPr>
              <a:t>Monolingual data curation may be better</a:t>
            </a:r>
          </a:p>
          <a:p>
            <a:pPr lvl="1"/>
            <a:r>
              <a:rPr lang="en-US" dirty="0">
                <a:solidFill>
                  <a:schemeClr val="accent1">
                    <a:lumMod val="60000"/>
                    <a:lumOff val="40000"/>
                  </a:schemeClr>
                </a:solidFill>
              </a:rPr>
              <a:t>Language-specific model hyperparameters can be adjusted (e.g. vocabulary)</a:t>
            </a:r>
          </a:p>
        </p:txBody>
      </p:sp>
    </p:spTree>
    <p:extLst>
      <p:ext uri="{BB962C8B-B14F-4D97-AF65-F5344CB8AC3E}">
        <p14:creationId xmlns:p14="http://schemas.microsoft.com/office/powerpoint/2010/main" val="204707322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06D17-EF27-4B06-84A4-C6109A385F12}"/>
              </a:ext>
            </a:extLst>
          </p:cNvPr>
          <p:cNvSpPr>
            <a:spLocks noGrp="1"/>
          </p:cNvSpPr>
          <p:nvPr>
            <p:ph type="title"/>
          </p:nvPr>
        </p:nvSpPr>
        <p:spPr/>
        <p:txBody>
          <a:bodyPr/>
          <a:lstStyle/>
          <a:p>
            <a:r>
              <a:rPr lang="en-US" dirty="0"/>
              <a:t>What is your language?</a:t>
            </a:r>
          </a:p>
        </p:txBody>
      </p:sp>
      <p:sp>
        <p:nvSpPr>
          <p:cNvPr id="3" name="Content Placeholder 2">
            <a:extLst>
              <a:ext uri="{FF2B5EF4-FFF2-40B4-BE49-F238E27FC236}">
                <a16:creationId xmlns:a16="http://schemas.microsoft.com/office/drawing/2014/main" id="{47941C05-E437-4272-8D8C-D3A35C00588E}"/>
              </a:ext>
            </a:extLst>
          </p:cNvPr>
          <p:cNvSpPr>
            <a:spLocks noGrp="1"/>
          </p:cNvSpPr>
          <p:nvPr>
            <p:ph idx="1"/>
          </p:nvPr>
        </p:nvSpPr>
        <p:spPr/>
        <p:txBody>
          <a:bodyPr/>
          <a:lstStyle/>
          <a:p>
            <a:r>
              <a:rPr lang="en-US" dirty="0"/>
              <a:t>Is your language low-resource? </a:t>
            </a:r>
          </a:p>
          <a:p>
            <a:pPr lvl="1"/>
            <a:r>
              <a:rPr lang="en-US" dirty="0">
                <a:solidFill>
                  <a:schemeClr val="accent1">
                    <a:lumMod val="60000"/>
                    <a:lumOff val="40000"/>
                  </a:schemeClr>
                </a:solidFill>
              </a:rPr>
              <a:t>Use the best general-purpose model</a:t>
            </a:r>
          </a:p>
          <a:p>
            <a:pPr lvl="1"/>
            <a:r>
              <a:rPr lang="en-US" dirty="0">
                <a:solidFill>
                  <a:schemeClr val="accent1">
                    <a:lumMod val="60000"/>
                    <a:lumOff val="40000"/>
                  </a:schemeClr>
                </a:solidFill>
              </a:rPr>
              <a:t>Again, depends on your task and data</a:t>
            </a:r>
          </a:p>
          <a:p>
            <a:r>
              <a:rPr lang="en-US" dirty="0"/>
              <a:t>Is there a competitive monolingual contextualized encoder?</a:t>
            </a:r>
          </a:p>
          <a:p>
            <a:pPr lvl="1"/>
            <a:r>
              <a:rPr lang="en-US" dirty="0">
                <a:solidFill>
                  <a:schemeClr val="accent1">
                    <a:lumMod val="60000"/>
                    <a:lumOff val="40000"/>
                  </a:schemeClr>
                </a:solidFill>
              </a:rPr>
              <a:t>Chinese, French, </a:t>
            </a:r>
            <a:r>
              <a:rPr lang="en-US" dirty="0" err="1">
                <a:solidFill>
                  <a:schemeClr val="accent1">
                    <a:lumMod val="60000"/>
                    <a:lumOff val="40000"/>
                  </a:schemeClr>
                </a:solidFill>
              </a:rPr>
              <a:t>etc</a:t>
            </a:r>
            <a:endParaRPr lang="en-US" dirty="0">
              <a:solidFill>
                <a:schemeClr val="accent1">
                  <a:lumMod val="60000"/>
                  <a:lumOff val="40000"/>
                </a:schemeClr>
              </a:solidFill>
            </a:endParaRPr>
          </a:p>
          <a:p>
            <a:pPr lvl="1"/>
            <a:r>
              <a:rPr lang="en-US" dirty="0">
                <a:solidFill>
                  <a:schemeClr val="accent1">
                    <a:lumMod val="60000"/>
                    <a:lumOff val="40000"/>
                  </a:schemeClr>
                </a:solidFill>
              </a:rPr>
              <a:t>Monolingual data curation may be better</a:t>
            </a:r>
          </a:p>
          <a:p>
            <a:pPr lvl="1"/>
            <a:r>
              <a:rPr lang="en-US" dirty="0">
                <a:solidFill>
                  <a:schemeClr val="accent1">
                    <a:lumMod val="60000"/>
                    <a:lumOff val="40000"/>
                  </a:schemeClr>
                </a:solidFill>
              </a:rPr>
              <a:t>Language-specific model hyperparameters can be adjusted (e.g. vocabulary)</a:t>
            </a:r>
          </a:p>
        </p:txBody>
      </p:sp>
    </p:spTree>
    <p:extLst>
      <p:ext uri="{BB962C8B-B14F-4D97-AF65-F5344CB8AC3E}">
        <p14:creationId xmlns:p14="http://schemas.microsoft.com/office/powerpoint/2010/main" val="224419970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06D17-EF27-4B06-84A4-C6109A385F12}"/>
              </a:ext>
            </a:extLst>
          </p:cNvPr>
          <p:cNvSpPr>
            <a:spLocks noGrp="1"/>
          </p:cNvSpPr>
          <p:nvPr>
            <p:ph type="title"/>
          </p:nvPr>
        </p:nvSpPr>
        <p:spPr/>
        <p:txBody>
          <a:bodyPr/>
          <a:lstStyle/>
          <a:p>
            <a:r>
              <a:rPr lang="en-US" dirty="0"/>
              <a:t>What is your language?</a:t>
            </a:r>
          </a:p>
        </p:txBody>
      </p:sp>
      <p:sp>
        <p:nvSpPr>
          <p:cNvPr id="3" name="Content Placeholder 2">
            <a:extLst>
              <a:ext uri="{FF2B5EF4-FFF2-40B4-BE49-F238E27FC236}">
                <a16:creationId xmlns:a16="http://schemas.microsoft.com/office/drawing/2014/main" id="{47941C05-E437-4272-8D8C-D3A35C00588E}"/>
              </a:ext>
            </a:extLst>
          </p:cNvPr>
          <p:cNvSpPr>
            <a:spLocks noGrp="1"/>
          </p:cNvSpPr>
          <p:nvPr>
            <p:ph idx="1"/>
          </p:nvPr>
        </p:nvSpPr>
        <p:spPr/>
        <p:txBody>
          <a:bodyPr/>
          <a:lstStyle/>
          <a:p>
            <a:r>
              <a:rPr lang="en-US" dirty="0"/>
              <a:t>Is your language low-resource? </a:t>
            </a:r>
          </a:p>
          <a:p>
            <a:pPr lvl="1"/>
            <a:r>
              <a:rPr lang="en-US" dirty="0">
                <a:solidFill>
                  <a:schemeClr val="accent1">
                    <a:lumMod val="60000"/>
                    <a:lumOff val="40000"/>
                  </a:schemeClr>
                </a:solidFill>
              </a:rPr>
              <a:t>Use the best general-purpose model</a:t>
            </a:r>
          </a:p>
          <a:p>
            <a:pPr lvl="1"/>
            <a:r>
              <a:rPr lang="en-US" dirty="0">
                <a:solidFill>
                  <a:schemeClr val="accent1">
                    <a:lumMod val="60000"/>
                    <a:lumOff val="40000"/>
                  </a:schemeClr>
                </a:solidFill>
              </a:rPr>
              <a:t>Again, depends on your task and data</a:t>
            </a:r>
          </a:p>
          <a:p>
            <a:r>
              <a:rPr lang="en-US" dirty="0"/>
              <a:t>Is there a competitive monolingual contextualized encoder?</a:t>
            </a:r>
          </a:p>
          <a:p>
            <a:pPr lvl="1"/>
            <a:r>
              <a:rPr lang="en-US" dirty="0"/>
              <a:t>Chinese, French, </a:t>
            </a:r>
            <a:r>
              <a:rPr lang="en-US" dirty="0" err="1"/>
              <a:t>etc</a:t>
            </a:r>
            <a:endParaRPr lang="en-US" dirty="0"/>
          </a:p>
          <a:p>
            <a:pPr lvl="1"/>
            <a:r>
              <a:rPr lang="en-US" dirty="0">
                <a:solidFill>
                  <a:schemeClr val="accent1">
                    <a:lumMod val="60000"/>
                    <a:lumOff val="40000"/>
                  </a:schemeClr>
                </a:solidFill>
              </a:rPr>
              <a:t>Monolingual data curation may be better</a:t>
            </a:r>
          </a:p>
          <a:p>
            <a:pPr lvl="1"/>
            <a:r>
              <a:rPr lang="en-US" dirty="0">
                <a:solidFill>
                  <a:schemeClr val="accent1">
                    <a:lumMod val="60000"/>
                    <a:lumOff val="40000"/>
                  </a:schemeClr>
                </a:solidFill>
              </a:rPr>
              <a:t>Language-specific model hyperparameters can be adjusted (e.g. vocabulary)</a:t>
            </a:r>
          </a:p>
        </p:txBody>
      </p:sp>
    </p:spTree>
    <p:extLst>
      <p:ext uri="{BB962C8B-B14F-4D97-AF65-F5344CB8AC3E}">
        <p14:creationId xmlns:p14="http://schemas.microsoft.com/office/powerpoint/2010/main" val="10401789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06D17-EF27-4B06-84A4-C6109A385F12}"/>
              </a:ext>
            </a:extLst>
          </p:cNvPr>
          <p:cNvSpPr>
            <a:spLocks noGrp="1"/>
          </p:cNvSpPr>
          <p:nvPr>
            <p:ph type="title"/>
          </p:nvPr>
        </p:nvSpPr>
        <p:spPr/>
        <p:txBody>
          <a:bodyPr/>
          <a:lstStyle/>
          <a:p>
            <a:r>
              <a:rPr lang="en-US" dirty="0"/>
              <a:t>What is your language?</a:t>
            </a:r>
          </a:p>
        </p:txBody>
      </p:sp>
      <p:sp>
        <p:nvSpPr>
          <p:cNvPr id="3" name="Content Placeholder 2">
            <a:extLst>
              <a:ext uri="{FF2B5EF4-FFF2-40B4-BE49-F238E27FC236}">
                <a16:creationId xmlns:a16="http://schemas.microsoft.com/office/drawing/2014/main" id="{47941C05-E437-4272-8D8C-D3A35C00588E}"/>
              </a:ext>
            </a:extLst>
          </p:cNvPr>
          <p:cNvSpPr>
            <a:spLocks noGrp="1"/>
          </p:cNvSpPr>
          <p:nvPr>
            <p:ph idx="1"/>
          </p:nvPr>
        </p:nvSpPr>
        <p:spPr/>
        <p:txBody>
          <a:bodyPr/>
          <a:lstStyle/>
          <a:p>
            <a:r>
              <a:rPr lang="en-US" dirty="0"/>
              <a:t>Is your language low-resource? </a:t>
            </a:r>
          </a:p>
          <a:p>
            <a:pPr lvl="1"/>
            <a:r>
              <a:rPr lang="en-US" dirty="0">
                <a:solidFill>
                  <a:schemeClr val="accent1">
                    <a:lumMod val="60000"/>
                    <a:lumOff val="40000"/>
                  </a:schemeClr>
                </a:solidFill>
              </a:rPr>
              <a:t>Use the best general-purpose model</a:t>
            </a:r>
          </a:p>
          <a:p>
            <a:pPr lvl="1"/>
            <a:r>
              <a:rPr lang="en-US" dirty="0">
                <a:solidFill>
                  <a:schemeClr val="accent1">
                    <a:lumMod val="60000"/>
                    <a:lumOff val="40000"/>
                  </a:schemeClr>
                </a:solidFill>
              </a:rPr>
              <a:t>Again, depends on your task and data</a:t>
            </a:r>
          </a:p>
          <a:p>
            <a:r>
              <a:rPr lang="en-US" dirty="0"/>
              <a:t>Is there a competitive monolingual contextualized encoder?</a:t>
            </a:r>
          </a:p>
          <a:p>
            <a:pPr lvl="1"/>
            <a:r>
              <a:rPr lang="en-US" dirty="0"/>
              <a:t>Chinese, French, </a:t>
            </a:r>
            <a:r>
              <a:rPr lang="en-US" dirty="0" err="1"/>
              <a:t>etc</a:t>
            </a:r>
            <a:endParaRPr lang="en-US" dirty="0"/>
          </a:p>
          <a:p>
            <a:pPr lvl="1"/>
            <a:r>
              <a:rPr lang="en-US" dirty="0"/>
              <a:t>Monolingual data curation may be better</a:t>
            </a:r>
          </a:p>
          <a:p>
            <a:pPr lvl="1"/>
            <a:r>
              <a:rPr lang="en-US" dirty="0">
                <a:solidFill>
                  <a:schemeClr val="accent1">
                    <a:lumMod val="60000"/>
                    <a:lumOff val="40000"/>
                  </a:schemeClr>
                </a:solidFill>
              </a:rPr>
              <a:t>Language-specific model hyperparameters can be adjusted (e.g. vocabulary)</a:t>
            </a:r>
          </a:p>
        </p:txBody>
      </p:sp>
    </p:spTree>
    <p:extLst>
      <p:ext uri="{BB962C8B-B14F-4D97-AF65-F5344CB8AC3E}">
        <p14:creationId xmlns:p14="http://schemas.microsoft.com/office/powerpoint/2010/main" val="132493048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06D17-EF27-4B06-84A4-C6109A385F12}"/>
              </a:ext>
            </a:extLst>
          </p:cNvPr>
          <p:cNvSpPr>
            <a:spLocks noGrp="1"/>
          </p:cNvSpPr>
          <p:nvPr>
            <p:ph type="title"/>
          </p:nvPr>
        </p:nvSpPr>
        <p:spPr/>
        <p:txBody>
          <a:bodyPr/>
          <a:lstStyle/>
          <a:p>
            <a:r>
              <a:rPr lang="en-US" dirty="0"/>
              <a:t>What is your language?</a:t>
            </a:r>
          </a:p>
        </p:txBody>
      </p:sp>
      <p:sp>
        <p:nvSpPr>
          <p:cNvPr id="3" name="Content Placeholder 2">
            <a:extLst>
              <a:ext uri="{FF2B5EF4-FFF2-40B4-BE49-F238E27FC236}">
                <a16:creationId xmlns:a16="http://schemas.microsoft.com/office/drawing/2014/main" id="{47941C05-E437-4272-8D8C-D3A35C00588E}"/>
              </a:ext>
            </a:extLst>
          </p:cNvPr>
          <p:cNvSpPr>
            <a:spLocks noGrp="1"/>
          </p:cNvSpPr>
          <p:nvPr>
            <p:ph idx="1"/>
          </p:nvPr>
        </p:nvSpPr>
        <p:spPr/>
        <p:txBody>
          <a:bodyPr/>
          <a:lstStyle/>
          <a:p>
            <a:r>
              <a:rPr lang="en-US" dirty="0"/>
              <a:t>Is your language low-resource? </a:t>
            </a:r>
          </a:p>
          <a:p>
            <a:pPr lvl="1"/>
            <a:r>
              <a:rPr lang="en-US" dirty="0">
                <a:solidFill>
                  <a:schemeClr val="accent1">
                    <a:lumMod val="60000"/>
                    <a:lumOff val="40000"/>
                  </a:schemeClr>
                </a:solidFill>
              </a:rPr>
              <a:t>Use the best general-purpose model</a:t>
            </a:r>
          </a:p>
          <a:p>
            <a:pPr lvl="1"/>
            <a:r>
              <a:rPr lang="en-US" dirty="0">
                <a:solidFill>
                  <a:schemeClr val="accent1">
                    <a:lumMod val="60000"/>
                    <a:lumOff val="40000"/>
                  </a:schemeClr>
                </a:solidFill>
              </a:rPr>
              <a:t>Again, depends on your task and data</a:t>
            </a:r>
          </a:p>
          <a:p>
            <a:r>
              <a:rPr lang="en-US" dirty="0"/>
              <a:t>Is there a competitive monolingual contextualized encoder?</a:t>
            </a:r>
          </a:p>
          <a:p>
            <a:pPr lvl="1"/>
            <a:r>
              <a:rPr lang="en-US" dirty="0"/>
              <a:t>Chinese, French, </a:t>
            </a:r>
            <a:r>
              <a:rPr lang="en-US" dirty="0" err="1"/>
              <a:t>etc</a:t>
            </a:r>
            <a:endParaRPr lang="en-US" dirty="0"/>
          </a:p>
          <a:p>
            <a:pPr lvl="1"/>
            <a:r>
              <a:rPr lang="en-US" dirty="0"/>
              <a:t>Monolingual data curation may be better</a:t>
            </a:r>
          </a:p>
          <a:p>
            <a:pPr lvl="1"/>
            <a:r>
              <a:rPr lang="en-US" dirty="0"/>
              <a:t>Language-specific model hyperparameters can be adjusted (e.g. vocabulary)</a:t>
            </a:r>
          </a:p>
        </p:txBody>
      </p:sp>
    </p:spTree>
    <p:extLst>
      <p:ext uri="{BB962C8B-B14F-4D97-AF65-F5344CB8AC3E}">
        <p14:creationId xmlns:p14="http://schemas.microsoft.com/office/powerpoint/2010/main" val="202756392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5D053-A65E-4FCA-9E9F-77C682D85CF3}"/>
              </a:ext>
            </a:extLst>
          </p:cNvPr>
          <p:cNvSpPr>
            <a:spLocks noGrp="1"/>
          </p:cNvSpPr>
          <p:nvPr>
            <p:ph type="title"/>
          </p:nvPr>
        </p:nvSpPr>
        <p:spPr/>
        <p:txBody>
          <a:bodyPr/>
          <a:lstStyle/>
          <a:p>
            <a:r>
              <a:rPr lang="en-US" dirty="0"/>
              <a:t>What is your goal?</a:t>
            </a:r>
          </a:p>
        </p:txBody>
      </p:sp>
      <p:sp>
        <p:nvSpPr>
          <p:cNvPr id="3" name="Content Placeholder 2">
            <a:extLst>
              <a:ext uri="{FF2B5EF4-FFF2-40B4-BE49-F238E27FC236}">
                <a16:creationId xmlns:a16="http://schemas.microsoft.com/office/drawing/2014/main" id="{557D9C4A-52BF-4F62-AA25-C57B0A8BBEA4}"/>
              </a:ext>
            </a:extLst>
          </p:cNvPr>
          <p:cNvSpPr>
            <a:spLocks noGrp="1"/>
          </p:cNvSpPr>
          <p:nvPr>
            <p:ph idx="1"/>
          </p:nvPr>
        </p:nvSpPr>
        <p:spPr/>
        <p:txBody>
          <a:bodyPr/>
          <a:lstStyle/>
          <a:p>
            <a:r>
              <a:rPr lang="en-US" dirty="0"/>
              <a:t>Encoder research? </a:t>
            </a:r>
          </a:p>
          <a:p>
            <a:pPr lvl="1"/>
            <a:r>
              <a:rPr lang="en-US" dirty="0">
                <a:solidFill>
                  <a:schemeClr val="accent1">
                    <a:lumMod val="60000"/>
                    <a:lumOff val="40000"/>
                  </a:schemeClr>
                </a:solidFill>
              </a:rPr>
              <a:t>Build off great recent ideas</a:t>
            </a:r>
          </a:p>
          <a:p>
            <a:pPr lvl="1"/>
            <a:r>
              <a:rPr lang="en-US" dirty="0">
                <a:solidFill>
                  <a:schemeClr val="accent1">
                    <a:lumMod val="60000"/>
                    <a:lumOff val="40000"/>
                  </a:schemeClr>
                </a:solidFill>
              </a:rPr>
              <a:t>Incorporate “beta” and “nightly” ideas!</a:t>
            </a:r>
          </a:p>
          <a:p>
            <a:r>
              <a:rPr lang="en-US" dirty="0">
                <a:solidFill>
                  <a:schemeClr val="accent1">
                    <a:lumMod val="60000"/>
                    <a:lumOff val="40000"/>
                  </a:schemeClr>
                </a:solidFill>
              </a:rPr>
              <a:t>Product development, fast deployment, something that works?</a:t>
            </a:r>
          </a:p>
          <a:p>
            <a:pPr lvl="1"/>
            <a:r>
              <a:rPr lang="en-US" dirty="0">
                <a:solidFill>
                  <a:schemeClr val="accent1">
                    <a:lumMod val="60000"/>
                    <a:lumOff val="40000"/>
                  </a:schemeClr>
                </a:solidFill>
              </a:rPr>
              <a:t>Pick well-documented models</a:t>
            </a:r>
          </a:p>
          <a:p>
            <a:pPr lvl="1"/>
            <a:r>
              <a:rPr lang="en-US" dirty="0" err="1">
                <a:solidFill>
                  <a:schemeClr val="accent1">
                    <a:lumMod val="60000"/>
                    <a:lumOff val="40000"/>
                  </a:schemeClr>
                </a:solidFill>
              </a:rPr>
              <a:t>HuggingFace</a:t>
            </a:r>
            <a:r>
              <a:rPr lang="en-US" dirty="0">
                <a:solidFill>
                  <a:schemeClr val="accent1">
                    <a:lumMod val="60000"/>
                    <a:lumOff val="40000"/>
                  </a:schemeClr>
                </a:solidFill>
              </a:rPr>
              <a:t> Transformers uses a single interface; models can be easily upgraded later</a:t>
            </a:r>
          </a:p>
        </p:txBody>
      </p:sp>
    </p:spTree>
    <p:extLst>
      <p:ext uri="{BB962C8B-B14F-4D97-AF65-F5344CB8AC3E}">
        <p14:creationId xmlns:p14="http://schemas.microsoft.com/office/powerpoint/2010/main" val="72402866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5D053-A65E-4FCA-9E9F-77C682D85CF3}"/>
              </a:ext>
            </a:extLst>
          </p:cNvPr>
          <p:cNvSpPr>
            <a:spLocks noGrp="1"/>
          </p:cNvSpPr>
          <p:nvPr>
            <p:ph type="title"/>
          </p:nvPr>
        </p:nvSpPr>
        <p:spPr/>
        <p:txBody>
          <a:bodyPr/>
          <a:lstStyle/>
          <a:p>
            <a:r>
              <a:rPr lang="en-US" dirty="0"/>
              <a:t>What is your goal?</a:t>
            </a:r>
          </a:p>
        </p:txBody>
      </p:sp>
      <p:sp>
        <p:nvSpPr>
          <p:cNvPr id="3" name="Content Placeholder 2">
            <a:extLst>
              <a:ext uri="{FF2B5EF4-FFF2-40B4-BE49-F238E27FC236}">
                <a16:creationId xmlns:a16="http://schemas.microsoft.com/office/drawing/2014/main" id="{557D9C4A-52BF-4F62-AA25-C57B0A8BBEA4}"/>
              </a:ext>
            </a:extLst>
          </p:cNvPr>
          <p:cNvSpPr>
            <a:spLocks noGrp="1"/>
          </p:cNvSpPr>
          <p:nvPr>
            <p:ph idx="1"/>
          </p:nvPr>
        </p:nvSpPr>
        <p:spPr/>
        <p:txBody>
          <a:bodyPr/>
          <a:lstStyle/>
          <a:p>
            <a:r>
              <a:rPr lang="en-US" dirty="0"/>
              <a:t>Encoder research? </a:t>
            </a:r>
          </a:p>
          <a:p>
            <a:pPr lvl="1"/>
            <a:r>
              <a:rPr lang="en-US" dirty="0"/>
              <a:t>Build off great recent ideas</a:t>
            </a:r>
          </a:p>
          <a:p>
            <a:pPr lvl="1"/>
            <a:r>
              <a:rPr lang="en-US" dirty="0">
                <a:solidFill>
                  <a:schemeClr val="accent1">
                    <a:lumMod val="60000"/>
                    <a:lumOff val="40000"/>
                  </a:schemeClr>
                </a:solidFill>
              </a:rPr>
              <a:t>Incorporate “beta” and “nightly” ideas!</a:t>
            </a:r>
          </a:p>
          <a:p>
            <a:r>
              <a:rPr lang="en-US" dirty="0">
                <a:solidFill>
                  <a:schemeClr val="accent1">
                    <a:lumMod val="60000"/>
                    <a:lumOff val="40000"/>
                  </a:schemeClr>
                </a:solidFill>
              </a:rPr>
              <a:t>Product development, fast deployment, something that works?</a:t>
            </a:r>
          </a:p>
          <a:p>
            <a:pPr lvl="1"/>
            <a:r>
              <a:rPr lang="en-US" dirty="0">
                <a:solidFill>
                  <a:schemeClr val="accent1">
                    <a:lumMod val="60000"/>
                    <a:lumOff val="40000"/>
                  </a:schemeClr>
                </a:solidFill>
              </a:rPr>
              <a:t>Pick well-documented models</a:t>
            </a:r>
          </a:p>
          <a:p>
            <a:pPr lvl="1"/>
            <a:r>
              <a:rPr lang="en-US" dirty="0" err="1">
                <a:solidFill>
                  <a:schemeClr val="accent1">
                    <a:lumMod val="60000"/>
                    <a:lumOff val="40000"/>
                  </a:schemeClr>
                </a:solidFill>
              </a:rPr>
              <a:t>HuggingFace</a:t>
            </a:r>
            <a:r>
              <a:rPr lang="en-US" dirty="0">
                <a:solidFill>
                  <a:schemeClr val="accent1">
                    <a:lumMod val="60000"/>
                    <a:lumOff val="40000"/>
                  </a:schemeClr>
                </a:solidFill>
              </a:rPr>
              <a:t> Transformers uses a single interface; models can be easily upgraded later</a:t>
            </a:r>
          </a:p>
        </p:txBody>
      </p:sp>
    </p:spTree>
    <p:extLst>
      <p:ext uri="{BB962C8B-B14F-4D97-AF65-F5344CB8AC3E}">
        <p14:creationId xmlns:p14="http://schemas.microsoft.com/office/powerpoint/2010/main" val="2417380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634C6-610F-4510-BD1F-524435B61B44}"/>
              </a:ext>
            </a:extLst>
          </p:cNvPr>
          <p:cNvSpPr>
            <a:spLocks noGrp="1"/>
          </p:cNvSpPr>
          <p:nvPr>
            <p:ph type="title"/>
          </p:nvPr>
        </p:nvSpPr>
        <p:spPr/>
        <p:txBody>
          <a:bodyPr/>
          <a:lstStyle/>
          <a:p>
            <a:r>
              <a:rPr lang="en-US" dirty="0"/>
              <a:t>Using these *BERTs</a:t>
            </a:r>
          </a:p>
        </p:txBody>
      </p:sp>
      <p:sp>
        <p:nvSpPr>
          <p:cNvPr id="3" name="Content Placeholder 2">
            <a:extLst>
              <a:ext uri="{FF2B5EF4-FFF2-40B4-BE49-F238E27FC236}">
                <a16:creationId xmlns:a16="http://schemas.microsoft.com/office/drawing/2014/main" id="{C9BB105E-F48B-41C4-A692-5EB3E9135085}"/>
              </a:ext>
            </a:extLst>
          </p:cNvPr>
          <p:cNvSpPr>
            <a:spLocks noGrp="1"/>
          </p:cNvSpPr>
          <p:nvPr>
            <p:ph idx="1"/>
          </p:nvPr>
        </p:nvSpPr>
        <p:spPr/>
        <p:txBody>
          <a:bodyPr/>
          <a:lstStyle/>
          <a:p>
            <a:r>
              <a:rPr lang="en-US" dirty="0"/>
              <a:t>Pretrain </a:t>
            </a:r>
            <a:r>
              <a:rPr lang="en-US" dirty="0">
                <a:sym typeface="Wingdings" panose="05000000000000000000" pitchFamily="2" charset="2"/>
              </a:rPr>
              <a:t> </a:t>
            </a:r>
            <a:r>
              <a:rPr lang="en-US" dirty="0"/>
              <a:t>finetune</a:t>
            </a:r>
          </a:p>
          <a:p>
            <a:pPr lvl="1"/>
            <a:r>
              <a:rPr lang="en-US" i="1" dirty="0">
                <a:solidFill>
                  <a:schemeClr val="accent1">
                    <a:lumMod val="60000"/>
                    <a:lumOff val="40000"/>
                  </a:schemeClr>
                </a:solidFill>
              </a:rPr>
              <a:t>Pretrain</a:t>
            </a:r>
            <a:r>
              <a:rPr lang="en-US" dirty="0">
                <a:solidFill>
                  <a:schemeClr val="accent1">
                    <a:lumMod val="60000"/>
                    <a:lumOff val="40000"/>
                  </a:schemeClr>
                </a:solidFill>
              </a:rPr>
              <a:t> encoders on pretraining tasks (high-resource/data, possibly unsupervised)</a:t>
            </a:r>
          </a:p>
          <a:p>
            <a:pPr lvl="1"/>
            <a:r>
              <a:rPr lang="en-US" i="1" dirty="0">
                <a:solidFill>
                  <a:schemeClr val="accent1">
                    <a:lumMod val="60000"/>
                    <a:lumOff val="40000"/>
                  </a:schemeClr>
                </a:solidFill>
              </a:rPr>
              <a:t>Finetune</a:t>
            </a:r>
            <a:r>
              <a:rPr lang="en-US" dirty="0">
                <a:solidFill>
                  <a:schemeClr val="accent1">
                    <a:lumMod val="60000"/>
                    <a:lumOff val="40000"/>
                  </a:schemeClr>
                </a:solidFill>
              </a:rPr>
              <a:t> encoders on target task (low-resource, expensive annotation)</a:t>
            </a:r>
          </a:p>
          <a:p>
            <a:r>
              <a:rPr lang="en-US" dirty="0">
                <a:solidFill>
                  <a:schemeClr val="accent1">
                    <a:lumMod val="60000"/>
                    <a:lumOff val="40000"/>
                  </a:schemeClr>
                </a:solidFill>
              </a:rPr>
              <a:t>Primary method of evaluation: Natural Language “Understanding” (NLU)</a:t>
            </a:r>
          </a:p>
          <a:p>
            <a:pPr lvl="1"/>
            <a:r>
              <a:rPr lang="en-US" dirty="0">
                <a:solidFill>
                  <a:schemeClr val="accent1">
                    <a:lumMod val="60000"/>
                    <a:lumOff val="40000"/>
                  </a:schemeClr>
                </a:solidFill>
              </a:rPr>
              <a:t>Question Answering and Reading Comprehension</a:t>
            </a:r>
          </a:p>
          <a:p>
            <a:pPr lvl="1"/>
            <a:r>
              <a:rPr lang="en-US" dirty="0">
                <a:solidFill>
                  <a:schemeClr val="accent1">
                    <a:lumMod val="60000"/>
                    <a:lumOff val="40000"/>
                  </a:schemeClr>
                </a:solidFill>
              </a:rPr>
              <a:t>Commonsense</a:t>
            </a:r>
          </a:p>
          <a:p>
            <a:pPr lvl="1"/>
            <a:r>
              <a:rPr lang="en-US" dirty="0">
                <a:solidFill>
                  <a:schemeClr val="accent1">
                    <a:lumMod val="60000"/>
                    <a:lumOff val="40000"/>
                  </a:schemeClr>
                </a:solidFill>
              </a:rPr>
              <a:t>Textual Entailments</a:t>
            </a:r>
          </a:p>
          <a:p>
            <a:endParaRPr lang="en-US" dirty="0"/>
          </a:p>
        </p:txBody>
      </p:sp>
    </p:spTree>
    <p:extLst>
      <p:ext uri="{BB962C8B-B14F-4D97-AF65-F5344CB8AC3E}">
        <p14:creationId xmlns:p14="http://schemas.microsoft.com/office/powerpoint/2010/main" val="332052265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5D053-A65E-4FCA-9E9F-77C682D85CF3}"/>
              </a:ext>
            </a:extLst>
          </p:cNvPr>
          <p:cNvSpPr>
            <a:spLocks noGrp="1"/>
          </p:cNvSpPr>
          <p:nvPr>
            <p:ph type="title"/>
          </p:nvPr>
        </p:nvSpPr>
        <p:spPr/>
        <p:txBody>
          <a:bodyPr/>
          <a:lstStyle/>
          <a:p>
            <a:r>
              <a:rPr lang="en-US" dirty="0"/>
              <a:t>What is your goal?</a:t>
            </a:r>
          </a:p>
        </p:txBody>
      </p:sp>
      <p:sp>
        <p:nvSpPr>
          <p:cNvPr id="3" name="Content Placeholder 2">
            <a:extLst>
              <a:ext uri="{FF2B5EF4-FFF2-40B4-BE49-F238E27FC236}">
                <a16:creationId xmlns:a16="http://schemas.microsoft.com/office/drawing/2014/main" id="{557D9C4A-52BF-4F62-AA25-C57B0A8BBEA4}"/>
              </a:ext>
            </a:extLst>
          </p:cNvPr>
          <p:cNvSpPr>
            <a:spLocks noGrp="1"/>
          </p:cNvSpPr>
          <p:nvPr>
            <p:ph idx="1"/>
          </p:nvPr>
        </p:nvSpPr>
        <p:spPr/>
        <p:txBody>
          <a:bodyPr/>
          <a:lstStyle/>
          <a:p>
            <a:r>
              <a:rPr lang="en-US" dirty="0"/>
              <a:t>Encoder research? </a:t>
            </a:r>
          </a:p>
          <a:p>
            <a:pPr lvl="1"/>
            <a:r>
              <a:rPr lang="en-US" dirty="0"/>
              <a:t>Build off great recent ideas</a:t>
            </a:r>
          </a:p>
          <a:p>
            <a:pPr lvl="1"/>
            <a:r>
              <a:rPr lang="en-US" dirty="0"/>
              <a:t>Incorporate “beta” and “nightly” ideas!</a:t>
            </a:r>
          </a:p>
          <a:p>
            <a:r>
              <a:rPr lang="en-US" dirty="0">
                <a:solidFill>
                  <a:schemeClr val="accent1">
                    <a:lumMod val="60000"/>
                    <a:lumOff val="40000"/>
                  </a:schemeClr>
                </a:solidFill>
              </a:rPr>
              <a:t>Product development, fast deployment, something that works?</a:t>
            </a:r>
          </a:p>
          <a:p>
            <a:pPr lvl="1"/>
            <a:r>
              <a:rPr lang="en-US" dirty="0">
                <a:solidFill>
                  <a:schemeClr val="accent1">
                    <a:lumMod val="60000"/>
                    <a:lumOff val="40000"/>
                  </a:schemeClr>
                </a:solidFill>
              </a:rPr>
              <a:t>Pick well-documented models</a:t>
            </a:r>
          </a:p>
          <a:p>
            <a:pPr lvl="1"/>
            <a:r>
              <a:rPr lang="en-US" dirty="0" err="1">
                <a:solidFill>
                  <a:schemeClr val="accent1">
                    <a:lumMod val="60000"/>
                    <a:lumOff val="40000"/>
                  </a:schemeClr>
                </a:solidFill>
              </a:rPr>
              <a:t>HuggingFace</a:t>
            </a:r>
            <a:r>
              <a:rPr lang="en-US" dirty="0">
                <a:solidFill>
                  <a:schemeClr val="accent1">
                    <a:lumMod val="60000"/>
                    <a:lumOff val="40000"/>
                  </a:schemeClr>
                </a:solidFill>
              </a:rPr>
              <a:t> Transformers uses a single interface; models can be easily upgraded later</a:t>
            </a:r>
          </a:p>
        </p:txBody>
      </p:sp>
    </p:spTree>
    <p:extLst>
      <p:ext uri="{BB962C8B-B14F-4D97-AF65-F5344CB8AC3E}">
        <p14:creationId xmlns:p14="http://schemas.microsoft.com/office/powerpoint/2010/main" val="245652228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5D053-A65E-4FCA-9E9F-77C682D85CF3}"/>
              </a:ext>
            </a:extLst>
          </p:cNvPr>
          <p:cNvSpPr>
            <a:spLocks noGrp="1"/>
          </p:cNvSpPr>
          <p:nvPr>
            <p:ph type="title"/>
          </p:nvPr>
        </p:nvSpPr>
        <p:spPr/>
        <p:txBody>
          <a:bodyPr/>
          <a:lstStyle/>
          <a:p>
            <a:r>
              <a:rPr lang="en-US" dirty="0"/>
              <a:t>What is your goal?</a:t>
            </a:r>
          </a:p>
        </p:txBody>
      </p:sp>
      <p:sp>
        <p:nvSpPr>
          <p:cNvPr id="3" name="Content Placeholder 2">
            <a:extLst>
              <a:ext uri="{FF2B5EF4-FFF2-40B4-BE49-F238E27FC236}">
                <a16:creationId xmlns:a16="http://schemas.microsoft.com/office/drawing/2014/main" id="{557D9C4A-52BF-4F62-AA25-C57B0A8BBEA4}"/>
              </a:ext>
            </a:extLst>
          </p:cNvPr>
          <p:cNvSpPr>
            <a:spLocks noGrp="1"/>
          </p:cNvSpPr>
          <p:nvPr>
            <p:ph idx="1"/>
          </p:nvPr>
        </p:nvSpPr>
        <p:spPr/>
        <p:txBody>
          <a:bodyPr/>
          <a:lstStyle/>
          <a:p>
            <a:r>
              <a:rPr lang="en-US" dirty="0">
                <a:solidFill>
                  <a:schemeClr val="accent1">
                    <a:lumMod val="60000"/>
                    <a:lumOff val="40000"/>
                  </a:schemeClr>
                </a:solidFill>
              </a:rPr>
              <a:t>Encoder research? </a:t>
            </a:r>
          </a:p>
          <a:p>
            <a:pPr lvl="1"/>
            <a:r>
              <a:rPr lang="en-US" dirty="0">
                <a:solidFill>
                  <a:schemeClr val="accent1">
                    <a:lumMod val="60000"/>
                    <a:lumOff val="40000"/>
                  </a:schemeClr>
                </a:solidFill>
              </a:rPr>
              <a:t>Build off great recent ideas</a:t>
            </a:r>
          </a:p>
          <a:p>
            <a:pPr lvl="1"/>
            <a:r>
              <a:rPr lang="en-US" dirty="0">
                <a:solidFill>
                  <a:schemeClr val="accent1">
                    <a:lumMod val="60000"/>
                    <a:lumOff val="40000"/>
                  </a:schemeClr>
                </a:solidFill>
              </a:rPr>
              <a:t>Incorporate “beta” and “nightly” ideas!</a:t>
            </a:r>
          </a:p>
          <a:p>
            <a:r>
              <a:rPr lang="en-US" dirty="0"/>
              <a:t>Product development, fast deployment, something that works?</a:t>
            </a:r>
          </a:p>
          <a:p>
            <a:pPr lvl="1"/>
            <a:r>
              <a:rPr lang="en-US" dirty="0">
                <a:solidFill>
                  <a:schemeClr val="accent1">
                    <a:lumMod val="60000"/>
                    <a:lumOff val="40000"/>
                  </a:schemeClr>
                </a:solidFill>
              </a:rPr>
              <a:t>Pick well-documented models</a:t>
            </a:r>
          </a:p>
          <a:p>
            <a:pPr lvl="1"/>
            <a:r>
              <a:rPr lang="en-US" dirty="0" err="1">
                <a:solidFill>
                  <a:schemeClr val="accent1">
                    <a:lumMod val="60000"/>
                    <a:lumOff val="40000"/>
                  </a:schemeClr>
                </a:solidFill>
              </a:rPr>
              <a:t>HuggingFace</a:t>
            </a:r>
            <a:r>
              <a:rPr lang="en-US" dirty="0">
                <a:solidFill>
                  <a:schemeClr val="accent1">
                    <a:lumMod val="60000"/>
                    <a:lumOff val="40000"/>
                  </a:schemeClr>
                </a:solidFill>
              </a:rPr>
              <a:t> Transformers uses a single interface; models can be easily upgraded later</a:t>
            </a:r>
          </a:p>
        </p:txBody>
      </p:sp>
    </p:spTree>
    <p:extLst>
      <p:ext uri="{BB962C8B-B14F-4D97-AF65-F5344CB8AC3E}">
        <p14:creationId xmlns:p14="http://schemas.microsoft.com/office/powerpoint/2010/main" val="324380592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5D053-A65E-4FCA-9E9F-77C682D85CF3}"/>
              </a:ext>
            </a:extLst>
          </p:cNvPr>
          <p:cNvSpPr>
            <a:spLocks noGrp="1"/>
          </p:cNvSpPr>
          <p:nvPr>
            <p:ph type="title"/>
          </p:nvPr>
        </p:nvSpPr>
        <p:spPr/>
        <p:txBody>
          <a:bodyPr/>
          <a:lstStyle/>
          <a:p>
            <a:r>
              <a:rPr lang="en-US" dirty="0"/>
              <a:t>What is your goal?</a:t>
            </a:r>
          </a:p>
        </p:txBody>
      </p:sp>
      <p:sp>
        <p:nvSpPr>
          <p:cNvPr id="3" name="Content Placeholder 2">
            <a:extLst>
              <a:ext uri="{FF2B5EF4-FFF2-40B4-BE49-F238E27FC236}">
                <a16:creationId xmlns:a16="http://schemas.microsoft.com/office/drawing/2014/main" id="{557D9C4A-52BF-4F62-AA25-C57B0A8BBEA4}"/>
              </a:ext>
            </a:extLst>
          </p:cNvPr>
          <p:cNvSpPr>
            <a:spLocks noGrp="1"/>
          </p:cNvSpPr>
          <p:nvPr>
            <p:ph idx="1"/>
          </p:nvPr>
        </p:nvSpPr>
        <p:spPr/>
        <p:txBody>
          <a:bodyPr/>
          <a:lstStyle/>
          <a:p>
            <a:r>
              <a:rPr lang="en-US" dirty="0">
                <a:solidFill>
                  <a:schemeClr val="accent1">
                    <a:lumMod val="60000"/>
                    <a:lumOff val="40000"/>
                  </a:schemeClr>
                </a:solidFill>
              </a:rPr>
              <a:t>Encoder research? </a:t>
            </a:r>
          </a:p>
          <a:p>
            <a:pPr lvl="1"/>
            <a:r>
              <a:rPr lang="en-US" dirty="0">
                <a:solidFill>
                  <a:schemeClr val="accent1">
                    <a:lumMod val="60000"/>
                    <a:lumOff val="40000"/>
                  </a:schemeClr>
                </a:solidFill>
              </a:rPr>
              <a:t>Build off great recent ideas</a:t>
            </a:r>
          </a:p>
          <a:p>
            <a:pPr lvl="1"/>
            <a:r>
              <a:rPr lang="en-US" dirty="0">
                <a:solidFill>
                  <a:schemeClr val="accent1">
                    <a:lumMod val="60000"/>
                    <a:lumOff val="40000"/>
                  </a:schemeClr>
                </a:solidFill>
              </a:rPr>
              <a:t>Incorporate “beta” and “nightly” ideas!</a:t>
            </a:r>
          </a:p>
          <a:p>
            <a:r>
              <a:rPr lang="en-US" dirty="0"/>
              <a:t>Product development, fast deployment, something that works?</a:t>
            </a:r>
          </a:p>
          <a:p>
            <a:pPr lvl="1"/>
            <a:r>
              <a:rPr lang="en-US" dirty="0"/>
              <a:t>Pick well-documented models</a:t>
            </a:r>
          </a:p>
          <a:p>
            <a:pPr lvl="1"/>
            <a:r>
              <a:rPr lang="en-US" dirty="0" err="1">
                <a:solidFill>
                  <a:schemeClr val="accent1">
                    <a:lumMod val="60000"/>
                    <a:lumOff val="40000"/>
                  </a:schemeClr>
                </a:solidFill>
              </a:rPr>
              <a:t>HuggingFace</a:t>
            </a:r>
            <a:r>
              <a:rPr lang="en-US" dirty="0">
                <a:solidFill>
                  <a:schemeClr val="accent1">
                    <a:lumMod val="60000"/>
                    <a:lumOff val="40000"/>
                  </a:schemeClr>
                </a:solidFill>
              </a:rPr>
              <a:t> Transformers uses a single interface; models can be easily upgraded later</a:t>
            </a:r>
          </a:p>
        </p:txBody>
      </p:sp>
    </p:spTree>
    <p:extLst>
      <p:ext uri="{BB962C8B-B14F-4D97-AF65-F5344CB8AC3E}">
        <p14:creationId xmlns:p14="http://schemas.microsoft.com/office/powerpoint/2010/main" val="194093620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5D053-A65E-4FCA-9E9F-77C682D85CF3}"/>
              </a:ext>
            </a:extLst>
          </p:cNvPr>
          <p:cNvSpPr>
            <a:spLocks noGrp="1"/>
          </p:cNvSpPr>
          <p:nvPr>
            <p:ph type="title"/>
          </p:nvPr>
        </p:nvSpPr>
        <p:spPr/>
        <p:txBody>
          <a:bodyPr/>
          <a:lstStyle/>
          <a:p>
            <a:r>
              <a:rPr lang="en-US" dirty="0"/>
              <a:t>What is your goal?</a:t>
            </a:r>
          </a:p>
        </p:txBody>
      </p:sp>
      <p:sp>
        <p:nvSpPr>
          <p:cNvPr id="3" name="Content Placeholder 2">
            <a:extLst>
              <a:ext uri="{FF2B5EF4-FFF2-40B4-BE49-F238E27FC236}">
                <a16:creationId xmlns:a16="http://schemas.microsoft.com/office/drawing/2014/main" id="{557D9C4A-52BF-4F62-AA25-C57B0A8BBEA4}"/>
              </a:ext>
            </a:extLst>
          </p:cNvPr>
          <p:cNvSpPr>
            <a:spLocks noGrp="1"/>
          </p:cNvSpPr>
          <p:nvPr>
            <p:ph idx="1"/>
          </p:nvPr>
        </p:nvSpPr>
        <p:spPr/>
        <p:txBody>
          <a:bodyPr/>
          <a:lstStyle/>
          <a:p>
            <a:r>
              <a:rPr lang="en-US" dirty="0">
                <a:solidFill>
                  <a:schemeClr val="accent1">
                    <a:lumMod val="60000"/>
                    <a:lumOff val="40000"/>
                  </a:schemeClr>
                </a:solidFill>
              </a:rPr>
              <a:t>Encoder research? </a:t>
            </a:r>
          </a:p>
          <a:p>
            <a:pPr lvl="1"/>
            <a:r>
              <a:rPr lang="en-US" dirty="0">
                <a:solidFill>
                  <a:schemeClr val="accent1">
                    <a:lumMod val="60000"/>
                    <a:lumOff val="40000"/>
                  </a:schemeClr>
                </a:solidFill>
              </a:rPr>
              <a:t>Build off great recent ideas</a:t>
            </a:r>
          </a:p>
          <a:p>
            <a:pPr lvl="1"/>
            <a:r>
              <a:rPr lang="en-US" dirty="0">
                <a:solidFill>
                  <a:schemeClr val="accent1">
                    <a:lumMod val="60000"/>
                    <a:lumOff val="40000"/>
                  </a:schemeClr>
                </a:solidFill>
              </a:rPr>
              <a:t>Incorporate “beta” and “nightly” ideas!</a:t>
            </a:r>
          </a:p>
          <a:p>
            <a:r>
              <a:rPr lang="en-US" dirty="0"/>
              <a:t>Product development, fast deployment, something that works?</a:t>
            </a:r>
          </a:p>
          <a:p>
            <a:pPr lvl="1"/>
            <a:r>
              <a:rPr lang="en-US" dirty="0"/>
              <a:t>Pick well-documented models</a:t>
            </a:r>
          </a:p>
          <a:p>
            <a:pPr lvl="1"/>
            <a:r>
              <a:rPr lang="en-US" dirty="0" err="1"/>
              <a:t>HuggingFace</a:t>
            </a:r>
            <a:r>
              <a:rPr lang="en-US" dirty="0"/>
              <a:t> Transformers uses a single interface; models can be easily upgraded later</a:t>
            </a:r>
          </a:p>
        </p:txBody>
      </p:sp>
    </p:spTree>
    <p:extLst>
      <p:ext uri="{BB962C8B-B14F-4D97-AF65-F5344CB8AC3E}">
        <p14:creationId xmlns:p14="http://schemas.microsoft.com/office/powerpoint/2010/main" val="132190457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0C7A51-484B-4146-8F7A-6458ED517DB7}"/>
              </a:ext>
            </a:extLst>
          </p:cNvPr>
          <p:cNvSpPr>
            <a:spLocks noGrp="1"/>
          </p:cNvSpPr>
          <p:nvPr>
            <p:ph type="title"/>
          </p:nvPr>
        </p:nvSpPr>
        <p:spPr/>
        <p:txBody>
          <a:bodyPr/>
          <a:lstStyle/>
          <a:p>
            <a:r>
              <a:rPr lang="en-US" dirty="0"/>
              <a:t>Summary</a:t>
            </a:r>
          </a:p>
        </p:txBody>
      </p:sp>
      <p:sp>
        <p:nvSpPr>
          <p:cNvPr id="5" name="Content Placeholder 4">
            <a:extLst>
              <a:ext uri="{FF2B5EF4-FFF2-40B4-BE49-F238E27FC236}">
                <a16:creationId xmlns:a16="http://schemas.microsoft.com/office/drawing/2014/main" id="{2EF2215B-DEC5-41FF-8167-0FB362573687}"/>
              </a:ext>
            </a:extLst>
          </p:cNvPr>
          <p:cNvSpPr>
            <a:spLocks noGrp="1"/>
          </p:cNvSpPr>
          <p:nvPr>
            <p:ph idx="1"/>
          </p:nvPr>
        </p:nvSpPr>
        <p:spPr/>
        <p:txBody>
          <a:bodyPr/>
          <a:lstStyle/>
          <a:p>
            <a:r>
              <a:rPr lang="en-US" dirty="0"/>
              <a:t>Contextualized encoders have transformed research and thinking in NLP in just a couple years</a:t>
            </a:r>
          </a:p>
          <a:p>
            <a:r>
              <a:rPr lang="en-US" dirty="0"/>
              <a:t>Areas we are focusing on:</a:t>
            </a:r>
          </a:p>
          <a:p>
            <a:pPr lvl="1"/>
            <a:r>
              <a:rPr lang="en-US" dirty="0"/>
              <a:t>Pretraining, efficiency, data, interpretability, and </a:t>
            </a:r>
            <a:r>
              <a:rPr lang="en-US" dirty="0" err="1"/>
              <a:t>multilinguality</a:t>
            </a:r>
            <a:endParaRPr lang="en-US" dirty="0"/>
          </a:p>
          <a:p>
            <a:r>
              <a:rPr lang="en-US" dirty="0"/>
              <a:t>Are we making progress? </a:t>
            </a:r>
          </a:p>
          <a:p>
            <a:r>
              <a:rPr lang="en-US" dirty="0"/>
              <a:t>Which model should you use? </a:t>
            </a:r>
          </a:p>
          <a:p>
            <a:pPr lvl="1"/>
            <a:r>
              <a:rPr lang="en-US" dirty="0"/>
              <a:t>Depends on task, data, language, and objective</a:t>
            </a:r>
          </a:p>
        </p:txBody>
      </p:sp>
    </p:spTree>
    <p:extLst>
      <p:ext uri="{BB962C8B-B14F-4D97-AF65-F5344CB8AC3E}">
        <p14:creationId xmlns:p14="http://schemas.microsoft.com/office/powerpoint/2010/main" val="10782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ADDB4-361F-4770-A638-0CE6F27EE038}"/>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0E92EC8A-0230-43BB-A68E-74D7E49CDA0C}"/>
              </a:ext>
            </a:extLst>
          </p:cNvPr>
          <p:cNvSpPr>
            <a:spLocks noGrp="1"/>
          </p:cNvSpPr>
          <p:nvPr>
            <p:ph type="body" idx="1"/>
          </p:nvPr>
        </p:nvSpPr>
        <p:spPr/>
        <p:txBody>
          <a:bodyPr/>
          <a:lstStyle/>
          <a:p>
            <a:r>
              <a:rPr lang="en-US" dirty="0"/>
              <a:t>Please join the Q&amp;A for discussion</a:t>
            </a:r>
          </a:p>
        </p:txBody>
      </p:sp>
      <p:pic>
        <p:nvPicPr>
          <p:cNvPr id="29" name="Google Shape;11;p1" descr="university.logo.small.horizontal.blue.pdf">
            <a:extLst>
              <a:ext uri="{FF2B5EF4-FFF2-40B4-BE49-F238E27FC236}">
                <a16:creationId xmlns:a16="http://schemas.microsoft.com/office/drawing/2014/main" id="{209408B1-9B63-49CA-A507-31DA3F7134D1}"/>
              </a:ext>
            </a:extLst>
          </p:cNvPr>
          <p:cNvPicPr preferRelativeResize="0"/>
          <p:nvPr/>
        </p:nvPicPr>
        <p:blipFill rotWithShape="1">
          <a:blip r:embed="rId3" cstate="screen">
            <a:alphaModFix amt="50000"/>
            <a:extLst>
              <a:ext uri="{28A0092B-C50C-407E-A947-70E740481C1C}">
                <a14:useLocalDpi xmlns:a14="http://schemas.microsoft.com/office/drawing/2010/main"/>
              </a:ext>
            </a:extLst>
          </a:blip>
          <a:srcRect/>
          <a:stretch/>
        </p:blipFill>
        <p:spPr>
          <a:xfrm>
            <a:off x="-49246" y="5781469"/>
            <a:ext cx="2591953" cy="1076531"/>
          </a:xfrm>
          <a:prstGeom prst="rect">
            <a:avLst/>
          </a:prstGeom>
          <a:noFill/>
          <a:ln>
            <a:noFill/>
          </a:ln>
        </p:spPr>
      </p:pic>
      <p:pic>
        <p:nvPicPr>
          <p:cNvPr id="31" name="Picture 30">
            <a:extLst>
              <a:ext uri="{FF2B5EF4-FFF2-40B4-BE49-F238E27FC236}">
                <a16:creationId xmlns:a16="http://schemas.microsoft.com/office/drawing/2014/main" id="{47DA48F9-AF51-4029-8FDF-CCEFBACA4C72}"/>
              </a:ext>
            </a:extLst>
          </p:cNvPr>
          <p:cNvPicPr>
            <a:picLocks noChangeAspect="1"/>
          </p:cNvPicPr>
          <p:nvPr/>
        </p:nvPicPr>
        <p:blipFill>
          <a:blip r:embed="rId4"/>
          <a:stretch>
            <a:fillRect/>
          </a:stretch>
        </p:blipFill>
        <p:spPr>
          <a:xfrm>
            <a:off x="10202646" y="5835215"/>
            <a:ext cx="1729154" cy="703189"/>
          </a:xfrm>
          <a:prstGeom prst="rect">
            <a:avLst/>
          </a:prstGeom>
        </p:spPr>
      </p:pic>
      <p:sp>
        <p:nvSpPr>
          <p:cNvPr id="33" name="TextBox 32">
            <a:extLst>
              <a:ext uri="{FF2B5EF4-FFF2-40B4-BE49-F238E27FC236}">
                <a16:creationId xmlns:a16="http://schemas.microsoft.com/office/drawing/2014/main" id="{B5D8C468-1CDB-420F-93E9-693B5F9BFE29}"/>
              </a:ext>
            </a:extLst>
          </p:cNvPr>
          <p:cNvSpPr txBox="1"/>
          <p:nvPr/>
        </p:nvSpPr>
        <p:spPr>
          <a:xfrm>
            <a:off x="3025198" y="667315"/>
            <a:ext cx="6850895" cy="461665"/>
          </a:xfrm>
          <a:prstGeom prst="rect">
            <a:avLst/>
          </a:prstGeom>
          <a:noFill/>
        </p:spPr>
        <p:txBody>
          <a:bodyPr wrap="square" rtlCol="0">
            <a:spAutoFit/>
          </a:bodyPr>
          <a:lstStyle/>
          <a:p>
            <a:r>
              <a:rPr lang="en-US" sz="2400" dirty="0">
                <a:solidFill>
                  <a:schemeClr val="accent6">
                    <a:lumMod val="75000"/>
                  </a:schemeClr>
                </a:solidFill>
              </a:rPr>
              <a:t>Patrick Xia      </a:t>
            </a:r>
            <a:r>
              <a:rPr lang="en-US" sz="2400" dirty="0" err="1">
                <a:solidFill>
                  <a:schemeClr val="accent6">
                    <a:lumMod val="75000"/>
                  </a:schemeClr>
                </a:solidFill>
              </a:rPr>
              <a:t>Shijie</a:t>
            </a:r>
            <a:r>
              <a:rPr lang="en-US" sz="2400" dirty="0">
                <a:solidFill>
                  <a:schemeClr val="accent6">
                    <a:lumMod val="75000"/>
                  </a:schemeClr>
                </a:solidFill>
              </a:rPr>
              <a:t> Wu   Benjamin Van </a:t>
            </a:r>
            <a:r>
              <a:rPr lang="en-US" sz="2400" dirty="0" err="1">
                <a:solidFill>
                  <a:schemeClr val="accent6">
                    <a:lumMod val="75000"/>
                  </a:schemeClr>
                </a:solidFill>
              </a:rPr>
              <a:t>Durme</a:t>
            </a:r>
            <a:endParaRPr lang="en-US" sz="2400" dirty="0">
              <a:solidFill>
                <a:schemeClr val="accent6">
                  <a:lumMod val="75000"/>
                </a:schemeClr>
              </a:solidFill>
            </a:endParaRPr>
          </a:p>
        </p:txBody>
      </p:sp>
      <p:pic>
        <p:nvPicPr>
          <p:cNvPr id="35" name="Picture 34">
            <a:extLst>
              <a:ext uri="{FF2B5EF4-FFF2-40B4-BE49-F238E27FC236}">
                <a16:creationId xmlns:a16="http://schemas.microsoft.com/office/drawing/2014/main" id="{2C10FDDE-6919-4B7E-9182-D0C219656BE7}"/>
              </a:ext>
            </a:extLst>
          </p:cNvPr>
          <p:cNvPicPr>
            <a:picLocks noChangeAspect="1"/>
          </p:cNvPicPr>
          <p:nvPr/>
        </p:nvPicPr>
        <p:blipFill>
          <a:blip r:embed="rId5"/>
          <a:stretch>
            <a:fillRect/>
          </a:stretch>
        </p:blipFill>
        <p:spPr>
          <a:xfrm>
            <a:off x="3025198" y="1260984"/>
            <a:ext cx="1281451" cy="1545797"/>
          </a:xfrm>
          <a:prstGeom prst="rect">
            <a:avLst/>
          </a:prstGeom>
        </p:spPr>
      </p:pic>
      <p:pic>
        <p:nvPicPr>
          <p:cNvPr id="37" name="Picture 36">
            <a:extLst>
              <a:ext uri="{FF2B5EF4-FFF2-40B4-BE49-F238E27FC236}">
                <a16:creationId xmlns:a16="http://schemas.microsoft.com/office/drawing/2014/main" id="{AE685524-42D4-4C26-A4E2-FEDE169E6FDC}"/>
              </a:ext>
            </a:extLst>
          </p:cNvPr>
          <p:cNvPicPr>
            <a:picLocks noChangeAspect="1"/>
          </p:cNvPicPr>
          <p:nvPr/>
        </p:nvPicPr>
        <p:blipFill>
          <a:blip r:embed="rId6"/>
          <a:stretch>
            <a:fillRect/>
          </a:stretch>
        </p:blipFill>
        <p:spPr>
          <a:xfrm>
            <a:off x="4931751" y="1260984"/>
            <a:ext cx="1762371" cy="1714739"/>
          </a:xfrm>
          <a:prstGeom prst="rect">
            <a:avLst/>
          </a:prstGeom>
        </p:spPr>
      </p:pic>
      <p:pic>
        <p:nvPicPr>
          <p:cNvPr id="39" name="Picture 38">
            <a:extLst>
              <a:ext uri="{FF2B5EF4-FFF2-40B4-BE49-F238E27FC236}">
                <a16:creationId xmlns:a16="http://schemas.microsoft.com/office/drawing/2014/main" id="{B9AF546D-7015-40C5-B063-ACE90D035021}"/>
              </a:ext>
            </a:extLst>
          </p:cNvPr>
          <p:cNvPicPr>
            <a:picLocks noChangeAspect="1"/>
          </p:cNvPicPr>
          <p:nvPr/>
        </p:nvPicPr>
        <p:blipFill>
          <a:blip r:embed="rId7"/>
          <a:stretch>
            <a:fillRect/>
          </a:stretch>
        </p:blipFill>
        <p:spPr>
          <a:xfrm>
            <a:off x="7435614" y="1315609"/>
            <a:ext cx="1486074" cy="1602956"/>
          </a:xfrm>
          <a:prstGeom prst="rect">
            <a:avLst/>
          </a:prstGeom>
        </p:spPr>
      </p:pic>
      <p:sp>
        <p:nvSpPr>
          <p:cNvPr id="40" name="TextBox 39">
            <a:extLst>
              <a:ext uri="{FF2B5EF4-FFF2-40B4-BE49-F238E27FC236}">
                <a16:creationId xmlns:a16="http://schemas.microsoft.com/office/drawing/2014/main" id="{52017449-F560-46A4-9F4E-24DCC49FD4AC}"/>
              </a:ext>
            </a:extLst>
          </p:cNvPr>
          <p:cNvSpPr txBox="1"/>
          <p:nvPr/>
        </p:nvSpPr>
        <p:spPr>
          <a:xfrm>
            <a:off x="831850" y="5113121"/>
            <a:ext cx="4134145" cy="338554"/>
          </a:xfrm>
          <a:prstGeom prst="rect">
            <a:avLst/>
          </a:prstGeom>
          <a:noFill/>
        </p:spPr>
        <p:txBody>
          <a:bodyPr wrap="none" rtlCol="0">
            <a:spAutoFit/>
          </a:bodyPr>
          <a:lstStyle/>
          <a:p>
            <a:r>
              <a:rPr lang="en-US" sz="1600" dirty="0">
                <a:solidFill>
                  <a:schemeClr val="accent6"/>
                </a:solidFill>
              </a:rPr>
              <a:t>See paper for more details and references</a:t>
            </a:r>
          </a:p>
        </p:txBody>
      </p:sp>
    </p:spTree>
    <p:extLst>
      <p:ext uri="{BB962C8B-B14F-4D97-AF65-F5344CB8AC3E}">
        <p14:creationId xmlns:p14="http://schemas.microsoft.com/office/powerpoint/2010/main" val="4078674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634C6-610F-4510-BD1F-524435B61B44}"/>
              </a:ext>
            </a:extLst>
          </p:cNvPr>
          <p:cNvSpPr>
            <a:spLocks noGrp="1"/>
          </p:cNvSpPr>
          <p:nvPr>
            <p:ph type="title"/>
          </p:nvPr>
        </p:nvSpPr>
        <p:spPr/>
        <p:txBody>
          <a:bodyPr/>
          <a:lstStyle/>
          <a:p>
            <a:r>
              <a:rPr lang="en-US" dirty="0"/>
              <a:t>Using these *BERTs</a:t>
            </a:r>
          </a:p>
        </p:txBody>
      </p:sp>
      <p:sp>
        <p:nvSpPr>
          <p:cNvPr id="3" name="Content Placeholder 2">
            <a:extLst>
              <a:ext uri="{FF2B5EF4-FFF2-40B4-BE49-F238E27FC236}">
                <a16:creationId xmlns:a16="http://schemas.microsoft.com/office/drawing/2014/main" id="{C9BB105E-F48B-41C4-A692-5EB3E9135085}"/>
              </a:ext>
            </a:extLst>
          </p:cNvPr>
          <p:cNvSpPr>
            <a:spLocks noGrp="1"/>
          </p:cNvSpPr>
          <p:nvPr>
            <p:ph idx="1"/>
          </p:nvPr>
        </p:nvSpPr>
        <p:spPr/>
        <p:txBody>
          <a:bodyPr/>
          <a:lstStyle/>
          <a:p>
            <a:r>
              <a:rPr lang="en-US" dirty="0">
                <a:solidFill>
                  <a:schemeClr val="accent3">
                    <a:lumMod val="50000"/>
                  </a:schemeClr>
                </a:solidFill>
              </a:rPr>
              <a:t>Pretrain </a:t>
            </a:r>
            <a:r>
              <a:rPr lang="en-US" dirty="0">
                <a:solidFill>
                  <a:schemeClr val="accent3">
                    <a:lumMod val="50000"/>
                  </a:schemeClr>
                </a:solidFill>
                <a:sym typeface="Wingdings" panose="05000000000000000000" pitchFamily="2" charset="2"/>
              </a:rPr>
              <a:t> </a:t>
            </a:r>
            <a:r>
              <a:rPr lang="en-US" dirty="0">
                <a:solidFill>
                  <a:schemeClr val="accent3">
                    <a:lumMod val="50000"/>
                  </a:schemeClr>
                </a:solidFill>
              </a:rPr>
              <a:t>finetune</a:t>
            </a:r>
          </a:p>
          <a:p>
            <a:pPr lvl="1"/>
            <a:r>
              <a:rPr lang="en-US" i="1" dirty="0">
                <a:solidFill>
                  <a:schemeClr val="accent3">
                    <a:lumMod val="50000"/>
                  </a:schemeClr>
                </a:solidFill>
              </a:rPr>
              <a:t>Pretrain</a:t>
            </a:r>
            <a:r>
              <a:rPr lang="en-US" dirty="0">
                <a:solidFill>
                  <a:schemeClr val="accent3">
                    <a:lumMod val="50000"/>
                  </a:schemeClr>
                </a:solidFill>
              </a:rPr>
              <a:t> encoders on pretraining tasks (high-resource/data, possibly unsupervised)</a:t>
            </a:r>
          </a:p>
          <a:p>
            <a:pPr lvl="1"/>
            <a:r>
              <a:rPr lang="en-US" i="1" dirty="0">
                <a:solidFill>
                  <a:schemeClr val="accent1">
                    <a:lumMod val="60000"/>
                    <a:lumOff val="40000"/>
                  </a:schemeClr>
                </a:solidFill>
              </a:rPr>
              <a:t>Finetune</a:t>
            </a:r>
            <a:r>
              <a:rPr lang="en-US" dirty="0">
                <a:solidFill>
                  <a:schemeClr val="accent1">
                    <a:lumMod val="60000"/>
                    <a:lumOff val="40000"/>
                  </a:schemeClr>
                </a:solidFill>
              </a:rPr>
              <a:t> encoders on target task (low-resource, expensive annotation)</a:t>
            </a:r>
          </a:p>
          <a:p>
            <a:r>
              <a:rPr lang="en-US" dirty="0">
                <a:solidFill>
                  <a:schemeClr val="accent1">
                    <a:lumMod val="60000"/>
                    <a:lumOff val="40000"/>
                  </a:schemeClr>
                </a:solidFill>
              </a:rPr>
              <a:t>Primary method of evaluation: Natural Language “Understanding” (NLU)</a:t>
            </a:r>
          </a:p>
          <a:p>
            <a:pPr lvl="1"/>
            <a:r>
              <a:rPr lang="en-US" dirty="0">
                <a:solidFill>
                  <a:schemeClr val="accent1">
                    <a:lumMod val="60000"/>
                    <a:lumOff val="40000"/>
                  </a:schemeClr>
                </a:solidFill>
              </a:rPr>
              <a:t>Question Answering and Reading Comprehension</a:t>
            </a:r>
          </a:p>
          <a:p>
            <a:pPr lvl="1"/>
            <a:r>
              <a:rPr lang="en-US" dirty="0">
                <a:solidFill>
                  <a:schemeClr val="accent1">
                    <a:lumMod val="60000"/>
                    <a:lumOff val="40000"/>
                  </a:schemeClr>
                </a:solidFill>
              </a:rPr>
              <a:t>Commonsense</a:t>
            </a:r>
          </a:p>
          <a:p>
            <a:pPr lvl="1"/>
            <a:r>
              <a:rPr lang="en-US" dirty="0">
                <a:solidFill>
                  <a:schemeClr val="accent1">
                    <a:lumMod val="60000"/>
                    <a:lumOff val="40000"/>
                  </a:schemeClr>
                </a:solidFill>
              </a:rPr>
              <a:t>Textual Entailments</a:t>
            </a:r>
          </a:p>
          <a:p>
            <a:endParaRPr lang="en-US" dirty="0"/>
          </a:p>
        </p:txBody>
      </p:sp>
    </p:spTree>
    <p:extLst>
      <p:ext uri="{BB962C8B-B14F-4D97-AF65-F5344CB8AC3E}">
        <p14:creationId xmlns:p14="http://schemas.microsoft.com/office/powerpoint/2010/main" val="1762028146"/>
      </p:ext>
    </p:extLst>
  </p:cSld>
  <p:clrMapOvr>
    <a:masterClrMapping/>
  </p:clrMapOvr>
</p:sld>
</file>

<file path=ppt/theme/theme1.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ustom 1">
      <a:majorFont>
        <a:latin typeface="Malgun Gothic"/>
        <a:ea typeface=""/>
        <a:cs typeface=""/>
      </a:majorFont>
      <a:minorFont>
        <a:latin typeface="Malgun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1232</TotalTime>
  <Words>6645</Words>
  <Application>Microsoft Office PowerPoint</Application>
  <PresentationFormat>Widescreen</PresentationFormat>
  <Paragraphs>847</Paragraphs>
  <Slides>85</Slides>
  <Notes>85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85</vt:i4>
      </vt:variant>
    </vt:vector>
  </HeadingPairs>
  <TitlesOfParts>
    <vt:vector size="90" baseType="lpstr">
      <vt:lpstr>Malgun Gothic</vt:lpstr>
      <vt:lpstr>Arial</vt:lpstr>
      <vt:lpstr>Calibri</vt:lpstr>
      <vt:lpstr>Consolas</vt:lpstr>
      <vt:lpstr>Office Theme</vt:lpstr>
      <vt:lpstr>Which *BERT? </vt:lpstr>
      <vt:lpstr>Background</vt:lpstr>
      <vt:lpstr>A History of Text Representations</vt:lpstr>
      <vt:lpstr>A History of Text Representations</vt:lpstr>
      <vt:lpstr>A History of Text Representations</vt:lpstr>
      <vt:lpstr>Who is BERT? </vt:lpstr>
      <vt:lpstr>About BERT     and friends</vt:lpstr>
      <vt:lpstr>Using these *BERTs</vt:lpstr>
      <vt:lpstr>Using these *BERTs</vt:lpstr>
      <vt:lpstr>Using these *BERTs</vt:lpstr>
      <vt:lpstr>Using these *BERTs</vt:lpstr>
      <vt:lpstr>Using these *BERTs</vt:lpstr>
      <vt:lpstr>Using these *BERTs</vt:lpstr>
      <vt:lpstr>Using these *BERTs</vt:lpstr>
      <vt:lpstr>The story so far…</vt:lpstr>
      <vt:lpstr>Pretraining</vt:lpstr>
      <vt:lpstr>Pretraining</vt:lpstr>
      <vt:lpstr>Pretraining</vt:lpstr>
      <vt:lpstr>Efficiency</vt:lpstr>
      <vt:lpstr>Efficiency</vt:lpstr>
      <vt:lpstr>Efficiency</vt:lpstr>
      <vt:lpstr>Efficiency</vt:lpstr>
      <vt:lpstr>Efficiency</vt:lpstr>
      <vt:lpstr>Data</vt:lpstr>
      <vt:lpstr>Data</vt:lpstr>
      <vt:lpstr>Data</vt:lpstr>
      <vt:lpstr>Data</vt:lpstr>
      <vt:lpstr>Data</vt:lpstr>
      <vt:lpstr>Data</vt:lpstr>
      <vt:lpstr>Data</vt:lpstr>
      <vt:lpstr>Interpretability</vt:lpstr>
      <vt:lpstr>Interpretability</vt:lpstr>
      <vt:lpstr>Interpretability</vt:lpstr>
      <vt:lpstr>Interpretability</vt:lpstr>
      <vt:lpstr>Interpretability</vt:lpstr>
      <vt:lpstr>Interpretability</vt:lpstr>
      <vt:lpstr>Interpretability</vt:lpstr>
      <vt:lpstr>Multilinguality</vt:lpstr>
      <vt:lpstr>Multilinguality</vt:lpstr>
      <vt:lpstr>Multilinguality</vt:lpstr>
      <vt:lpstr>Multilinguality</vt:lpstr>
      <vt:lpstr>Multilinguality</vt:lpstr>
      <vt:lpstr>Multilinguality</vt:lpstr>
      <vt:lpstr>Multilinguality</vt:lpstr>
      <vt:lpstr>Shortcomings</vt:lpstr>
      <vt:lpstr>Leaderboards without a leader</vt:lpstr>
      <vt:lpstr>Leaderboards without a leader</vt:lpstr>
      <vt:lpstr>Leaderboards without a leader</vt:lpstr>
      <vt:lpstr>Leaderboards without a leader</vt:lpstr>
      <vt:lpstr>Leaderboards without a leader</vt:lpstr>
      <vt:lpstr>Overfitting our understanding</vt:lpstr>
      <vt:lpstr>Overfitting our understanding</vt:lpstr>
      <vt:lpstr>Overfitting our understanding</vt:lpstr>
      <vt:lpstr>Overfitting our understanding</vt:lpstr>
      <vt:lpstr>Overfitting our understanding</vt:lpstr>
      <vt:lpstr>Overfitting our understanding</vt:lpstr>
      <vt:lpstr>Overfitting our understanding</vt:lpstr>
      <vt:lpstr>Expensive evaluations</vt:lpstr>
      <vt:lpstr>Expensive evaluations</vt:lpstr>
      <vt:lpstr>Expensive evaluations</vt:lpstr>
      <vt:lpstr>Expensive evaluations</vt:lpstr>
      <vt:lpstr>Expensive evaluations</vt:lpstr>
      <vt:lpstr>Expensive evaluations</vt:lpstr>
      <vt:lpstr>So, which *BERT?</vt:lpstr>
      <vt:lpstr>What is your task?</vt:lpstr>
      <vt:lpstr>What is your task?</vt:lpstr>
      <vt:lpstr>What is your task?</vt:lpstr>
      <vt:lpstr>What is your data?</vt:lpstr>
      <vt:lpstr>What is your data?</vt:lpstr>
      <vt:lpstr>What is your data?</vt:lpstr>
      <vt:lpstr>What is your data?</vt:lpstr>
      <vt:lpstr>What is your language?</vt:lpstr>
      <vt:lpstr>What is your language?</vt:lpstr>
      <vt:lpstr>What is your language?</vt:lpstr>
      <vt:lpstr>What is your language?</vt:lpstr>
      <vt:lpstr>What is your language?</vt:lpstr>
      <vt:lpstr>What is your language?</vt:lpstr>
      <vt:lpstr>What is your goal?</vt:lpstr>
      <vt:lpstr>What is your goal?</vt:lpstr>
      <vt:lpstr>What is your goal?</vt:lpstr>
      <vt:lpstr>What is your goal?</vt:lpstr>
      <vt:lpstr>What is your goal?</vt:lpstr>
      <vt:lpstr>What is your goal?</vt:lpstr>
      <vt:lpstr>Summary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Which *BERT? </dc:title>
  <dc:creator>Patrick Xia</dc:creator>
  <cp:lastModifiedBy>Patrick Xia</cp:lastModifiedBy>
  <cp:revision>87</cp:revision>
  <dcterms:created xsi:type="dcterms:W3CDTF">2020-10-20T21:46:25Z</dcterms:created>
  <dcterms:modified xsi:type="dcterms:W3CDTF">2020-10-27T00:02:41Z</dcterms:modified>
</cp:coreProperties>
</file>