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78" r:id="rId6"/>
    <p:sldId id="261" r:id="rId7"/>
    <p:sldId id="263" r:id="rId8"/>
    <p:sldId id="271" r:id="rId9"/>
    <p:sldId id="264" r:id="rId10"/>
    <p:sldId id="279" r:id="rId11"/>
    <p:sldId id="287" r:id="rId12"/>
    <p:sldId id="288" r:id="rId13"/>
    <p:sldId id="289" r:id="rId14"/>
    <p:sldId id="290" r:id="rId15"/>
    <p:sldId id="291" r:id="rId16"/>
    <p:sldId id="296" r:id="rId17"/>
    <p:sldId id="298" r:id="rId18"/>
    <p:sldId id="299" r:id="rId19"/>
    <p:sldId id="300" r:id="rId20"/>
    <p:sldId id="301" r:id="rId21"/>
    <p:sldId id="302" r:id="rId22"/>
    <p:sldId id="303" r:id="rId23"/>
    <p:sldId id="292" r:id="rId24"/>
    <p:sldId id="293" r:id="rId25"/>
    <p:sldId id="295" r:id="rId26"/>
    <p:sldId id="266" r:id="rId27"/>
    <p:sldId id="272" r:id="rId28"/>
    <p:sldId id="267" r:id="rId29"/>
    <p:sldId id="280" r:id="rId30"/>
    <p:sldId id="276" r:id="rId31"/>
    <p:sldId id="2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79497" autoAdjust="0"/>
  </p:normalViewPr>
  <p:slideViewPr>
    <p:cSldViewPr snapToGrid="0">
      <p:cViewPr varScale="1">
        <p:scale>
          <a:sx n="84" d="100"/>
          <a:sy n="84" d="100"/>
        </p:scale>
        <p:origin x="97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9DA2C-EAE9-48A2-A030-6ED793051D28}"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6024C-0741-4C56-9C56-386A2979320B}" type="slidenum">
              <a:rPr lang="en-US" smtClean="0"/>
              <a:t>‹#›</a:t>
            </a:fld>
            <a:endParaRPr lang="en-US"/>
          </a:p>
        </p:txBody>
      </p:sp>
    </p:spTree>
    <p:extLst>
      <p:ext uri="{BB962C8B-B14F-4D97-AF65-F5344CB8AC3E}">
        <p14:creationId xmlns:p14="http://schemas.microsoft.com/office/powerpoint/2010/main" val="300492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Patrick and I’ll present this work with Joao </a:t>
            </a:r>
            <a:r>
              <a:rPr lang="en-US" dirty="0" err="1"/>
              <a:t>Sedoc</a:t>
            </a:r>
            <a:r>
              <a:rPr lang="en-US" dirty="0"/>
              <a:t> and Benjamin Van </a:t>
            </a:r>
            <a:r>
              <a:rPr lang="en-US" dirty="0" err="1"/>
              <a:t>Durme</a:t>
            </a:r>
            <a:r>
              <a:rPr lang="en-US" dirty="0"/>
              <a:t> on Constant Memory Coreference Resolution.</a:t>
            </a:r>
          </a:p>
        </p:txBody>
      </p:sp>
      <p:sp>
        <p:nvSpPr>
          <p:cNvPr id="4" name="Slide Number Placeholder 3"/>
          <p:cNvSpPr>
            <a:spLocks noGrp="1"/>
          </p:cNvSpPr>
          <p:nvPr>
            <p:ph type="sldNum" sz="quarter" idx="5"/>
          </p:nvPr>
        </p:nvSpPr>
        <p:spPr/>
        <p:txBody>
          <a:bodyPr/>
          <a:lstStyle/>
          <a:p>
            <a:fld id="{8B96024C-0741-4C56-9C56-386A2979320B}" type="slidenum">
              <a:rPr lang="en-US" smtClean="0"/>
              <a:t>1</a:t>
            </a:fld>
            <a:endParaRPr lang="en-US"/>
          </a:p>
        </p:txBody>
      </p:sp>
    </p:spTree>
    <p:extLst>
      <p:ext uri="{BB962C8B-B14F-4D97-AF65-F5344CB8AC3E}">
        <p14:creationId xmlns:p14="http://schemas.microsoft.com/office/powerpoint/2010/main" val="80761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we’ll walk through the main steps. We first initialize an empty list of entities. Each entity will be represented by a single embedding.</a:t>
            </a:r>
          </a:p>
        </p:txBody>
      </p:sp>
      <p:sp>
        <p:nvSpPr>
          <p:cNvPr id="4" name="Slide Number Placeholder 3"/>
          <p:cNvSpPr>
            <a:spLocks noGrp="1"/>
          </p:cNvSpPr>
          <p:nvPr>
            <p:ph type="sldNum" sz="quarter" idx="5"/>
          </p:nvPr>
        </p:nvSpPr>
        <p:spPr/>
        <p:txBody>
          <a:bodyPr/>
          <a:lstStyle/>
          <a:p>
            <a:fld id="{8B96024C-0741-4C56-9C56-386A2979320B}" type="slidenum">
              <a:rPr lang="en-US" smtClean="0"/>
              <a:t>10</a:t>
            </a:fld>
            <a:endParaRPr lang="en-US"/>
          </a:p>
        </p:txBody>
      </p:sp>
    </p:spTree>
    <p:extLst>
      <p:ext uri="{BB962C8B-B14F-4D97-AF65-F5344CB8AC3E}">
        <p14:creationId xmlns:p14="http://schemas.microsoft.com/office/powerpoint/2010/main" val="2428888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process the text segment by segment. Each segment fits within the window of a contextualized encoder.</a:t>
            </a:r>
          </a:p>
        </p:txBody>
      </p:sp>
      <p:sp>
        <p:nvSpPr>
          <p:cNvPr id="4" name="Slide Number Placeholder 3"/>
          <p:cNvSpPr>
            <a:spLocks noGrp="1"/>
          </p:cNvSpPr>
          <p:nvPr>
            <p:ph type="sldNum" sz="quarter" idx="5"/>
          </p:nvPr>
        </p:nvSpPr>
        <p:spPr/>
        <p:txBody>
          <a:bodyPr/>
          <a:lstStyle/>
          <a:p>
            <a:fld id="{8B96024C-0741-4C56-9C56-386A2979320B}" type="slidenum">
              <a:rPr lang="en-US" smtClean="0"/>
              <a:t>11</a:t>
            </a:fld>
            <a:endParaRPr lang="en-US"/>
          </a:p>
        </p:txBody>
      </p:sp>
    </p:spTree>
    <p:extLst>
      <p:ext uri="{BB962C8B-B14F-4D97-AF65-F5344CB8AC3E}">
        <p14:creationId xmlns:p14="http://schemas.microsoft.com/office/powerpoint/2010/main" val="166316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find and rank all the spans within a segment. Because we are limited just to this segment, our span detection and scoring is linear with respect to this segment size… </a:t>
            </a:r>
          </a:p>
          <a:p>
            <a:endParaRPr lang="en-US" dirty="0"/>
          </a:p>
          <a:p>
            <a:r>
              <a:rPr lang="en-US" dirty="0"/>
              <a:t>And since the segment size is a constant determined by the encoder, this is constant memory with respect to document length.</a:t>
            </a:r>
          </a:p>
        </p:txBody>
      </p:sp>
      <p:sp>
        <p:nvSpPr>
          <p:cNvPr id="4" name="Slide Number Placeholder 3"/>
          <p:cNvSpPr>
            <a:spLocks noGrp="1"/>
          </p:cNvSpPr>
          <p:nvPr>
            <p:ph type="sldNum" sz="quarter" idx="5"/>
          </p:nvPr>
        </p:nvSpPr>
        <p:spPr/>
        <p:txBody>
          <a:bodyPr/>
          <a:lstStyle/>
          <a:p>
            <a:fld id="{8B96024C-0741-4C56-9C56-386A2979320B}" type="slidenum">
              <a:rPr lang="en-US" smtClean="0"/>
              <a:t>12</a:t>
            </a:fld>
            <a:endParaRPr lang="en-US"/>
          </a:p>
        </p:txBody>
      </p:sp>
    </p:spTree>
    <p:extLst>
      <p:ext uri="{BB962C8B-B14F-4D97-AF65-F5344CB8AC3E}">
        <p14:creationId xmlns:p14="http://schemas.microsoft.com/office/powerpoint/2010/main" val="4083396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mention, we make a hard, greedy clustering decision with the entities in the entity list. </a:t>
            </a:r>
          </a:p>
        </p:txBody>
      </p:sp>
      <p:sp>
        <p:nvSpPr>
          <p:cNvPr id="4" name="Slide Number Placeholder 3"/>
          <p:cNvSpPr>
            <a:spLocks noGrp="1"/>
          </p:cNvSpPr>
          <p:nvPr>
            <p:ph type="sldNum" sz="quarter" idx="5"/>
          </p:nvPr>
        </p:nvSpPr>
        <p:spPr/>
        <p:txBody>
          <a:bodyPr/>
          <a:lstStyle/>
          <a:p>
            <a:fld id="{8B96024C-0741-4C56-9C56-386A2979320B}" type="slidenum">
              <a:rPr lang="en-US" smtClean="0"/>
              <a:t>13</a:t>
            </a:fld>
            <a:endParaRPr lang="en-US"/>
          </a:p>
        </p:txBody>
      </p:sp>
    </p:spTree>
    <p:extLst>
      <p:ext uri="{BB962C8B-B14F-4D97-AF65-F5344CB8AC3E}">
        <p14:creationId xmlns:p14="http://schemas.microsoft.com/office/powerpoint/2010/main" val="3367399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initial embedding of an entity in our entity list is the same as the span embedding. In this example, the Christmas entity will have the same embedding as the highlighted green Christmas span.</a:t>
            </a:r>
          </a:p>
          <a:p>
            <a:endParaRPr lang="en-US" dirty="0"/>
          </a:p>
        </p:txBody>
      </p:sp>
      <p:sp>
        <p:nvSpPr>
          <p:cNvPr id="4" name="Slide Number Placeholder 3"/>
          <p:cNvSpPr>
            <a:spLocks noGrp="1"/>
          </p:cNvSpPr>
          <p:nvPr>
            <p:ph type="sldNum" sz="quarter" idx="5"/>
          </p:nvPr>
        </p:nvSpPr>
        <p:spPr/>
        <p:txBody>
          <a:bodyPr/>
          <a:lstStyle/>
          <a:p>
            <a:fld id="{8B96024C-0741-4C56-9C56-386A2979320B}" type="slidenum">
              <a:rPr lang="en-US" smtClean="0"/>
              <a:t>14</a:t>
            </a:fld>
            <a:endParaRPr lang="en-US"/>
          </a:p>
        </p:txBody>
      </p:sp>
    </p:spTree>
    <p:extLst>
      <p:ext uri="{BB962C8B-B14F-4D97-AF65-F5344CB8AC3E}">
        <p14:creationId xmlns:p14="http://schemas.microsoft.com/office/powerpoint/2010/main" val="222770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move to the next mention span. </a:t>
            </a:r>
          </a:p>
          <a:p>
            <a:endParaRPr lang="en-US" dirty="0"/>
          </a:p>
          <a:p>
            <a:r>
              <a:rPr lang="en-US" dirty="0"/>
              <a:t>We score it against all the embeddings already in our entity list. If the score exceeds a threshold, we aim to attach it to the highest-scoring cluster. Otherwise, we add it as a new entity, like we did with Christmas the first time.</a:t>
            </a:r>
          </a:p>
        </p:txBody>
      </p:sp>
      <p:sp>
        <p:nvSpPr>
          <p:cNvPr id="4" name="Slide Number Placeholder 3"/>
          <p:cNvSpPr>
            <a:spLocks noGrp="1"/>
          </p:cNvSpPr>
          <p:nvPr>
            <p:ph type="sldNum" sz="quarter" idx="5"/>
          </p:nvPr>
        </p:nvSpPr>
        <p:spPr/>
        <p:txBody>
          <a:bodyPr/>
          <a:lstStyle/>
          <a:p>
            <a:fld id="{8B96024C-0741-4C56-9C56-386A2979320B}" type="slidenum">
              <a:rPr lang="en-US" smtClean="0"/>
              <a:t>15</a:t>
            </a:fld>
            <a:endParaRPr lang="en-US"/>
          </a:p>
        </p:txBody>
      </p:sp>
    </p:spTree>
    <p:extLst>
      <p:ext uri="{BB962C8B-B14F-4D97-AF65-F5344CB8AC3E}">
        <p14:creationId xmlns:p14="http://schemas.microsoft.com/office/powerpoint/2010/main" val="1054208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will attach it to the preexisting Christmas span. </a:t>
            </a:r>
          </a:p>
          <a:p>
            <a:endParaRPr lang="en-US" dirty="0"/>
          </a:p>
          <a:p>
            <a:r>
              <a:rPr lang="en-US" dirty="0"/>
              <a:t>Each entity has a single embedding, so we need to update the embedding of the Christmas entity with the embedding of this second Christmas span. We can use an update rule like online averaging.</a:t>
            </a:r>
          </a:p>
        </p:txBody>
      </p:sp>
      <p:sp>
        <p:nvSpPr>
          <p:cNvPr id="4" name="Slide Number Placeholder 3"/>
          <p:cNvSpPr>
            <a:spLocks noGrp="1"/>
          </p:cNvSpPr>
          <p:nvPr>
            <p:ph type="sldNum" sz="quarter" idx="5"/>
          </p:nvPr>
        </p:nvSpPr>
        <p:spPr/>
        <p:txBody>
          <a:bodyPr/>
          <a:lstStyle/>
          <a:p>
            <a:fld id="{8B96024C-0741-4C56-9C56-386A2979320B}" type="slidenum">
              <a:rPr lang="en-US" smtClean="0"/>
              <a:t>16</a:t>
            </a:fld>
            <a:endParaRPr lang="en-US"/>
          </a:p>
        </p:txBody>
      </p:sp>
    </p:spTree>
    <p:extLst>
      <p:ext uri="{BB962C8B-B14F-4D97-AF65-F5344CB8AC3E}">
        <p14:creationId xmlns:p14="http://schemas.microsoft.com/office/powerpoint/2010/main" val="2751433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continues for the entire segment, note that the remaining spans in this example would all score below the threshold and become their own entities.</a:t>
            </a:r>
          </a:p>
        </p:txBody>
      </p:sp>
      <p:sp>
        <p:nvSpPr>
          <p:cNvPr id="4" name="Slide Number Placeholder 3"/>
          <p:cNvSpPr>
            <a:spLocks noGrp="1"/>
          </p:cNvSpPr>
          <p:nvPr>
            <p:ph type="sldNum" sz="quarter" idx="5"/>
          </p:nvPr>
        </p:nvSpPr>
        <p:spPr/>
        <p:txBody>
          <a:bodyPr/>
          <a:lstStyle/>
          <a:p>
            <a:fld id="{8B96024C-0741-4C56-9C56-386A2979320B}" type="slidenum">
              <a:rPr lang="en-US" smtClean="0"/>
              <a:t>17</a:t>
            </a:fld>
            <a:endParaRPr lang="en-US"/>
          </a:p>
        </p:txBody>
      </p:sp>
    </p:spTree>
    <p:extLst>
      <p:ext uri="{BB962C8B-B14F-4D97-AF65-F5344CB8AC3E}">
        <p14:creationId xmlns:p14="http://schemas.microsoft.com/office/powerpoint/2010/main" val="2005882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continues for the entire segment, note that the remaining spans in this example would all score below the threshold and become their own entities.</a:t>
            </a:r>
          </a:p>
        </p:txBody>
      </p:sp>
      <p:sp>
        <p:nvSpPr>
          <p:cNvPr id="4" name="Slide Number Placeholder 3"/>
          <p:cNvSpPr>
            <a:spLocks noGrp="1"/>
          </p:cNvSpPr>
          <p:nvPr>
            <p:ph type="sldNum" sz="quarter" idx="5"/>
          </p:nvPr>
        </p:nvSpPr>
        <p:spPr/>
        <p:txBody>
          <a:bodyPr/>
          <a:lstStyle/>
          <a:p>
            <a:fld id="{8B96024C-0741-4C56-9C56-386A2979320B}" type="slidenum">
              <a:rPr lang="en-US" smtClean="0"/>
              <a:t>18</a:t>
            </a:fld>
            <a:endParaRPr lang="en-US"/>
          </a:p>
        </p:txBody>
      </p:sp>
    </p:spTree>
    <p:extLst>
      <p:ext uri="{BB962C8B-B14F-4D97-AF65-F5344CB8AC3E}">
        <p14:creationId xmlns:p14="http://schemas.microsoft.com/office/powerpoint/2010/main" val="2594611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continues for the entire segment, note that the remaining spans in this example would all score below the threshold and become their own entities.</a:t>
            </a:r>
          </a:p>
        </p:txBody>
      </p:sp>
      <p:sp>
        <p:nvSpPr>
          <p:cNvPr id="4" name="Slide Number Placeholder 3"/>
          <p:cNvSpPr>
            <a:spLocks noGrp="1"/>
          </p:cNvSpPr>
          <p:nvPr>
            <p:ph type="sldNum" sz="quarter" idx="5"/>
          </p:nvPr>
        </p:nvSpPr>
        <p:spPr/>
        <p:txBody>
          <a:bodyPr/>
          <a:lstStyle/>
          <a:p>
            <a:fld id="{8B96024C-0741-4C56-9C56-386A2979320B}" type="slidenum">
              <a:rPr lang="en-US" smtClean="0"/>
              <a:t>19</a:t>
            </a:fld>
            <a:endParaRPr lang="en-US"/>
          </a:p>
        </p:txBody>
      </p:sp>
    </p:spTree>
    <p:extLst>
      <p:ext uri="{BB962C8B-B14F-4D97-AF65-F5344CB8AC3E}">
        <p14:creationId xmlns:p14="http://schemas.microsoft.com/office/powerpoint/2010/main" val="90345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6024C-0741-4C56-9C56-386A2979320B}" type="slidenum">
              <a:rPr lang="en-US" smtClean="0"/>
              <a:t>2</a:t>
            </a:fld>
            <a:endParaRPr lang="en-US"/>
          </a:p>
        </p:txBody>
      </p:sp>
    </p:spTree>
    <p:extLst>
      <p:ext uri="{BB962C8B-B14F-4D97-AF65-F5344CB8AC3E}">
        <p14:creationId xmlns:p14="http://schemas.microsoft.com/office/powerpoint/2010/main" val="997146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continues for the entire segment, note that the remaining spans in this example would all score below the threshold and become their own entities.</a:t>
            </a:r>
          </a:p>
        </p:txBody>
      </p:sp>
      <p:sp>
        <p:nvSpPr>
          <p:cNvPr id="4" name="Slide Number Placeholder 3"/>
          <p:cNvSpPr>
            <a:spLocks noGrp="1"/>
          </p:cNvSpPr>
          <p:nvPr>
            <p:ph type="sldNum" sz="quarter" idx="5"/>
          </p:nvPr>
        </p:nvSpPr>
        <p:spPr/>
        <p:txBody>
          <a:bodyPr/>
          <a:lstStyle/>
          <a:p>
            <a:fld id="{8B96024C-0741-4C56-9C56-386A2979320B}" type="slidenum">
              <a:rPr lang="en-US" smtClean="0"/>
              <a:t>20</a:t>
            </a:fld>
            <a:endParaRPr lang="en-US"/>
          </a:p>
        </p:txBody>
      </p:sp>
    </p:spTree>
    <p:extLst>
      <p:ext uri="{BB962C8B-B14F-4D97-AF65-F5344CB8AC3E}">
        <p14:creationId xmlns:p14="http://schemas.microsoft.com/office/powerpoint/2010/main" val="1184668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continues for the entire segment, note that the remaining spans in this example would all score below the threshold and become their own entities.</a:t>
            </a:r>
          </a:p>
        </p:txBody>
      </p:sp>
      <p:sp>
        <p:nvSpPr>
          <p:cNvPr id="4" name="Slide Number Placeholder 3"/>
          <p:cNvSpPr>
            <a:spLocks noGrp="1"/>
          </p:cNvSpPr>
          <p:nvPr>
            <p:ph type="sldNum" sz="quarter" idx="5"/>
          </p:nvPr>
        </p:nvSpPr>
        <p:spPr/>
        <p:txBody>
          <a:bodyPr/>
          <a:lstStyle/>
          <a:p>
            <a:fld id="{8B96024C-0741-4C56-9C56-386A2979320B}" type="slidenum">
              <a:rPr lang="en-US" smtClean="0"/>
              <a:t>21</a:t>
            </a:fld>
            <a:endParaRPr lang="en-US"/>
          </a:p>
        </p:txBody>
      </p:sp>
    </p:spTree>
    <p:extLst>
      <p:ext uri="{BB962C8B-B14F-4D97-AF65-F5344CB8AC3E}">
        <p14:creationId xmlns:p14="http://schemas.microsoft.com/office/powerpoint/2010/main" val="2163906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continues for the entire segment, note that the remaining spans in this example would all score below the threshold and become their own entities.</a:t>
            </a:r>
          </a:p>
        </p:txBody>
      </p:sp>
      <p:sp>
        <p:nvSpPr>
          <p:cNvPr id="4" name="Slide Number Placeholder 3"/>
          <p:cNvSpPr>
            <a:spLocks noGrp="1"/>
          </p:cNvSpPr>
          <p:nvPr>
            <p:ph type="sldNum" sz="quarter" idx="5"/>
          </p:nvPr>
        </p:nvSpPr>
        <p:spPr/>
        <p:txBody>
          <a:bodyPr/>
          <a:lstStyle/>
          <a:p>
            <a:fld id="{8B96024C-0741-4C56-9C56-386A2979320B}" type="slidenum">
              <a:rPr lang="en-US" smtClean="0"/>
              <a:t>22</a:t>
            </a:fld>
            <a:endParaRPr lang="en-US"/>
          </a:p>
        </p:txBody>
      </p:sp>
    </p:spTree>
    <p:extLst>
      <p:ext uri="{BB962C8B-B14F-4D97-AF65-F5344CB8AC3E}">
        <p14:creationId xmlns:p14="http://schemas.microsoft.com/office/powerpoint/2010/main" val="807459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Between segments, we only need to remember the entities and their representations. However, the number of entities can grow, possibly linearly, with respect to the document. </a:t>
            </a:r>
          </a:p>
        </p:txBody>
      </p:sp>
      <p:sp>
        <p:nvSpPr>
          <p:cNvPr id="4" name="Slide Number Placeholder 3"/>
          <p:cNvSpPr>
            <a:spLocks noGrp="1"/>
          </p:cNvSpPr>
          <p:nvPr>
            <p:ph type="sldNum" sz="quarter" idx="5"/>
          </p:nvPr>
        </p:nvSpPr>
        <p:spPr/>
        <p:txBody>
          <a:bodyPr/>
          <a:lstStyle/>
          <a:p>
            <a:fld id="{8B96024C-0741-4C56-9C56-386A2979320B}" type="slidenum">
              <a:rPr lang="en-US" smtClean="0"/>
              <a:t>23</a:t>
            </a:fld>
            <a:endParaRPr lang="en-US"/>
          </a:p>
        </p:txBody>
      </p:sp>
    </p:spTree>
    <p:extLst>
      <p:ext uri="{BB962C8B-B14F-4D97-AF65-F5344CB8AC3E}">
        <p14:creationId xmlns:p14="http://schemas.microsoft.com/office/powerpoint/2010/main" val="1254682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the end of each segment, we prune entities and evict them such that we maintain a fixed-size entity list.</a:t>
            </a:r>
          </a:p>
        </p:txBody>
      </p:sp>
      <p:sp>
        <p:nvSpPr>
          <p:cNvPr id="4" name="Slide Number Placeholder 3"/>
          <p:cNvSpPr>
            <a:spLocks noGrp="1"/>
          </p:cNvSpPr>
          <p:nvPr>
            <p:ph type="sldNum" sz="quarter" idx="5"/>
          </p:nvPr>
        </p:nvSpPr>
        <p:spPr/>
        <p:txBody>
          <a:bodyPr/>
          <a:lstStyle/>
          <a:p>
            <a:fld id="{8B96024C-0741-4C56-9C56-386A2979320B}" type="slidenum">
              <a:rPr lang="en-US" smtClean="0"/>
              <a:t>24</a:t>
            </a:fld>
            <a:endParaRPr lang="en-US"/>
          </a:p>
        </p:txBody>
      </p:sp>
    </p:spTree>
    <p:extLst>
      <p:ext uri="{BB962C8B-B14F-4D97-AF65-F5344CB8AC3E}">
        <p14:creationId xmlns:p14="http://schemas.microsoft.com/office/powerpoint/2010/main" val="664717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continue this process for the full document, segment by segment. The eviction ensures that we carry only a fixed-sized entity list throughout.</a:t>
            </a:r>
          </a:p>
        </p:txBody>
      </p:sp>
      <p:sp>
        <p:nvSpPr>
          <p:cNvPr id="4" name="Slide Number Placeholder 3"/>
          <p:cNvSpPr>
            <a:spLocks noGrp="1"/>
          </p:cNvSpPr>
          <p:nvPr>
            <p:ph type="sldNum" sz="quarter" idx="5"/>
          </p:nvPr>
        </p:nvSpPr>
        <p:spPr/>
        <p:txBody>
          <a:bodyPr/>
          <a:lstStyle/>
          <a:p>
            <a:fld id="{8B96024C-0741-4C56-9C56-386A2979320B}" type="slidenum">
              <a:rPr lang="en-US" smtClean="0"/>
              <a:t>25</a:t>
            </a:fld>
            <a:endParaRPr lang="en-US"/>
          </a:p>
        </p:txBody>
      </p:sp>
    </p:spTree>
    <p:extLst>
      <p:ext uri="{BB962C8B-B14F-4D97-AF65-F5344CB8AC3E}">
        <p14:creationId xmlns:p14="http://schemas.microsoft.com/office/powerpoint/2010/main" val="1017410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algorithm is flexible. In our implementation for this paper, we reuse the components from Joshi et al, which was the easiest-to-adapt competitive system at the time. </a:t>
            </a:r>
          </a:p>
          <a:p>
            <a:endParaRPr lang="en-US" dirty="0"/>
          </a:p>
          <a:p>
            <a:r>
              <a:rPr lang="en-US" dirty="0"/>
              <a:t>We use </a:t>
            </a:r>
            <a:r>
              <a:rPr lang="en-US" dirty="0" err="1"/>
              <a:t>SpanBERT</a:t>
            </a:r>
            <a:r>
              <a:rPr lang="en-US" dirty="0"/>
              <a:t>, their top-k span scorer, and their feedforward architecture for scoring mentions. We initialize these modules with the parameters of their released model.</a:t>
            </a:r>
          </a:p>
          <a:p>
            <a:endParaRPr lang="en-US" dirty="0"/>
          </a:p>
          <a:p>
            <a:r>
              <a:rPr lang="en-US" dirty="0"/>
              <a:t>Our span update rule is an online weighted average of mention embeddings. These weights are predicted by a simple FFNN.</a:t>
            </a:r>
          </a:p>
          <a:p>
            <a:endParaRPr lang="en-US" dirty="0"/>
          </a:p>
          <a:p>
            <a:r>
              <a:rPr lang="en-US" dirty="0"/>
              <a:t>Our eviction policy is based on the distance between the entity and the current point in the document.</a:t>
            </a:r>
          </a:p>
          <a:p>
            <a:endParaRPr lang="en-US" dirty="0"/>
          </a:p>
          <a:p>
            <a:r>
              <a:rPr lang="en-US" dirty="0"/>
              <a:t>The entire model can be trained end-to-end. In this work, we do not update the </a:t>
            </a:r>
            <a:r>
              <a:rPr lang="en-US" dirty="0" err="1"/>
              <a:t>SpanBERT</a:t>
            </a:r>
            <a:r>
              <a:rPr lang="en-US" dirty="0"/>
              <a:t> parameters.</a:t>
            </a:r>
          </a:p>
        </p:txBody>
      </p:sp>
      <p:sp>
        <p:nvSpPr>
          <p:cNvPr id="4" name="Slide Number Placeholder 3"/>
          <p:cNvSpPr>
            <a:spLocks noGrp="1"/>
          </p:cNvSpPr>
          <p:nvPr>
            <p:ph type="sldNum" sz="quarter" idx="5"/>
          </p:nvPr>
        </p:nvSpPr>
        <p:spPr/>
        <p:txBody>
          <a:bodyPr/>
          <a:lstStyle/>
          <a:p>
            <a:fld id="{8B96024C-0741-4C56-9C56-386A2979320B}" type="slidenum">
              <a:rPr lang="en-US" smtClean="0"/>
              <a:t>26</a:t>
            </a:fld>
            <a:endParaRPr lang="en-US"/>
          </a:p>
        </p:txBody>
      </p:sp>
    </p:spTree>
    <p:extLst>
      <p:ext uri="{BB962C8B-B14F-4D97-AF65-F5344CB8AC3E}">
        <p14:creationId xmlns:p14="http://schemas.microsoft.com/office/powerpoint/2010/main" val="3729044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96024C-0741-4C56-9C56-386A2979320B}" type="slidenum">
              <a:rPr lang="en-US" smtClean="0"/>
              <a:t>27</a:t>
            </a:fld>
            <a:endParaRPr lang="en-US"/>
          </a:p>
        </p:txBody>
      </p:sp>
    </p:spTree>
    <p:extLst>
      <p:ext uri="{BB962C8B-B14F-4D97-AF65-F5344CB8AC3E}">
        <p14:creationId xmlns:p14="http://schemas.microsoft.com/office/powerpoint/2010/main" val="2672702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experiment on the standard coreference resolution dataset, </a:t>
            </a:r>
            <a:r>
              <a:rPr lang="en-US" dirty="0" err="1"/>
              <a:t>OntoNotes</a:t>
            </a:r>
            <a:r>
              <a:rPr lang="en-US" dirty="0"/>
              <a:t> 5.0 and evaluate with the standard metrics. Our goal is to compare our incremental model to the batch model.</a:t>
            </a:r>
          </a:p>
        </p:txBody>
      </p:sp>
      <p:sp>
        <p:nvSpPr>
          <p:cNvPr id="4" name="Slide Number Placeholder 3"/>
          <p:cNvSpPr>
            <a:spLocks noGrp="1"/>
          </p:cNvSpPr>
          <p:nvPr>
            <p:ph type="sldNum" sz="quarter" idx="5"/>
          </p:nvPr>
        </p:nvSpPr>
        <p:spPr/>
        <p:txBody>
          <a:bodyPr/>
          <a:lstStyle/>
          <a:p>
            <a:fld id="{8B96024C-0741-4C56-9C56-386A2979320B}" type="slidenum">
              <a:rPr lang="en-US" smtClean="0"/>
              <a:t>28</a:t>
            </a:fld>
            <a:endParaRPr lang="en-US"/>
          </a:p>
        </p:txBody>
      </p:sp>
    </p:spTree>
    <p:extLst>
      <p:ext uri="{BB962C8B-B14F-4D97-AF65-F5344CB8AC3E}">
        <p14:creationId xmlns:p14="http://schemas.microsoft.com/office/powerpoint/2010/main" val="782455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task performance on the test set, we drop 0.2 points – this is only a tiny bit worse. We see the same drop even when we take out eviction. On single-speaker documents like newswire, we perform on par.</a:t>
            </a:r>
          </a:p>
          <a:p>
            <a:endParaRPr lang="en-US" dirty="0"/>
          </a:p>
          <a:p>
            <a:r>
              <a:rPr lang="en-US" dirty="0"/>
              <a:t>In terms of space, our implementation at inference uses 2GB of allocated tensors and has a clearly constant trend (and even at training we use under 10GB) </a:t>
            </a:r>
          </a:p>
          <a:p>
            <a:endParaRPr lang="en-US" dirty="0"/>
          </a:p>
          <a:p>
            <a:r>
              <a:rPr lang="en-US" dirty="0"/>
              <a:t>In practice, the baseline shown as JS-L in this chart, struggled to fit longer documents on our 11GB GPUs.</a:t>
            </a:r>
          </a:p>
          <a:p>
            <a:endParaRPr lang="en-US" dirty="0"/>
          </a:p>
          <a:p>
            <a:r>
              <a:rPr lang="en-US" dirty="0"/>
              <a:t>If it not hard to verify that our algorithm has O(1) space complexity with respect to document length, as the only memory we do need is the entity list.</a:t>
            </a:r>
          </a:p>
          <a:p>
            <a:endParaRPr lang="en-US" dirty="0"/>
          </a:p>
          <a:p>
            <a:r>
              <a:rPr lang="en-US" dirty="0"/>
              <a:t>Recall that the entity list is a fixed-sized set of entities that stores entities across the entire document…</a:t>
            </a:r>
          </a:p>
        </p:txBody>
      </p:sp>
      <p:sp>
        <p:nvSpPr>
          <p:cNvPr id="4" name="Slide Number Placeholder 3"/>
          <p:cNvSpPr>
            <a:spLocks noGrp="1"/>
          </p:cNvSpPr>
          <p:nvPr>
            <p:ph type="sldNum" sz="quarter" idx="5"/>
          </p:nvPr>
        </p:nvSpPr>
        <p:spPr/>
        <p:txBody>
          <a:bodyPr/>
          <a:lstStyle/>
          <a:p>
            <a:fld id="{8B96024C-0741-4C56-9C56-386A2979320B}" type="slidenum">
              <a:rPr lang="en-US" smtClean="0"/>
              <a:t>29</a:t>
            </a:fld>
            <a:endParaRPr lang="en-US"/>
          </a:p>
        </p:txBody>
      </p:sp>
    </p:spTree>
    <p:extLst>
      <p:ext uri="{BB962C8B-B14F-4D97-AF65-F5344CB8AC3E}">
        <p14:creationId xmlns:p14="http://schemas.microsoft.com/office/powerpoint/2010/main" val="189086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Neural models for coreference resolution consist of two stages: mention span detection and pairwise mention scoring. The span detection process embeds all possible spans of text up to a certain length and subsequently scores and ranks then.</a:t>
            </a:r>
          </a:p>
        </p:txBody>
      </p:sp>
      <p:sp>
        <p:nvSpPr>
          <p:cNvPr id="4" name="Slide Number Placeholder 3"/>
          <p:cNvSpPr>
            <a:spLocks noGrp="1"/>
          </p:cNvSpPr>
          <p:nvPr>
            <p:ph type="sldNum" sz="quarter" idx="5"/>
          </p:nvPr>
        </p:nvSpPr>
        <p:spPr/>
        <p:txBody>
          <a:bodyPr/>
          <a:lstStyle/>
          <a:p>
            <a:fld id="{8B96024C-0741-4C56-9C56-386A2979320B}" type="slidenum">
              <a:rPr lang="en-US" smtClean="0"/>
              <a:t>3</a:t>
            </a:fld>
            <a:endParaRPr lang="en-US"/>
          </a:p>
        </p:txBody>
      </p:sp>
    </p:spTree>
    <p:extLst>
      <p:ext uri="{BB962C8B-B14F-4D97-AF65-F5344CB8AC3E}">
        <p14:creationId xmlns:p14="http://schemas.microsoft.com/office/powerpoint/2010/main" val="649458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each entity is represented by a single embedding. As mentioned, these embeddings are a learned weighted average of mentions. We can study the weights to see which mentions contribute most to an entity’s representation.</a:t>
            </a:r>
          </a:p>
          <a:p>
            <a:endParaRPr lang="en-US" dirty="0"/>
          </a:p>
          <a:p>
            <a:r>
              <a:rPr lang="en-US" dirty="0"/>
              <a:t>For example, we may be interested in whether pronouns contribute to the entity representation, or whether there is a recency bias in the online update rule.</a:t>
            </a:r>
          </a:p>
          <a:p>
            <a:endParaRPr lang="en-US" dirty="0"/>
          </a:p>
          <a:p>
            <a:r>
              <a:rPr lang="en-US" dirty="0"/>
              <a:t> In addition, we can see whether the mention embeddings are close in embedding space. If so, we may be able to incorporate better online clustering algorithms that outperform our greedy, one-pass solution.</a:t>
            </a:r>
          </a:p>
        </p:txBody>
      </p:sp>
      <p:sp>
        <p:nvSpPr>
          <p:cNvPr id="4" name="Slide Number Placeholder 3"/>
          <p:cNvSpPr>
            <a:spLocks noGrp="1"/>
          </p:cNvSpPr>
          <p:nvPr>
            <p:ph type="sldNum" sz="quarter" idx="5"/>
          </p:nvPr>
        </p:nvSpPr>
        <p:spPr/>
        <p:txBody>
          <a:bodyPr/>
          <a:lstStyle/>
          <a:p>
            <a:fld id="{8B96024C-0741-4C56-9C56-386A2979320B}" type="slidenum">
              <a:rPr lang="en-US" smtClean="0"/>
              <a:t>30</a:t>
            </a:fld>
            <a:endParaRPr lang="en-US"/>
          </a:p>
        </p:txBody>
      </p:sp>
    </p:spTree>
    <p:extLst>
      <p:ext uri="{BB962C8B-B14F-4D97-AF65-F5344CB8AC3E}">
        <p14:creationId xmlns:p14="http://schemas.microsoft.com/office/powerpoint/2010/main" val="14472518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have a constant memory algorithm and model for coreference resolution.</a:t>
            </a:r>
          </a:p>
          <a:p>
            <a:endParaRPr lang="en-US" dirty="0"/>
          </a:p>
          <a:p>
            <a:r>
              <a:rPr lang="en-US" dirty="0"/>
              <a:t>This algorithm can be applied to SOTA models or future </a:t>
            </a:r>
            <a:r>
              <a:rPr lang="en-US" dirty="0" err="1"/>
              <a:t>coref</a:t>
            </a:r>
            <a:r>
              <a:rPr lang="en-US" dirty="0"/>
              <a:t> models that follow the find and link span framework.</a:t>
            </a:r>
          </a:p>
          <a:p>
            <a:endParaRPr lang="en-US" dirty="0"/>
          </a:p>
          <a:p>
            <a:r>
              <a:rPr lang="en-US" dirty="0"/>
              <a:t>We have more results on document length, genre, and segment length in the paper.</a:t>
            </a:r>
          </a:p>
          <a:p>
            <a:endParaRPr lang="en-US" dirty="0"/>
          </a:p>
          <a:p>
            <a:r>
              <a:rPr lang="en-US" dirty="0"/>
              <a:t>And the code and models, written in </a:t>
            </a:r>
            <a:r>
              <a:rPr lang="en-US" dirty="0" err="1"/>
              <a:t>pytorch</a:t>
            </a:r>
            <a:r>
              <a:rPr lang="en-US" dirty="0"/>
              <a:t>, is available at this </a:t>
            </a:r>
            <a:r>
              <a:rPr lang="en-US" dirty="0" err="1"/>
              <a:t>url</a:t>
            </a:r>
            <a:r>
              <a:rPr lang="en-US" dirty="0"/>
              <a:t>.</a:t>
            </a:r>
          </a:p>
        </p:txBody>
      </p:sp>
      <p:sp>
        <p:nvSpPr>
          <p:cNvPr id="4" name="Slide Number Placeholder 3"/>
          <p:cNvSpPr>
            <a:spLocks noGrp="1"/>
          </p:cNvSpPr>
          <p:nvPr>
            <p:ph type="sldNum" sz="quarter" idx="5"/>
          </p:nvPr>
        </p:nvSpPr>
        <p:spPr/>
        <p:txBody>
          <a:bodyPr/>
          <a:lstStyle/>
          <a:p>
            <a:fld id="{8B96024C-0741-4C56-9C56-386A2979320B}" type="slidenum">
              <a:rPr lang="en-US" smtClean="0"/>
              <a:t>31</a:t>
            </a:fld>
            <a:endParaRPr lang="en-US"/>
          </a:p>
        </p:txBody>
      </p:sp>
    </p:spTree>
    <p:extLst>
      <p:ext uri="{BB962C8B-B14F-4D97-AF65-F5344CB8AC3E}">
        <p14:creationId xmlns:p14="http://schemas.microsoft.com/office/powerpoint/2010/main" val="267315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exceeding a threshold score, usually a linear number with respect to the document length, are then scored pairwise, resulting in a possibly quadratic number of comparisons. In practice, the model aggressively prunes and this can be reduced to a linear number of expensive comparisons. The final scores matrix is then used in decoding, linking each span to its highest-scoring antecedent span.</a:t>
            </a:r>
          </a:p>
        </p:txBody>
      </p:sp>
      <p:sp>
        <p:nvSpPr>
          <p:cNvPr id="4" name="Slide Number Placeholder 3"/>
          <p:cNvSpPr>
            <a:spLocks noGrp="1"/>
          </p:cNvSpPr>
          <p:nvPr>
            <p:ph type="sldNum" sz="quarter" idx="5"/>
          </p:nvPr>
        </p:nvSpPr>
        <p:spPr/>
        <p:txBody>
          <a:bodyPr/>
          <a:lstStyle/>
          <a:p>
            <a:fld id="{8B96024C-0741-4C56-9C56-386A2979320B}" type="slidenum">
              <a:rPr lang="en-US" smtClean="0"/>
              <a:t>4</a:t>
            </a:fld>
            <a:endParaRPr lang="en-US"/>
          </a:p>
        </p:txBody>
      </p:sp>
    </p:spTree>
    <p:extLst>
      <p:ext uri="{BB962C8B-B14F-4D97-AF65-F5344CB8AC3E}">
        <p14:creationId xmlns:p14="http://schemas.microsoft.com/office/powerpoint/2010/main" val="128510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work has iterated on this concept by implementing smarter decoding techniques that aim for global cluster coherence, improving the input representation through better encoders like </a:t>
            </a:r>
            <a:r>
              <a:rPr lang="en-US" dirty="0" err="1"/>
              <a:t>ELMo</a:t>
            </a:r>
            <a:r>
              <a:rPr lang="en-US" dirty="0"/>
              <a:t>, BERT, or </a:t>
            </a:r>
            <a:r>
              <a:rPr lang="en-US" dirty="0" err="1"/>
              <a:t>SpanBERT</a:t>
            </a:r>
            <a:r>
              <a:rPr lang="en-US" dirty="0"/>
              <a:t>, or using an expensive reading comprehension scorer that better matches the training and finetuning data for encoders.</a:t>
            </a:r>
          </a:p>
        </p:txBody>
      </p:sp>
      <p:sp>
        <p:nvSpPr>
          <p:cNvPr id="4" name="Slide Number Placeholder 3"/>
          <p:cNvSpPr>
            <a:spLocks noGrp="1"/>
          </p:cNvSpPr>
          <p:nvPr>
            <p:ph type="sldNum" sz="quarter" idx="5"/>
          </p:nvPr>
        </p:nvSpPr>
        <p:spPr/>
        <p:txBody>
          <a:bodyPr/>
          <a:lstStyle/>
          <a:p>
            <a:fld id="{8B96024C-0741-4C56-9C56-386A2979320B}" type="slidenum">
              <a:rPr lang="en-US" smtClean="0"/>
              <a:t>5</a:t>
            </a:fld>
            <a:endParaRPr lang="en-US"/>
          </a:p>
        </p:txBody>
      </p:sp>
    </p:spTree>
    <p:extLst>
      <p:ext uri="{BB962C8B-B14F-4D97-AF65-F5344CB8AC3E}">
        <p14:creationId xmlns:p14="http://schemas.microsoft.com/office/powerpoint/2010/main" val="1673801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all of these models suffer from space issues. For long documents, GPUs run out of memory. The bottleneck could be in a couple places: the encoder and embeddings themselves are big and the pairwise scorer uses, in theory, quadratic space.</a:t>
            </a:r>
          </a:p>
          <a:p>
            <a:endParaRPr lang="en-US" dirty="0"/>
          </a:p>
          <a:p>
            <a:r>
              <a:rPr lang="en-US" dirty="0"/>
              <a:t>This is not scalable to large, book-length documents</a:t>
            </a:r>
          </a:p>
        </p:txBody>
      </p:sp>
      <p:sp>
        <p:nvSpPr>
          <p:cNvPr id="4" name="Slide Number Placeholder 3"/>
          <p:cNvSpPr>
            <a:spLocks noGrp="1"/>
          </p:cNvSpPr>
          <p:nvPr>
            <p:ph type="sldNum" sz="quarter" idx="5"/>
          </p:nvPr>
        </p:nvSpPr>
        <p:spPr/>
        <p:txBody>
          <a:bodyPr/>
          <a:lstStyle/>
          <a:p>
            <a:fld id="{8B96024C-0741-4C56-9C56-386A2979320B}" type="slidenum">
              <a:rPr lang="en-US" smtClean="0"/>
              <a:t>6</a:t>
            </a:fld>
            <a:endParaRPr lang="en-US"/>
          </a:p>
        </p:txBody>
      </p:sp>
    </p:spTree>
    <p:extLst>
      <p:ext uri="{BB962C8B-B14F-4D97-AF65-F5344CB8AC3E}">
        <p14:creationId xmlns:p14="http://schemas.microsoft.com/office/powerpoint/2010/main" val="2026859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individual parts can be serialized or made more efficient via pruning or </a:t>
            </a:r>
            <a:r>
              <a:rPr lang="en-US" dirty="0" err="1"/>
              <a:t>sparsification</a:t>
            </a:r>
            <a:r>
              <a:rPr lang="en-US" dirty="0"/>
              <a:t>, the overall process of reading, span ranking, and decoding is still at least linear in document size</a:t>
            </a:r>
          </a:p>
        </p:txBody>
      </p:sp>
      <p:sp>
        <p:nvSpPr>
          <p:cNvPr id="4" name="Slide Number Placeholder 3"/>
          <p:cNvSpPr>
            <a:spLocks noGrp="1"/>
          </p:cNvSpPr>
          <p:nvPr>
            <p:ph type="sldNum" sz="quarter" idx="5"/>
          </p:nvPr>
        </p:nvSpPr>
        <p:spPr/>
        <p:txBody>
          <a:bodyPr/>
          <a:lstStyle/>
          <a:p>
            <a:fld id="{8B96024C-0741-4C56-9C56-386A2979320B}" type="slidenum">
              <a:rPr lang="en-US" smtClean="0"/>
              <a:t>7</a:t>
            </a:fld>
            <a:endParaRPr lang="en-US"/>
          </a:p>
        </p:txBody>
      </p:sp>
    </p:spTree>
    <p:extLst>
      <p:ext uri="{BB962C8B-B14F-4D97-AF65-F5344CB8AC3E}">
        <p14:creationId xmlns:p14="http://schemas.microsoft.com/office/powerpoint/2010/main" val="84146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a constant-memory algorithm.</a:t>
            </a:r>
          </a:p>
        </p:txBody>
      </p:sp>
      <p:sp>
        <p:nvSpPr>
          <p:cNvPr id="4" name="Slide Number Placeholder 3"/>
          <p:cNvSpPr>
            <a:spLocks noGrp="1"/>
          </p:cNvSpPr>
          <p:nvPr>
            <p:ph type="sldNum" sz="quarter" idx="5"/>
          </p:nvPr>
        </p:nvSpPr>
        <p:spPr/>
        <p:txBody>
          <a:bodyPr/>
          <a:lstStyle/>
          <a:p>
            <a:fld id="{8B96024C-0741-4C56-9C56-386A2979320B}" type="slidenum">
              <a:rPr lang="en-US" smtClean="0"/>
              <a:t>8</a:t>
            </a:fld>
            <a:endParaRPr lang="en-US"/>
          </a:p>
        </p:txBody>
      </p:sp>
    </p:spTree>
    <p:extLst>
      <p:ext uri="{BB962C8B-B14F-4D97-AF65-F5344CB8AC3E}">
        <p14:creationId xmlns:p14="http://schemas.microsoft.com/office/powerpoint/2010/main" val="420440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 is similar to a limited-memory incremental algorithm from Webster and Curran, which itself is similar in style to shift-reduce algorithms used in parsing and other NLP tasks. Our approach uses modern neural components and keeps track of a fixed set of entities, whose representations are updated as more of the document is processed.</a:t>
            </a:r>
          </a:p>
        </p:txBody>
      </p:sp>
      <p:sp>
        <p:nvSpPr>
          <p:cNvPr id="4" name="Slide Number Placeholder 3"/>
          <p:cNvSpPr>
            <a:spLocks noGrp="1"/>
          </p:cNvSpPr>
          <p:nvPr>
            <p:ph type="sldNum" sz="quarter" idx="5"/>
          </p:nvPr>
        </p:nvSpPr>
        <p:spPr/>
        <p:txBody>
          <a:bodyPr/>
          <a:lstStyle/>
          <a:p>
            <a:fld id="{8B96024C-0741-4C56-9C56-386A2979320B}" type="slidenum">
              <a:rPr lang="en-US" smtClean="0"/>
              <a:t>9</a:t>
            </a:fld>
            <a:endParaRPr lang="en-US"/>
          </a:p>
        </p:txBody>
      </p:sp>
    </p:spTree>
    <p:extLst>
      <p:ext uri="{BB962C8B-B14F-4D97-AF65-F5344CB8AC3E}">
        <p14:creationId xmlns:p14="http://schemas.microsoft.com/office/powerpoint/2010/main" val="1146775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C0EEA-6112-4545-A5B3-F282E3D3FE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99E31E-A54F-44D8-AF98-211B865244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72C4CC-73BA-4F1E-B52D-1299CBA28E01}"/>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5" name="Footer Placeholder 4">
            <a:extLst>
              <a:ext uri="{FF2B5EF4-FFF2-40B4-BE49-F238E27FC236}">
                <a16:creationId xmlns:a16="http://schemas.microsoft.com/office/drawing/2014/main" id="{74A2921C-70D6-454A-BA9C-C0038E517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2EBA8-BE85-41CD-A080-3DCAA90B892A}"/>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47032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1F04-6DD7-4BF2-AB2D-88E209D0D6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A1DC6-788C-4D9A-B204-35C336CC5D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FF539-14BE-4D13-B3E3-9E6BF6D2FB48}"/>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5" name="Footer Placeholder 4">
            <a:extLst>
              <a:ext uri="{FF2B5EF4-FFF2-40B4-BE49-F238E27FC236}">
                <a16:creationId xmlns:a16="http://schemas.microsoft.com/office/drawing/2014/main" id="{3B9DC35D-05DB-4E34-84E8-A892621DC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C7E34-82BA-4523-BD19-0B191ECF0050}"/>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273227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ABF8C-2363-44CF-A0A1-7F77C06BD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8EC062-4E0C-432E-876B-2DFC98E8BF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82F75-6E35-41A2-8580-A609CBD1EBE3}"/>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5" name="Footer Placeholder 4">
            <a:extLst>
              <a:ext uri="{FF2B5EF4-FFF2-40B4-BE49-F238E27FC236}">
                <a16:creationId xmlns:a16="http://schemas.microsoft.com/office/drawing/2014/main" id="{ED73CA3B-AB87-4D4C-AD43-3E7189843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B5215-8252-410E-8098-FEE814382CA8}"/>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154850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2BBD-01B6-4F50-9024-28F77AA0F4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BAAB8-55BE-4086-ADFE-0B7309605F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7FFA4-B6FC-4ADF-92B4-7660487F9EA9}"/>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5" name="Footer Placeholder 4">
            <a:extLst>
              <a:ext uri="{FF2B5EF4-FFF2-40B4-BE49-F238E27FC236}">
                <a16:creationId xmlns:a16="http://schemas.microsoft.com/office/drawing/2014/main" id="{05195AB0-6CB6-4BC0-BA1F-D1FBA1A22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019DA9-FF06-4B71-8B95-4A6E7C6423AA}"/>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183188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4C15A-E17C-4454-A920-0A8EE27FD5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FD929F-A2BA-4A66-8418-F8452A533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DE1E6A-0E17-4F7B-8AF0-3EFD25B6DB6A}"/>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5" name="Footer Placeholder 4">
            <a:extLst>
              <a:ext uri="{FF2B5EF4-FFF2-40B4-BE49-F238E27FC236}">
                <a16:creationId xmlns:a16="http://schemas.microsoft.com/office/drawing/2014/main" id="{9EDECB47-31D4-412C-88F1-028054743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C9263-908C-4A41-A1BD-D515E0EB3D5D}"/>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141433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ECC1-BC51-4C00-9307-54413250A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AB8CD-E371-4FB6-8236-2CEED5D95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2C9248-2BBC-439D-8539-85BA1D4471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436AA1-9C98-4EAC-820F-20E1F57ABA98}"/>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6" name="Footer Placeholder 5">
            <a:extLst>
              <a:ext uri="{FF2B5EF4-FFF2-40B4-BE49-F238E27FC236}">
                <a16:creationId xmlns:a16="http://schemas.microsoft.com/office/drawing/2014/main" id="{2AAC4732-7BF2-4A36-86E2-0670D4B1CB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8A2AB-FF20-4CD0-92F8-934DA471661A}"/>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413299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D9B3-C7E4-4635-BD70-1EE2AEA435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F758DD-A2D1-45DC-9A93-6FA18A0870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ED55C2-12A2-4FED-8524-44DCD5F2C0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67AFA5-308D-4D2C-9348-45AE14381E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59D4A6-1A56-451F-BCD8-09BA92ABA5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8E9D8-8C1F-44C6-A419-5A7C10F07400}"/>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8" name="Footer Placeholder 7">
            <a:extLst>
              <a:ext uri="{FF2B5EF4-FFF2-40B4-BE49-F238E27FC236}">
                <a16:creationId xmlns:a16="http://schemas.microsoft.com/office/drawing/2014/main" id="{8FDC4788-0848-4F25-803A-A61B0A9291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59BA4C-7114-4EF7-857C-B2C96B8C3D09}"/>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255345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0903-203C-44D8-B3F9-DA126B885C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261338-6138-4895-93EB-827CD5522D1A}"/>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4" name="Footer Placeholder 3">
            <a:extLst>
              <a:ext uri="{FF2B5EF4-FFF2-40B4-BE49-F238E27FC236}">
                <a16:creationId xmlns:a16="http://schemas.microsoft.com/office/drawing/2014/main" id="{62C0F5B5-D267-460B-A8E9-C2F599A52D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8FA787-131D-443C-9643-9D62320153EC}"/>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91189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9DA6D-83EA-4EA2-A890-48F275226719}"/>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3" name="Footer Placeholder 2">
            <a:extLst>
              <a:ext uri="{FF2B5EF4-FFF2-40B4-BE49-F238E27FC236}">
                <a16:creationId xmlns:a16="http://schemas.microsoft.com/office/drawing/2014/main" id="{947DAADA-9D5F-4212-BE14-F98E6D1A96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1DB51E-5708-41B5-BDE6-3BD482F8EF5F}"/>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17631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87A8-FB29-444E-9BE7-06FF88C7F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F10E6C-9CA4-43B7-AD87-04928E7EE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6E18C9-F52D-4816-88BB-421AE4003F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88DCF4-D2F2-4F44-BC10-6FA3921C4706}"/>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6" name="Footer Placeholder 5">
            <a:extLst>
              <a:ext uri="{FF2B5EF4-FFF2-40B4-BE49-F238E27FC236}">
                <a16:creationId xmlns:a16="http://schemas.microsoft.com/office/drawing/2014/main" id="{20E01A2B-A02D-405C-B5D4-8D2646184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AA36BB-467D-4280-96B8-A28FE3CC6D3A}"/>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3924132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4BE91-6151-489E-BC1F-5A5E70A8C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4B6A2E-17EB-4C8C-B6C7-1E335608F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231442-4115-4EB3-8727-1D50352E2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F343D-D90C-49E1-B48D-01AB4E49EFBE}"/>
              </a:ext>
            </a:extLst>
          </p:cNvPr>
          <p:cNvSpPr>
            <a:spLocks noGrp="1"/>
          </p:cNvSpPr>
          <p:nvPr>
            <p:ph type="dt" sz="half" idx="10"/>
          </p:nvPr>
        </p:nvSpPr>
        <p:spPr/>
        <p:txBody>
          <a:bodyPr/>
          <a:lstStyle/>
          <a:p>
            <a:fld id="{86368BF3-BF09-47D6-8B14-2A20DB8248AD}" type="datetimeFigureOut">
              <a:rPr lang="en-US" smtClean="0"/>
              <a:t>10/19/2020</a:t>
            </a:fld>
            <a:endParaRPr lang="en-US"/>
          </a:p>
        </p:txBody>
      </p:sp>
      <p:sp>
        <p:nvSpPr>
          <p:cNvPr id="6" name="Footer Placeholder 5">
            <a:extLst>
              <a:ext uri="{FF2B5EF4-FFF2-40B4-BE49-F238E27FC236}">
                <a16:creationId xmlns:a16="http://schemas.microsoft.com/office/drawing/2014/main" id="{270D7086-8FA8-4A98-BFC8-1FB3028AD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C6CE1-AC49-443F-8BA2-85D4EAC8F83A}"/>
              </a:ext>
            </a:extLst>
          </p:cNvPr>
          <p:cNvSpPr>
            <a:spLocks noGrp="1"/>
          </p:cNvSpPr>
          <p:nvPr>
            <p:ph type="sldNum" sz="quarter" idx="12"/>
          </p:nvPr>
        </p:nvSpPr>
        <p:spPr/>
        <p:txBody>
          <a:bodyPr/>
          <a:lstStyle/>
          <a:p>
            <a:fld id="{DCF1FE43-A74D-422D-94E8-A6F8CD9B792C}" type="slidenum">
              <a:rPr lang="en-US" smtClean="0"/>
              <a:t>‹#›</a:t>
            </a:fld>
            <a:endParaRPr lang="en-US"/>
          </a:p>
        </p:txBody>
      </p:sp>
    </p:spTree>
    <p:extLst>
      <p:ext uri="{BB962C8B-B14F-4D97-AF65-F5344CB8AC3E}">
        <p14:creationId xmlns:p14="http://schemas.microsoft.com/office/powerpoint/2010/main" val="113104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3A22C3-8300-4B8C-AA33-CB1E6C5D3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5007F3-01E1-48FA-A2B1-9379ADA70C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F7869-7223-46AF-BE8B-FF0A6D035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68BF3-BF09-47D6-8B14-2A20DB8248AD}" type="datetimeFigureOut">
              <a:rPr lang="en-US" smtClean="0"/>
              <a:t>10/19/2020</a:t>
            </a:fld>
            <a:endParaRPr lang="en-US"/>
          </a:p>
        </p:txBody>
      </p:sp>
      <p:sp>
        <p:nvSpPr>
          <p:cNvPr id="5" name="Footer Placeholder 4">
            <a:extLst>
              <a:ext uri="{FF2B5EF4-FFF2-40B4-BE49-F238E27FC236}">
                <a16:creationId xmlns:a16="http://schemas.microsoft.com/office/drawing/2014/main" id="{E9400D70-6659-492D-B054-EC64996D0E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D027E1-5FEE-43B5-88FE-30495E969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1FE43-A74D-422D-94E8-A6F8CD9B792C}" type="slidenum">
              <a:rPr lang="en-US" smtClean="0"/>
              <a:t>‹#›</a:t>
            </a:fld>
            <a:endParaRPr lang="en-US"/>
          </a:p>
        </p:txBody>
      </p:sp>
    </p:spTree>
    <p:extLst>
      <p:ext uri="{BB962C8B-B14F-4D97-AF65-F5344CB8AC3E}">
        <p14:creationId xmlns:p14="http://schemas.microsoft.com/office/powerpoint/2010/main" val="523878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publicdomainpictures.net/view-image.php?image=37548&amp;picture=&amp;jazyk=JP" TargetMode="Externa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C6A5-F917-41F6-A06C-748DB4154DE6}"/>
              </a:ext>
            </a:extLst>
          </p:cNvPr>
          <p:cNvSpPr>
            <a:spLocks noGrp="1"/>
          </p:cNvSpPr>
          <p:nvPr>
            <p:ph type="ctrTitle"/>
          </p:nvPr>
        </p:nvSpPr>
        <p:spPr>
          <a:xfrm>
            <a:off x="1524000" y="194079"/>
            <a:ext cx="9144000" cy="2387600"/>
          </a:xfrm>
        </p:spPr>
        <p:txBody>
          <a:bodyPr>
            <a:normAutofit fontScale="90000"/>
          </a:bodyPr>
          <a:lstStyle/>
          <a:p>
            <a:r>
              <a:rPr lang="en-US" dirty="0"/>
              <a:t>Incremental Neural Coreference Resolution in Constant Memory</a:t>
            </a:r>
          </a:p>
        </p:txBody>
      </p:sp>
      <p:sp>
        <p:nvSpPr>
          <p:cNvPr id="3" name="Subtitle 2">
            <a:extLst>
              <a:ext uri="{FF2B5EF4-FFF2-40B4-BE49-F238E27FC236}">
                <a16:creationId xmlns:a16="http://schemas.microsoft.com/office/drawing/2014/main" id="{73FBAE8E-0B18-4E5D-B49A-188FAE79AD48}"/>
              </a:ext>
            </a:extLst>
          </p:cNvPr>
          <p:cNvSpPr>
            <a:spLocks noGrp="1"/>
          </p:cNvSpPr>
          <p:nvPr>
            <p:ph type="subTitle" idx="1"/>
          </p:nvPr>
        </p:nvSpPr>
        <p:spPr>
          <a:xfrm>
            <a:off x="1524000" y="2650849"/>
            <a:ext cx="9144000" cy="1655762"/>
          </a:xfrm>
        </p:spPr>
        <p:txBody>
          <a:bodyPr/>
          <a:lstStyle/>
          <a:p>
            <a:r>
              <a:rPr lang="en-US" dirty="0"/>
              <a:t>Patrick Xia, João </a:t>
            </a:r>
            <a:r>
              <a:rPr lang="en-US" dirty="0" err="1"/>
              <a:t>Sedoc</a:t>
            </a:r>
            <a:r>
              <a:rPr lang="en-US" dirty="0"/>
              <a:t>, Benjamin Van </a:t>
            </a:r>
            <a:r>
              <a:rPr lang="en-US" dirty="0" err="1"/>
              <a:t>Durme</a:t>
            </a:r>
            <a:endParaRPr lang="en-US" dirty="0"/>
          </a:p>
        </p:txBody>
      </p:sp>
      <p:pic>
        <p:nvPicPr>
          <p:cNvPr id="5" name="Picture 4" descr="A person smiling for the camera&#10;&#10;Description automatically generated">
            <a:extLst>
              <a:ext uri="{FF2B5EF4-FFF2-40B4-BE49-F238E27FC236}">
                <a16:creationId xmlns:a16="http://schemas.microsoft.com/office/drawing/2014/main" id="{3FB317CC-A8EB-44AD-A109-63B62400C20B}"/>
              </a:ext>
            </a:extLst>
          </p:cNvPr>
          <p:cNvPicPr>
            <a:picLocks noChangeAspect="1"/>
          </p:cNvPicPr>
          <p:nvPr/>
        </p:nvPicPr>
        <p:blipFill>
          <a:blip r:embed="rId3"/>
          <a:stretch>
            <a:fillRect/>
          </a:stretch>
        </p:blipFill>
        <p:spPr>
          <a:xfrm>
            <a:off x="2326248" y="3298677"/>
            <a:ext cx="2015867" cy="2015867"/>
          </a:xfrm>
          <a:prstGeom prst="rect">
            <a:avLst/>
          </a:prstGeom>
        </p:spPr>
      </p:pic>
      <p:pic>
        <p:nvPicPr>
          <p:cNvPr id="7" name="Picture 6" descr="A person wearing glasses and smiling at the camera&#10;&#10;Description automatically generated">
            <a:extLst>
              <a:ext uri="{FF2B5EF4-FFF2-40B4-BE49-F238E27FC236}">
                <a16:creationId xmlns:a16="http://schemas.microsoft.com/office/drawing/2014/main" id="{71BE66F0-9A40-4250-A122-697659C9327F}"/>
              </a:ext>
            </a:extLst>
          </p:cNvPr>
          <p:cNvPicPr>
            <a:picLocks noChangeAspect="1"/>
          </p:cNvPicPr>
          <p:nvPr/>
        </p:nvPicPr>
        <p:blipFill>
          <a:blip r:embed="rId4"/>
          <a:stretch>
            <a:fillRect/>
          </a:stretch>
        </p:blipFill>
        <p:spPr>
          <a:xfrm>
            <a:off x="4986080" y="3298677"/>
            <a:ext cx="1524000" cy="2047875"/>
          </a:xfrm>
          <a:prstGeom prst="rect">
            <a:avLst/>
          </a:prstGeom>
        </p:spPr>
      </p:pic>
      <p:pic>
        <p:nvPicPr>
          <p:cNvPr id="9" name="Picture 8" descr="A person looking at the camera&#10;&#10;Description automatically generated">
            <a:extLst>
              <a:ext uri="{FF2B5EF4-FFF2-40B4-BE49-F238E27FC236}">
                <a16:creationId xmlns:a16="http://schemas.microsoft.com/office/drawing/2014/main" id="{8533A99E-3EC2-4ADA-BFC0-489496A88E72}"/>
              </a:ext>
            </a:extLst>
          </p:cNvPr>
          <p:cNvPicPr>
            <a:picLocks noChangeAspect="1"/>
          </p:cNvPicPr>
          <p:nvPr/>
        </p:nvPicPr>
        <p:blipFill>
          <a:blip r:embed="rId5"/>
          <a:stretch>
            <a:fillRect/>
          </a:stretch>
        </p:blipFill>
        <p:spPr>
          <a:xfrm>
            <a:off x="7154045" y="3298676"/>
            <a:ext cx="1927413" cy="2047876"/>
          </a:xfrm>
          <a:prstGeom prst="rect">
            <a:avLst/>
          </a:prstGeom>
        </p:spPr>
      </p:pic>
      <p:pic>
        <p:nvPicPr>
          <p:cNvPr id="11" name="Google Shape;11;p1" descr="university.logo.small.horizontal.blue.pdf">
            <a:extLst>
              <a:ext uri="{FF2B5EF4-FFF2-40B4-BE49-F238E27FC236}">
                <a16:creationId xmlns:a16="http://schemas.microsoft.com/office/drawing/2014/main" id="{943B8E29-7DD3-49A0-841D-6E8D251BE843}"/>
              </a:ext>
            </a:extLst>
          </p:cNvPr>
          <p:cNvPicPr preferRelativeResize="0"/>
          <p:nvPr/>
        </p:nvPicPr>
        <p:blipFill rotWithShape="1">
          <a:blip r:embed="rId6" cstate="screen">
            <a:alphaModFix amt="50000"/>
            <a:extLst>
              <a:ext uri="{28A0092B-C50C-407E-A947-70E740481C1C}">
                <a14:useLocalDpi xmlns:a14="http://schemas.microsoft.com/office/drawing/2010/main"/>
              </a:ext>
            </a:extLst>
          </a:blip>
          <a:srcRect/>
          <a:stretch/>
        </p:blipFill>
        <p:spPr>
          <a:xfrm>
            <a:off x="-49246" y="5781469"/>
            <a:ext cx="2591953" cy="1076531"/>
          </a:xfrm>
          <a:prstGeom prst="rect">
            <a:avLst/>
          </a:prstGeom>
          <a:noFill/>
          <a:ln>
            <a:noFill/>
          </a:ln>
        </p:spPr>
      </p:pic>
      <p:pic>
        <p:nvPicPr>
          <p:cNvPr id="13" name="Picture 12">
            <a:extLst>
              <a:ext uri="{FF2B5EF4-FFF2-40B4-BE49-F238E27FC236}">
                <a16:creationId xmlns:a16="http://schemas.microsoft.com/office/drawing/2014/main" id="{2F0EE7D1-8953-4337-8BA0-B62E5235A930}"/>
              </a:ext>
            </a:extLst>
          </p:cNvPr>
          <p:cNvPicPr>
            <a:picLocks noChangeAspect="1"/>
          </p:cNvPicPr>
          <p:nvPr/>
        </p:nvPicPr>
        <p:blipFill>
          <a:blip r:embed="rId7"/>
          <a:stretch>
            <a:fillRect/>
          </a:stretch>
        </p:blipFill>
        <p:spPr>
          <a:xfrm>
            <a:off x="10202646" y="5835215"/>
            <a:ext cx="1729154" cy="703189"/>
          </a:xfrm>
          <a:prstGeom prst="rect">
            <a:avLst/>
          </a:prstGeom>
        </p:spPr>
      </p:pic>
      <p:pic>
        <p:nvPicPr>
          <p:cNvPr id="4" name="Picture 3">
            <a:extLst>
              <a:ext uri="{FF2B5EF4-FFF2-40B4-BE49-F238E27FC236}">
                <a16:creationId xmlns:a16="http://schemas.microsoft.com/office/drawing/2014/main" id="{E4BC03E4-AE6B-478D-9566-5B674D9016FC}"/>
              </a:ext>
            </a:extLst>
          </p:cNvPr>
          <p:cNvPicPr>
            <a:picLocks noChangeAspect="1"/>
          </p:cNvPicPr>
          <p:nvPr/>
        </p:nvPicPr>
        <p:blipFill>
          <a:blip r:embed="rId8"/>
          <a:stretch>
            <a:fillRect/>
          </a:stretch>
        </p:blipFill>
        <p:spPr>
          <a:xfrm>
            <a:off x="4902365" y="5960732"/>
            <a:ext cx="1258802" cy="452156"/>
          </a:xfrm>
          <a:prstGeom prst="rect">
            <a:avLst/>
          </a:prstGeom>
        </p:spPr>
      </p:pic>
    </p:spTree>
    <p:extLst>
      <p:ext uri="{BB962C8B-B14F-4D97-AF65-F5344CB8AC3E}">
        <p14:creationId xmlns:p14="http://schemas.microsoft.com/office/powerpoint/2010/main" val="357507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"Christmas won't be Christmas without any presents," grumbled Jo, lying on the rug.</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225222" y="2215158"/>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Tree>
    <p:extLst>
      <p:ext uri="{BB962C8B-B14F-4D97-AF65-F5344CB8AC3E}">
        <p14:creationId xmlns:p14="http://schemas.microsoft.com/office/powerpoint/2010/main" val="140161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"Christmas won't be Christmas without any presents," grumbled Jo, lying on the rug.</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249333" y="2522043"/>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06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336466" y="2845428"/>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262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00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336466" y="3133180"/>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5D4940-C0D8-4A16-B366-C5D7C331D1A4}"/>
              </a:ext>
            </a:extLst>
          </p:cNvPr>
          <p:cNvSpPr/>
          <p:nvPr/>
        </p:nvSpPr>
        <p:spPr>
          <a:xfrm>
            <a:off x="7716644" y="2982657"/>
            <a:ext cx="360316" cy="272756"/>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628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00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336466" y="5248295"/>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5D4940-C0D8-4A16-B366-C5D7C331D1A4}"/>
              </a:ext>
            </a:extLst>
          </p:cNvPr>
          <p:cNvSpPr/>
          <p:nvPr/>
        </p:nvSpPr>
        <p:spPr>
          <a:xfrm>
            <a:off x="7716644" y="2982657"/>
            <a:ext cx="360316" cy="272756"/>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FD90A2-4A83-4391-B95C-56EDAF934917}"/>
              </a:ext>
            </a:extLst>
          </p:cNvPr>
          <p:cNvSpPr txBox="1"/>
          <p:nvPr/>
        </p:nvSpPr>
        <p:spPr>
          <a:xfrm>
            <a:off x="1747728" y="1324143"/>
            <a:ext cx="1524000" cy="369332"/>
          </a:xfrm>
          <a:prstGeom prst="rect">
            <a:avLst/>
          </a:prstGeom>
          <a:noFill/>
        </p:spPr>
        <p:txBody>
          <a:bodyPr wrap="square" rtlCol="0">
            <a:spAutoFit/>
          </a:bodyPr>
          <a:lstStyle/>
          <a:p>
            <a:r>
              <a:rPr lang="en-US" dirty="0"/>
              <a:t>{Christmas}</a:t>
            </a:r>
          </a:p>
        </p:txBody>
      </p:sp>
    </p:spTree>
    <p:extLst>
      <p:ext uri="{BB962C8B-B14F-4D97-AF65-F5344CB8AC3E}">
        <p14:creationId xmlns:p14="http://schemas.microsoft.com/office/powerpoint/2010/main" val="2903309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00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315972" y="3184576"/>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5D4940-C0D8-4A16-B366-C5D7C331D1A4}"/>
              </a:ext>
            </a:extLst>
          </p:cNvPr>
          <p:cNvSpPr/>
          <p:nvPr/>
        </p:nvSpPr>
        <p:spPr>
          <a:xfrm>
            <a:off x="7716644" y="2982657"/>
            <a:ext cx="360316" cy="272756"/>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FD90A2-4A83-4391-B95C-56EDAF934917}"/>
              </a:ext>
            </a:extLst>
          </p:cNvPr>
          <p:cNvSpPr txBox="1"/>
          <p:nvPr/>
        </p:nvSpPr>
        <p:spPr>
          <a:xfrm>
            <a:off x="1747728" y="1324143"/>
            <a:ext cx="1524000" cy="369332"/>
          </a:xfrm>
          <a:prstGeom prst="rect">
            <a:avLst/>
          </a:prstGeom>
          <a:noFill/>
        </p:spPr>
        <p:txBody>
          <a:bodyPr wrap="square" rtlCol="0">
            <a:spAutoFit/>
          </a:bodyPr>
          <a:lstStyle/>
          <a:p>
            <a:r>
              <a:rPr lang="en-US" dirty="0"/>
              <a:t>{Christmas}</a:t>
            </a:r>
          </a:p>
        </p:txBody>
      </p:sp>
    </p:spTree>
    <p:extLst>
      <p:ext uri="{BB962C8B-B14F-4D97-AF65-F5344CB8AC3E}">
        <p14:creationId xmlns:p14="http://schemas.microsoft.com/office/powerpoint/2010/main" val="108197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00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483240" y="4600781"/>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5D4940-C0D8-4A16-B366-C5D7C331D1A4}"/>
              </a:ext>
            </a:extLst>
          </p:cNvPr>
          <p:cNvSpPr/>
          <p:nvPr/>
        </p:nvSpPr>
        <p:spPr>
          <a:xfrm>
            <a:off x="7716644" y="2982657"/>
            <a:ext cx="360316" cy="272756"/>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FD90A2-4A83-4391-B95C-56EDAF934917}"/>
              </a:ext>
            </a:extLst>
          </p:cNvPr>
          <p:cNvSpPr txBox="1"/>
          <p:nvPr/>
        </p:nvSpPr>
        <p:spPr>
          <a:xfrm>
            <a:off x="1747727" y="1324143"/>
            <a:ext cx="2835423" cy="369332"/>
          </a:xfrm>
          <a:prstGeom prst="rect">
            <a:avLst/>
          </a:prstGeom>
          <a:noFill/>
        </p:spPr>
        <p:txBody>
          <a:bodyPr wrap="square" rtlCol="0">
            <a:spAutoFit/>
          </a:bodyPr>
          <a:lstStyle/>
          <a:p>
            <a:r>
              <a:rPr lang="en-US" dirty="0"/>
              <a:t>{Christmas, Christmas}</a:t>
            </a:r>
          </a:p>
        </p:txBody>
      </p:sp>
    </p:spTree>
    <p:extLst>
      <p:ext uri="{BB962C8B-B14F-4D97-AF65-F5344CB8AC3E}">
        <p14:creationId xmlns:p14="http://schemas.microsoft.com/office/powerpoint/2010/main" val="222457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00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553578" y="3127744"/>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5D4940-C0D8-4A16-B366-C5D7C331D1A4}"/>
              </a:ext>
            </a:extLst>
          </p:cNvPr>
          <p:cNvSpPr/>
          <p:nvPr/>
        </p:nvSpPr>
        <p:spPr>
          <a:xfrm>
            <a:off x="7716644" y="2982657"/>
            <a:ext cx="360316" cy="272756"/>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FD90A2-4A83-4391-B95C-56EDAF934917}"/>
              </a:ext>
            </a:extLst>
          </p:cNvPr>
          <p:cNvSpPr txBox="1"/>
          <p:nvPr/>
        </p:nvSpPr>
        <p:spPr>
          <a:xfrm>
            <a:off x="1747727" y="1324143"/>
            <a:ext cx="2835423" cy="369332"/>
          </a:xfrm>
          <a:prstGeom prst="rect">
            <a:avLst/>
          </a:prstGeom>
          <a:noFill/>
        </p:spPr>
        <p:txBody>
          <a:bodyPr wrap="square" rtlCol="0">
            <a:spAutoFit/>
          </a:bodyPr>
          <a:lstStyle/>
          <a:p>
            <a:r>
              <a:rPr lang="en-US" dirty="0"/>
              <a:t>{Christmas, Christmas}</a:t>
            </a:r>
          </a:p>
        </p:txBody>
      </p:sp>
    </p:spTree>
    <p:extLst>
      <p:ext uri="{BB962C8B-B14F-4D97-AF65-F5344CB8AC3E}">
        <p14:creationId xmlns:p14="http://schemas.microsoft.com/office/powerpoint/2010/main" val="375059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00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708083" y="5148247"/>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5D4940-C0D8-4A16-B366-C5D7C331D1A4}"/>
              </a:ext>
            </a:extLst>
          </p:cNvPr>
          <p:cNvSpPr/>
          <p:nvPr/>
        </p:nvSpPr>
        <p:spPr>
          <a:xfrm>
            <a:off x="7716644" y="2982657"/>
            <a:ext cx="360316" cy="272756"/>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FD90A2-4A83-4391-B95C-56EDAF934917}"/>
              </a:ext>
            </a:extLst>
          </p:cNvPr>
          <p:cNvSpPr txBox="1"/>
          <p:nvPr/>
        </p:nvSpPr>
        <p:spPr>
          <a:xfrm>
            <a:off x="1747727" y="1324143"/>
            <a:ext cx="2835423" cy="646331"/>
          </a:xfrm>
          <a:prstGeom prst="rect">
            <a:avLst/>
          </a:prstGeom>
          <a:noFill/>
        </p:spPr>
        <p:txBody>
          <a:bodyPr wrap="square" rtlCol="0">
            <a:spAutoFit/>
          </a:bodyPr>
          <a:lstStyle/>
          <a:p>
            <a:r>
              <a:rPr lang="en-US" dirty="0"/>
              <a:t>{Christmas, Christmas},</a:t>
            </a:r>
          </a:p>
          <a:p>
            <a:r>
              <a:rPr lang="en-US" dirty="0"/>
              <a:t>{any presents}</a:t>
            </a:r>
          </a:p>
        </p:txBody>
      </p:sp>
    </p:spTree>
    <p:extLst>
      <p:ext uri="{BB962C8B-B14F-4D97-AF65-F5344CB8AC3E}">
        <p14:creationId xmlns:p14="http://schemas.microsoft.com/office/powerpoint/2010/main" val="215090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00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636784" y="3152695"/>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5D4940-C0D8-4A16-B366-C5D7C331D1A4}"/>
              </a:ext>
            </a:extLst>
          </p:cNvPr>
          <p:cNvSpPr/>
          <p:nvPr/>
        </p:nvSpPr>
        <p:spPr>
          <a:xfrm>
            <a:off x="7716644" y="2982657"/>
            <a:ext cx="360316" cy="272756"/>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FD90A2-4A83-4391-B95C-56EDAF934917}"/>
              </a:ext>
            </a:extLst>
          </p:cNvPr>
          <p:cNvSpPr txBox="1"/>
          <p:nvPr/>
        </p:nvSpPr>
        <p:spPr>
          <a:xfrm>
            <a:off x="1747727" y="1324143"/>
            <a:ext cx="2835423" cy="646331"/>
          </a:xfrm>
          <a:prstGeom prst="rect">
            <a:avLst/>
          </a:prstGeom>
          <a:noFill/>
        </p:spPr>
        <p:txBody>
          <a:bodyPr wrap="square" rtlCol="0">
            <a:spAutoFit/>
          </a:bodyPr>
          <a:lstStyle/>
          <a:p>
            <a:r>
              <a:rPr lang="en-US" dirty="0"/>
              <a:t>{Christmas, Christmas},</a:t>
            </a:r>
          </a:p>
          <a:p>
            <a:r>
              <a:rPr lang="en-US" dirty="0"/>
              <a:t>{any presents}</a:t>
            </a:r>
          </a:p>
        </p:txBody>
      </p:sp>
    </p:spTree>
    <p:extLst>
      <p:ext uri="{BB962C8B-B14F-4D97-AF65-F5344CB8AC3E}">
        <p14:creationId xmlns:p14="http://schemas.microsoft.com/office/powerpoint/2010/main" val="2839891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AEE1-E1E4-4994-A4DE-B9958835DC9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52F0534-F3E7-4B16-AAFE-CEF3F4A85F1E}"/>
              </a:ext>
            </a:extLst>
          </p:cNvPr>
          <p:cNvSpPr>
            <a:spLocks noGrp="1"/>
          </p:cNvSpPr>
          <p:nvPr>
            <p:ph idx="1"/>
          </p:nvPr>
        </p:nvSpPr>
        <p:spPr/>
        <p:txBody>
          <a:bodyPr/>
          <a:lstStyle/>
          <a:p>
            <a:pPr marL="514350" indent="-514350">
              <a:buFont typeface="+mj-lt"/>
              <a:buAutoNum type="arabicPeriod"/>
            </a:pPr>
            <a:r>
              <a:rPr lang="en-US" dirty="0"/>
              <a:t>Background and Motivation</a:t>
            </a:r>
          </a:p>
          <a:p>
            <a:pPr marL="514350" indent="-514350">
              <a:buFont typeface="+mj-lt"/>
              <a:buAutoNum type="arabicPeriod"/>
            </a:pPr>
            <a:r>
              <a:rPr lang="en-US" dirty="0">
                <a:solidFill>
                  <a:schemeClr val="bg2">
                    <a:lumMod val="50000"/>
                  </a:schemeClr>
                </a:solidFill>
              </a:rPr>
              <a:t>Algorithm and Model</a:t>
            </a:r>
          </a:p>
          <a:p>
            <a:pPr marL="514350" indent="-514350">
              <a:buFont typeface="+mj-lt"/>
              <a:buAutoNum type="arabicPeriod"/>
            </a:pPr>
            <a:r>
              <a:rPr lang="en-US" dirty="0">
                <a:solidFill>
                  <a:schemeClr val="bg2">
                    <a:lumMod val="50000"/>
                  </a:schemeClr>
                </a:solidFill>
              </a:rPr>
              <a:t>Experiments and Results</a:t>
            </a:r>
          </a:p>
        </p:txBody>
      </p:sp>
    </p:spTree>
    <p:extLst>
      <p:ext uri="{BB962C8B-B14F-4D97-AF65-F5344CB8AC3E}">
        <p14:creationId xmlns:p14="http://schemas.microsoft.com/office/powerpoint/2010/main" val="3068170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00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755692" y="5155808"/>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5D4940-C0D8-4A16-B366-C5D7C331D1A4}"/>
              </a:ext>
            </a:extLst>
          </p:cNvPr>
          <p:cNvSpPr/>
          <p:nvPr/>
        </p:nvSpPr>
        <p:spPr>
          <a:xfrm>
            <a:off x="7716644" y="2982657"/>
            <a:ext cx="360316" cy="272756"/>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FD90A2-4A83-4391-B95C-56EDAF934917}"/>
              </a:ext>
            </a:extLst>
          </p:cNvPr>
          <p:cNvSpPr txBox="1"/>
          <p:nvPr/>
        </p:nvSpPr>
        <p:spPr>
          <a:xfrm>
            <a:off x="1747727" y="1324143"/>
            <a:ext cx="2835423" cy="923330"/>
          </a:xfrm>
          <a:prstGeom prst="rect">
            <a:avLst/>
          </a:prstGeom>
          <a:noFill/>
        </p:spPr>
        <p:txBody>
          <a:bodyPr wrap="square" rtlCol="0">
            <a:spAutoFit/>
          </a:bodyPr>
          <a:lstStyle/>
          <a:p>
            <a:r>
              <a:rPr lang="en-US" dirty="0"/>
              <a:t>{Christmas, Christmas},</a:t>
            </a:r>
          </a:p>
          <a:p>
            <a:r>
              <a:rPr lang="en-US" dirty="0"/>
              <a:t>{any presents},</a:t>
            </a:r>
          </a:p>
          <a:p>
            <a:r>
              <a:rPr lang="en-US" dirty="0"/>
              <a:t>{Jo}</a:t>
            </a:r>
          </a:p>
        </p:txBody>
      </p:sp>
    </p:spTree>
    <p:extLst>
      <p:ext uri="{BB962C8B-B14F-4D97-AF65-F5344CB8AC3E}">
        <p14:creationId xmlns:p14="http://schemas.microsoft.com/office/powerpoint/2010/main" val="117164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00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554725" y="3150208"/>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5D4940-C0D8-4A16-B366-C5D7C331D1A4}"/>
              </a:ext>
            </a:extLst>
          </p:cNvPr>
          <p:cNvSpPr/>
          <p:nvPr/>
        </p:nvSpPr>
        <p:spPr>
          <a:xfrm>
            <a:off x="7716644" y="2982657"/>
            <a:ext cx="360316" cy="272756"/>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FD90A2-4A83-4391-B95C-56EDAF934917}"/>
              </a:ext>
            </a:extLst>
          </p:cNvPr>
          <p:cNvSpPr txBox="1"/>
          <p:nvPr/>
        </p:nvSpPr>
        <p:spPr>
          <a:xfrm>
            <a:off x="1747727" y="1324143"/>
            <a:ext cx="2835423" cy="923330"/>
          </a:xfrm>
          <a:prstGeom prst="rect">
            <a:avLst/>
          </a:prstGeom>
          <a:noFill/>
        </p:spPr>
        <p:txBody>
          <a:bodyPr wrap="square" rtlCol="0">
            <a:spAutoFit/>
          </a:bodyPr>
          <a:lstStyle/>
          <a:p>
            <a:r>
              <a:rPr lang="en-US" dirty="0"/>
              <a:t>{Christmas, Christmas},</a:t>
            </a:r>
          </a:p>
          <a:p>
            <a:r>
              <a:rPr lang="en-US" dirty="0"/>
              <a:t>{any presents},</a:t>
            </a:r>
          </a:p>
          <a:p>
            <a:r>
              <a:rPr lang="en-US" dirty="0"/>
              <a:t>{Jo}</a:t>
            </a:r>
          </a:p>
        </p:txBody>
      </p:sp>
    </p:spTree>
    <p:extLst>
      <p:ext uri="{BB962C8B-B14F-4D97-AF65-F5344CB8AC3E}">
        <p14:creationId xmlns:p14="http://schemas.microsoft.com/office/powerpoint/2010/main" val="3881989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00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755692" y="5240266"/>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8DD8A5-5F0E-4DB2-91CB-A9A2C1DA3AAF}"/>
              </a:ext>
            </a:extLst>
          </p:cNvPr>
          <p:cNvSpPr/>
          <p:nvPr/>
        </p:nvSpPr>
        <p:spPr>
          <a:xfrm>
            <a:off x="7356328" y="2692029"/>
            <a:ext cx="360316"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2736CF-C678-4370-BCEE-64FDB4CB137B}"/>
              </a:ext>
            </a:extLst>
          </p:cNvPr>
          <p:cNvSpPr/>
          <p:nvPr/>
        </p:nvSpPr>
        <p:spPr>
          <a:xfrm>
            <a:off x="8375937" y="2982657"/>
            <a:ext cx="263434" cy="272756"/>
          </a:xfrm>
          <a:prstGeom prst="rect">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5D4940-C0D8-4A16-B366-C5D7C331D1A4}"/>
              </a:ext>
            </a:extLst>
          </p:cNvPr>
          <p:cNvSpPr/>
          <p:nvPr/>
        </p:nvSpPr>
        <p:spPr>
          <a:xfrm>
            <a:off x="7716644" y="2982657"/>
            <a:ext cx="360316" cy="272756"/>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1FD90A2-4A83-4391-B95C-56EDAF934917}"/>
              </a:ext>
            </a:extLst>
          </p:cNvPr>
          <p:cNvSpPr txBox="1"/>
          <p:nvPr/>
        </p:nvSpPr>
        <p:spPr>
          <a:xfrm>
            <a:off x="1747727" y="1324143"/>
            <a:ext cx="2835423" cy="1200329"/>
          </a:xfrm>
          <a:prstGeom prst="rect">
            <a:avLst/>
          </a:prstGeom>
          <a:noFill/>
        </p:spPr>
        <p:txBody>
          <a:bodyPr wrap="square" rtlCol="0">
            <a:spAutoFit/>
          </a:bodyPr>
          <a:lstStyle/>
          <a:p>
            <a:r>
              <a:rPr lang="en-US" dirty="0"/>
              <a:t>{Christmas, Christmas},</a:t>
            </a:r>
          </a:p>
          <a:p>
            <a:r>
              <a:rPr lang="en-US" dirty="0"/>
              <a:t>{any presents},</a:t>
            </a:r>
          </a:p>
          <a:p>
            <a:r>
              <a:rPr lang="en-US" dirty="0"/>
              <a:t>{Jo},</a:t>
            </a:r>
          </a:p>
          <a:p>
            <a:r>
              <a:rPr lang="en-US" dirty="0"/>
              <a:t>{the rug}</a:t>
            </a:r>
          </a:p>
        </p:txBody>
      </p:sp>
    </p:spTree>
    <p:extLst>
      <p:ext uri="{BB962C8B-B14F-4D97-AF65-F5344CB8AC3E}">
        <p14:creationId xmlns:p14="http://schemas.microsoft.com/office/powerpoint/2010/main" val="313176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472089" y="5582088"/>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95937F6-8FA2-4EE5-9897-DDB1BE61EB91}"/>
              </a:ext>
            </a:extLst>
          </p:cNvPr>
          <p:cNvSpPr txBox="1"/>
          <p:nvPr/>
        </p:nvSpPr>
        <p:spPr>
          <a:xfrm>
            <a:off x="1747727" y="1324143"/>
            <a:ext cx="2835423" cy="1200329"/>
          </a:xfrm>
          <a:prstGeom prst="rect">
            <a:avLst/>
          </a:prstGeom>
          <a:noFill/>
        </p:spPr>
        <p:txBody>
          <a:bodyPr wrap="square" rtlCol="0">
            <a:spAutoFit/>
          </a:bodyPr>
          <a:lstStyle/>
          <a:p>
            <a:r>
              <a:rPr lang="en-US" dirty="0"/>
              <a:t>{Christmas, Christmas},</a:t>
            </a:r>
          </a:p>
          <a:p>
            <a:r>
              <a:rPr lang="en-US" dirty="0"/>
              <a:t>{any presents},</a:t>
            </a:r>
          </a:p>
          <a:p>
            <a:r>
              <a:rPr lang="en-US" dirty="0"/>
              <a:t>{Jo},</a:t>
            </a:r>
          </a:p>
          <a:p>
            <a:r>
              <a:rPr lang="en-US" dirty="0"/>
              <a:t>{the rug}</a:t>
            </a:r>
          </a:p>
        </p:txBody>
      </p:sp>
    </p:spTree>
    <p:extLst>
      <p:ext uri="{BB962C8B-B14F-4D97-AF65-F5344CB8AC3E}">
        <p14:creationId xmlns:p14="http://schemas.microsoft.com/office/powerpoint/2010/main" val="42231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472089" y="5582088"/>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01AFFF-2D96-4D2A-926C-6DAEBDE83599}"/>
              </a:ext>
            </a:extLst>
          </p:cNvPr>
          <p:cNvSpPr/>
          <p:nvPr/>
        </p:nvSpPr>
        <p:spPr>
          <a:xfrm>
            <a:off x="1556015" y="3393921"/>
            <a:ext cx="1730185" cy="1754326"/>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won't be </a:t>
            </a:r>
            <a:r>
              <a:rPr lang="en-US" dirty="0">
                <a:highlight>
                  <a:srgbClr val="FFFF00"/>
                </a:highlight>
                <a:latin typeface="Garamond" panose="02020404030301010803" pitchFamily="18" charset="0"/>
                <a:cs typeface="Cavolini" panose="020B0502040204020203" pitchFamily="66" charset="0"/>
              </a:rPr>
              <a:t>Christmas</a:t>
            </a:r>
            <a:r>
              <a:rPr lang="en-US" dirty="0">
                <a:highlight>
                  <a:srgbClr val="00FFFF"/>
                </a:highlight>
                <a:latin typeface="Garamond" panose="02020404030301010803" pitchFamily="18" charset="0"/>
                <a:cs typeface="Cavolini" panose="020B0502040204020203" pitchFamily="66" charset="0"/>
              </a:rPr>
              <a:t> without </a:t>
            </a:r>
            <a:r>
              <a:rPr lang="en-US" dirty="0">
                <a:highlight>
                  <a:srgbClr val="FFFF00"/>
                </a:highlight>
                <a:latin typeface="Garamond" panose="02020404030301010803" pitchFamily="18" charset="0"/>
                <a:cs typeface="Cavolini" panose="020B0502040204020203" pitchFamily="66" charset="0"/>
              </a:rPr>
              <a:t>any presents</a:t>
            </a:r>
            <a:r>
              <a:rPr lang="en-US" dirty="0">
                <a:highlight>
                  <a:srgbClr val="00FFFF"/>
                </a:highlight>
                <a:latin typeface="Garamond" panose="02020404030301010803" pitchFamily="18" charset="0"/>
                <a:cs typeface="Cavolini" panose="020B0502040204020203" pitchFamily="66" charset="0"/>
              </a:rPr>
              <a:t>," grumbled </a:t>
            </a:r>
            <a:r>
              <a:rPr lang="en-US" dirty="0">
                <a:highlight>
                  <a:srgbClr val="FFFF00"/>
                </a:highlight>
                <a:latin typeface="Garamond" panose="02020404030301010803" pitchFamily="18" charset="0"/>
                <a:cs typeface="Cavolini" panose="020B0502040204020203" pitchFamily="66" charset="0"/>
              </a:rPr>
              <a:t>Jo</a:t>
            </a:r>
            <a:r>
              <a:rPr lang="en-US" dirty="0">
                <a:highlight>
                  <a:srgbClr val="00FFFF"/>
                </a:highlight>
                <a:latin typeface="Garamond" panose="02020404030301010803" pitchFamily="18" charset="0"/>
                <a:cs typeface="Cavolini" panose="020B0502040204020203" pitchFamily="66" charset="0"/>
              </a:rPr>
              <a:t>, lying on </a:t>
            </a:r>
            <a:r>
              <a:rPr lang="en-US" dirty="0">
                <a:highlight>
                  <a:srgbClr val="FFFF00"/>
                </a:highlight>
                <a:latin typeface="Garamond" panose="02020404030301010803" pitchFamily="18" charset="0"/>
                <a:cs typeface="Cavolini" panose="020B0502040204020203" pitchFamily="66" charset="0"/>
              </a:rPr>
              <a:t>the rug</a:t>
            </a:r>
            <a:r>
              <a:rPr lang="en-US" dirty="0">
                <a:highlight>
                  <a:srgbClr val="00FFFF"/>
                </a:highlight>
                <a:latin typeface="Garamond" panose="02020404030301010803" pitchFamily="18" charset="0"/>
                <a:cs typeface="Cavolini" panose="020B0502040204020203" pitchFamily="66" charset="0"/>
              </a:rPr>
              <a:t>.</a:t>
            </a:r>
          </a:p>
        </p:txBody>
      </p:sp>
      <p:sp>
        <p:nvSpPr>
          <p:cNvPr id="4" name="TextBox 3">
            <a:extLst>
              <a:ext uri="{FF2B5EF4-FFF2-40B4-BE49-F238E27FC236}">
                <a16:creationId xmlns:a16="http://schemas.microsoft.com/office/drawing/2014/main" id="{76DBCC95-88D2-4312-B755-7EEB00F9C40C}"/>
              </a:ext>
            </a:extLst>
          </p:cNvPr>
          <p:cNvSpPr txBox="1"/>
          <p:nvPr/>
        </p:nvSpPr>
        <p:spPr>
          <a:xfrm>
            <a:off x="1747727" y="1324143"/>
            <a:ext cx="2835423" cy="1200329"/>
          </a:xfrm>
          <a:prstGeom prst="rect">
            <a:avLst/>
          </a:prstGeom>
          <a:noFill/>
        </p:spPr>
        <p:txBody>
          <a:bodyPr wrap="square" rtlCol="0">
            <a:spAutoFit/>
          </a:bodyPr>
          <a:lstStyle/>
          <a:p>
            <a:r>
              <a:rPr lang="en-US" dirty="0"/>
              <a:t>{Christmas, Christmas},</a:t>
            </a:r>
          </a:p>
          <a:p>
            <a:r>
              <a:rPr lang="en-US" strike="sngStrike" dirty="0"/>
              <a:t>{any presents},</a:t>
            </a:r>
          </a:p>
          <a:p>
            <a:r>
              <a:rPr lang="en-US" dirty="0"/>
              <a:t>{Jo},</a:t>
            </a:r>
          </a:p>
          <a:p>
            <a:r>
              <a:rPr lang="en-US" strike="sngStrike" dirty="0"/>
              <a:t>{the rug}</a:t>
            </a:r>
          </a:p>
        </p:txBody>
      </p:sp>
    </p:spTree>
    <p:extLst>
      <p:ext uri="{BB962C8B-B14F-4D97-AF65-F5344CB8AC3E}">
        <p14:creationId xmlns:p14="http://schemas.microsoft.com/office/powerpoint/2010/main" val="1840236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2E3103-6EB1-48E6-A557-2C53E4953ADB}"/>
              </a:ext>
            </a:extLst>
          </p:cNvPr>
          <p:cNvPicPr>
            <a:picLocks noChangeAspect="1"/>
          </p:cNvPicPr>
          <p:nvPr/>
        </p:nvPicPr>
        <p:blipFill rotWithShape="1">
          <a:blip r:embed="rId3"/>
          <a:srcRect r="24366"/>
          <a:stretch/>
        </p:blipFill>
        <p:spPr>
          <a:xfrm>
            <a:off x="6636784" y="1528210"/>
            <a:ext cx="5204890" cy="4647460"/>
          </a:xfrm>
          <a:prstGeom prst="rect">
            <a:avLst/>
          </a:prstGeom>
        </p:spPr>
      </p:pic>
      <p:pic>
        <p:nvPicPr>
          <p:cNvPr id="7" name="Picture 6" descr="A picture containing table&#10;&#10;Description automatically generated">
            <a:extLst>
              <a:ext uri="{FF2B5EF4-FFF2-40B4-BE49-F238E27FC236}">
                <a16:creationId xmlns:a16="http://schemas.microsoft.com/office/drawing/2014/main" id="{04507E56-E5B5-42AA-B67A-BE4ED951218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68141" y="3109011"/>
            <a:ext cx="4407175" cy="3066659"/>
          </a:xfrm>
          <a:prstGeom prst="rect">
            <a:avLst/>
          </a:prstGeom>
        </p:spPr>
      </p:pic>
      <p:sp>
        <p:nvSpPr>
          <p:cNvPr id="9" name="TextBox 8">
            <a:extLst>
              <a:ext uri="{FF2B5EF4-FFF2-40B4-BE49-F238E27FC236}">
                <a16:creationId xmlns:a16="http://schemas.microsoft.com/office/drawing/2014/main" id="{A70BE57A-6F29-48C1-AF4C-4E24642B55ED}"/>
              </a:ext>
            </a:extLst>
          </p:cNvPr>
          <p:cNvSpPr txBox="1"/>
          <p:nvPr/>
        </p:nvSpPr>
        <p:spPr>
          <a:xfrm>
            <a:off x="2463174" y="2613325"/>
            <a:ext cx="1272989" cy="369332"/>
          </a:xfrm>
          <a:prstGeom prst="rect">
            <a:avLst/>
          </a:prstGeom>
          <a:noFill/>
        </p:spPr>
        <p:txBody>
          <a:bodyPr wrap="square" rtlCol="0">
            <a:spAutoFit/>
          </a:bodyPr>
          <a:lstStyle/>
          <a:p>
            <a:r>
              <a:rPr lang="en-US" dirty="0"/>
              <a:t>Document</a:t>
            </a:r>
          </a:p>
        </p:txBody>
      </p:sp>
      <p:sp>
        <p:nvSpPr>
          <p:cNvPr id="11" name="Rectangle 10">
            <a:extLst>
              <a:ext uri="{FF2B5EF4-FFF2-40B4-BE49-F238E27FC236}">
                <a16:creationId xmlns:a16="http://schemas.microsoft.com/office/drawing/2014/main" id="{B12C1FEE-E0DF-44DE-8A3F-06E4EB0EEAFC}"/>
              </a:ext>
            </a:extLst>
          </p:cNvPr>
          <p:cNvSpPr/>
          <p:nvPr/>
        </p:nvSpPr>
        <p:spPr>
          <a:xfrm>
            <a:off x="1556015" y="3393921"/>
            <a:ext cx="1730185" cy="1754326"/>
          </a:xfrm>
          <a:prstGeom prst="rect">
            <a:avLst/>
          </a:prstGeom>
        </p:spPr>
        <p:txBody>
          <a:bodyPr wrap="square">
            <a:spAutoFit/>
          </a:bodyPr>
          <a:lstStyle/>
          <a:p>
            <a:r>
              <a:rPr lang="en-US" dirty="0">
                <a:latin typeface="Garamond" panose="02020404030301010803" pitchFamily="18" charset="0"/>
                <a:cs typeface="Cavolini" panose="020B0502040204020203" pitchFamily="66" charset="0"/>
              </a:rPr>
              <a:t>"Christmas won't be Christmas without any presents," grumbled Jo, lying on the rug.</a:t>
            </a:r>
          </a:p>
        </p:txBody>
      </p:sp>
      <p:sp>
        <p:nvSpPr>
          <p:cNvPr id="13" name="Rectangle 12">
            <a:extLst>
              <a:ext uri="{FF2B5EF4-FFF2-40B4-BE49-F238E27FC236}">
                <a16:creationId xmlns:a16="http://schemas.microsoft.com/office/drawing/2014/main" id="{AC778DEE-9677-42F8-8F99-E22E23ABFD5D}"/>
              </a:ext>
            </a:extLst>
          </p:cNvPr>
          <p:cNvSpPr/>
          <p:nvPr/>
        </p:nvSpPr>
        <p:spPr>
          <a:xfrm>
            <a:off x="3400375" y="3428473"/>
            <a:ext cx="1398494" cy="2031325"/>
          </a:xfrm>
          <a:prstGeom prst="rect">
            <a:avLst/>
          </a:prstGeom>
        </p:spPr>
        <p:txBody>
          <a:bodyPr wrap="square">
            <a:spAutoFit/>
          </a:bodyPr>
          <a:lstStyle/>
          <a:p>
            <a:r>
              <a:rPr lang="en-US" dirty="0">
                <a:highlight>
                  <a:srgbClr val="00FFFF"/>
                </a:highlight>
                <a:latin typeface="Garamond" panose="02020404030301010803" pitchFamily="18" charset="0"/>
                <a:cs typeface="Cavolini" panose="020B0502040204020203" pitchFamily="66" charset="0"/>
              </a:rPr>
              <a:t>"It 's so dreadful to be poor!" sighed Meg, looking down at her old dress.</a:t>
            </a:r>
          </a:p>
        </p:txBody>
      </p:sp>
      <p:cxnSp>
        <p:nvCxnSpPr>
          <p:cNvPr id="14" name="Straight Arrow Connector 13">
            <a:extLst>
              <a:ext uri="{FF2B5EF4-FFF2-40B4-BE49-F238E27FC236}">
                <a16:creationId xmlns:a16="http://schemas.microsoft.com/office/drawing/2014/main" id="{65121427-0017-4161-8666-43F88CD32BA1}"/>
              </a:ext>
            </a:extLst>
          </p:cNvPr>
          <p:cNvCxnSpPr>
            <a:cxnSpLocks/>
          </p:cNvCxnSpPr>
          <p:nvPr/>
        </p:nvCxnSpPr>
        <p:spPr>
          <a:xfrm>
            <a:off x="6183966" y="2512027"/>
            <a:ext cx="600636" cy="0"/>
          </a:xfrm>
          <a:prstGeom prst="straightConnector1">
            <a:avLst/>
          </a:prstGeom>
          <a:ln w="98425">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87F0D03-9B1C-4BE6-928D-0B9B2CE25F4E}"/>
              </a:ext>
            </a:extLst>
          </p:cNvPr>
          <p:cNvSpPr/>
          <p:nvPr/>
        </p:nvSpPr>
        <p:spPr>
          <a:xfrm>
            <a:off x="1640541" y="1237129"/>
            <a:ext cx="3966492" cy="1284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BBD4F64-EB22-485D-9939-1B9E1D23F6BA}"/>
              </a:ext>
            </a:extLst>
          </p:cNvPr>
          <p:cNvSpPr txBox="1"/>
          <p:nvPr/>
        </p:nvSpPr>
        <p:spPr>
          <a:xfrm>
            <a:off x="1757082" y="845993"/>
            <a:ext cx="1264024" cy="369332"/>
          </a:xfrm>
          <a:prstGeom prst="rect">
            <a:avLst/>
          </a:prstGeom>
          <a:noFill/>
        </p:spPr>
        <p:txBody>
          <a:bodyPr wrap="square" rtlCol="0">
            <a:spAutoFit/>
          </a:bodyPr>
          <a:lstStyle/>
          <a:p>
            <a:r>
              <a:rPr lang="en-US" dirty="0"/>
              <a:t>Entity List</a:t>
            </a:r>
          </a:p>
        </p:txBody>
      </p:sp>
      <p:sp>
        <p:nvSpPr>
          <p:cNvPr id="2" name="Rectangle 1">
            <a:extLst>
              <a:ext uri="{FF2B5EF4-FFF2-40B4-BE49-F238E27FC236}">
                <a16:creationId xmlns:a16="http://schemas.microsoft.com/office/drawing/2014/main" id="{F8CEC1B9-AC2C-412A-B57B-C1104441822D}"/>
              </a:ext>
            </a:extLst>
          </p:cNvPr>
          <p:cNvSpPr/>
          <p:nvPr/>
        </p:nvSpPr>
        <p:spPr>
          <a:xfrm>
            <a:off x="7308719" y="2385665"/>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1B4D5E-2A34-4235-BFE4-552DBE3C5B7C}"/>
              </a:ext>
            </a:extLst>
          </p:cNvPr>
          <p:cNvSpPr/>
          <p:nvPr/>
        </p:nvSpPr>
        <p:spPr>
          <a:xfrm>
            <a:off x="8866173" y="2692029"/>
            <a:ext cx="998940" cy="272756"/>
          </a:xfrm>
          <a:prstGeom prst="rect">
            <a:avLst/>
          </a:prstGeom>
          <a:solidFill>
            <a:srgbClr val="0DE8FF">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B05E85-97AE-4014-AE8C-32DB9A850D69}"/>
              </a:ext>
            </a:extLst>
          </p:cNvPr>
          <p:cNvSpPr txBox="1"/>
          <p:nvPr/>
        </p:nvSpPr>
        <p:spPr>
          <a:xfrm>
            <a:off x="1747727" y="1324143"/>
            <a:ext cx="2835423" cy="646331"/>
          </a:xfrm>
          <a:prstGeom prst="rect">
            <a:avLst/>
          </a:prstGeom>
          <a:noFill/>
        </p:spPr>
        <p:txBody>
          <a:bodyPr wrap="square" rtlCol="0">
            <a:spAutoFit/>
          </a:bodyPr>
          <a:lstStyle/>
          <a:p>
            <a:r>
              <a:rPr lang="en-US" dirty="0"/>
              <a:t>{Christmas, Christmas},</a:t>
            </a:r>
          </a:p>
          <a:p>
            <a:r>
              <a:rPr lang="en-US" dirty="0"/>
              <a:t>{Jo},</a:t>
            </a:r>
          </a:p>
        </p:txBody>
      </p:sp>
    </p:spTree>
    <p:extLst>
      <p:ext uri="{BB962C8B-B14F-4D97-AF65-F5344CB8AC3E}">
        <p14:creationId xmlns:p14="http://schemas.microsoft.com/office/powerpoint/2010/main" val="2263457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BAF1-4184-482D-B767-7D3D00C7D5F9}"/>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6FB51966-F75E-4BA6-8389-3572E2D74530}"/>
              </a:ext>
            </a:extLst>
          </p:cNvPr>
          <p:cNvSpPr>
            <a:spLocks noGrp="1"/>
          </p:cNvSpPr>
          <p:nvPr>
            <p:ph idx="1"/>
          </p:nvPr>
        </p:nvSpPr>
        <p:spPr>
          <a:xfrm>
            <a:off x="838200" y="1825625"/>
            <a:ext cx="5257800" cy="4351338"/>
          </a:xfrm>
        </p:spPr>
        <p:txBody>
          <a:bodyPr/>
          <a:lstStyle/>
          <a:p>
            <a:pPr marL="685800" indent="-457200"/>
            <a:r>
              <a:rPr lang="en-US" sz="2800" dirty="0"/>
              <a:t>Encoder: </a:t>
            </a:r>
            <a:r>
              <a:rPr lang="en-US" sz="2800" dirty="0" err="1"/>
              <a:t>SpanBERT</a:t>
            </a:r>
            <a:endParaRPr lang="en-US" sz="2800" dirty="0"/>
          </a:p>
          <a:p>
            <a:pPr marL="685800" indent="-457200"/>
            <a:r>
              <a:rPr lang="en-US" sz="2800" b="1" dirty="0"/>
              <a:t>Spans</a:t>
            </a:r>
            <a:r>
              <a:rPr lang="en-US" sz="2800" dirty="0"/>
              <a:t>: top-</a:t>
            </a:r>
            <a:r>
              <a:rPr lang="en-US" sz="2800" i="1" dirty="0"/>
              <a:t>k</a:t>
            </a:r>
            <a:r>
              <a:rPr lang="en-US" sz="2800" dirty="0"/>
              <a:t> spans based on learned scorer</a:t>
            </a:r>
            <a:endParaRPr lang="en-US" sz="2800" i="1" dirty="0"/>
          </a:p>
          <a:p>
            <a:pPr marL="685800" indent="-457200"/>
            <a:r>
              <a:rPr lang="en-US" sz="2800" b="1" dirty="0" err="1"/>
              <a:t>PairScore</a:t>
            </a:r>
            <a:r>
              <a:rPr lang="en-US" sz="2800" dirty="0"/>
              <a:t>: FFNN(m, e)</a:t>
            </a:r>
          </a:p>
          <a:p>
            <a:pPr marL="685800" indent="-457200"/>
            <a:r>
              <a:rPr lang="en-US" sz="2800" b="1" dirty="0"/>
              <a:t>Update</a:t>
            </a:r>
            <a:r>
              <a:rPr lang="en-US" sz="2800" dirty="0"/>
              <a:t>: learned average of spans</a:t>
            </a:r>
          </a:p>
          <a:p>
            <a:pPr marL="685800" indent="-457200"/>
            <a:r>
              <a:rPr lang="en-US" b="1" dirty="0"/>
              <a:t>Evict</a:t>
            </a:r>
            <a:r>
              <a:rPr lang="en-US" dirty="0"/>
              <a:t>: all old entities</a:t>
            </a:r>
            <a:endParaRPr lang="en-US" sz="2800" dirty="0"/>
          </a:p>
        </p:txBody>
      </p:sp>
      <p:pic>
        <p:nvPicPr>
          <p:cNvPr id="5" name="Picture 4">
            <a:extLst>
              <a:ext uri="{FF2B5EF4-FFF2-40B4-BE49-F238E27FC236}">
                <a16:creationId xmlns:a16="http://schemas.microsoft.com/office/drawing/2014/main" id="{B982A76A-D815-4A7D-B706-709987E6E083}"/>
              </a:ext>
            </a:extLst>
          </p:cNvPr>
          <p:cNvPicPr>
            <a:picLocks noChangeAspect="1"/>
          </p:cNvPicPr>
          <p:nvPr/>
        </p:nvPicPr>
        <p:blipFill rotWithShape="1">
          <a:blip r:embed="rId3"/>
          <a:srcRect r="24366"/>
          <a:stretch/>
        </p:blipFill>
        <p:spPr>
          <a:xfrm>
            <a:off x="6636784" y="1528210"/>
            <a:ext cx="5204890" cy="4647460"/>
          </a:xfrm>
          <a:prstGeom prst="rect">
            <a:avLst/>
          </a:prstGeom>
        </p:spPr>
      </p:pic>
    </p:spTree>
    <p:extLst>
      <p:ext uri="{BB962C8B-B14F-4D97-AF65-F5344CB8AC3E}">
        <p14:creationId xmlns:p14="http://schemas.microsoft.com/office/powerpoint/2010/main" val="137348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AEE1-E1E4-4994-A4DE-B9958835DC9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52F0534-F3E7-4B16-AAFE-CEF3F4A85F1E}"/>
              </a:ext>
            </a:extLst>
          </p:cNvPr>
          <p:cNvSpPr>
            <a:spLocks noGrp="1"/>
          </p:cNvSpPr>
          <p:nvPr>
            <p:ph idx="1"/>
          </p:nvPr>
        </p:nvSpPr>
        <p:spPr/>
        <p:txBody>
          <a:bodyPr/>
          <a:lstStyle/>
          <a:p>
            <a:pPr marL="514350" indent="-514350">
              <a:buFont typeface="+mj-lt"/>
              <a:buAutoNum type="arabicPeriod"/>
            </a:pPr>
            <a:r>
              <a:rPr lang="en-US" dirty="0">
                <a:solidFill>
                  <a:schemeClr val="bg2">
                    <a:lumMod val="50000"/>
                  </a:schemeClr>
                </a:solidFill>
              </a:rPr>
              <a:t>Background and Motivation</a:t>
            </a:r>
          </a:p>
          <a:p>
            <a:pPr marL="514350" indent="-514350">
              <a:buFont typeface="+mj-lt"/>
              <a:buAutoNum type="arabicPeriod"/>
            </a:pPr>
            <a:r>
              <a:rPr lang="en-US" dirty="0">
                <a:solidFill>
                  <a:schemeClr val="bg2">
                    <a:lumMod val="50000"/>
                  </a:schemeClr>
                </a:solidFill>
              </a:rPr>
              <a:t>Algorithm and Model</a:t>
            </a:r>
          </a:p>
          <a:p>
            <a:pPr marL="514350" indent="-514350">
              <a:buFont typeface="+mj-lt"/>
              <a:buAutoNum type="arabicPeriod"/>
            </a:pPr>
            <a:r>
              <a:rPr lang="en-US" dirty="0"/>
              <a:t>Experiments and Results</a:t>
            </a:r>
          </a:p>
        </p:txBody>
      </p:sp>
    </p:spTree>
    <p:extLst>
      <p:ext uri="{BB962C8B-B14F-4D97-AF65-F5344CB8AC3E}">
        <p14:creationId xmlns:p14="http://schemas.microsoft.com/office/powerpoint/2010/main" val="269480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58DA-C4E2-4D58-AF04-34ED0C0E81C3}"/>
              </a:ext>
            </a:extLst>
          </p:cNvPr>
          <p:cNvSpPr>
            <a:spLocks noGrp="1"/>
          </p:cNvSpPr>
          <p:nvPr>
            <p:ph type="title"/>
          </p:nvPr>
        </p:nvSpPr>
        <p:spPr/>
        <p:txBody>
          <a:bodyPr/>
          <a:lstStyle/>
          <a:p>
            <a:r>
              <a:rPr lang="en-US" dirty="0"/>
              <a:t>Experiments</a:t>
            </a:r>
          </a:p>
        </p:txBody>
      </p:sp>
      <p:sp>
        <p:nvSpPr>
          <p:cNvPr id="3" name="Content Placeholder 2">
            <a:extLst>
              <a:ext uri="{FF2B5EF4-FFF2-40B4-BE49-F238E27FC236}">
                <a16:creationId xmlns:a16="http://schemas.microsoft.com/office/drawing/2014/main" id="{CD52050E-DAD5-4A97-BA82-638C15A342F5}"/>
              </a:ext>
            </a:extLst>
          </p:cNvPr>
          <p:cNvSpPr>
            <a:spLocks noGrp="1"/>
          </p:cNvSpPr>
          <p:nvPr>
            <p:ph idx="1"/>
          </p:nvPr>
        </p:nvSpPr>
        <p:spPr/>
        <p:txBody>
          <a:bodyPr/>
          <a:lstStyle/>
          <a:p>
            <a:r>
              <a:rPr lang="en-US" dirty="0" err="1"/>
              <a:t>OntoNotes</a:t>
            </a:r>
            <a:r>
              <a:rPr lang="en-US" dirty="0"/>
              <a:t> 5.0 (English)</a:t>
            </a:r>
          </a:p>
          <a:p>
            <a:r>
              <a:rPr lang="en-US" dirty="0"/>
              <a:t>Evaluated with average F1 (MUC, B</a:t>
            </a:r>
            <a:r>
              <a:rPr lang="en-US" baseline="30000" dirty="0"/>
              <a:t>3</a:t>
            </a:r>
            <a:r>
              <a:rPr lang="en-US" dirty="0"/>
              <a:t>, and CEAF</a:t>
            </a:r>
            <a:r>
              <a:rPr lang="el-GR" baseline="-25000" dirty="0">
                <a:effectLst/>
                <a:latin typeface="Courier New" panose="02070309020205020404" pitchFamily="49" charset="0"/>
              </a:rPr>
              <a:t>ϕ</a:t>
            </a:r>
            <a:r>
              <a:rPr lang="en-US" baseline="-25000" dirty="0">
                <a:effectLst/>
              </a:rPr>
              <a:t>4</a:t>
            </a:r>
            <a:r>
              <a:rPr lang="en-US" dirty="0"/>
              <a:t>)</a:t>
            </a:r>
          </a:p>
          <a:p>
            <a:r>
              <a:rPr lang="en-US" dirty="0"/>
              <a:t>Goal: compare performance between incremental algorithm vs. full-document model</a:t>
            </a:r>
          </a:p>
        </p:txBody>
      </p:sp>
    </p:spTree>
    <p:extLst>
      <p:ext uri="{BB962C8B-B14F-4D97-AF65-F5344CB8AC3E}">
        <p14:creationId xmlns:p14="http://schemas.microsoft.com/office/powerpoint/2010/main" val="3715361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6F26-A6F9-4DCC-A800-CF995925E933}"/>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61BD2993-2EE4-4DAA-960E-E6C65208412A}"/>
              </a:ext>
            </a:extLst>
          </p:cNvPr>
          <p:cNvSpPr>
            <a:spLocks noGrp="1"/>
          </p:cNvSpPr>
          <p:nvPr>
            <p:ph idx="1"/>
          </p:nvPr>
        </p:nvSpPr>
        <p:spPr>
          <a:xfrm>
            <a:off x="838200" y="1825625"/>
            <a:ext cx="4081272" cy="4351338"/>
          </a:xfrm>
        </p:spPr>
        <p:txBody>
          <a:bodyPr>
            <a:normAutofit lnSpcReduction="10000"/>
          </a:bodyPr>
          <a:lstStyle/>
          <a:p>
            <a:r>
              <a:rPr lang="en-US" dirty="0"/>
              <a:t>79.6 F1 </a:t>
            </a:r>
            <a:r>
              <a:rPr lang="en-US" dirty="0">
                <a:sym typeface="Wingdings" panose="05000000000000000000" pitchFamily="2" charset="2"/>
              </a:rPr>
              <a:t> 79.4 F1</a:t>
            </a:r>
          </a:p>
          <a:p>
            <a:pPr lvl="1"/>
            <a:r>
              <a:rPr lang="en-US" dirty="0">
                <a:sym typeface="Wingdings" panose="05000000000000000000" pitchFamily="2" charset="2"/>
              </a:rPr>
              <a:t>Virtually no loss in performance</a:t>
            </a:r>
            <a:endParaRPr lang="en-US" dirty="0"/>
          </a:p>
          <a:p>
            <a:r>
              <a:rPr lang="en-US" dirty="0"/>
              <a:t>Constant space implementation at inference (2GB) and training (&lt;10GB)</a:t>
            </a:r>
          </a:p>
          <a:p>
            <a:r>
              <a:rPr lang="en-US" dirty="0"/>
              <a:t>Our algorithm has O(1) space complexity</a:t>
            </a:r>
          </a:p>
          <a:p>
            <a:pPr lvl="1"/>
            <a:r>
              <a:rPr lang="en-US" dirty="0"/>
              <a:t>A fixed-sized set of entities kept across time</a:t>
            </a:r>
          </a:p>
        </p:txBody>
      </p:sp>
      <p:pic>
        <p:nvPicPr>
          <p:cNvPr id="5" name="Picture 4">
            <a:extLst>
              <a:ext uri="{FF2B5EF4-FFF2-40B4-BE49-F238E27FC236}">
                <a16:creationId xmlns:a16="http://schemas.microsoft.com/office/drawing/2014/main" id="{DAE1B5EC-DAD4-48A8-BFAE-FB36C1586206}"/>
              </a:ext>
            </a:extLst>
          </p:cNvPr>
          <p:cNvPicPr>
            <a:picLocks noChangeAspect="1"/>
          </p:cNvPicPr>
          <p:nvPr/>
        </p:nvPicPr>
        <p:blipFill>
          <a:blip r:embed="rId3"/>
          <a:stretch>
            <a:fillRect/>
          </a:stretch>
        </p:blipFill>
        <p:spPr>
          <a:xfrm>
            <a:off x="4992624" y="1680914"/>
            <a:ext cx="6566566" cy="4640759"/>
          </a:xfrm>
          <a:prstGeom prst="rect">
            <a:avLst/>
          </a:prstGeom>
        </p:spPr>
      </p:pic>
    </p:spTree>
    <p:extLst>
      <p:ext uri="{BB962C8B-B14F-4D97-AF65-F5344CB8AC3E}">
        <p14:creationId xmlns:p14="http://schemas.microsoft.com/office/powerpoint/2010/main" val="308929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DFD9-ED78-43B8-AF10-581FA59E72F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4ADAB7D-9E1F-416D-8406-FE97F1164121}"/>
              </a:ext>
            </a:extLst>
          </p:cNvPr>
          <p:cNvSpPr>
            <a:spLocks noGrp="1"/>
          </p:cNvSpPr>
          <p:nvPr>
            <p:ph idx="1"/>
          </p:nvPr>
        </p:nvSpPr>
        <p:spPr/>
        <p:txBody>
          <a:bodyPr/>
          <a:lstStyle/>
          <a:p>
            <a:r>
              <a:rPr lang="en-US" dirty="0"/>
              <a:t>Span Detection </a:t>
            </a:r>
            <a:r>
              <a:rPr lang="en-US" dirty="0">
                <a:solidFill>
                  <a:schemeClr val="bg2">
                    <a:lumMod val="50000"/>
                  </a:schemeClr>
                </a:solidFill>
                <a:sym typeface="Wingdings" panose="05000000000000000000" pitchFamily="2" charset="2"/>
              </a:rPr>
              <a:t> Mention Pair Scoring  </a:t>
            </a:r>
            <a:r>
              <a:rPr lang="en-US" sz="2000" dirty="0">
                <a:sym typeface="Wingdings" panose="05000000000000000000" pitchFamily="2" charset="2"/>
              </a:rPr>
              <a:t>(</a:t>
            </a:r>
            <a:r>
              <a:rPr lang="en-US" sz="2000" dirty="0"/>
              <a:t>Lee et al., 2017)</a:t>
            </a:r>
            <a:endParaRPr lang="en-US" dirty="0"/>
          </a:p>
          <a:p>
            <a:endParaRPr lang="en-US" dirty="0"/>
          </a:p>
        </p:txBody>
      </p:sp>
      <p:pic>
        <p:nvPicPr>
          <p:cNvPr id="5" name="Picture 4">
            <a:extLst>
              <a:ext uri="{FF2B5EF4-FFF2-40B4-BE49-F238E27FC236}">
                <a16:creationId xmlns:a16="http://schemas.microsoft.com/office/drawing/2014/main" id="{B416F3BF-C052-4715-86D3-2143E00DCFC7}"/>
              </a:ext>
            </a:extLst>
          </p:cNvPr>
          <p:cNvPicPr>
            <a:picLocks noChangeAspect="1"/>
          </p:cNvPicPr>
          <p:nvPr/>
        </p:nvPicPr>
        <p:blipFill>
          <a:blip r:embed="rId3"/>
          <a:stretch>
            <a:fillRect/>
          </a:stretch>
        </p:blipFill>
        <p:spPr>
          <a:xfrm>
            <a:off x="520145" y="2694901"/>
            <a:ext cx="7013583" cy="2612786"/>
          </a:xfrm>
          <a:prstGeom prst="rect">
            <a:avLst/>
          </a:prstGeom>
        </p:spPr>
      </p:pic>
      <p:pic>
        <p:nvPicPr>
          <p:cNvPr id="7" name="Picture 6">
            <a:extLst>
              <a:ext uri="{FF2B5EF4-FFF2-40B4-BE49-F238E27FC236}">
                <a16:creationId xmlns:a16="http://schemas.microsoft.com/office/drawing/2014/main" id="{3E8E04AA-E57B-45C7-979D-A9E9E4A22445}"/>
              </a:ext>
            </a:extLst>
          </p:cNvPr>
          <p:cNvPicPr>
            <a:picLocks noChangeAspect="1"/>
          </p:cNvPicPr>
          <p:nvPr/>
        </p:nvPicPr>
        <p:blipFill>
          <a:blip r:embed="rId4">
            <a:alphaModFix amt="44000"/>
          </a:blip>
          <a:stretch>
            <a:fillRect/>
          </a:stretch>
        </p:blipFill>
        <p:spPr>
          <a:xfrm>
            <a:off x="7274430" y="2606713"/>
            <a:ext cx="4587638" cy="2789162"/>
          </a:xfrm>
          <a:prstGeom prst="rect">
            <a:avLst/>
          </a:prstGeom>
        </p:spPr>
      </p:pic>
    </p:spTree>
    <p:extLst>
      <p:ext uri="{BB962C8B-B14F-4D97-AF65-F5344CB8AC3E}">
        <p14:creationId xmlns:p14="http://schemas.microsoft.com/office/powerpoint/2010/main" val="3606144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D5FD-AD14-417C-B9CA-01819F1602C6}"/>
              </a:ext>
            </a:extLst>
          </p:cNvPr>
          <p:cNvSpPr>
            <a:spLocks noGrp="1"/>
          </p:cNvSpPr>
          <p:nvPr>
            <p:ph type="title"/>
          </p:nvPr>
        </p:nvSpPr>
        <p:spPr/>
        <p:txBody>
          <a:bodyPr/>
          <a:lstStyle/>
          <a:p>
            <a:r>
              <a:rPr lang="en-US" dirty="0"/>
              <a:t>Entity Analysis</a:t>
            </a:r>
          </a:p>
        </p:txBody>
      </p:sp>
      <p:sp>
        <p:nvSpPr>
          <p:cNvPr id="3" name="Content Placeholder 2">
            <a:extLst>
              <a:ext uri="{FF2B5EF4-FFF2-40B4-BE49-F238E27FC236}">
                <a16:creationId xmlns:a16="http://schemas.microsoft.com/office/drawing/2014/main" id="{867F4DEC-131C-4C8F-ADFE-770D6B987660}"/>
              </a:ext>
            </a:extLst>
          </p:cNvPr>
          <p:cNvSpPr>
            <a:spLocks noGrp="1"/>
          </p:cNvSpPr>
          <p:nvPr>
            <p:ph idx="1"/>
          </p:nvPr>
        </p:nvSpPr>
        <p:spPr>
          <a:xfrm>
            <a:off x="838200" y="1825625"/>
            <a:ext cx="5038817" cy="4351338"/>
          </a:xfrm>
        </p:spPr>
        <p:txBody>
          <a:bodyPr/>
          <a:lstStyle/>
          <a:p>
            <a:r>
              <a:rPr lang="en-US" dirty="0"/>
              <a:t>Coreference is well-suited for (online) clustering: </a:t>
            </a:r>
            <a:r>
              <a:rPr lang="en-US" dirty="0" err="1"/>
              <a:t>coreferent</a:t>
            </a:r>
            <a:r>
              <a:rPr lang="en-US" dirty="0"/>
              <a:t> mentions are close in embedding space</a:t>
            </a:r>
          </a:p>
        </p:txBody>
      </p:sp>
      <p:pic>
        <p:nvPicPr>
          <p:cNvPr id="5" name="Picture 4">
            <a:extLst>
              <a:ext uri="{FF2B5EF4-FFF2-40B4-BE49-F238E27FC236}">
                <a16:creationId xmlns:a16="http://schemas.microsoft.com/office/drawing/2014/main" id="{28430834-4150-4633-8E36-CCC5AA3C03B6}"/>
              </a:ext>
            </a:extLst>
          </p:cNvPr>
          <p:cNvPicPr>
            <a:picLocks noChangeAspect="1"/>
          </p:cNvPicPr>
          <p:nvPr/>
        </p:nvPicPr>
        <p:blipFill>
          <a:blip r:embed="rId3"/>
          <a:stretch>
            <a:fillRect/>
          </a:stretch>
        </p:blipFill>
        <p:spPr>
          <a:xfrm>
            <a:off x="6249847" y="1616074"/>
            <a:ext cx="5103953" cy="4770440"/>
          </a:xfrm>
          <a:prstGeom prst="rect">
            <a:avLst/>
          </a:prstGeom>
        </p:spPr>
      </p:pic>
    </p:spTree>
    <p:extLst>
      <p:ext uri="{BB962C8B-B14F-4D97-AF65-F5344CB8AC3E}">
        <p14:creationId xmlns:p14="http://schemas.microsoft.com/office/powerpoint/2010/main" val="1726315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080A-9DE2-4F94-88C6-F6D8F1D92E3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9E4E612-9F0B-410A-9887-64FC1253AF8B}"/>
              </a:ext>
            </a:extLst>
          </p:cNvPr>
          <p:cNvSpPr>
            <a:spLocks noGrp="1"/>
          </p:cNvSpPr>
          <p:nvPr>
            <p:ph idx="1"/>
          </p:nvPr>
        </p:nvSpPr>
        <p:spPr>
          <a:xfrm>
            <a:off x="838200" y="1825625"/>
            <a:ext cx="10515600" cy="2382391"/>
          </a:xfrm>
        </p:spPr>
        <p:txBody>
          <a:bodyPr/>
          <a:lstStyle/>
          <a:p>
            <a:r>
              <a:rPr lang="en-US" dirty="0"/>
              <a:t>Constant memory algorithm + model for coreference resolution</a:t>
            </a:r>
          </a:p>
          <a:p>
            <a:r>
              <a:rPr lang="en-US" dirty="0"/>
              <a:t>Can be applied to future SOTA models</a:t>
            </a:r>
          </a:p>
          <a:p>
            <a:r>
              <a:rPr lang="en-US" dirty="0"/>
              <a:t>Detailed analysis of document and segment lengths in paper!</a:t>
            </a:r>
          </a:p>
          <a:p>
            <a:r>
              <a:rPr lang="en-US" dirty="0"/>
              <a:t>Thanks!</a:t>
            </a:r>
          </a:p>
          <a:p>
            <a:endParaRPr lang="en-US" dirty="0"/>
          </a:p>
        </p:txBody>
      </p:sp>
      <p:sp>
        <p:nvSpPr>
          <p:cNvPr id="4" name="TextBox 3">
            <a:extLst>
              <a:ext uri="{FF2B5EF4-FFF2-40B4-BE49-F238E27FC236}">
                <a16:creationId xmlns:a16="http://schemas.microsoft.com/office/drawing/2014/main" id="{64A15829-F200-4D8B-B850-A819C17470F4}"/>
              </a:ext>
            </a:extLst>
          </p:cNvPr>
          <p:cNvSpPr txBox="1"/>
          <p:nvPr/>
        </p:nvSpPr>
        <p:spPr>
          <a:xfrm>
            <a:off x="3410504" y="4669655"/>
            <a:ext cx="5370991" cy="830997"/>
          </a:xfrm>
          <a:prstGeom prst="rect">
            <a:avLst/>
          </a:prstGeom>
          <a:noFill/>
        </p:spPr>
        <p:txBody>
          <a:bodyPr wrap="square" rtlCol="0">
            <a:spAutoFit/>
          </a:bodyPr>
          <a:lstStyle/>
          <a:p>
            <a:pPr algn="ctr"/>
            <a:r>
              <a:rPr lang="en-US" sz="2400" dirty="0"/>
              <a:t>Code and models at </a:t>
            </a:r>
          </a:p>
          <a:p>
            <a:pPr algn="ctr"/>
            <a:r>
              <a:rPr lang="en-US" sz="2400" dirty="0"/>
              <a:t>github.com/</a:t>
            </a:r>
            <a:r>
              <a:rPr lang="en-US" sz="2400" dirty="0" err="1"/>
              <a:t>pitrack</a:t>
            </a:r>
            <a:r>
              <a:rPr lang="en-US" sz="2400" dirty="0"/>
              <a:t>/incremental-</a:t>
            </a:r>
            <a:r>
              <a:rPr lang="en-US" sz="2400" dirty="0" err="1"/>
              <a:t>coref</a:t>
            </a:r>
            <a:endParaRPr lang="en-US" sz="2400" dirty="0"/>
          </a:p>
        </p:txBody>
      </p:sp>
    </p:spTree>
    <p:extLst>
      <p:ext uri="{BB962C8B-B14F-4D97-AF65-F5344CB8AC3E}">
        <p14:creationId xmlns:p14="http://schemas.microsoft.com/office/powerpoint/2010/main" val="54712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DFD9-ED78-43B8-AF10-581FA59E72F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4ADAB7D-9E1F-416D-8406-FE97F1164121}"/>
              </a:ext>
            </a:extLst>
          </p:cNvPr>
          <p:cNvSpPr>
            <a:spLocks noGrp="1"/>
          </p:cNvSpPr>
          <p:nvPr>
            <p:ph idx="1"/>
          </p:nvPr>
        </p:nvSpPr>
        <p:spPr/>
        <p:txBody>
          <a:bodyPr/>
          <a:lstStyle/>
          <a:p>
            <a:r>
              <a:rPr lang="en-US" dirty="0">
                <a:solidFill>
                  <a:schemeClr val="bg2">
                    <a:lumMod val="50000"/>
                  </a:schemeClr>
                </a:solidFill>
              </a:rPr>
              <a:t>Span Detection </a:t>
            </a:r>
            <a:r>
              <a:rPr lang="en-US" dirty="0">
                <a:solidFill>
                  <a:schemeClr val="bg2">
                    <a:lumMod val="50000"/>
                  </a:schemeClr>
                </a:solidFill>
                <a:sym typeface="Wingdings" panose="05000000000000000000" pitchFamily="2" charset="2"/>
              </a:rPr>
              <a:t> </a:t>
            </a:r>
            <a:r>
              <a:rPr lang="en-US" dirty="0">
                <a:sym typeface="Wingdings" panose="05000000000000000000" pitchFamily="2" charset="2"/>
              </a:rPr>
              <a:t>Mention Pair Scoring  </a:t>
            </a:r>
            <a:r>
              <a:rPr lang="en-US" sz="2000" dirty="0">
                <a:sym typeface="Wingdings" panose="05000000000000000000" pitchFamily="2" charset="2"/>
              </a:rPr>
              <a:t>(</a:t>
            </a:r>
            <a:r>
              <a:rPr lang="en-US" sz="2000" dirty="0"/>
              <a:t>Lee et al., 2017)</a:t>
            </a:r>
            <a:endParaRPr lang="en-US" dirty="0"/>
          </a:p>
          <a:p>
            <a:endParaRPr lang="en-US" dirty="0"/>
          </a:p>
        </p:txBody>
      </p:sp>
      <p:pic>
        <p:nvPicPr>
          <p:cNvPr id="5" name="Picture 4">
            <a:extLst>
              <a:ext uri="{FF2B5EF4-FFF2-40B4-BE49-F238E27FC236}">
                <a16:creationId xmlns:a16="http://schemas.microsoft.com/office/drawing/2014/main" id="{4186AFE7-D3AB-4F24-BF4D-02BC92A8CC77}"/>
              </a:ext>
            </a:extLst>
          </p:cNvPr>
          <p:cNvPicPr>
            <a:picLocks noChangeAspect="1"/>
          </p:cNvPicPr>
          <p:nvPr/>
        </p:nvPicPr>
        <p:blipFill>
          <a:blip r:embed="rId3">
            <a:alphaModFix amt="44000"/>
          </a:blip>
          <a:stretch>
            <a:fillRect/>
          </a:stretch>
        </p:blipFill>
        <p:spPr>
          <a:xfrm>
            <a:off x="520145" y="2694901"/>
            <a:ext cx="7013583" cy="2612786"/>
          </a:xfrm>
          <a:prstGeom prst="rect">
            <a:avLst/>
          </a:prstGeom>
        </p:spPr>
      </p:pic>
      <p:pic>
        <p:nvPicPr>
          <p:cNvPr id="7" name="Picture 6">
            <a:extLst>
              <a:ext uri="{FF2B5EF4-FFF2-40B4-BE49-F238E27FC236}">
                <a16:creationId xmlns:a16="http://schemas.microsoft.com/office/drawing/2014/main" id="{624137F6-4447-4457-B20F-FB5270ED81E2}"/>
              </a:ext>
            </a:extLst>
          </p:cNvPr>
          <p:cNvPicPr>
            <a:picLocks noChangeAspect="1"/>
          </p:cNvPicPr>
          <p:nvPr/>
        </p:nvPicPr>
        <p:blipFill>
          <a:blip r:embed="rId4"/>
          <a:stretch>
            <a:fillRect/>
          </a:stretch>
        </p:blipFill>
        <p:spPr>
          <a:xfrm>
            <a:off x="7274430" y="2606713"/>
            <a:ext cx="4587638" cy="2789162"/>
          </a:xfrm>
          <a:prstGeom prst="rect">
            <a:avLst/>
          </a:prstGeom>
        </p:spPr>
      </p:pic>
    </p:spTree>
    <p:extLst>
      <p:ext uri="{BB962C8B-B14F-4D97-AF65-F5344CB8AC3E}">
        <p14:creationId xmlns:p14="http://schemas.microsoft.com/office/powerpoint/2010/main" val="3345712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4DC8-5173-4E03-9E93-6ACF9C073C63}"/>
              </a:ext>
            </a:extLst>
          </p:cNvPr>
          <p:cNvSpPr>
            <a:spLocks noGrp="1"/>
          </p:cNvSpPr>
          <p:nvPr>
            <p:ph type="title"/>
          </p:nvPr>
        </p:nvSpPr>
        <p:spPr/>
        <p:txBody>
          <a:bodyPr/>
          <a:lstStyle/>
          <a:p>
            <a:r>
              <a:rPr lang="en-US" dirty="0"/>
              <a:t>Extensions</a:t>
            </a:r>
          </a:p>
        </p:txBody>
      </p:sp>
      <p:sp>
        <p:nvSpPr>
          <p:cNvPr id="3" name="Content Placeholder 2">
            <a:extLst>
              <a:ext uri="{FF2B5EF4-FFF2-40B4-BE49-F238E27FC236}">
                <a16:creationId xmlns:a16="http://schemas.microsoft.com/office/drawing/2014/main" id="{8252A870-E24B-4B0B-A4DB-8799C82A6C50}"/>
              </a:ext>
            </a:extLst>
          </p:cNvPr>
          <p:cNvSpPr>
            <a:spLocks noGrp="1"/>
          </p:cNvSpPr>
          <p:nvPr>
            <p:ph idx="1"/>
          </p:nvPr>
        </p:nvSpPr>
        <p:spPr/>
        <p:txBody>
          <a:bodyPr/>
          <a:lstStyle/>
          <a:p>
            <a:pPr>
              <a:lnSpc>
                <a:spcPct val="150000"/>
              </a:lnSpc>
            </a:pPr>
            <a:r>
              <a:rPr lang="en-US" dirty="0"/>
              <a:t>Higher-order resolution: re-score against cluster average </a:t>
            </a:r>
            <a:r>
              <a:rPr lang="en-US" sz="2000" dirty="0"/>
              <a:t>(Lee et al., 2018)</a:t>
            </a:r>
          </a:p>
          <a:p>
            <a:pPr>
              <a:lnSpc>
                <a:spcPct val="150000"/>
              </a:lnSpc>
            </a:pPr>
            <a:r>
              <a:rPr lang="en-US" dirty="0" err="1"/>
              <a:t>ELMo</a:t>
            </a:r>
            <a:r>
              <a:rPr lang="en-US" dirty="0"/>
              <a:t>/BERT/</a:t>
            </a:r>
            <a:r>
              <a:rPr lang="en-US" dirty="0" err="1"/>
              <a:t>SpanBERT</a:t>
            </a:r>
            <a:r>
              <a:rPr lang="en-US" dirty="0"/>
              <a:t>: Fine-tune pretrained encoders </a:t>
            </a:r>
            <a:r>
              <a:rPr lang="en-US" sz="2000" dirty="0"/>
              <a:t>(Joshi et al., 2019)</a:t>
            </a:r>
          </a:p>
          <a:p>
            <a:pPr>
              <a:lnSpc>
                <a:spcPct val="150000"/>
              </a:lnSpc>
            </a:pPr>
            <a:r>
              <a:rPr lang="en-US" dirty="0"/>
              <a:t>“Machine reading comprehension” scorer </a:t>
            </a:r>
            <a:r>
              <a:rPr lang="en-US" sz="2000" dirty="0"/>
              <a:t>(Wu et al., 2020)</a:t>
            </a:r>
          </a:p>
        </p:txBody>
      </p:sp>
    </p:spTree>
    <p:extLst>
      <p:ext uri="{BB962C8B-B14F-4D97-AF65-F5344CB8AC3E}">
        <p14:creationId xmlns:p14="http://schemas.microsoft.com/office/powerpoint/2010/main" val="236171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5A67-76D5-45EB-981E-D85007CB69C3}"/>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3889EE0D-2E8E-4D0B-BAE1-820A5C90E006}"/>
              </a:ext>
            </a:extLst>
          </p:cNvPr>
          <p:cNvSpPr>
            <a:spLocks noGrp="1"/>
          </p:cNvSpPr>
          <p:nvPr>
            <p:ph idx="1"/>
          </p:nvPr>
        </p:nvSpPr>
        <p:spPr/>
        <p:txBody>
          <a:bodyPr/>
          <a:lstStyle/>
          <a:p>
            <a:r>
              <a:rPr lang="en-US" dirty="0"/>
              <a:t>For long documents (roughly &gt;3000 tokens), GPUs run out of memory</a:t>
            </a:r>
          </a:p>
          <a:p>
            <a:pPr lvl="1"/>
            <a:r>
              <a:rPr lang="en-US" sz="2800" dirty="0"/>
              <a:t>The encoder is not always the bottleneck</a:t>
            </a:r>
            <a:br>
              <a:rPr lang="en-US" sz="2800" dirty="0"/>
            </a:br>
            <a:endParaRPr lang="en-US" sz="2800" dirty="0"/>
          </a:p>
          <a:p>
            <a:r>
              <a:rPr lang="en-US" dirty="0"/>
              <a:t>Some documents (books) exceed 100K tokens</a:t>
            </a:r>
          </a:p>
          <a:p>
            <a:endParaRPr lang="en-US" dirty="0"/>
          </a:p>
        </p:txBody>
      </p:sp>
      <p:grpSp>
        <p:nvGrpSpPr>
          <p:cNvPr id="4" name="Group 3">
            <a:extLst>
              <a:ext uri="{FF2B5EF4-FFF2-40B4-BE49-F238E27FC236}">
                <a16:creationId xmlns:a16="http://schemas.microsoft.com/office/drawing/2014/main" id="{90538C2E-B8D2-44AB-94E7-1796A9F0A296}"/>
              </a:ext>
            </a:extLst>
          </p:cNvPr>
          <p:cNvGrpSpPr/>
          <p:nvPr/>
        </p:nvGrpSpPr>
        <p:grpSpPr>
          <a:xfrm>
            <a:off x="3245224" y="4670543"/>
            <a:ext cx="5970494" cy="726456"/>
            <a:chOff x="3325906" y="3944088"/>
            <a:chExt cx="5970494" cy="726456"/>
          </a:xfrm>
        </p:grpSpPr>
        <p:pic>
          <p:nvPicPr>
            <p:cNvPr id="5" name="Picture 4">
              <a:extLst>
                <a:ext uri="{FF2B5EF4-FFF2-40B4-BE49-F238E27FC236}">
                  <a16:creationId xmlns:a16="http://schemas.microsoft.com/office/drawing/2014/main" id="{D38EE1D2-4263-4072-BFA9-CDF46491487C}"/>
                </a:ext>
              </a:extLst>
            </p:cNvPr>
            <p:cNvPicPr>
              <a:picLocks noChangeAspect="1"/>
            </p:cNvPicPr>
            <p:nvPr/>
          </p:nvPicPr>
          <p:blipFill rotWithShape="1">
            <a:blip r:embed="rId3"/>
            <a:srcRect r="77745"/>
            <a:stretch/>
          </p:blipFill>
          <p:spPr>
            <a:xfrm>
              <a:off x="3325906" y="3944088"/>
              <a:ext cx="2034988" cy="726455"/>
            </a:xfrm>
            <a:prstGeom prst="rect">
              <a:avLst/>
            </a:prstGeom>
          </p:spPr>
        </p:pic>
        <p:pic>
          <p:nvPicPr>
            <p:cNvPr id="6" name="Picture 5">
              <a:extLst>
                <a:ext uri="{FF2B5EF4-FFF2-40B4-BE49-F238E27FC236}">
                  <a16:creationId xmlns:a16="http://schemas.microsoft.com/office/drawing/2014/main" id="{41418DCE-A320-454B-9359-D4BD143649C4}"/>
                </a:ext>
              </a:extLst>
            </p:cNvPr>
            <p:cNvPicPr>
              <a:picLocks noChangeAspect="1"/>
            </p:cNvPicPr>
            <p:nvPr/>
          </p:nvPicPr>
          <p:blipFill rotWithShape="1">
            <a:blip r:embed="rId3"/>
            <a:srcRect l="55393" r="-1"/>
            <a:stretch/>
          </p:blipFill>
          <p:spPr>
            <a:xfrm>
              <a:off x="5217459" y="3944089"/>
              <a:ext cx="4078941" cy="726455"/>
            </a:xfrm>
            <a:prstGeom prst="rect">
              <a:avLst/>
            </a:prstGeom>
          </p:spPr>
        </p:pic>
      </p:grpSp>
      <p:sp>
        <p:nvSpPr>
          <p:cNvPr id="7" name="TextBox 6">
            <a:extLst>
              <a:ext uri="{FF2B5EF4-FFF2-40B4-BE49-F238E27FC236}">
                <a16:creationId xmlns:a16="http://schemas.microsoft.com/office/drawing/2014/main" id="{F354282F-DFFF-4123-A06D-DC1125C9A31E}"/>
              </a:ext>
            </a:extLst>
          </p:cNvPr>
          <p:cNvSpPr txBox="1"/>
          <p:nvPr/>
        </p:nvSpPr>
        <p:spPr>
          <a:xfrm>
            <a:off x="5708279" y="3609768"/>
            <a:ext cx="1187823" cy="646331"/>
          </a:xfrm>
          <a:prstGeom prst="rect">
            <a:avLst/>
          </a:prstGeom>
          <a:noFill/>
        </p:spPr>
        <p:txBody>
          <a:bodyPr wrap="square" rtlCol="0">
            <a:spAutoFit/>
          </a:bodyPr>
          <a:lstStyle/>
          <a:p>
            <a:r>
              <a:rPr lang="en-US" dirty="0"/>
              <a:t>Model Loading</a:t>
            </a:r>
          </a:p>
        </p:txBody>
      </p:sp>
      <p:sp>
        <p:nvSpPr>
          <p:cNvPr id="8" name="TextBox 7">
            <a:extLst>
              <a:ext uri="{FF2B5EF4-FFF2-40B4-BE49-F238E27FC236}">
                <a16:creationId xmlns:a16="http://schemas.microsoft.com/office/drawing/2014/main" id="{620427FE-8310-471C-A9D5-542BB2C13924}"/>
              </a:ext>
            </a:extLst>
          </p:cNvPr>
          <p:cNvSpPr txBox="1"/>
          <p:nvPr/>
        </p:nvSpPr>
        <p:spPr>
          <a:xfrm>
            <a:off x="6783173" y="3609768"/>
            <a:ext cx="1187823" cy="923330"/>
          </a:xfrm>
          <a:prstGeom prst="rect">
            <a:avLst/>
          </a:prstGeom>
          <a:noFill/>
        </p:spPr>
        <p:txBody>
          <a:bodyPr wrap="square" rtlCol="0">
            <a:spAutoFit/>
          </a:bodyPr>
          <a:lstStyle/>
          <a:p>
            <a:r>
              <a:rPr lang="en-US" dirty="0"/>
              <a:t>Encoder final layer + </a:t>
            </a:r>
            <a:r>
              <a:rPr lang="en-US" dirty="0" err="1"/>
              <a:t>concat</a:t>
            </a:r>
            <a:endParaRPr lang="en-US" dirty="0"/>
          </a:p>
        </p:txBody>
      </p:sp>
      <p:sp>
        <p:nvSpPr>
          <p:cNvPr id="9" name="TextBox 8">
            <a:extLst>
              <a:ext uri="{FF2B5EF4-FFF2-40B4-BE49-F238E27FC236}">
                <a16:creationId xmlns:a16="http://schemas.microsoft.com/office/drawing/2014/main" id="{3792AE74-A2E7-464A-986C-103292BA774E}"/>
              </a:ext>
            </a:extLst>
          </p:cNvPr>
          <p:cNvSpPr txBox="1"/>
          <p:nvPr/>
        </p:nvSpPr>
        <p:spPr>
          <a:xfrm>
            <a:off x="8211671" y="3756578"/>
            <a:ext cx="1187823" cy="646331"/>
          </a:xfrm>
          <a:prstGeom prst="rect">
            <a:avLst/>
          </a:prstGeom>
          <a:noFill/>
        </p:spPr>
        <p:txBody>
          <a:bodyPr wrap="square" rtlCol="0">
            <a:spAutoFit/>
          </a:bodyPr>
          <a:lstStyle/>
          <a:p>
            <a:r>
              <a:rPr lang="en-US" dirty="0"/>
              <a:t>Pairwise scoring</a:t>
            </a:r>
          </a:p>
        </p:txBody>
      </p:sp>
      <p:sp>
        <p:nvSpPr>
          <p:cNvPr id="10" name="TextBox 9">
            <a:extLst>
              <a:ext uri="{FF2B5EF4-FFF2-40B4-BE49-F238E27FC236}">
                <a16:creationId xmlns:a16="http://schemas.microsoft.com/office/drawing/2014/main" id="{04CB45BB-04E1-4B18-8DF8-6CD0578FE943}"/>
              </a:ext>
            </a:extLst>
          </p:cNvPr>
          <p:cNvSpPr txBox="1"/>
          <p:nvPr/>
        </p:nvSpPr>
        <p:spPr>
          <a:xfrm>
            <a:off x="4207809" y="5512490"/>
            <a:ext cx="3955677" cy="646331"/>
          </a:xfrm>
          <a:prstGeom prst="rect">
            <a:avLst/>
          </a:prstGeom>
          <a:noFill/>
        </p:spPr>
        <p:txBody>
          <a:bodyPr wrap="square" rtlCol="0">
            <a:spAutoFit/>
          </a:bodyPr>
          <a:lstStyle/>
          <a:p>
            <a:r>
              <a:rPr lang="en-US" dirty="0"/>
              <a:t>Memory Profile for a long document with model by Joshi et al., 2019</a:t>
            </a:r>
          </a:p>
        </p:txBody>
      </p:sp>
      <p:cxnSp>
        <p:nvCxnSpPr>
          <p:cNvPr id="14" name="Straight Arrow Connector 13">
            <a:extLst>
              <a:ext uri="{FF2B5EF4-FFF2-40B4-BE49-F238E27FC236}">
                <a16:creationId xmlns:a16="http://schemas.microsoft.com/office/drawing/2014/main" id="{122FC09C-0326-4F5F-9970-7B62B42BAD92}"/>
              </a:ext>
            </a:extLst>
          </p:cNvPr>
          <p:cNvCxnSpPr>
            <a:cxnSpLocks/>
          </p:cNvCxnSpPr>
          <p:nvPr/>
        </p:nvCxnSpPr>
        <p:spPr>
          <a:xfrm>
            <a:off x="6176210" y="4512412"/>
            <a:ext cx="0" cy="567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502A4A-8AAC-4C11-9550-4B28776237ED}"/>
              </a:ext>
            </a:extLst>
          </p:cNvPr>
          <p:cNvCxnSpPr>
            <a:cxnSpLocks/>
          </p:cNvCxnSpPr>
          <p:nvPr/>
        </p:nvCxnSpPr>
        <p:spPr>
          <a:xfrm>
            <a:off x="7138737" y="4512412"/>
            <a:ext cx="0" cy="567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CF3317B-9900-4E8B-B6A0-BCF639BF09A6}"/>
              </a:ext>
            </a:extLst>
          </p:cNvPr>
          <p:cNvCxnSpPr>
            <a:cxnSpLocks/>
          </p:cNvCxnSpPr>
          <p:nvPr/>
        </p:nvCxnSpPr>
        <p:spPr>
          <a:xfrm>
            <a:off x="8606589" y="4386941"/>
            <a:ext cx="0" cy="567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606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47C6-C8B7-4A67-BF71-0E73A89BD697}"/>
              </a:ext>
            </a:extLst>
          </p:cNvPr>
          <p:cNvSpPr>
            <a:spLocks noGrp="1"/>
          </p:cNvSpPr>
          <p:nvPr>
            <p:ph type="title"/>
          </p:nvPr>
        </p:nvSpPr>
        <p:spPr/>
        <p:txBody>
          <a:bodyPr/>
          <a:lstStyle/>
          <a:p>
            <a:r>
              <a:rPr lang="en-US" dirty="0"/>
              <a:t>Some solutions…</a:t>
            </a:r>
          </a:p>
        </p:txBody>
      </p:sp>
      <p:sp>
        <p:nvSpPr>
          <p:cNvPr id="3" name="Content Placeholder 2">
            <a:extLst>
              <a:ext uri="{FF2B5EF4-FFF2-40B4-BE49-F238E27FC236}">
                <a16:creationId xmlns:a16="http://schemas.microsoft.com/office/drawing/2014/main" id="{D0CEA17D-85B8-4233-9646-7F6665AA274D}"/>
              </a:ext>
            </a:extLst>
          </p:cNvPr>
          <p:cNvSpPr>
            <a:spLocks noGrp="1"/>
          </p:cNvSpPr>
          <p:nvPr>
            <p:ph idx="1"/>
          </p:nvPr>
        </p:nvSpPr>
        <p:spPr/>
        <p:txBody>
          <a:bodyPr/>
          <a:lstStyle/>
          <a:p>
            <a:r>
              <a:rPr lang="en-US" dirty="0"/>
              <a:t>Some fixes:</a:t>
            </a:r>
          </a:p>
          <a:p>
            <a:pPr lvl="1"/>
            <a:r>
              <a:rPr lang="en-US" dirty="0"/>
              <a:t>Sparse Transformer</a:t>
            </a:r>
          </a:p>
          <a:p>
            <a:pPr lvl="1"/>
            <a:r>
              <a:rPr lang="en-US" dirty="0"/>
              <a:t>Sequential pairwise scoring</a:t>
            </a:r>
          </a:p>
          <a:p>
            <a:r>
              <a:rPr lang="en-US" dirty="0"/>
              <a:t>… but they do not resolve:</a:t>
            </a:r>
          </a:p>
          <a:p>
            <a:pPr lvl="1"/>
            <a:r>
              <a:rPr lang="en-US" dirty="0"/>
              <a:t>Span ranking is linear in document size</a:t>
            </a:r>
          </a:p>
          <a:p>
            <a:pPr lvl="1"/>
            <a:r>
              <a:rPr lang="en-US" dirty="0"/>
              <a:t>All spans are needed in decoding</a:t>
            </a:r>
          </a:p>
          <a:p>
            <a:pPr lvl="1"/>
            <a:r>
              <a:rPr lang="en-US" dirty="0"/>
              <a:t>Even sparse Transformers need </a:t>
            </a:r>
            <a:r>
              <a:rPr lang="el-GR" dirty="0"/>
              <a:t>Ω</a:t>
            </a:r>
            <a:r>
              <a:rPr lang="en-US" dirty="0"/>
              <a:t>(document size)</a:t>
            </a:r>
          </a:p>
          <a:p>
            <a:endParaRPr lang="en-US" dirty="0"/>
          </a:p>
        </p:txBody>
      </p:sp>
    </p:spTree>
    <p:extLst>
      <p:ext uri="{BB962C8B-B14F-4D97-AF65-F5344CB8AC3E}">
        <p14:creationId xmlns:p14="http://schemas.microsoft.com/office/powerpoint/2010/main" val="32380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AEE1-E1E4-4994-A4DE-B9958835DC9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52F0534-F3E7-4B16-AAFE-CEF3F4A85F1E}"/>
              </a:ext>
            </a:extLst>
          </p:cNvPr>
          <p:cNvSpPr>
            <a:spLocks noGrp="1"/>
          </p:cNvSpPr>
          <p:nvPr>
            <p:ph idx="1"/>
          </p:nvPr>
        </p:nvSpPr>
        <p:spPr/>
        <p:txBody>
          <a:bodyPr/>
          <a:lstStyle/>
          <a:p>
            <a:pPr marL="514350" indent="-514350">
              <a:buFont typeface="+mj-lt"/>
              <a:buAutoNum type="arabicPeriod"/>
            </a:pPr>
            <a:r>
              <a:rPr lang="en-US" dirty="0">
                <a:solidFill>
                  <a:schemeClr val="bg2">
                    <a:lumMod val="50000"/>
                  </a:schemeClr>
                </a:solidFill>
              </a:rPr>
              <a:t>Background and Motivation</a:t>
            </a:r>
          </a:p>
          <a:p>
            <a:pPr marL="514350" indent="-514350">
              <a:buFont typeface="+mj-lt"/>
              <a:buAutoNum type="arabicPeriod"/>
            </a:pPr>
            <a:r>
              <a:rPr lang="en-US" dirty="0"/>
              <a:t>Algorithm and Model</a:t>
            </a:r>
          </a:p>
          <a:p>
            <a:pPr marL="514350" indent="-514350">
              <a:buFont typeface="+mj-lt"/>
              <a:buAutoNum type="arabicPeriod"/>
            </a:pPr>
            <a:r>
              <a:rPr lang="en-US" dirty="0">
                <a:solidFill>
                  <a:schemeClr val="bg2">
                    <a:lumMod val="50000"/>
                  </a:schemeClr>
                </a:solidFill>
              </a:rPr>
              <a:t>Experiments and Results</a:t>
            </a:r>
          </a:p>
        </p:txBody>
      </p:sp>
    </p:spTree>
    <p:extLst>
      <p:ext uri="{BB962C8B-B14F-4D97-AF65-F5344CB8AC3E}">
        <p14:creationId xmlns:p14="http://schemas.microsoft.com/office/powerpoint/2010/main" val="161771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DB0A-A42A-4ABF-A174-8923FDAEE51A}"/>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32326B13-4C6E-4D30-968F-2623057F0E55}"/>
              </a:ext>
            </a:extLst>
          </p:cNvPr>
          <p:cNvSpPr>
            <a:spLocks noGrp="1"/>
          </p:cNvSpPr>
          <p:nvPr>
            <p:ph idx="1"/>
          </p:nvPr>
        </p:nvSpPr>
        <p:spPr/>
        <p:txBody>
          <a:bodyPr/>
          <a:lstStyle/>
          <a:p>
            <a:pPr marL="685800" indent="-457200"/>
            <a:r>
              <a:rPr lang="en-US" dirty="0"/>
              <a:t>Limited-memory incremental algorithm for coreference resolution </a:t>
            </a:r>
            <a:r>
              <a:rPr lang="en-US" sz="2400" dirty="0"/>
              <a:t>(Webster and Curran, 2014)</a:t>
            </a:r>
          </a:p>
          <a:p>
            <a:pPr marL="1143000" lvl="1" indent="-457200"/>
            <a:r>
              <a:rPr lang="en-US" sz="2800" dirty="0"/>
              <a:t>Similar to shift-reduce algorithms</a:t>
            </a:r>
            <a:br>
              <a:rPr lang="en-US" sz="2800" dirty="0"/>
            </a:br>
            <a:endParaRPr lang="en-US" sz="2800" dirty="0"/>
          </a:p>
          <a:p>
            <a:pPr marL="685800" indent="-457200"/>
            <a:r>
              <a:rPr lang="en-US" dirty="0"/>
              <a:t>Neural components + </a:t>
            </a:r>
            <a:r>
              <a:rPr lang="en-US" b="1" dirty="0"/>
              <a:t>e</a:t>
            </a:r>
            <a:r>
              <a:rPr lang="en-US" sz="2800" b="1" dirty="0"/>
              <a:t>xplicit</a:t>
            </a:r>
            <a:r>
              <a:rPr lang="en-US" sz="2800" dirty="0"/>
              <a:t> entity representations</a:t>
            </a:r>
          </a:p>
        </p:txBody>
      </p:sp>
    </p:spTree>
    <p:extLst>
      <p:ext uri="{BB962C8B-B14F-4D97-AF65-F5344CB8AC3E}">
        <p14:creationId xmlns:p14="http://schemas.microsoft.com/office/powerpoint/2010/main" val="84497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2522</TotalTime>
  <Words>2505</Words>
  <Application>Microsoft Office PowerPoint</Application>
  <PresentationFormat>Widescreen</PresentationFormat>
  <Paragraphs>253</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Courier New</vt:lpstr>
      <vt:lpstr>Garamond</vt:lpstr>
      <vt:lpstr>Office Theme</vt:lpstr>
      <vt:lpstr>Incremental Neural Coreference Resolution in Constant Memory</vt:lpstr>
      <vt:lpstr>Outline</vt:lpstr>
      <vt:lpstr>Background</vt:lpstr>
      <vt:lpstr>Background</vt:lpstr>
      <vt:lpstr>Extensions</vt:lpstr>
      <vt:lpstr>Motivation</vt:lpstr>
      <vt:lpstr>Some solutions…</vt:lpstr>
      <vt:lpstr>Outline</vt:lpstr>
      <vt:lpstr>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vt:lpstr>
      <vt:lpstr>Outline</vt:lpstr>
      <vt:lpstr>Experiments</vt:lpstr>
      <vt:lpstr>Results</vt:lpstr>
      <vt:lpstr>Entity Analysis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Incremental Neural Coreference Resolution in Constant Memory</dc:title>
  <dc:creator>Patrick Xia</dc:creator>
  <cp:lastModifiedBy>Patrick Xia</cp:lastModifiedBy>
  <cp:revision>32</cp:revision>
  <dcterms:created xsi:type="dcterms:W3CDTF">2020-10-14T17:53:54Z</dcterms:created>
  <dcterms:modified xsi:type="dcterms:W3CDTF">2020-10-19T20:50:58Z</dcterms:modified>
</cp:coreProperties>
</file>