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48" r:id="rId2"/>
    <p:sldId id="349" r:id="rId3"/>
    <p:sldId id="398" r:id="rId4"/>
    <p:sldId id="350" r:id="rId5"/>
    <p:sldId id="351" r:id="rId6"/>
    <p:sldId id="352" r:id="rId7"/>
    <p:sldId id="353" r:id="rId8"/>
    <p:sldId id="354" r:id="rId9"/>
    <p:sldId id="355" r:id="rId10"/>
    <p:sldId id="397" r:id="rId11"/>
    <p:sldId id="390" r:id="rId12"/>
    <p:sldId id="391" r:id="rId13"/>
    <p:sldId id="392" r:id="rId14"/>
    <p:sldId id="393" r:id="rId15"/>
    <p:sldId id="394" r:id="rId16"/>
    <p:sldId id="395" r:id="rId17"/>
    <p:sldId id="396" r:id="rId18"/>
    <p:sldId id="399" r:id="rId19"/>
    <p:sldId id="3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Xia" initials="PX" lastIdx="1" clrIdx="0">
    <p:extLst>
      <p:ext uri="{19B8F6BF-5375-455C-9EA6-DF929625EA0E}">
        <p15:presenceInfo xmlns:p15="http://schemas.microsoft.com/office/powerpoint/2012/main" userId="Patrick X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239" autoAdjust="0"/>
  </p:normalViewPr>
  <p:slideViewPr>
    <p:cSldViewPr snapToGrid="0">
      <p:cViewPr>
        <p:scale>
          <a:sx n="66" d="100"/>
          <a:sy n="66" d="100"/>
        </p:scale>
        <p:origin x="1554"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Yang and Mitchell (2017)</c:v>
                </c:pt>
              </c:strCache>
            </c:strRef>
          </c:tx>
          <c:spPr>
            <a:solidFill>
              <a:schemeClr val="accent1"/>
            </a:solidFill>
            <a:ln>
              <a:noFill/>
            </a:ln>
            <a:effectLst/>
          </c:spPr>
          <c:invertIfNegative val="0"/>
          <c:cat>
            <c:strRef>
              <c:f>Sheet1!$A$2</c:f>
              <c:strCache>
                <c:ptCount val="1"/>
                <c:pt idx="0">
                  <c:v>Frame Identification</c:v>
                </c:pt>
              </c:strCache>
            </c:strRef>
          </c:cat>
          <c:val>
            <c:numRef>
              <c:f>Sheet1!$B$2</c:f>
              <c:numCache>
                <c:formatCode>General</c:formatCode>
                <c:ptCount val="1"/>
                <c:pt idx="0">
                  <c:v>88.2</c:v>
                </c:pt>
              </c:numCache>
            </c:numRef>
          </c:val>
          <c:extLst>
            <c:ext xmlns:c16="http://schemas.microsoft.com/office/drawing/2014/chart" uri="{C3380CC4-5D6E-409C-BE32-E72D297353CC}">
              <c16:uniqueId val="{00000000-D07C-4304-8ACA-C13490543DB1}"/>
            </c:ext>
          </c:extLst>
        </c:ser>
        <c:ser>
          <c:idx val="1"/>
          <c:order val="1"/>
          <c:tx>
            <c:strRef>
              <c:f>Sheet1!$C$1</c:f>
              <c:strCache>
                <c:ptCount val="1"/>
                <c:pt idx="0">
                  <c:v>Hermann et al. (2014)</c:v>
                </c:pt>
              </c:strCache>
            </c:strRef>
          </c:tx>
          <c:spPr>
            <a:solidFill>
              <a:schemeClr val="accent2"/>
            </a:solidFill>
            <a:ln>
              <a:noFill/>
            </a:ln>
            <a:effectLst/>
          </c:spPr>
          <c:invertIfNegative val="0"/>
          <c:cat>
            <c:strRef>
              <c:f>Sheet1!$A$2</c:f>
              <c:strCache>
                <c:ptCount val="1"/>
                <c:pt idx="0">
                  <c:v>Frame Identification</c:v>
                </c:pt>
              </c:strCache>
            </c:strRef>
          </c:cat>
          <c:val>
            <c:numRef>
              <c:f>Sheet1!$C$2</c:f>
              <c:numCache>
                <c:formatCode>General</c:formatCode>
                <c:ptCount val="1"/>
                <c:pt idx="0">
                  <c:v>88.4</c:v>
                </c:pt>
              </c:numCache>
            </c:numRef>
          </c:val>
          <c:extLst>
            <c:ext xmlns:c16="http://schemas.microsoft.com/office/drawing/2014/chart" uri="{C3380CC4-5D6E-409C-BE32-E72D297353CC}">
              <c16:uniqueId val="{00000004-D07C-4304-8ACA-C13490543DB1}"/>
            </c:ext>
          </c:extLst>
        </c:ser>
        <c:ser>
          <c:idx val="2"/>
          <c:order val="2"/>
          <c:tx>
            <c:strRef>
              <c:f>Sheet1!$D$1</c:f>
              <c:strCache>
                <c:ptCount val="1"/>
                <c:pt idx="0">
                  <c:v>Peng et al. (2018)</c:v>
                </c:pt>
              </c:strCache>
            </c:strRef>
          </c:tx>
          <c:spPr>
            <a:solidFill>
              <a:schemeClr val="accent3"/>
            </a:solidFill>
            <a:ln>
              <a:noFill/>
            </a:ln>
            <a:effectLst/>
          </c:spPr>
          <c:invertIfNegative val="0"/>
          <c:cat>
            <c:strRef>
              <c:f>Sheet1!$A$2</c:f>
              <c:strCache>
                <c:ptCount val="1"/>
                <c:pt idx="0">
                  <c:v>Frame Identification</c:v>
                </c:pt>
              </c:strCache>
            </c:strRef>
          </c:cat>
          <c:val>
            <c:numRef>
              <c:f>Sheet1!$D$2</c:f>
              <c:numCache>
                <c:formatCode>General</c:formatCode>
                <c:ptCount val="1"/>
                <c:pt idx="0">
                  <c:v>90</c:v>
                </c:pt>
              </c:numCache>
            </c:numRef>
          </c:val>
          <c:extLst>
            <c:ext xmlns:c16="http://schemas.microsoft.com/office/drawing/2014/chart" uri="{C3380CC4-5D6E-409C-BE32-E72D297353CC}">
              <c16:uniqueId val="{00000005-D07C-4304-8ACA-C13490543DB1}"/>
            </c:ext>
          </c:extLst>
        </c:ser>
        <c:ser>
          <c:idx val="3"/>
          <c:order val="3"/>
          <c:tx>
            <c:strRef>
              <c:f>Sheet1!$E$1</c:f>
              <c:strCache>
                <c:ptCount val="1"/>
                <c:pt idx="0">
                  <c:v>This work</c:v>
                </c:pt>
              </c:strCache>
            </c:strRef>
          </c:tx>
          <c:spPr>
            <a:solidFill>
              <a:schemeClr val="accent4"/>
            </a:solidFill>
            <a:ln>
              <a:noFill/>
            </a:ln>
            <a:effectLst/>
          </c:spPr>
          <c:invertIfNegative val="0"/>
          <c:cat>
            <c:strRef>
              <c:f>Sheet1!$A$2</c:f>
              <c:strCache>
                <c:ptCount val="1"/>
                <c:pt idx="0">
                  <c:v>Frame Identification</c:v>
                </c:pt>
              </c:strCache>
            </c:strRef>
          </c:cat>
          <c:val>
            <c:numRef>
              <c:f>Sheet1!$E$2</c:f>
              <c:numCache>
                <c:formatCode>General</c:formatCode>
                <c:ptCount val="1"/>
                <c:pt idx="0">
                  <c:v>91.3</c:v>
                </c:pt>
              </c:numCache>
            </c:numRef>
          </c:val>
          <c:extLst>
            <c:ext xmlns:c16="http://schemas.microsoft.com/office/drawing/2014/chart" uri="{C3380CC4-5D6E-409C-BE32-E72D297353CC}">
              <c16:uniqueId val="{00000006-D07C-4304-8ACA-C13490543DB1}"/>
            </c:ext>
          </c:extLst>
        </c:ser>
        <c:dLbls>
          <c:showLegendKey val="0"/>
          <c:showVal val="0"/>
          <c:showCatName val="0"/>
          <c:showSerName val="0"/>
          <c:showPercent val="0"/>
          <c:showBubbleSize val="0"/>
        </c:dLbls>
        <c:gapWidth val="219"/>
        <c:overlap val="-27"/>
        <c:axId val="259099999"/>
        <c:axId val="259098751"/>
      </c:barChart>
      <c:catAx>
        <c:axId val="259099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9098751"/>
        <c:crosses val="autoZero"/>
        <c:auto val="1"/>
        <c:lblAlgn val="ctr"/>
        <c:lblOffset val="100"/>
        <c:noMultiLvlLbl val="0"/>
      </c:catAx>
      <c:valAx>
        <c:axId val="259098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90999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Baseline</c:v>
                </c:pt>
              </c:strCache>
            </c:strRef>
          </c:tx>
          <c:spPr>
            <a:solidFill>
              <a:schemeClr val="accent1"/>
            </a:solidFill>
            <a:ln>
              <a:noFill/>
            </a:ln>
            <a:effectLst/>
          </c:spPr>
          <c:invertIfNegative val="0"/>
          <c:cat>
            <c:strRef>
              <c:f>Sheet1!$A$2:$A$9</c:f>
              <c:strCache>
                <c:ptCount val="8"/>
                <c:pt idx="0">
                  <c:v>Arabic</c:v>
                </c:pt>
                <c:pt idx="1">
                  <c:v>Catalan</c:v>
                </c:pt>
                <c:pt idx="2">
                  <c:v>Chinese</c:v>
                </c:pt>
                <c:pt idx="3">
                  <c:v>Dutch</c:v>
                </c:pt>
                <c:pt idx="4">
                  <c:v>English</c:v>
                </c:pt>
                <c:pt idx="5">
                  <c:v>Italian</c:v>
                </c:pt>
                <c:pt idx="6">
                  <c:v>Russian</c:v>
                </c:pt>
                <c:pt idx="7">
                  <c:v>Spanish</c:v>
                </c:pt>
              </c:strCache>
            </c:strRef>
          </c:cat>
          <c:val>
            <c:numRef>
              <c:f>Sheet1!$B$2:$B$9</c:f>
              <c:numCache>
                <c:formatCode>General</c:formatCode>
                <c:ptCount val="8"/>
                <c:pt idx="4">
                  <c:v>92.2</c:v>
                </c:pt>
                <c:pt idx="6">
                  <c:v>79.900000000000006</c:v>
                </c:pt>
              </c:numCache>
            </c:numRef>
          </c:val>
          <c:extLst>
            <c:ext xmlns:c16="http://schemas.microsoft.com/office/drawing/2014/chart" uri="{C3380CC4-5D6E-409C-BE32-E72D297353CC}">
              <c16:uniqueId val="{00000000-B818-4A90-B62B-36FA930873B8}"/>
            </c:ext>
          </c:extLst>
        </c:ser>
        <c:ser>
          <c:idx val="1"/>
          <c:order val="1"/>
          <c:tx>
            <c:strRef>
              <c:f>Sheet1!$C$1</c:f>
              <c:strCache>
                <c:ptCount val="1"/>
                <c:pt idx="0">
                  <c:v>Ours</c:v>
                </c:pt>
              </c:strCache>
            </c:strRef>
          </c:tx>
          <c:spPr>
            <a:solidFill>
              <a:schemeClr val="accent2"/>
            </a:solidFill>
            <a:ln>
              <a:noFill/>
            </a:ln>
            <a:effectLst/>
          </c:spPr>
          <c:invertIfNegative val="0"/>
          <c:cat>
            <c:strRef>
              <c:f>Sheet1!$A$2:$A$9</c:f>
              <c:strCache>
                <c:ptCount val="8"/>
                <c:pt idx="0">
                  <c:v>Arabic</c:v>
                </c:pt>
                <c:pt idx="1">
                  <c:v>Catalan</c:v>
                </c:pt>
                <c:pt idx="2">
                  <c:v>Chinese</c:v>
                </c:pt>
                <c:pt idx="3">
                  <c:v>Dutch</c:v>
                </c:pt>
                <c:pt idx="4">
                  <c:v>English</c:v>
                </c:pt>
                <c:pt idx="5">
                  <c:v>Italian</c:v>
                </c:pt>
                <c:pt idx="6">
                  <c:v>Russian</c:v>
                </c:pt>
                <c:pt idx="7">
                  <c:v>Spanish</c:v>
                </c:pt>
              </c:strCache>
            </c:strRef>
          </c:cat>
          <c:val>
            <c:numRef>
              <c:f>Sheet1!$C$2:$C$9</c:f>
              <c:numCache>
                <c:formatCode>General</c:formatCode>
                <c:ptCount val="8"/>
                <c:pt idx="0">
                  <c:v>71.3</c:v>
                </c:pt>
                <c:pt idx="1">
                  <c:v>58.7</c:v>
                </c:pt>
                <c:pt idx="2">
                  <c:v>90.8</c:v>
                </c:pt>
                <c:pt idx="3">
                  <c:v>63.5</c:v>
                </c:pt>
                <c:pt idx="4">
                  <c:v>92.7</c:v>
                </c:pt>
                <c:pt idx="5">
                  <c:v>47.2</c:v>
                </c:pt>
                <c:pt idx="6">
                  <c:v>77.3</c:v>
                </c:pt>
                <c:pt idx="7">
                  <c:v>63.5</c:v>
                </c:pt>
              </c:numCache>
            </c:numRef>
          </c:val>
          <c:extLst>
            <c:ext xmlns:c16="http://schemas.microsoft.com/office/drawing/2014/chart" uri="{C3380CC4-5D6E-409C-BE32-E72D297353CC}">
              <c16:uniqueId val="{00000001-B818-4A90-B62B-36FA930873B8}"/>
            </c:ext>
          </c:extLst>
        </c:ser>
        <c:dLbls>
          <c:showLegendKey val="0"/>
          <c:showVal val="0"/>
          <c:showCatName val="0"/>
          <c:showSerName val="0"/>
          <c:showPercent val="0"/>
          <c:showBubbleSize val="0"/>
        </c:dLbls>
        <c:gapWidth val="219"/>
        <c:overlap val="-27"/>
        <c:axId val="26121007"/>
        <c:axId val="26124335"/>
      </c:barChart>
      <c:catAx>
        <c:axId val="2612100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124335"/>
        <c:crosses val="autoZero"/>
        <c:auto val="1"/>
        <c:lblAlgn val="ctr"/>
        <c:lblOffset val="100"/>
        <c:noMultiLvlLbl val="0"/>
      </c:catAx>
      <c:valAx>
        <c:axId val="261243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121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Prior SOTA</c:v>
                </c:pt>
              </c:strCache>
            </c:strRef>
          </c:tx>
          <c:spPr>
            <a:solidFill>
              <a:schemeClr val="accent1"/>
            </a:solidFill>
            <a:ln>
              <a:noFill/>
            </a:ln>
            <a:effectLst/>
          </c:spPr>
          <c:invertIfNegative val="0"/>
          <c:cat>
            <c:strRef>
              <c:f>Sheet1!$A$2:$A$4</c:f>
              <c:strCache>
                <c:ptCount val="3"/>
                <c:pt idx="0">
                  <c:v>BBN</c:v>
                </c:pt>
                <c:pt idx="1">
                  <c:v>FIGER</c:v>
                </c:pt>
                <c:pt idx="2">
                  <c:v>UltraFine</c:v>
                </c:pt>
              </c:strCache>
            </c:strRef>
          </c:cat>
          <c:val>
            <c:numRef>
              <c:f>Sheet1!$B$2:$B$4</c:f>
              <c:numCache>
                <c:formatCode>General</c:formatCode>
                <c:ptCount val="3"/>
                <c:pt idx="0">
                  <c:v>78.099999999999994</c:v>
                </c:pt>
                <c:pt idx="1">
                  <c:v>79.8</c:v>
                </c:pt>
                <c:pt idx="2">
                  <c:v>40.1</c:v>
                </c:pt>
              </c:numCache>
            </c:numRef>
          </c:val>
          <c:extLst>
            <c:ext xmlns:c16="http://schemas.microsoft.com/office/drawing/2014/chart" uri="{C3380CC4-5D6E-409C-BE32-E72D297353CC}">
              <c16:uniqueId val="{00000000-D358-46E8-9199-5F19BDB5EE0B}"/>
            </c:ext>
          </c:extLst>
        </c:ser>
        <c:ser>
          <c:idx val="1"/>
          <c:order val="1"/>
          <c:tx>
            <c:strRef>
              <c:f>Sheet1!$C$1</c:f>
              <c:strCache>
                <c:ptCount val="1"/>
                <c:pt idx="0">
                  <c:v>Ours</c:v>
                </c:pt>
              </c:strCache>
            </c:strRef>
          </c:tx>
          <c:spPr>
            <a:solidFill>
              <a:schemeClr val="accent2"/>
            </a:solidFill>
            <a:ln>
              <a:noFill/>
            </a:ln>
            <a:effectLst/>
          </c:spPr>
          <c:invertIfNegative val="0"/>
          <c:cat>
            <c:strRef>
              <c:f>Sheet1!$A$2:$A$4</c:f>
              <c:strCache>
                <c:ptCount val="3"/>
                <c:pt idx="0">
                  <c:v>BBN</c:v>
                </c:pt>
                <c:pt idx="1">
                  <c:v>FIGER</c:v>
                </c:pt>
                <c:pt idx="2">
                  <c:v>UltraFine</c:v>
                </c:pt>
              </c:strCache>
            </c:strRef>
          </c:cat>
          <c:val>
            <c:numRef>
              <c:f>Sheet1!$C$2:$C$4</c:f>
              <c:numCache>
                <c:formatCode>General</c:formatCode>
                <c:ptCount val="3"/>
                <c:pt idx="0">
                  <c:v>80.5</c:v>
                </c:pt>
                <c:pt idx="1">
                  <c:v>80.8</c:v>
                </c:pt>
                <c:pt idx="2">
                  <c:v>41.5</c:v>
                </c:pt>
              </c:numCache>
            </c:numRef>
          </c:val>
          <c:extLst>
            <c:ext xmlns:c16="http://schemas.microsoft.com/office/drawing/2014/chart" uri="{C3380CC4-5D6E-409C-BE32-E72D297353CC}">
              <c16:uniqueId val="{00000001-D358-46E8-9199-5F19BDB5EE0B}"/>
            </c:ext>
          </c:extLst>
        </c:ser>
        <c:dLbls>
          <c:showLegendKey val="0"/>
          <c:showVal val="0"/>
          <c:showCatName val="0"/>
          <c:showSerName val="0"/>
          <c:showPercent val="0"/>
          <c:showBubbleSize val="0"/>
        </c:dLbls>
        <c:gapWidth val="219"/>
        <c:overlap val="-27"/>
        <c:axId val="520025823"/>
        <c:axId val="520027071"/>
      </c:barChart>
      <c:catAx>
        <c:axId val="520025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027071"/>
        <c:crosses val="autoZero"/>
        <c:auto val="1"/>
        <c:lblAlgn val="ctr"/>
        <c:lblOffset val="100"/>
        <c:noMultiLvlLbl val="0"/>
      </c:catAx>
      <c:valAx>
        <c:axId val="520027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025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Majority Class</c:v>
                </c:pt>
              </c:strCache>
            </c:strRef>
          </c:tx>
          <c:spPr>
            <a:solidFill>
              <a:schemeClr val="accent1"/>
            </a:solidFill>
            <a:ln>
              <a:noFill/>
            </a:ln>
            <a:effectLst/>
          </c:spPr>
          <c:invertIfNegative val="0"/>
          <c:cat>
            <c:strRef>
              <c:f>Sheet1!$A$2</c:f>
              <c:strCache>
                <c:ptCount val="1"/>
                <c:pt idx="0">
                  <c:v>Performance (F1)</c:v>
                </c:pt>
              </c:strCache>
            </c:strRef>
          </c:cat>
          <c:val>
            <c:numRef>
              <c:f>Sheet1!$B$2</c:f>
              <c:numCache>
                <c:formatCode>General</c:formatCode>
                <c:ptCount val="1"/>
                <c:pt idx="0">
                  <c:v>37.5</c:v>
                </c:pt>
              </c:numCache>
            </c:numRef>
          </c:val>
          <c:extLst>
            <c:ext xmlns:c16="http://schemas.microsoft.com/office/drawing/2014/chart" uri="{C3380CC4-5D6E-409C-BE32-E72D297353CC}">
              <c16:uniqueId val="{00000000-B733-4B84-B28B-9DCD4526FB46}"/>
            </c:ext>
          </c:extLst>
        </c:ser>
        <c:ser>
          <c:idx val="1"/>
          <c:order val="1"/>
          <c:tx>
            <c:strRef>
              <c:f>Sheet1!$C$1</c:f>
              <c:strCache>
                <c:ptCount val="1"/>
                <c:pt idx="0">
                  <c:v>Zero-shot</c:v>
                </c:pt>
              </c:strCache>
            </c:strRef>
          </c:tx>
          <c:spPr>
            <a:solidFill>
              <a:schemeClr val="accent2"/>
            </a:solidFill>
            <a:ln>
              <a:noFill/>
            </a:ln>
            <a:effectLst/>
          </c:spPr>
          <c:invertIfNegative val="0"/>
          <c:cat>
            <c:strRef>
              <c:f>Sheet1!$A$2</c:f>
              <c:strCache>
                <c:ptCount val="1"/>
                <c:pt idx="0">
                  <c:v>Performance (F1)</c:v>
                </c:pt>
              </c:strCache>
            </c:strRef>
          </c:cat>
          <c:val>
            <c:numRef>
              <c:f>Sheet1!$C$2</c:f>
              <c:numCache>
                <c:formatCode>General</c:formatCode>
                <c:ptCount val="1"/>
                <c:pt idx="0">
                  <c:v>52.6</c:v>
                </c:pt>
              </c:numCache>
            </c:numRef>
          </c:val>
          <c:extLst>
            <c:ext xmlns:c16="http://schemas.microsoft.com/office/drawing/2014/chart" uri="{C3380CC4-5D6E-409C-BE32-E72D297353CC}">
              <c16:uniqueId val="{00000001-B733-4B84-B28B-9DCD4526FB46}"/>
            </c:ext>
          </c:extLst>
        </c:ser>
        <c:ser>
          <c:idx val="2"/>
          <c:order val="2"/>
          <c:tx>
            <c:strRef>
              <c:f>Sheet1!$D$1</c:f>
              <c:strCache>
                <c:ptCount val="1"/>
                <c:pt idx="0">
                  <c:v>Chinese-trained</c:v>
                </c:pt>
              </c:strCache>
            </c:strRef>
          </c:tx>
          <c:spPr>
            <a:solidFill>
              <a:schemeClr val="accent3"/>
            </a:solidFill>
            <a:ln>
              <a:noFill/>
            </a:ln>
            <a:effectLst/>
          </c:spPr>
          <c:invertIfNegative val="0"/>
          <c:cat>
            <c:strRef>
              <c:f>Sheet1!$A$2</c:f>
              <c:strCache>
                <c:ptCount val="1"/>
                <c:pt idx="0">
                  <c:v>Performance (F1)</c:v>
                </c:pt>
              </c:strCache>
            </c:strRef>
          </c:cat>
          <c:val>
            <c:numRef>
              <c:f>Sheet1!$D$2</c:f>
              <c:numCache>
                <c:formatCode>General</c:formatCode>
                <c:ptCount val="1"/>
                <c:pt idx="0">
                  <c:v>64.400000000000006</c:v>
                </c:pt>
              </c:numCache>
            </c:numRef>
          </c:val>
          <c:extLst>
            <c:ext xmlns:c16="http://schemas.microsoft.com/office/drawing/2014/chart" uri="{C3380CC4-5D6E-409C-BE32-E72D297353CC}">
              <c16:uniqueId val="{00000002-B733-4B84-B28B-9DCD4526FB46}"/>
            </c:ext>
          </c:extLst>
        </c:ser>
        <c:dLbls>
          <c:showLegendKey val="0"/>
          <c:showVal val="0"/>
          <c:showCatName val="0"/>
          <c:showSerName val="0"/>
          <c:showPercent val="0"/>
          <c:showBubbleSize val="0"/>
        </c:dLbls>
        <c:gapWidth val="219"/>
        <c:overlap val="-27"/>
        <c:axId val="286470511"/>
        <c:axId val="286470927"/>
      </c:barChart>
      <c:catAx>
        <c:axId val="286470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6470927"/>
        <c:crosses val="autoZero"/>
        <c:auto val="1"/>
        <c:lblAlgn val="ctr"/>
        <c:lblOffset val="100"/>
        <c:noMultiLvlLbl val="0"/>
      </c:catAx>
      <c:valAx>
        <c:axId val="2864709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6470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40489-EFE5-4A52-819F-1F3AF765B800}" type="datetimeFigureOut">
              <a:rPr lang="en-US" smtClean="0"/>
              <a:t>3/26/2021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E0AAD0-CF00-4B88-B43E-1685A9849E0B}" type="slidenum">
              <a:rPr lang="en-US" smtClean="0"/>
              <a:t>‹#›</a:t>
            </a:fld>
            <a:endParaRPr lang="en-US"/>
          </a:p>
        </p:txBody>
      </p:sp>
    </p:spTree>
    <p:extLst>
      <p:ext uri="{BB962C8B-B14F-4D97-AF65-F5344CB8AC3E}">
        <p14:creationId xmlns:p14="http://schemas.microsoft.com/office/powerpoint/2010/main" val="3000124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p>
          <a:p>
            <a:endParaRPr lang="en-US" dirty="0"/>
          </a:p>
          <a:p>
            <a:r>
              <a:rPr lang="en-US" dirty="0"/>
              <a:t>I’m Patrick and I will be presenting LOME, a system for multilingual and large ontology information extraction. This system was built by a large team of people, many of which spearheaded the specific components in this talk.</a:t>
            </a:r>
          </a:p>
        </p:txBody>
      </p:sp>
      <p:sp>
        <p:nvSpPr>
          <p:cNvPr id="4" name="Slide Number Placeholder 3"/>
          <p:cNvSpPr>
            <a:spLocks noGrp="1"/>
          </p:cNvSpPr>
          <p:nvPr>
            <p:ph type="sldNum" sz="quarter" idx="5"/>
          </p:nvPr>
        </p:nvSpPr>
        <p:spPr/>
        <p:txBody>
          <a:bodyPr/>
          <a:lstStyle/>
          <a:p>
            <a:fld id="{92E0AAD0-CF00-4B88-B43E-1685A9849E0B}" type="slidenum">
              <a:rPr lang="en-US" smtClean="0"/>
              <a:t>1</a:t>
            </a:fld>
            <a:endParaRPr lang="en-US"/>
          </a:p>
        </p:txBody>
      </p:sp>
    </p:spTree>
    <p:extLst>
      <p:ext uri="{BB962C8B-B14F-4D97-AF65-F5344CB8AC3E}">
        <p14:creationId xmlns:p14="http://schemas.microsoft.com/office/powerpoint/2010/main" val="283991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entity typing model, the goal is to assign entity types to mention clusters. This uses a modified off-the-shelf fine-grained entity typing model. On several datasets, base model outperforms prior state of the art. Our modifications use the XLM-R encoder and the inclusion of a </a:t>
            </a:r>
            <a:r>
              <a:rPr lang="en-US" dirty="0" err="1"/>
              <a:t>Borda</a:t>
            </a:r>
            <a:r>
              <a:rPr lang="en-US" dirty="0"/>
              <a:t> voting process to decide on an entity type for a full cluster. </a:t>
            </a:r>
          </a:p>
          <a:p>
            <a:endParaRPr lang="en-US" dirty="0"/>
          </a:p>
        </p:txBody>
      </p:sp>
      <p:sp>
        <p:nvSpPr>
          <p:cNvPr id="4" name="Slide Number Placeholder 3"/>
          <p:cNvSpPr>
            <a:spLocks noGrp="1"/>
          </p:cNvSpPr>
          <p:nvPr>
            <p:ph type="sldNum" sz="quarter" idx="5"/>
          </p:nvPr>
        </p:nvSpPr>
        <p:spPr/>
        <p:txBody>
          <a:bodyPr/>
          <a:lstStyle/>
          <a:p>
            <a:fld id="{92E0AAD0-CF00-4B88-B43E-1685A9849E0B}" type="slidenum">
              <a:rPr lang="en-US" smtClean="0"/>
              <a:t>12</a:t>
            </a:fld>
            <a:endParaRPr lang="en-US"/>
          </a:p>
        </p:txBody>
      </p:sp>
    </p:spTree>
    <p:extLst>
      <p:ext uri="{BB962C8B-B14F-4D97-AF65-F5344CB8AC3E}">
        <p14:creationId xmlns:p14="http://schemas.microsoft.com/office/powerpoint/2010/main" val="1310967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here is to predict the temporal relation between two events, for example, whether an event appears before another. We use yet another off-the-shelf model and equip it with XLM-R. While there are English benchmarks in the paper, we want to highlight the cross-lingual results here. Using XLM-R, we train a model on a Chinese corpus and we train one on the English datasets. The zero-shot performance strongly outperforms a majority class baseline but still falls short of the in-language model. Nonetheless, this further demonstrates the cross-lingual capability of models trained with multilingual encoders.</a:t>
            </a:r>
          </a:p>
        </p:txBody>
      </p:sp>
      <p:sp>
        <p:nvSpPr>
          <p:cNvPr id="4" name="Slide Number Placeholder 3"/>
          <p:cNvSpPr>
            <a:spLocks noGrp="1"/>
          </p:cNvSpPr>
          <p:nvPr>
            <p:ph type="sldNum" sz="quarter" idx="5"/>
          </p:nvPr>
        </p:nvSpPr>
        <p:spPr/>
        <p:txBody>
          <a:bodyPr/>
          <a:lstStyle/>
          <a:p>
            <a:fld id="{92E0AAD0-CF00-4B88-B43E-1685A9849E0B}" type="slidenum">
              <a:rPr lang="en-US" smtClean="0"/>
              <a:t>14</a:t>
            </a:fld>
            <a:endParaRPr lang="en-US"/>
          </a:p>
        </p:txBody>
      </p:sp>
    </p:spTree>
    <p:extLst>
      <p:ext uri="{BB962C8B-B14F-4D97-AF65-F5344CB8AC3E}">
        <p14:creationId xmlns:p14="http://schemas.microsoft.com/office/powerpoint/2010/main" val="2260555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LOME for two tasks: one is for a knowledge base population task. For that, we use GAIA as our starting point instead of the </a:t>
            </a:r>
            <a:r>
              <a:rPr lang="en-US" dirty="0" err="1"/>
              <a:t>FrameNet</a:t>
            </a:r>
            <a:r>
              <a:rPr lang="en-US" dirty="0"/>
              <a:t> parser, and performed an argument re-linking step at the end.</a:t>
            </a:r>
          </a:p>
          <a:p>
            <a:endParaRPr lang="en-US" dirty="0"/>
          </a:p>
          <a:p>
            <a:r>
              <a:rPr lang="en-US" dirty="0"/>
              <a:t>We also used LOME for a schema inference task, and once again, we attach a third-party module – in this case </a:t>
            </a:r>
            <a:r>
              <a:rPr lang="en-US" dirty="0" err="1"/>
              <a:t>OneIE</a:t>
            </a:r>
            <a:r>
              <a:rPr lang="en-US" dirty="0"/>
              <a:t> – to the output of LOME.</a:t>
            </a:r>
          </a:p>
          <a:p>
            <a:endParaRPr lang="en-US" dirty="0"/>
          </a:p>
          <a:p>
            <a:r>
              <a:rPr lang="en-US" dirty="0"/>
              <a:t>In both cases, rearranging and mixing other systems with LOME was possible because LOME was designed to be modular.</a:t>
            </a:r>
          </a:p>
        </p:txBody>
      </p:sp>
      <p:sp>
        <p:nvSpPr>
          <p:cNvPr id="4" name="Slide Number Placeholder 3"/>
          <p:cNvSpPr>
            <a:spLocks noGrp="1"/>
          </p:cNvSpPr>
          <p:nvPr>
            <p:ph type="sldNum" sz="quarter" idx="5"/>
          </p:nvPr>
        </p:nvSpPr>
        <p:spPr/>
        <p:txBody>
          <a:bodyPr/>
          <a:lstStyle/>
          <a:p>
            <a:fld id="{92E0AAD0-CF00-4B88-B43E-1685A9849E0B}" type="slidenum">
              <a:rPr lang="en-US" smtClean="0"/>
              <a:t>16</a:t>
            </a:fld>
            <a:endParaRPr lang="en-US"/>
          </a:p>
        </p:txBody>
      </p:sp>
    </p:spTree>
    <p:extLst>
      <p:ext uri="{BB962C8B-B14F-4D97-AF65-F5344CB8AC3E}">
        <p14:creationId xmlns:p14="http://schemas.microsoft.com/office/powerpoint/2010/main" val="3462763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full system is available on </a:t>
            </a:r>
            <a:r>
              <a:rPr lang="en-US" dirty="0" err="1"/>
              <a:t>DockerHub</a:t>
            </a:r>
            <a:r>
              <a:rPr lang="en-US" dirty="0"/>
              <a:t>, the input/output format is specified in the README. We also have a limited web-demo which only incorporates the </a:t>
            </a:r>
            <a:r>
              <a:rPr lang="en-US" dirty="0" err="1"/>
              <a:t>FrameNet</a:t>
            </a:r>
            <a:r>
              <a:rPr lang="en-US" dirty="0"/>
              <a:t> parser and </a:t>
            </a:r>
            <a:r>
              <a:rPr lang="en-US" dirty="0" err="1"/>
              <a:t>corefence</a:t>
            </a:r>
            <a:r>
              <a:rPr lang="en-US" dirty="0"/>
              <a:t> resolution. Here’s an example of its usage.</a:t>
            </a:r>
          </a:p>
        </p:txBody>
      </p:sp>
      <p:sp>
        <p:nvSpPr>
          <p:cNvPr id="4" name="Slide Number Placeholder 3"/>
          <p:cNvSpPr>
            <a:spLocks noGrp="1"/>
          </p:cNvSpPr>
          <p:nvPr>
            <p:ph type="sldNum" sz="quarter" idx="5"/>
          </p:nvPr>
        </p:nvSpPr>
        <p:spPr/>
        <p:txBody>
          <a:bodyPr/>
          <a:lstStyle/>
          <a:p>
            <a:fld id="{92E0AAD0-CF00-4B88-B43E-1685A9849E0B}" type="slidenum">
              <a:rPr lang="en-US" smtClean="0"/>
              <a:t>17</a:t>
            </a:fld>
            <a:endParaRPr lang="en-US"/>
          </a:p>
        </p:txBody>
      </p:sp>
    </p:spTree>
    <p:extLst>
      <p:ext uri="{BB962C8B-B14F-4D97-AF65-F5344CB8AC3E}">
        <p14:creationId xmlns:p14="http://schemas.microsoft.com/office/powerpoint/2010/main" val="2113206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an input document, the model can process it fairly quickly. The resulting output can be hovered over to easily see the frames and clusters. In addition, the detailed frame and cluster predictions are also available.</a:t>
            </a:r>
          </a:p>
        </p:txBody>
      </p:sp>
      <p:sp>
        <p:nvSpPr>
          <p:cNvPr id="4" name="Slide Number Placeholder 3"/>
          <p:cNvSpPr>
            <a:spLocks noGrp="1"/>
          </p:cNvSpPr>
          <p:nvPr>
            <p:ph type="sldNum" sz="quarter" idx="5"/>
          </p:nvPr>
        </p:nvSpPr>
        <p:spPr/>
        <p:txBody>
          <a:bodyPr/>
          <a:lstStyle/>
          <a:p>
            <a:fld id="{92E0AAD0-CF00-4B88-B43E-1685A9849E0B}" type="slidenum">
              <a:rPr lang="en-US" smtClean="0"/>
              <a:t>18</a:t>
            </a:fld>
            <a:endParaRPr lang="en-US"/>
          </a:p>
        </p:txBody>
      </p:sp>
    </p:spTree>
    <p:extLst>
      <p:ext uri="{BB962C8B-B14F-4D97-AF65-F5344CB8AC3E}">
        <p14:creationId xmlns:p14="http://schemas.microsoft.com/office/powerpoint/2010/main" val="2163640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we demonstrate a system LOME, for multilingual information extraction. This system is highly reliant on strong multilingual encoders, and it is made available both as a web demo and released on Docker. We hope this will spur further research and development of modularized extraction systems that prioritize </a:t>
            </a:r>
            <a:r>
              <a:rPr lang="en-US" dirty="0" err="1"/>
              <a:t>multilinguality</a:t>
            </a:r>
            <a:r>
              <a:rPr lang="en-US" dirty="0"/>
              <a:t> and making rich predictions.</a:t>
            </a:r>
          </a:p>
        </p:txBody>
      </p:sp>
      <p:sp>
        <p:nvSpPr>
          <p:cNvPr id="4" name="Slide Number Placeholder 3"/>
          <p:cNvSpPr>
            <a:spLocks noGrp="1"/>
          </p:cNvSpPr>
          <p:nvPr>
            <p:ph type="sldNum" sz="quarter" idx="5"/>
          </p:nvPr>
        </p:nvSpPr>
        <p:spPr/>
        <p:txBody>
          <a:bodyPr/>
          <a:lstStyle/>
          <a:p>
            <a:fld id="{92E0AAD0-CF00-4B88-B43E-1685A9849E0B}" type="slidenum">
              <a:rPr lang="en-US" smtClean="0"/>
              <a:t>19</a:t>
            </a:fld>
            <a:endParaRPr lang="en-US"/>
          </a:p>
        </p:txBody>
      </p:sp>
    </p:spTree>
    <p:extLst>
      <p:ext uri="{BB962C8B-B14F-4D97-AF65-F5344CB8AC3E}">
        <p14:creationId xmlns:p14="http://schemas.microsoft.com/office/powerpoint/2010/main" val="358974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advances in information extraction with improved encoders like BERT, fine-grained and hierarchical typing ontologies, and document-level annotations have spurred a growth of interest in systems for document-level, rich, and fine-grained information extraction. Furthermore, recent work from Li et al., has extended this into the multilingual and multimodal setting. These were the first systems to perform information extraction at that scale. </a:t>
            </a:r>
          </a:p>
          <a:p>
            <a:endParaRPr lang="en-US" dirty="0"/>
          </a:p>
          <a:p>
            <a:r>
              <a:rPr lang="en-US" dirty="0"/>
              <a:t>However, those systems used separate </a:t>
            </a:r>
            <a:r>
              <a:rPr lang="en-US" dirty="0" err="1"/>
              <a:t>submodels</a:t>
            </a:r>
            <a:r>
              <a:rPr lang="en-US" dirty="0"/>
              <a:t> for each language and were limited to three targeted languages, which would lead to challenges in scaling up the systems to more languages. Other work which has focused on extraction across many more languages usually consider only a single subtask, like entity recognition.</a:t>
            </a:r>
          </a:p>
        </p:txBody>
      </p:sp>
      <p:sp>
        <p:nvSpPr>
          <p:cNvPr id="4" name="Slide Number Placeholder 3"/>
          <p:cNvSpPr>
            <a:spLocks noGrp="1"/>
          </p:cNvSpPr>
          <p:nvPr>
            <p:ph type="sldNum" sz="quarter" idx="5"/>
          </p:nvPr>
        </p:nvSpPr>
        <p:spPr/>
        <p:txBody>
          <a:bodyPr/>
          <a:lstStyle/>
          <a:p>
            <a:fld id="{92E0AAD0-CF00-4B88-B43E-1685A9849E0B}" type="slidenum">
              <a:rPr lang="en-US" smtClean="0"/>
              <a:t>2</a:t>
            </a:fld>
            <a:endParaRPr lang="en-US"/>
          </a:p>
        </p:txBody>
      </p:sp>
    </p:spTree>
    <p:extLst>
      <p:ext uri="{BB962C8B-B14F-4D97-AF65-F5344CB8AC3E}">
        <p14:creationId xmlns:p14="http://schemas.microsoft.com/office/powerpoint/2010/main" val="478821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we present LOME, a single, modularized multilingual system. As input, the system supports a textual document in any language. </a:t>
            </a:r>
          </a:p>
          <a:p>
            <a:endParaRPr lang="en-US" dirty="0"/>
          </a:p>
          <a:p>
            <a:r>
              <a:rPr lang="en-US" dirty="0"/>
              <a:t>Our system performs a </a:t>
            </a:r>
            <a:r>
              <a:rPr lang="en-US" dirty="0" err="1"/>
              <a:t>FrameNet</a:t>
            </a:r>
            <a:r>
              <a:rPr lang="en-US" dirty="0"/>
              <a:t> parse, coreference clustering, fine-grained entity typing, and predicts temporal relations between events. This is all possible to do multilingually due to XLM-R, a multilingual encoder trained on </a:t>
            </a:r>
            <a:r>
              <a:rPr lang="en-US" dirty="0" err="1"/>
              <a:t>CommonCrawl</a:t>
            </a:r>
            <a:r>
              <a:rPr lang="en-US" dirty="0"/>
              <a:t> data in 100 languages.</a:t>
            </a:r>
          </a:p>
          <a:p>
            <a:endParaRPr lang="en-US" dirty="0"/>
          </a:p>
          <a:p>
            <a:r>
              <a:rPr lang="en-US" dirty="0"/>
              <a:t>Next, we’ll walk through more specifics for each of the modules. Some of the models themselves are benchmarked on monolingual data or encoders, but they are all retrained and use XLM-R in LOME itself.</a:t>
            </a:r>
          </a:p>
        </p:txBody>
      </p:sp>
      <p:sp>
        <p:nvSpPr>
          <p:cNvPr id="4" name="Slide Number Placeholder 3"/>
          <p:cNvSpPr>
            <a:spLocks noGrp="1"/>
          </p:cNvSpPr>
          <p:nvPr>
            <p:ph type="sldNum" sz="quarter" idx="5"/>
          </p:nvPr>
        </p:nvSpPr>
        <p:spPr/>
        <p:txBody>
          <a:bodyPr/>
          <a:lstStyle/>
          <a:p>
            <a:fld id="{92E0AAD0-CF00-4B88-B43E-1685A9849E0B}" type="slidenum">
              <a:rPr lang="en-US" smtClean="0"/>
              <a:t>3</a:t>
            </a:fld>
            <a:endParaRPr lang="en-US"/>
          </a:p>
        </p:txBody>
      </p:sp>
    </p:spTree>
    <p:extLst>
      <p:ext uri="{BB962C8B-B14F-4D97-AF65-F5344CB8AC3E}">
        <p14:creationId xmlns:p14="http://schemas.microsoft.com/office/powerpoint/2010/main" val="3469180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architecture. Starting with raw, possibly untokenized text, we can tokenize and parse into the event mentions and arguments. The arguments are then clustered and labeled with entity types, while the events are compared and ordered chronologically. Since we use a consistent format for passing annotations across modules, it is also easy to insert or append third-party systems at any point.</a:t>
            </a:r>
          </a:p>
          <a:p>
            <a:endParaRPr lang="en-US" dirty="0"/>
          </a:p>
          <a:p>
            <a:r>
              <a:rPr lang="en-US" dirty="0"/>
              <a:t>The output of the system, as demonstrated by this example, is a set of typed entity clusters and ordered events with their arguments.</a:t>
            </a:r>
          </a:p>
          <a:p>
            <a:endParaRPr lang="en-US" dirty="0"/>
          </a:p>
          <a:p>
            <a:r>
              <a:rPr lang="en-US" dirty="0"/>
              <a:t>Next, we’ll take a closer look at each step.</a:t>
            </a:r>
          </a:p>
        </p:txBody>
      </p:sp>
      <p:sp>
        <p:nvSpPr>
          <p:cNvPr id="4" name="Slide Number Placeholder 3"/>
          <p:cNvSpPr>
            <a:spLocks noGrp="1"/>
          </p:cNvSpPr>
          <p:nvPr>
            <p:ph type="sldNum" sz="quarter" idx="5"/>
          </p:nvPr>
        </p:nvSpPr>
        <p:spPr/>
        <p:txBody>
          <a:bodyPr/>
          <a:lstStyle/>
          <a:p>
            <a:fld id="{92E0AAD0-CF00-4B88-B43E-1685A9849E0B}" type="slidenum">
              <a:rPr lang="en-US" smtClean="0"/>
              <a:t>4</a:t>
            </a:fld>
            <a:endParaRPr lang="en-US"/>
          </a:p>
        </p:txBody>
      </p:sp>
    </p:spTree>
    <p:extLst>
      <p:ext uri="{BB962C8B-B14F-4D97-AF65-F5344CB8AC3E}">
        <p14:creationId xmlns:p14="http://schemas.microsoft.com/office/powerpoint/2010/main" val="4032719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input to the text can be in any language, and we have even seen some success with mixed-language input.</a:t>
            </a:r>
          </a:p>
        </p:txBody>
      </p:sp>
      <p:sp>
        <p:nvSpPr>
          <p:cNvPr id="4" name="Slide Number Placeholder 3"/>
          <p:cNvSpPr>
            <a:spLocks noGrp="1"/>
          </p:cNvSpPr>
          <p:nvPr>
            <p:ph type="sldNum" sz="quarter" idx="5"/>
          </p:nvPr>
        </p:nvSpPr>
        <p:spPr/>
        <p:txBody>
          <a:bodyPr/>
          <a:lstStyle/>
          <a:p>
            <a:fld id="{92E0AAD0-CF00-4B88-B43E-1685A9849E0B}" type="slidenum">
              <a:rPr lang="en-US" smtClean="0"/>
              <a:t>5</a:t>
            </a:fld>
            <a:endParaRPr lang="en-US"/>
          </a:p>
        </p:txBody>
      </p:sp>
    </p:spTree>
    <p:extLst>
      <p:ext uri="{BB962C8B-B14F-4D97-AF65-F5344CB8AC3E}">
        <p14:creationId xmlns:p14="http://schemas.microsoft.com/office/powerpoint/2010/main" val="4199301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input is not tokenized, we run </a:t>
            </a:r>
            <a:r>
              <a:rPr lang="en-US" dirty="0" err="1"/>
              <a:t>PolyGlot</a:t>
            </a:r>
            <a:r>
              <a:rPr lang="en-US" dirty="0"/>
              <a:t>, a multilingual tokenizer. </a:t>
            </a:r>
          </a:p>
        </p:txBody>
      </p:sp>
      <p:sp>
        <p:nvSpPr>
          <p:cNvPr id="4" name="Slide Number Placeholder 3"/>
          <p:cNvSpPr>
            <a:spLocks noGrp="1"/>
          </p:cNvSpPr>
          <p:nvPr>
            <p:ph type="sldNum" sz="quarter" idx="5"/>
          </p:nvPr>
        </p:nvSpPr>
        <p:spPr/>
        <p:txBody>
          <a:bodyPr/>
          <a:lstStyle/>
          <a:p>
            <a:fld id="{92E0AAD0-CF00-4B88-B43E-1685A9849E0B}" type="slidenum">
              <a:rPr lang="en-US" smtClean="0"/>
              <a:t>6</a:t>
            </a:fld>
            <a:endParaRPr lang="en-US"/>
          </a:p>
        </p:txBody>
      </p:sp>
    </p:spTree>
    <p:extLst>
      <p:ext uri="{BB962C8B-B14F-4D97-AF65-F5344CB8AC3E}">
        <p14:creationId xmlns:p14="http://schemas.microsoft.com/office/powerpoint/2010/main" val="3624058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E0AAD0-CF00-4B88-B43E-1685A9849E0B}" type="slidenum">
              <a:rPr lang="en-US" smtClean="0"/>
              <a:t>7</a:t>
            </a:fld>
            <a:endParaRPr lang="en-US"/>
          </a:p>
        </p:txBody>
      </p:sp>
    </p:spTree>
    <p:extLst>
      <p:ext uri="{BB962C8B-B14F-4D97-AF65-F5344CB8AC3E}">
        <p14:creationId xmlns:p14="http://schemas.microsoft.com/office/powerpoint/2010/main" val="3619060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a:t>
            </a:r>
            <a:r>
              <a:rPr lang="en-US" dirty="0" err="1"/>
              <a:t>FrameNet</a:t>
            </a:r>
            <a:r>
              <a:rPr lang="en-US" dirty="0"/>
              <a:t> Parser, the goal is to find trigger spans and their argument spans and label them with </a:t>
            </a:r>
            <a:r>
              <a:rPr lang="en-US" dirty="0" err="1"/>
              <a:t>FrameNet</a:t>
            </a:r>
            <a:r>
              <a:rPr lang="en-US" dirty="0"/>
              <a:t> roles. We use a BIO tagger over input embeddings and a simple multilayered perceptron typing module for labeling spans. We compare our performance for frame identification to prior work, and we also report results on full </a:t>
            </a:r>
            <a:r>
              <a:rPr lang="en-US" dirty="0" err="1"/>
              <a:t>FrameNet</a:t>
            </a:r>
            <a:r>
              <a:rPr lang="en-US" dirty="0"/>
              <a:t> parsing in the paper.</a:t>
            </a:r>
          </a:p>
        </p:txBody>
      </p:sp>
      <p:sp>
        <p:nvSpPr>
          <p:cNvPr id="4" name="Slide Number Placeholder 3"/>
          <p:cNvSpPr>
            <a:spLocks noGrp="1"/>
          </p:cNvSpPr>
          <p:nvPr>
            <p:ph type="sldNum" sz="quarter" idx="5"/>
          </p:nvPr>
        </p:nvSpPr>
        <p:spPr/>
        <p:txBody>
          <a:bodyPr/>
          <a:lstStyle/>
          <a:p>
            <a:fld id="{92E0AAD0-CF00-4B88-B43E-1685A9849E0B}" type="slidenum">
              <a:rPr lang="en-US" smtClean="0"/>
              <a:t>8</a:t>
            </a:fld>
            <a:endParaRPr lang="en-US"/>
          </a:p>
        </p:txBody>
      </p:sp>
    </p:spTree>
    <p:extLst>
      <p:ext uri="{BB962C8B-B14F-4D97-AF65-F5344CB8AC3E}">
        <p14:creationId xmlns:p14="http://schemas.microsoft.com/office/powerpoint/2010/main" val="1206204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coreference resolution, we are only considering linking, as we are given argument spans from the </a:t>
            </a:r>
            <a:r>
              <a:rPr lang="en-US" dirty="0" err="1"/>
              <a:t>FrameNet</a:t>
            </a:r>
            <a:r>
              <a:rPr lang="en-US" dirty="0"/>
              <a:t> parser. We use a modified off-the-shelf model and replace the encoder with XLM-R. We aggregate a dataset across multiple languages, and then train and benchmark on this multilingual dataset. We find that it matches a purely monolingual English </a:t>
            </a:r>
            <a:r>
              <a:rPr lang="en-US" dirty="0" err="1"/>
              <a:t>SpanBERT</a:t>
            </a:r>
            <a:r>
              <a:rPr lang="en-US" dirty="0"/>
              <a:t> model and sets strong neural baselines for less-studied datasets. To our knowledge, this is the first neural coreference system trained on multilingual data.</a:t>
            </a:r>
          </a:p>
        </p:txBody>
      </p:sp>
      <p:sp>
        <p:nvSpPr>
          <p:cNvPr id="4" name="Slide Number Placeholder 3"/>
          <p:cNvSpPr>
            <a:spLocks noGrp="1"/>
          </p:cNvSpPr>
          <p:nvPr>
            <p:ph type="sldNum" sz="quarter" idx="5"/>
          </p:nvPr>
        </p:nvSpPr>
        <p:spPr/>
        <p:txBody>
          <a:bodyPr/>
          <a:lstStyle/>
          <a:p>
            <a:fld id="{92E0AAD0-CF00-4B88-B43E-1685A9849E0B}" type="slidenum">
              <a:rPr lang="en-US" smtClean="0"/>
              <a:t>10</a:t>
            </a:fld>
            <a:endParaRPr lang="en-US"/>
          </a:p>
        </p:txBody>
      </p:sp>
    </p:spTree>
    <p:extLst>
      <p:ext uri="{BB962C8B-B14F-4D97-AF65-F5344CB8AC3E}">
        <p14:creationId xmlns:p14="http://schemas.microsoft.com/office/powerpoint/2010/main" val="3087524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C41C-3C6F-4DBC-8648-F9C27BD68D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8797FD-92E8-4DC9-A84A-E0FB493ADF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4DAF87-F4FE-4EB5-B472-8C01235086B4}"/>
              </a:ext>
            </a:extLst>
          </p:cNvPr>
          <p:cNvSpPr>
            <a:spLocks noGrp="1"/>
          </p:cNvSpPr>
          <p:nvPr>
            <p:ph type="dt" sz="half" idx="10"/>
          </p:nvPr>
        </p:nvSpPr>
        <p:spPr/>
        <p:txBody>
          <a:bodyPr/>
          <a:lstStyle/>
          <a:p>
            <a:fld id="{18C8833A-F25A-4060-9837-A0A065A1492F}" type="datetimeFigureOut">
              <a:rPr lang="en-US" smtClean="0"/>
              <a:t>3/26/2021</a:t>
            </a:fld>
            <a:endParaRPr lang="en-US"/>
          </a:p>
        </p:txBody>
      </p:sp>
      <p:sp>
        <p:nvSpPr>
          <p:cNvPr id="5" name="Footer Placeholder 4">
            <a:extLst>
              <a:ext uri="{FF2B5EF4-FFF2-40B4-BE49-F238E27FC236}">
                <a16:creationId xmlns:a16="http://schemas.microsoft.com/office/drawing/2014/main" id="{C4C1E090-CEED-4804-BF78-5BF90A734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5B7B4-5E9D-45AB-94B3-B29E5C91F0FE}"/>
              </a:ext>
            </a:extLst>
          </p:cNvPr>
          <p:cNvSpPr>
            <a:spLocks noGrp="1"/>
          </p:cNvSpPr>
          <p:nvPr>
            <p:ph type="sldNum" sz="quarter" idx="12"/>
          </p:nvPr>
        </p:nvSpPr>
        <p:spPr/>
        <p:txBody>
          <a:bodyPr/>
          <a:lstStyle/>
          <a:p>
            <a:fld id="{BF2E01C0-C57A-4078-B4DE-CD6705FA86F8}" type="slidenum">
              <a:rPr lang="en-US" smtClean="0"/>
              <a:t>‹#›</a:t>
            </a:fld>
            <a:endParaRPr lang="en-US"/>
          </a:p>
        </p:txBody>
      </p:sp>
    </p:spTree>
    <p:extLst>
      <p:ext uri="{BB962C8B-B14F-4D97-AF65-F5344CB8AC3E}">
        <p14:creationId xmlns:p14="http://schemas.microsoft.com/office/powerpoint/2010/main" val="2398599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C5962-DB37-4B23-A062-31E75EC0AE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328C51-7731-4F82-BA83-7A42FEBBBF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61E86-3FFD-48E6-B957-B1094D9552FC}"/>
              </a:ext>
            </a:extLst>
          </p:cNvPr>
          <p:cNvSpPr>
            <a:spLocks noGrp="1"/>
          </p:cNvSpPr>
          <p:nvPr>
            <p:ph type="dt" sz="half" idx="10"/>
          </p:nvPr>
        </p:nvSpPr>
        <p:spPr/>
        <p:txBody>
          <a:bodyPr/>
          <a:lstStyle/>
          <a:p>
            <a:fld id="{18C8833A-F25A-4060-9837-A0A065A1492F}" type="datetimeFigureOut">
              <a:rPr lang="en-US" smtClean="0"/>
              <a:t>3/26/2021</a:t>
            </a:fld>
            <a:endParaRPr lang="en-US"/>
          </a:p>
        </p:txBody>
      </p:sp>
      <p:sp>
        <p:nvSpPr>
          <p:cNvPr id="5" name="Footer Placeholder 4">
            <a:extLst>
              <a:ext uri="{FF2B5EF4-FFF2-40B4-BE49-F238E27FC236}">
                <a16:creationId xmlns:a16="http://schemas.microsoft.com/office/drawing/2014/main" id="{0C4E59F8-FF08-42F2-A3D0-54671887B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04413-5637-4E7A-B276-AAA0DA822AF7}"/>
              </a:ext>
            </a:extLst>
          </p:cNvPr>
          <p:cNvSpPr>
            <a:spLocks noGrp="1"/>
          </p:cNvSpPr>
          <p:nvPr>
            <p:ph type="sldNum" sz="quarter" idx="12"/>
          </p:nvPr>
        </p:nvSpPr>
        <p:spPr/>
        <p:txBody>
          <a:bodyPr/>
          <a:lstStyle/>
          <a:p>
            <a:fld id="{BF2E01C0-C57A-4078-B4DE-CD6705FA86F8}" type="slidenum">
              <a:rPr lang="en-US" smtClean="0"/>
              <a:t>‹#›</a:t>
            </a:fld>
            <a:endParaRPr lang="en-US"/>
          </a:p>
        </p:txBody>
      </p:sp>
    </p:spTree>
    <p:extLst>
      <p:ext uri="{BB962C8B-B14F-4D97-AF65-F5344CB8AC3E}">
        <p14:creationId xmlns:p14="http://schemas.microsoft.com/office/powerpoint/2010/main" val="429906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7AFB6D-2ABB-4CE5-B92E-0DAD2DD9F5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99EB47-62E9-429C-988D-ED28F792D6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D0737-3EF8-4C68-944E-4A181CF19B98}"/>
              </a:ext>
            </a:extLst>
          </p:cNvPr>
          <p:cNvSpPr>
            <a:spLocks noGrp="1"/>
          </p:cNvSpPr>
          <p:nvPr>
            <p:ph type="dt" sz="half" idx="10"/>
          </p:nvPr>
        </p:nvSpPr>
        <p:spPr/>
        <p:txBody>
          <a:bodyPr/>
          <a:lstStyle/>
          <a:p>
            <a:fld id="{18C8833A-F25A-4060-9837-A0A065A1492F}" type="datetimeFigureOut">
              <a:rPr lang="en-US" smtClean="0"/>
              <a:t>3/26/2021</a:t>
            </a:fld>
            <a:endParaRPr lang="en-US"/>
          </a:p>
        </p:txBody>
      </p:sp>
      <p:sp>
        <p:nvSpPr>
          <p:cNvPr id="5" name="Footer Placeholder 4">
            <a:extLst>
              <a:ext uri="{FF2B5EF4-FFF2-40B4-BE49-F238E27FC236}">
                <a16:creationId xmlns:a16="http://schemas.microsoft.com/office/drawing/2014/main" id="{4A8AB4F8-3BD9-49E7-B329-C974BD8E7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7AE6B9-E4D2-4AF7-8A45-D7BB8A31606F}"/>
              </a:ext>
            </a:extLst>
          </p:cNvPr>
          <p:cNvSpPr>
            <a:spLocks noGrp="1"/>
          </p:cNvSpPr>
          <p:nvPr>
            <p:ph type="sldNum" sz="quarter" idx="12"/>
          </p:nvPr>
        </p:nvSpPr>
        <p:spPr/>
        <p:txBody>
          <a:bodyPr/>
          <a:lstStyle/>
          <a:p>
            <a:fld id="{BF2E01C0-C57A-4078-B4DE-CD6705FA86F8}" type="slidenum">
              <a:rPr lang="en-US" smtClean="0"/>
              <a:t>‹#›</a:t>
            </a:fld>
            <a:endParaRPr lang="en-US"/>
          </a:p>
        </p:txBody>
      </p:sp>
    </p:spTree>
    <p:extLst>
      <p:ext uri="{BB962C8B-B14F-4D97-AF65-F5344CB8AC3E}">
        <p14:creationId xmlns:p14="http://schemas.microsoft.com/office/powerpoint/2010/main" val="4152618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C68F-B086-48DA-A6F7-537081F512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FBDBF-2EBA-4BF4-B712-90FF8A2F94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ACE50-4799-4C82-BF5A-48AB2AA06F04}"/>
              </a:ext>
            </a:extLst>
          </p:cNvPr>
          <p:cNvSpPr>
            <a:spLocks noGrp="1"/>
          </p:cNvSpPr>
          <p:nvPr>
            <p:ph type="dt" sz="half" idx="10"/>
          </p:nvPr>
        </p:nvSpPr>
        <p:spPr/>
        <p:txBody>
          <a:bodyPr/>
          <a:lstStyle/>
          <a:p>
            <a:fld id="{18C8833A-F25A-4060-9837-A0A065A1492F}" type="datetimeFigureOut">
              <a:rPr lang="en-US" smtClean="0"/>
              <a:t>3/26/2021</a:t>
            </a:fld>
            <a:endParaRPr lang="en-US"/>
          </a:p>
        </p:txBody>
      </p:sp>
      <p:sp>
        <p:nvSpPr>
          <p:cNvPr id="5" name="Footer Placeholder 4">
            <a:extLst>
              <a:ext uri="{FF2B5EF4-FFF2-40B4-BE49-F238E27FC236}">
                <a16:creationId xmlns:a16="http://schemas.microsoft.com/office/drawing/2014/main" id="{03E82502-5C6C-4E8C-8CF0-EB384E76B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118CD-6C5B-4A8B-9558-D50C193C4173}"/>
              </a:ext>
            </a:extLst>
          </p:cNvPr>
          <p:cNvSpPr>
            <a:spLocks noGrp="1"/>
          </p:cNvSpPr>
          <p:nvPr>
            <p:ph type="sldNum" sz="quarter" idx="12"/>
          </p:nvPr>
        </p:nvSpPr>
        <p:spPr/>
        <p:txBody>
          <a:bodyPr/>
          <a:lstStyle/>
          <a:p>
            <a:fld id="{BF2E01C0-C57A-4078-B4DE-CD6705FA86F8}" type="slidenum">
              <a:rPr lang="en-US" smtClean="0"/>
              <a:t>‹#›</a:t>
            </a:fld>
            <a:endParaRPr lang="en-US"/>
          </a:p>
        </p:txBody>
      </p:sp>
    </p:spTree>
    <p:extLst>
      <p:ext uri="{BB962C8B-B14F-4D97-AF65-F5344CB8AC3E}">
        <p14:creationId xmlns:p14="http://schemas.microsoft.com/office/powerpoint/2010/main" val="59493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4E55-0A15-4979-9EFE-CCF54E48D5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754226-BD36-440F-81D9-188DCC94F2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92DB8-29C9-428C-9B50-C57FABBC0226}"/>
              </a:ext>
            </a:extLst>
          </p:cNvPr>
          <p:cNvSpPr>
            <a:spLocks noGrp="1"/>
          </p:cNvSpPr>
          <p:nvPr>
            <p:ph type="dt" sz="half" idx="10"/>
          </p:nvPr>
        </p:nvSpPr>
        <p:spPr/>
        <p:txBody>
          <a:bodyPr/>
          <a:lstStyle/>
          <a:p>
            <a:fld id="{18C8833A-F25A-4060-9837-A0A065A1492F}" type="datetimeFigureOut">
              <a:rPr lang="en-US" smtClean="0"/>
              <a:t>3/26/2021</a:t>
            </a:fld>
            <a:endParaRPr lang="en-US"/>
          </a:p>
        </p:txBody>
      </p:sp>
      <p:sp>
        <p:nvSpPr>
          <p:cNvPr id="5" name="Footer Placeholder 4">
            <a:extLst>
              <a:ext uri="{FF2B5EF4-FFF2-40B4-BE49-F238E27FC236}">
                <a16:creationId xmlns:a16="http://schemas.microsoft.com/office/drawing/2014/main" id="{17A23CCD-E9F7-4CB1-9AE1-B0A63FC02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B2AF5-6AB7-4CAD-8C69-6B68F74AF3AA}"/>
              </a:ext>
            </a:extLst>
          </p:cNvPr>
          <p:cNvSpPr>
            <a:spLocks noGrp="1"/>
          </p:cNvSpPr>
          <p:nvPr>
            <p:ph type="sldNum" sz="quarter" idx="12"/>
          </p:nvPr>
        </p:nvSpPr>
        <p:spPr/>
        <p:txBody>
          <a:bodyPr/>
          <a:lstStyle/>
          <a:p>
            <a:fld id="{BF2E01C0-C57A-4078-B4DE-CD6705FA86F8}" type="slidenum">
              <a:rPr lang="en-US" smtClean="0"/>
              <a:t>‹#›</a:t>
            </a:fld>
            <a:endParaRPr lang="en-US"/>
          </a:p>
        </p:txBody>
      </p:sp>
    </p:spTree>
    <p:extLst>
      <p:ext uri="{BB962C8B-B14F-4D97-AF65-F5344CB8AC3E}">
        <p14:creationId xmlns:p14="http://schemas.microsoft.com/office/powerpoint/2010/main" val="3505567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7F9EA-FAD1-4494-8584-56C5EF7001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BA545-7DC3-4DAB-9BF0-43126A7436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35063A-D0DB-411D-B38E-11B993E2BE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8ECA26-3C97-41E3-A000-0CB449BF2D18}"/>
              </a:ext>
            </a:extLst>
          </p:cNvPr>
          <p:cNvSpPr>
            <a:spLocks noGrp="1"/>
          </p:cNvSpPr>
          <p:nvPr>
            <p:ph type="dt" sz="half" idx="10"/>
          </p:nvPr>
        </p:nvSpPr>
        <p:spPr/>
        <p:txBody>
          <a:bodyPr/>
          <a:lstStyle/>
          <a:p>
            <a:fld id="{18C8833A-F25A-4060-9837-A0A065A1492F}" type="datetimeFigureOut">
              <a:rPr lang="en-US" smtClean="0"/>
              <a:t>3/26/2021</a:t>
            </a:fld>
            <a:endParaRPr lang="en-US"/>
          </a:p>
        </p:txBody>
      </p:sp>
      <p:sp>
        <p:nvSpPr>
          <p:cNvPr id="6" name="Footer Placeholder 5">
            <a:extLst>
              <a:ext uri="{FF2B5EF4-FFF2-40B4-BE49-F238E27FC236}">
                <a16:creationId xmlns:a16="http://schemas.microsoft.com/office/drawing/2014/main" id="{07CF84A4-679B-422E-A6BE-F96755146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88E60-BDD1-4F22-A71C-E798ADD3E8A6}"/>
              </a:ext>
            </a:extLst>
          </p:cNvPr>
          <p:cNvSpPr>
            <a:spLocks noGrp="1"/>
          </p:cNvSpPr>
          <p:nvPr>
            <p:ph type="sldNum" sz="quarter" idx="12"/>
          </p:nvPr>
        </p:nvSpPr>
        <p:spPr/>
        <p:txBody>
          <a:bodyPr/>
          <a:lstStyle/>
          <a:p>
            <a:fld id="{BF2E01C0-C57A-4078-B4DE-CD6705FA86F8}" type="slidenum">
              <a:rPr lang="en-US" smtClean="0"/>
              <a:t>‹#›</a:t>
            </a:fld>
            <a:endParaRPr lang="en-US"/>
          </a:p>
        </p:txBody>
      </p:sp>
    </p:spTree>
    <p:extLst>
      <p:ext uri="{BB962C8B-B14F-4D97-AF65-F5344CB8AC3E}">
        <p14:creationId xmlns:p14="http://schemas.microsoft.com/office/powerpoint/2010/main" val="3786445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1AB90-469C-4586-9257-CCF42381ED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71103C-09AE-4E2C-A59B-83F9A4BCCD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83794-9EA3-4450-8D3A-6B0E29FFC9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AB8DE6-B698-477D-9053-4ED611D6C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44D41-F39D-4619-B180-2580B8F83A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7D055C-9E49-4C67-A664-9406C028E6FA}"/>
              </a:ext>
            </a:extLst>
          </p:cNvPr>
          <p:cNvSpPr>
            <a:spLocks noGrp="1"/>
          </p:cNvSpPr>
          <p:nvPr>
            <p:ph type="dt" sz="half" idx="10"/>
          </p:nvPr>
        </p:nvSpPr>
        <p:spPr/>
        <p:txBody>
          <a:bodyPr/>
          <a:lstStyle/>
          <a:p>
            <a:fld id="{18C8833A-F25A-4060-9837-A0A065A1492F}" type="datetimeFigureOut">
              <a:rPr lang="en-US" smtClean="0"/>
              <a:t>3/26/2021</a:t>
            </a:fld>
            <a:endParaRPr lang="en-US"/>
          </a:p>
        </p:txBody>
      </p:sp>
      <p:sp>
        <p:nvSpPr>
          <p:cNvPr id="8" name="Footer Placeholder 7">
            <a:extLst>
              <a:ext uri="{FF2B5EF4-FFF2-40B4-BE49-F238E27FC236}">
                <a16:creationId xmlns:a16="http://schemas.microsoft.com/office/drawing/2014/main" id="{91495C80-E146-4817-803C-6B2FEB9B0A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E26CF5-758A-4E3E-90AC-B5754D3D5449}"/>
              </a:ext>
            </a:extLst>
          </p:cNvPr>
          <p:cNvSpPr>
            <a:spLocks noGrp="1"/>
          </p:cNvSpPr>
          <p:nvPr>
            <p:ph type="sldNum" sz="quarter" idx="12"/>
          </p:nvPr>
        </p:nvSpPr>
        <p:spPr/>
        <p:txBody>
          <a:bodyPr/>
          <a:lstStyle/>
          <a:p>
            <a:fld id="{BF2E01C0-C57A-4078-B4DE-CD6705FA86F8}" type="slidenum">
              <a:rPr lang="en-US" smtClean="0"/>
              <a:t>‹#›</a:t>
            </a:fld>
            <a:endParaRPr lang="en-US"/>
          </a:p>
        </p:txBody>
      </p:sp>
    </p:spTree>
    <p:extLst>
      <p:ext uri="{BB962C8B-B14F-4D97-AF65-F5344CB8AC3E}">
        <p14:creationId xmlns:p14="http://schemas.microsoft.com/office/powerpoint/2010/main" val="24111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E6CC-AF29-497B-BE30-26562741AB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E3CD82-A30C-4DBB-94AC-2BF8FD329E4E}"/>
              </a:ext>
            </a:extLst>
          </p:cNvPr>
          <p:cNvSpPr>
            <a:spLocks noGrp="1"/>
          </p:cNvSpPr>
          <p:nvPr>
            <p:ph type="dt" sz="half" idx="10"/>
          </p:nvPr>
        </p:nvSpPr>
        <p:spPr/>
        <p:txBody>
          <a:bodyPr/>
          <a:lstStyle/>
          <a:p>
            <a:fld id="{18C8833A-F25A-4060-9837-A0A065A1492F}" type="datetimeFigureOut">
              <a:rPr lang="en-US" smtClean="0"/>
              <a:t>3/26/2021</a:t>
            </a:fld>
            <a:endParaRPr lang="en-US"/>
          </a:p>
        </p:txBody>
      </p:sp>
      <p:sp>
        <p:nvSpPr>
          <p:cNvPr id="4" name="Footer Placeholder 3">
            <a:extLst>
              <a:ext uri="{FF2B5EF4-FFF2-40B4-BE49-F238E27FC236}">
                <a16:creationId xmlns:a16="http://schemas.microsoft.com/office/drawing/2014/main" id="{1598CCC1-30C8-4600-8735-6FCEF6B5D5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F933AF-FA64-402D-9418-D8DCFC7EE8E9}"/>
              </a:ext>
            </a:extLst>
          </p:cNvPr>
          <p:cNvSpPr>
            <a:spLocks noGrp="1"/>
          </p:cNvSpPr>
          <p:nvPr>
            <p:ph type="sldNum" sz="quarter" idx="12"/>
          </p:nvPr>
        </p:nvSpPr>
        <p:spPr/>
        <p:txBody>
          <a:bodyPr/>
          <a:lstStyle/>
          <a:p>
            <a:fld id="{BF2E01C0-C57A-4078-B4DE-CD6705FA86F8}" type="slidenum">
              <a:rPr lang="en-US" smtClean="0"/>
              <a:t>‹#›</a:t>
            </a:fld>
            <a:endParaRPr lang="en-US"/>
          </a:p>
        </p:txBody>
      </p:sp>
    </p:spTree>
    <p:extLst>
      <p:ext uri="{BB962C8B-B14F-4D97-AF65-F5344CB8AC3E}">
        <p14:creationId xmlns:p14="http://schemas.microsoft.com/office/powerpoint/2010/main" val="42188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585E78-8DB3-4EF8-914B-027B572EA6B3}"/>
              </a:ext>
            </a:extLst>
          </p:cNvPr>
          <p:cNvSpPr>
            <a:spLocks noGrp="1"/>
          </p:cNvSpPr>
          <p:nvPr>
            <p:ph type="dt" sz="half" idx="10"/>
          </p:nvPr>
        </p:nvSpPr>
        <p:spPr/>
        <p:txBody>
          <a:bodyPr/>
          <a:lstStyle/>
          <a:p>
            <a:fld id="{18C8833A-F25A-4060-9837-A0A065A1492F}" type="datetimeFigureOut">
              <a:rPr lang="en-US" smtClean="0"/>
              <a:t>3/26/2021</a:t>
            </a:fld>
            <a:endParaRPr lang="en-US"/>
          </a:p>
        </p:txBody>
      </p:sp>
      <p:sp>
        <p:nvSpPr>
          <p:cNvPr id="3" name="Footer Placeholder 2">
            <a:extLst>
              <a:ext uri="{FF2B5EF4-FFF2-40B4-BE49-F238E27FC236}">
                <a16:creationId xmlns:a16="http://schemas.microsoft.com/office/drawing/2014/main" id="{C373D571-BE95-488E-93BA-F0A8F5A7BB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38DFA-F9C9-4909-B884-376007177D08}"/>
              </a:ext>
            </a:extLst>
          </p:cNvPr>
          <p:cNvSpPr>
            <a:spLocks noGrp="1"/>
          </p:cNvSpPr>
          <p:nvPr>
            <p:ph type="sldNum" sz="quarter" idx="12"/>
          </p:nvPr>
        </p:nvSpPr>
        <p:spPr/>
        <p:txBody>
          <a:bodyPr/>
          <a:lstStyle/>
          <a:p>
            <a:fld id="{BF2E01C0-C57A-4078-B4DE-CD6705FA86F8}" type="slidenum">
              <a:rPr lang="en-US" smtClean="0"/>
              <a:t>‹#›</a:t>
            </a:fld>
            <a:endParaRPr lang="en-US"/>
          </a:p>
        </p:txBody>
      </p:sp>
    </p:spTree>
    <p:extLst>
      <p:ext uri="{BB962C8B-B14F-4D97-AF65-F5344CB8AC3E}">
        <p14:creationId xmlns:p14="http://schemas.microsoft.com/office/powerpoint/2010/main" val="1699427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4784-DCF1-4D56-BD5E-AC09A3DDC7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D390C3-C149-4AC4-84E3-0673B66A3C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E83B99-C1FF-4C97-9A3F-FB45138B9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E97646-53AC-4C77-A377-334E7F9B2FC6}"/>
              </a:ext>
            </a:extLst>
          </p:cNvPr>
          <p:cNvSpPr>
            <a:spLocks noGrp="1"/>
          </p:cNvSpPr>
          <p:nvPr>
            <p:ph type="dt" sz="half" idx="10"/>
          </p:nvPr>
        </p:nvSpPr>
        <p:spPr/>
        <p:txBody>
          <a:bodyPr/>
          <a:lstStyle/>
          <a:p>
            <a:fld id="{18C8833A-F25A-4060-9837-A0A065A1492F}" type="datetimeFigureOut">
              <a:rPr lang="en-US" smtClean="0"/>
              <a:t>3/26/2021</a:t>
            </a:fld>
            <a:endParaRPr lang="en-US"/>
          </a:p>
        </p:txBody>
      </p:sp>
      <p:sp>
        <p:nvSpPr>
          <p:cNvPr id="6" name="Footer Placeholder 5">
            <a:extLst>
              <a:ext uri="{FF2B5EF4-FFF2-40B4-BE49-F238E27FC236}">
                <a16:creationId xmlns:a16="http://schemas.microsoft.com/office/drawing/2014/main" id="{52B0C508-9B06-41F8-ABB3-03903A6BE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645FD-A134-4EE2-AE15-BA6941FF0798}"/>
              </a:ext>
            </a:extLst>
          </p:cNvPr>
          <p:cNvSpPr>
            <a:spLocks noGrp="1"/>
          </p:cNvSpPr>
          <p:nvPr>
            <p:ph type="sldNum" sz="quarter" idx="12"/>
          </p:nvPr>
        </p:nvSpPr>
        <p:spPr/>
        <p:txBody>
          <a:bodyPr/>
          <a:lstStyle/>
          <a:p>
            <a:fld id="{BF2E01C0-C57A-4078-B4DE-CD6705FA86F8}" type="slidenum">
              <a:rPr lang="en-US" smtClean="0"/>
              <a:t>‹#›</a:t>
            </a:fld>
            <a:endParaRPr lang="en-US"/>
          </a:p>
        </p:txBody>
      </p:sp>
    </p:spTree>
    <p:extLst>
      <p:ext uri="{BB962C8B-B14F-4D97-AF65-F5344CB8AC3E}">
        <p14:creationId xmlns:p14="http://schemas.microsoft.com/office/powerpoint/2010/main" val="3492726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497CA-D7DF-437D-BD2A-89A5CDC50D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EEDB03-F627-49CF-87C6-43FFCD593F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F15C85-CAE6-4FAD-B546-5A49849DB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EE426-8385-4E7B-A63A-B8B3AEFDE0CA}"/>
              </a:ext>
            </a:extLst>
          </p:cNvPr>
          <p:cNvSpPr>
            <a:spLocks noGrp="1"/>
          </p:cNvSpPr>
          <p:nvPr>
            <p:ph type="dt" sz="half" idx="10"/>
          </p:nvPr>
        </p:nvSpPr>
        <p:spPr/>
        <p:txBody>
          <a:bodyPr/>
          <a:lstStyle/>
          <a:p>
            <a:fld id="{18C8833A-F25A-4060-9837-A0A065A1492F}" type="datetimeFigureOut">
              <a:rPr lang="en-US" smtClean="0"/>
              <a:t>3/26/2021</a:t>
            </a:fld>
            <a:endParaRPr lang="en-US"/>
          </a:p>
        </p:txBody>
      </p:sp>
      <p:sp>
        <p:nvSpPr>
          <p:cNvPr id="6" name="Footer Placeholder 5">
            <a:extLst>
              <a:ext uri="{FF2B5EF4-FFF2-40B4-BE49-F238E27FC236}">
                <a16:creationId xmlns:a16="http://schemas.microsoft.com/office/drawing/2014/main" id="{EAD3324C-2D3E-4ADA-90E3-6DBB000C1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6213D-00FB-4964-8D4F-E558232D0066}"/>
              </a:ext>
            </a:extLst>
          </p:cNvPr>
          <p:cNvSpPr>
            <a:spLocks noGrp="1"/>
          </p:cNvSpPr>
          <p:nvPr>
            <p:ph type="sldNum" sz="quarter" idx="12"/>
          </p:nvPr>
        </p:nvSpPr>
        <p:spPr/>
        <p:txBody>
          <a:bodyPr/>
          <a:lstStyle/>
          <a:p>
            <a:fld id="{BF2E01C0-C57A-4078-B4DE-CD6705FA86F8}" type="slidenum">
              <a:rPr lang="en-US" smtClean="0"/>
              <a:t>‹#›</a:t>
            </a:fld>
            <a:endParaRPr lang="en-US"/>
          </a:p>
        </p:txBody>
      </p:sp>
    </p:spTree>
    <p:extLst>
      <p:ext uri="{BB962C8B-B14F-4D97-AF65-F5344CB8AC3E}">
        <p14:creationId xmlns:p14="http://schemas.microsoft.com/office/powerpoint/2010/main" val="873452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CDCD6-252D-448A-8F2D-8CE14433B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EDC024-DA81-492D-BBBD-F7BE27A10F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4EAB8-BC7E-4291-96E6-6E32F154AC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C8833A-F25A-4060-9837-A0A065A1492F}" type="datetimeFigureOut">
              <a:rPr lang="en-US" smtClean="0"/>
              <a:t>3/26/2021</a:t>
            </a:fld>
            <a:endParaRPr lang="en-US"/>
          </a:p>
        </p:txBody>
      </p:sp>
      <p:sp>
        <p:nvSpPr>
          <p:cNvPr id="5" name="Footer Placeholder 4">
            <a:extLst>
              <a:ext uri="{FF2B5EF4-FFF2-40B4-BE49-F238E27FC236}">
                <a16:creationId xmlns:a16="http://schemas.microsoft.com/office/drawing/2014/main" id="{B0C6EFFE-A470-4717-9C92-0D96371230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E20EE1-9939-4B88-A083-F0102B80BA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E01C0-C57A-4078-B4DE-CD6705FA86F8}" type="slidenum">
              <a:rPr lang="en-US" smtClean="0"/>
              <a:t>‹#›</a:t>
            </a:fld>
            <a:endParaRPr lang="en-US"/>
          </a:p>
        </p:txBody>
      </p:sp>
    </p:spTree>
    <p:extLst>
      <p:ext uri="{BB962C8B-B14F-4D97-AF65-F5344CB8AC3E}">
        <p14:creationId xmlns:p14="http://schemas.microsoft.com/office/powerpoint/2010/main" val="3078358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nlp.jhu.edu/demos/" TargetMode="External"/><Relationship Id="rId7" Type="http://schemas.openxmlformats.org/officeDocument/2006/relationships/hyperlink" Target="https://nlp.jhu.edu/demos/lome/"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hyperlink" Target="https://hub.docker.com/r/hltcoe/lome" TargetMode="External"/><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nlp.jhu.edu/demo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38A25-EEEB-4A5A-9298-B1534914534A}"/>
              </a:ext>
            </a:extLst>
          </p:cNvPr>
          <p:cNvSpPr>
            <a:spLocks noGrp="1"/>
          </p:cNvSpPr>
          <p:nvPr>
            <p:ph type="ctrTitle"/>
          </p:nvPr>
        </p:nvSpPr>
        <p:spPr/>
        <p:txBody>
          <a:bodyPr/>
          <a:lstStyle/>
          <a:p>
            <a:r>
              <a:rPr lang="en-US" sz="6000" dirty="0"/>
              <a:t>LOME: Large Ontology Multilingual Extraction</a:t>
            </a:r>
            <a:endParaRPr lang="en-US" dirty="0"/>
          </a:p>
        </p:txBody>
      </p:sp>
      <p:sp>
        <p:nvSpPr>
          <p:cNvPr id="5" name="Subtitle 4">
            <a:extLst>
              <a:ext uri="{FF2B5EF4-FFF2-40B4-BE49-F238E27FC236}">
                <a16:creationId xmlns:a16="http://schemas.microsoft.com/office/drawing/2014/main" id="{45C49710-6184-4395-BBAB-BB78A0009C87}"/>
              </a:ext>
            </a:extLst>
          </p:cNvPr>
          <p:cNvSpPr>
            <a:spLocks noGrp="1"/>
          </p:cNvSpPr>
          <p:nvPr>
            <p:ph type="subTitle" idx="1"/>
          </p:nvPr>
        </p:nvSpPr>
        <p:spPr>
          <a:xfrm>
            <a:off x="614039" y="3895002"/>
            <a:ext cx="10963922" cy="952206"/>
          </a:xfrm>
        </p:spPr>
        <p:txBody>
          <a:bodyPr/>
          <a:lstStyle/>
          <a:p>
            <a:r>
              <a:rPr lang="en-US" sz="2400" dirty="0"/>
              <a:t>Patrick Xia*, </a:t>
            </a:r>
            <a:r>
              <a:rPr lang="en-US" sz="2400" dirty="0" err="1"/>
              <a:t>Guanghui</a:t>
            </a:r>
            <a:r>
              <a:rPr lang="en-US" sz="2400" dirty="0"/>
              <a:t> Qin*, </a:t>
            </a:r>
            <a:r>
              <a:rPr lang="en-US" sz="2400" dirty="0" err="1"/>
              <a:t>Siddarth</a:t>
            </a:r>
            <a:r>
              <a:rPr lang="en-US" sz="2400" dirty="0"/>
              <a:t> </a:t>
            </a:r>
            <a:r>
              <a:rPr lang="en-US" sz="2400" dirty="0" err="1"/>
              <a:t>Vashishtha</a:t>
            </a:r>
            <a:r>
              <a:rPr lang="en-US" sz="2400" dirty="0"/>
              <a:t>, </a:t>
            </a:r>
            <a:r>
              <a:rPr lang="en-US" sz="2400" dirty="0" err="1"/>
              <a:t>Yunmo</a:t>
            </a:r>
            <a:r>
              <a:rPr lang="en-US" sz="2400" dirty="0"/>
              <a:t> Chen, </a:t>
            </a:r>
            <a:r>
              <a:rPr lang="en-US" sz="2400" dirty="0" err="1"/>
              <a:t>Tongfei</a:t>
            </a:r>
            <a:r>
              <a:rPr lang="en-US" sz="2400" dirty="0"/>
              <a:t> Chen,</a:t>
            </a:r>
            <a:br>
              <a:rPr lang="en-US" sz="2400" dirty="0"/>
            </a:br>
            <a:r>
              <a:rPr lang="en-US" sz="2400" dirty="0"/>
              <a:t> </a:t>
            </a:r>
            <a:r>
              <a:rPr lang="en-US" dirty="0"/>
              <a:t>Chandler May</a:t>
            </a:r>
            <a:r>
              <a:rPr lang="en-US" sz="2400" dirty="0"/>
              <a:t>, Craig Harman, Kyle Rawlins, </a:t>
            </a:r>
            <a:r>
              <a:rPr lang="en-US" dirty="0"/>
              <a:t>Aaron Steven </a:t>
            </a:r>
            <a:r>
              <a:rPr lang="en-US" sz="2400" dirty="0"/>
              <a:t>White, Benjamin Van </a:t>
            </a:r>
            <a:r>
              <a:rPr lang="en-US" sz="2400" dirty="0" err="1"/>
              <a:t>Durme</a:t>
            </a:r>
            <a:endParaRPr lang="en-US" dirty="0"/>
          </a:p>
        </p:txBody>
      </p:sp>
      <p:sp>
        <p:nvSpPr>
          <p:cNvPr id="6" name="TextBox 5">
            <a:extLst>
              <a:ext uri="{FF2B5EF4-FFF2-40B4-BE49-F238E27FC236}">
                <a16:creationId xmlns:a16="http://schemas.microsoft.com/office/drawing/2014/main" id="{A58A24A7-1483-4904-BAC2-84563BE72AA4}"/>
              </a:ext>
            </a:extLst>
          </p:cNvPr>
          <p:cNvSpPr txBox="1"/>
          <p:nvPr/>
        </p:nvSpPr>
        <p:spPr>
          <a:xfrm>
            <a:off x="4377196" y="5073134"/>
            <a:ext cx="3437608" cy="369332"/>
          </a:xfrm>
          <a:prstGeom prst="rect">
            <a:avLst/>
          </a:prstGeom>
          <a:noFill/>
        </p:spPr>
        <p:txBody>
          <a:bodyPr wrap="none" rtlCol="0">
            <a:spAutoFit/>
          </a:bodyPr>
          <a:lstStyle/>
          <a:p>
            <a:r>
              <a:rPr lang="en-US" sz="1800" dirty="0"/>
              <a:t>2021 EACL System Demonstrations</a:t>
            </a:r>
          </a:p>
        </p:txBody>
      </p:sp>
      <p:pic>
        <p:nvPicPr>
          <p:cNvPr id="7" name="Google Shape;11;p1" descr="university.logo.small.horizontal.blue.pdf">
            <a:extLst>
              <a:ext uri="{FF2B5EF4-FFF2-40B4-BE49-F238E27FC236}">
                <a16:creationId xmlns:a16="http://schemas.microsoft.com/office/drawing/2014/main" id="{1D4005FC-34AD-41AD-8CBE-F065C3212206}"/>
              </a:ext>
            </a:extLst>
          </p:cNvPr>
          <p:cNvPicPr preferRelativeResize="0"/>
          <p:nvPr/>
        </p:nvPicPr>
        <p:blipFill rotWithShape="1">
          <a:blip r:embed="rId3" cstate="screen">
            <a:alphaModFix amt="50000"/>
            <a:extLst>
              <a:ext uri="{28A0092B-C50C-407E-A947-70E740481C1C}">
                <a14:useLocalDpi xmlns:a14="http://schemas.microsoft.com/office/drawing/2010/main"/>
              </a:ext>
            </a:extLst>
          </a:blip>
          <a:srcRect/>
          <a:stretch/>
        </p:blipFill>
        <p:spPr>
          <a:xfrm>
            <a:off x="-49246" y="5781469"/>
            <a:ext cx="2591953" cy="1076531"/>
          </a:xfrm>
          <a:prstGeom prst="rect">
            <a:avLst/>
          </a:prstGeom>
          <a:noFill/>
          <a:ln>
            <a:noFill/>
          </a:ln>
        </p:spPr>
      </p:pic>
      <p:pic>
        <p:nvPicPr>
          <p:cNvPr id="3" name="Picture 2">
            <a:extLst>
              <a:ext uri="{FF2B5EF4-FFF2-40B4-BE49-F238E27FC236}">
                <a16:creationId xmlns:a16="http://schemas.microsoft.com/office/drawing/2014/main" id="{61F7F543-4C8B-4B74-A3E7-FD9FDDC839E5}"/>
              </a:ext>
            </a:extLst>
          </p:cNvPr>
          <p:cNvPicPr>
            <a:picLocks noChangeAspect="1"/>
          </p:cNvPicPr>
          <p:nvPr/>
        </p:nvPicPr>
        <p:blipFill>
          <a:blip r:embed="rId4"/>
          <a:stretch>
            <a:fillRect/>
          </a:stretch>
        </p:blipFill>
        <p:spPr>
          <a:xfrm>
            <a:off x="9158077" y="5900575"/>
            <a:ext cx="3019846" cy="838317"/>
          </a:xfrm>
          <a:prstGeom prst="rect">
            <a:avLst/>
          </a:prstGeom>
        </p:spPr>
      </p:pic>
    </p:spTree>
    <p:extLst>
      <p:ext uri="{BB962C8B-B14F-4D97-AF65-F5344CB8AC3E}">
        <p14:creationId xmlns:p14="http://schemas.microsoft.com/office/powerpoint/2010/main" val="2257584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AA805-C34B-4E30-9ACC-9852E17E994F}"/>
              </a:ext>
            </a:extLst>
          </p:cNvPr>
          <p:cNvSpPr>
            <a:spLocks noGrp="1"/>
          </p:cNvSpPr>
          <p:nvPr>
            <p:ph type="title"/>
          </p:nvPr>
        </p:nvSpPr>
        <p:spPr/>
        <p:txBody>
          <a:bodyPr/>
          <a:lstStyle/>
          <a:p>
            <a:r>
              <a:rPr lang="en-US" dirty="0"/>
              <a:t>Coreference Resolution</a:t>
            </a:r>
          </a:p>
        </p:txBody>
      </p:sp>
      <p:sp>
        <p:nvSpPr>
          <p:cNvPr id="3" name="Content Placeholder 2">
            <a:extLst>
              <a:ext uri="{FF2B5EF4-FFF2-40B4-BE49-F238E27FC236}">
                <a16:creationId xmlns:a16="http://schemas.microsoft.com/office/drawing/2014/main" id="{6B89B3E8-75CC-4D25-A633-5E6BC13E10FB}"/>
              </a:ext>
            </a:extLst>
          </p:cNvPr>
          <p:cNvSpPr>
            <a:spLocks noGrp="1"/>
          </p:cNvSpPr>
          <p:nvPr>
            <p:ph idx="1"/>
          </p:nvPr>
        </p:nvSpPr>
        <p:spPr/>
        <p:txBody>
          <a:bodyPr/>
          <a:lstStyle/>
          <a:p>
            <a:r>
              <a:rPr lang="en-US" dirty="0"/>
              <a:t>Goal: Determine which </a:t>
            </a:r>
            <a:r>
              <a:rPr lang="en-US" b="1" dirty="0"/>
              <a:t>given</a:t>
            </a:r>
            <a:r>
              <a:rPr lang="en-US" dirty="0"/>
              <a:t> mentions refer to the same entity</a:t>
            </a:r>
          </a:p>
          <a:p>
            <a:r>
              <a:rPr lang="en-US" dirty="0"/>
              <a:t>Model: Modified Incremental Coreference Model </a:t>
            </a:r>
            <a:r>
              <a:rPr lang="en-US" sz="1800" dirty="0"/>
              <a:t>(Xia et al., 2020)</a:t>
            </a:r>
            <a:r>
              <a:rPr lang="en-US" dirty="0"/>
              <a:t> + XLM-R</a:t>
            </a:r>
            <a:endParaRPr lang="en-US" sz="1800" dirty="0"/>
          </a:p>
          <a:p>
            <a:r>
              <a:rPr lang="en-US" dirty="0"/>
              <a:t>Data: </a:t>
            </a:r>
            <a:r>
              <a:rPr lang="en-US" dirty="0" err="1"/>
              <a:t>OntoNotes</a:t>
            </a:r>
            <a:r>
              <a:rPr lang="en-US" dirty="0"/>
              <a:t> 5.0, </a:t>
            </a:r>
            <a:r>
              <a:rPr lang="en-US" dirty="0" err="1"/>
              <a:t>SemEval</a:t>
            </a:r>
            <a:r>
              <a:rPr lang="en-US" dirty="0"/>
              <a:t> 2011 Task 1, </a:t>
            </a:r>
            <a:br>
              <a:rPr lang="en-US" dirty="0"/>
            </a:br>
            <a:r>
              <a:rPr lang="en-US" dirty="0"/>
              <a:t>Russian </a:t>
            </a:r>
            <a:r>
              <a:rPr lang="en-US" dirty="0" err="1"/>
              <a:t>RuCor</a:t>
            </a:r>
            <a:r>
              <a:rPr lang="en-US" dirty="0"/>
              <a:t>/</a:t>
            </a:r>
            <a:r>
              <a:rPr lang="en-US" dirty="0" err="1"/>
              <a:t>AnCor</a:t>
            </a:r>
            <a:endParaRPr lang="en-US" dirty="0"/>
          </a:p>
          <a:p>
            <a:r>
              <a:rPr lang="en-US" dirty="0"/>
              <a:t>Results: matches </a:t>
            </a:r>
            <a:r>
              <a:rPr lang="en-US" dirty="0" err="1"/>
              <a:t>SpanBERT</a:t>
            </a:r>
            <a:r>
              <a:rPr lang="en-US" dirty="0"/>
              <a:t> </a:t>
            </a:r>
            <a:r>
              <a:rPr lang="en-US" sz="1600" dirty="0"/>
              <a:t>(Joshi et al., 2020)</a:t>
            </a:r>
            <a:r>
              <a:rPr lang="en-US" dirty="0"/>
              <a:t> in English, </a:t>
            </a:r>
            <a:br>
              <a:rPr lang="en-US" dirty="0"/>
            </a:br>
            <a:r>
              <a:rPr lang="en-US" dirty="0"/>
              <a:t>comparable to </a:t>
            </a:r>
            <a:r>
              <a:rPr lang="en-US" dirty="0" err="1"/>
              <a:t>RuBERT</a:t>
            </a:r>
            <a:r>
              <a:rPr lang="en-US" dirty="0"/>
              <a:t> for Russian,</a:t>
            </a:r>
            <a:br>
              <a:rPr lang="en-US" dirty="0"/>
            </a:br>
            <a:r>
              <a:rPr lang="en-US" dirty="0"/>
              <a:t>sets neural baselines</a:t>
            </a:r>
          </a:p>
        </p:txBody>
      </p:sp>
      <p:pic>
        <p:nvPicPr>
          <p:cNvPr id="5" name="Picture 4">
            <a:extLst>
              <a:ext uri="{FF2B5EF4-FFF2-40B4-BE49-F238E27FC236}">
                <a16:creationId xmlns:a16="http://schemas.microsoft.com/office/drawing/2014/main" id="{90980302-E860-4272-87D0-9E3AC0187173}"/>
              </a:ext>
            </a:extLst>
          </p:cNvPr>
          <p:cNvPicPr>
            <a:picLocks noChangeAspect="1"/>
          </p:cNvPicPr>
          <p:nvPr/>
        </p:nvPicPr>
        <p:blipFill>
          <a:blip r:embed="rId3"/>
          <a:stretch>
            <a:fillRect/>
          </a:stretch>
        </p:blipFill>
        <p:spPr>
          <a:xfrm>
            <a:off x="12913503" y="1528451"/>
            <a:ext cx="4858733" cy="2361552"/>
          </a:xfrm>
          <a:prstGeom prst="rect">
            <a:avLst/>
          </a:prstGeom>
        </p:spPr>
      </p:pic>
      <p:graphicFrame>
        <p:nvGraphicFramePr>
          <p:cNvPr id="7" name="Chart 6">
            <a:extLst>
              <a:ext uri="{FF2B5EF4-FFF2-40B4-BE49-F238E27FC236}">
                <a16:creationId xmlns:a16="http://schemas.microsoft.com/office/drawing/2014/main" id="{64D7C9A4-3392-4062-AB02-02C5CB83FC2F}"/>
              </a:ext>
            </a:extLst>
          </p:cNvPr>
          <p:cNvGraphicFramePr/>
          <p:nvPr>
            <p:extLst>
              <p:ext uri="{D42A27DB-BD31-4B8C-83A1-F6EECF244321}">
                <p14:modId xmlns:p14="http://schemas.microsoft.com/office/powerpoint/2010/main" val="911944188"/>
              </p:ext>
            </p:extLst>
          </p:nvPr>
        </p:nvGraphicFramePr>
        <p:xfrm>
          <a:off x="7561385" y="4161692"/>
          <a:ext cx="4463268" cy="27475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7782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34BDE8A6-475F-456A-92CA-BAE0EC924DCB}"/>
              </a:ext>
            </a:extLst>
          </p:cNvPr>
          <p:cNvCxnSpPr/>
          <p:nvPr/>
        </p:nvCxnSpPr>
        <p:spPr>
          <a:xfrm flipH="1">
            <a:off x="-23252" y="3320274"/>
            <a:ext cx="780505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D21112D-C070-44A5-91C6-0CE1D4C3E703}"/>
              </a:ext>
            </a:extLst>
          </p:cNvPr>
          <p:cNvGrpSpPr/>
          <p:nvPr/>
        </p:nvGrpSpPr>
        <p:grpSpPr>
          <a:xfrm>
            <a:off x="194514" y="805712"/>
            <a:ext cx="11911800" cy="5029124"/>
            <a:chOff x="194514" y="805712"/>
            <a:chExt cx="11911800" cy="5029124"/>
          </a:xfrm>
        </p:grpSpPr>
        <p:sp>
          <p:nvSpPr>
            <p:cNvPr id="38" name="TextBox 37">
              <a:extLst>
                <a:ext uri="{FF2B5EF4-FFF2-40B4-BE49-F238E27FC236}">
                  <a16:creationId xmlns:a16="http://schemas.microsoft.com/office/drawing/2014/main" id="{B7A672E7-0B89-4AFD-BF2E-39D18C9A3C93}"/>
                </a:ext>
              </a:extLst>
            </p:cNvPr>
            <p:cNvSpPr txBox="1"/>
            <p:nvPr/>
          </p:nvSpPr>
          <p:spPr>
            <a:xfrm>
              <a:off x="709470" y="5105277"/>
              <a:ext cx="3491274" cy="677371"/>
            </a:xfrm>
            <a:prstGeom prst="rect">
              <a:avLst/>
            </a:prstGeom>
            <a:solidFill>
              <a:schemeClr val="bg1"/>
            </a:solidFill>
            <a:ln w="12700">
              <a:solidFill>
                <a:schemeClr val="tx1"/>
              </a:solidFill>
            </a:ln>
          </p:spPr>
          <p:txBody>
            <a:bodyPr wrap="square" rtlCol="0">
              <a:spAutoFit/>
            </a:bodyPr>
            <a:lstStyle/>
            <a:p>
              <a:r>
                <a:rPr lang="ja-JP" altLang="en-US" sz="1846" b="1" u="sng" dirty="0">
                  <a:latin typeface="Segoe UI" panose="020B0502040204020203" pitchFamily="34" charset="0"/>
                </a:rPr>
                <a:t>水</a:t>
              </a:r>
              <a:r>
                <a:rPr lang="en-US" sz="1846" dirty="0"/>
                <a:t>(</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ja-JP" altLang="en-US" sz="1846" b="1" dirty="0">
                  <a:solidFill>
                    <a:schemeClr val="bg1">
                      <a:lumMod val="65000"/>
                    </a:schemeClr>
                  </a:solidFill>
                  <a:latin typeface="Segoe UI" panose="020B0502040204020203" pitchFamily="34" charset="0"/>
                </a:rPr>
                <a:t>兔子喝了</a:t>
              </a:r>
              <a:r>
                <a:rPr lang="ja-JP" altLang="en-US" sz="1846" b="1" dirty="0">
                  <a:solidFill>
                    <a:srgbClr val="00B0F0"/>
                  </a:solidFill>
                  <a:latin typeface="Segoe UI" panose="020B0502040204020203" pitchFamily="34" charset="0"/>
                </a:rPr>
                <a:t>水</a:t>
              </a:r>
              <a:r>
                <a:rPr lang="en-US" sz="1846" dirty="0"/>
                <a:t>”</a:t>
              </a:r>
              <a:r>
                <a:rPr lang="en-US" sz="1846" dirty="0">
                  <a:latin typeface="+mj-lt"/>
                </a:rPr>
                <a:t> </a:t>
              </a:r>
              <a:endParaRPr lang="en-US" sz="1846" dirty="0">
                <a:solidFill>
                  <a:schemeClr val="bg2"/>
                </a:solidFill>
              </a:endParaRPr>
            </a:p>
          </p:txBody>
        </p:sp>
        <p:sp>
          <p:nvSpPr>
            <p:cNvPr id="42" name="TextBox 41">
              <a:extLst>
                <a:ext uri="{FF2B5EF4-FFF2-40B4-BE49-F238E27FC236}">
                  <a16:creationId xmlns:a16="http://schemas.microsoft.com/office/drawing/2014/main" id="{DE4E149D-2186-49B8-A234-39EBB7BF09FF}"/>
                </a:ext>
              </a:extLst>
            </p:cNvPr>
            <p:cNvSpPr txBox="1"/>
            <p:nvPr/>
          </p:nvSpPr>
          <p:spPr>
            <a:xfrm>
              <a:off x="6017493" y="4085629"/>
              <a:ext cx="1649564" cy="677371"/>
            </a:xfrm>
            <a:prstGeom prst="rect">
              <a:avLst/>
            </a:prstGeom>
            <a:noFill/>
            <a:ln w="12700">
              <a:solidFill>
                <a:schemeClr val="tx1"/>
              </a:solidFill>
            </a:ln>
          </p:spPr>
          <p:txBody>
            <a:bodyPr wrap="none" rtlCol="0">
              <a:spAutoFit/>
            </a:bodyPr>
            <a:lstStyle/>
            <a:p>
              <a:r>
                <a:rPr lang="en-US" sz="1846" dirty="0"/>
                <a:t>Ingestion:</a:t>
              </a:r>
              <a:r>
                <a:rPr lang="ja-JP" altLang="en-US" sz="1846" b="1" dirty="0">
                  <a:solidFill>
                    <a:schemeClr val="accent4"/>
                  </a:solidFill>
                  <a:latin typeface="Segoe UI" panose="020B0502040204020203" pitchFamily="34" charset="0"/>
                </a:rPr>
                <a:t>喝了</a:t>
              </a:r>
              <a:endParaRPr lang="en-US" altLang="ja-JP" sz="1846" b="1" dirty="0">
                <a:solidFill>
                  <a:schemeClr val="accent4"/>
                </a:solidFill>
                <a:latin typeface="Segoe UI" panose="020B0502040204020203" pitchFamily="34" charset="0"/>
              </a:endParaRPr>
            </a:p>
            <a:p>
              <a:r>
                <a:rPr lang="en-US" sz="1846" dirty="0" err="1"/>
                <a:t>Ingestor</a:t>
              </a:r>
              <a:r>
                <a:rPr lang="en-US" sz="1846" dirty="0"/>
                <a:t>:</a:t>
              </a:r>
              <a:r>
                <a:rPr lang="ja-JP" altLang="en-US" sz="1846" b="1" dirty="0">
                  <a:solidFill>
                    <a:schemeClr val="accent6">
                      <a:lumMod val="75000"/>
                    </a:schemeClr>
                  </a:solidFill>
                  <a:latin typeface="Segoe UI" panose="020B0502040204020203" pitchFamily="34" charset="0"/>
                </a:rPr>
                <a:t>兔子</a:t>
              </a:r>
              <a:endParaRPr lang="en-US" sz="1846" b="1" dirty="0">
                <a:solidFill>
                  <a:srgbClr val="00B0F0"/>
                </a:solidFill>
                <a:latin typeface="+mj-lt"/>
              </a:endParaRPr>
            </a:p>
          </p:txBody>
        </p:sp>
        <p:sp>
          <p:nvSpPr>
            <p:cNvPr id="11" name="Rectangle 10">
              <a:extLst>
                <a:ext uri="{FF2B5EF4-FFF2-40B4-BE49-F238E27FC236}">
                  <a16:creationId xmlns:a16="http://schemas.microsoft.com/office/drawing/2014/main" id="{7B77E100-81AB-4408-8026-3EBB7C40BDDD}"/>
                </a:ext>
              </a:extLst>
            </p:cNvPr>
            <p:cNvSpPr/>
            <p:nvPr/>
          </p:nvSpPr>
          <p:spPr>
            <a:xfrm>
              <a:off x="2497980"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Tokenization</a:t>
              </a:r>
              <a:endParaRPr lang="en-US" sz="2157" dirty="0"/>
            </a:p>
          </p:txBody>
        </p:sp>
        <p:sp>
          <p:nvSpPr>
            <p:cNvPr id="16" name="Rectangle 15">
              <a:extLst>
                <a:ext uri="{FF2B5EF4-FFF2-40B4-BE49-F238E27FC236}">
                  <a16:creationId xmlns:a16="http://schemas.microsoft.com/office/drawing/2014/main" id="{CFC4D9A1-6BFB-46E6-AA59-58C578172AF3}"/>
                </a:ext>
              </a:extLst>
            </p:cNvPr>
            <p:cNvSpPr/>
            <p:nvPr/>
          </p:nvSpPr>
          <p:spPr>
            <a:xfrm>
              <a:off x="4801439" y="1239636"/>
              <a:ext cx="2484749"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err="1">
                  <a:solidFill>
                    <a:schemeClr val="tx1"/>
                  </a:solidFill>
                </a:rPr>
                <a:t>FrameNet</a:t>
              </a:r>
              <a:r>
                <a:rPr lang="en-US" sz="2157" dirty="0">
                  <a:solidFill>
                    <a:schemeClr val="tx1"/>
                  </a:solidFill>
                </a:rPr>
                <a:t> Parser</a:t>
              </a:r>
              <a:endParaRPr lang="en-US" sz="2157" dirty="0"/>
            </a:p>
          </p:txBody>
        </p:sp>
        <p:sp>
          <p:nvSpPr>
            <p:cNvPr id="17" name="Rectangle 16">
              <a:extLst>
                <a:ext uri="{FF2B5EF4-FFF2-40B4-BE49-F238E27FC236}">
                  <a16:creationId xmlns:a16="http://schemas.microsoft.com/office/drawing/2014/main" id="{8415F93F-3986-4F1D-8242-5F518EEDC683}"/>
                </a:ext>
              </a:extLst>
            </p:cNvPr>
            <p:cNvSpPr/>
            <p:nvPr/>
          </p:nvSpPr>
          <p:spPr>
            <a:xfrm>
              <a:off x="8395594" y="805712"/>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coreference resolution</a:t>
              </a:r>
              <a:endParaRPr lang="en-US" sz="2157" dirty="0"/>
            </a:p>
          </p:txBody>
        </p:sp>
        <p:sp>
          <p:nvSpPr>
            <p:cNvPr id="18" name="Rectangle 17">
              <a:extLst>
                <a:ext uri="{FF2B5EF4-FFF2-40B4-BE49-F238E27FC236}">
                  <a16:creationId xmlns:a16="http://schemas.microsoft.com/office/drawing/2014/main" id="{F1AC7899-B327-4F75-AC75-4A6B6B82AE3A}"/>
                </a:ext>
              </a:extLst>
            </p:cNvPr>
            <p:cNvSpPr/>
            <p:nvPr/>
          </p:nvSpPr>
          <p:spPr>
            <a:xfrm>
              <a:off x="8395594" y="2143823"/>
              <a:ext cx="3710720" cy="101479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Fine-grained hierarchical entity typing</a:t>
              </a:r>
              <a:endParaRPr lang="en-US" sz="2157" dirty="0"/>
            </a:p>
          </p:txBody>
        </p:sp>
        <p:sp>
          <p:nvSpPr>
            <p:cNvPr id="19" name="Rectangle 18">
              <a:extLst>
                <a:ext uri="{FF2B5EF4-FFF2-40B4-BE49-F238E27FC236}">
                  <a16:creationId xmlns:a16="http://schemas.microsoft.com/office/drawing/2014/main" id="{96FA0F53-A0C4-427C-A980-17593CA6FEC9}"/>
                </a:ext>
              </a:extLst>
            </p:cNvPr>
            <p:cNvSpPr/>
            <p:nvPr/>
          </p:nvSpPr>
          <p:spPr>
            <a:xfrm>
              <a:off x="8395596" y="3481932"/>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Temporal relation prediction</a:t>
              </a:r>
              <a:endParaRPr lang="en-US" sz="2157" dirty="0"/>
            </a:p>
          </p:txBody>
        </p:sp>
        <p:sp>
          <p:nvSpPr>
            <p:cNvPr id="20" name="Rectangle 19">
              <a:extLst>
                <a:ext uri="{FF2B5EF4-FFF2-40B4-BE49-F238E27FC236}">
                  <a16:creationId xmlns:a16="http://schemas.microsoft.com/office/drawing/2014/main" id="{006EB9B0-74AE-48A4-8135-779A3D72041A}"/>
                </a:ext>
              </a:extLst>
            </p:cNvPr>
            <p:cNvSpPr/>
            <p:nvPr/>
          </p:nvSpPr>
          <p:spPr>
            <a:xfrm>
              <a:off x="8395592" y="4820042"/>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Third-party systems (e.g. relation extraction)</a:t>
              </a:r>
              <a:endParaRPr lang="en-US" sz="2157" dirty="0"/>
            </a:p>
          </p:txBody>
        </p:sp>
        <p:sp>
          <p:nvSpPr>
            <p:cNvPr id="21" name="Rectangle 20">
              <a:extLst>
                <a:ext uri="{FF2B5EF4-FFF2-40B4-BE49-F238E27FC236}">
                  <a16:creationId xmlns:a16="http://schemas.microsoft.com/office/drawing/2014/main" id="{6E66B4B6-7666-432F-9724-B3AF78D1EC02}"/>
                </a:ext>
              </a:extLst>
            </p:cNvPr>
            <p:cNvSpPr/>
            <p:nvPr/>
          </p:nvSpPr>
          <p:spPr>
            <a:xfrm>
              <a:off x="194515"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Raw Text</a:t>
              </a:r>
              <a:endParaRPr lang="en-US" sz="2157" dirty="0"/>
            </a:p>
          </p:txBody>
        </p:sp>
        <p:sp>
          <p:nvSpPr>
            <p:cNvPr id="22" name="Arrow: Right 21">
              <a:extLst>
                <a:ext uri="{FF2B5EF4-FFF2-40B4-BE49-F238E27FC236}">
                  <a16:creationId xmlns:a16="http://schemas.microsoft.com/office/drawing/2014/main" id="{D7906657-36FE-42C9-B1BE-555AC8BBE057}"/>
                </a:ext>
              </a:extLst>
            </p:cNvPr>
            <p:cNvSpPr/>
            <p:nvPr/>
          </p:nvSpPr>
          <p:spPr>
            <a:xfrm>
              <a:off x="1986267"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3" name="Arrow: Right 22">
              <a:extLst>
                <a:ext uri="{FF2B5EF4-FFF2-40B4-BE49-F238E27FC236}">
                  <a16:creationId xmlns:a16="http://schemas.microsoft.com/office/drawing/2014/main" id="{71AF3D61-CFAC-43A7-8D04-BA111D23160B}"/>
                </a:ext>
              </a:extLst>
            </p:cNvPr>
            <p:cNvSpPr/>
            <p:nvPr/>
          </p:nvSpPr>
          <p:spPr>
            <a:xfrm>
              <a:off x="4289730"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5" name="Arrow: Right 24">
              <a:extLst>
                <a:ext uri="{FF2B5EF4-FFF2-40B4-BE49-F238E27FC236}">
                  <a16:creationId xmlns:a16="http://schemas.microsoft.com/office/drawing/2014/main" id="{FD175597-7144-4463-8009-378F0B588AD7}"/>
                </a:ext>
              </a:extLst>
            </p:cNvPr>
            <p:cNvSpPr/>
            <p:nvPr/>
          </p:nvSpPr>
          <p:spPr>
            <a:xfrm rot="5400000">
              <a:off x="10089288" y="1851026"/>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6" name="Arrow: Right 25">
              <a:extLst>
                <a:ext uri="{FF2B5EF4-FFF2-40B4-BE49-F238E27FC236}">
                  <a16:creationId xmlns:a16="http://schemas.microsoft.com/office/drawing/2014/main" id="{2339D706-2719-460D-A4FC-EDB927FA2F4F}"/>
                </a:ext>
              </a:extLst>
            </p:cNvPr>
            <p:cNvSpPr/>
            <p:nvPr/>
          </p:nvSpPr>
          <p:spPr>
            <a:xfrm rot="5400000">
              <a:off x="10089288" y="3189135"/>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7" name="Arrow: Right 26">
              <a:extLst>
                <a:ext uri="{FF2B5EF4-FFF2-40B4-BE49-F238E27FC236}">
                  <a16:creationId xmlns:a16="http://schemas.microsoft.com/office/drawing/2014/main" id="{26CAA96E-1E5E-45EB-88C9-4D3348AD9254}"/>
                </a:ext>
              </a:extLst>
            </p:cNvPr>
            <p:cNvSpPr/>
            <p:nvPr/>
          </p:nvSpPr>
          <p:spPr>
            <a:xfrm rot="5400000">
              <a:off x="10096764" y="4536431"/>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8" name="Arrow: Right 27">
              <a:extLst>
                <a:ext uri="{FF2B5EF4-FFF2-40B4-BE49-F238E27FC236}">
                  <a16:creationId xmlns:a16="http://schemas.microsoft.com/office/drawing/2014/main" id="{B629AAF8-1462-48DB-8373-681C7168A7FF}"/>
                </a:ext>
              </a:extLst>
            </p:cNvPr>
            <p:cNvSpPr/>
            <p:nvPr/>
          </p:nvSpPr>
          <p:spPr>
            <a:xfrm>
              <a:off x="7286188"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9" name="Left Brace 28">
              <a:extLst>
                <a:ext uri="{FF2B5EF4-FFF2-40B4-BE49-F238E27FC236}">
                  <a16:creationId xmlns:a16="http://schemas.microsoft.com/office/drawing/2014/main" id="{6EDD9EF5-BE72-4D85-B255-BBD791A3BE92}"/>
                </a:ext>
              </a:extLst>
            </p:cNvPr>
            <p:cNvSpPr/>
            <p:nvPr/>
          </p:nvSpPr>
          <p:spPr>
            <a:xfrm>
              <a:off x="7928198" y="1211950"/>
              <a:ext cx="433264" cy="3893327"/>
            </a:xfrm>
            <a:prstGeom prst="leftBrace">
              <a:avLst>
                <a:gd name="adj1" fmla="val 8333"/>
                <a:gd name="adj2" fmla="val 132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57"/>
            </a:p>
          </p:txBody>
        </p:sp>
        <p:sp>
          <p:nvSpPr>
            <p:cNvPr id="33" name="Arrow: Right 32">
              <a:extLst>
                <a:ext uri="{FF2B5EF4-FFF2-40B4-BE49-F238E27FC236}">
                  <a16:creationId xmlns:a16="http://schemas.microsoft.com/office/drawing/2014/main" id="{AFDE275A-6219-4D58-ABDA-0386673780E5}"/>
                </a:ext>
              </a:extLst>
            </p:cNvPr>
            <p:cNvSpPr/>
            <p:nvPr/>
          </p:nvSpPr>
          <p:spPr>
            <a:xfrm rot="10800000">
              <a:off x="7823825" y="5190915"/>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34" name="TextBox 33">
              <a:extLst>
                <a:ext uri="{FF2B5EF4-FFF2-40B4-BE49-F238E27FC236}">
                  <a16:creationId xmlns:a16="http://schemas.microsoft.com/office/drawing/2014/main" id="{1B16A315-33C5-4AAF-AB1A-4610A2792B5A}"/>
                </a:ext>
              </a:extLst>
            </p:cNvPr>
            <p:cNvSpPr txBox="1"/>
            <p:nvPr/>
          </p:nvSpPr>
          <p:spPr>
            <a:xfrm>
              <a:off x="222419" y="2303646"/>
              <a:ext cx="2458822" cy="677371"/>
            </a:xfrm>
            <a:prstGeom prst="rect">
              <a:avLst/>
            </a:prstGeom>
            <a:noFill/>
            <a:ln>
              <a:solidFill>
                <a:schemeClr val="tx1"/>
              </a:solidFill>
            </a:ln>
          </p:spPr>
          <p:txBody>
            <a:bodyPr wrap="square" rtlCol="0">
              <a:spAutoFit/>
            </a:bodyPr>
            <a:lstStyle/>
            <a:p>
              <a:r>
                <a:rPr lang="en-US" sz="1846" dirty="0">
                  <a:latin typeface="+mj-lt"/>
                </a:rPr>
                <a:t>The rabbit ate a carrot.</a:t>
              </a:r>
            </a:p>
            <a:p>
              <a:pPr algn="l"/>
              <a:r>
                <a:rPr lang="ja-JP" altLang="en-US" sz="1846" dirty="0">
                  <a:latin typeface="Segoe UI" panose="020B0502040204020203" pitchFamily="34" charset="0"/>
                </a:rPr>
                <a:t>兔子喝了水</a:t>
              </a:r>
            </a:p>
          </p:txBody>
        </p:sp>
        <p:sp>
          <p:nvSpPr>
            <p:cNvPr id="35" name="TextBox 34">
              <a:extLst>
                <a:ext uri="{FF2B5EF4-FFF2-40B4-BE49-F238E27FC236}">
                  <a16:creationId xmlns:a16="http://schemas.microsoft.com/office/drawing/2014/main" id="{2931FF2C-1BCF-4285-92F8-B24EBECEAD7A}"/>
                </a:ext>
              </a:extLst>
            </p:cNvPr>
            <p:cNvSpPr txBox="1"/>
            <p:nvPr/>
          </p:nvSpPr>
          <p:spPr>
            <a:xfrm>
              <a:off x="4866591" y="2303646"/>
              <a:ext cx="2458821" cy="677371"/>
            </a:xfrm>
            <a:prstGeom prst="rect">
              <a:avLst/>
            </a:prstGeom>
            <a:noFill/>
          </p:spPr>
          <p:txBody>
            <a:bodyPr wrap="square" rtlCol="0">
              <a:spAutoFit/>
            </a:bodyPr>
            <a:lstStyle/>
            <a:p>
              <a:r>
                <a:rPr lang="en-US" sz="1846" b="1" dirty="0">
                  <a:solidFill>
                    <a:schemeClr val="accent6"/>
                  </a:solidFill>
                  <a:latin typeface="+mj-lt"/>
                </a:rPr>
                <a:t>The rabbit </a:t>
              </a:r>
              <a:r>
                <a:rPr lang="en-US" sz="1846" b="1" dirty="0">
                  <a:solidFill>
                    <a:schemeClr val="accent2"/>
                  </a:solidFill>
                  <a:latin typeface="+mj-lt"/>
                </a:rPr>
                <a:t>ate</a:t>
              </a:r>
              <a:r>
                <a:rPr lang="en-US" sz="1846" b="1" dirty="0">
                  <a:latin typeface="+mj-lt"/>
                </a:rPr>
                <a:t> </a:t>
              </a:r>
              <a:r>
                <a:rPr lang="en-US" sz="1846" b="1" dirty="0">
                  <a:solidFill>
                    <a:srgbClr val="7030A0"/>
                  </a:solidFill>
                  <a:latin typeface="+mj-lt"/>
                </a:rPr>
                <a:t>a carrot</a:t>
              </a:r>
              <a:r>
                <a:rPr lang="en-US" sz="1846" b="1" dirty="0">
                  <a:latin typeface="+mj-lt"/>
                </a:rPr>
                <a:t>.</a:t>
              </a:r>
            </a:p>
            <a:p>
              <a:r>
                <a:rPr lang="ja-JP" altLang="en-US" sz="1846" dirty="0">
                  <a:solidFill>
                    <a:schemeClr val="accent6">
                      <a:lumMod val="75000"/>
                    </a:schemeClr>
                  </a:solidFill>
                  <a:latin typeface="Segoe UI" panose="020B0502040204020203" pitchFamily="34" charset="0"/>
                </a:rPr>
                <a:t>兔子</a:t>
              </a:r>
              <a:r>
                <a:rPr lang="ja-JP" altLang="en-US" sz="1846" dirty="0">
                  <a:solidFill>
                    <a:schemeClr val="accent4"/>
                  </a:solidFill>
                  <a:latin typeface="Segoe UI" panose="020B0502040204020203" pitchFamily="34" charset="0"/>
                </a:rPr>
                <a:t>喝了</a:t>
              </a:r>
              <a:r>
                <a:rPr lang="ja-JP" altLang="en-US" sz="1846" dirty="0">
                  <a:solidFill>
                    <a:srgbClr val="00B0F0"/>
                  </a:solidFill>
                  <a:latin typeface="Segoe UI" panose="020B0502040204020203" pitchFamily="34" charset="0"/>
                </a:rPr>
                <a:t>水</a:t>
              </a:r>
              <a:endParaRPr lang="en-US" sz="1846" b="1" dirty="0">
                <a:solidFill>
                  <a:srgbClr val="00B0F0"/>
                </a:solidFill>
                <a:latin typeface="+mj-lt"/>
              </a:endParaRPr>
            </a:p>
          </p:txBody>
        </p:sp>
        <p:sp>
          <p:nvSpPr>
            <p:cNvPr id="41" name="TextBox 40">
              <a:extLst>
                <a:ext uri="{FF2B5EF4-FFF2-40B4-BE49-F238E27FC236}">
                  <a16:creationId xmlns:a16="http://schemas.microsoft.com/office/drawing/2014/main" id="{D3390C2D-6F3E-415F-A041-D95B03F8108B}"/>
                </a:ext>
              </a:extLst>
            </p:cNvPr>
            <p:cNvSpPr txBox="1"/>
            <p:nvPr/>
          </p:nvSpPr>
          <p:spPr>
            <a:xfrm>
              <a:off x="4951698" y="4717384"/>
              <a:ext cx="2092947" cy="968707"/>
            </a:xfrm>
            <a:prstGeom prst="rect">
              <a:avLst/>
            </a:prstGeom>
            <a:solidFill>
              <a:schemeClr val="bg1"/>
            </a:solidFill>
            <a:ln w="12700">
              <a:solidFill>
                <a:schemeClr val="tx1"/>
              </a:solidFill>
            </a:ln>
          </p:spPr>
          <p:txBody>
            <a:bodyPr wrap="none" rtlCol="0">
              <a:spAutoFit/>
            </a:bodyPr>
            <a:lstStyle/>
            <a:p>
              <a:r>
                <a:rPr lang="en-US" sz="1846" dirty="0"/>
                <a:t>Ingestion: </a:t>
              </a:r>
              <a:r>
                <a:rPr lang="en-US" sz="1846" b="1" dirty="0">
                  <a:solidFill>
                    <a:schemeClr val="accent2"/>
                  </a:solidFill>
                  <a:latin typeface="+mj-lt"/>
                </a:rPr>
                <a:t>ate</a:t>
              </a:r>
            </a:p>
            <a:p>
              <a:r>
                <a:rPr lang="en-US" sz="1846" dirty="0" err="1"/>
                <a:t>Ingestor</a:t>
              </a:r>
              <a:r>
                <a:rPr lang="en-US" sz="1846" dirty="0"/>
                <a:t>: </a:t>
              </a:r>
              <a:r>
                <a:rPr lang="en-US" sz="1846" b="1" dirty="0">
                  <a:solidFill>
                    <a:schemeClr val="accent6"/>
                  </a:solidFill>
                  <a:latin typeface="+mj-lt"/>
                </a:rPr>
                <a:t>The rabbit</a:t>
              </a:r>
            </a:p>
            <a:p>
              <a:r>
                <a:rPr lang="en-US" sz="1846" dirty="0"/>
                <a:t>Ingestible: </a:t>
              </a:r>
              <a:r>
                <a:rPr lang="en-US" sz="1846" b="1" dirty="0">
                  <a:solidFill>
                    <a:srgbClr val="7030A0"/>
                  </a:solidFill>
                  <a:latin typeface="+mj-lt"/>
                </a:rPr>
                <a:t>a carrot</a:t>
              </a:r>
            </a:p>
          </p:txBody>
        </p:sp>
        <p:sp>
          <p:nvSpPr>
            <p:cNvPr id="50" name="TextBox 49">
              <a:extLst>
                <a:ext uri="{FF2B5EF4-FFF2-40B4-BE49-F238E27FC236}">
                  <a16:creationId xmlns:a16="http://schemas.microsoft.com/office/drawing/2014/main" id="{82501DE7-9037-4819-A3FF-9CB398EB17EB}"/>
                </a:ext>
              </a:extLst>
            </p:cNvPr>
            <p:cNvSpPr txBox="1"/>
            <p:nvPr/>
          </p:nvSpPr>
          <p:spPr>
            <a:xfrm>
              <a:off x="458188" y="4438799"/>
              <a:ext cx="3506787" cy="968707"/>
            </a:xfrm>
            <a:prstGeom prst="rect">
              <a:avLst/>
            </a:prstGeom>
            <a:solidFill>
              <a:schemeClr val="bg1"/>
            </a:solidFill>
            <a:ln w="12700">
              <a:solidFill>
                <a:schemeClr val="tx1"/>
              </a:solidFill>
            </a:ln>
          </p:spPr>
          <p:txBody>
            <a:bodyPr wrap="square" rtlCol="0">
              <a:spAutoFit/>
            </a:bodyPr>
            <a:lstStyle/>
            <a:p>
              <a:r>
                <a:rPr lang="en-US" sz="1846" b="1" u="sng" dirty="0"/>
                <a:t>a carrot</a:t>
              </a:r>
              <a:r>
                <a:rPr lang="en-US" sz="1846" dirty="0"/>
                <a:t> (</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en-US" sz="1846" b="1" dirty="0">
                  <a:solidFill>
                    <a:schemeClr val="bg1">
                      <a:lumMod val="65000"/>
                    </a:schemeClr>
                  </a:solidFill>
                  <a:latin typeface="+mj-lt"/>
                </a:rPr>
                <a:t>The rabbit ate </a:t>
              </a:r>
              <a:r>
                <a:rPr lang="en-US" sz="1846" b="1" dirty="0">
                  <a:solidFill>
                    <a:srgbClr val="7030A0"/>
                  </a:solidFill>
                  <a:latin typeface="+mj-lt"/>
                </a:rPr>
                <a:t>a carrot</a:t>
              </a:r>
              <a:r>
                <a:rPr lang="en-US" sz="1846" b="1" dirty="0">
                  <a:solidFill>
                    <a:schemeClr val="bg1">
                      <a:lumMod val="65000"/>
                    </a:schemeClr>
                  </a:solidFill>
                  <a:latin typeface="+mj-lt"/>
                </a:rPr>
                <a:t>.</a:t>
              </a:r>
              <a:r>
                <a:rPr lang="en-US" sz="1846" dirty="0"/>
                <a:t>”</a:t>
              </a:r>
              <a:r>
                <a:rPr lang="en-US" sz="1846" dirty="0">
                  <a:latin typeface="+mj-lt"/>
                </a:rPr>
                <a:t> </a:t>
              </a:r>
              <a:endParaRPr lang="en-US" sz="1846" dirty="0">
                <a:solidFill>
                  <a:schemeClr val="bg2"/>
                </a:solidFill>
              </a:endParaRPr>
            </a:p>
          </p:txBody>
        </p:sp>
        <p:sp>
          <p:nvSpPr>
            <p:cNvPr id="51" name="TextBox 50">
              <a:extLst>
                <a:ext uri="{FF2B5EF4-FFF2-40B4-BE49-F238E27FC236}">
                  <a16:creationId xmlns:a16="http://schemas.microsoft.com/office/drawing/2014/main" id="{1D233A52-8D66-492F-B137-9EBBFEA1A68E}"/>
                </a:ext>
              </a:extLst>
            </p:cNvPr>
            <p:cNvSpPr txBox="1"/>
            <p:nvPr/>
          </p:nvSpPr>
          <p:spPr>
            <a:xfrm>
              <a:off x="222419" y="3989329"/>
              <a:ext cx="3510937" cy="968707"/>
            </a:xfrm>
            <a:prstGeom prst="rect">
              <a:avLst/>
            </a:prstGeom>
            <a:solidFill>
              <a:schemeClr val="bg1"/>
            </a:solidFill>
            <a:ln w="12700">
              <a:solidFill>
                <a:schemeClr val="tx1"/>
              </a:solidFill>
            </a:ln>
          </p:spPr>
          <p:txBody>
            <a:bodyPr wrap="square" rtlCol="0">
              <a:spAutoFit/>
            </a:bodyPr>
            <a:lstStyle/>
            <a:p>
              <a:r>
                <a:rPr lang="en-US" sz="1846" b="1" u="sng" dirty="0"/>
                <a:t>the rabbit</a:t>
              </a:r>
              <a:r>
                <a:rPr lang="en-US" sz="1846" dirty="0"/>
                <a:t> (animal)</a:t>
              </a:r>
            </a:p>
            <a:p>
              <a:r>
                <a:rPr lang="en-US" sz="1846" dirty="0"/>
                <a:t>Mentions:</a:t>
              </a:r>
              <a:r>
                <a:rPr lang="en-US" sz="1846" dirty="0">
                  <a:solidFill>
                    <a:srgbClr val="7030A0"/>
                  </a:solidFill>
                </a:rPr>
                <a:t> </a:t>
              </a:r>
              <a:r>
                <a:rPr lang="en-US" sz="1846" dirty="0"/>
                <a:t>“</a:t>
              </a:r>
              <a:r>
                <a:rPr lang="en-US" sz="1846" b="1" dirty="0">
                  <a:solidFill>
                    <a:schemeClr val="accent6"/>
                  </a:solidFill>
                  <a:latin typeface="+mj-lt"/>
                </a:rPr>
                <a:t>The rabbit </a:t>
              </a:r>
              <a:r>
                <a:rPr lang="en-US" sz="1846" b="1" dirty="0">
                  <a:solidFill>
                    <a:schemeClr val="bg1">
                      <a:lumMod val="65000"/>
                    </a:schemeClr>
                  </a:solidFill>
                  <a:latin typeface="+mj-lt"/>
                </a:rPr>
                <a:t>ate a carrot.</a:t>
              </a:r>
              <a:r>
                <a:rPr lang="en-US" sz="1846" dirty="0"/>
                <a:t>”</a:t>
              </a:r>
              <a:r>
                <a:rPr lang="en-US" sz="1846" dirty="0">
                  <a:latin typeface="+mj-lt"/>
                </a:rPr>
                <a:t>, </a:t>
              </a:r>
              <a:r>
                <a:rPr lang="en-US" sz="1846" dirty="0"/>
                <a:t>“</a:t>
              </a:r>
              <a:r>
                <a:rPr lang="ja-JP" altLang="en-US" sz="1846" b="1" dirty="0">
                  <a:solidFill>
                    <a:schemeClr val="accent6"/>
                  </a:solidFill>
                  <a:latin typeface="Segoe UI" panose="020B0502040204020203" pitchFamily="34" charset="0"/>
                </a:rPr>
                <a:t>兔子</a:t>
              </a:r>
              <a:r>
                <a:rPr lang="ja-JP" altLang="en-US" sz="1846" b="1" dirty="0">
                  <a:solidFill>
                    <a:schemeClr val="bg1">
                      <a:lumMod val="65000"/>
                    </a:schemeClr>
                  </a:solidFill>
                  <a:latin typeface="Segoe UI" panose="020B0502040204020203" pitchFamily="34" charset="0"/>
                </a:rPr>
                <a:t>喝了水</a:t>
              </a:r>
              <a:r>
                <a:rPr lang="en-US" sz="1846" dirty="0"/>
                <a:t>”</a:t>
              </a:r>
              <a:endParaRPr lang="en-US" sz="1846" dirty="0">
                <a:solidFill>
                  <a:schemeClr val="bg2"/>
                </a:solidFill>
              </a:endParaRPr>
            </a:p>
          </p:txBody>
        </p:sp>
        <p:sp>
          <p:nvSpPr>
            <p:cNvPr id="52" name="TextBox 51">
              <a:extLst>
                <a:ext uri="{FF2B5EF4-FFF2-40B4-BE49-F238E27FC236}">
                  <a16:creationId xmlns:a16="http://schemas.microsoft.com/office/drawing/2014/main" id="{056920C3-2A77-4D2A-B49C-3E423B76F957}"/>
                </a:ext>
              </a:extLst>
            </p:cNvPr>
            <p:cNvSpPr txBox="1"/>
            <p:nvPr/>
          </p:nvSpPr>
          <p:spPr>
            <a:xfrm>
              <a:off x="1508309" y="3405875"/>
              <a:ext cx="922081" cy="386036"/>
            </a:xfrm>
            <a:prstGeom prst="rect">
              <a:avLst/>
            </a:prstGeom>
            <a:noFill/>
          </p:spPr>
          <p:txBody>
            <a:bodyPr wrap="none" rtlCol="0">
              <a:spAutoFit/>
            </a:bodyPr>
            <a:lstStyle/>
            <a:p>
              <a:r>
                <a:rPr lang="en-US" sz="1846" u="sng" dirty="0"/>
                <a:t>Entities</a:t>
              </a:r>
            </a:p>
          </p:txBody>
        </p:sp>
        <p:sp>
          <p:nvSpPr>
            <p:cNvPr id="53" name="TextBox 52">
              <a:extLst>
                <a:ext uri="{FF2B5EF4-FFF2-40B4-BE49-F238E27FC236}">
                  <a16:creationId xmlns:a16="http://schemas.microsoft.com/office/drawing/2014/main" id="{849C5490-A310-48AD-AE20-1CD2F205BD4B}"/>
                </a:ext>
              </a:extLst>
            </p:cNvPr>
            <p:cNvSpPr txBox="1"/>
            <p:nvPr/>
          </p:nvSpPr>
          <p:spPr>
            <a:xfrm>
              <a:off x="5931882" y="3405875"/>
              <a:ext cx="831786" cy="386036"/>
            </a:xfrm>
            <a:prstGeom prst="rect">
              <a:avLst/>
            </a:prstGeom>
            <a:noFill/>
          </p:spPr>
          <p:txBody>
            <a:bodyPr wrap="none" rtlCol="0">
              <a:spAutoFit/>
            </a:bodyPr>
            <a:lstStyle/>
            <a:p>
              <a:r>
                <a:rPr lang="en-US" sz="1846" u="sng" dirty="0"/>
                <a:t>Events</a:t>
              </a:r>
            </a:p>
          </p:txBody>
        </p:sp>
        <p:cxnSp>
          <p:nvCxnSpPr>
            <p:cNvPr id="55" name="Connector: Elbow 54">
              <a:extLst>
                <a:ext uri="{FF2B5EF4-FFF2-40B4-BE49-F238E27FC236}">
                  <a16:creationId xmlns:a16="http://schemas.microsoft.com/office/drawing/2014/main" id="{2E0183C6-93EE-4A9D-82FC-F00F0ED14FF3}"/>
                </a:ext>
              </a:extLst>
            </p:cNvPr>
            <p:cNvCxnSpPr>
              <a:cxnSpLocks/>
              <a:stCxn id="41" idx="1"/>
              <a:endCxn id="42" idx="0"/>
            </p:cNvCxnSpPr>
            <p:nvPr/>
          </p:nvCxnSpPr>
          <p:spPr>
            <a:xfrm rot="10800000" flipH="1">
              <a:off x="4951697" y="4085629"/>
              <a:ext cx="1890577" cy="1116110"/>
            </a:xfrm>
            <a:prstGeom prst="bentConnector4">
              <a:avLst>
                <a:gd name="adj1" fmla="val -12402"/>
                <a:gd name="adj2" fmla="val 121007"/>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48BA766-7F27-4101-A3BD-8EE3338E4681}"/>
                </a:ext>
              </a:extLst>
            </p:cNvPr>
            <p:cNvSpPr txBox="1"/>
            <p:nvPr/>
          </p:nvSpPr>
          <p:spPr>
            <a:xfrm>
              <a:off x="4647626" y="4011807"/>
              <a:ext cx="833957" cy="386036"/>
            </a:xfrm>
            <a:prstGeom prst="rect">
              <a:avLst/>
            </a:prstGeom>
            <a:noFill/>
          </p:spPr>
          <p:txBody>
            <a:bodyPr wrap="none" rtlCol="0">
              <a:spAutoFit/>
            </a:bodyPr>
            <a:lstStyle/>
            <a:p>
              <a:r>
                <a:rPr lang="en-US" sz="1846" i="1" dirty="0"/>
                <a:t>Before</a:t>
              </a:r>
            </a:p>
          </p:txBody>
        </p:sp>
        <p:sp>
          <p:nvSpPr>
            <p:cNvPr id="2" name="TextBox 1">
              <a:extLst>
                <a:ext uri="{FF2B5EF4-FFF2-40B4-BE49-F238E27FC236}">
                  <a16:creationId xmlns:a16="http://schemas.microsoft.com/office/drawing/2014/main" id="{27884C04-733A-4ECA-9406-4D7D80B72681}"/>
                </a:ext>
              </a:extLst>
            </p:cNvPr>
            <p:cNvSpPr txBox="1"/>
            <p:nvPr/>
          </p:nvSpPr>
          <p:spPr>
            <a:xfrm>
              <a:off x="194514" y="2980044"/>
              <a:ext cx="3340537" cy="344838"/>
            </a:xfrm>
            <a:prstGeom prst="rect">
              <a:avLst/>
            </a:prstGeom>
            <a:noFill/>
          </p:spPr>
          <p:txBody>
            <a:bodyPr wrap="square" rtlCol="0">
              <a:spAutoFit/>
            </a:bodyPr>
            <a:lstStyle/>
            <a:p>
              <a:r>
                <a:rPr lang="en-US" sz="1641" i="1" dirty="0">
                  <a:latin typeface="+mj-lt"/>
                </a:rPr>
                <a:t>Translation: </a:t>
              </a:r>
              <a:r>
                <a:rPr lang="en-US" sz="1641" b="1" i="1" dirty="0">
                  <a:solidFill>
                    <a:schemeClr val="accent6">
                      <a:lumMod val="75000"/>
                    </a:schemeClr>
                  </a:solidFill>
                  <a:latin typeface="+mj-lt"/>
                </a:rPr>
                <a:t>The rabbit </a:t>
              </a:r>
              <a:r>
                <a:rPr lang="en-US" sz="1641" b="1" i="1" dirty="0">
                  <a:solidFill>
                    <a:schemeClr val="accent4"/>
                  </a:solidFill>
                  <a:latin typeface="+mj-lt"/>
                </a:rPr>
                <a:t>drank</a:t>
              </a:r>
              <a:r>
                <a:rPr lang="en-US" sz="1641" b="1" i="1" dirty="0">
                  <a:latin typeface="+mj-lt"/>
                </a:rPr>
                <a:t> </a:t>
              </a:r>
              <a:r>
                <a:rPr lang="en-US" sz="1641" b="1" i="1" dirty="0">
                  <a:solidFill>
                    <a:srgbClr val="00B0F0"/>
                  </a:solidFill>
                  <a:latin typeface="+mj-lt"/>
                </a:rPr>
                <a:t>water</a:t>
              </a:r>
              <a:endParaRPr lang="en-US" sz="1641" b="1" dirty="0">
                <a:latin typeface="+mj-lt"/>
              </a:endParaRPr>
            </a:p>
          </p:txBody>
        </p:sp>
        <p:sp>
          <p:nvSpPr>
            <p:cNvPr id="4" name="TextBox 3">
              <a:extLst>
                <a:ext uri="{FF2B5EF4-FFF2-40B4-BE49-F238E27FC236}">
                  <a16:creationId xmlns:a16="http://schemas.microsoft.com/office/drawing/2014/main" id="{C234936C-8315-44C9-B5DF-20F18A9134C3}"/>
                </a:ext>
              </a:extLst>
            </p:cNvPr>
            <p:cNvSpPr txBox="1"/>
            <p:nvPr/>
          </p:nvSpPr>
          <p:spPr>
            <a:xfrm>
              <a:off x="3192950" y="2120103"/>
              <a:ext cx="883575" cy="261610"/>
            </a:xfrm>
            <a:prstGeom prst="rect">
              <a:avLst/>
            </a:prstGeom>
            <a:noFill/>
          </p:spPr>
          <p:txBody>
            <a:bodyPr wrap="none" rtlCol="0">
              <a:spAutoFit/>
            </a:bodyPr>
            <a:lstStyle/>
            <a:p>
              <a:r>
                <a:rPr lang="en-US" sz="1100" dirty="0"/>
                <a:t>e.g. Polyglot</a:t>
              </a:r>
            </a:p>
          </p:txBody>
        </p:sp>
      </p:grpSp>
      <p:sp>
        <p:nvSpPr>
          <p:cNvPr id="8" name="Title 7">
            <a:extLst>
              <a:ext uri="{FF2B5EF4-FFF2-40B4-BE49-F238E27FC236}">
                <a16:creationId xmlns:a16="http://schemas.microsoft.com/office/drawing/2014/main" id="{CA66971D-906D-4DC3-8A3D-DEDFBA3BED89}"/>
              </a:ext>
            </a:extLst>
          </p:cNvPr>
          <p:cNvSpPr>
            <a:spLocks noGrp="1"/>
          </p:cNvSpPr>
          <p:nvPr>
            <p:ph type="title"/>
          </p:nvPr>
        </p:nvSpPr>
        <p:spPr>
          <a:xfrm>
            <a:off x="838200" y="62236"/>
            <a:ext cx="10515600" cy="820674"/>
          </a:xfrm>
        </p:spPr>
        <p:txBody>
          <a:bodyPr>
            <a:normAutofit/>
          </a:bodyPr>
          <a:lstStyle/>
          <a:p>
            <a:pPr algn="ctr"/>
            <a:r>
              <a:rPr lang="en-US" sz="3600" dirty="0"/>
              <a:t>LOME Architecture</a:t>
            </a:r>
          </a:p>
        </p:txBody>
      </p:sp>
    </p:spTree>
    <p:extLst>
      <p:ext uri="{BB962C8B-B14F-4D97-AF65-F5344CB8AC3E}">
        <p14:creationId xmlns:p14="http://schemas.microsoft.com/office/powerpoint/2010/main" val="2454598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A0A18-2C5B-4E1A-A66A-33EF3A6136E8}"/>
              </a:ext>
            </a:extLst>
          </p:cNvPr>
          <p:cNvSpPr>
            <a:spLocks noGrp="1"/>
          </p:cNvSpPr>
          <p:nvPr>
            <p:ph type="title"/>
          </p:nvPr>
        </p:nvSpPr>
        <p:spPr/>
        <p:txBody>
          <a:bodyPr/>
          <a:lstStyle/>
          <a:p>
            <a:r>
              <a:rPr lang="en-US" dirty="0"/>
              <a:t>Hierarchical Entity Typing</a:t>
            </a:r>
          </a:p>
        </p:txBody>
      </p:sp>
      <p:sp>
        <p:nvSpPr>
          <p:cNvPr id="3" name="Content Placeholder 2">
            <a:extLst>
              <a:ext uri="{FF2B5EF4-FFF2-40B4-BE49-F238E27FC236}">
                <a16:creationId xmlns:a16="http://schemas.microsoft.com/office/drawing/2014/main" id="{C2DF3DAB-A7CF-4F20-8A79-0D2E99CB4E42}"/>
              </a:ext>
            </a:extLst>
          </p:cNvPr>
          <p:cNvSpPr>
            <a:spLocks noGrp="1"/>
          </p:cNvSpPr>
          <p:nvPr>
            <p:ph idx="1"/>
          </p:nvPr>
        </p:nvSpPr>
        <p:spPr/>
        <p:txBody>
          <a:bodyPr/>
          <a:lstStyle/>
          <a:p>
            <a:r>
              <a:rPr lang="en-US" dirty="0"/>
              <a:t>Goal: associate entities (</a:t>
            </a:r>
            <a:r>
              <a:rPr lang="en-US" i="1" dirty="0"/>
              <a:t>mention clusters</a:t>
            </a:r>
            <a:r>
              <a:rPr lang="en-US" dirty="0"/>
              <a:t>) with fine-grained hierarchical entity types </a:t>
            </a:r>
          </a:p>
          <a:p>
            <a:r>
              <a:rPr lang="en-US" dirty="0"/>
              <a:t>Model: Coarse-to-fine decoder </a:t>
            </a:r>
            <a:r>
              <a:rPr lang="en-US" sz="1800" dirty="0"/>
              <a:t>(Chen et al., 2020)</a:t>
            </a:r>
            <a:r>
              <a:rPr lang="en-US" dirty="0"/>
              <a:t> + XLM-R + </a:t>
            </a:r>
            <a:r>
              <a:rPr lang="en-US" i="1" dirty="0" err="1"/>
              <a:t>Borda</a:t>
            </a:r>
            <a:r>
              <a:rPr lang="en-US" i="1" dirty="0"/>
              <a:t> Voting</a:t>
            </a:r>
          </a:p>
          <a:p>
            <a:r>
              <a:rPr lang="en-US" dirty="0"/>
              <a:t>Data: various (AIDA Ontologies, BBN, </a:t>
            </a:r>
            <a:br>
              <a:rPr lang="en-US" dirty="0"/>
            </a:br>
            <a:r>
              <a:rPr lang="en-US" dirty="0"/>
              <a:t>FIGER, </a:t>
            </a:r>
            <a:r>
              <a:rPr lang="en-US" dirty="0" err="1"/>
              <a:t>UltraFine</a:t>
            </a:r>
            <a:r>
              <a:rPr lang="en-US" dirty="0"/>
              <a:t>)</a:t>
            </a:r>
          </a:p>
        </p:txBody>
      </p:sp>
      <p:pic>
        <p:nvPicPr>
          <p:cNvPr id="5" name="Picture 4">
            <a:extLst>
              <a:ext uri="{FF2B5EF4-FFF2-40B4-BE49-F238E27FC236}">
                <a16:creationId xmlns:a16="http://schemas.microsoft.com/office/drawing/2014/main" id="{7206A40D-E99B-4F5C-81F7-9A610A488686}"/>
              </a:ext>
            </a:extLst>
          </p:cNvPr>
          <p:cNvPicPr>
            <a:picLocks noChangeAspect="1"/>
          </p:cNvPicPr>
          <p:nvPr/>
        </p:nvPicPr>
        <p:blipFill>
          <a:blip r:embed="rId3"/>
          <a:stretch>
            <a:fillRect/>
          </a:stretch>
        </p:blipFill>
        <p:spPr>
          <a:xfrm>
            <a:off x="13405726" y="761628"/>
            <a:ext cx="5992061" cy="2667372"/>
          </a:xfrm>
          <a:prstGeom prst="rect">
            <a:avLst/>
          </a:prstGeom>
        </p:spPr>
      </p:pic>
      <p:graphicFrame>
        <p:nvGraphicFramePr>
          <p:cNvPr id="7" name="Chart 6">
            <a:extLst>
              <a:ext uri="{FF2B5EF4-FFF2-40B4-BE49-F238E27FC236}">
                <a16:creationId xmlns:a16="http://schemas.microsoft.com/office/drawing/2014/main" id="{4D8BDC84-07D5-4C49-8B39-BBA10EA41C03}"/>
              </a:ext>
            </a:extLst>
          </p:cNvPr>
          <p:cNvGraphicFramePr/>
          <p:nvPr>
            <p:extLst>
              <p:ext uri="{D42A27DB-BD31-4B8C-83A1-F6EECF244321}">
                <p14:modId xmlns:p14="http://schemas.microsoft.com/office/powerpoint/2010/main" val="3697948561"/>
              </p:ext>
            </p:extLst>
          </p:nvPr>
        </p:nvGraphicFramePr>
        <p:xfrm>
          <a:off x="6893169" y="3429000"/>
          <a:ext cx="4646640" cy="33518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6501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34BDE8A6-475F-456A-92CA-BAE0EC924DCB}"/>
              </a:ext>
            </a:extLst>
          </p:cNvPr>
          <p:cNvCxnSpPr/>
          <p:nvPr/>
        </p:nvCxnSpPr>
        <p:spPr>
          <a:xfrm flipH="1">
            <a:off x="-23252" y="3320274"/>
            <a:ext cx="780505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D21112D-C070-44A5-91C6-0CE1D4C3E703}"/>
              </a:ext>
            </a:extLst>
          </p:cNvPr>
          <p:cNvGrpSpPr/>
          <p:nvPr/>
        </p:nvGrpSpPr>
        <p:grpSpPr>
          <a:xfrm>
            <a:off x="194514" y="805712"/>
            <a:ext cx="11911800" cy="5029124"/>
            <a:chOff x="194514" y="805712"/>
            <a:chExt cx="11911800" cy="5029124"/>
          </a:xfrm>
        </p:grpSpPr>
        <p:sp>
          <p:nvSpPr>
            <p:cNvPr id="38" name="TextBox 37">
              <a:extLst>
                <a:ext uri="{FF2B5EF4-FFF2-40B4-BE49-F238E27FC236}">
                  <a16:creationId xmlns:a16="http://schemas.microsoft.com/office/drawing/2014/main" id="{B7A672E7-0B89-4AFD-BF2E-39D18C9A3C93}"/>
                </a:ext>
              </a:extLst>
            </p:cNvPr>
            <p:cNvSpPr txBox="1"/>
            <p:nvPr/>
          </p:nvSpPr>
          <p:spPr>
            <a:xfrm>
              <a:off x="709470" y="5105277"/>
              <a:ext cx="3491274" cy="677371"/>
            </a:xfrm>
            <a:prstGeom prst="rect">
              <a:avLst/>
            </a:prstGeom>
            <a:solidFill>
              <a:schemeClr val="bg1"/>
            </a:solidFill>
            <a:ln w="12700">
              <a:solidFill>
                <a:schemeClr val="tx1"/>
              </a:solidFill>
            </a:ln>
          </p:spPr>
          <p:txBody>
            <a:bodyPr wrap="square" rtlCol="0">
              <a:spAutoFit/>
            </a:bodyPr>
            <a:lstStyle/>
            <a:p>
              <a:r>
                <a:rPr lang="ja-JP" altLang="en-US" sz="1846" b="1" u="sng" dirty="0">
                  <a:latin typeface="Segoe UI" panose="020B0502040204020203" pitchFamily="34" charset="0"/>
                </a:rPr>
                <a:t>水</a:t>
              </a:r>
              <a:r>
                <a:rPr lang="en-US" sz="1846" dirty="0"/>
                <a:t>(</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ja-JP" altLang="en-US" sz="1846" b="1" dirty="0">
                  <a:solidFill>
                    <a:schemeClr val="bg1">
                      <a:lumMod val="65000"/>
                    </a:schemeClr>
                  </a:solidFill>
                  <a:latin typeface="Segoe UI" panose="020B0502040204020203" pitchFamily="34" charset="0"/>
                </a:rPr>
                <a:t>兔子喝了</a:t>
              </a:r>
              <a:r>
                <a:rPr lang="ja-JP" altLang="en-US" sz="1846" b="1" dirty="0">
                  <a:solidFill>
                    <a:srgbClr val="00B0F0"/>
                  </a:solidFill>
                  <a:latin typeface="Segoe UI" panose="020B0502040204020203" pitchFamily="34" charset="0"/>
                </a:rPr>
                <a:t>水</a:t>
              </a:r>
              <a:r>
                <a:rPr lang="en-US" sz="1846" dirty="0"/>
                <a:t>”</a:t>
              </a:r>
              <a:r>
                <a:rPr lang="en-US" sz="1846" dirty="0">
                  <a:latin typeface="+mj-lt"/>
                </a:rPr>
                <a:t> </a:t>
              </a:r>
              <a:endParaRPr lang="en-US" sz="1846" dirty="0">
                <a:solidFill>
                  <a:schemeClr val="bg2"/>
                </a:solidFill>
              </a:endParaRPr>
            </a:p>
          </p:txBody>
        </p:sp>
        <p:sp>
          <p:nvSpPr>
            <p:cNvPr id="42" name="TextBox 41">
              <a:extLst>
                <a:ext uri="{FF2B5EF4-FFF2-40B4-BE49-F238E27FC236}">
                  <a16:creationId xmlns:a16="http://schemas.microsoft.com/office/drawing/2014/main" id="{DE4E149D-2186-49B8-A234-39EBB7BF09FF}"/>
                </a:ext>
              </a:extLst>
            </p:cNvPr>
            <p:cNvSpPr txBox="1"/>
            <p:nvPr/>
          </p:nvSpPr>
          <p:spPr>
            <a:xfrm>
              <a:off x="6017493" y="4085629"/>
              <a:ext cx="1649564" cy="677371"/>
            </a:xfrm>
            <a:prstGeom prst="rect">
              <a:avLst/>
            </a:prstGeom>
            <a:noFill/>
            <a:ln w="12700">
              <a:solidFill>
                <a:schemeClr val="tx1"/>
              </a:solidFill>
            </a:ln>
          </p:spPr>
          <p:txBody>
            <a:bodyPr wrap="none" rtlCol="0">
              <a:spAutoFit/>
            </a:bodyPr>
            <a:lstStyle/>
            <a:p>
              <a:r>
                <a:rPr lang="en-US" sz="1846" dirty="0"/>
                <a:t>Ingestion:</a:t>
              </a:r>
              <a:r>
                <a:rPr lang="ja-JP" altLang="en-US" sz="1846" b="1" dirty="0">
                  <a:solidFill>
                    <a:schemeClr val="accent4"/>
                  </a:solidFill>
                  <a:latin typeface="Segoe UI" panose="020B0502040204020203" pitchFamily="34" charset="0"/>
                </a:rPr>
                <a:t>喝了</a:t>
              </a:r>
              <a:endParaRPr lang="en-US" altLang="ja-JP" sz="1846" b="1" dirty="0">
                <a:solidFill>
                  <a:schemeClr val="accent4"/>
                </a:solidFill>
                <a:latin typeface="Segoe UI" panose="020B0502040204020203" pitchFamily="34" charset="0"/>
              </a:endParaRPr>
            </a:p>
            <a:p>
              <a:r>
                <a:rPr lang="en-US" sz="1846" dirty="0" err="1"/>
                <a:t>Ingestor</a:t>
              </a:r>
              <a:r>
                <a:rPr lang="en-US" sz="1846" dirty="0"/>
                <a:t>:</a:t>
              </a:r>
              <a:r>
                <a:rPr lang="ja-JP" altLang="en-US" sz="1846" b="1" dirty="0">
                  <a:solidFill>
                    <a:schemeClr val="accent6">
                      <a:lumMod val="75000"/>
                    </a:schemeClr>
                  </a:solidFill>
                  <a:latin typeface="Segoe UI" panose="020B0502040204020203" pitchFamily="34" charset="0"/>
                </a:rPr>
                <a:t>兔子</a:t>
              </a:r>
              <a:endParaRPr lang="en-US" sz="1846" b="1" dirty="0">
                <a:solidFill>
                  <a:srgbClr val="00B0F0"/>
                </a:solidFill>
                <a:latin typeface="+mj-lt"/>
              </a:endParaRPr>
            </a:p>
          </p:txBody>
        </p:sp>
        <p:sp>
          <p:nvSpPr>
            <p:cNvPr id="11" name="Rectangle 10">
              <a:extLst>
                <a:ext uri="{FF2B5EF4-FFF2-40B4-BE49-F238E27FC236}">
                  <a16:creationId xmlns:a16="http://schemas.microsoft.com/office/drawing/2014/main" id="{7B77E100-81AB-4408-8026-3EBB7C40BDDD}"/>
                </a:ext>
              </a:extLst>
            </p:cNvPr>
            <p:cNvSpPr/>
            <p:nvPr/>
          </p:nvSpPr>
          <p:spPr>
            <a:xfrm>
              <a:off x="2497980"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Tokenization</a:t>
              </a:r>
              <a:endParaRPr lang="en-US" sz="2157" dirty="0"/>
            </a:p>
          </p:txBody>
        </p:sp>
        <p:sp>
          <p:nvSpPr>
            <p:cNvPr id="16" name="Rectangle 15">
              <a:extLst>
                <a:ext uri="{FF2B5EF4-FFF2-40B4-BE49-F238E27FC236}">
                  <a16:creationId xmlns:a16="http://schemas.microsoft.com/office/drawing/2014/main" id="{CFC4D9A1-6BFB-46E6-AA59-58C578172AF3}"/>
                </a:ext>
              </a:extLst>
            </p:cNvPr>
            <p:cNvSpPr/>
            <p:nvPr/>
          </p:nvSpPr>
          <p:spPr>
            <a:xfrm>
              <a:off x="4801439" y="1239636"/>
              <a:ext cx="2484749"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err="1">
                  <a:solidFill>
                    <a:schemeClr val="tx1"/>
                  </a:solidFill>
                </a:rPr>
                <a:t>FrameNet</a:t>
              </a:r>
              <a:r>
                <a:rPr lang="en-US" sz="2157" dirty="0">
                  <a:solidFill>
                    <a:schemeClr val="tx1"/>
                  </a:solidFill>
                </a:rPr>
                <a:t> Parser</a:t>
              </a:r>
              <a:endParaRPr lang="en-US" sz="2157" dirty="0"/>
            </a:p>
          </p:txBody>
        </p:sp>
        <p:sp>
          <p:nvSpPr>
            <p:cNvPr id="17" name="Rectangle 16">
              <a:extLst>
                <a:ext uri="{FF2B5EF4-FFF2-40B4-BE49-F238E27FC236}">
                  <a16:creationId xmlns:a16="http://schemas.microsoft.com/office/drawing/2014/main" id="{8415F93F-3986-4F1D-8242-5F518EEDC683}"/>
                </a:ext>
              </a:extLst>
            </p:cNvPr>
            <p:cNvSpPr/>
            <p:nvPr/>
          </p:nvSpPr>
          <p:spPr>
            <a:xfrm>
              <a:off x="8395594" y="805712"/>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coreference resolution</a:t>
              </a:r>
              <a:endParaRPr lang="en-US" sz="2157" dirty="0"/>
            </a:p>
          </p:txBody>
        </p:sp>
        <p:sp>
          <p:nvSpPr>
            <p:cNvPr id="18" name="Rectangle 17">
              <a:extLst>
                <a:ext uri="{FF2B5EF4-FFF2-40B4-BE49-F238E27FC236}">
                  <a16:creationId xmlns:a16="http://schemas.microsoft.com/office/drawing/2014/main" id="{F1AC7899-B327-4F75-AC75-4A6B6B82AE3A}"/>
                </a:ext>
              </a:extLst>
            </p:cNvPr>
            <p:cNvSpPr/>
            <p:nvPr/>
          </p:nvSpPr>
          <p:spPr>
            <a:xfrm>
              <a:off x="8395594" y="2143823"/>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Fine-grained hierarchical entity typing</a:t>
              </a:r>
              <a:endParaRPr lang="en-US" sz="2157" dirty="0"/>
            </a:p>
          </p:txBody>
        </p:sp>
        <p:sp>
          <p:nvSpPr>
            <p:cNvPr id="19" name="Rectangle 18">
              <a:extLst>
                <a:ext uri="{FF2B5EF4-FFF2-40B4-BE49-F238E27FC236}">
                  <a16:creationId xmlns:a16="http://schemas.microsoft.com/office/drawing/2014/main" id="{96FA0F53-A0C4-427C-A980-17593CA6FEC9}"/>
                </a:ext>
              </a:extLst>
            </p:cNvPr>
            <p:cNvSpPr/>
            <p:nvPr/>
          </p:nvSpPr>
          <p:spPr>
            <a:xfrm>
              <a:off x="8395596" y="3481932"/>
              <a:ext cx="3710718" cy="101479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Temporal relation prediction</a:t>
              </a:r>
              <a:endParaRPr lang="en-US" sz="2157" dirty="0"/>
            </a:p>
          </p:txBody>
        </p:sp>
        <p:sp>
          <p:nvSpPr>
            <p:cNvPr id="20" name="Rectangle 19">
              <a:extLst>
                <a:ext uri="{FF2B5EF4-FFF2-40B4-BE49-F238E27FC236}">
                  <a16:creationId xmlns:a16="http://schemas.microsoft.com/office/drawing/2014/main" id="{006EB9B0-74AE-48A4-8135-779A3D72041A}"/>
                </a:ext>
              </a:extLst>
            </p:cNvPr>
            <p:cNvSpPr/>
            <p:nvPr/>
          </p:nvSpPr>
          <p:spPr>
            <a:xfrm>
              <a:off x="8395592" y="4820042"/>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Third-party systems (e.g. relation extraction)</a:t>
              </a:r>
              <a:endParaRPr lang="en-US" sz="2157" dirty="0"/>
            </a:p>
          </p:txBody>
        </p:sp>
        <p:sp>
          <p:nvSpPr>
            <p:cNvPr id="21" name="Rectangle 20">
              <a:extLst>
                <a:ext uri="{FF2B5EF4-FFF2-40B4-BE49-F238E27FC236}">
                  <a16:creationId xmlns:a16="http://schemas.microsoft.com/office/drawing/2014/main" id="{6E66B4B6-7666-432F-9724-B3AF78D1EC02}"/>
                </a:ext>
              </a:extLst>
            </p:cNvPr>
            <p:cNvSpPr/>
            <p:nvPr/>
          </p:nvSpPr>
          <p:spPr>
            <a:xfrm>
              <a:off x="194515"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Raw Text</a:t>
              </a:r>
              <a:endParaRPr lang="en-US" sz="2157" dirty="0"/>
            </a:p>
          </p:txBody>
        </p:sp>
        <p:sp>
          <p:nvSpPr>
            <p:cNvPr id="22" name="Arrow: Right 21">
              <a:extLst>
                <a:ext uri="{FF2B5EF4-FFF2-40B4-BE49-F238E27FC236}">
                  <a16:creationId xmlns:a16="http://schemas.microsoft.com/office/drawing/2014/main" id="{D7906657-36FE-42C9-B1BE-555AC8BBE057}"/>
                </a:ext>
              </a:extLst>
            </p:cNvPr>
            <p:cNvSpPr/>
            <p:nvPr/>
          </p:nvSpPr>
          <p:spPr>
            <a:xfrm>
              <a:off x="1986267"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3" name="Arrow: Right 22">
              <a:extLst>
                <a:ext uri="{FF2B5EF4-FFF2-40B4-BE49-F238E27FC236}">
                  <a16:creationId xmlns:a16="http://schemas.microsoft.com/office/drawing/2014/main" id="{71AF3D61-CFAC-43A7-8D04-BA111D23160B}"/>
                </a:ext>
              </a:extLst>
            </p:cNvPr>
            <p:cNvSpPr/>
            <p:nvPr/>
          </p:nvSpPr>
          <p:spPr>
            <a:xfrm>
              <a:off x="4289730"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5" name="Arrow: Right 24">
              <a:extLst>
                <a:ext uri="{FF2B5EF4-FFF2-40B4-BE49-F238E27FC236}">
                  <a16:creationId xmlns:a16="http://schemas.microsoft.com/office/drawing/2014/main" id="{FD175597-7144-4463-8009-378F0B588AD7}"/>
                </a:ext>
              </a:extLst>
            </p:cNvPr>
            <p:cNvSpPr/>
            <p:nvPr/>
          </p:nvSpPr>
          <p:spPr>
            <a:xfrm rot="5400000">
              <a:off x="10089288" y="1851026"/>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6" name="Arrow: Right 25">
              <a:extLst>
                <a:ext uri="{FF2B5EF4-FFF2-40B4-BE49-F238E27FC236}">
                  <a16:creationId xmlns:a16="http://schemas.microsoft.com/office/drawing/2014/main" id="{2339D706-2719-460D-A4FC-EDB927FA2F4F}"/>
                </a:ext>
              </a:extLst>
            </p:cNvPr>
            <p:cNvSpPr/>
            <p:nvPr/>
          </p:nvSpPr>
          <p:spPr>
            <a:xfrm rot="5400000">
              <a:off x="10089288" y="3189135"/>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7" name="Arrow: Right 26">
              <a:extLst>
                <a:ext uri="{FF2B5EF4-FFF2-40B4-BE49-F238E27FC236}">
                  <a16:creationId xmlns:a16="http://schemas.microsoft.com/office/drawing/2014/main" id="{26CAA96E-1E5E-45EB-88C9-4D3348AD9254}"/>
                </a:ext>
              </a:extLst>
            </p:cNvPr>
            <p:cNvSpPr/>
            <p:nvPr/>
          </p:nvSpPr>
          <p:spPr>
            <a:xfrm rot="5400000">
              <a:off x="10096764" y="4536431"/>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8" name="Arrow: Right 27">
              <a:extLst>
                <a:ext uri="{FF2B5EF4-FFF2-40B4-BE49-F238E27FC236}">
                  <a16:creationId xmlns:a16="http://schemas.microsoft.com/office/drawing/2014/main" id="{B629AAF8-1462-48DB-8373-681C7168A7FF}"/>
                </a:ext>
              </a:extLst>
            </p:cNvPr>
            <p:cNvSpPr/>
            <p:nvPr/>
          </p:nvSpPr>
          <p:spPr>
            <a:xfrm>
              <a:off x="7286188"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9" name="Left Brace 28">
              <a:extLst>
                <a:ext uri="{FF2B5EF4-FFF2-40B4-BE49-F238E27FC236}">
                  <a16:creationId xmlns:a16="http://schemas.microsoft.com/office/drawing/2014/main" id="{6EDD9EF5-BE72-4D85-B255-BBD791A3BE92}"/>
                </a:ext>
              </a:extLst>
            </p:cNvPr>
            <p:cNvSpPr/>
            <p:nvPr/>
          </p:nvSpPr>
          <p:spPr>
            <a:xfrm>
              <a:off x="7928198" y="1211950"/>
              <a:ext cx="433264" cy="3893327"/>
            </a:xfrm>
            <a:prstGeom prst="leftBrace">
              <a:avLst>
                <a:gd name="adj1" fmla="val 8333"/>
                <a:gd name="adj2" fmla="val 132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57"/>
            </a:p>
          </p:txBody>
        </p:sp>
        <p:sp>
          <p:nvSpPr>
            <p:cNvPr id="33" name="Arrow: Right 32">
              <a:extLst>
                <a:ext uri="{FF2B5EF4-FFF2-40B4-BE49-F238E27FC236}">
                  <a16:creationId xmlns:a16="http://schemas.microsoft.com/office/drawing/2014/main" id="{AFDE275A-6219-4D58-ABDA-0386673780E5}"/>
                </a:ext>
              </a:extLst>
            </p:cNvPr>
            <p:cNvSpPr/>
            <p:nvPr/>
          </p:nvSpPr>
          <p:spPr>
            <a:xfrm rot="10800000">
              <a:off x="7823825" y="5190915"/>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34" name="TextBox 33">
              <a:extLst>
                <a:ext uri="{FF2B5EF4-FFF2-40B4-BE49-F238E27FC236}">
                  <a16:creationId xmlns:a16="http://schemas.microsoft.com/office/drawing/2014/main" id="{1B16A315-33C5-4AAF-AB1A-4610A2792B5A}"/>
                </a:ext>
              </a:extLst>
            </p:cNvPr>
            <p:cNvSpPr txBox="1"/>
            <p:nvPr/>
          </p:nvSpPr>
          <p:spPr>
            <a:xfrm>
              <a:off x="222419" y="2303646"/>
              <a:ext cx="2458822" cy="677371"/>
            </a:xfrm>
            <a:prstGeom prst="rect">
              <a:avLst/>
            </a:prstGeom>
            <a:noFill/>
            <a:ln>
              <a:solidFill>
                <a:schemeClr val="tx1"/>
              </a:solidFill>
            </a:ln>
          </p:spPr>
          <p:txBody>
            <a:bodyPr wrap="square" rtlCol="0">
              <a:spAutoFit/>
            </a:bodyPr>
            <a:lstStyle/>
            <a:p>
              <a:r>
                <a:rPr lang="en-US" sz="1846" dirty="0">
                  <a:latin typeface="+mj-lt"/>
                </a:rPr>
                <a:t>The rabbit ate a carrot.</a:t>
              </a:r>
            </a:p>
            <a:p>
              <a:pPr algn="l"/>
              <a:r>
                <a:rPr lang="ja-JP" altLang="en-US" sz="1846" dirty="0">
                  <a:latin typeface="Segoe UI" panose="020B0502040204020203" pitchFamily="34" charset="0"/>
                </a:rPr>
                <a:t>兔子喝了水</a:t>
              </a:r>
            </a:p>
          </p:txBody>
        </p:sp>
        <p:sp>
          <p:nvSpPr>
            <p:cNvPr id="35" name="TextBox 34">
              <a:extLst>
                <a:ext uri="{FF2B5EF4-FFF2-40B4-BE49-F238E27FC236}">
                  <a16:creationId xmlns:a16="http://schemas.microsoft.com/office/drawing/2014/main" id="{2931FF2C-1BCF-4285-92F8-B24EBECEAD7A}"/>
                </a:ext>
              </a:extLst>
            </p:cNvPr>
            <p:cNvSpPr txBox="1"/>
            <p:nvPr/>
          </p:nvSpPr>
          <p:spPr>
            <a:xfrm>
              <a:off x="4866591" y="2303646"/>
              <a:ext cx="2458821" cy="677371"/>
            </a:xfrm>
            <a:prstGeom prst="rect">
              <a:avLst/>
            </a:prstGeom>
            <a:noFill/>
          </p:spPr>
          <p:txBody>
            <a:bodyPr wrap="square" rtlCol="0">
              <a:spAutoFit/>
            </a:bodyPr>
            <a:lstStyle/>
            <a:p>
              <a:r>
                <a:rPr lang="en-US" sz="1846" b="1" dirty="0">
                  <a:solidFill>
                    <a:schemeClr val="accent6"/>
                  </a:solidFill>
                  <a:latin typeface="+mj-lt"/>
                </a:rPr>
                <a:t>The rabbit </a:t>
              </a:r>
              <a:r>
                <a:rPr lang="en-US" sz="1846" b="1" dirty="0">
                  <a:solidFill>
                    <a:schemeClr val="accent2"/>
                  </a:solidFill>
                  <a:latin typeface="+mj-lt"/>
                </a:rPr>
                <a:t>ate</a:t>
              </a:r>
              <a:r>
                <a:rPr lang="en-US" sz="1846" b="1" dirty="0">
                  <a:latin typeface="+mj-lt"/>
                </a:rPr>
                <a:t> </a:t>
              </a:r>
              <a:r>
                <a:rPr lang="en-US" sz="1846" b="1" dirty="0">
                  <a:solidFill>
                    <a:srgbClr val="7030A0"/>
                  </a:solidFill>
                  <a:latin typeface="+mj-lt"/>
                </a:rPr>
                <a:t>a carrot</a:t>
              </a:r>
              <a:r>
                <a:rPr lang="en-US" sz="1846" b="1" dirty="0">
                  <a:latin typeface="+mj-lt"/>
                </a:rPr>
                <a:t>.</a:t>
              </a:r>
            </a:p>
            <a:p>
              <a:r>
                <a:rPr lang="ja-JP" altLang="en-US" sz="1846" dirty="0">
                  <a:solidFill>
                    <a:schemeClr val="accent6">
                      <a:lumMod val="75000"/>
                    </a:schemeClr>
                  </a:solidFill>
                  <a:latin typeface="Segoe UI" panose="020B0502040204020203" pitchFamily="34" charset="0"/>
                </a:rPr>
                <a:t>兔子</a:t>
              </a:r>
              <a:r>
                <a:rPr lang="ja-JP" altLang="en-US" sz="1846" dirty="0">
                  <a:solidFill>
                    <a:schemeClr val="accent4"/>
                  </a:solidFill>
                  <a:latin typeface="Segoe UI" panose="020B0502040204020203" pitchFamily="34" charset="0"/>
                </a:rPr>
                <a:t>喝了</a:t>
              </a:r>
              <a:r>
                <a:rPr lang="ja-JP" altLang="en-US" sz="1846" dirty="0">
                  <a:solidFill>
                    <a:srgbClr val="00B0F0"/>
                  </a:solidFill>
                  <a:latin typeface="Segoe UI" panose="020B0502040204020203" pitchFamily="34" charset="0"/>
                </a:rPr>
                <a:t>水</a:t>
              </a:r>
              <a:endParaRPr lang="en-US" sz="1846" b="1" dirty="0">
                <a:solidFill>
                  <a:srgbClr val="00B0F0"/>
                </a:solidFill>
                <a:latin typeface="+mj-lt"/>
              </a:endParaRPr>
            </a:p>
          </p:txBody>
        </p:sp>
        <p:sp>
          <p:nvSpPr>
            <p:cNvPr id="41" name="TextBox 40">
              <a:extLst>
                <a:ext uri="{FF2B5EF4-FFF2-40B4-BE49-F238E27FC236}">
                  <a16:creationId xmlns:a16="http://schemas.microsoft.com/office/drawing/2014/main" id="{D3390C2D-6F3E-415F-A041-D95B03F8108B}"/>
                </a:ext>
              </a:extLst>
            </p:cNvPr>
            <p:cNvSpPr txBox="1"/>
            <p:nvPr/>
          </p:nvSpPr>
          <p:spPr>
            <a:xfrm>
              <a:off x="4951698" y="4717384"/>
              <a:ext cx="2092947" cy="968707"/>
            </a:xfrm>
            <a:prstGeom prst="rect">
              <a:avLst/>
            </a:prstGeom>
            <a:solidFill>
              <a:schemeClr val="bg1"/>
            </a:solidFill>
            <a:ln w="12700">
              <a:solidFill>
                <a:schemeClr val="tx1"/>
              </a:solidFill>
            </a:ln>
          </p:spPr>
          <p:txBody>
            <a:bodyPr wrap="none" rtlCol="0">
              <a:spAutoFit/>
            </a:bodyPr>
            <a:lstStyle/>
            <a:p>
              <a:r>
                <a:rPr lang="en-US" sz="1846" dirty="0"/>
                <a:t>Ingestion: </a:t>
              </a:r>
              <a:r>
                <a:rPr lang="en-US" sz="1846" b="1" dirty="0">
                  <a:solidFill>
                    <a:schemeClr val="accent2"/>
                  </a:solidFill>
                  <a:latin typeface="+mj-lt"/>
                </a:rPr>
                <a:t>ate</a:t>
              </a:r>
            </a:p>
            <a:p>
              <a:r>
                <a:rPr lang="en-US" sz="1846" dirty="0" err="1"/>
                <a:t>Ingestor</a:t>
              </a:r>
              <a:r>
                <a:rPr lang="en-US" sz="1846" dirty="0"/>
                <a:t>: </a:t>
              </a:r>
              <a:r>
                <a:rPr lang="en-US" sz="1846" b="1" dirty="0">
                  <a:solidFill>
                    <a:schemeClr val="accent6"/>
                  </a:solidFill>
                  <a:latin typeface="+mj-lt"/>
                </a:rPr>
                <a:t>The rabbit</a:t>
              </a:r>
            </a:p>
            <a:p>
              <a:r>
                <a:rPr lang="en-US" sz="1846" dirty="0"/>
                <a:t>Ingestible: </a:t>
              </a:r>
              <a:r>
                <a:rPr lang="en-US" sz="1846" b="1" dirty="0">
                  <a:solidFill>
                    <a:srgbClr val="7030A0"/>
                  </a:solidFill>
                  <a:latin typeface="+mj-lt"/>
                </a:rPr>
                <a:t>a carrot</a:t>
              </a:r>
            </a:p>
          </p:txBody>
        </p:sp>
        <p:sp>
          <p:nvSpPr>
            <p:cNvPr id="50" name="TextBox 49">
              <a:extLst>
                <a:ext uri="{FF2B5EF4-FFF2-40B4-BE49-F238E27FC236}">
                  <a16:creationId xmlns:a16="http://schemas.microsoft.com/office/drawing/2014/main" id="{82501DE7-9037-4819-A3FF-9CB398EB17EB}"/>
                </a:ext>
              </a:extLst>
            </p:cNvPr>
            <p:cNvSpPr txBox="1"/>
            <p:nvPr/>
          </p:nvSpPr>
          <p:spPr>
            <a:xfrm>
              <a:off x="458188" y="4438799"/>
              <a:ext cx="3506787" cy="968707"/>
            </a:xfrm>
            <a:prstGeom prst="rect">
              <a:avLst/>
            </a:prstGeom>
            <a:solidFill>
              <a:schemeClr val="bg1"/>
            </a:solidFill>
            <a:ln w="12700">
              <a:solidFill>
                <a:schemeClr val="tx1"/>
              </a:solidFill>
            </a:ln>
          </p:spPr>
          <p:txBody>
            <a:bodyPr wrap="square" rtlCol="0">
              <a:spAutoFit/>
            </a:bodyPr>
            <a:lstStyle/>
            <a:p>
              <a:r>
                <a:rPr lang="en-US" sz="1846" b="1" u="sng" dirty="0"/>
                <a:t>a carrot</a:t>
              </a:r>
              <a:r>
                <a:rPr lang="en-US" sz="1846" dirty="0"/>
                <a:t> (</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en-US" sz="1846" b="1" dirty="0">
                  <a:solidFill>
                    <a:schemeClr val="bg1">
                      <a:lumMod val="65000"/>
                    </a:schemeClr>
                  </a:solidFill>
                  <a:latin typeface="+mj-lt"/>
                </a:rPr>
                <a:t>The rabbit ate </a:t>
              </a:r>
              <a:r>
                <a:rPr lang="en-US" sz="1846" b="1" dirty="0">
                  <a:solidFill>
                    <a:srgbClr val="7030A0"/>
                  </a:solidFill>
                  <a:latin typeface="+mj-lt"/>
                </a:rPr>
                <a:t>a carrot</a:t>
              </a:r>
              <a:r>
                <a:rPr lang="en-US" sz="1846" b="1" dirty="0">
                  <a:solidFill>
                    <a:schemeClr val="bg1">
                      <a:lumMod val="65000"/>
                    </a:schemeClr>
                  </a:solidFill>
                  <a:latin typeface="+mj-lt"/>
                </a:rPr>
                <a:t>.</a:t>
              </a:r>
              <a:r>
                <a:rPr lang="en-US" sz="1846" dirty="0"/>
                <a:t>”</a:t>
              </a:r>
              <a:r>
                <a:rPr lang="en-US" sz="1846" dirty="0">
                  <a:latin typeface="+mj-lt"/>
                </a:rPr>
                <a:t> </a:t>
              </a:r>
              <a:endParaRPr lang="en-US" sz="1846" dirty="0">
                <a:solidFill>
                  <a:schemeClr val="bg2"/>
                </a:solidFill>
              </a:endParaRPr>
            </a:p>
          </p:txBody>
        </p:sp>
        <p:sp>
          <p:nvSpPr>
            <p:cNvPr id="51" name="TextBox 50">
              <a:extLst>
                <a:ext uri="{FF2B5EF4-FFF2-40B4-BE49-F238E27FC236}">
                  <a16:creationId xmlns:a16="http://schemas.microsoft.com/office/drawing/2014/main" id="{1D233A52-8D66-492F-B137-9EBBFEA1A68E}"/>
                </a:ext>
              </a:extLst>
            </p:cNvPr>
            <p:cNvSpPr txBox="1"/>
            <p:nvPr/>
          </p:nvSpPr>
          <p:spPr>
            <a:xfrm>
              <a:off x="222419" y="3989329"/>
              <a:ext cx="3510937" cy="968707"/>
            </a:xfrm>
            <a:prstGeom prst="rect">
              <a:avLst/>
            </a:prstGeom>
            <a:solidFill>
              <a:schemeClr val="bg1"/>
            </a:solidFill>
            <a:ln w="12700">
              <a:solidFill>
                <a:schemeClr val="tx1"/>
              </a:solidFill>
            </a:ln>
          </p:spPr>
          <p:txBody>
            <a:bodyPr wrap="square" rtlCol="0">
              <a:spAutoFit/>
            </a:bodyPr>
            <a:lstStyle/>
            <a:p>
              <a:r>
                <a:rPr lang="en-US" sz="1846" b="1" u="sng" dirty="0"/>
                <a:t>the rabbit</a:t>
              </a:r>
              <a:r>
                <a:rPr lang="en-US" sz="1846" dirty="0"/>
                <a:t> (animal)</a:t>
              </a:r>
            </a:p>
            <a:p>
              <a:r>
                <a:rPr lang="en-US" sz="1846" dirty="0"/>
                <a:t>Mentions:</a:t>
              </a:r>
              <a:r>
                <a:rPr lang="en-US" sz="1846" dirty="0">
                  <a:solidFill>
                    <a:srgbClr val="7030A0"/>
                  </a:solidFill>
                </a:rPr>
                <a:t> </a:t>
              </a:r>
              <a:r>
                <a:rPr lang="en-US" sz="1846" dirty="0"/>
                <a:t>“</a:t>
              </a:r>
              <a:r>
                <a:rPr lang="en-US" sz="1846" b="1" dirty="0">
                  <a:solidFill>
                    <a:schemeClr val="accent6"/>
                  </a:solidFill>
                  <a:latin typeface="+mj-lt"/>
                </a:rPr>
                <a:t>The rabbit </a:t>
              </a:r>
              <a:r>
                <a:rPr lang="en-US" sz="1846" b="1" dirty="0">
                  <a:solidFill>
                    <a:schemeClr val="bg1">
                      <a:lumMod val="65000"/>
                    </a:schemeClr>
                  </a:solidFill>
                  <a:latin typeface="+mj-lt"/>
                </a:rPr>
                <a:t>ate a carrot.</a:t>
              </a:r>
              <a:r>
                <a:rPr lang="en-US" sz="1846" dirty="0"/>
                <a:t>”</a:t>
              </a:r>
              <a:r>
                <a:rPr lang="en-US" sz="1846" dirty="0">
                  <a:latin typeface="+mj-lt"/>
                </a:rPr>
                <a:t>, </a:t>
              </a:r>
              <a:r>
                <a:rPr lang="en-US" sz="1846" dirty="0"/>
                <a:t>“</a:t>
              </a:r>
              <a:r>
                <a:rPr lang="ja-JP" altLang="en-US" sz="1846" b="1" dirty="0">
                  <a:solidFill>
                    <a:schemeClr val="accent6"/>
                  </a:solidFill>
                  <a:latin typeface="Segoe UI" panose="020B0502040204020203" pitchFamily="34" charset="0"/>
                </a:rPr>
                <a:t>兔子</a:t>
              </a:r>
              <a:r>
                <a:rPr lang="ja-JP" altLang="en-US" sz="1846" b="1" dirty="0">
                  <a:solidFill>
                    <a:schemeClr val="bg1">
                      <a:lumMod val="65000"/>
                    </a:schemeClr>
                  </a:solidFill>
                  <a:latin typeface="Segoe UI" panose="020B0502040204020203" pitchFamily="34" charset="0"/>
                </a:rPr>
                <a:t>喝了水</a:t>
              </a:r>
              <a:r>
                <a:rPr lang="en-US" sz="1846" dirty="0"/>
                <a:t>”</a:t>
              </a:r>
              <a:endParaRPr lang="en-US" sz="1846" dirty="0">
                <a:solidFill>
                  <a:schemeClr val="bg2"/>
                </a:solidFill>
              </a:endParaRPr>
            </a:p>
          </p:txBody>
        </p:sp>
        <p:sp>
          <p:nvSpPr>
            <p:cNvPr id="52" name="TextBox 51">
              <a:extLst>
                <a:ext uri="{FF2B5EF4-FFF2-40B4-BE49-F238E27FC236}">
                  <a16:creationId xmlns:a16="http://schemas.microsoft.com/office/drawing/2014/main" id="{056920C3-2A77-4D2A-B49C-3E423B76F957}"/>
                </a:ext>
              </a:extLst>
            </p:cNvPr>
            <p:cNvSpPr txBox="1"/>
            <p:nvPr/>
          </p:nvSpPr>
          <p:spPr>
            <a:xfrm>
              <a:off x="1508309" y="3405875"/>
              <a:ext cx="922081" cy="386036"/>
            </a:xfrm>
            <a:prstGeom prst="rect">
              <a:avLst/>
            </a:prstGeom>
            <a:noFill/>
          </p:spPr>
          <p:txBody>
            <a:bodyPr wrap="none" rtlCol="0">
              <a:spAutoFit/>
            </a:bodyPr>
            <a:lstStyle/>
            <a:p>
              <a:r>
                <a:rPr lang="en-US" sz="1846" u="sng" dirty="0"/>
                <a:t>Entities</a:t>
              </a:r>
            </a:p>
          </p:txBody>
        </p:sp>
        <p:sp>
          <p:nvSpPr>
            <p:cNvPr id="53" name="TextBox 52">
              <a:extLst>
                <a:ext uri="{FF2B5EF4-FFF2-40B4-BE49-F238E27FC236}">
                  <a16:creationId xmlns:a16="http://schemas.microsoft.com/office/drawing/2014/main" id="{849C5490-A310-48AD-AE20-1CD2F205BD4B}"/>
                </a:ext>
              </a:extLst>
            </p:cNvPr>
            <p:cNvSpPr txBox="1"/>
            <p:nvPr/>
          </p:nvSpPr>
          <p:spPr>
            <a:xfrm>
              <a:off x="5931882" y="3405875"/>
              <a:ext cx="831786" cy="386036"/>
            </a:xfrm>
            <a:prstGeom prst="rect">
              <a:avLst/>
            </a:prstGeom>
            <a:noFill/>
          </p:spPr>
          <p:txBody>
            <a:bodyPr wrap="none" rtlCol="0">
              <a:spAutoFit/>
            </a:bodyPr>
            <a:lstStyle/>
            <a:p>
              <a:r>
                <a:rPr lang="en-US" sz="1846" u="sng" dirty="0"/>
                <a:t>Events</a:t>
              </a:r>
            </a:p>
          </p:txBody>
        </p:sp>
        <p:cxnSp>
          <p:nvCxnSpPr>
            <p:cNvPr id="55" name="Connector: Elbow 54">
              <a:extLst>
                <a:ext uri="{FF2B5EF4-FFF2-40B4-BE49-F238E27FC236}">
                  <a16:creationId xmlns:a16="http://schemas.microsoft.com/office/drawing/2014/main" id="{2E0183C6-93EE-4A9D-82FC-F00F0ED14FF3}"/>
                </a:ext>
              </a:extLst>
            </p:cNvPr>
            <p:cNvCxnSpPr>
              <a:cxnSpLocks/>
              <a:stCxn id="41" idx="1"/>
              <a:endCxn id="42" idx="0"/>
            </p:cNvCxnSpPr>
            <p:nvPr/>
          </p:nvCxnSpPr>
          <p:spPr>
            <a:xfrm rot="10800000" flipH="1">
              <a:off x="4951697" y="4085629"/>
              <a:ext cx="1890577" cy="1116110"/>
            </a:xfrm>
            <a:prstGeom prst="bentConnector4">
              <a:avLst>
                <a:gd name="adj1" fmla="val -12402"/>
                <a:gd name="adj2" fmla="val 121007"/>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48BA766-7F27-4101-A3BD-8EE3338E4681}"/>
                </a:ext>
              </a:extLst>
            </p:cNvPr>
            <p:cNvSpPr txBox="1"/>
            <p:nvPr/>
          </p:nvSpPr>
          <p:spPr>
            <a:xfrm>
              <a:off x="4647626" y="4011807"/>
              <a:ext cx="833957" cy="386036"/>
            </a:xfrm>
            <a:prstGeom prst="rect">
              <a:avLst/>
            </a:prstGeom>
            <a:noFill/>
          </p:spPr>
          <p:txBody>
            <a:bodyPr wrap="none" rtlCol="0">
              <a:spAutoFit/>
            </a:bodyPr>
            <a:lstStyle/>
            <a:p>
              <a:r>
                <a:rPr lang="en-US" sz="1846" i="1" dirty="0"/>
                <a:t>Before</a:t>
              </a:r>
            </a:p>
          </p:txBody>
        </p:sp>
        <p:sp>
          <p:nvSpPr>
            <p:cNvPr id="2" name="TextBox 1">
              <a:extLst>
                <a:ext uri="{FF2B5EF4-FFF2-40B4-BE49-F238E27FC236}">
                  <a16:creationId xmlns:a16="http://schemas.microsoft.com/office/drawing/2014/main" id="{27884C04-733A-4ECA-9406-4D7D80B72681}"/>
                </a:ext>
              </a:extLst>
            </p:cNvPr>
            <p:cNvSpPr txBox="1"/>
            <p:nvPr/>
          </p:nvSpPr>
          <p:spPr>
            <a:xfrm>
              <a:off x="194514" y="2980044"/>
              <a:ext cx="3340537" cy="344838"/>
            </a:xfrm>
            <a:prstGeom prst="rect">
              <a:avLst/>
            </a:prstGeom>
            <a:noFill/>
          </p:spPr>
          <p:txBody>
            <a:bodyPr wrap="square" rtlCol="0">
              <a:spAutoFit/>
            </a:bodyPr>
            <a:lstStyle/>
            <a:p>
              <a:r>
                <a:rPr lang="en-US" sz="1641" i="1" dirty="0">
                  <a:latin typeface="+mj-lt"/>
                </a:rPr>
                <a:t>Translation: </a:t>
              </a:r>
              <a:r>
                <a:rPr lang="en-US" sz="1641" b="1" i="1" dirty="0">
                  <a:solidFill>
                    <a:schemeClr val="accent6">
                      <a:lumMod val="75000"/>
                    </a:schemeClr>
                  </a:solidFill>
                  <a:latin typeface="+mj-lt"/>
                </a:rPr>
                <a:t>The rabbit </a:t>
              </a:r>
              <a:r>
                <a:rPr lang="en-US" sz="1641" b="1" i="1" dirty="0">
                  <a:solidFill>
                    <a:schemeClr val="accent4"/>
                  </a:solidFill>
                  <a:latin typeface="+mj-lt"/>
                </a:rPr>
                <a:t>drank</a:t>
              </a:r>
              <a:r>
                <a:rPr lang="en-US" sz="1641" b="1" i="1" dirty="0">
                  <a:latin typeface="+mj-lt"/>
                </a:rPr>
                <a:t> </a:t>
              </a:r>
              <a:r>
                <a:rPr lang="en-US" sz="1641" b="1" i="1" dirty="0">
                  <a:solidFill>
                    <a:srgbClr val="00B0F0"/>
                  </a:solidFill>
                  <a:latin typeface="+mj-lt"/>
                </a:rPr>
                <a:t>water</a:t>
              </a:r>
              <a:endParaRPr lang="en-US" sz="1641" b="1" dirty="0">
                <a:latin typeface="+mj-lt"/>
              </a:endParaRPr>
            </a:p>
          </p:txBody>
        </p:sp>
        <p:sp>
          <p:nvSpPr>
            <p:cNvPr id="4" name="TextBox 3">
              <a:extLst>
                <a:ext uri="{FF2B5EF4-FFF2-40B4-BE49-F238E27FC236}">
                  <a16:creationId xmlns:a16="http://schemas.microsoft.com/office/drawing/2014/main" id="{C234936C-8315-44C9-B5DF-20F18A9134C3}"/>
                </a:ext>
              </a:extLst>
            </p:cNvPr>
            <p:cNvSpPr txBox="1"/>
            <p:nvPr/>
          </p:nvSpPr>
          <p:spPr>
            <a:xfrm>
              <a:off x="3192950" y="2120103"/>
              <a:ext cx="883575" cy="261610"/>
            </a:xfrm>
            <a:prstGeom prst="rect">
              <a:avLst/>
            </a:prstGeom>
            <a:noFill/>
          </p:spPr>
          <p:txBody>
            <a:bodyPr wrap="none" rtlCol="0">
              <a:spAutoFit/>
            </a:bodyPr>
            <a:lstStyle/>
            <a:p>
              <a:r>
                <a:rPr lang="en-US" sz="1100" dirty="0"/>
                <a:t>e.g. Polyglot</a:t>
              </a:r>
            </a:p>
          </p:txBody>
        </p:sp>
      </p:grpSp>
      <p:sp>
        <p:nvSpPr>
          <p:cNvPr id="8" name="Title 7">
            <a:extLst>
              <a:ext uri="{FF2B5EF4-FFF2-40B4-BE49-F238E27FC236}">
                <a16:creationId xmlns:a16="http://schemas.microsoft.com/office/drawing/2014/main" id="{CA66971D-906D-4DC3-8A3D-DEDFBA3BED89}"/>
              </a:ext>
            </a:extLst>
          </p:cNvPr>
          <p:cNvSpPr>
            <a:spLocks noGrp="1"/>
          </p:cNvSpPr>
          <p:nvPr>
            <p:ph type="title"/>
          </p:nvPr>
        </p:nvSpPr>
        <p:spPr>
          <a:xfrm>
            <a:off x="838200" y="62236"/>
            <a:ext cx="10515600" cy="820674"/>
          </a:xfrm>
        </p:spPr>
        <p:txBody>
          <a:bodyPr>
            <a:normAutofit/>
          </a:bodyPr>
          <a:lstStyle/>
          <a:p>
            <a:pPr algn="ctr"/>
            <a:r>
              <a:rPr lang="en-US" sz="3600" dirty="0"/>
              <a:t>LOME Architecture</a:t>
            </a:r>
          </a:p>
        </p:txBody>
      </p:sp>
    </p:spTree>
    <p:extLst>
      <p:ext uri="{BB962C8B-B14F-4D97-AF65-F5344CB8AC3E}">
        <p14:creationId xmlns:p14="http://schemas.microsoft.com/office/powerpoint/2010/main" val="1554486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3105-7611-4ED6-93A6-D584537F2177}"/>
              </a:ext>
            </a:extLst>
          </p:cNvPr>
          <p:cNvSpPr>
            <a:spLocks noGrp="1"/>
          </p:cNvSpPr>
          <p:nvPr>
            <p:ph type="title"/>
          </p:nvPr>
        </p:nvSpPr>
        <p:spPr/>
        <p:txBody>
          <a:bodyPr/>
          <a:lstStyle/>
          <a:p>
            <a:r>
              <a:rPr lang="en-US" dirty="0"/>
              <a:t>Temporal Relation Prediction</a:t>
            </a:r>
          </a:p>
        </p:txBody>
      </p:sp>
      <p:sp>
        <p:nvSpPr>
          <p:cNvPr id="3" name="Content Placeholder 2">
            <a:extLst>
              <a:ext uri="{FF2B5EF4-FFF2-40B4-BE49-F238E27FC236}">
                <a16:creationId xmlns:a16="http://schemas.microsoft.com/office/drawing/2014/main" id="{C7E3F82D-9DD6-451E-95DC-20273FC7FCAC}"/>
              </a:ext>
            </a:extLst>
          </p:cNvPr>
          <p:cNvSpPr>
            <a:spLocks noGrp="1"/>
          </p:cNvSpPr>
          <p:nvPr>
            <p:ph idx="1"/>
          </p:nvPr>
        </p:nvSpPr>
        <p:spPr/>
        <p:txBody>
          <a:bodyPr/>
          <a:lstStyle/>
          <a:p>
            <a:r>
              <a:rPr lang="en-US" dirty="0"/>
              <a:t>Goal: given two events, predict their temporal relation (e.g. before, overlap, </a:t>
            </a:r>
            <a:r>
              <a:rPr lang="en-US" dirty="0" err="1"/>
              <a:t>etc</a:t>
            </a:r>
            <a:r>
              <a:rPr lang="en-US" dirty="0"/>
              <a:t>)</a:t>
            </a:r>
          </a:p>
          <a:p>
            <a:r>
              <a:rPr lang="en-US" dirty="0"/>
              <a:t>Model: Real-valued event pairs </a:t>
            </a:r>
            <a:r>
              <a:rPr lang="en-US" sz="2000" dirty="0"/>
              <a:t>(</a:t>
            </a:r>
            <a:r>
              <a:rPr lang="en-US" sz="2000" dirty="0" err="1"/>
              <a:t>Vashishtha</a:t>
            </a:r>
            <a:r>
              <a:rPr lang="en-US" sz="2000" dirty="0"/>
              <a:t> et al., 2019)</a:t>
            </a:r>
            <a:r>
              <a:rPr lang="en-US" dirty="0"/>
              <a:t> + XLM-R</a:t>
            </a:r>
          </a:p>
          <a:p>
            <a:r>
              <a:rPr lang="en-US" dirty="0"/>
              <a:t>Data: </a:t>
            </a:r>
            <a:r>
              <a:rPr lang="en-US" dirty="0" err="1"/>
              <a:t>TimeBank</a:t>
            </a:r>
            <a:r>
              <a:rPr lang="en-US" dirty="0"/>
              <a:t> Dense, TempEval3, Chinese corpus</a:t>
            </a:r>
          </a:p>
          <a:p>
            <a:r>
              <a:rPr lang="en-US" dirty="0"/>
              <a:t>Cross-lingual performance</a:t>
            </a:r>
          </a:p>
        </p:txBody>
      </p:sp>
      <p:graphicFrame>
        <p:nvGraphicFramePr>
          <p:cNvPr id="6" name="Chart 5">
            <a:extLst>
              <a:ext uri="{FF2B5EF4-FFF2-40B4-BE49-F238E27FC236}">
                <a16:creationId xmlns:a16="http://schemas.microsoft.com/office/drawing/2014/main" id="{3F6F7A2B-D167-4E96-9A0E-F27801622537}"/>
              </a:ext>
            </a:extLst>
          </p:cNvPr>
          <p:cNvGraphicFramePr/>
          <p:nvPr>
            <p:extLst>
              <p:ext uri="{D42A27DB-BD31-4B8C-83A1-F6EECF244321}">
                <p14:modId xmlns:p14="http://schemas.microsoft.com/office/powerpoint/2010/main" val="532865254"/>
              </p:ext>
            </p:extLst>
          </p:nvPr>
        </p:nvGraphicFramePr>
        <p:xfrm>
          <a:off x="6096000" y="3726180"/>
          <a:ext cx="4191000" cy="31318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307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34BDE8A6-475F-456A-92CA-BAE0EC924DCB}"/>
              </a:ext>
            </a:extLst>
          </p:cNvPr>
          <p:cNvCxnSpPr/>
          <p:nvPr/>
        </p:nvCxnSpPr>
        <p:spPr>
          <a:xfrm flipH="1">
            <a:off x="-23252" y="3320274"/>
            <a:ext cx="780505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D21112D-C070-44A5-91C6-0CE1D4C3E703}"/>
              </a:ext>
            </a:extLst>
          </p:cNvPr>
          <p:cNvGrpSpPr/>
          <p:nvPr/>
        </p:nvGrpSpPr>
        <p:grpSpPr>
          <a:xfrm>
            <a:off x="194514" y="805712"/>
            <a:ext cx="11911800" cy="5029124"/>
            <a:chOff x="194514" y="805712"/>
            <a:chExt cx="11911800" cy="5029124"/>
          </a:xfrm>
        </p:grpSpPr>
        <p:sp>
          <p:nvSpPr>
            <p:cNvPr id="38" name="TextBox 37">
              <a:extLst>
                <a:ext uri="{FF2B5EF4-FFF2-40B4-BE49-F238E27FC236}">
                  <a16:creationId xmlns:a16="http://schemas.microsoft.com/office/drawing/2014/main" id="{B7A672E7-0B89-4AFD-BF2E-39D18C9A3C93}"/>
                </a:ext>
              </a:extLst>
            </p:cNvPr>
            <p:cNvSpPr txBox="1"/>
            <p:nvPr/>
          </p:nvSpPr>
          <p:spPr>
            <a:xfrm>
              <a:off x="709470" y="5105277"/>
              <a:ext cx="3491274" cy="677371"/>
            </a:xfrm>
            <a:prstGeom prst="rect">
              <a:avLst/>
            </a:prstGeom>
            <a:solidFill>
              <a:schemeClr val="bg1"/>
            </a:solidFill>
            <a:ln w="12700">
              <a:solidFill>
                <a:schemeClr val="tx1"/>
              </a:solidFill>
            </a:ln>
          </p:spPr>
          <p:txBody>
            <a:bodyPr wrap="square" rtlCol="0">
              <a:spAutoFit/>
            </a:bodyPr>
            <a:lstStyle/>
            <a:p>
              <a:r>
                <a:rPr lang="ja-JP" altLang="en-US" sz="1846" b="1" u="sng" dirty="0">
                  <a:latin typeface="Segoe UI" panose="020B0502040204020203" pitchFamily="34" charset="0"/>
                </a:rPr>
                <a:t>水</a:t>
              </a:r>
              <a:r>
                <a:rPr lang="en-US" sz="1846" dirty="0"/>
                <a:t>(</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ja-JP" altLang="en-US" sz="1846" b="1" dirty="0">
                  <a:solidFill>
                    <a:schemeClr val="bg1">
                      <a:lumMod val="65000"/>
                    </a:schemeClr>
                  </a:solidFill>
                  <a:latin typeface="Segoe UI" panose="020B0502040204020203" pitchFamily="34" charset="0"/>
                </a:rPr>
                <a:t>兔子喝了</a:t>
              </a:r>
              <a:r>
                <a:rPr lang="ja-JP" altLang="en-US" sz="1846" b="1" dirty="0">
                  <a:solidFill>
                    <a:srgbClr val="00B0F0"/>
                  </a:solidFill>
                  <a:latin typeface="Segoe UI" panose="020B0502040204020203" pitchFamily="34" charset="0"/>
                </a:rPr>
                <a:t>水</a:t>
              </a:r>
              <a:r>
                <a:rPr lang="en-US" sz="1846" dirty="0"/>
                <a:t>”</a:t>
              </a:r>
              <a:r>
                <a:rPr lang="en-US" sz="1846" dirty="0">
                  <a:latin typeface="+mj-lt"/>
                </a:rPr>
                <a:t> </a:t>
              </a:r>
              <a:endParaRPr lang="en-US" sz="1846" dirty="0">
                <a:solidFill>
                  <a:schemeClr val="bg2"/>
                </a:solidFill>
              </a:endParaRPr>
            </a:p>
          </p:txBody>
        </p:sp>
        <p:sp>
          <p:nvSpPr>
            <p:cNvPr id="42" name="TextBox 41">
              <a:extLst>
                <a:ext uri="{FF2B5EF4-FFF2-40B4-BE49-F238E27FC236}">
                  <a16:creationId xmlns:a16="http://schemas.microsoft.com/office/drawing/2014/main" id="{DE4E149D-2186-49B8-A234-39EBB7BF09FF}"/>
                </a:ext>
              </a:extLst>
            </p:cNvPr>
            <p:cNvSpPr txBox="1"/>
            <p:nvPr/>
          </p:nvSpPr>
          <p:spPr>
            <a:xfrm>
              <a:off x="6017493" y="4085629"/>
              <a:ext cx="1649564" cy="677371"/>
            </a:xfrm>
            <a:prstGeom prst="rect">
              <a:avLst/>
            </a:prstGeom>
            <a:noFill/>
            <a:ln w="12700">
              <a:solidFill>
                <a:schemeClr val="tx1"/>
              </a:solidFill>
            </a:ln>
          </p:spPr>
          <p:txBody>
            <a:bodyPr wrap="none" rtlCol="0">
              <a:spAutoFit/>
            </a:bodyPr>
            <a:lstStyle/>
            <a:p>
              <a:r>
                <a:rPr lang="en-US" sz="1846" dirty="0"/>
                <a:t>Ingestion:</a:t>
              </a:r>
              <a:r>
                <a:rPr lang="ja-JP" altLang="en-US" sz="1846" b="1" dirty="0">
                  <a:solidFill>
                    <a:schemeClr val="accent4"/>
                  </a:solidFill>
                  <a:latin typeface="Segoe UI" panose="020B0502040204020203" pitchFamily="34" charset="0"/>
                </a:rPr>
                <a:t>喝了</a:t>
              </a:r>
              <a:endParaRPr lang="en-US" altLang="ja-JP" sz="1846" b="1" dirty="0">
                <a:solidFill>
                  <a:schemeClr val="accent4"/>
                </a:solidFill>
                <a:latin typeface="Segoe UI" panose="020B0502040204020203" pitchFamily="34" charset="0"/>
              </a:endParaRPr>
            </a:p>
            <a:p>
              <a:r>
                <a:rPr lang="en-US" sz="1846" dirty="0" err="1"/>
                <a:t>Ingestor</a:t>
              </a:r>
              <a:r>
                <a:rPr lang="en-US" sz="1846" dirty="0"/>
                <a:t>:</a:t>
              </a:r>
              <a:r>
                <a:rPr lang="ja-JP" altLang="en-US" sz="1846" b="1" dirty="0">
                  <a:solidFill>
                    <a:schemeClr val="accent6">
                      <a:lumMod val="75000"/>
                    </a:schemeClr>
                  </a:solidFill>
                  <a:latin typeface="Segoe UI" panose="020B0502040204020203" pitchFamily="34" charset="0"/>
                </a:rPr>
                <a:t>兔子</a:t>
              </a:r>
              <a:endParaRPr lang="en-US" sz="1846" b="1" dirty="0">
                <a:solidFill>
                  <a:srgbClr val="00B0F0"/>
                </a:solidFill>
                <a:latin typeface="+mj-lt"/>
              </a:endParaRPr>
            </a:p>
          </p:txBody>
        </p:sp>
        <p:sp>
          <p:nvSpPr>
            <p:cNvPr id="11" name="Rectangle 10">
              <a:extLst>
                <a:ext uri="{FF2B5EF4-FFF2-40B4-BE49-F238E27FC236}">
                  <a16:creationId xmlns:a16="http://schemas.microsoft.com/office/drawing/2014/main" id="{7B77E100-81AB-4408-8026-3EBB7C40BDDD}"/>
                </a:ext>
              </a:extLst>
            </p:cNvPr>
            <p:cNvSpPr/>
            <p:nvPr/>
          </p:nvSpPr>
          <p:spPr>
            <a:xfrm>
              <a:off x="2497980"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Tokenization</a:t>
              </a:r>
              <a:endParaRPr lang="en-US" sz="2157" dirty="0"/>
            </a:p>
          </p:txBody>
        </p:sp>
        <p:sp>
          <p:nvSpPr>
            <p:cNvPr id="16" name="Rectangle 15">
              <a:extLst>
                <a:ext uri="{FF2B5EF4-FFF2-40B4-BE49-F238E27FC236}">
                  <a16:creationId xmlns:a16="http://schemas.microsoft.com/office/drawing/2014/main" id="{CFC4D9A1-6BFB-46E6-AA59-58C578172AF3}"/>
                </a:ext>
              </a:extLst>
            </p:cNvPr>
            <p:cNvSpPr/>
            <p:nvPr/>
          </p:nvSpPr>
          <p:spPr>
            <a:xfrm>
              <a:off x="4801439" y="1239636"/>
              <a:ext cx="2484749"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err="1">
                  <a:solidFill>
                    <a:schemeClr val="tx1"/>
                  </a:solidFill>
                </a:rPr>
                <a:t>FrameNet</a:t>
              </a:r>
              <a:r>
                <a:rPr lang="en-US" sz="2157" dirty="0">
                  <a:solidFill>
                    <a:schemeClr val="tx1"/>
                  </a:solidFill>
                </a:rPr>
                <a:t> Parser</a:t>
              </a:r>
              <a:endParaRPr lang="en-US" sz="2157" dirty="0"/>
            </a:p>
          </p:txBody>
        </p:sp>
        <p:sp>
          <p:nvSpPr>
            <p:cNvPr id="17" name="Rectangle 16">
              <a:extLst>
                <a:ext uri="{FF2B5EF4-FFF2-40B4-BE49-F238E27FC236}">
                  <a16:creationId xmlns:a16="http://schemas.microsoft.com/office/drawing/2014/main" id="{8415F93F-3986-4F1D-8242-5F518EEDC683}"/>
                </a:ext>
              </a:extLst>
            </p:cNvPr>
            <p:cNvSpPr/>
            <p:nvPr/>
          </p:nvSpPr>
          <p:spPr>
            <a:xfrm>
              <a:off x="8395594" y="805712"/>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coreference resolution</a:t>
              </a:r>
              <a:endParaRPr lang="en-US" sz="2157" dirty="0"/>
            </a:p>
          </p:txBody>
        </p:sp>
        <p:sp>
          <p:nvSpPr>
            <p:cNvPr id="18" name="Rectangle 17">
              <a:extLst>
                <a:ext uri="{FF2B5EF4-FFF2-40B4-BE49-F238E27FC236}">
                  <a16:creationId xmlns:a16="http://schemas.microsoft.com/office/drawing/2014/main" id="{F1AC7899-B327-4F75-AC75-4A6B6B82AE3A}"/>
                </a:ext>
              </a:extLst>
            </p:cNvPr>
            <p:cNvSpPr/>
            <p:nvPr/>
          </p:nvSpPr>
          <p:spPr>
            <a:xfrm>
              <a:off x="8395594" y="2143823"/>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Fine-grained hierarchical entity typing</a:t>
              </a:r>
              <a:endParaRPr lang="en-US" sz="2157" dirty="0"/>
            </a:p>
          </p:txBody>
        </p:sp>
        <p:sp>
          <p:nvSpPr>
            <p:cNvPr id="19" name="Rectangle 18">
              <a:extLst>
                <a:ext uri="{FF2B5EF4-FFF2-40B4-BE49-F238E27FC236}">
                  <a16:creationId xmlns:a16="http://schemas.microsoft.com/office/drawing/2014/main" id="{96FA0F53-A0C4-427C-A980-17593CA6FEC9}"/>
                </a:ext>
              </a:extLst>
            </p:cNvPr>
            <p:cNvSpPr/>
            <p:nvPr/>
          </p:nvSpPr>
          <p:spPr>
            <a:xfrm>
              <a:off x="8395596" y="3481932"/>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Temporal relation prediction</a:t>
              </a:r>
              <a:endParaRPr lang="en-US" sz="2157" dirty="0"/>
            </a:p>
          </p:txBody>
        </p:sp>
        <p:sp>
          <p:nvSpPr>
            <p:cNvPr id="20" name="Rectangle 19">
              <a:extLst>
                <a:ext uri="{FF2B5EF4-FFF2-40B4-BE49-F238E27FC236}">
                  <a16:creationId xmlns:a16="http://schemas.microsoft.com/office/drawing/2014/main" id="{006EB9B0-74AE-48A4-8135-779A3D72041A}"/>
                </a:ext>
              </a:extLst>
            </p:cNvPr>
            <p:cNvSpPr/>
            <p:nvPr/>
          </p:nvSpPr>
          <p:spPr>
            <a:xfrm>
              <a:off x="8395592" y="4820042"/>
              <a:ext cx="3710718" cy="101479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Third-party systems (e.g. relation extraction)</a:t>
              </a:r>
              <a:endParaRPr lang="en-US" sz="2157" dirty="0"/>
            </a:p>
          </p:txBody>
        </p:sp>
        <p:sp>
          <p:nvSpPr>
            <p:cNvPr id="21" name="Rectangle 20">
              <a:extLst>
                <a:ext uri="{FF2B5EF4-FFF2-40B4-BE49-F238E27FC236}">
                  <a16:creationId xmlns:a16="http://schemas.microsoft.com/office/drawing/2014/main" id="{6E66B4B6-7666-432F-9724-B3AF78D1EC02}"/>
                </a:ext>
              </a:extLst>
            </p:cNvPr>
            <p:cNvSpPr/>
            <p:nvPr/>
          </p:nvSpPr>
          <p:spPr>
            <a:xfrm>
              <a:off x="194515"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Raw Text</a:t>
              </a:r>
              <a:endParaRPr lang="en-US" sz="2157" dirty="0"/>
            </a:p>
          </p:txBody>
        </p:sp>
        <p:sp>
          <p:nvSpPr>
            <p:cNvPr id="22" name="Arrow: Right 21">
              <a:extLst>
                <a:ext uri="{FF2B5EF4-FFF2-40B4-BE49-F238E27FC236}">
                  <a16:creationId xmlns:a16="http://schemas.microsoft.com/office/drawing/2014/main" id="{D7906657-36FE-42C9-B1BE-555AC8BBE057}"/>
                </a:ext>
              </a:extLst>
            </p:cNvPr>
            <p:cNvSpPr/>
            <p:nvPr/>
          </p:nvSpPr>
          <p:spPr>
            <a:xfrm>
              <a:off x="1986267"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3" name="Arrow: Right 22">
              <a:extLst>
                <a:ext uri="{FF2B5EF4-FFF2-40B4-BE49-F238E27FC236}">
                  <a16:creationId xmlns:a16="http://schemas.microsoft.com/office/drawing/2014/main" id="{71AF3D61-CFAC-43A7-8D04-BA111D23160B}"/>
                </a:ext>
              </a:extLst>
            </p:cNvPr>
            <p:cNvSpPr/>
            <p:nvPr/>
          </p:nvSpPr>
          <p:spPr>
            <a:xfrm>
              <a:off x="4289730"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5" name="Arrow: Right 24">
              <a:extLst>
                <a:ext uri="{FF2B5EF4-FFF2-40B4-BE49-F238E27FC236}">
                  <a16:creationId xmlns:a16="http://schemas.microsoft.com/office/drawing/2014/main" id="{FD175597-7144-4463-8009-378F0B588AD7}"/>
                </a:ext>
              </a:extLst>
            </p:cNvPr>
            <p:cNvSpPr/>
            <p:nvPr/>
          </p:nvSpPr>
          <p:spPr>
            <a:xfrm rot="5400000">
              <a:off x="10089288" y="1851026"/>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6" name="Arrow: Right 25">
              <a:extLst>
                <a:ext uri="{FF2B5EF4-FFF2-40B4-BE49-F238E27FC236}">
                  <a16:creationId xmlns:a16="http://schemas.microsoft.com/office/drawing/2014/main" id="{2339D706-2719-460D-A4FC-EDB927FA2F4F}"/>
                </a:ext>
              </a:extLst>
            </p:cNvPr>
            <p:cNvSpPr/>
            <p:nvPr/>
          </p:nvSpPr>
          <p:spPr>
            <a:xfrm rot="5400000">
              <a:off x="10089288" y="3189135"/>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7" name="Arrow: Right 26">
              <a:extLst>
                <a:ext uri="{FF2B5EF4-FFF2-40B4-BE49-F238E27FC236}">
                  <a16:creationId xmlns:a16="http://schemas.microsoft.com/office/drawing/2014/main" id="{26CAA96E-1E5E-45EB-88C9-4D3348AD9254}"/>
                </a:ext>
              </a:extLst>
            </p:cNvPr>
            <p:cNvSpPr/>
            <p:nvPr/>
          </p:nvSpPr>
          <p:spPr>
            <a:xfrm rot="5400000">
              <a:off x="10096764" y="4536431"/>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8" name="Arrow: Right 27">
              <a:extLst>
                <a:ext uri="{FF2B5EF4-FFF2-40B4-BE49-F238E27FC236}">
                  <a16:creationId xmlns:a16="http://schemas.microsoft.com/office/drawing/2014/main" id="{B629AAF8-1462-48DB-8373-681C7168A7FF}"/>
                </a:ext>
              </a:extLst>
            </p:cNvPr>
            <p:cNvSpPr/>
            <p:nvPr/>
          </p:nvSpPr>
          <p:spPr>
            <a:xfrm>
              <a:off x="7286188"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9" name="Left Brace 28">
              <a:extLst>
                <a:ext uri="{FF2B5EF4-FFF2-40B4-BE49-F238E27FC236}">
                  <a16:creationId xmlns:a16="http://schemas.microsoft.com/office/drawing/2014/main" id="{6EDD9EF5-BE72-4D85-B255-BBD791A3BE92}"/>
                </a:ext>
              </a:extLst>
            </p:cNvPr>
            <p:cNvSpPr/>
            <p:nvPr/>
          </p:nvSpPr>
          <p:spPr>
            <a:xfrm>
              <a:off x="7928198" y="1211950"/>
              <a:ext cx="433264" cy="3893327"/>
            </a:xfrm>
            <a:prstGeom prst="leftBrace">
              <a:avLst>
                <a:gd name="adj1" fmla="val 8333"/>
                <a:gd name="adj2" fmla="val 132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57"/>
            </a:p>
          </p:txBody>
        </p:sp>
        <p:sp>
          <p:nvSpPr>
            <p:cNvPr id="33" name="Arrow: Right 32">
              <a:extLst>
                <a:ext uri="{FF2B5EF4-FFF2-40B4-BE49-F238E27FC236}">
                  <a16:creationId xmlns:a16="http://schemas.microsoft.com/office/drawing/2014/main" id="{AFDE275A-6219-4D58-ABDA-0386673780E5}"/>
                </a:ext>
              </a:extLst>
            </p:cNvPr>
            <p:cNvSpPr/>
            <p:nvPr/>
          </p:nvSpPr>
          <p:spPr>
            <a:xfrm rot="10800000">
              <a:off x="7823825" y="5190915"/>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34" name="TextBox 33">
              <a:extLst>
                <a:ext uri="{FF2B5EF4-FFF2-40B4-BE49-F238E27FC236}">
                  <a16:creationId xmlns:a16="http://schemas.microsoft.com/office/drawing/2014/main" id="{1B16A315-33C5-4AAF-AB1A-4610A2792B5A}"/>
                </a:ext>
              </a:extLst>
            </p:cNvPr>
            <p:cNvSpPr txBox="1"/>
            <p:nvPr/>
          </p:nvSpPr>
          <p:spPr>
            <a:xfrm>
              <a:off x="222419" y="2303646"/>
              <a:ext cx="2458822" cy="677371"/>
            </a:xfrm>
            <a:prstGeom prst="rect">
              <a:avLst/>
            </a:prstGeom>
            <a:noFill/>
            <a:ln>
              <a:solidFill>
                <a:schemeClr val="tx1"/>
              </a:solidFill>
            </a:ln>
          </p:spPr>
          <p:txBody>
            <a:bodyPr wrap="square" rtlCol="0">
              <a:spAutoFit/>
            </a:bodyPr>
            <a:lstStyle/>
            <a:p>
              <a:r>
                <a:rPr lang="en-US" sz="1846" dirty="0">
                  <a:latin typeface="+mj-lt"/>
                </a:rPr>
                <a:t>The rabbit ate a carrot.</a:t>
              </a:r>
            </a:p>
            <a:p>
              <a:pPr algn="l"/>
              <a:r>
                <a:rPr lang="ja-JP" altLang="en-US" sz="1846" dirty="0">
                  <a:latin typeface="Segoe UI" panose="020B0502040204020203" pitchFamily="34" charset="0"/>
                </a:rPr>
                <a:t>兔子喝了水</a:t>
              </a:r>
            </a:p>
          </p:txBody>
        </p:sp>
        <p:sp>
          <p:nvSpPr>
            <p:cNvPr id="35" name="TextBox 34">
              <a:extLst>
                <a:ext uri="{FF2B5EF4-FFF2-40B4-BE49-F238E27FC236}">
                  <a16:creationId xmlns:a16="http://schemas.microsoft.com/office/drawing/2014/main" id="{2931FF2C-1BCF-4285-92F8-B24EBECEAD7A}"/>
                </a:ext>
              </a:extLst>
            </p:cNvPr>
            <p:cNvSpPr txBox="1"/>
            <p:nvPr/>
          </p:nvSpPr>
          <p:spPr>
            <a:xfrm>
              <a:off x="4866591" y="2303646"/>
              <a:ext cx="2458821" cy="677371"/>
            </a:xfrm>
            <a:prstGeom prst="rect">
              <a:avLst/>
            </a:prstGeom>
            <a:noFill/>
          </p:spPr>
          <p:txBody>
            <a:bodyPr wrap="square" rtlCol="0">
              <a:spAutoFit/>
            </a:bodyPr>
            <a:lstStyle/>
            <a:p>
              <a:r>
                <a:rPr lang="en-US" sz="1846" b="1" dirty="0">
                  <a:solidFill>
                    <a:schemeClr val="accent6"/>
                  </a:solidFill>
                  <a:latin typeface="+mj-lt"/>
                </a:rPr>
                <a:t>The rabbit </a:t>
              </a:r>
              <a:r>
                <a:rPr lang="en-US" sz="1846" b="1" dirty="0">
                  <a:solidFill>
                    <a:schemeClr val="accent2"/>
                  </a:solidFill>
                  <a:latin typeface="+mj-lt"/>
                </a:rPr>
                <a:t>ate</a:t>
              </a:r>
              <a:r>
                <a:rPr lang="en-US" sz="1846" b="1" dirty="0">
                  <a:latin typeface="+mj-lt"/>
                </a:rPr>
                <a:t> </a:t>
              </a:r>
              <a:r>
                <a:rPr lang="en-US" sz="1846" b="1" dirty="0">
                  <a:solidFill>
                    <a:srgbClr val="7030A0"/>
                  </a:solidFill>
                  <a:latin typeface="+mj-lt"/>
                </a:rPr>
                <a:t>a carrot</a:t>
              </a:r>
              <a:r>
                <a:rPr lang="en-US" sz="1846" b="1" dirty="0">
                  <a:latin typeface="+mj-lt"/>
                </a:rPr>
                <a:t>.</a:t>
              </a:r>
            </a:p>
            <a:p>
              <a:r>
                <a:rPr lang="ja-JP" altLang="en-US" sz="1846" dirty="0">
                  <a:solidFill>
                    <a:schemeClr val="accent6">
                      <a:lumMod val="75000"/>
                    </a:schemeClr>
                  </a:solidFill>
                  <a:latin typeface="Segoe UI" panose="020B0502040204020203" pitchFamily="34" charset="0"/>
                </a:rPr>
                <a:t>兔子</a:t>
              </a:r>
              <a:r>
                <a:rPr lang="ja-JP" altLang="en-US" sz="1846" dirty="0">
                  <a:solidFill>
                    <a:schemeClr val="accent4"/>
                  </a:solidFill>
                  <a:latin typeface="Segoe UI" panose="020B0502040204020203" pitchFamily="34" charset="0"/>
                </a:rPr>
                <a:t>喝了</a:t>
              </a:r>
              <a:r>
                <a:rPr lang="ja-JP" altLang="en-US" sz="1846" dirty="0">
                  <a:solidFill>
                    <a:srgbClr val="00B0F0"/>
                  </a:solidFill>
                  <a:latin typeface="Segoe UI" panose="020B0502040204020203" pitchFamily="34" charset="0"/>
                </a:rPr>
                <a:t>水</a:t>
              </a:r>
              <a:endParaRPr lang="en-US" sz="1846" b="1" dirty="0">
                <a:solidFill>
                  <a:srgbClr val="00B0F0"/>
                </a:solidFill>
                <a:latin typeface="+mj-lt"/>
              </a:endParaRPr>
            </a:p>
          </p:txBody>
        </p:sp>
        <p:sp>
          <p:nvSpPr>
            <p:cNvPr id="41" name="TextBox 40">
              <a:extLst>
                <a:ext uri="{FF2B5EF4-FFF2-40B4-BE49-F238E27FC236}">
                  <a16:creationId xmlns:a16="http://schemas.microsoft.com/office/drawing/2014/main" id="{D3390C2D-6F3E-415F-A041-D95B03F8108B}"/>
                </a:ext>
              </a:extLst>
            </p:cNvPr>
            <p:cNvSpPr txBox="1"/>
            <p:nvPr/>
          </p:nvSpPr>
          <p:spPr>
            <a:xfrm>
              <a:off x="4951698" y="4717384"/>
              <a:ext cx="2092947" cy="968707"/>
            </a:xfrm>
            <a:prstGeom prst="rect">
              <a:avLst/>
            </a:prstGeom>
            <a:solidFill>
              <a:schemeClr val="bg1"/>
            </a:solidFill>
            <a:ln w="12700">
              <a:solidFill>
                <a:schemeClr val="tx1"/>
              </a:solidFill>
            </a:ln>
          </p:spPr>
          <p:txBody>
            <a:bodyPr wrap="none" rtlCol="0">
              <a:spAutoFit/>
            </a:bodyPr>
            <a:lstStyle/>
            <a:p>
              <a:r>
                <a:rPr lang="en-US" sz="1846" dirty="0"/>
                <a:t>Ingestion: </a:t>
              </a:r>
              <a:r>
                <a:rPr lang="en-US" sz="1846" b="1" dirty="0">
                  <a:solidFill>
                    <a:schemeClr val="accent2"/>
                  </a:solidFill>
                  <a:latin typeface="+mj-lt"/>
                </a:rPr>
                <a:t>ate</a:t>
              </a:r>
            </a:p>
            <a:p>
              <a:r>
                <a:rPr lang="en-US" sz="1846" dirty="0" err="1"/>
                <a:t>Ingestor</a:t>
              </a:r>
              <a:r>
                <a:rPr lang="en-US" sz="1846" dirty="0"/>
                <a:t>: </a:t>
              </a:r>
              <a:r>
                <a:rPr lang="en-US" sz="1846" b="1" dirty="0">
                  <a:solidFill>
                    <a:schemeClr val="accent6"/>
                  </a:solidFill>
                  <a:latin typeface="+mj-lt"/>
                </a:rPr>
                <a:t>The rabbit</a:t>
              </a:r>
            </a:p>
            <a:p>
              <a:r>
                <a:rPr lang="en-US" sz="1846" dirty="0"/>
                <a:t>Ingestible: </a:t>
              </a:r>
              <a:r>
                <a:rPr lang="en-US" sz="1846" b="1" dirty="0">
                  <a:solidFill>
                    <a:srgbClr val="7030A0"/>
                  </a:solidFill>
                  <a:latin typeface="+mj-lt"/>
                </a:rPr>
                <a:t>a carrot</a:t>
              </a:r>
            </a:p>
          </p:txBody>
        </p:sp>
        <p:sp>
          <p:nvSpPr>
            <p:cNvPr id="50" name="TextBox 49">
              <a:extLst>
                <a:ext uri="{FF2B5EF4-FFF2-40B4-BE49-F238E27FC236}">
                  <a16:creationId xmlns:a16="http://schemas.microsoft.com/office/drawing/2014/main" id="{82501DE7-9037-4819-A3FF-9CB398EB17EB}"/>
                </a:ext>
              </a:extLst>
            </p:cNvPr>
            <p:cNvSpPr txBox="1"/>
            <p:nvPr/>
          </p:nvSpPr>
          <p:spPr>
            <a:xfrm>
              <a:off x="458188" y="4438799"/>
              <a:ext cx="3506787" cy="968707"/>
            </a:xfrm>
            <a:prstGeom prst="rect">
              <a:avLst/>
            </a:prstGeom>
            <a:solidFill>
              <a:schemeClr val="bg1"/>
            </a:solidFill>
            <a:ln w="12700">
              <a:solidFill>
                <a:schemeClr val="tx1"/>
              </a:solidFill>
            </a:ln>
          </p:spPr>
          <p:txBody>
            <a:bodyPr wrap="square" rtlCol="0">
              <a:spAutoFit/>
            </a:bodyPr>
            <a:lstStyle/>
            <a:p>
              <a:r>
                <a:rPr lang="en-US" sz="1846" b="1" u="sng" dirty="0"/>
                <a:t>a carrot</a:t>
              </a:r>
              <a:r>
                <a:rPr lang="en-US" sz="1846" dirty="0"/>
                <a:t> (</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en-US" sz="1846" b="1" dirty="0">
                  <a:solidFill>
                    <a:schemeClr val="bg1">
                      <a:lumMod val="65000"/>
                    </a:schemeClr>
                  </a:solidFill>
                  <a:latin typeface="+mj-lt"/>
                </a:rPr>
                <a:t>The rabbit ate </a:t>
              </a:r>
              <a:r>
                <a:rPr lang="en-US" sz="1846" b="1" dirty="0">
                  <a:solidFill>
                    <a:srgbClr val="7030A0"/>
                  </a:solidFill>
                  <a:latin typeface="+mj-lt"/>
                </a:rPr>
                <a:t>a carrot</a:t>
              </a:r>
              <a:r>
                <a:rPr lang="en-US" sz="1846" b="1" dirty="0">
                  <a:solidFill>
                    <a:schemeClr val="bg1">
                      <a:lumMod val="65000"/>
                    </a:schemeClr>
                  </a:solidFill>
                  <a:latin typeface="+mj-lt"/>
                </a:rPr>
                <a:t>.</a:t>
              </a:r>
              <a:r>
                <a:rPr lang="en-US" sz="1846" dirty="0"/>
                <a:t>”</a:t>
              </a:r>
              <a:r>
                <a:rPr lang="en-US" sz="1846" dirty="0">
                  <a:latin typeface="+mj-lt"/>
                </a:rPr>
                <a:t> </a:t>
              </a:r>
              <a:endParaRPr lang="en-US" sz="1846" dirty="0">
                <a:solidFill>
                  <a:schemeClr val="bg2"/>
                </a:solidFill>
              </a:endParaRPr>
            </a:p>
          </p:txBody>
        </p:sp>
        <p:sp>
          <p:nvSpPr>
            <p:cNvPr id="51" name="TextBox 50">
              <a:extLst>
                <a:ext uri="{FF2B5EF4-FFF2-40B4-BE49-F238E27FC236}">
                  <a16:creationId xmlns:a16="http://schemas.microsoft.com/office/drawing/2014/main" id="{1D233A52-8D66-492F-B137-9EBBFEA1A68E}"/>
                </a:ext>
              </a:extLst>
            </p:cNvPr>
            <p:cNvSpPr txBox="1"/>
            <p:nvPr/>
          </p:nvSpPr>
          <p:spPr>
            <a:xfrm>
              <a:off x="222419" y="3989329"/>
              <a:ext cx="3510937" cy="968707"/>
            </a:xfrm>
            <a:prstGeom prst="rect">
              <a:avLst/>
            </a:prstGeom>
            <a:solidFill>
              <a:schemeClr val="bg1"/>
            </a:solidFill>
            <a:ln w="12700">
              <a:solidFill>
                <a:schemeClr val="tx1"/>
              </a:solidFill>
            </a:ln>
          </p:spPr>
          <p:txBody>
            <a:bodyPr wrap="square" rtlCol="0">
              <a:spAutoFit/>
            </a:bodyPr>
            <a:lstStyle/>
            <a:p>
              <a:r>
                <a:rPr lang="en-US" sz="1846" b="1" u="sng" dirty="0"/>
                <a:t>the rabbit</a:t>
              </a:r>
              <a:r>
                <a:rPr lang="en-US" sz="1846" dirty="0"/>
                <a:t> (animal)</a:t>
              </a:r>
            </a:p>
            <a:p>
              <a:r>
                <a:rPr lang="en-US" sz="1846" dirty="0"/>
                <a:t>Mentions:</a:t>
              </a:r>
              <a:r>
                <a:rPr lang="en-US" sz="1846" dirty="0">
                  <a:solidFill>
                    <a:srgbClr val="7030A0"/>
                  </a:solidFill>
                </a:rPr>
                <a:t> </a:t>
              </a:r>
              <a:r>
                <a:rPr lang="en-US" sz="1846" dirty="0"/>
                <a:t>“</a:t>
              </a:r>
              <a:r>
                <a:rPr lang="en-US" sz="1846" b="1" dirty="0">
                  <a:solidFill>
                    <a:schemeClr val="accent6"/>
                  </a:solidFill>
                  <a:latin typeface="+mj-lt"/>
                </a:rPr>
                <a:t>The rabbit </a:t>
              </a:r>
              <a:r>
                <a:rPr lang="en-US" sz="1846" b="1" dirty="0">
                  <a:solidFill>
                    <a:schemeClr val="bg1">
                      <a:lumMod val="65000"/>
                    </a:schemeClr>
                  </a:solidFill>
                  <a:latin typeface="+mj-lt"/>
                </a:rPr>
                <a:t>ate a carrot.</a:t>
              </a:r>
              <a:r>
                <a:rPr lang="en-US" sz="1846" dirty="0"/>
                <a:t>”</a:t>
              </a:r>
              <a:r>
                <a:rPr lang="en-US" sz="1846" dirty="0">
                  <a:latin typeface="+mj-lt"/>
                </a:rPr>
                <a:t>, </a:t>
              </a:r>
              <a:r>
                <a:rPr lang="en-US" sz="1846" dirty="0"/>
                <a:t>“</a:t>
              </a:r>
              <a:r>
                <a:rPr lang="ja-JP" altLang="en-US" sz="1846" b="1" dirty="0">
                  <a:solidFill>
                    <a:schemeClr val="accent6"/>
                  </a:solidFill>
                  <a:latin typeface="Segoe UI" panose="020B0502040204020203" pitchFamily="34" charset="0"/>
                </a:rPr>
                <a:t>兔子</a:t>
              </a:r>
              <a:r>
                <a:rPr lang="ja-JP" altLang="en-US" sz="1846" b="1" dirty="0">
                  <a:solidFill>
                    <a:schemeClr val="bg1">
                      <a:lumMod val="65000"/>
                    </a:schemeClr>
                  </a:solidFill>
                  <a:latin typeface="Segoe UI" panose="020B0502040204020203" pitchFamily="34" charset="0"/>
                </a:rPr>
                <a:t>喝了水</a:t>
              </a:r>
              <a:r>
                <a:rPr lang="en-US" sz="1846" dirty="0"/>
                <a:t>”</a:t>
              </a:r>
              <a:endParaRPr lang="en-US" sz="1846" dirty="0">
                <a:solidFill>
                  <a:schemeClr val="bg2"/>
                </a:solidFill>
              </a:endParaRPr>
            </a:p>
          </p:txBody>
        </p:sp>
        <p:sp>
          <p:nvSpPr>
            <p:cNvPr id="52" name="TextBox 51">
              <a:extLst>
                <a:ext uri="{FF2B5EF4-FFF2-40B4-BE49-F238E27FC236}">
                  <a16:creationId xmlns:a16="http://schemas.microsoft.com/office/drawing/2014/main" id="{056920C3-2A77-4D2A-B49C-3E423B76F957}"/>
                </a:ext>
              </a:extLst>
            </p:cNvPr>
            <p:cNvSpPr txBox="1"/>
            <p:nvPr/>
          </p:nvSpPr>
          <p:spPr>
            <a:xfrm>
              <a:off x="1508309" y="3405875"/>
              <a:ext cx="922081" cy="386036"/>
            </a:xfrm>
            <a:prstGeom prst="rect">
              <a:avLst/>
            </a:prstGeom>
            <a:noFill/>
          </p:spPr>
          <p:txBody>
            <a:bodyPr wrap="none" rtlCol="0">
              <a:spAutoFit/>
            </a:bodyPr>
            <a:lstStyle/>
            <a:p>
              <a:r>
                <a:rPr lang="en-US" sz="1846" u="sng" dirty="0"/>
                <a:t>Entities</a:t>
              </a:r>
            </a:p>
          </p:txBody>
        </p:sp>
        <p:sp>
          <p:nvSpPr>
            <p:cNvPr id="53" name="TextBox 52">
              <a:extLst>
                <a:ext uri="{FF2B5EF4-FFF2-40B4-BE49-F238E27FC236}">
                  <a16:creationId xmlns:a16="http://schemas.microsoft.com/office/drawing/2014/main" id="{849C5490-A310-48AD-AE20-1CD2F205BD4B}"/>
                </a:ext>
              </a:extLst>
            </p:cNvPr>
            <p:cNvSpPr txBox="1"/>
            <p:nvPr/>
          </p:nvSpPr>
          <p:spPr>
            <a:xfrm>
              <a:off x="5931882" y="3405875"/>
              <a:ext cx="831786" cy="386036"/>
            </a:xfrm>
            <a:prstGeom prst="rect">
              <a:avLst/>
            </a:prstGeom>
            <a:noFill/>
          </p:spPr>
          <p:txBody>
            <a:bodyPr wrap="none" rtlCol="0">
              <a:spAutoFit/>
            </a:bodyPr>
            <a:lstStyle/>
            <a:p>
              <a:r>
                <a:rPr lang="en-US" sz="1846" u="sng" dirty="0"/>
                <a:t>Events</a:t>
              </a:r>
            </a:p>
          </p:txBody>
        </p:sp>
        <p:cxnSp>
          <p:nvCxnSpPr>
            <p:cNvPr id="55" name="Connector: Elbow 54">
              <a:extLst>
                <a:ext uri="{FF2B5EF4-FFF2-40B4-BE49-F238E27FC236}">
                  <a16:creationId xmlns:a16="http://schemas.microsoft.com/office/drawing/2014/main" id="{2E0183C6-93EE-4A9D-82FC-F00F0ED14FF3}"/>
                </a:ext>
              </a:extLst>
            </p:cNvPr>
            <p:cNvCxnSpPr>
              <a:cxnSpLocks/>
              <a:stCxn id="41" idx="1"/>
              <a:endCxn id="42" idx="0"/>
            </p:cNvCxnSpPr>
            <p:nvPr/>
          </p:nvCxnSpPr>
          <p:spPr>
            <a:xfrm rot="10800000" flipH="1">
              <a:off x="4951697" y="4085629"/>
              <a:ext cx="1890577" cy="1116110"/>
            </a:xfrm>
            <a:prstGeom prst="bentConnector4">
              <a:avLst>
                <a:gd name="adj1" fmla="val -12402"/>
                <a:gd name="adj2" fmla="val 121007"/>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48BA766-7F27-4101-A3BD-8EE3338E4681}"/>
                </a:ext>
              </a:extLst>
            </p:cNvPr>
            <p:cNvSpPr txBox="1"/>
            <p:nvPr/>
          </p:nvSpPr>
          <p:spPr>
            <a:xfrm>
              <a:off x="4647626" y="4011807"/>
              <a:ext cx="833957" cy="386036"/>
            </a:xfrm>
            <a:prstGeom prst="rect">
              <a:avLst/>
            </a:prstGeom>
            <a:noFill/>
          </p:spPr>
          <p:txBody>
            <a:bodyPr wrap="none" rtlCol="0">
              <a:spAutoFit/>
            </a:bodyPr>
            <a:lstStyle/>
            <a:p>
              <a:r>
                <a:rPr lang="en-US" sz="1846" i="1" dirty="0"/>
                <a:t>Before</a:t>
              </a:r>
            </a:p>
          </p:txBody>
        </p:sp>
        <p:sp>
          <p:nvSpPr>
            <p:cNvPr id="2" name="TextBox 1">
              <a:extLst>
                <a:ext uri="{FF2B5EF4-FFF2-40B4-BE49-F238E27FC236}">
                  <a16:creationId xmlns:a16="http://schemas.microsoft.com/office/drawing/2014/main" id="{27884C04-733A-4ECA-9406-4D7D80B72681}"/>
                </a:ext>
              </a:extLst>
            </p:cNvPr>
            <p:cNvSpPr txBox="1"/>
            <p:nvPr/>
          </p:nvSpPr>
          <p:spPr>
            <a:xfrm>
              <a:off x="194514" y="2980044"/>
              <a:ext cx="3340537" cy="344838"/>
            </a:xfrm>
            <a:prstGeom prst="rect">
              <a:avLst/>
            </a:prstGeom>
            <a:noFill/>
          </p:spPr>
          <p:txBody>
            <a:bodyPr wrap="square" rtlCol="0">
              <a:spAutoFit/>
            </a:bodyPr>
            <a:lstStyle/>
            <a:p>
              <a:r>
                <a:rPr lang="en-US" sz="1641" i="1" dirty="0">
                  <a:latin typeface="+mj-lt"/>
                </a:rPr>
                <a:t>Translation: </a:t>
              </a:r>
              <a:r>
                <a:rPr lang="en-US" sz="1641" b="1" i="1" dirty="0">
                  <a:solidFill>
                    <a:schemeClr val="accent6">
                      <a:lumMod val="75000"/>
                    </a:schemeClr>
                  </a:solidFill>
                  <a:latin typeface="+mj-lt"/>
                </a:rPr>
                <a:t>The rabbit </a:t>
              </a:r>
              <a:r>
                <a:rPr lang="en-US" sz="1641" b="1" i="1" dirty="0">
                  <a:solidFill>
                    <a:schemeClr val="accent4"/>
                  </a:solidFill>
                  <a:latin typeface="+mj-lt"/>
                </a:rPr>
                <a:t>drank</a:t>
              </a:r>
              <a:r>
                <a:rPr lang="en-US" sz="1641" b="1" i="1" dirty="0">
                  <a:latin typeface="+mj-lt"/>
                </a:rPr>
                <a:t> </a:t>
              </a:r>
              <a:r>
                <a:rPr lang="en-US" sz="1641" b="1" i="1" dirty="0">
                  <a:solidFill>
                    <a:srgbClr val="00B0F0"/>
                  </a:solidFill>
                  <a:latin typeface="+mj-lt"/>
                </a:rPr>
                <a:t>water</a:t>
              </a:r>
              <a:endParaRPr lang="en-US" sz="1641" b="1" dirty="0">
                <a:latin typeface="+mj-lt"/>
              </a:endParaRPr>
            </a:p>
          </p:txBody>
        </p:sp>
        <p:sp>
          <p:nvSpPr>
            <p:cNvPr id="4" name="TextBox 3">
              <a:extLst>
                <a:ext uri="{FF2B5EF4-FFF2-40B4-BE49-F238E27FC236}">
                  <a16:creationId xmlns:a16="http://schemas.microsoft.com/office/drawing/2014/main" id="{C234936C-8315-44C9-B5DF-20F18A9134C3}"/>
                </a:ext>
              </a:extLst>
            </p:cNvPr>
            <p:cNvSpPr txBox="1"/>
            <p:nvPr/>
          </p:nvSpPr>
          <p:spPr>
            <a:xfrm>
              <a:off x="3192950" y="2120103"/>
              <a:ext cx="883575" cy="261610"/>
            </a:xfrm>
            <a:prstGeom prst="rect">
              <a:avLst/>
            </a:prstGeom>
            <a:noFill/>
          </p:spPr>
          <p:txBody>
            <a:bodyPr wrap="none" rtlCol="0">
              <a:spAutoFit/>
            </a:bodyPr>
            <a:lstStyle/>
            <a:p>
              <a:r>
                <a:rPr lang="en-US" sz="1100" dirty="0"/>
                <a:t>e.g. Polyglot</a:t>
              </a:r>
            </a:p>
          </p:txBody>
        </p:sp>
      </p:grpSp>
      <p:sp>
        <p:nvSpPr>
          <p:cNvPr id="8" name="Title 7">
            <a:extLst>
              <a:ext uri="{FF2B5EF4-FFF2-40B4-BE49-F238E27FC236}">
                <a16:creationId xmlns:a16="http://schemas.microsoft.com/office/drawing/2014/main" id="{CA66971D-906D-4DC3-8A3D-DEDFBA3BED89}"/>
              </a:ext>
            </a:extLst>
          </p:cNvPr>
          <p:cNvSpPr>
            <a:spLocks noGrp="1"/>
          </p:cNvSpPr>
          <p:nvPr>
            <p:ph type="title"/>
          </p:nvPr>
        </p:nvSpPr>
        <p:spPr>
          <a:xfrm>
            <a:off x="838200" y="62236"/>
            <a:ext cx="10515600" cy="820674"/>
          </a:xfrm>
        </p:spPr>
        <p:txBody>
          <a:bodyPr>
            <a:normAutofit/>
          </a:bodyPr>
          <a:lstStyle/>
          <a:p>
            <a:pPr algn="ctr"/>
            <a:r>
              <a:rPr lang="en-US" sz="3600" dirty="0"/>
              <a:t>LOME Architecture</a:t>
            </a:r>
          </a:p>
        </p:txBody>
      </p:sp>
    </p:spTree>
    <p:extLst>
      <p:ext uri="{BB962C8B-B14F-4D97-AF65-F5344CB8AC3E}">
        <p14:creationId xmlns:p14="http://schemas.microsoft.com/office/powerpoint/2010/main" val="2386600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2AFAB-C5ED-4B80-94F2-91F860AF9F1F}"/>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9616EA92-6C5B-470E-BF45-85A94FEFE2C4}"/>
              </a:ext>
            </a:extLst>
          </p:cNvPr>
          <p:cNvSpPr>
            <a:spLocks noGrp="1"/>
          </p:cNvSpPr>
          <p:nvPr>
            <p:ph idx="1"/>
          </p:nvPr>
        </p:nvSpPr>
        <p:spPr/>
        <p:txBody>
          <a:bodyPr/>
          <a:lstStyle/>
          <a:p>
            <a:r>
              <a:rPr lang="en-US" dirty="0"/>
              <a:t>TAC SM-KBP 2020 Task 1</a:t>
            </a:r>
          </a:p>
          <a:p>
            <a:pPr lvl="1"/>
            <a:r>
              <a:rPr lang="en-US" dirty="0"/>
              <a:t>Pipeline: GAIA </a:t>
            </a:r>
            <a:r>
              <a:rPr lang="en-US" sz="1600" dirty="0"/>
              <a:t>(Li et al., 2020) </a:t>
            </a:r>
            <a:r>
              <a:rPr lang="en-US" dirty="0">
                <a:sym typeface="Wingdings" panose="05000000000000000000" pitchFamily="2" charset="2"/>
              </a:rPr>
              <a:t> </a:t>
            </a:r>
            <a:r>
              <a:rPr lang="en-US" dirty="0" err="1">
                <a:sym typeface="Wingdings" panose="05000000000000000000" pitchFamily="2" charset="2"/>
              </a:rPr>
              <a:t>Coref</a:t>
            </a:r>
            <a:r>
              <a:rPr lang="en-US" dirty="0">
                <a:sym typeface="Wingdings" panose="05000000000000000000" pitchFamily="2" charset="2"/>
              </a:rPr>
              <a:t>  Entity Type  argument linking</a:t>
            </a:r>
          </a:p>
          <a:p>
            <a:r>
              <a:rPr lang="en-US" dirty="0"/>
              <a:t>Schema inference tasks also needs relations</a:t>
            </a:r>
          </a:p>
          <a:p>
            <a:pPr lvl="1"/>
            <a:r>
              <a:rPr lang="en-US" dirty="0"/>
              <a:t>Attach </a:t>
            </a:r>
            <a:r>
              <a:rPr lang="en-US" dirty="0" err="1"/>
              <a:t>OneIE</a:t>
            </a:r>
            <a:r>
              <a:rPr lang="en-US" dirty="0"/>
              <a:t> </a:t>
            </a:r>
            <a:r>
              <a:rPr lang="en-US" sz="1600" dirty="0"/>
              <a:t>(Lin et al., 2020) </a:t>
            </a:r>
            <a:r>
              <a:rPr lang="en-US" dirty="0"/>
              <a:t>to output of LOME</a:t>
            </a:r>
          </a:p>
          <a:p>
            <a:pPr marL="0" indent="0">
              <a:buNone/>
            </a:pPr>
            <a:endParaRPr lang="en-US" dirty="0"/>
          </a:p>
        </p:txBody>
      </p:sp>
      <p:sp>
        <p:nvSpPr>
          <p:cNvPr id="4" name="TextBox 3">
            <a:extLst>
              <a:ext uri="{FF2B5EF4-FFF2-40B4-BE49-F238E27FC236}">
                <a16:creationId xmlns:a16="http://schemas.microsoft.com/office/drawing/2014/main" id="{C3D02D77-56FD-4162-9027-67C5CDD971C0}"/>
              </a:ext>
            </a:extLst>
          </p:cNvPr>
          <p:cNvSpPr txBox="1"/>
          <p:nvPr/>
        </p:nvSpPr>
        <p:spPr>
          <a:xfrm>
            <a:off x="2009775" y="4676775"/>
            <a:ext cx="8505825" cy="1200329"/>
          </a:xfrm>
          <a:prstGeom prst="rect">
            <a:avLst/>
          </a:prstGeom>
          <a:noFill/>
          <a:ln>
            <a:solidFill>
              <a:schemeClr val="tx1"/>
            </a:solidFill>
          </a:ln>
        </p:spPr>
        <p:txBody>
          <a:bodyPr wrap="square" rtlCol="0">
            <a:spAutoFit/>
          </a:bodyPr>
          <a:lstStyle/>
          <a:p>
            <a:r>
              <a:rPr lang="en-US" sz="3600" dirty="0"/>
              <a:t>LOME is modular: designed to be mix/matched with other systems</a:t>
            </a:r>
          </a:p>
        </p:txBody>
      </p:sp>
    </p:spTree>
    <p:extLst>
      <p:ext uri="{BB962C8B-B14F-4D97-AF65-F5344CB8AC3E}">
        <p14:creationId xmlns:p14="http://schemas.microsoft.com/office/powerpoint/2010/main" val="3261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DF04-9187-42DB-A7EE-E838FBAA0878}"/>
              </a:ext>
            </a:extLst>
          </p:cNvPr>
          <p:cNvSpPr>
            <a:spLocks noGrp="1"/>
          </p:cNvSpPr>
          <p:nvPr>
            <p:ph type="title"/>
          </p:nvPr>
        </p:nvSpPr>
        <p:spPr/>
        <p:txBody>
          <a:bodyPr/>
          <a:lstStyle/>
          <a:p>
            <a:r>
              <a:rPr lang="en-US" dirty="0"/>
              <a:t>Website: </a:t>
            </a:r>
            <a:r>
              <a:rPr lang="en-US" dirty="0">
                <a:hlinkClick r:id="rId3"/>
              </a:rPr>
              <a:t>https://nlp.jhu.edu/demos/</a:t>
            </a:r>
            <a:endParaRPr lang="en-US" dirty="0"/>
          </a:p>
        </p:txBody>
      </p:sp>
      <p:sp>
        <p:nvSpPr>
          <p:cNvPr id="3" name="Content Placeholder 2">
            <a:extLst>
              <a:ext uri="{FF2B5EF4-FFF2-40B4-BE49-F238E27FC236}">
                <a16:creationId xmlns:a16="http://schemas.microsoft.com/office/drawing/2014/main" id="{53F200DB-914C-4E6C-8304-40247D7113CD}"/>
              </a:ext>
            </a:extLst>
          </p:cNvPr>
          <p:cNvSpPr>
            <a:spLocks noGrp="1"/>
          </p:cNvSpPr>
          <p:nvPr>
            <p:ph sz="half" idx="1"/>
          </p:nvPr>
        </p:nvSpPr>
        <p:spPr>
          <a:xfrm>
            <a:off x="838200" y="1825625"/>
            <a:ext cx="5334000" cy="4351338"/>
          </a:xfrm>
        </p:spPr>
        <p:txBody>
          <a:bodyPr/>
          <a:lstStyle/>
          <a:p>
            <a:r>
              <a:rPr lang="en-US" dirty="0"/>
              <a:t>Available on </a:t>
            </a:r>
            <a:r>
              <a:rPr lang="en-US" dirty="0">
                <a:hlinkClick r:id="rId4"/>
              </a:rPr>
              <a:t>Docker Hub</a:t>
            </a:r>
            <a:endParaRPr lang="en-US" dirty="0"/>
          </a:p>
          <a:p>
            <a:r>
              <a:rPr lang="en-US" dirty="0"/>
              <a:t>Concrete</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(Ferraro et al., 2014)</a:t>
            </a:r>
            <a:r>
              <a:rPr lang="en-US" dirty="0"/>
              <a:t> format outputs</a:t>
            </a:r>
          </a:p>
          <a:p>
            <a:endParaRPr lang="en-US" dirty="0"/>
          </a:p>
        </p:txBody>
      </p:sp>
      <p:pic>
        <p:nvPicPr>
          <p:cNvPr id="7" name="Picture 6">
            <a:extLst>
              <a:ext uri="{FF2B5EF4-FFF2-40B4-BE49-F238E27FC236}">
                <a16:creationId xmlns:a16="http://schemas.microsoft.com/office/drawing/2014/main" id="{0BFCA7B8-B63A-4B5F-81A5-742D5DFD6554}"/>
              </a:ext>
            </a:extLst>
          </p:cNvPr>
          <p:cNvPicPr>
            <a:picLocks noChangeAspect="1"/>
          </p:cNvPicPr>
          <p:nvPr/>
        </p:nvPicPr>
        <p:blipFill>
          <a:blip r:embed="rId5"/>
          <a:stretch>
            <a:fillRect/>
          </a:stretch>
        </p:blipFill>
        <p:spPr>
          <a:xfrm>
            <a:off x="1224092" y="4476232"/>
            <a:ext cx="3977081" cy="2244733"/>
          </a:xfrm>
          <a:prstGeom prst="rect">
            <a:avLst/>
          </a:prstGeom>
        </p:spPr>
      </p:pic>
      <p:pic>
        <p:nvPicPr>
          <p:cNvPr id="9" name="Picture 8">
            <a:extLst>
              <a:ext uri="{FF2B5EF4-FFF2-40B4-BE49-F238E27FC236}">
                <a16:creationId xmlns:a16="http://schemas.microsoft.com/office/drawing/2014/main" id="{6B646887-5DB1-4042-BC42-E39D562DD34F}"/>
              </a:ext>
            </a:extLst>
          </p:cNvPr>
          <p:cNvPicPr>
            <a:picLocks noChangeAspect="1"/>
          </p:cNvPicPr>
          <p:nvPr/>
        </p:nvPicPr>
        <p:blipFill>
          <a:blip r:embed="rId6"/>
          <a:stretch>
            <a:fillRect/>
          </a:stretch>
        </p:blipFill>
        <p:spPr>
          <a:xfrm>
            <a:off x="1224092" y="2847066"/>
            <a:ext cx="3977081" cy="1556651"/>
          </a:xfrm>
          <a:prstGeom prst="rect">
            <a:avLst/>
          </a:prstGeom>
        </p:spPr>
      </p:pic>
      <p:sp>
        <p:nvSpPr>
          <p:cNvPr id="11" name="Content Placeholder 10">
            <a:extLst>
              <a:ext uri="{FF2B5EF4-FFF2-40B4-BE49-F238E27FC236}">
                <a16:creationId xmlns:a16="http://schemas.microsoft.com/office/drawing/2014/main" id="{30BEA2E0-4B45-43CD-AD25-F86862DAE800}"/>
              </a:ext>
            </a:extLst>
          </p:cNvPr>
          <p:cNvSpPr>
            <a:spLocks noGrp="1"/>
          </p:cNvSpPr>
          <p:nvPr>
            <p:ph sz="half" idx="2"/>
          </p:nvPr>
        </p:nvSpPr>
        <p:spPr/>
        <p:txBody>
          <a:bodyPr/>
          <a:lstStyle/>
          <a:p>
            <a:r>
              <a:rPr lang="en-US" dirty="0">
                <a:hlinkClick r:id="rId7"/>
              </a:rPr>
              <a:t>Web Demo</a:t>
            </a:r>
            <a:endParaRPr lang="en-US" dirty="0"/>
          </a:p>
          <a:p>
            <a:r>
              <a:rPr lang="en-US" dirty="0"/>
              <a:t>Interactive output visualization</a:t>
            </a:r>
          </a:p>
          <a:p>
            <a:endParaRPr lang="en-US" dirty="0"/>
          </a:p>
          <a:p>
            <a:endParaRPr lang="en-US" dirty="0"/>
          </a:p>
          <a:p>
            <a:endParaRPr lang="en-US" dirty="0"/>
          </a:p>
          <a:p>
            <a:r>
              <a:rPr lang="en-US" dirty="0"/>
              <a:t>Structured Frame/entity output</a:t>
            </a:r>
          </a:p>
          <a:p>
            <a:endParaRPr lang="en-US" dirty="0"/>
          </a:p>
        </p:txBody>
      </p:sp>
      <p:pic>
        <p:nvPicPr>
          <p:cNvPr id="13" name="Picture 12">
            <a:extLst>
              <a:ext uri="{FF2B5EF4-FFF2-40B4-BE49-F238E27FC236}">
                <a16:creationId xmlns:a16="http://schemas.microsoft.com/office/drawing/2014/main" id="{CA2025D1-CB7E-4922-926B-A85459D936F3}"/>
              </a:ext>
            </a:extLst>
          </p:cNvPr>
          <p:cNvPicPr>
            <a:picLocks noChangeAspect="1"/>
          </p:cNvPicPr>
          <p:nvPr/>
        </p:nvPicPr>
        <p:blipFill rotWithShape="1">
          <a:blip r:embed="rId8"/>
          <a:srcRect l="1521" t="18498" r="20906"/>
          <a:stretch/>
        </p:blipFill>
        <p:spPr>
          <a:xfrm>
            <a:off x="5467992" y="2728519"/>
            <a:ext cx="6590015" cy="1400962"/>
          </a:xfrm>
          <a:prstGeom prst="rect">
            <a:avLst/>
          </a:prstGeom>
        </p:spPr>
      </p:pic>
      <p:pic>
        <p:nvPicPr>
          <p:cNvPr id="19" name="Picture 18">
            <a:extLst>
              <a:ext uri="{FF2B5EF4-FFF2-40B4-BE49-F238E27FC236}">
                <a16:creationId xmlns:a16="http://schemas.microsoft.com/office/drawing/2014/main" id="{999548CA-57D2-467E-A472-73865ED7D6A2}"/>
              </a:ext>
            </a:extLst>
          </p:cNvPr>
          <p:cNvPicPr>
            <a:picLocks noChangeAspect="1"/>
          </p:cNvPicPr>
          <p:nvPr/>
        </p:nvPicPr>
        <p:blipFill>
          <a:blip r:embed="rId9"/>
          <a:stretch>
            <a:fillRect/>
          </a:stretch>
        </p:blipFill>
        <p:spPr>
          <a:xfrm>
            <a:off x="6559690" y="4784111"/>
            <a:ext cx="1236706" cy="1936853"/>
          </a:xfrm>
          <a:prstGeom prst="rect">
            <a:avLst/>
          </a:prstGeom>
        </p:spPr>
      </p:pic>
      <p:pic>
        <p:nvPicPr>
          <p:cNvPr id="21" name="Picture 20">
            <a:extLst>
              <a:ext uri="{FF2B5EF4-FFF2-40B4-BE49-F238E27FC236}">
                <a16:creationId xmlns:a16="http://schemas.microsoft.com/office/drawing/2014/main" id="{635D5FFE-E153-4BCA-8584-90DEE03B9113}"/>
              </a:ext>
            </a:extLst>
          </p:cNvPr>
          <p:cNvPicPr>
            <a:picLocks noChangeAspect="1"/>
          </p:cNvPicPr>
          <p:nvPr/>
        </p:nvPicPr>
        <p:blipFill>
          <a:blip r:embed="rId10"/>
          <a:stretch>
            <a:fillRect/>
          </a:stretch>
        </p:blipFill>
        <p:spPr>
          <a:xfrm>
            <a:off x="8754365" y="4784112"/>
            <a:ext cx="733656" cy="1936853"/>
          </a:xfrm>
          <a:prstGeom prst="rect">
            <a:avLst/>
          </a:prstGeom>
        </p:spPr>
      </p:pic>
    </p:spTree>
    <p:extLst>
      <p:ext uri="{BB962C8B-B14F-4D97-AF65-F5344CB8AC3E}">
        <p14:creationId xmlns:p14="http://schemas.microsoft.com/office/powerpoint/2010/main" val="32397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96FFCFD3-99B5-4A2C-AE9E-52324F69C026}"/>
              </a:ext>
            </a:extLst>
          </p:cNvPr>
          <p:cNvPicPr>
            <a:picLocks noChangeAspect="1"/>
          </p:cNvPicPr>
          <p:nvPr/>
        </p:nvPicPr>
        <p:blipFill rotWithShape="1">
          <a:blip r:embed="rId3">
            <a:extLst>
              <a:ext uri="{28A0092B-C50C-407E-A947-70E740481C1C}">
                <a14:useLocalDpi xmlns:a14="http://schemas.microsoft.com/office/drawing/2010/main" val="0"/>
              </a:ext>
            </a:extLst>
          </a:blip>
          <a:srcRect t="339"/>
          <a:stretch/>
        </p:blipFill>
        <p:spPr>
          <a:xfrm>
            <a:off x="0" y="354329"/>
            <a:ext cx="12192000" cy="6170295"/>
          </a:xfrm>
          <a:prstGeom prst="rect">
            <a:avLst/>
          </a:prstGeom>
        </p:spPr>
      </p:pic>
    </p:spTree>
    <p:extLst>
      <p:ext uri="{BB962C8B-B14F-4D97-AF65-F5344CB8AC3E}">
        <p14:creationId xmlns:p14="http://schemas.microsoft.com/office/powerpoint/2010/main" val="2910717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E0C5-31E1-428D-BA6B-F2DF3A0CEEB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4355EFF1-71AA-49AD-9EB6-1D7863EF642F}"/>
              </a:ext>
            </a:extLst>
          </p:cNvPr>
          <p:cNvSpPr>
            <a:spLocks noGrp="1"/>
          </p:cNvSpPr>
          <p:nvPr>
            <p:ph idx="1"/>
          </p:nvPr>
        </p:nvSpPr>
        <p:spPr/>
        <p:txBody>
          <a:bodyPr/>
          <a:lstStyle/>
          <a:p>
            <a:r>
              <a:rPr lang="en-US"/>
              <a:t>Single system for multilingual information extraction</a:t>
            </a:r>
          </a:p>
          <a:p>
            <a:pPr lvl="1"/>
            <a:r>
              <a:rPr lang="en-US"/>
              <a:t>Highly reliant on strong multilingual encoders and their cross-lingual transfer ability</a:t>
            </a:r>
          </a:p>
          <a:p>
            <a:r>
              <a:rPr lang="en-US"/>
              <a:t>Available as a web demo and on Docker</a:t>
            </a:r>
            <a:endParaRPr lang="en-US" dirty="0"/>
          </a:p>
        </p:txBody>
      </p:sp>
      <p:pic>
        <p:nvPicPr>
          <p:cNvPr id="5" name="Picture 4">
            <a:extLst>
              <a:ext uri="{FF2B5EF4-FFF2-40B4-BE49-F238E27FC236}">
                <a16:creationId xmlns:a16="http://schemas.microsoft.com/office/drawing/2014/main" id="{D361B3F5-9D26-454D-B435-6B15F96AA4AA}"/>
              </a:ext>
            </a:extLst>
          </p:cNvPr>
          <p:cNvPicPr>
            <a:picLocks noChangeAspect="1"/>
          </p:cNvPicPr>
          <p:nvPr/>
        </p:nvPicPr>
        <p:blipFill>
          <a:blip r:embed="rId3"/>
          <a:stretch>
            <a:fillRect/>
          </a:stretch>
        </p:blipFill>
        <p:spPr>
          <a:xfrm>
            <a:off x="2766197" y="3637934"/>
            <a:ext cx="6508431" cy="2854941"/>
          </a:xfrm>
          <a:prstGeom prst="rect">
            <a:avLst/>
          </a:prstGeom>
        </p:spPr>
      </p:pic>
      <p:sp>
        <p:nvSpPr>
          <p:cNvPr id="6" name="TextBox 5">
            <a:extLst>
              <a:ext uri="{FF2B5EF4-FFF2-40B4-BE49-F238E27FC236}">
                <a16:creationId xmlns:a16="http://schemas.microsoft.com/office/drawing/2014/main" id="{A209DB73-254D-4407-9B48-9E4027DC0A19}"/>
              </a:ext>
            </a:extLst>
          </p:cNvPr>
          <p:cNvSpPr txBox="1"/>
          <p:nvPr/>
        </p:nvSpPr>
        <p:spPr>
          <a:xfrm>
            <a:off x="3583112" y="3453268"/>
            <a:ext cx="6097712" cy="369332"/>
          </a:xfrm>
          <a:prstGeom prst="rect">
            <a:avLst/>
          </a:prstGeom>
          <a:noFill/>
        </p:spPr>
        <p:txBody>
          <a:bodyPr wrap="square">
            <a:spAutoFit/>
          </a:bodyPr>
          <a:lstStyle/>
          <a:p>
            <a:r>
              <a:rPr lang="en-US" dirty="0"/>
              <a:t>Website: </a:t>
            </a:r>
            <a:r>
              <a:rPr lang="en-US" dirty="0">
                <a:hlinkClick r:id="rId4"/>
              </a:rPr>
              <a:t>https://nlp.jhu.edu/demos/</a:t>
            </a:r>
            <a:endParaRPr lang="en-US" dirty="0"/>
          </a:p>
        </p:txBody>
      </p:sp>
    </p:spTree>
    <p:extLst>
      <p:ext uri="{BB962C8B-B14F-4D97-AF65-F5344CB8AC3E}">
        <p14:creationId xmlns:p14="http://schemas.microsoft.com/office/powerpoint/2010/main" val="82939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35B4A-58F6-41B2-8792-3D33E8E67E66}"/>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75B5A2C1-5913-402F-A47E-F36A0108779C}"/>
              </a:ext>
            </a:extLst>
          </p:cNvPr>
          <p:cNvSpPr>
            <a:spLocks noGrp="1"/>
          </p:cNvSpPr>
          <p:nvPr>
            <p:ph idx="1"/>
          </p:nvPr>
        </p:nvSpPr>
        <p:spPr>
          <a:xfrm>
            <a:off x="838200" y="1825625"/>
            <a:ext cx="5749212" cy="4351338"/>
          </a:xfrm>
        </p:spPr>
        <p:txBody>
          <a:bodyPr>
            <a:normAutofit/>
          </a:bodyPr>
          <a:lstStyle/>
          <a:p>
            <a:r>
              <a:rPr lang="en-US" dirty="0"/>
              <a:t>Recent advances in IE </a:t>
            </a:r>
            <a:r>
              <a:rPr lang="en-US" dirty="0">
                <a:sym typeface="Wingdings" panose="05000000000000000000" pitchFamily="2" charset="2"/>
              </a:rPr>
              <a:t></a:t>
            </a:r>
          </a:p>
          <a:p>
            <a:pPr lvl="1"/>
            <a:r>
              <a:rPr lang="en-US" dirty="0">
                <a:sym typeface="Wingdings" panose="05000000000000000000" pitchFamily="2" charset="2"/>
              </a:rPr>
              <a:t>More detailed and fine-grained predictions</a:t>
            </a:r>
          </a:p>
          <a:p>
            <a:pPr lvl="1"/>
            <a:r>
              <a:rPr lang="en-US" dirty="0">
                <a:sym typeface="Wingdings" panose="05000000000000000000" pitchFamily="2" charset="2"/>
              </a:rPr>
              <a:t>Document-level &gt; Sentence-level</a:t>
            </a:r>
          </a:p>
          <a:p>
            <a:pPr lvl="1"/>
            <a:r>
              <a:rPr lang="en-US" dirty="0">
                <a:sym typeface="Wingdings" panose="05000000000000000000" pitchFamily="2" charset="2"/>
              </a:rPr>
              <a:t>Multilingual</a:t>
            </a:r>
          </a:p>
          <a:p>
            <a:r>
              <a:rPr lang="en-US" dirty="0">
                <a:sym typeface="Wingdings" panose="05000000000000000000" pitchFamily="2" charset="2"/>
              </a:rPr>
              <a:t>Previous multilingual IE limitations: </a:t>
            </a:r>
          </a:p>
          <a:p>
            <a:pPr lvl="1"/>
            <a:r>
              <a:rPr lang="en-US" dirty="0">
                <a:sym typeface="Wingdings" panose="05000000000000000000" pitchFamily="2" charset="2"/>
              </a:rPr>
              <a:t>separate subsystems per language </a:t>
            </a:r>
            <a:r>
              <a:rPr lang="en-US" sz="1600" dirty="0">
                <a:sym typeface="Wingdings" panose="05000000000000000000" pitchFamily="2" charset="2"/>
              </a:rPr>
              <a:t>()</a:t>
            </a:r>
            <a:endParaRPr lang="en-US" dirty="0">
              <a:sym typeface="Wingdings" panose="05000000000000000000" pitchFamily="2" charset="2"/>
            </a:endParaRPr>
          </a:p>
          <a:p>
            <a:pPr lvl="1"/>
            <a:r>
              <a:rPr lang="en-US" dirty="0">
                <a:sym typeface="Wingdings" panose="05000000000000000000" pitchFamily="2" charset="2"/>
              </a:rPr>
              <a:t>limited scope of the task </a:t>
            </a:r>
            <a:r>
              <a:rPr lang="en-US" sz="1600" dirty="0">
                <a:sym typeface="Wingdings" panose="05000000000000000000" pitchFamily="2" charset="2"/>
              </a:rPr>
              <a:t>(Pan et al., 2017)</a:t>
            </a:r>
            <a:endParaRPr lang="en-US" sz="1600" dirty="0"/>
          </a:p>
          <a:p>
            <a:endParaRPr lang="en-US" dirty="0"/>
          </a:p>
        </p:txBody>
      </p:sp>
      <p:pic>
        <p:nvPicPr>
          <p:cNvPr id="5" name="Picture 4">
            <a:extLst>
              <a:ext uri="{FF2B5EF4-FFF2-40B4-BE49-F238E27FC236}">
                <a16:creationId xmlns:a16="http://schemas.microsoft.com/office/drawing/2014/main" id="{B42F1279-1290-4409-AAFD-E5194F8B147F}"/>
              </a:ext>
            </a:extLst>
          </p:cNvPr>
          <p:cNvPicPr>
            <a:picLocks noChangeAspect="1"/>
          </p:cNvPicPr>
          <p:nvPr/>
        </p:nvPicPr>
        <p:blipFill>
          <a:blip r:embed="rId3"/>
          <a:stretch>
            <a:fillRect/>
          </a:stretch>
        </p:blipFill>
        <p:spPr>
          <a:xfrm>
            <a:off x="6930148" y="116751"/>
            <a:ext cx="4663138" cy="2791214"/>
          </a:xfrm>
          <a:prstGeom prst="rect">
            <a:avLst/>
          </a:prstGeom>
        </p:spPr>
      </p:pic>
      <p:pic>
        <p:nvPicPr>
          <p:cNvPr id="7" name="Picture 6">
            <a:extLst>
              <a:ext uri="{FF2B5EF4-FFF2-40B4-BE49-F238E27FC236}">
                <a16:creationId xmlns:a16="http://schemas.microsoft.com/office/drawing/2014/main" id="{07281644-BC0A-4156-B93D-EE0B164BE92F}"/>
              </a:ext>
            </a:extLst>
          </p:cNvPr>
          <p:cNvPicPr>
            <a:picLocks noChangeAspect="1"/>
          </p:cNvPicPr>
          <p:nvPr/>
        </p:nvPicPr>
        <p:blipFill>
          <a:blip r:embed="rId4"/>
          <a:stretch>
            <a:fillRect/>
          </a:stretch>
        </p:blipFill>
        <p:spPr>
          <a:xfrm>
            <a:off x="7083317" y="3429000"/>
            <a:ext cx="4663138" cy="2926554"/>
          </a:xfrm>
          <a:prstGeom prst="rect">
            <a:avLst/>
          </a:prstGeom>
        </p:spPr>
      </p:pic>
      <p:sp>
        <p:nvSpPr>
          <p:cNvPr id="8" name="TextBox 7">
            <a:extLst>
              <a:ext uri="{FF2B5EF4-FFF2-40B4-BE49-F238E27FC236}">
                <a16:creationId xmlns:a16="http://schemas.microsoft.com/office/drawing/2014/main" id="{548A4EF2-0CEA-4009-B796-0DEA4620E953}"/>
              </a:ext>
            </a:extLst>
          </p:cNvPr>
          <p:cNvSpPr txBox="1"/>
          <p:nvPr/>
        </p:nvSpPr>
        <p:spPr>
          <a:xfrm>
            <a:off x="8545623" y="2790768"/>
            <a:ext cx="1432187" cy="369332"/>
          </a:xfrm>
          <a:prstGeom prst="rect">
            <a:avLst/>
          </a:prstGeom>
          <a:noFill/>
        </p:spPr>
        <p:txBody>
          <a:bodyPr wrap="none" rtlCol="0">
            <a:spAutoFit/>
          </a:bodyPr>
          <a:lstStyle/>
          <a:p>
            <a:r>
              <a:rPr lang="en-US" dirty="0"/>
              <a:t>Li et al., 2019</a:t>
            </a:r>
          </a:p>
        </p:txBody>
      </p:sp>
      <p:sp>
        <p:nvSpPr>
          <p:cNvPr id="9" name="TextBox 8">
            <a:extLst>
              <a:ext uri="{FF2B5EF4-FFF2-40B4-BE49-F238E27FC236}">
                <a16:creationId xmlns:a16="http://schemas.microsoft.com/office/drawing/2014/main" id="{46ABF3E9-8AEF-42A6-BB67-F113A3A5931D}"/>
              </a:ext>
            </a:extLst>
          </p:cNvPr>
          <p:cNvSpPr txBox="1"/>
          <p:nvPr/>
        </p:nvSpPr>
        <p:spPr>
          <a:xfrm>
            <a:off x="8366971" y="6430125"/>
            <a:ext cx="2095830" cy="369332"/>
          </a:xfrm>
          <a:prstGeom prst="rect">
            <a:avLst/>
          </a:prstGeom>
          <a:noFill/>
        </p:spPr>
        <p:txBody>
          <a:bodyPr wrap="none" rtlCol="0">
            <a:spAutoFit/>
          </a:bodyPr>
          <a:lstStyle/>
          <a:p>
            <a:r>
              <a:rPr lang="en-US" dirty="0"/>
              <a:t>Li et al., 2020 (GAIA)</a:t>
            </a:r>
          </a:p>
        </p:txBody>
      </p:sp>
    </p:spTree>
    <p:extLst>
      <p:ext uri="{BB962C8B-B14F-4D97-AF65-F5344CB8AC3E}">
        <p14:creationId xmlns:p14="http://schemas.microsoft.com/office/powerpoint/2010/main" val="619368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DF12-F21B-411B-9644-5300A604128B}"/>
              </a:ext>
            </a:extLst>
          </p:cNvPr>
          <p:cNvSpPr>
            <a:spLocks noGrp="1"/>
          </p:cNvSpPr>
          <p:nvPr>
            <p:ph type="title"/>
          </p:nvPr>
        </p:nvSpPr>
        <p:spPr/>
        <p:txBody>
          <a:bodyPr/>
          <a:lstStyle/>
          <a:p>
            <a:r>
              <a:rPr lang="en-US" dirty="0"/>
              <a:t>LOME: Large Ontology Multilingual Extraction</a:t>
            </a:r>
          </a:p>
        </p:txBody>
      </p:sp>
      <p:sp>
        <p:nvSpPr>
          <p:cNvPr id="3" name="Content Placeholder 2">
            <a:extLst>
              <a:ext uri="{FF2B5EF4-FFF2-40B4-BE49-F238E27FC236}">
                <a16:creationId xmlns:a16="http://schemas.microsoft.com/office/drawing/2014/main" id="{6AC908FC-E5D6-4995-9F9B-974963745566}"/>
              </a:ext>
            </a:extLst>
          </p:cNvPr>
          <p:cNvSpPr>
            <a:spLocks noGrp="1"/>
          </p:cNvSpPr>
          <p:nvPr>
            <p:ph idx="1"/>
          </p:nvPr>
        </p:nvSpPr>
        <p:spPr/>
        <p:txBody>
          <a:bodyPr/>
          <a:lstStyle/>
          <a:p>
            <a:r>
              <a:rPr lang="en-US" dirty="0"/>
              <a:t>A single, modularized multilingual system</a:t>
            </a:r>
          </a:p>
          <a:p>
            <a:r>
              <a:rPr lang="en-US" b="1" dirty="0"/>
              <a:t>Input</a:t>
            </a:r>
            <a:r>
              <a:rPr lang="en-US" dirty="0"/>
              <a:t>: document in any language (supported by XLM-R)</a:t>
            </a:r>
          </a:p>
          <a:p>
            <a:r>
              <a:rPr lang="en-US" b="1" dirty="0"/>
              <a:t>Output</a:t>
            </a:r>
            <a:r>
              <a:rPr lang="en-US" dirty="0"/>
              <a:t>: </a:t>
            </a:r>
          </a:p>
          <a:p>
            <a:pPr marL="914400" lvl="1" indent="-457200">
              <a:buFont typeface="+mj-lt"/>
              <a:buAutoNum type="arabicPeriod"/>
            </a:pPr>
            <a:r>
              <a:rPr lang="en-US" dirty="0" err="1"/>
              <a:t>FrameNet</a:t>
            </a:r>
            <a:r>
              <a:rPr lang="en-US" dirty="0"/>
              <a:t> parse (events and arguments)</a:t>
            </a:r>
          </a:p>
          <a:p>
            <a:pPr marL="914400" lvl="1" indent="-457200">
              <a:buFont typeface="+mj-lt"/>
              <a:buAutoNum type="arabicPeriod"/>
            </a:pPr>
            <a:r>
              <a:rPr lang="en-US" dirty="0"/>
              <a:t>Coreference linking</a:t>
            </a:r>
          </a:p>
          <a:p>
            <a:pPr marL="914400" lvl="1" indent="-457200">
              <a:buFont typeface="+mj-lt"/>
              <a:buAutoNum type="arabicPeriod"/>
            </a:pPr>
            <a:r>
              <a:rPr lang="en-US" dirty="0"/>
              <a:t>Entity typing (fine-grained, cluster-level)</a:t>
            </a:r>
          </a:p>
          <a:p>
            <a:pPr marL="914400" lvl="1" indent="-457200">
              <a:buFont typeface="+mj-lt"/>
              <a:buAutoNum type="arabicPeriod"/>
            </a:pPr>
            <a:r>
              <a:rPr lang="en-US" dirty="0"/>
              <a:t>Temporal relation between events</a:t>
            </a:r>
          </a:p>
        </p:txBody>
      </p:sp>
    </p:spTree>
    <p:extLst>
      <p:ext uri="{BB962C8B-B14F-4D97-AF65-F5344CB8AC3E}">
        <p14:creationId xmlns:p14="http://schemas.microsoft.com/office/powerpoint/2010/main" val="2893736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7A672E7-0B89-4AFD-BF2E-39D18C9A3C93}"/>
              </a:ext>
            </a:extLst>
          </p:cNvPr>
          <p:cNvSpPr txBox="1"/>
          <p:nvPr/>
        </p:nvSpPr>
        <p:spPr>
          <a:xfrm>
            <a:off x="709470" y="5103742"/>
            <a:ext cx="3491274" cy="677371"/>
          </a:xfrm>
          <a:prstGeom prst="rect">
            <a:avLst/>
          </a:prstGeom>
          <a:solidFill>
            <a:schemeClr val="bg1"/>
          </a:solidFill>
          <a:ln w="12700">
            <a:solidFill>
              <a:schemeClr val="tx1"/>
            </a:solidFill>
          </a:ln>
        </p:spPr>
        <p:txBody>
          <a:bodyPr wrap="square" rtlCol="0">
            <a:spAutoFit/>
          </a:bodyPr>
          <a:lstStyle/>
          <a:p>
            <a:r>
              <a:rPr lang="ja-JP" altLang="en-US" sz="1846" b="1" u="sng" dirty="0">
                <a:latin typeface="Segoe UI" panose="020B0502040204020203" pitchFamily="34" charset="0"/>
              </a:rPr>
              <a:t>水</a:t>
            </a:r>
            <a:r>
              <a:rPr lang="en-US" sz="1846" dirty="0"/>
              <a:t>(</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ja-JP" altLang="en-US" sz="1846" b="1" dirty="0">
                <a:solidFill>
                  <a:schemeClr val="bg1">
                    <a:lumMod val="65000"/>
                  </a:schemeClr>
                </a:solidFill>
                <a:latin typeface="Segoe UI" panose="020B0502040204020203" pitchFamily="34" charset="0"/>
              </a:rPr>
              <a:t>兔子喝了</a:t>
            </a:r>
            <a:r>
              <a:rPr lang="ja-JP" altLang="en-US" sz="1846" b="1" dirty="0">
                <a:solidFill>
                  <a:srgbClr val="00B0F0"/>
                </a:solidFill>
                <a:latin typeface="Segoe UI" panose="020B0502040204020203" pitchFamily="34" charset="0"/>
              </a:rPr>
              <a:t>水</a:t>
            </a:r>
            <a:r>
              <a:rPr lang="en-US" sz="1846" dirty="0"/>
              <a:t>”</a:t>
            </a:r>
            <a:r>
              <a:rPr lang="en-US" sz="1846" dirty="0">
                <a:latin typeface="+mj-lt"/>
              </a:rPr>
              <a:t> </a:t>
            </a:r>
            <a:endParaRPr lang="en-US" sz="1846" dirty="0">
              <a:solidFill>
                <a:schemeClr val="bg2"/>
              </a:solidFill>
            </a:endParaRPr>
          </a:p>
        </p:txBody>
      </p:sp>
      <p:sp>
        <p:nvSpPr>
          <p:cNvPr id="42" name="TextBox 41">
            <a:extLst>
              <a:ext uri="{FF2B5EF4-FFF2-40B4-BE49-F238E27FC236}">
                <a16:creationId xmlns:a16="http://schemas.microsoft.com/office/drawing/2014/main" id="{DE4E149D-2186-49B8-A234-39EBB7BF09FF}"/>
              </a:ext>
            </a:extLst>
          </p:cNvPr>
          <p:cNvSpPr txBox="1"/>
          <p:nvPr/>
        </p:nvSpPr>
        <p:spPr>
          <a:xfrm>
            <a:off x="6017493" y="4084094"/>
            <a:ext cx="1649564" cy="677371"/>
          </a:xfrm>
          <a:prstGeom prst="rect">
            <a:avLst/>
          </a:prstGeom>
          <a:noFill/>
          <a:ln w="12700">
            <a:solidFill>
              <a:schemeClr val="tx1"/>
            </a:solidFill>
          </a:ln>
        </p:spPr>
        <p:txBody>
          <a:bodyPr wrap="none" rtlCol="0">
            <a:spAutoFit/>
          </a:bodyPr>
          <a:lstStyle/>
          <a:p>
            <a:r>
              <a:rPr lang="en-US" sz="1846" dirty="0"/>
              <a:t>Ingestion:</a:t>
            </a:r>
            <a:r>
              <a:rPr lang="ja-JP" altLang="en-US" sz="1846" b="1" dirty="0">
                <a:solidFill>
                  <a:schemeClr val="accent4"/>
                </a:solidFill>
                <a:latin typeface="Segoe UI" panose="020B0502040204020203" pitchFamily="34" charset="0"/>
              </a:rPr>
              <a:t>喝了</a:t>
            </a:r>
            <a:endParaRPr lang="en-US" altLang="ja-JP" sz="1846" b="1" dirty="0">
              <a:solidFill>
                <a:schemeClr val="accent4"/>
              </a:solidFill>
              <a:latin typeface="Segoe UI" panose="020B0502040204020203" pitchFamily="34" charset="0"/>
            </a:endParaRPr>
          </a:p>
          <a:p>
            <a:r>
              <a:rPr lang="en-US" sz="1846" dirty="0" err="1"/>
              <a:t>Ingestor</a:t>
            </a:r>
            <a:r>
              <a:rPr lang="en-US" sz="1846" dirty="0"/>
              <a:t>:</a:t>
            </a:r>
            <a:r>
              <a:rPr lang="ja-JP" altLang="en-US" sz="1846" b="1" dirty="0">
                <a:solidFill>
                  <a:schemeClr val="accent6">
                    <a:lumMod val="75000"/>
                  </a:schemeClr>
                </a:solidFill>
                <a:latin typeface="Segoe UI" panose="020B0502040204020203" pitchFamily="34" charset="0"/>
              </a:rPr>
              <a:t>兔子</a:t>
            </a:r>
            <a:endParaRPr lang="en-US" sz="1846" b="1" dirty="0">
              <a:solidFill>
                <a:srgbClr val="00B0F0"/>
              </a:solidFill>
              <a:latin typeface="+mj-lt"/>
            </a:endParaRPr>
          </a:p>
        </p:txBody>
      </p:sp>
      <p:sp>
        <p:nvSpPr>
          <p:cNvPr id="11" name="Rectangle 10">
            <a:extLst>
              <a:ext uri="{FF2B5EF4-FFF2-40B4-BE49-F238E27FC236}">
                <a16:creationId xmlns:a16="http://schemas.microsoft.com/office/drawing/2014/main" id="{7B77E100-81AB-4408-8026-3EBB7C40BDDD}"/>
              </a:ext>
            </a:extLst>
          </p:cNvPr>
          <p:cNvSpPr/>
          <p:nvPr/>
        </p:nvSpPr>
        <p:spPr>
          <a:xfrm>
            <a:off x="2497980" y="1238101"/>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Tokenization</a:t>
            </a:r>
            <a:endParaRPr lang="en-US" sz="2157" dirty="0"/>
          </a:p>
        </p:txBody>
      </p:sp>
      <p:sp>
        <p:nvSpPr>
          <p:cNvPr id="16" name="Rectangle 15">
            <a:extLst>
              <a:ext uri="{FF2B5EF4-FFF2-40B4-BE49-F238E27FC236}">
                <a16:creationId xmlns:a16="http://schemas.microsoft.com/office/drawing/2014/main" id="{CFC4D9A1-6BFB-46E6-AA59-58C578172AF3}"/>
              </a:ext>
            </a:extLst>
          </p:cNvPr>
          <p:cNvSpPr/>
          <p:nvPr/>
        </p:nvSpPr>
        <p:spPr>
          <a:xfrm>
            <a:off x="4801439" y="1238101"/>
            <a:ext cx="2484749"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err="1">
                <a:solidFill>
                  <a:schemeClr val="tx1"/>
                </a:solidFill>
              </a:rPr>
              <a:t>FrameNet</a:t>
            </a:r>
            <a:r>
              <a:rPr lang="en-US" sz="2157" dirty="0">
                <a:solidFill>
                  <a:schemeClr val="tx1"/>
                </a:solidFill>
              </a:rPr>
              <a:t> Parser</a:t>
            </a:r>
            <a:endParaRPr lang="en-US" sz="2157" dirty="0"/>
          </a:p>
        </p:txBody>
      </p:sp>
      <p:sp>
        <p:nvSpPr>
          <p:cNvPr id="17" name="Rectangle 16">
            <a:extLst>
              <a:ext uri="{FF2B5EF4-FFF2-40B4-BE49-F238E27FC236}">
                <a16:creationId xmlns:a16="http://schemas.microsoft.com/office/drawing/2014/main" id="{8415F93F-3986-4F1D-8242-5F518EEDC683}"/>
              </a:ext>
            </a:extLst>
          </p:cNvPr>
          <p:cNvSpPr/>
          <p:nvPr/>
        </p:nvSpPr>
        <p:spPr>
          <a:xfrm>
            <a:off x="8395594" y="804177"/>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coreference resolution</a:t>
            </a:r>
            <a:endParaRPr lang="en-US" sz="2157" dirty="0"/>
          </a:p>
        </p:txBody>
      </p:sp>
      <p:sp>
        <p:nvSpPr>
          <p:cNvPr id="18" name="Rectangle 17">
            <a:extLst>
              <a:ext uri="{FF2B5EF4-FFF2-40B4-BE49-F238E27FC236}">
                <a16:creationId xmlns:a16="http://schemas.microsoft.com/office/drawing/2014/main" id="{F1AC7899-B327-4F75-AC75-4A6B6B82AE3A}"/>
              </a:ext>
            </a:extLst>
          </p:cNvPr>
          <p:cNvSpPr/>
          <p:nvPr/>
        </p:nvSpPr>
        <p:spPr>
          <a:xfrm>
            <a:off x="8395594" y="2142288"/>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Fine-grained hierarchical entity typing</a:t>
            </a:r>
            <a:endParaRPr lang="en-US" sz="2157" dirty="0"/>
          </a:p>
        </p:txBody>
      </p:sp>
      <p:sp>
        <p:nvSpPr>
          <p:cNvPr id="19" name="Rectangle 18">
            <a:extLst>
              <a:ext uri="{FF2B5EF4-FFF2-40B4-BE49-F238E27FC236}">
                <a16:creationId xmlns:a16="http://schemas.microsoft.com/office/drawing/2014/main" id="{96FA0F53-A0C4-427C-A980-17593CA6FEC9}"/>
              </a:ext>
            </a:extLst>
          </p:cNvPr>
          <p:cNvSpPr/>
          <p:nvPr/>
        </p:nvSpPr>
        <p:spPr>
          <a:xfrm>
            <a:off x="8395596" y="3480397"/>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Temporal relation prediction</a:t>
            </a:r>
            <a:endParaRPr lang="en-US" sz="2157" dirty="0"/>
          </a:p>
        </p:txBody>
      </p:sp>
      <p:sp>
        <p:nvSpPr>
          <p:cNvPr id="20" name="Rectangle 19">
            <a:extLst>
              <a:ext uri="{FF2B5EF4-FFF2-40B4-BE49-F238E27FC236}">
                <a16:creationId xmlns:a16="http://schemas.microsoft.com/office/drawing/2014/main" id="{006EB9B0-74AE-48A4-8135-779A3D72041A}"/>
              </a:ext>
            </a:extLst>
          </p:cNvPr>
          <p:cNvSpPr/>
          <p:nvPr/>
        </p:nvSpPr>
        <p:spPr>
          <a:xfrm>
            <a:off x="8395592" y="4818507"/>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Third-party systems (e.g. relation extraction)</a:t>
            </a:r>
            <a:endParaRPr lang="en-US" sz="2157" dirty="0"/>
          </a:p>
        </p:txBody>
      </p:sp>
      <p:sp>
        <p:nvSpPr>
          <p:cNvPr id="21" name="Rectangle 20">
            <a:extLst>
              <a:ext uri="{FF2B5EF4-FFF2-40B4-BE49-F238E27FC236}">
                <a16:creationId xmlns:a16="http://schemas.microsoft.com/office/drawing/2014/main" id="{6E66B4B6-7666-432F-9724-B3AF78D1EC02}"/>
              </a:ext>
            </a:extLst>
          </p:cNvPr>
          <p:cNvSpPr/>
          <p:nvPr/>
        </p:nvSpPr>
        <p:spPr>
          <a:xfrm>
            <a:off x="194515" y="1238101"/>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Raw Text</a:t>
            </a:r>
            <a:endParaRPr lang="en-US" sz="2157" dirty="0"/>
          </a:p>
        </p:txBody>
      </p:sp>
      <p:sp>
        <p:nvSpPr>
          <p:cNvPr id="22" name="Arrow: Right 21">
            <a:extLst>
              <a:ext uri="{FF2B5EF4-FFF2-40B4-BE49-F238E27FC236}">
                <a16:creationId xmlns:a16="http://schemas.microsoft.com/office/drawing/2014/main" id="{D7906657-36FE-42C9-B1BE-555AC8BBE057}"/>
              </a:ext>
            </a:extLst>
          </p:cNvPr>
          <p:cNvSpPr/>
          <p:nvPr/>
        </p:nvSpPr>
        <p:spPr>
          <a:xfrm>
            <a:off x="1986267" y="1504039"/>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3" name="Arrow: Right 22">
            <a:extLst>
              <a:ext uri="{FF2B5EF4-FFF2-40B4-BE49-F238E27FC236}">
                <a16:creationId xmlns:a16="http://schemas.microsoft.com/office/drawing/2014/main" id="{71AF3D61-CFAC-43A7-8D04-BA111D23160B}"/>
              </a:ext>
            </a:extLst>
          </p:cNvPr>
          <p:cNvSpPr/>
          <p:nvPr/>
        </p:nvSpPr>
        <p:spPr>
          <a:xfrm>
            <a:off x="4289730" y="1504039"/>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5" name="Arrow: Right 24">
            <a:extLst>
              <a:ext uri="{FF2B5EF4-FFF2-40B4-BE49-F238E27FC236}">
                <a16:creationId xmlns:a16="http://schemas.microsoft.com/office/drawing/2014/main" id="{FD175597-7144-4463-8009-378F0B588AD7}"/>
              </a:ext>
            </a:extLst>
          </p:cNvPr>
          <p:cNvSpPr/>
          <p:nvPr/>
        </p:nvSpPr>
        <p:spPr>
          <a:xfrm rot="5400000">
            <a:off x="10089288" y="1849491"/>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6" name="Arrow: Right 25">
            <a:extLst>
              <a:ext uri="{FF2B5EF4-FFF2-40B4-BE49-F238E27FC236}">
                <a16:creationId xmlns:a16="http://schemas.microsoft.com/office/drawing/2014/main" id="{2339D706-2719-460D-A4FC-EDB927FA2F4F}"/>
              </a:ext>
            </a:extLst>
          </p:cNvPr>
          <p:cNvSpPr/>
          <p:nvPr/>
        </p:nvSpPr>
        <p:spPr>
          <a:xfrm rot="5400000">
            <a:off x="10089288" y="3187600"/>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7" name="Arrow: Right 26">
            <a:extLst>
              <a:ext uri="{FF2B5EF4-FFF2-40B4-BE49-F238E27FC236}">
                <a16:creationId xmlns:a16="http://schemas.microsoft.com/office/drawing/2014/main" id="{26CAA96E-1E5E-45EB-88C9-4D3348AD9254}"/>
              </a:ext>
            </a:extLst>
          </p:cNvPr>
          <p:cNvSpPr/>
          <p:nvPr/>
        </p:nvSpPr>
        <p:spPr>
          <a:xfrm rot="5400000">
            <a:off x="10096764" y="4534896"/>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8" name="Arrow: Right 27">
            <a:extLst>
              <a:ext uri="{FF2B5EF4-FFF2-40B4-BE49-F238E27FC236}">
                <a16:creationId xmlns:a16="http://schemas.microsoft.com/office/drawing/2014/main" id="{B629AAF8-1462-48DB-8373-681C7168A7FF}"/>
              </a:ext>
            </a:extLst>
          </p:cNvPr>
          <p:cNvSpPr/>
          <p:nvPr/>
        </p:nvSpPr>
        <p:spPr>
          <a:xfrm>
            <a:off x="7286188" y="1504039"/>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9" name="Left Brace 28">
            <a:extLst>
              <a:ext uri="{FF2B5EF4-FFF2-40B4-BE49-F238E27FC236}">
                <a16:creationId xmlns:a16="http://schemas.microsoft.com/office/drawing/2014/main" id="{6EDD9EF5-BE72-4D85-B255-BBD791A3BE92}"/>
              </a:ext>
            </a:extLst>
          </p:cNvPr>
          <p:cNvSpPr/>
          <p:nvPr/>
        </p:nvSpPr>
        <p:spPr>
          <a:xfrm>
            <a:off x="7928198" y="1210415"/>
            <a:ext cx="433264" cy="3893327"/>
          </a:xfrm>
          <a:prstGeom prst="leftBrace">
            <a:avLst>
              <a:gd name="adj1" fmla="val 8333"/>
              <a:gd name="adj2" fmla="val 132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57"/>
          </a:p>
        </p:txBody>
      </p:sp>
      <p:sp>
        <p:nvSpPr>
          <p:cNvPr id="33" name="Arrow: Right 32">
            <a:extLst>
              <a:ext uri="{FF2B5EF4-FFF2-40B4-BE49-F238E27FC236}">
                <a16:creationId xmlns:a16="http://schemas.microsoft.com/office/drawing/2014/main" id="{AFDE275A-6219-4D58-ABDA-0386673780E5}"/>
              </a:ext>
            </a:extLst>
          </p:cNvPr>
          <p:cNvSpPr/>
          <p:nvPr/>
        </p:nvSpPr>
        <p:spPr>
          <a:xfrm rot="10800000">
            <a:off x="7823825" y="5189380"/>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34" name="TextBox 33">
            <a:extLst>
              <a:ext uri="{FF2B5EF4-FFF2-40B4-BE49-F238E27FC236}">
                <a16:creationId xmlns:a16="http://schemas.microsoft.com/office/drawing/2014/main" id="{1B16A315-33C5-4AAF-AB1A-4610A2792B5A}"/>
              </a:ext>
            </a:extLst>
          </p:cNvPr>
          <p:cNvSpPr txBox="1"/>
          <p:nvPr/>
        </p:nvSpPr>
        <p:spPr>
          <a:xfrm>
            <a:off x="222419" y="2302111"/>
            <a:ext cx="2458822" cy="677371"/>
          </a:xfrm>
          <a:prstGeom prst="rect">
            <a:avLst/>
          </a:prstGeom>
          <a:noFill/>
          <a:ln>
            <a:solidFill>
              <a:schemeClr val="tx1"/>
            </a:solidFill>
          </a:ln>
        </p:spPr>
        <p:txBody>
          <a:bodyPr wrap="square" rtlCol="0">
            <a:spAutoFit/>
          </a:bodyPr>
          <a:lstStyle/>
          <a:p>
            <a:r>
              <a:rPr lang="en-US" sz="1846" dirty="0">
                <a:latin typeface="+mj-lt"/>
              </a:rPr>
              <a:t>The rabbit ate a carrot.</a:t>
            </a:r>
          </a:p>
          <a:p>
            <a:pPr algn="l"/>
            <a:r>
              <a:rPr lang="ja-JP" altLang="en-US" sz="1846" dirty="0">
                <a:latin typeface="Segoe UI" panose="020B0502040204020203" pitchFamily="34" charset="0"/>
              </a:rPr>
              <a:t>兔子喝了水</a:t>
            </a:r>
          </a:p>
        </p:txBody>
      </p:sp>
      <p:sp>
        <p:nvSpPr>
          <p:cNvPr id="35" name="TextBox 34">
            <a:extLst>
              <a:ext uri="{FF2B5EF4-FFF2-40B4-BE49-F238E27FC236}">
                <a16:creationId xmlns:a16="http://schemas.microsoft.com/office/drawing/2014/main" id="{2931FF2C-1BCF-4285-92F8-B24EBECEAD7A}"/>
              </a:ext>
            </a:extLst>
          </p:cNvPr>
          <p:cNvSpPr txBox="1"/>
          <p:nvPr/>
        </p:nvSpPr>
        <p:spPr>
          <a:xfrm>
            <a:off x="4866591" y="2302111"/>
            <a:ext cx="2458821" cy="677371"/>
          </a:xfrm>
          <a:prstGeom prst="rect">
            <a:avLst/>
          </a:prstGeom>
          <a:noFill/>
        </p:spPr>
        <p:txBody>
          <a:bodyPr wrap="square" rtlCol="0">
            <a:spAutoFit/>
          </a:bodyPr>
          <a:lstStyle/>
          <a:p>
            <a:r>
              <a:rPr lang="en-US" sz="1846" b="1" dirty="0">
                <a:solidFill>
                  <a:schemeClr val="accent6"/>
                </a:solidFill>
                <a:latin typeface="+mj-lt"/>
              </a:rPr>
              <a:t>The rabbit </a:t>
            </a:r>
            <a:r>
              <a:rPr lang="en-US" sz="1846" b="1" dirty="0">
                <a:solidFill>
                  <a:schemeClr val="accent2"/>
                </a:solidFill>
                <a:latin typeface="+mj-lt"/>
              </a:rPr>
              <a:t>ate</a:t>
            </a:r>
            <a:r>
              <a:rPr lang="en-US" sz="1846" b="1" dirty="0">
                <a:latin typeface="+mj-lt"/>
              </a:rPr>
              <a:t> </a:t>
            </a:r>
            <a:r>
              <a:rPr lang="en-US" sz="1846" b="1" dirty="0">
                <a:solidFill>
                  <a:srgbClr val="7030A0"/>
                </a:solidFill>
                <a:latin typeface="+mj-lt"/>
              </a:rPr>
              <a:t>a carrot</a:t>
            </a:r>
            <a:r>
              <a:rPr lang="en-US" sz="1846" b="1" dirty="0">
                <a:latin typeface="+mj-lt"/>
              </a:rPr>
              <a:t>.</a:t>
            </a:r>
          </a:p>
          <a:p>
            <a:r>
              <a:rPr lang="ja-JP" altLang="en-US" sz="1846" dirty="0">
                <a:solidFill>
                  <a:schemeClr val="accent6">
                    <a:lumMod val="75000"/>
                  </a:schemeClr>
                </a:solidFill>
                <a:latin typeface="Segoe UI" panose="020B0502040204020203" pitchFamily="34" charset="0"/>
              </a:rPr>
              <a:t>兔子</a:t>
            </a:r>
            <a:r>
              <a:rPr lang="ja-JP" altLang="en-US" sz="1846" dirty="0">
                <a:solidFill>
                  <a:schemeClr val="accent4"/>
                </a:solidFill>
                <a:latin typeface="Segoe UI" panose="020B0502040204020203" pitchFamily="34" charset="0"/>
              </a:rPr>
              <a:t>喝了</a:t>
            </a:r>
            <a:r>
              <a:rPr lang="ja-JP" altLang="en-US" sz="1846" dirty="0">
                <a:solidFill>
                  <a:srgbClr val="00B0F0"/>
                </a:solidFill>
                <a:latin typeface="Segoe UI" panose="020B0502040204020203" pitchFamily="34" charset="0"/>
              </a:rPr>
              <a:t>水</a:t>
            </a:r>
            <a:endParaRPr lang="en-US" sz="1846" b="1" dirty="0">
              <a:solidFill>
                <a:srgbClr val="00B0F0"/>
              </a:solidFill>
              <a:latin typeface="+mj-lt"/>
            </a:endParaRPr>
          </a:p>
        </p:txBody>
      </p:sp>
      <p:sp>
        <p:nvSpPr>
          <p:cNvPr id="41" name="TextBox 40">
            <a:extLst>
              <a:ext uri="{FF2B5EF4-FFF2-40B4-BE49-F238E27FC236}">
                <a16:creationId xmlns:a16="http://schemas.microsoft.com/office/drawing/2014/main" id="{D3390C2D-6F3E-415F-A041-D95B03F8108B}"/>
              </a:ext>
            </a:extLst>
          </p:cNvPr>
          <p:cNvSpPr txBox="1"/>
          <p:nvPr/>
        </p:nvSpPr>
        <p:spPr>
          <a:xfrm>
            <a:off x="4951698" y="4715849"/>
            <a:ext cx="2092947" cy="968707"/>
          </a:xfrm>
          <a:prstGeom prst="rect">
            <a:avLst/>
          </a:prstGeom>
          <a:solidFill>
            <a:schemeClr val="bg1"/>
          </a:solidFill>
          <a:ln w="12700">
            <a:solidFill>
              <a:schemeClr val="tx1"/>
            </a:solidFill>
          </a:ln>
        </p:spPr>
        <p:txBody>
          <a:bodyPr wrap="none" rtlCol="0">
            <a:spAutoFit/>
          </a:bodyPr>
          <a:lstStyle/>
          <a:p>
            <a:r>
              <a:rPr lang="en-US" sz="1846" dirty="0"/>
              <a:t>Ingestion: </a:t>
            </a:r>
            <a:r>
              <a:rPr lang="en-US" sz="1846" b="1" dirty="0">
                <a:solidFill>
                  <a:schemeClr val="accent2"/>
                </a:solidFill>
                <a:latin typeface="+mj-lt"/>
              </a:rPr>
              <a:t>ate</a:t>
            </a:r>
          </a:p>
          <a:p>
            <a:r>
              <a:rPr lang="en-US" sz="1846" dirty="0" err="1"/>
              <a:t>Ingestor</a:t>
            </a:r>
            <a:r>
              <a:rPr lang="en-US" sz="1846" dirty="0"/>
              <a:t>: </a:t>
            </a:r>
            <a:r>
              <a:rPr lang="en-US" sz="1846" b="1" dirty="0">
                <a:solidFill>
                  <a:schemeClr val="accent6"/>
                </a:solidFill>
                <a:latin typeface="+mj-lt"/>
              </a:rPr>
              <a:t>The rabbit</a:t>
            </a:r>
          </a:p>
          <a:p>
            <a:r>
              <a:rPr lang="en-US" sz="1846" dirty="0"/>
              <a:t>Ingestible: </a:t>
            </a:r>
            <a:r>
              <a:rPr lang="en-US" sz="1846" b="1" dirty="0">
                <a:solidFill>
                  <a:srgbClr val="7030A0"/>
                </a:solidFill>
                <a:latin typeface="+mj-lt"/>
              </a:rPr>
              <a:t>a carrot</a:t>
            </a:r>
          </a:p>
        </p:txBody>
      </p:sp>
      <p:sp>
        <p:nvSpPr>
          <p:cNvPr id="50" name="TextBox 49">
            <a:extLst>
              <a:ext uri="{FF2B5EF4-FFF2-40B4-BE49-F238E27FC236}">
                <a16:creationId xmlns:a16="http://schemas.microsoft.com/office/drawing/2014/main" id="{82501DE7-9037-4819-A3FF-9CB398EB17EB}"/>
              </a:ext>
            </a:extLst>
          </p:cNvPr>
          <p:cNvSpPr txBox="1"/>
          <p:nvPr/>
        </p:nvSpPr>
        <p:spPr>
          <a:xfrm>
            <a:off x="458188" y="4437264"/>
            <a:ext cx="3506787" cy="968707"/>
          </a:xfrm>
          <a:prstGeom prst="rect">
            <a:avLst/>
          </a:prstGeom>
          <a:solidFill>
            <a:schemeClr val="bg1"/>
          </a:solidFill>
          <a:ln w="12700">
            <a:solidFill>
              <a:schemeClr val="tx1"/>
            </a:solidFill>
          </a:ln>
        </p:spPr>
        <p:txBody>
          <a:bodyPr wrap="square" rtlCol="0">
            <a:spAutoFit/>
          </a:bodyPr>
          <a:lstStyle/>
          <a:p>
            <a:r>
              <a:rPr lang="en-US" sz="1846" b="1" u="sng" dirty="0"/>
              <a:t>a carrot</a:t>
            </a:r>
            <a:r>
              <a:rPr lang="en-US" sz="1846" dirty="0"/>
              <a:t> (</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en-US" sz="1846" b="1" dirty="0">
                <a:solidFill>
                  <a:schemeClr val="bg1">
                    <a:lumMod val="65000"/>
                  </a:schemeClr>
                </a:solidFill>
                <a:latin typeface="+mj-lt"/>
              </a:rPr>
              <a:t>The rabbit ate </a:t>
            </a:r>
            <a:r>
              <a:rPr lang="en-US" sz="1846" b="1" dirty="0">
                <a:solidFill>
                  <a:srgbClr val="7030A0"/>
                </a:solidFill>
                <a:latin typeface="+mj-lt"/>
              </a:rPr>
              <a:t>a carrot</a:t>
            </a:r>
            <a:r>
              <a:rPr lang="en-US" sz="1846" b="1" dirty="0">
                <a:solidFill>
                  <a:schemeClr val="bg1">
                    <a:lumMod val="65000"/>
                  </a:schemeClr>
                </a:solidFill>
                <a:latin typeface="+mj-lt"/>
              </a:rPr>
              <a:t>.</a:t>
            </a:r>
            <a:r>
              <a:rPr lang="en-US" sz="1846" dirty="0"/>
              <a:t>”</a:t>
            </a:r>
            <a:r>
              <a:rPr lang="en-US" sz="1846" dirty="0">
                <a:latin typeface="+mj-lt"/>
              </a:rPr>
              <a:t> </a:t>
            </a:r>
            <a:endParaRPr lang="en-US" sz="1846" dirty="0">
              <a:solidFill>
                <a:schemeClr val="bg2"/>
              </a:solidFill>
            </a:endParaRPr>
          </a:p>
        </p:txBody>
      </p:sp>
      <p:sp>
        <p:nvSpPr>
          <p:cNvPr id="51" name="TextBox 50">
            <a:extLst>
              <a:ext uri="{FF2B5EF4-FFF2-40B4-BE49-F238E27FC236}">
                <a16:creationId xmlns:a16="http://schemas.microsoft.com/office/drawing/2014/main" id="{1D233A52-8D66-492F-B137-9EBBFEA1A68E}"/>
              </a:ext>
            </a:extLst>
          </p:cNvPr>
          <p:cNvSpPr txBox="1"/>
          <p:nvPr/>
        </p:nvSpPr>
        <p:spPr>
          <a:xfrm>
            <a:off x="222419" y="3987794"/>
            <a:ext cx="3510937" cy="968707"/>
          </a:xfrm>
          <a:prstGeom prst="rect">
            <a:avLst/>
          </a:prstGeom>
          <a:solidFill>
            <a:schemeClr val="bg1"/>
          </a:solidFill>
          <a:ln w="12700">
            <a:solidFill>
              <a:schemeClr val="tx1"/>
            </a:solidFill>
          </a:ln>
        </p:spPr>
        <p:txBody>
          <a:bodyPr wrap="square" rtlCol="0">
            <a:spAutoFit/>
          </a:bodyPr>
          <a:lstStyle/>
          <a:p>
            <a:r>
              <a:rPr lang="en-US" sz="1846" b="1" u="sng" dirty="0"/>
              <a:t>the rabbit</a:t>
            </a:r>
            <a:r>
              <a:rPr lang="en-US" sz="1846" dirty="0"/>
              <a:t> (animal)</a:t>
            </a:r>
          </a:p>
          <a:p>
            <a:r>
              <a:rPr lang="en-US" sz="1846" dirty="0"/>
              <a:t>Mentions:</a:t>
            </a:r>
            <a:r>
              <a:rPr lang="en-US" sz="1846" dirty="0">
                <a:solidFill>
                  <a:srgbClr val="7030A0"/>
                </a:solidFill>
              </a:rPr>
              <a:t> </a:t>
            </a:r>
            <a:r>
              <a:rPr lang="en-US" sz="1846" dirty="0"/>
              <a:t>“</a:t>
            </a:r>
            <a:r>
              <a:rPr lang="en-US" sz="1846" b="1" dirty="0">
                <a:solidFill>
                  <a:schemeClr val="accent6"/>
                </a:solidFill>
                <a:latin typeface="+mj-lt"/>
              </a:rPr>
              <a:t>The rabbit </a:t>
            </a:r>
            <a:r>
              <a:rPr lang="en-US" sz="1846" b="1" dirty="0">
                <a:solidFill>
                  <a:schemeClr val="bg1">
                    <a:lumMod val="65000"/>
                  </a:schemeClr>
                </a:solidFill>
                <a:latin typeface="+mj-lt"/>
              </a:rPr>
              <a:t>ate a carrot.</a:t>
            </a:r>
            <a:r>
              <a:rPr lang="en-US" sz="1846" dirty="0"/>
              <a:t>”</a:t>
            </a:r>
            <a:r>
              <a:rPr lang="en-US" sz="1846" dirty="0">
                <a:latin typeface="+mj-lt"/>
              </a:rPr>
              <a:t>, </a:t>
            </a:r>
            <a:r>
              <a:rPr lang="en-US" sz="1846" dirty="0"/>
              <a:t>“</a:t>
            </a:r>
            <a:r>
              <a:rPr lang="ja-JP" altLang="en-US" sz="1846" b="1" dirty="0">
                <a:solidFill>
                  <a:schemeClr val="accent6"/>
                </a:solidFill>
                <a:latin typeface="Segoe UI" panose="020B0502040204020203" pitchFamily="34" charset="0"/>
              </a:rPr>
              <a:t>兔子</a:t>
            </a:r>
            <a:r>
              <a:rPr lang="ja-JP" altLang="en-US" sz="1846" b="1" dirty="0">
                <a:solidFill>
                  <a:schemeClr val="bg1">
                    <a:lumMod val="65000"/>
                  </a:schemeClr>
                </a:solidFill>
                <a:latin typeface="Segoe UI" panose="020B0502040204020203" pitchFamily="34" charset="0"/>
              </a:rPr>
              <a:t>喝了水</a:t>
            </a:r>
            <a:r>
              <a:rPr lang="en-US" sz="1846" dirty="0"/>
              <a:t>”</a:t>
            </a:r>
            <a:endParaRPr lang="en-US" sz="1846" dirty="0">
              <a:solidFill>
                <a:schemeClr val="bg2"/>
              </a:solidFill>
            </a:endParaRPr>
          </a:p>
        </p:txBody>
      </p:sp>
      <p:sp>
        <p:nvSpPr>
          <p:cNvPr id="52" name="TextBox 51">
            <a:extLst>
              <a:ext uri="{FF2B5EF4-FFF2-40B4-BE49-F238E27FC236}">
                <a16:creationId xmlns:a16="http://schemas.microsoft.com/office/drawing/2014/main" id="{056920C3-2A77-4D2A-B49C-3E423B76F957}"/>
              </a:ext>
            </a:extLst>
          </p:cNvPr>
          <p:cNvSpPr txBox="1"/>
          <p:nvPr/>
        </p:nvSpPr>
        <p:spPr>
          <a:xfrm>
            <a:off x="1508309" y="3404340"/>
            <a:ext cx="922081" cy="386036"/>
          </a:xfrm>
          <a:prstGeom prst="rect">
            <a:avLst/>
          </a:prstGeom>
          <a:noFill/>
        </p:spPr>
        <p:txBody>
          <a:bodyPr wrap="none" rtlCol="0">
            <a:spAutoFit/>
          </a:bodyPr>
          <a:lstStyle/>
          <a:p>
            <a:r>
              <a:rPr lang="en-US" sz="1846" u="sng" dirty="0"/>
              <a:t>Entities</a:t>
            </a:r>
          </a:p>
        </p:txBody>
      </p:sp>
      <p:sp>
        <p:nvSpPr>
          <p:cNvPr id="53" name="TextBox 52">
            <a:extLst>
              <a:ext uri="{FF2B5EF4-FFF2-40B4-BE49-F238E27FC236}">
                <a16:creationId xmlns:a16="http://schemas.microsoft.com/office/drawing/2014/main" id="{849C5490-A310-48AD-AE20-1CD2F205BD4B}"/>
              </a:ext>
            </a:extLst>
          </p:cNvPr>
          <p:cNvSpPr txBox="1"/>
          <p:nvPr/>
        </p:nvSpPr>
        <p:spPr>
          <a:xfrm>
            <a:off x="5931882" y="3404340"/>
            <a:ext cx="831786" cy="386036"/>
          </a:xfrm>
          <a:prstGeom prst="rect">
            <a:avLst/>
          </a:prstGeom>
          <a:noFill/>
        </p:spPr>
        <p:txBody>
          <a:bodyPr wrap="none" rtlCol="0">
            <a:spAutoFit/>
          </a:bodyPr>
          <a:lstStyle/>
          <a:p>
            <a:r>
              <a:rPr lang="en-US" sz="1846" u="sng" dirty="0"/>
              <a:t>Events</a:t>
            </a:r>
          </a:p>
        </p:txBody>
      </p:sp>
      <p:cxnSp>
        <p:nvCxnSpPr>
          <p:cNvPr id="55" name="Connector: Elbow 54">
            <a:extLst>
              <a:ext uri="{FF2B5EF4-FFF2-40B4-BE49-F238E27FC236}">
                <a16:creationId xmlns:a16="http://schemas.microsoft.com/office/drawing/2014/main" id="{2E0183C6-93EE-4A9D-82FC-F00F0ED14FF3}"/>
              </a:ext>
            </a:extLst>
          </p:cNvPr>
          <p:cNvCxnSpPr>
            <a:cxnSpLocks/>
            <a:stCxn id="41" idx="1"/>
            <a:endCxn id="42" idx="0"/>
          </p:cNvCxnSpPr>
          <p:nvPr/>
        </p:nvCxnSpPr>
        <p:spPr>
          <a:xfrm rot="10800000" flipH="1">
            <a:off x="4951697" y="4084094"/>
            <a:ext cx="1890577" cy="1116110"/>
          </a:xfrm>
          <a:prstGeom prst="bentConnector4">
            <a:avLst>
              <a:gd name="adj1" fmla="val -12402"/>
              <a:gd name="adj2" fmla="val 121007"/>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48BA766-7F27-4101-A3BD-8EE3338E4681}"/>
              </a:ext>
            </a:extLst>
          </p:cNvPr>
          <p:cNvSpPr txBox="1"/>
          <p:nvPr/>
        </p:nvSpPr>
        <p:spPr>
          <a:xfrm>
            <a:off x="4647626" y="4010272"/>
            <a:ext cx="833957" cy="386036"/>
          </a:xfrm>
          <a:prstGeom prst="rect">
            <a:avLst/>
          </a:prstGeom>
          <a:noFill/>
        </p:spPr>
        <p:txBody>
          <a:bodyPr wrap="none" rtlCol="0">
            <a:spAutoFit/>
          </a:bodyPr>
          <a:lstStyle/>
          <a:p>
            <a:r>
              <a:rPr lang="en-US" sz="1846" i="1" dirty="0"/>
              <a:t>Before</a:t>
            </a:r>
          </a:p>
        </p:txBody>
      </p:sp>
      <p:cxnSp>
        <p:nvCxnSpPr>
          <p:cNvPr id="59" name="Straight Connector 58">
            <a:extLst>
              <a:ext uri="{FF2B5EF4-FFF2-40B4-BE49-F238E27FC236}">
                <a16:creationId xmlns:a16="http://schemas.microsoft.com/office/drawing/2014/main" id="{34BDE8A6-475F-456A-92CA-BAE0EC924DCB}"/>
              </a:ext>
            </a:extLst>
          </p:cNvPr>
          <p:cNvCxnSpPr/>
          <p:nvPr/>
        </p:nvCxnSpPr>
        <p:spPr>
          <a:xfrm flipH="1">
            <a:off x="-23252" y="3318739"/>
            <a:ext cx="78050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7884C04-733A-4ECA-9406-4D7D80B72681}"/>
              </a:ext>
            </a:extLst>
          </p:cNvPr>
          <p:cNvSpPr txBox="1"/>
          <p:nvPr/>
        </p:nvSpPr>
        <p:spPr>
          <a:xfrm>
            <a:off x="194514" y="2978509"/>
            <a:ext cx="3209085" cy="344838"/>
          </a:xfrm>
          <a:prstGeom prst="rect">
            <a:avLst/>
          </a:prstGeom>
          <a:noFill/>
        </p:spPr>
        <p:txBody>
          <a:bodyPr wrap="square" rtlCol="0">
            <a:spAutoFit/>
          </a:bodyPr>
          <a:lstStyle/>
          <a:p>
            <a:r>
              <a:rPr lang="en-US" sz="1641" i="1" dirty="0">
                <a:latin typeface="+mj-lt"/>
              </a:rPr>
              <a:t>Translation: </a:t>
            </a:r>
            <a:r>
              <a:rPr lang="en-US" sz="1641" b="1" i="1" dirty="0">
                <a:solidFill>
                  <a:schemeClr val="accent6">
                    <a:lumMod val="75000"/>
                  </a:schemeClr>
                </a:solidFill>
                <a:latin typeface="+mj-lt"/>
              </a:rPr>
              <a:t>The rabbit </a:t>
            </a:r>
            <a:r>
              <a:rPr lang="en-US" sz="1641" b="1" i="1" dirty="0">
                <a:solidFill>
                  <a:schemeClr val="accent4"/>
                </a:solidFill>
                <a:latin typeface="+mj-lt"/>
              </a:rPr>
              <a:t>drank</a:t>
            </a:r>
            <a:r>
              <a:rPr lang="en-US" sz="1641" b="1" i="1" dirty="0">
                <a:latin typeface="+mj-lt"/>
              </a:rPr>
              <a:t> </a:t>
            </a:r>
            <a:r>
              <a:rPr lang="en-US" sz="1641" b="1" i="1" dirty="0">
                <a:solidFill>
                  <a:srgbClr val="00B0F0"/>
                </a:solidFill>
                <a:latin typeface="+mj-lt"/>
              </a:rPr>
              <a:t>water</a:t>
            </a:r>
            <a:endParaRPr lang="en-US" sz="1641" b="1" dirty="0">
              <a:latin typeface="+mj-lt"/>
            </a:endParaRPr>
          </a:p>
        </p:txBody>
      </p:sp>
      <p:sp>
        <p:nvSpPr>
          <p:cNvPr id="4" name="TextBox 3">
            <a:extLst>
              <a:ext uri="{FF2B5EF4-FFF2-40B4-BE49-F238E27FC236}">
                <a16:creationId xmlns:a16="http://schemas.microsoft.com/office/drawing/2014/main" id="{C234936C-8315-44C9-B5DF-20F18A9134C3}"/>
              </a:ext>
            </a:extLst>
          </p:cNvPr>
          <p:cNvSpPr txBox="1"/>
          <p:nvPr/>
        </p:nvSpPr>
        <p:spPr>
          <a:xfrm>
            <a:off x="3192950" y="2118568"/>
            <a:ext cx="883575" cy="261610"/>
          </a:xfrm>
          <a:prstGeom prst="rect">
            <a:avLst/>
          </a:prstGeom>
          <a:noFill/>
        </p:spPr>
        <p:txBody>
          <a:bodyPr wrap="none" rtlCol="0">
            <a:spAutoFit/>
          </a:bodyPr>
          <a:lstStyle/>
          <a:p>
            <a:r>
              <a:rPr lang="en-US" sz="1100" dirty="0"/>
              <a:t>e.g. Polyglot</a:t>
            </a:r>
          </a:p>
        </p:txBody>
      </p:sp>
      <p:sp>
        <p:nvSpPr>
          <p:cNvPr id="37" name="Title 7">
            <a:extLst>
              <a:ext uri="{FF2B5EF4-FFF2-40B4-BE49-F238E27FC236}">
                <a16:creationId xmlns:a16="http://schemas.microsoft.com/office/drawing/2014/main" id="{B0B9A96A-CB58-4D99-B34C-6691FE7468E0}"/>
              </a:ext>
            </a:extLst>
          </p:cNvPr>
          <p:cNvSpPr txBox="1">
            <a:spLocks/>
          </p:cNvSpPr>
          <p:nvPr/>
        </p:nvSpPr>
        <p:spPr>
          <a:xfrm>
            <a:off x="838200" y="-57832"/>
            <a:ext cx="10515600" cy="8206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t>LOME Architecture</a:t>
            </a:r>
            <a:endParaRPr lang="en-US" sz="3600" dirty="0"/>
          </a:p>
        </p:txBody>
      </p:sp>
    </p:spTree>
    <p:extLst>
      <p:ext uri="{BB962C8B-B14F-4D97-AF65-F5344CB8AC3E}">
        <p14:creationId xmlns:p14="http://schemas.microsoft.com/office/powerpoint/2010/main" val="400625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11"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3" grpId="0" animBg="1"/>
      <p:bldP spid="34" grpId="0" animBg="1"/>
      <p:bldP spid="35" grpId="0"/>
      <p:bldP spid="41" grpId="0" animBg="1"/>
      <p:bldP spid="50" grpId="0" animBg="1"/>
      <p:bldP spid="51" grpId="0" animBg="1"/>
      <p:bldP spid="52" grpId="0"/>
      <p:bldP spid="53" grpId="0"/>
      <p:bldP spid="57" grpId="0"/>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34BDE8A6-475F-456A-92CA-BAE0EC924DCB}"/>
              </a:ext>
            </a:extLst>
          </p:cNvPr>
          <p:cNvCxnSpPr/>
          <p:nvPr/>
        </p:nvCxnSpPr>
        <p:spPr>
          <a:xfrm flipH="1">
            <a:off x="-23252" y="3320274"/>
            <a:ext cx="780505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D21112D-C070-44A5-91C6-0CE1D4C3E703}"/>
              </a:ext>
            </a:extLst>
          </p:cNvPr>
          <p:cNvGrpSpPr/>
          <p:nvPr/>
        </p:nvGrpSpPr>
        <p:grpSpPr>
          <a:xfrm>
            <a:off x="194514" y="805712"/>
            <a:ext cx="11911800" cy="5029124"/>
            <a:chOff x="194514" y="805712"/>
            <a:chExt cx="11911800" cy="5029124"/>
          </a:xfrm>
        </p:grpSpPr>
        <p:sp>
          <p:nvSpPr>
            <p:cNvPr id="38" name="TextBox 37">
              <a:extLst>
                <a:ext uri="{FF2B5EF4-FFF2-40B4-BE49-F238E27FC236}">
                  <a16:creationId xmlns:a16="http://schemas.microsoft.com/office/drawing/2014/main" id="{B7A672E7-0B89-4AFD-BF2E-39D18C9A3C93}"/>
                </a:ext>
              </a:extLst>
            </p:cNvPr>
            <p:cNvSpPr txBox="1"/>
            <p:nvPr/>
          </p:nvSpPr>
          <p:spPr>
            <a:xfrm>
              <a:off x="709470" y="5105277"/>
              <a:ext cx="3491274" cy="677371"/>
            </a:xfrm>
            <a:prstGeom prst="rect">
              <a:avLst/>
            </a:prstGeom>
            <a:solidFill>
              <a:schemeClr val="bg1"/>
            </a:solidFill>
            <a:ln w="12700">
              <a:solidFill>
                <a:schemeClr val="tx1"/>
              </a:solidFill>
            </a:ln>
          </p:spPr>
          <p:txBody>
            <a:bodyPr wrap="square" rtlCol="0">
              <a:spAutoFit/>
            </a:bodyPr>
            <a:lstStyle/>
            <a:p>
              <a:r>
                <a:rPr lang="ja-JP" altLang="en-US" sz="1846" b="1" u="sng" dirty="0">
                  <a:latin typeface="Segoe UI" panose="020B0502040204020203" pitchFamily="34" charset="0"/>
                </a:rPr>
                <a:t>水</a:t>
              </a:r>
              <a:r>
                <a:rPr lang="en-US" sz="1846" dirty="0"/>
                <a:t>(</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ja-JP" altLang="en-US" sz="1846" b="1" dirty="0">
                  <a:solidFill>
                    <a:schemeClr val="bg1">
                      <a:lumMod val="65000"/>
                    </a:schemeClr>
                  </a:solidFill>
                  <a:latin typeface="Segoe UI" panose="020B0502040204020203" pitchFamily="34" charset="0"/>
                </a:rPr>
                <a:t>兔子喝了</a:t>
              </a:r>
              <a:r>
                <a:rPr lang="ja-JP" altLang="en-US" sz="1846" b="1" dirty="0">
                  <a:solidFill>
                    <a:srgbClr val="00B0F0"/>
                  </a:solidFill>
                  <a:latin typeface="Segoe UI" panose="020B0502040204020203" pitchFamily="34" charset="0"/>
                </a:rPr>
                <a:t>水</a:t>
              </a:r>
              <a:r>
                <a:rPr lang="en-US" sz="1846" dirty="0"/>
                <a:t>”</a:t>
              </a:r>
              <a:r>
                <a:rPr lang="en-US" sz="1846" dirty="0">
                  <a:latin typeface="+mj-lt"/>
                </a:rPr>
                <a:t> </a:t>
              </a:r>
              <a:endParaRPr lang="en-US" sz="1846" dirty="0">
                <a:solidFill>
                  <a:schemeClr val="bg2"/>
                </a:solidFill>
              </a:endParaRPr>
            </a:p>
          </p:txBody>
        </p:sp>
        <p:sp>
          <p:nvSpPr>
            <p:cNvPr id="42" name="TextBox 41">
              <a:extLst>
                <a:ext uri="{FF2B5EF4-FFF2-40B4-BE49-F238E27FC236}">
                  <a16:creationId xmlns:a16="http://schemas.microsoft.com/office/drawing/2014/main" id="{DE4E149D-2186-49B8-A234-39EBB7BF09FF}"/>
                </a:ext>
              </a:extLst>
            </p:cNvPr>
            <p:cNvSpPr txBox="1"/>
            <p:nvPr/>
          </p:nvSpPr>
          <p:spPr>
            <a:xfrm>
              <a:off x="6017493" y="4085629"/>
              <a:ext cx="1649564" cy="677371"/>
            </a:xfrm>
            <a:prstGeom prst="rect">
              <a:avLst/>
            </a:prstGeom>
            <a:noFill/>
            <a:ln w="12700">
              <a:solidFill>
                <a:schemeClr val="tx1"/>
              </a:solidFill>
            </a:ln>
          </p:spPr>
          <p:txBody>
            <a:bodyPr wrap="none" rtlCol="0">
              <a:spAutoFit/>
            </a:bodyPr>
            <a:lstStyle/>
            <a:p>
              <a:r>
                <a:rPr lang="en-US" sz="1846" dirty="0"/>
                <a:t>Ingestion:</a:t>
              </a:r>
              <a:r>
                <a:rPr lang="ja-JP" altLang="en-US" sz="1846" b="1" dirty="0">
                  <a:solidFill>
                    <a:schemeClr val="accent4"/>
                  </a:solidFill>
                  <a:latin typeface="Segoe UI" panose="020B0502040204020203" pitchFamily="34" charset="0"/>
                </a:rPr>
                <a:t>喝了</a:t>
              </a:r>
              <a:endParaRPr lang="en-US" altLang="ja-JP" sz="1846" b="1" dirty="0">
                <a:solidFill>
                  <a:schemeClr val="accent4"/>
                </a:solidFill>
                <a:latin typeface="Segoe UI" panose="020B0502040204020203" pitchFamily="34" charset="0"/>
              </a:endParaRPr>
            </a:p>
            <a:p>
              <a:r>
                <a:rPr lang="en-US" sz="1846" dirty="0" err="1"/>
                <a:t>Ingestor</a:t>
              </a:r>
              <a:r>
                <a:rPr lang="en-US" sz="1846" dirty="0"/>
                <a:t>:</a:t>
              </a:r>
              <a:r>
                <a:rPr lang="ja-JP" altLang="en-US" sz="1846" b="1" dirty="0">
                  <a:solidFill>
                    <a:schemeClr val="accent6">
                      <a:lumMod val="75000"/>
                    </a:schemeClr>
                  </a:solidFill>
                  <a:latin typeface="Segoe UI" panose="020B0502040204020203" pitchFamily="34" charset="0"/>
                </a:rPr>
                <a:t>兔子</a:t>
              </a:r>
              <a:endParaRPr lang="en-US" sz="1846" b="1" dirty="0">
                <a:solidFill>
                  <a:srgbClr val="00B0F0"/>
                </a:solidFill>
                <a:latin typeface="+mj-lt"/>
              </a:endParaRPr>
            </a:p>
          </p:txBody>
        </p:sp>
        <p:sp>
          <p:nvSpPr>
            <p:cNvPr id="11" name="Rectangle 10">
              <a:extLst>
                <a:ext uri="{FF2B5EF4-FFF2-40B4-BE49-F238E27FC236}">
                  <a16:creationId xmlns:a16="http://schemas.microsoft.com/office/drawing/2014/main" id="{7B77E100-81AB-4408-8026-3EBB7C40BDDD}"/>
                </a:ext>
              </a:extLst>
            </p:cNvPr>
            <p:cNvSpPr/>
            <p:nvPr/>
          </p:nvSpPr>
          <p:spPr>
            <a:xfrm>
              <a:off x="2497980"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Tokenization</a:t>
              </a:r>
              <a:endParaRPr lang="en-US" sz="2157" dirty="0"/>
            </a:p>
          </p:txBody>
        </p:sp>
        <p:sp>
          <p:nvSpPr>
            <p:cNvPr id="16" name="Rectangle 15">
              <a:extLst>
                <a:ext uri="{FF2B5EF4-FFF2-40B4-BE49-F238E27FC236}">
                  <a16:creationId xmlns:a16="http://schemas.microsoft.com/office/drawing/2014/main" id="{CFC4D9A1-6BFB-46E6-AA59-58C578172AF3}"/>
                </a:ext>
              </a:extLst>
            </p:cNvPr>
            <p:cNvSpPr/>
            <p:nvPr/>
          </p:nvSpPr>
          <p:spPr>
            <a:xfrm>
              <a:off x="4801439" y="1239636"/>
              <a:ext cx="2484749"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err="1">
                  <a:solidFill>
                    <a:schemeClr val="tx1"/>
                  </a:solidFill>
                </a:rPr>
                <a:t>FrameNet</a:t>
              </a:r>
              <a:r>
                <a:rPr lang="en-US" sz="2157" dirty="0">
                  <a:solidFill>
                    <a:schemeClr val="tx1"/>
                  </a:solidFill>
                </a:rPr>
                <a:t> Parser</a:t>
              </a:r>
              <a:endParaRPr lang="en-US" sz="2157" dirty="0"/>
            </a:p>
          </p:txBody>
        </p:sp>
        <p:sp>
          <p:nvSpPr>
            <p:cNvPr id="17" name="Rectangle 16">
              <a:extLst>
                <a:ext uri="{FF2B5EF4-FFF2-40B4-BE49-F238E27FC236}">
                  <a16:creationId xmlns:a16="http://schemas.microsoft.com/office/drawing/2014/main" id="{8415F93F-3986-4F1D-8242-5F518EEDC683}"/>
                </a:ext>
              </a:extLst>
            </p:cNvPr>
            <p:cNvSpPr/>
            <p:nvPr/>
          </p:nvSpPr>
          <p:spPr>
            <a:xfrm>
              <a:off x="8395594" y="805712"/>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coreference resolution</a:t>
              </a:r>
              <a:endParaRPr lang="en-US" sz="2157" dirty="0"/>
            </a:p>
          </p:txBody>
        </p:sp>
        <p:sp>
          <p:nvSpPr>
            <p:cNvPr id="18" name="Rectangle 17">
              <a:extLst>
                <a:ext uri="{FF2B5EF4-FFF2-40B4-BE49-F238E27FC236}">
                  <a16:creationId xmlns:a16="http://schemas.microsoft.com/office/drawing/2014/main" id="{F1AC7899-B327-4F75-AC75-4A6B6B82AE3A}"/>
                </a:ext>
              </a:extLst>
            </p:cNvPr>
            <p:cNvSpPr/>
            <p:nvPr/>
          </p:nvSpPr>
          <p:spPr>
            <a:xfrm>
              <a:off x="8395594" y="2143823"/>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Fine-grained hierarchical entity typing</a:t>
              </a:r>
              <a:endParaRPr lang="en-US" sz="2157" dirty="0"/>
            </a:p>
          </p:txBody>
        </p:sp>
        <p:sp>
          <p:nvSpPr>
            <p:cNvPr id="19" name="Rectangle 18">
              <a:extLst>
                <a:ext uri="{FF2B5EF4-FFF2-40B4-BE49-F238E27FC236}">
                  <a16:creationId xmlns:a16="http://schemas.microsoft.com/office/drawing/2014/main" id="{96FA0F53-A0C4-427C-A980-17593CA6FEC9}"/>
                </a:ext>
              </a:extLst>
            </p:cNvPr>
            <p:cNvSpPr/>
            <p:nvPr/>
          </p:nvSpPr>
          <p:spPr>
            <a:xfrm>
              <a:off x="8395596" y="3481932"/>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Temporal relation prediction</a:t>
              </a:r>
              <a:endParaRPr lang="en-US" sz="2157" dirty="0"/>
            </a:p>
          </p:txBody>
        </p:sp>
        <p:sp>
          <p:nvSpPr>
            <p:cNvPr id="20" name="Rectangle 19">
              <a:extLst>
                <a:ext uri="{FF2B5EF4-FFF2-40B4-BE49-F238E27FC236}">
                  <a16:creationId xmlns:a16="http://schemas.microsoft.com/office/drawing/2014/main" id="{006EB9B0-74AE-48A4-8135-779A3D72041A}"/>
                </a:ext>
              </a:extLst>
            </p:cNvPr>
            <p:cNvSpPr/>
            <p:nvPr/>
          </p:nvSpPr>
          <p:spPr>
            <a:xfrm>
              <a:off x="8395592" y="4820042"/>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Third-party systems (e.g. relation extraction)</a:t>
              </a:r>
              <a:endParaRPr lang="en-US" sz="2157" dirty="0"/>
            </a:p>
          </p:txBody>
        </p:sp>
        <p:sp>
          <p:nvSpPr>
            <p:cNvPr id="21" name="Rectangle 20">
              <a:extLst>
                <a:ext uri="{FF2B5EF4-FFF2-40B4-BE49-F238E27FC236}">
                  <a16:creationId xmlns:a16="http://schemas.microsoft.com/office/drawing/2014/main" id="{6E66B4B6-7666-432F-9724-B3AF78D1EC02}"/>
                </a:ext>
              </a:extLst>
            </p:cNvPr>
            <p:cNvSpPr/>
            <p:nvPr/>
          </p:nvSpPr>
          <p:spPr>
            <a:xfrm>
              <a:off x="194515"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Raw Text</a:t>
              </a:r>
              <a:endParaRPr lang="en-US" sz="2157" dirty="0"/>
            </a:p>
          </p:txBody>
        </p:sp>
        <p:sp>
          <p:nvSpPr>
            <p:cNvPr id="22" name="Arrow: Right 21">
              <a:extLst>
                <a:ext uri="{FF2B5EF4-FFF2-40B4-BE49-F238E27FC236}">
                  <a16:creationId xmlns:a16="http://schemas.microsoft.com/office/drawing/2014/main" id="{D7906657-36FE-42C9-B1BE-555AC8BBE057}"/>
                </a:ext>
              </a:extLst>
            </p:cNvPr>
            <p:cNvSpPr/>
            <p:nvPr/>
          </p:nvSpPr>
          <p:spPr>
            <a:xfrm>
              <a:off x="1986267"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3" name="Arrow: Right 22">
              <a:extLst>
                <a:ext uri="{FF2B5EF4-FFF2-40B4-BE49-F238E27FC236}">
                  <a16:creationId xmlns:a16="http://schemas.microsoft.com/office/drawing/2014/main" id="{71AF3D61-CFAC-43A7-8D04-BA111D23160B}"/>
                </a:ext>
              </a:extLst>
            </p:cNvPr>
            <p:cNvSpPr/>
            <p:nvPr/>
          </p:nvSpPr>
          <p:spPr>
            <a:xfrm>
              <a:off x="4289730"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5" name="Arrow: Right 24">
              <a:extLst>
                <a:ext uri="{FF2B5EF4-FFF2-40B4-BE49-F238E27FC236}">
                  <a16:creationId xmlns:a16="http://schemas.microsoft.com/office/drawing/2014/main" id="{FD175597-7144-4463-8009-378F0B588AD7}"/>
                </a:ext>
              </a:extLst>
            </p:cNvPr>
            <p:cNvSpPr/>
            <p:nvPr/>
          </p:nvSpPr>
          <p:spPr>
            <a:xfrm rot="5400000">
              <a:off x="10089288" y="1851026"/>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6" name="Arrow: Right 25">
              <a:extLst>
                <a:ext uri="{FF2B5EF4-FFF2-40B4-BE49-F238E27FC236}">
                  <a16:creationId xmlns:a16="http://schemas.microsoft.com/office/drawing/2014/main" id="{2339D706-2719-460D-A4FC-EDB927FA2F4F}"/>
                </a:ext>
              </a:extLst>
            </p:cNvPr>
            <p:cNvSpPr/>
            <p:nvPr/>
          </p:nvSpPr>
          <p:spPr>
            <a:xfrm rot="5400000">
              <a:off x="10089288" y="3189135"/>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7" name="Arrow: Right 26">
              <a:extLst>
                <a:ext uri="{FF2B5EF4-FFF2-40B4-BE49-F238E27FC236}">
                  <a16:creationId xmlns:a16="http://schemas.microsoft.com/office/drawing/2014/main" id="{26CAA96E-1E5E-45EB-88C9-4D3348AD9254}"/>
                </a:ext>
              </a:extLst>
            </p:cNvPr>
            <p:cNvSpPr/>
            <p:nvPr/>
          </p:nvSpPr>
          <p:spPr>
            <a:xfrm rot="5400000">
              <a:off x="10096764" y="4536431"/>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8" name="Arrow: Right 27">
              <a:extLst>
                <a:ext uri="{FF2B5EF4-FFF2-40B4-BE49-F238E27FC236}">
                  <a16:creationId xmlns:a16="http://schemas.microsoft.com/office/drawing/2014/main" id="{B629AAF8-1462-48DB-8373-681C7168A7FF}"/>
                </a:ext>
              </a:extLst>
            </p:cNvPr>
            <p:cNvSpPr/>
            <p:nvPr/>
          </p:nvSpPr>
          <p:spPr>
            <a:xfrm>
              <a:off x="7286188"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9" name="Left Brace 28">
              <a:extLst>
                <a:ext uri="{FF2B5EF4-FFF2-40B4-BE49-F238E27FC236}">
                  <a16:creationId xmlns:a16="http://schemas.microsoft.com/office/drawing/2014/main" id="{6EDD9EF5-BE72-4D85-B255-BBD791A3BE92}"/>
                </a:ext>
              </a:extLst>
            </p:cNvPr>
            <p:cNvSpPr/>
            <p:nvPr/>
          </p:nvSpPr>
          <p:spPr>
            <a:xfrm>
              <a:off x="7928198" y="1211950"/>
              <a:ext cx="433264" cy="3893327"/>
            </a:xfrm>
            <a:prstGeom prst="leftBrace">
              <a:avLst>
                <a:gd name="adj1" fmla="val 8333"/>
                <a:gd name="adj2" fmla="val 132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57"/>
            </a:p>
          </p:txBody>
        </p:sp>
        <p:sp>
          <p:nvSpPr>
            <p:cNvPr id="33" name="Arrow: Right 32">
              <a:extLst>
                <a:ext uri="{FF2B5EF4-FFF2-40B4-BE49-F238E27FC236}">
                  <a16:creationId xmlns:a16="http://schemas.microsoft.com/office/drawing/2014/main" id="{AFDE275A-6219-4D58-ABDA-0386673780E5}"/>
                </a:ext>
              </a:extLst>
            </p:cNvPr>
            <p:cNvSpPr/>
            <p:nvPr/>
          </p:nvSpPr>
          <p:spPr>
            <a:xfrm rot="10800000">
              <a:off x="7823825" y="5190915"/>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34" name="TextBox 33">
              <a:extLst>
                <a:ext uri="{FF2B5EF4-FFF2-40B4-BE49-F238E27FC236}">
                  <a16:creationId xmlns:a16="http://schemas.microsoft.com/office/drawing/2014/main" id="{1B16A315-33C5-4AAF-AB1A-4610A2792B5A}"/>
                </a:ext>
              </a:extLst>
            </p:cNvPr>
            <p:cNvSpPr txBox="1"/>
            <p:nvPr/>
          </p:nvSpPr>
          <p:spPr>
            <a:xfrm>
              <a:off x="222419" y="2303646"/>
              <a:ext cx="2458822" cy="677371"/>
            </a:xfrm>
            <a:prstGeom prst="rect">
              <a:avLst/>
            </a:prstGeom>
            <a:noFill/>
            <a:ln w="76200">
              <a:solidFill>
                <a:srgbClr val="FF0000"/>
              </a:solidFill>
            </a:ln>
          </p:spPr>
          <p:txBody>
            <a:bodyPr wrap="square" rtlCol="0">
              <a:spAutoFit/>
            </a:bodyPr>
            <a:lstStyle/>
            <a:p>
              <a:r>
                <a:rPr lang="en-US" sz="1846" dirty="0">
                  <a:latin typeface="+mj-lt"/>
                </a:rPr>
                <a:t>The rabbit ate a carrot.</a:t>
              </a:r>
            </a:p>
            <a:p>
              <a:pPr algn="l"/>
              <a:r>
                <a:rPr lang="ja-JP" altLang="en-US" sz="1846" dirty="0">
                  <a:latin typeface="Segoe UI" panose="020B0502040204020203" pitchFamily="34" charset="0"/>
                </a:rPr>
                <a:t>兔子喝了水</a:t>
              </a:r>
            </a:p>
          </p:txBody>
        </p:sp>
        <p:sp>
          <p:nvSpPr>
            <p:cNvPr id="35" name="TextBox 34">
              <a:extLst>
                <a:ext uri="{FF2B5EF4-FFF2-40B4-BE49-F238E27FC236}">
                  <a16:creationId xmlns:a16="http://schemas.microsoft.com/office/drawing/2014/main" id="{2931FF2C-1BCF-4285-92F8-B24EBECEAD7A}"/>
                </a:ext>
              </a:extLst>
            </p:cNvPr>
            <p:cNvSpPr txBox="1"/>
            <p:nvPr/>
          </p:nvSpPr>
          <p:spPr>
            <a:xfrm>
              <a:off x="4866591" y="2303646"/>
              <a:ext cx="2458821" cy="677371"/>
            </a:xfrm>
            <a:prstGeom prst="rect">
              <a:avLst/>
            </a:prstGeom>
            <a:noFill/>
          </p:spPr>
          <p:txBody>
            <a:bodyPr wrap="square" rtlCol="0">
              <a:spAutoFit/>
            </a:bodyPr>
            <a:lstStyle/>
            <a:p>
              <a:r>
                <a:rPr lang="en-US" sz="1846" b="1" dirty="0">
                  <a:solidFill>
                    <a:schemeClr val="accent6"/>
                  </a:solidFill>
                  <a:latin typeface="+mj-lt"/>
                </a:rPr>
                <a:t>The rabbit </a:t>
              </a:r>
              <a:r>
                <a:rPr lang="en-US" sz="1846" b="1" dirty="0">
                  <a:solidFill>
                    <a:schemeClr val="accent2"/>
                  </a:solidFill>
                  <a:latin typeface="+mj-lt"/>
                </a:rPr>
                <a:t>ate</a:t>
              </a:r>
              <a:r>
                <a:rPr lang="en-US" sz="1846" b="1" dirty="0">
                  <a:latin typeface="+mj-lt"/>
                </a:rPr>
                <a:t> </a:t>
              </a:r>
              <a:r>
                <a:rPr lang="en-US" sz="1846" b="1" dirty="0">
                  <a:solidFill>
                    <a:srgbClr val="7030A0"/>
                  </a:solidFill>
                  <a:latin typeface="+mj-lt"/>
                </a:rPr>
                <a:t>a carrot</a:t>
              </a:r>
              <a:r>
                <a:rPr lang="en-US" sz="1846" b="1" dirty="0">
                  <a:latin typeface="+mj-lt"/>
                </a:rPr>
                <a:t>.</a:t>
              </a:r>
            </a:p>
            <a:p>
              <a:r>
                <a:rPr lang="ja-JP" altLang="en-US" sz="1846" dirty="0">
                  <a:solidFill>
                    <a:schemeClr val="accent6">
                      <a:lumMod val="75000"/>
                    </a:schemeClr>
                  </a:solidFill>
                  <a:latin typeface="Segoe UI" panose="020B0502040204020203" pitchFamily="34" charset="0"/>
                </a:rPr>
                <a:t>兔子</a:t>
              </a:r>
              <a:r>
                <a:rPr lang="ja-JP" altLang="en-US" sz="1846" dirty="0">
                  <a:solidFill>
                    <a:schemeClr val="accent4"/>
                  </a:solidFill>
                  <a:latin typeface="Segoe UI" panose="020B0502040204020203" pitchFamily="34" charset="0"/>
                </a:rPr>
                <a:t>喝了</a:t>
              </a:r>
              <a:r>
                <a:rPr lang="ja-JP" altLang="en-US" sz="1846" dirty="0">
                  <a:solidFill>
                    <a:srgbClr val="00B0F0"/>
                  </a:solidFill>
                  <a:latin typeface="Segoe UI" panose="020B0502040204020203" pitchFamily="34" charset="0"/>
                </a:rPr>
                <a:t>水</a:t>
              </a:r>
              <a:endParaRPr lang="en-US" sz="1846" b="1" dirty="0">
                <a:solidFill>
                  <a:srgbClr val="00B0F0"/>
                </a:solidFill>
                <a:latin typeface="+mj-lt"/>
              </a:endParaRPr>
            </a:p>
          </p:txBody>
        </p:sp>
        <p:sp>
          <p:nvSpPr>
            <p:cNvPr id="41" name="TextBox 40">
              <a:extLst>
                <a:ext uri="{FF2B5EF4-FFF2-40B4-BE49-F238E27FC236}">
                  <a16:creationId xmlns:a16="http://schemas.microsoft.com/office/drawing/2014/main" id="{D3390C2D-6F3E-415F-A041-D95B03F8108B}"/>
                </a:ext>
              </a:extLst>
            </p:cNvPr>
            <p:cNvSpPr txBox="1"/>
            <p:nvPr/>
          </p:nvSpPr>
          <p:spPr>
            <a:xfrm>
              <a:off x="4951698" y="4717384"/>
              <a:ext cx="2092947" cy="968707"/>
            </a:xfrm>
            <a:prstGeom prst="rect">
              <a:avLst/>
            </a:prstGeom>
            <a:solidFill>
              <a:schemeClr val="bg1"/>
            </a:solidFill>
            <a:ln w="12700">
              <a:solidFill>
                <a:schemeClr val="tx1"/>
              </a:solidFill>
            </a:ln>
          </p:spPr>
          <p:txBody>
            <a:bodyPr wrap="none" rtlCol="0">
              <a:spAutoFit/>
            </a:bodyPr>
            <a:lstStyle/>
            <a:p>
              <a:r>
                <a:rPr lang="en-US" sz="1846" dirty="0"/>
                <a:t>Ingestion: </a:t>
              </a:r>
              <a:r>
                <a:rPr lang="en-US" sz="1846" b="1" dirty="0">
                  <a:solidFill>
                    <a:schemeClr val="accent2"/>
                  </a:solidFill>
                  <a:latin typeface="+mj-lt"/>
                </a:rPr>
                <a:t>ate</a:t>
              </a:r>
            </a:p>
            <a:p>
              <a:r>
                <a:rPr lang="en-US" sz="1846" dirty="0" err="1"/>
                <a:t>Ingestor</a:t>
              </a:r>
              <a:r>
                <a:rPr lang="en-US" sz="1846" dirty="0"/>
                <a:t>: </a:t>
              </a:r>
              <a:r>
                <a:rPr lang="en-US" sz="1846" b="1" dirty="0">
                  <a:solidFill>
                    <a:schemeClr val="accent6"/>
                  </a:solidFill>
                  <a:latin typeface="+mj-lt"/>
                </a:rPr>
                <a:t>The rabbit</a:t>
              </a:r>
            </a:p>
            <a:p>
              <a:r>
                <a:rPr lang="en-US" sz="1846" dirty="0"/>
                <a:t>Ingestible: </a:t>
              </a:r>
              <a:r>
                <a:rPr lang="en-US" sz="1846" b="1" dirty="0">
                  <a:solidFill>
                    <a:srgbClr val="7030A0"/>
                  </a:solidFill>
                  <a:latin typeface="+mj-lt"/>
                </a:rPr>
                <a:t>a carrot</a:t>
              </a:r>
            </a:p>
          </p:txBody>
        </p:sp>
        <p:sp>
          <p:nvSpPr>
            <p:cNvPr id="50" name="TextBox 49">
              <a:extLst>
                <a:ext uri="{FF2B5EF4-FFF2-40B4-BE49-F238E27FC236}">
                  <a16:creationId xmlns:a16="http://schemas.microsoft.com/office/drawing/2014/main" id="{82501DE7-9037-4819-A3FF-9CB398EB17EB}"/>
                </a:ext>
              </a:extLst>
            </p:cNvPr>
            <p:cNvSpPr txBox="1"/>
            <p:nvPr/>
          </p:nvSpPr>
          <p:spPr>
            <a:xfrm>
              <a:off x="458188" y="4438799"/>
              <a:ext cx="3506787" cy="968707"/>
            </a:xfrm>
            <a:prstGeom prst="rect">
              <a:avLst/>
            </a:prstGeom>
            <a:solidFill>
              <a:schemeClr val="bg1"/>
            </a:solidFill>
            <a:ln w="12700">
              <a:solidFill>
                <a:schemeClr val="tx1"/>
              </a:solidFill>
            </a:ln>
          </p:spPr>
          <p:txBody>
            <a:bodyPr wrap="square" rtlCol="0">
              <a:spAutoFit/>
            </a:bodyPr>
            <a:lstStyle/>
            <a:p>
              <a:r>
                <a:rPr lang="en-US" sz="1846" b="1" u="sng" dirty="0"/>
                <a:t>a carrot</a:t>
              </a:r>
              <a:r>
                <a:rPr lang="en-US" sz="1846" dirty="0"/>
                <a:t> (</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en-US" sz="1846" b="1" dirty="0">
                  <a:solidFill>
                    <a:schemeClr val="bg1">
                      <a:lumMod val="65000"/>
                    </a:schemeClr>
                  </a:solidFill>
                  <a:latin typeface="+mj-lt"/>
                </a:rPr>
                <a:t>The rabbit ate </a:t>
              </a:r>
              <a:r>
                <a:rPr lang="en-US" sz="1846" b="1" dirty="0">
                  <a:solidFill>
                    <a:srgbClr val="7030A0"/>
                  </a:solidFill>
                  <a:latin typeface="+mj-lt"/>
                </a:rPr>
                <a:t>a carrot</a:t>
              </a:r>
              <a:r>
                <a:rPr lang="en-US" sz="1846" b="1" dirty="0">
                  <a:solidFill>
                    <a:schemeClr val="bg1">
                      <a:lumMod val="65000"/>
                    </a:schemeClr>
                  </a:solidFill>
                  <a:latin typeface="+mj-lt"/>
                </a:rPr>
                <a:t>.</a:t>
              </a:r>
              <a:r>
                <a:rPr lang="en-US" sz="1846" dirty="0"/>
                <a:t>”</a:t>
              </a:r>
              <a:r>
                <a:rPr lang="en-US" sz="1846" dirty="0">
                  <a:latin typeface="+mj-lt"/>
                </a:rPr>
                <a:t> </a:t>
              </a:r>
              <a:endParaRPr lang="en-US" sz="1846" dirty="0">
                <a:solidFill>
                  <a:schemeClr val="bg2"/>
                </a:solidFill>
              </a:endParaRPr>
            </a:p>
          </p:txBody>
        </p:sp>
        <p:sp>
          <p:nvSpPr>
            <p:cNvPr id="51" name="TextBox 50">
              <a:extLst>
                <a:ext uri="{FF2B5EF4-FFF2-40B4-BE49-F238E27FC236}">
                  <a16:creationId xmlns:a16="http://schemas.microsoft.com/office/drawing/2014/main" id="{1D233A52-8D66-492F-B137-9EBBFEA1A68E}"/>
                </a:ext>
              </a:extLst>
            </p:cNvPr>
            <p:cNvSpPr txBox="1"/>
            <p:nvPr/>
          </p:nvSpPr>
          <p:spPr>
            <a:xfrm>
              <a:off x="222419" y="3989329"/>
              <a:ext cx="3510937" cy="968707"/>
            </a:xfrm>
            <a:prstGeom prst="rect">
              <a:avLst/>
            </a:prstGeom>
            <a:solidFill>
              <a:schemeClr val="bg1"/>
            </a:solidFill>
            <a:ln w="12700">
              <a:solidFill>
                <a:schemeClr val="tx1"/>
              </a:solidFill>
            </a:ln>
          </p:spPr>
          <p:txBody>
            <a:bodyPr wrap="square" rtlCol="0">
              <a:spAutoFit/>
            </a:bodyPr>
            <a:lstStyle/>
            <a:p>
              <a:r>
                <a:rPr lang="en-US" sz="1846" b="1" u="sng" dirty="0"/>
                <a:t>the rabbit</a:t>
              </a:r>
              <a:r>
                <a:rPr lang="en-US" sz="1846" dirty="0"/>
                <a:t> (animal)</a:t>
              </a:r>
            </a:p>
            <a:p>
              <a:r>
                <a:rPr lang="en-US" sz="1846" dirty="0"/>
                <a:t>Mentions:</a:t>
              </a:r>
              <a:r>
                <a:rPr lang="en-US" sz="1846" dirty="0">
                  <a:solidFill>
                    <a:srgbClr val="7030A0"/>
                  </a:solidFill>
                </a:rPr>
                <a:t> </a:t>
              </a:r>
              <a:r>
                <a:rPr lang="en-US" sz="1846" dirty="0"/>
                <a:t>“</a:t>
              </a:r>
              <a:r>
                <a:rPr lang="en-US" sz="1846" b="1" dirty="0">
                  <a:solidFill>
                    <a:schemeClr val="accent6"/>
                  </a:solidFill>
                  <a:latin typeface="+mj-lt"/>
                </a:rPr>
                <a:t>The rabbit </a:t>
              </a:r>
              <a:r>
                <a:rPr lang="en-US" sz="1846" b="1" dirty="0">
                  <a:solidFill>
                    <a:schemeClr val="bg1">
                      <a:lumMod val="65000"/>
                    </a:schemeClr>
                  </a:solidFill>
                  <a:latin typeface="+mj-lt"/>
                </a:rPr>
                <a:t>ate a carrot.</a:t>
              </a:r>
              <a:r>
                <a:rPr lang="en-US" sz="1846" dirty="0"/>
                <a:t>”</a:t>
              </a:r>
              <a:r>
                <a:rPr lang="en-US" sz="1846" dirty="0">
                  <a:latin typeface="+mj-lt"/>
                </a:rPr>
                <a:t>, </a:t>
              </a:r>
              <a:r>
                <a:rPr lang="en-US" sz="1846" dirty="0"/>
                <a:t>“</a:t>
              </a:r>
              <a:r>
                <a:rPr lang="ja-JP" altLang="en-US" sz="1846" b="1" dirty="0">
                  <a:solidFill>
                    <a:schemeClr val="accent6"/>
                  </a:solidFill>
                  <a:latin typeface="Segoe UI" panose="020B0502040204020203" pitchFamily="34" charset="0"/>
                </a:rPr>
                <a:t>兔子</a:t>
              </a:r>
              <a:r>
                <a:rPr lang="ja-JP" altLang="en-US" sz="1846" b="1" dirty="0">
                  <a:solidFill>
                    <a:schemeClr val="bg1">
                      <a:lumMod val="65000"/>
                    </a:schemeClr>
                  </a:solidFill>
                  <a:latin typeface="Segoe UI" panose="020B0502040204020203" pitchFamily="34" charset="0"/>
                </a:rPr>
                <a:t>喝了水</a:t>
              </a:r>
              <a:r>
                <a:rPr lang="en-US" sz="1846" dirty="0"/>
                <a:t>”</a:t>
              </a:r>
              <a:endParaRPr lang="en-US" sz="1846" dirty="0">
                <a:solidFill>
                  <a:schemeClr val="bg2"/>
                </a:solidFill>
              </a:endParaRPr>
            </a:p>
          </p:txBody>
        </p:sp>
        <p:sp>
          <p:nvSpPr>
            <p:cNvPr id="52" name="TextBox 51">
              <a:extLst>
                <a:ext uri="{FF2B5EF4-FFF2-40B4-BE49-F238E27FC236}">
                  <a16:creationId xmlns:a16="http://schemas.microsoft.com/office/drawing/2014/main" id="{056920C3-2A77-4D2A-B49C-3E423B76F957}"/>
                </a:ext>
              </a:extLst>
            </p:cNvPr>
            <p:cNvSpPr txBox="1"/>
            <p:nvPr/>
          </p:nvSpPr>
          <p:spPr>
            <a:xfrm>
              <a:off x="1508309" y="3405875"/>
              <a:ext cx="922081" cy="386036"/>
            </a:xfrm>
            <a:prstGeom prst="rect">
              <a:avLst/>
            </a:prstGeom>
            <a:noFill/>
          </p:spPr>
          <p:txBody>
            <a:bodyPr wrap="none" rtlCol="0">
              <a:spAutoFit/>
            </a:bodyPr>
            <a:lstStyle/>
            <a:p>
              <a:r>
                <a:rPr lang="en-US" sz="1846" u="sng" dirty="0"/>
                <a:t>Entities</a:t>
              </a:r>
            </a:p>
          </p:txBody>
        </p:sp>
        <p:sp>
          <p:nvSpPr>
            <p:cNvPr id="53" name="TextBox 52">
              <a:extLst>
                <a:ext uri="{FF2B5EF4-FFF2-40B4-BE49-F238E27FC236}">
                  <a16:creationId xmlns:a16="http://schemas.microsoft.com/office/drawing/2014/main" id="{849C5490-A310-48AD-AE20-1CD2F205BD4B}"/>
                </a:ext>
              </a:extLst>
            </p:cNvPr>
            <p:cNvSpPr txBox="1"/>
            <p:nvPr/>
          </p:nvSpPr>
          <p:spPr>
            <a:xfrm>
              <a:off x="5931882" y="3405875"/>
              <a:ext cx="831786" cy="386036"/>
            </a:xfrm>
            <a:prstGeom prst="rect">
              <a:avLst/>
            </a:prstGeom>
            <a:noFill/>
          </p:spPr>
          <p:txBody>
            <a:bodyPr wrap="none" rtlCol="0">
              <a:spAutoFit/>
            </a:bodyPr>
            <a:lstStyle/>
            <a:p>
              <a:r>
                <a:rPr lang="en-US" sz="1846" u="sng" dirty="0"/>
                <a:t>Events</a:t>
              </a:r>
            </a:p>
          </p:txBody>
        </p:sp>
        <p:cxnSp>
          <p:nvCxnSpPr>
            <p:cNvPr id="55" name="Connector: Elbow 54">
              <a:extLst>
                <a:ext uri="{FF2B5EF4-FFF2-40B4-BE49-F238E27FC236}">
                  <a16:creationId xmlns:a16="http://schemas.microsoft.com/office/drawing/2014/main" id="{2E0183C6-93EE-4A9D-82FC-F00F0ED14FF3}"/>
                </a:ext>
              </a:extLst>
            </p:cNvPr>
            <p:cNvCxnSpPr>
              <a:cxnSpLocks/>
              <a:stCxn id="41" idx="1"/>
              <a:endCxn id="42" idx="0"/>
            </p:cNvCxnSpPr>
            <p:nvPr/>
          </p:nvCxnSpPr>
          <p:spPr>
            <a:xfrm rot="10800000" flipH="1">
              <a:off x="4951697" y="4085629"/>
              <a:ext cx="1890577" cy="1116110"/>
            </a:xfrm>
            <a:prstGeom prst="bentConnector4">
              <a:avLst>
                <a:gd name="adj1" fmla="val -12402"/>
                <a:gd name="adj2" fmla="val 121007"/>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48BA766-7F27-4101-A3BD-8EE3338E4681}"/>
                </a:ext>
              </a:extLst>
            </p:cNvPr>
            <p:cNvSpPr txBox="1"/>
            <p:nvPr/>
          </p:nvSpPr>
          <p:spPr>
            <a:xfrm>
              <a:off x="4647626" y="4011807"/>
              <a:ext cx="833957" cy="386036"/>
            </a:xfrm>
            <a:prstGeom prst="rect">
              <a:avLst/>
            </a:prstGeom>
            <a:noFill/>
          </p:spPr>
          <p:txBody>
            <a:bodyPr wrap="none" rtlCol="0">
              <a:spAutoFit/>
            </a:bodyPr>
            <a:lstStyle/>
            <a:p>
              <a:r>
                <a:rPr lang="en-US" sz="1846" i="1" dirty="0"/>
                <a:t>Before</a:t>
              </a:r>
            </a:p>
          </p:txBody>
        </p:sp>
        <p:sp>
          <p:nvSpPr>
            <p:cNvPr id="2" name="TextBox 1">
              <a:extLst>
                <a:ext uri="{FF2B5EF4-FFF2-40B4-BE49-F238E27FC236}">
                  <a16:creationId xmlns:a16="http://schemas.microsoft.com/office/drawing/2014/main" id="{27884C04-733A-4ECA-9406-4D7D80B72681}"/>
                </a:ext>
              </a:extLst>
            </p:cNvPr>
            <p:cNvSpPr txBox="1"/>
            <p:nvPr/>
          </p:nvSpPr>
          <p:spPr>
            <a:xfrm>
              <a:off x="194514" y="2980044"/>
              <a:ext cx="3340537" cy="344838"/>
            </a:xfrm>
            <a:prstGeom prst="rect">
              <a:avLst/>
            </a:prstGeom>
            <a:noFill/>
          </p:spPr>
          <p:txBody>
            <a:bodyPr wrap="square" rtlCol="0">
              <a:spAutoFit/>
            </a:bodyPr>
            <a:lstStyle/>
            <a:p>
              <a:r>
                <a:rPr lang="en-US" sz="1641" i="1" dirty="0">
                  <a:latin typeface="+mj-lt"/>
                </a:rPr>
                <a:t>Translation: </a:t>
              </a:r>
              <a:r>
                <a:rPr lang="en-US" sz="1641" b="1" i="1" dirty="0">
                  <a:solidFill>
                    <a:schemeClr val="accent6">
                      <a:lumMod val="75000"/>
                    </a:schemeClr>
                  </a:solidFill>
                  <a:latin typeface="+mj-lt"/>
                </a:rPr>
                <a:t>The rabbit </a:t>
              </a:r>
              <a:r>
                <a:rPr lang="en-US" sz="1641" b="1" i="1" dirty="0">
                  <a:solidFill>
                    <a:schemeClr val="accent4"/>
                  </a:solidFill>
                  <a:latin typeface="+mj-lt"/>
                </a:rPr>
                <a:t>drank</a:t>
              </a:r>
              <a:r>
                <a:rPr lang="en-US" sz="1641" b="1" i="1" dirty="0">
                  <a:latin typeface="+mj-lt"/>
                </a:rPr>
                <a:t> </a:t>
              </a:r>
              <a:r>
                <a:rPr lang="en-US" sz="1641" b="1" i="1" dirty="0">
                  <a:solidFill>
                    <a:srgbClr val="00B0F0"/>
                  </a:solidFill>
                  <a:latin typeface="+mj-lt"/>
                </a:rPr>
                <a:t>water</a:t>
              </a:r>
              <a:endParaRPr lang="en-US" sz="1641" b="1" dirty="0">
                <a:latin typeface="+mj-lt"/>
              </a:endParaRPr>
            </a:p>
          </p:txBody>
        </p:sp>
        <p:sp>
          <p:nvSpPr>
            <p:cNvPr id="4" name="TextBox 3">
              <a:extLst>
                <a:ext uri="{FF2B5EF4-FFF2-40B4-BE49-F238E27FC236}">
                  <a16:creationId xmlns:a16="http://schemas.microsoft.com/office/drawing/2014/main" id="{C234936C-8315-44C9-B5DF-20F18A9134C3}"/>
                </a:ext>
              </a:extLst>
            </p:cNvPr>
            <p:cNvSpPr txBox="1"/>
            <p:nvPr/>
          </p:nvSpPr>
          <p:spPr>
            <a:xfrm>
              <a:off x="3192950" y="2120103"/>
              <a:ext cx="883575" cy="261610"/>
            </a:xfrm>
            <a:prstGeom prst="rect">
              <a:avLst/>
            </a:prstGeom>
            <a:noFill/>
          </p:spPr>
          <p:txBody>
            <a:bodyPr wrap="none" rtlCol="0">
              <a:spAutoFit/>
            </a:bodyPr>
            <a:lstStyle/>
            <a:p>
              <a:r>
                <a:rPr lang="en-US" sz="1100" dirty="0"/>
                <a:t>e.g. Polyglot</a:t>
              </a:r>
            </a:p>
          </p:txBody>
        </p:sp>
      </p:grpSp>
      <p:sp>
        <p:nvSpPr>
          <p:cNvPr id="8" name="Title 7">
            <a:extLst>
              <a:ext uri="{FF2B5EF4-FFF2-40B4-BE49-F238E27FC236}">
                <a16:creationId xmlns:a16="http://schemas.microsoft.com/office/drawing/2014/main" id="{CA66971D-906D-4DC3-8A3D-DEDFBA3BED89}"/>
              </a:ext>
            </a:extLst>
          </p:cNvPr>
          <p:cNvSpPr>
            <a:spLocks noGrp="1"/>
          </p:cNvSpPr>
          <p:nvPr>
            <p:ph type="title"/>
          </p:nvPr>
        </p:nvSpPr>
        <p:spPr>
          <a:xfrm>
            <a:off x="838200" y="62236"/>
            <a:ext cx="10515600" cy="820674"/>
          </a:xfrm>
        </p:spPr>
        <p:txBody>
          <a:bodyPr>
            <a:normAutofit/>
          </a:bodyPr>
          <a:lstStyle/>
          <a:p>
            <a:pPr algn="ctr"/>
            <a:r>
              <a:rPr lang="en-US" sz="3600" dirty="0"/>
              <a:t>LOME Architecture</a:t>
            </a:r>
          </a:p>
        </p:txBody>
      </p:sp>
      <p:sp>
        <p:nvSpPr>
          <p:cNvPr id="5" name="TextBox 4">
            <a:extLst>
              <a:ext uri="{FF2B5EF4-FFF2-40B4-BE49-F238E27FC236}">
                <a16:creationId xmlns:a16="http://schemas.microsoft.com/office/drawing/2014/main" id="{299F449F-E105-412D-880A-4CB312B91D4D}"/>
              </a:ext>
            </a:extLst>
          </p:cNvPr>
          <p:cNvSpPr txBox="1"/>
          <p:nvPr/>
        </p:nvSpPr>
        <p:spPr>
          <a:xfrm>
            <a:off x="1615163" y="2632156"/>
            <a:ext cx="3020570" cy="369332"/>
          </a:xfrm>
          <a:prstGeom prst="rect">
            <a:avLst/>
          </a:prstGeom>
          <a:solidFill>
            <a:schemeClr val="bg1">
              <a:lumMod val="95000"/>
            </a:schemeClr>
          </a:solidFill>
        </p:spPr>
        <p:txBody>
          <a:bodyPr wrap="none" rtlCol="0">
            <a:spAutoFit/>
          </a:bodyPr>
          <a:lstStyle/>
          <a:p>
            <a:r>
              <a:rPr lang="en-US" dirty="0"/>
              <a:t>Possibly mixed-language input</a:t>
            </a:r>
          </a:p>
        </p:txBody>
      </p:sp>
    </p:spTree>
    <p:extLst>
      <p:ext uri="{BB962C8B-B14F-4D97-AF65-F5344CB8AC3E}">
        <p14:creationId xmlns:p14="http://schemas.microsoft.com/office/powerpoint/2010/main" val="2891216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34BDE8A6-475F-456A-92CA-BAE0EC924DCB}"/>
              </a:ext>
            </a:extLst>
          </p:cNvPr>
          <p:cNvCxnSpPr/>
          <p:nvPr/>
        </p:nvCxnSpPr>
        <p:spPr>
          <a:xfrm flipH="1">
            <a:off x="-23252" y="3320274"/>
            <a:ext cx="780505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D21112D-C070-44A5-91C6-0CE1D4C3E703}"/>
              </a:ext>
            </a:extLst>
          </p:cNvPr>
          <p:cNvGrpSpPr/>
          <p:nvPr/>
        </p:nvGrpSpPr>
        <p:grpSpPr>
          <a:xfrm>
            <a:off x="194514" y="805712"/>
            <a:ext cx="11911800" cy="5029124"/>
            <a:chOff x="194514" y="805712"/>
            <a:chExt cx="11911800" cy="5029124"/>
          </a:xfrm>
        </p:grpSpPr>
        <p:sp>
          <p:nvSpPr>
            <p:cNvPr id="38" name="TextBox 37">
              <a:extLst>
                <a:ext uri="{FF2B5EF4-FFF2-40B4-BE49-F238E27FC236}">
                  <a16:creationId xmlns:a16="http://schemas.microsoft.com/office/drawing/2014/main" id="{B7A672E7-0B89-4AFD-BF2E-39D18C9A3C93}"/>
                </a:ext>
              </a:extLst>
            </p:cNvPr>
            <p:cNvSpPr txBox="1"/>
            <p:nvPr/>
          </p:nvSpPr>
          <p:spPr>
            <a:xfrm>
              <a:off x="709470" y="5105277"/>
              <a:ext cx="3491274" cy="677371"/>
            </a:xfrm>
            <a:prstGeom prst="rect">
              <a:avLst/>
            </a:prstGeom>
            <a:solidFill>
              <a:schemeClr val="bg1"/>
            </a:solidFill>
            <a:ln w="12700">
              <a:solidFill>
                <a:schemeClr val="tx1"/>
              </a:solidFill>
            </a:ln>
          </p:spPr>
          <p:txBody>
            <a:bodyPr wrap="square" rtlCol="0">
              <a:spAutoFit/>
            </a:bodyPr>
            <a:lstStyle/>
            <a:p>
              <a:r>
                <a:rPr lang="ja-JP" altLang="en-US" sz="1846" b="1" u="sng" dirty="0">
                  <a:latin typeface="Segoe UI" panose="020B0502040204020203" pitchFamily="34" charset="0"/>
                </a:rPr>
                <a:t>水</a:t>
              </a:r>
              <a:r>
                <a:rPr lang="en-US" sz="1846" dirty="0"/>
                <a:t>(</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ja-JP" altLang="en-US" sz="1846" b="1" dirty="0">
                  <a:solidFill>
                    <a:schemeClr val="bg1">
                      <a:lumMod val="65000"/>
                    </a:schemeClr>
                  </a:solidFill>
                  <a:latin typeface="Segoe UI" panose="020B0502040204020203" pitchFamily="34" charset="0"/>
                </a:rPr>
                <a:t>兔子喝了</a:t>
              </a:r>
              <a:r>
                <a:rPr lang="ja-JP" altLang="en-US" sz="1846" b="1" dirty="0">
                  <a:solidFill>
                    <a:srgbClr val="00B0F0"/>
                  </a:solidFill>
                  <a:latin typeface="Segoe UI" panose="020B0502040204020203" pitchFamily="34" charset="0"/>
                </a:rPr>
                <a:t>水</a:t>
              </a:r>
              <a:r>
                <a:rPr lang="en-US" sz="1846" dirty="0"/>
                <a:t>”</a:t>
              </a:r>
              <a:r>
                <a:rPr lang="en-US" sz="1846" dirty="0">
                  <a:latin typeface="+mj-lt"/>
                </a:rPr>
                <a:t> </a:t>
              </a:r>
              <a:endParaRPr lang="en-US" sz="1846" dirty="0">
                <a:solidFill>
                  <a:schemeClr val="bg2"/>
                </a:solidFill>
              </a:endParaRPr>
            </a:p>
          </p:txBody>
        </p:sp>
        <p:sp>
          <p:nvSpPr>
            <p:cNvPr id="42" name="TextBox 41">
              <a:extLst>
                <a:ext uri="{FF2B5EF4-FFF2-40B4-BE49-F238E27FC236}">
                  <a16:creationId xmlns:a16="http://schemas.microsoft.com/office/drawing/2014/main" id="{DE4E149D-2186-49B8-A234-39EBB7BF09FF}"/>
                </a:ext>
              </a:extLst>
            </p:cNvPr>
            <p:cNvSpPr txBox="1"/>
            <p:nvPr/>
          </p:nvSpPr>
          <p:spPr>
            <a:xfrm>
              <a:off x="6017493" y="4085629"/>
              <a:ext cx="1649564" cy="677371"/>
            </a:xfrm>
            <a:prstGeom prst="rect">
              <a:avLst/>
            </a:prstGeom>
            <a:noFill/>
            <a:ln w="12700">
              <a:solidFill>
                <a:schemeClr val="tx1"/>
              </a:solidFill>
            </a:ln>
          </p:spPr>
          <p:txBody>
            <a:bodyPr wrap="none" rtlCol="0">
              <a:spAutoFit/>
            </a:bodyPr>
            <a:lstStyle/>
            <a:p>
              <a:r>
                <a:rPr lang="en-US" sz="1846" dirty="0"/>
                <a:t>Ingestion:</a:t>
              </a:r>
              <a:r>
                <a:rPr lang="ja-JP" altLang="en-US" sz="1846" b="1" dirty="0">
                  <a:solidFill>
                    <a:schemeClr val="accent4"/>
                  </a:solidFill>
                  <a:latin typeface="Segoe UI" panose="020B0502040204020203" pitchFamily="34" charset="0"/>
                </a:rPr>
                <a:t>喝了</a:t>
              </a:r>
              <a:endParaRPr lang="en-US" altLang="ja-JP" sz="1846" b="1" dirty="0">
                <a:solidFill>
                  <a:schemeClr val="accent4"/>
                </a:solidFill>
                <a:latin typeface="Segoe UI" panose="020B0502040204020203" pitchFamily="34" charset="0"/>
              </a:endParaRPr>
            </a:p>
            <a:p>
              <a:r>
                <a:rPr lang="en-US" sz="1846" dirty="0" err="1"/>
                <a:t>Ingestor</a:t>
              </a:r>
              <a:r>
                <a:rPr lang="en-US" sz="1846" dirty="0"/>
                <a:t>:</a:t>
              </a:r>
              <a:r>
                <a:rPr lang="ja-JP" altLang="en-US" sz="1846" b="1" dirty="0">
                  <a:solidFill>
                    <a:schemeClr val="accent6">
                      <a:lumMod val="75000"/>
                    </a:schemeClr>
                  </a:solidFill>
                  <a:latin typeface="Segoe UI" panose="020B0502040204020203" pitchFamily="34" charset="0"/>
                </a:rPr>
                <a:t>兔子</a:t>
              </a:r>
              <a:endParaRPr lang="en-US" sz="1846" b="1" dirty="0">
                <a:solidFill>
                  <a:srgbClr val="00B0F0"/>
                </a:solidFill>
                <a:latin typeface="+mj-lt"/>
              </a:endParaRPr>
            </a:p>
          </p:txBody>
        </p:sp>
        <p:sp>
          <p:nvSpPr>
            <p:cNvPr id="11" name="Rectangle 10">
              <a:extLst>
                <a:ext uri="{FF2B5EF4-FFF2-40B4-BE49-F238E27FC236}">
                  <a16:creationId xmlns:a16="http://schemas.microsoft.com/office/drawing/2014/main" id="{7B77E100-81AB-4408-8026-3EBB7C40BDDD}"/>
                </a:ext>
              </a:extLst>
            </p:cNvPr>
            <p:cNvSpPr/>
            <p:nvPr/>
          </p:nvSpPr>
          <p:spPr>
            <a:xfrm>
              <a:off x="2497980" y="1239636"/>
              <a:ext cx="1765825" cy="9041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Tokenization</a:t>
              </a:r>
              <a:endParaRPr lang="en-US" sz="2157" dirty="0"/>
            </a:p>
          </p:txBody>
        </p:sp>
        <p:sp>
          <p:nvSpPr>
            <p:cNvPr id="16" name="Rectangle 15">
              <a:extLst>
                <a:ext uri="{FF2B5EF4-FFF2-40B4-BE49-F238E27FC236}">
                  <a16:creationId xmlns:a16="http://schemas.microsoft.com/office/drawing/2014/main" id="{CFC4D9A1-6BFB-46E6-AA59-58C578172AF3}"/>
                </a:ext>
              </a:extLst>
            </p:cNvPr>
            <p:cNvSpPr/>
            <p:nvPr/>
          </p:nvSpPr>
          <p:spPr>
            <a:xfrm>
              <a:off x="4801439" y="1239636"/>
              <a:ext cx="2484749"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err="1">
                  <a:solidFill>
                    <a:schemeClr val="tx1"/>
                  </a:solidFill>
                </a:rPr>
                <a:t>FrameNet</a:t>
              </a:r>
              <a:r>
                <a:rPr lang="en-US" sz="2157" dirty="0">
                  <a:solidFill>
                    <a:schemeClr val="tx1"/>
                  </a:solidFill>
                </a:rPr>
                <a:t> Parser</a:t>
              </a:r>
              <a:endParaRPr lang="en-US" sz="2157" dirty="0"/>
            </a:p>
          </p:txBody>
        </p:sp>
        <p:sp>
          <p:nvSpPr>
            <p:cNvPr id="17" name="Rectangle 16">
              <a:extLst>
                <a:ext uri="{FF2B5EF4-FFF2-40B4-BE49-F238E27FC236}">
                  <a16:creationId xmlns:a16="http://schemas.microsoft.com/office/drawing/2014/main" id="{8415F93F-3986-4F1D-8242-5F518EEDC683}"/>
                </a:ext>
              </a:extLst>
            </p:cNvPr>
            <p:cNvSpPr/>
            <p:nvPr/>
          </p:nvSpPr>
          <p:spPr>
            <a:xfrm>
              <a:off x="8395594" y="805712"/>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coreference resolution</a:t>
              </a:r>
              <a:endParaRPr lang="en-US" sz="2157" dirty="0"/>
            </a:p>
          </p:txBody>
        </p:sp>
        <p:sp>
          <p:nvSpPr>
            <p:cNvPr id="18" name="Rectangle 17">
              <a:extLst>
                <a:ext uri="{FF2B5EF4-FFF2-40B4-BE49-F238E27FC236}">
                  <a16:creationId xmlns:a16="http://schemas.microsoft.com/office/drawing/2014/main" id="{F1AC7899-B327-4F75-AC75-4A6B6B82AE3A}"/>
                </a:ext>
              </a:extLst>
            </p:cNvPr>
            <p:cNvSpPr/>
            <p:nvPr/>
          </p:nvSpPr>
          <p:spPr>
            <a:xfrm>
              <a:off x="8395594" y="2143823"/>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Fine-grained hierarchical entity typing</a:t>
              </a:r>
              <a:endParaRPr lang="en-US" sz="2157" dirty="0"/>
            </a:p>
          </p:txBody>
        </p:sp>
        <p:sp>
          <p:nvSpPr>
            <p:cNvPr id="19" name="Rectangle 18">
              <a:extLst>
                <a:ext uri="{FF2B5EF4-FFF2-40B4-BE49-F238E27FC236}">
                  <a16:creationId xmlns:a16="http://schemas.microsoft.com/office/drawing/2014/main" id="{96FA0F53-A0C4-427C-A980-17593CA6FEC9}"/>
                </a:ext>
              </a:extLst>
            </p:cNvPr>
            <p:cNvSpPr/>
            <p:nvPr/>
          </p:nvSpPr>
          <p:spPr>
            <a:xfrm>
              <a:off x="8395596" y="3481932"/>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Temporal relation prediction</a:t>
              </a:r>
              <a:endParaRPr lang="en-US" sz="2157" dirty="0"/>
            </a:p>
          </p:txBody>
        </p:sp>
        <p:sp>
          <p:nvSpPr>
            <p:cNvPr id="20" name="Rectangle 19">
              <a:extLst>
                <a:ext uri="{FF2B5EF4-FFF2-40B4-BE49-F238E27FC236}">
                  <a16:creationId xmlns:a16="http://schemas.microsoft.com/office/drawing/2014/main" id="{006EB9B0-74AE-48A4-8135-779A3D72041A}"/>
                </a:ext>
              </a:extLst>
            </p:cNvPr>
            <p:cNvSpPr/>
            <p:nvPr/>
          </p:nvSpPr>
          <p:spPr>
            <a:xfrm>
              <a:off x="8395592" y="4820042"/>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Third-party systems (e.g. relation extraction)</a:t>
              </a:r>
              <a:endParaRPr lang="en-US" sz="2157" dirty="0"/>
            </a:p>
          </p:txBody>
        </p:sp>
        <p:sp>
          <p:nvSpPr>
            <p:cNvPr id="21" name="Rectangle 20">
              <a:extLst>
                <a:ext uri="{FF2B5EF4-FFF2-40B4-BE49-F238E27FC236}">
                  <a16:creationId xmlns:a16="http://schemas.microsoft.com/office/drawing/2014/main" id="{6E66B4B6-7666-432F-9724-B3AF78D1EC02}"/>
                </a:ext>
              </a:extLst>
            </p:cNvPr>
            <p:cNvSpPr/>
            <p:nvPr/>
          </p:nvSpPr>
          <p:spPr>
            <a:xfrm>
              <a:off x="194515"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Raw Text</a:t>
              </a:r>
              <a:endParaRPr lang="en-US" sz="2157" dirty="0"/>
            </a:p>
          </p:txBody>
        </p:sp>
        <p:sp>
          <p:nvSpPr>
            <p:cNvPr id="22" name="Arrow: Right 21">
              <a:extLst>
                <a:ext uri="{FF2B5EF4-FFF2-40B4-BE49-F238E27FC236}">
                  <a16:creationId xmlns:a16="http://schemas.microsoft.com/office/drawing/2014/main" id="{D7906657-36FE-42C9-B1BE-555AC8BBE057}"/>
                </a:ext>
              </a:extLst>
            </p:cNvPr>
            <p:cNvSpPr/>
            <p:nvPr/>
          </p:nvSpPr>
          <p:spPr>
            <a:xfrm>
              <a:off x="1986267"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3" name="Arrow: Right 22">
              <a:extLst>
                <a:ext uri="{FF2B5EF4-FFF2-40B4-BE49-F238E27FC236}">
                  <a16:creationId xmlns:a16="http://schemas.microsoft.com/office/drawing/2014/main" id="{71AF3D61-CFAC-43A7-8D04-BA111D23160B}"/>
                </a:ext>
              </a:extLst>
            </p:cNvPr>
            <p:cNvSpPr/>
            <p:nvPr/>
          </p:nvSpPr>
          <p:spPr>
            <a:xfrm>
              <a:off x="4289730"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5" name="Arrow: Right 24">
              <a:extLst>
                <a:ext uri="{FF2B5EF4-FFF2-40B4-BE49-F238E27FC236}">
                  <a16:creationId xmlns:a16="http://schemas.microsoft.com/office/drawing/2014/main" id="{FD175597-7144-4463-8009-378F0B588AD7}"/>
                </a:ext>
              </a:extLst>
            </p:cNvPr>
            <p:cNvSpPr/>
            <p:nvPr/>
          </p:nvSpPr>
          <p:spPr>
            <a:xfrm rot="5400000">
              <a:off x="10089288" y="1851026"/>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6" name="Arrow: Right 25">
              <a:extLst>
                <a:ext uri="{FF2B5EF4-FFF2-40B4-BE49-F238E27FC236}">
                  <a16:creationId xmlns:a16="http://schemas.microsoft.com/office/drawing/2014/main" id="{2339D706-2719-460D-A4FC-EDB927FA2F4F}"/>
                </a:ext>
              </a:extLst>
            </p:cNvPr>
            <p:cNvSpPr/>
            <p:nvPr/>
          </p:nvSpPr>
          <p:spPr>
            <a:xfrm rot="5400000">
              <a:off x="10089288" y="3189135"/>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7" name="Arrow: Right 26">
              <a:extLst>
                <a:ext uri="{FF2B5EF4-FFF2-40B4-BE49-F238E27FC236}">
                  <a16:creationId xmlns:a16="http://schemas.microsoft.com/office/drawing/2014/main" id="{26CAA96E-1E5E-45EB-88C9-4D3348AD9254}"/>
                </a:ext>
              </a:extLst>
            </p:cNvPr>
            <p:cNvSpPr/>
            <p:nvPr/>
          </p:nvSpPr>
          <p:spPr>
            <a:xfrm rot="5400000">
              <a:off x="10096764" y="4536431"/>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8" name="Arrow: Right 27">
              <a:extLst>
                <a:ext uri="{FF2B5EF4-FFF2-40B4-BE49-F238E27FC236}">
                  <a16:creationId xmlns:a16="http://schemas.microsoft.com/office/drawing/2014/main" id="{B629AAF8-1462-48DB-8373-681C7168A7FF}"/>
                </a:ext>
              </a:extLst>
            </p:cNvPr>
            <p:cNvSpPr/>
            <p:nvPr/>
          </p:nvSpPr>
          <p:spPr>
            <a:xfrm>
              <a:off x="7286188"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9" name="Left Brace 28">
              <a:extLst>
                <a:ext uri="{FF2B5EF4-FFF2-40B4-BE49-F238E27FC236}">
                  <a16:creationId xmlns:a16="http://schemas.microsoft.com/office/drawing/2014/main" id="{6EDD9EF5-BE72-4D85-B255-BBD791A3BE92}"/>
                </a:ext>
              </a:extLst>
            </p:cNvPr>
            <p:cNvSpPr/>
            <p:nvPr/>
          </p:nvSpPr>
          <p:spPr>
            <a:xfrm>
              <a:off x="7928198" y="1211950"/>
              <a:ext cx="433264" cy="3893327"/>
            </a:xfrm>
            <a:prstGeom prst="leftBrace">
              <a:avLst>
                <a:gd name="adj1" fmla="val 8333"/>
                <a:gd name="adj2" fmla="val 132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57"/>
            </a:p>
          </p:txBody>
        </p:sp>
        <p:sp>
          <p:nvSpPr>
            <p:cNvPr id="33" name="Arrow: Right 32">
              <a:extLst>
                <a:ext uri="{FF2B5EF4-FFF2-40B4-BE49-F238E27FC236}">
                  <a16:creationId xmlns:a16="http://schemas.microsoft.com/office/drawing/2014/main" id="{AFDE275A-6219-4D58-ABDA-0386673780E5}"/>
                </a:ext>
              </a:extLst>
            </p:cNvPr>
            <p:cNvSpPr/>
            <p:nvPr/>
          </p:nvSpPr>
          <p:spPr>
            <a:xfrm rot="10800000">
              <a:off x="7823825" y="5190915"/>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34" name="TextBox 33">
              <a:extLst>
                <a:ext uri="{FF2B5EF4-FFF2-40B4-BE49-F238E27FC236}">
                  <a16:creationId xmlns:a16="http://schemas.microsoft.com/office/drawing/2014/main" id="{1B16A315-33C5-4AAF-AB1A-4610A2792B5A}"/>
                </a:ext>
              </a:extLst>
            </p:cNvPr>
            <p:cNvSpPr txBox="1"/>
            <p:nvPr/>
          </p:nvSpPr>
          <p:spPr>
            <a:xfrm>
              <a:off x="222419" y="2303646"/>
              <a:ext cx="2458822" cy="677371"/>
            </a:xfrm>
            <a:prstGeom prst="rect">
              <a:avLst/>
            </a:prstGeom>
            <a:noFill/>
            <a:ln>
              <a:solidFill>
                <a:schemeClr val="tx1"/>
              </a:solidFill>
            </a:ln>
          </p:spPr>
          <p:txBody>
            <a:bodyPr wrap="square" rtlCol="0">
              <a:spAutoFit/>
            </a:bodyPr>
            <a:lstStyle/>
            <a:p>
              <a:r>
                <a:rPr lang="en-US" sz="1846" dirty="0">
                  <a:latin typeface="+mj-lt"/>
                </a:rPr>
                <a:t>The rabbit ate a carrot.</a:t>
              </a:r>
            </a:p>
            <a:p>
              <a:pPr algn="l"/>
              <a:r>
                <a:rPr lang="ja-JP" altLang="en-US" sz="1846" dirty="0">
                  <a:latin typeface="Segoe UI" panose="020B0502040204020203" pitchFamily="34" charset="0"/>
                </a:rPr>
                <a:t>兔子喝了水</a:t>
              </a:r>
            </a:p>
          </p:txBody>
        </p:sp>
        <p:sp>
          <p:nvSpPr>
            <p:cNvPr id="35" name="TextBox 34">
              <a:extLst>
                <a:ext uri="{FF2B5EF4-FFF2-40B4-BE49-F238E27FC236}">
                  <a16:creationId xmlns:a16="http://schemas.microsoft.com/office/drawing/2014/main" id="{2931FF2C-1BCF-4285-92F8-B24EBECEAD7A}"/>
                </a:ext>
              </a:extLst>
            </p:cNvPr>
            <p:cNvSpPr txBox="1"/>
            <p:nvPr/>
          </p:nvSpPr>
          <p:spPr>
            <a:xfrm>
              <a:off x="4866591" y="2303646"/>
              <a:ext cx="2458821" cy="677371"/>
            </a:xfrm>
            <a:prstGeom prst="rect">
              <a:avLst/>
            </a:prstGeom>
            <a:noFill/>
          </p:spPr>
          <p:txBody>
            <a:bodyPr wrap="square" rtlCol="0">
              <a:spAutoFit/>
            </a:bodyPr>
            <a:lstStyle/>
            <a:p>
              <a:r>
                <a:rPr lang="en-US" sz="1846" b="1" dirty="0">
                  <a:solidFill>
                    <a:schemeClr val="accent6"/>
                  </a:solidFill>
                  <a:latin typeface="+mj-lt"/>
                </a:rPr>
                <a:t>The rabbit </a:t>
              </a:r>
              <a:r>
                <a:rPr lang="en-US" sz="1846" b="1" dirty="0">
                  <a:solidFill>
                    <a:schemeClr val="accent2"/>
                  </a:solidFill>
                  <a:latin typeface="+mj-lt"/>
                </a:rPr>
                <a:t>ate</a:t>
              </a:r>
              <a:r>
                <a:rPr lang="en-US" sz="1846" b="1" dirty="0">
                  <a:latin typeface="+mj-lt"/>
                </a:rPr>
                <a:t> </a:t>
              </a:r>
              <a:r>
                <a:rPr lang="en-US" sz="1846" b="1" dirty="0">
                  <a:solidFill>
                    <a:srgbClr val="7030A0"/>
                  </a:solidFill>
                  <a:latin typeface="+mj-lt"/>
                </a:rPr>
                <a:t>a carrot</a:t>
              </a:r>
              <a:r>
                <a:rPr lang="en-US" sz="1846" b="1" dirty="0">
                  <a:latin typeface="+mj-lt"/>
                </a:rPr>
                <a:t>.</a:t>
              </a:r>
            </a:p>
            <a:p>
              <a:r>
                <a:rPr lang="ja-JP" altLang="en-US" sz="1846" dirty="0">
                  <a:solidFill>
                    <a:schemeClr val="accent6">
                      <a:lumMod val="75000"/>
                    </a:schemeClr>
                  </a:solidFill>
                  <a:latin typeface="Segoe UI" panose="020B0502040204020203" pitchFamily="34" charset="0"/>
                </a:rPr>
                <a:t>兔子</a:t>
              </a:r>
              <a:r>
                <a:rPr lang="ja-JP" altLang="en-US" sz="1846" dirty="0">
                  <a:solidFill>
                    <a:schemeClr val="accent4"/>
                  </a:solidFill>
                  <a:latin typeface="Segoe UI" panose="020B0502040204020203" pitchFamily="34" charset="0"/>
                </a:rPr>
                <a:t>喝了</a:t>
              </a:r>
              <a:r>
                <a:rPr lang="ja-JP" altLang="en-US" sz="1846" dirty="0">
                  <a:solidFill>
                    <a:srgbClr val="00B0F0"/>
                  </a:solidFill>
                  <a:latin typeface="Segoe UI" panose="020B0502040204020203" pitchFamily="34" charset="0"/>
                </a:rPr>
                <a:t>水</a:t>
              </a:r>
              <a:endParaRPr lang="en-US" sz="1846" b="1" dirty="0">
                <a:solidFill>
                  <a:srgbClr val="00B0F0"/>
                </a:solidFill>
                <a:latin typeface="+mj-lt"/>
              </a:endParaRPr>
            </a:p>
          </p:txBody>
        </p:sp>
        <p:sp>
          <p:nvSpPr>
            <p:cNvPr id="41" name="TextBox 40">
              <a:extLst>
                <a:ext uri="{FF2B5EF4-FFF2-40B4-BE49-F238E27FC236}">
                  <a16:creationId xmlns:a16="http://schemas.microsoft.com/office/drawing/2014/main" id="{D3390C2D-6F3E-415F-A041-D95B03F8108B}"/>
                </a:ext>
              </a:extLst>
            </p:cNvPr>
            <p:cNvSpPr txBox="1"/>
            <p:nvPr/>
          </p:nvSpPr>
          <p:spPr>
            <a:xfrm>
              <a:off x="4951698" y="4717384"/>
              <a:ext cx="2092947" cy="968707"/>
            </a:xfrm>
            <a:prstGeom prst="rect">
              <a:avLst/>
            </a:prstGeom>
            <a:solidFill>
              <a:schemeClr val="bg1"/>
            </a:solidFill>
            <a:ln w="12700">
              <a:solidFill>
                <a:schemeClr val="tx1"/>
              </a:solidFill>
            </a:ln>
          </p:spPr>
          <p:txBody>
            <a:bodyPr wrap="none" rtlCol="0">
              <a:spAutoFit/>
            </a:bodyPr>
            <a:lstStyle/>
            <a:p>
              <a:r>
                <a:rPr lang="en-US" sz="1846" dirty="0"/>
                <a:t>Ingestion: </a:t>
              </a:r>
              <a:r>
                <a:rPr lang="en-US" sz="1846" b="1" dirty="0">
                  <a:solidFill>
                    <a:schemeClr val="accent2"/>
                  </a:solidFill>
                  <a:latin typeface="+mj-lt"/>
                </a:rPr>
                <a:t>ate</a:t>
              </a:r>
            </a:p>
            <a:p>
              <a:r>
                <a:rPr lang="en-US" sz="1846" dirty="0" err="1"/>
                <a:t>Ingestor</a:t>
              </a:r>
              <a:r>
                <a:rPr lang="en-US" sz="1846" dirty="0"/>
                <a:t>: </a:t>
              </a:r>
              <a:r>
                <a:rPr lang="en-US" sz="1846" b="1" dirty="0">
                  <a:solidFill>
                    <a:schemeClr val="accent6"/>
                  </a:solidFill>
                  <a:latin typeface="+mj-lt"/>
                </a:rPr>
                <a:t>The rabbit</a:t>
              </a:r>
            </a:p>
            <a:p>
              <a:r>
                <a:rPr lang="en-US" sz="1846" dirty="0"/>
                <a:t>Ingestible: </a:t>
              </a:r>
              <a:r>
                <a:rPr lang="en-US" sz="1846" b="1" dirty="0">
                  <a:solidFill>
                    <a:srgbClr val="7030A0"/>
                  </a:solidFill>
                  <a:latin typeface="+mj-lt"/>
                </a:rPr>
                <a:t>a carrot</a:t>
              </a:r>
            </a:p>
          </p:txBody>
        </p:sp>
        <p:sp>
          <p:nvSpPr>
            <p:cNvPr id="50" name="TextBox 49">
              <a:extLst>
                <a:ext uri="{FF2B5EF4-FFF2-40B4-BE49-F238E27FC236}">
                  <a16:creationId xmlns:a16="http://schemas.microsoft.com/office/drawing/2014/main" id="{82501DE7-9037-4819-A3FF-9CB398EB17EB}"/>
                </a:ext>
              </a:extLst>
            </p:cNvPr>
            <p:cNvSpPr txBox="1"/>
            <p:nvPr/>
          </p:nvSpPr>
          <p:spPr>
            <a:xfrm>
              <a:off x="458188" y="4438799"/>
              <a:ext cx="3506787" cy="968707"/>
            </a:xfrm>
            <a:prstGeom prst="rect">
              <a:avLst/>
            </a:prstGeom>
            <a:solidFill>
              <a:schemeClr val="bg1"/>
            </a:solidFill>
            <a:ln w="12700">
              <a:solidFill>
                <a:schemeClr val="tx1"/>
              </a:solidFill>
            </a:ln>
          </p:spPr>
          <p:txBody>
            <a:bodyPr wrap="square" rtlCol="0">
              <a:spAutoFit/>
            </a:bodyPr>
            <a:lstStyle/>
            <a:p>
              <a:r>
                <a:rPr lang="en-US" sz="1846" b="1" u="sng" dirty="0"/>
                <a:t>a carrot</a:t>
              </a:r>
              <a:r>
                <a:rPr lang="en-US" sz="1846" dirty="0"/>
                <a:t> (</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en-US" sz="1846" b="1" dirty="0">
                  <a:solidFill>
                    <a:schemeClr val="bg1">
                      <a:lumMod val="65000"/>
                    </a:schemeClr>
                  </a:solidFill>
                  <a:latin typeface="+mj-lt"/>
                </a:rPr>
                <a:t>The rabbit ate </a:t>
              </a:r>
              <a:r>
                <a:rPr lang="en-US" sz="1846" b="1" dirty="0">
                  <a:solidFill>
                    <a:srgbClr val="7030A0"/>
                  </a:solidFill>
                  <a:latin typeface="+mj-lt"/>
                </a:rPr>
                <a:t>a carrot</a:t>
              </a:r>
              <a:r>
                <a:rPr lang="en-US" sz="1846" b="1" dirty="0">
                  <a:solidFill>
                    <a:schemeClr val="bg1">
                      <a:lumMod val="65000"/>
                    </a:schemeClr>
                  </a:solidFill>
                  <a:latin typeface="+mj-lt"/>
                </a:rPr>
                <a:t>.</a:t>
              </a:r>
              <a:r>
                <a:rPr lang="en-US" sz="1846" dirty="0"/>
                <a:t>”</a:t>
              </a:r>
              <a:r>
                <a:rPr lang="en-US" sz="1846" dirty="0">
                  <a:latin typeface="+mj-lt"/>
                </a:rPr>
                <a:t> </a:t>
              </a:r>
              <a:endParaRPr lang="en-US" sz="1846" dirty="0">
                <a:solidFill>
                  <a:schemeClr val="bg2"/>
                </a:solidFill>
              </a:endParaRPr>
            </a:p>
          </p:txBody>
        </p:sp>
        <p:sp>
          <p:nvSpPr>
            <p:cNvPr id="51" name="TextBox 50">
              <a:extLst>
                <a:ext uri="{FF2B5EF4-FFF2-40B4-BE49-F238E27FC236}">
                  <a16:creationId xmlns:a16="http://schemas.microsoft.com/office/drawing/2014/main" id="{1D233A52-8D66-492F-B137-9EBBFEA1A68E}"/>
                </a:ext>
              </a:extLst>
            </p:cNvPr>
            <p:cNvSpPr txBox="1"/>
            <p:nvPr/>
          </p:nvSpPr>
          <p:spPr>
            <a:xfrm>
              <a:off x="222419" y="3989329"/>
              <a:ext cx="3510937" cy="968707"/>
            </a:xfrm>
            <a:prstGeom prst="rect">
              <a:avLst/>
            </a:prstGeom>
            <a:solidFill>
              <a:schemeClr val="bg1"/>
            </a:solidFill>
            <a:ln w="12700">
              <a:solidFill>
                <a:schemeClr val="tx1"/>
              </a:solidFill>
            </a:ln>
          </p:spPr>
          <p:txBody>
            <a:bodyPr wrap="square" rtlCol="0">
              <a:spAutoFit/>
            </a:bodyPr>
            <a:lstStyle/>
            <a:p>
              <a:r>
                <a:rPr lang="en-US" sz="1846" b="1" u="sng" dirty="0"/>
                <a:t>the rabbit</a:t>
              </a:r>
              <a:r>
                <a:rPr lang="en-US" sz="1846" dirty="0"/>
                <a:t> (animal)</a:t>
              </a:r>
            </a:p>
            <a:p>
              <a:r>
                <a:rPr lang="en-US" sz="1846" dirty="0"/>
                <a:t>Mentions:</a:t>
              </a:r>
              <a:r>
                <a:rPr lang="en-US" sz="1846" dirty="0">
                  <a:solidFill>
                    <a:srgbClr val="7030A0"/>
                  </a:solidFill>
                </a:rPr>
                <a:t> </a:t>
              </a:r>
              <a:r>
                <a:rPr lang="en-US" sz="1846" dirty="0"/>
                <a:t>“</a:t>
              </a:r>
              <a:r>
                <a:rPr lang="en-US" sz="1846" b="1" dirty="0">
                  <a:solidFill>
                    <a:schemeClr val="accent6"/>
                  </a:solidFill>
                  <a:latin typeface="+mj-lt"/>
                </a:rPr>
                <a:t>The rabbit </a:t>
              </a:r>
              <a:r>
                <a:rPr lang="en-US" sz="1846" b="1" dirty="0">
                  <a:solidFill>
                    <a:schemeClr val="bg1">
                      <a:lumMod val="65000"/>
                    </a:schemeClr>
                  </a:solidFill>
                  <a:latin typeface="+mj-lt"/>
                </a:rPr>
                <a:t>ate a carrot.</a:t>
              </a:r>
              <a:r>
                <a:rPr lang="en-US" sz="1846" dirty="0"/>
                <a:t>”</a:t>
              </a:r>
              <a:r>
                <a:rPr lang="en-US" sz="1846" dirty="0">
                  <a:latin typeface="+mj-lt"/>
                </a:rPr>
                <a:t>, </a:t>
              </a:r>
              <a:r>
                <a:rPr lang="en-US" sz="1846" dirty="0"/>
                <a:t>“</a:t>
              </a:r>
              <a:r>
                <a:rPr lang="ja-JP" altLang="en-US" sz="1846" b="1" dirty="0">
                  <a:solidFill>
                    <a:schemeClr val="accent6"/>
                  </a:solidFill>
                  <a:latin typeface="Segoe UI" panose="020B0502040204020203" pitchFamily="34" charset="0"/>
                </a:rPr>
                <a:t>兔子</a:t>
              </a:r>
              <a:r>
                <a:rPr lang="ja-JP" altLang="en-US" sz="1846" b="1" dirty="0">
                  <a:solidFill>
                    <a:schemeClr val="bg1">
                      <a:lumMod val="65000"/>
                    </a:schemeClr>
                  </a:solidFill>
                  <a:latin typeface="Segoe UI" panose="020B0502040204020203" pitchFamily="34" charset="0"/>
                </a:rPr>
                <a:t>喝了水</a:t>
              </a:r>
              <a:r>
                <a:rPr lang="en-US" sz="1846" dirty="0"/>
                <a:t>”</a:t>
              </a:r>
              <a:endParaRPr lang="en-US" sz="1846" dirty="0">
                <a:solidFill>
                  <a:schemeClr val="bg2"/>
                </a:solidFill>
              </a:endParaRPr>
            </a:p>
          </p:txBody>
        </p:sp>
        <p:sp>
          <p:nvSpPr>
            <p:cNvPr id="52" name="TextBox 51">
              <a:extLst>
                <a:ext uri="{FF2B5EF4-FFF2-40B4-BE49-F238E27FC236}">
                  <a16:creationId xmlns:a16="http://schemas.microsoft.com/office/drawing/2014/main" id="{056920C3-2A77-4D2A-B49C-3E423B76F957}"/>
                </a:ext>
              </a:extLst>
            </p:cNvPr>
            <p:cNvSpPr txBox="1"/>
            <p:nvPr/>
          </p:nvSpPr>
          <p:spPr>
            <a:xfrm>
              <a:off x="1508309" y="3405875"/>
              <a:ext cx="922081" cy="386036"/>
            </a:xfrm>
            <a:prstGeom prst="rect">
              <a:avLst/>
            </a:prstGeom>
            <a:noFill/>
          </p:spPr>
          <p:txBody>
            <a:bodyPr wrap="none" rtlCol="0">
              <a:spAutoFit/>
            </a:bodyPr>
            <a:lstStyle/>
            <a:p>
              <a:r>
                <a:rPr lang="en-US" sz="1846" u="sng" dirty="0"/>
                <a:t>Entities</a:t>
              </a:r>
            </a:p>
          </p:txBody>
        </p:sp>
        <p:sp>
          <p:nvSpPr>
            <p:cNvPr id="53" name="TextBox 52">
              <a:extLst>
                <a:ext uri="{FF2B5EF4-FFF2-40B4-BE49-F238E27FC236}">
                  <a16:creationId xmlns:a16="http://schemas.microsoft.com/office/drawing/2014/main" id="{849C5490-A310-48AD-AE20-1CD2F205BD4B}"/>
                </a:ext>
              </a:extLst>
            </p:cNvPr>
            <p:cNvSpPr txBox="1"/>
            <p:nvPr/>
          </p:nvSpPr>
          <p:spPr>
            <a:xfrm>
              <a:off x="5931882" y="3405875"/>
              <a:ext cx="831786" cy="386036"/>
            </a:xfrm>
            <a:prstGeom prst="rect">
              <a:avLst/>
            </a:prstGeom>
            <a:noFill/>
          </p:spPr>
          <p:txBody>
            <a:bodyPr wrap="none" rtlCol="0">
              <a:spAutoFit/>
            </a:bodyPr>
            <a:lstStyle/>
            <a:p>
              <a:r>
                <a:rPr lang="en-US" sz="1846" u="sng" dirty="0"/>
                <a:t>Events</a:t>
              </a:r>
            </a:p>
          </p:txBody>
        </p:sp>
        <p:cxnSp>
          <p:nvCxnSpPr>
            <p:cNvPr id="55" name="Connector: Elbow 54">
              <a:extLst>
                <a:ext uri="{FF2B5EF4-FFF2-40B4-BE49-F238E27FC236}">
                  <a16:creationId xmlns:a16="http://schemas.microsoft.com/office/drawing/2014/main" id="{2E0183C6-93EE-4A9D-82FC-F00F0ED14FF3}"/>
                </a:ext>
              </a:extLst>
            </p:cNvPr>
            <p:cNvCxnSpPr>
              <a:cxnSpLocks/>
              <a:stCxn id="41" idx="1"/>
              <a:endCxn id="42" idx="0"/>
            </p:cNvCxnSpPr>
            <p:nvPr/>
          </p:nvCxnSpPr>
          <p:spPr>
            <a:xfrm rot="10800000" flipH="1">
              <a:off x="4951697" y="4085629"/>
              <a:ext cx="1890577" cy="1116110"/>
            </a:xfrm>
            <a:prstGeom prst="bentConnector4">
              <a:avLst>
                <a:gd name="adj1" fmla="val -12402"/>
                <a:gd name="adj2" fmla="val 121007"/>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48BA766-7F27-4101-A3BD-8EE3338E4681}"/>
                </a:ext>
              </a:extLst>
            </p:cNvPr>
            <p:cNvSpPr txBox="1"/>
            <p:nvPr/>
          </p:nvSpPr>
          <p:spPr>
            <a:xfrm>
              <a:off x="4647626" y="4011807"/>
              <a:ext cx="833957" cy="386036"/>
            </a:xfrm>
            <a:prstGeom prst="rect">
              <a:avLst/>
            </a:prstGeom>
            <a:noFill/>
          </p:spPr>
          <p:txBody>
            <a:bodyPr wrap="none" rtlCol="0">
              <a:spAutoFit/>
            </a:bodyPr>
            <a:lstStyle/>
            <a:p>
              <a:r>
                <a:rPr lang="en-US" sz="1846" i="1" dirty="0"/>
                <a:t>Before</a:t>
              </a:r>
            </a:p>
          </p:txBody>
        </p:sp>
        <p:sp>
          <p:nvSpPr>
            <p:cNvPr id="2" name="TextBox 1">
              <a:extLst>
                <a:ext uri="{FF2B5EF4-FFF2-40B4-BE49-F238E27FC236}">
                  <a16:creationId xmlns:a16="http://schemas.microsoft.com/office/drawing/2014/main" id="{27884C04-733A-4ECA-9406-4D7D80B72681}"/>
                </a:ext>
              </a:extLst>
            </p:cNvPr>
            <p:cNvSpPr txBox="1"/>
            <p:nvPr/>
          </p:nvSpPr>
          <p:spPr>
            <a:xfrm>
              <a:off x="194514" y="2980044"/>
              <a:ext cx="3340537" cy="344838"/>
            </a:xfrm>
            <a:prstGeom prst="rect">
              <a:avLst/>
            </a:prstGeom>
            <a:noFill/>
          </p:spPr>
          <p:txBody>
            <a:bodyPr wrap="square" rtlCol="0">
              <a:spAutoFit/>
            </a:bodyPr>
            <a:lstStyle/>
            <a:p>
              <a:r>
                <a:rPr lang="en-US" sz="1641" i="1" dirty="0">
                  <a:latin typeface="+mj-lt"/>
                </a:rPr>
                <a:t>Translation: </a:t>
              </a:r>
              <a:r>
                <a:rPr lang="en-US" sz="1641" b="1" i="1" dirty="0">
                  <a:solidFill>
                    <a:schemeClr val="accent6">
                      <a:lumMod val="75000"/>
                    </a:schemeClr>
                  </a:solidFill>
                  <a:latin typeface="+mj-lt"/>
                </a:rPr>
                <a:t>The rabbit </a:t>
              </a:r>
              <a:r>
                <a:rPr lang="en-US" sz="1641" b="1" i="1" dirty="0">
                  <a:solidFill>
                    <a:schemeClr val="accent4"/>
                  </a:solidFill>
                  <a:latin typeface="+mj-lt"/>
                </a:rPr>
                <a:t>drank</a:t>
              </a:r>
              <a:r>
                <a:rPr lang="en-US" sz="1641" b="1" i="1" dirty="0">
                  <a:latin typeface="+mj-lt"/>
                </a:rPr>
                <a:t> </a:t>
              </a:r>
              <a:r>
                <a:rPr lang="en-US" sz="1641" b="1" i="1" dirty="0">
                  <a:solidFill>
                    <a:srgbClr val="00B0F0"/>
                  </a:solidFill>
                  <a:latin typeface="+mj-lt"/>
                </a:rPr>
                <a:t>water</a:t>
              </a:r>
              <a:endParaRPr lang="en-US" sz="1641" b="1" dirty="0">
                <a:latin typeface="+mj-lt"/>
              </a:endParaRPr>
            </a:p>
          </p:txBody>
        </p:sp>
        <p:sp>
          <p:nvSpPr>
            <p:cNvPr id="4" name="TextBox 3">
              <a:extLst>
                <a:ext uri="{FF2B5EF4-FFF2-40B4-BE49-F238E27FC236}">
                  <a16:creationId xmlns:a16="http://schemas.microsoft.com/office/drawing/2014/main" id="{C234936C-8315-44C9-B5DF-20F18A9134C3}"/>
                </a:ext>
              </a:extLst>
            </p:cNvPr>
            <p:cNvSpPr txBox="1"/>
            <p:nvPr/>
          </p:nvSpPr>
          <p:spPr>
            <a:xfrm>
              <a:off x="3192950" y="2120103"/>
              <a:ext cx="883575" cy="261610"/>
            </a:xfrm>
            <a:prstGeom prst="rect">
              <a:avLst/>
            </a:prstGeom>
            <a:noFill/>
          </p:spPr>
          <p:txBody>
            <a:bodyPr wrap="none" rtlCol="0">
              <a:spAutoFit/>
            </a:bodyPr>
            <a:lstStyle/>
            <a:p>
              <a:r>
                <a:rPr lang="en-US" sz="1100" dirty="0"/>
                <a:t>e.g. Polyglot</a:t>
              </a:r>
            </a:p>
          </p:txBody>
        </p:sp>
      </p:grpSp>
      <p:sp>
        <p:nvSpPr>
          <p:cNvPr id="8" name="Title 7">
            <a:extLst>
              <a:ext uri="{FF2B5EF4-FFF2-40B4-BE49-F238E27FC236}">
                <a16:creationId xmlns:a16="http://schemas.microsoft.com/office/drawing/2014/main" id="{CA66971D-906D-4DC3-8A3D-DEDFBA3BED89}"/>
              </a:ext>
            </a:extLst>
          </p:cNvPr>
          <p:cNvSpPr>
            <a:spLocks noGrp="1"/>
          </p:cNvSpPr>
          <p:nvPr>
            <p:ph type="title"/>
          </p:nvPr>
        </p:nvSpPr>
        <p:spPr>
          <a:xfrm>
            <a:off x="838200" y="62236"/>
            <a:ext cx="10515600" cy="820674"/>
          </a:xfrm>
        </p:spPr>
        <p:txBody>
          <a:bodyPr>
            <a:normAutofit/>
          </a:bodyPr>
          <a:lstStyle/>
          <a:p>
            <a:pPr algn="ctr"/>
            <a:r>
              <a:rPr lang="en-US" sz="3600" dirty="0"/>
              <a:t>LOME Architecture</a:t>
            </a:r>
          </a:p>
        </p:txBody>
      </p:sp>
      <p:sp>
        <p:nvSpPr>
          <p:cNvPr id="36" name="TextBox 35">
            <a:extLst>
              <a:ext uri="{FF2B5EF4-FFF2-40B4-BE49-F238E27FC236}">
                <a16:creationId xmlns:a16="http://schemas.microsoft.com/office/drawing/2014/main" id="{0D829730-AA8C-4FCA-A91B-C5F362CFDABD}"/>
              </a:ext>
            </a:extLst>
          </p:cNvPr>
          <p:cNvSpPr txBox="1"/>
          <p:nvPr/>
        </p:nvSpPr>
        <p:spPr>
          <a:xfrm>
            <a:off x="3077211" y="2119415"/>
            <a:ext cx="1119823" cy="369332"/>
          </a:xfrm>
          <a:prstGeom prst="rect">
            <a:avLst/>
          </a:prstGeom>
          <a:solidFill>
            <a:schemeClr val="bg1">
              <a:lumMod val="95000"/>
            </a:schemeClr>
          </a:solidFill>
        </p:spPr>
        <p:txBody>
          <a:bodyPr wrap="square" rtlCol="0">
            <a:spAutoFit/>
          </a:bodyPr>
          <a:lstStyle/>
          <a:p>
            <a:r>
              <a:rPr lang="en-US" dirty="0"/>
              <a:t>PolyGlot</a:t>
            </a:r>
            <a:r>
              <a:rPr lang="en-US" baseline="30000" dirty="0"/>
              <a:t>1</a:t>
            </a:r>
          </a:p>
        </p:txBody>
      </p:sp>
      <p:sp>
        <p:nvSpPr>
          <p:cNvPr id="37" name="TextBox 36">
            <a:extLst>
              <a:ext uri="{FF2B5EF4-FFF2-40B4-BE49-F238E27FC236}">
                <a16:creationId xmlns:a16="http://schemas.microsoft.com/office/drawing/2014/main" id="{08599209-9581-4ECF-AB08-2D040C3CF2CA}"/>
              </a:ext>
            </a:extLst>
          </p:cNvPr>
          <p:cNvSpPr txBox="1"/>
          <p:nvPr/>
        </p:nvSpPr>
        <p:spPr>
          <a:xfrm>
            <a:off x="2074201" y="6537795"/>
            <a:ext cx="3318309" cy="276999"/>
          </a:xfrm>
          <a:prstGeom prst="rect">
            <a:avLst/>
          </a:prstGeom>
          <a:noFill/>
        </p:spPr>
        <p:txBody>
          <a:bodyPr wrap="square">
            <a:spAutoFit/>
          </a:bodyPr>
          <a:lstStyle/>
          <a:p>
            <a:r>
              <a:rPr lang="en-US" sz="1200" baseline="30000" dirty="0"/>
              <a:t>1 </a:t>
            </a:r>
            <a:r>
              <a:rPr lang="en-US" sz="1200" dirty="0"/>
              <a:t>https://github.com/aboSamoor/polyglot</a:t>
            </a:r>
          </a:p>
        </p:txBody>
      </p:sp>
    </p:spTree>
    <p:extLst>
      <p:ext uri="{BB962C8B-B14F-4D97-AF65-F5344CB8AC3E}">
        <p14:creationId xmlns:p14="http://schemas.microsoft.com/office/powerpoint/2010/main" val="1940587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34BDE8A6-475F-456A-92CA-BAE0EC924DCB}"/>
              </a:ext>
            </a:extLst>
          </p:cNvPr>
          <p:cNvCxnSpPr/>
          <p:nvPr/>
        </p:nvCxnSpPr>
        <p:spPr>
          <a:xfrm flipH="1">
            <a:off x="-23252" y="3320274"/>
            <a:ext cx="780505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D21112D-C070-44A5-91C6-0CE1D4C3E703}"/>
              </a:ext>
            </a:extLst>
          </p:cNvPr>
          <p:cNvGrpSpPr/>
          <p:nvPr/>
        </p:nvGrpSpPr>
        <p:grpSpPr>
          <a:xfrm>
            <a:off x="194514" y="805712"/>
            <a:ext cx="11911800" cy="5029124"/>
            <a:chOff x="194514" y="805712"/>
            <a:chExt cx="11911800" cy="5029124"/>
          </a:xfrm>
        </p:grpSpPr>
        <p:sp>
          <p:nvSpPr>
            <p:cNvPr id="38" name="TextBox 37">
              <a:extLst>
                <a:ext uri="{FF2B5EF4-FFF2-40B4-BE49-F238E27FC236}">
                  <a16:creationId xmlns:a16="http://schemas.microsoft.com/office/drawing/2014/main" id="{B7A672E7-0B89-4AFD-BF2E-39D18C9A3C93}"/>
                </a:ext>
              </a:extLst>
            </p:cNvPr>
            <p:cNvSpPr txBox="1"/>
            <p:nvPr/>
          </p:nvSpPr>
          <p:spPr>
            <a:xfrm>
              <a:off x="709470" y="5105277"/>
              <a:ext cx="3491274" cy="677371"/>
            </a:xfrm>
            <a:prstGeom prst="rect">
              <a:avLst/>
            </a:prstGeom>
            <a:solidFill>
              <a:schemeClr val="bg1"/>
            </a:solidFill>
            <a:ln w="12700">
              <a:solidFill>
                <a:schemeClr val="tx1"/>
              </a:solidFill>
            </a:ln>
          </p:spPr>
          <p:txBody>
            <a:bodyPr wrap="square" rtlCol="0">
              <a:spAutoFit/>
            </a:bodyPr>
            <a:lstStyle/>
            <a:p>
              <a:r>
                <a:rPr lang="ja-JP" altLang="en-US" sz="1846" b="1" u="sng" dirty="0">
                  <a:latin typeface="Segoe UI" panose="020B0502040204020203" pitchFamily="34" charset="0"/>
                </a:rPr>
                <a:t>水</a:t>
              </a:r>
              <a:r>
                <a:rPr lang="en-US" sz="1846" dirty="0"/>
                <a:t>(</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ja-JP" altLang="en-US" sz="1846" b="1" dirty="0">
                  <a:solidFill>
                    <a:schemeClr val="bg1">
                      <a:lumMod val="65000"/>
                    </a:schemeClr>
                  </a:solidFill>
                  <a:latin typeface="Segoe UI" panose="020B0502040204020203" pitchFamily="34" charset="0"/>
                </a:rPr>
                <a:t>兔子喝了</a:t>
              </a:r>
              <a:r>
                <a:rPr lang="ja-JP" altLang="en-US" sz="1846" b="1" dirty="0">
                  <a:solidFill>
                    <a:srgbClr val="00B0F0"/>
                  </a:solidFill>
                  <a:latin typeface="Segoe UI" panose="020B0502040204020203" pitchFamily="34" charset="0"/>
                </a:rPr>
                <a:t>水</a:t>
              </a:r>
              <a:r>
                <a:rPr lang="en-US" sz="1846" dirty="0"/>
                <a:t>”</a:t>
              </a:r>
              <a:r>
                <a:rPr lang="en-US" sz="1846" dirty="0">
                  <a:latin typeface="+mj-lt"/>
                </a:rPr>
                <a:t> </a:t>
              </a:r>
              <a:endParaRPr lang="en-US" sz="1846" dirty="0">
                <a:solidFill>
                  <a:schemeClr val="bg2"/>
                </a:solidFill>
              </a:endParaRPr>
            </a:p>
          </p:txBody>
        </p:sp>
        <p:sp>
          <p:nvSpPr>
            <p:cNvPr id="42" name="TextBox 41">
              <a:extLst>
                <a:ext uri="{FF2B5EF4-FFF2-40B4-BE49-F238E27FC236}">
                  <a16:creationId xmlns:a16="http://schemas.microsoft.com/office/drawing/2014/main" id="{DE4E149D-2186-49B8-A234-39EBB7BF09FF}"/>
                </a:ext>
              </a:extLst>
            </p:cNvPr>
            <p:cNvSpPr txBox="1"/>
            <p:nvPr/>
          </p:nvSpPr>
          <p:spPr>
            <a:xfrm>
              <a:off x="6017493" y="4085629"/>
              <a:ext cx="1649564" cy="677371"/>
            </a:xfrm>
            <a:prstGeom prst="rect">
              <a:avLst/>
            </a:prstGeom>
            <a:noFill/>
            <a:ln w="12700">
              <a:solidFill>
                <a:schemeClr val="tx1"/>
              </a:solidFill>
            </a:ln>
          </p:spPr>
          <p:txBody>
            <a:bodyPr wrap="none" rtlCol="0">
              <a:spAutoFit/>
            </a:bodyPr>
            <a:lstStyle/>
            <a:p>
              <a:r>
                <a:rPr lang="en-US" sz="1846" dirty="0"/>
                <a:t>Ingestion:</a:t>
              </a:r>
              <a:r>
                <a:rPr lang="ja-JP" altLang="en-US" sz="1846" b="1" dirty="0">
                  <a:solidFill>
                    <a:schemeClr val="accent4"/>
                  </a:solidFill>
                  <a:latin typeface="Segoe UI" panose="020B0502040204020203" pitchFamily="34" charset="0"/>
                </a:rPr>
                <a:t>喝了</a:t>
              </a:r>
              <a:endParaRPr lang="en-US" altLang="ja-JP" sz="1846" b="1" dirty="0">
                <a:solidFill>
                  <a:schemeClr val="accent4"/>
                </a:solidFill>
                <a:latin typeface="Segoe UI" panose="020B0502040204020203" pitchFamily="34" charset="0"/>
              </a:endParaRPr>
            </a:p>
            <a:p>
              <a:r>
                <a:rPr lang="en-US" sz="1846" dirty="0" err="1"/>
                <a:t>Ingestor</a:t>
              </a:r>
              <a:r>
                <a:rPr lang="en-US" sz="1846" dirty="0"/>
                <a:t>:</a:t>
              </a:r>
              <a:r>
                <a:rPr lang="ja-JP" altLang="en-US" sz="1846" b="1" dirty="0">
                  <a:solidFill>
                    <a:schemeClr val="accent6">
                      <a:lumMod val="75000"/>
                    </a:schemeClr>
                  </a:solidFill>
                  <a:latin typeface="Segoe UI" panose="020B0502040204020203" pitchFamily="34" charset="0"/>
                </a:rPr>
                <a:t>兔子</a:t>
              </a:r>
              <a:endParaRPr lang="en-US" sz="1846" b="1" dirty="0">
                <a:solidFill>
                  <a:srgbClr val="00B0F0"/>
                </a:solidFill>
                <a:latin typeface="+mj-lt"/>
              </a:endParaRPr>
            </a:p>
          </p:txBody>
        </p:sp>
        <p:sp>
          <p:nvSpPr>
            <p:cNvPr id="11" name="Rectangle 10">
              <a:extLst>
                <a:ext uri="{FF2B5EF4-FFF2-40B4-BE49-F238E27FC236}">
                  <a16:creationId xmlns:a16="http://schemas.microsoft.com/office/drawing/2014/main" id="{7B77E100-81AB-4408-8026-3EBB7C40BDDD}"/>
                </a:ext>
              </a:extLst>
            </p:cNvPr>
            <p:cNvSpPr/>
            <p:nvPr/>
          </p:nvSpPr>
          <p:spPr>
            <a:xfrm>
              <a:off x="2497980"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Tokenization</a:t>
              </a:r>
              <a:endParaRPr lang="en-US" sz="2157" dirty="0"/>
            </a:p>
          </p:txBody>
        </p:sp>
        <p:sp>
          <p:nvSpPr>
            <p:cNvPr id="16" name="Rectangle 15">
              <a:extLst>
                <a:ext uri="{FF2B5EF4-FFF2-40B4-BE49-F238E27FC236}">
                  <a16:creationId xmlns:a16="http://schemas.microsoft.com/office/drawing/2014/main" id="{CFC4D9A1-6BFB-46E6-AA59-58C578172AF3}"/>
                </a:ext>
              </a:extLst>
            </p:cNvPr>
            <p:cNvSpPr/>
            <p:nvPr/>
          </p:nvSpPr>
          <p:spPr>
            <a:xfrm>
              <a:off x="4801439" y="1239636"/>
              <a:ext cx="2484749" cy="9041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err="1">
                  <a:solidFill>
                    <a:schemeClr val="tx1"/>
                  </a:solidFill>
                </a:rPr>
                <a:t>FrameNet</a:t>
              </a:r>
              <a:r>
                <a:rPr lang="en-US" sz="2157" dirty="0">
                  <a:solidFill>
                    <a:schemeClr val="tx1"/>
                  </a:solidFill>
                </a:rPr>
                <a:t> Parser</a:t>
              </a:r>
              <a:endParaRPr lang="en-US" sz="2157" dirty="0"/>
            </a:p>
          </p:txBody>
        </p:sp>
        <p:sp>
          <p:nvSpPr>
            <p:cNvPr id="17" name="Rectangle 16">
              <a:extLst>
                <a:ext uri="{FF2B5EF4-FFF2-40B4-BE49-F238E27FC236}">
                  <a16:creationId xmlns:a16="http://schemas.microsoft.com/office/drawing/2014/main" id="{8415F93F-3986-4F1D-8242-5F518EEDC683}"/>
                </a:ext>
              </a:extLst>
            </p:cNvPr>
            <p:cNvSpPr/>
            <p:nvPr/>
          </p:nvSpPr>
          <p:spPr>
            <a:xfrm>
              <a:off x="8395594" y="805712"/>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coreference resolution</a:t>
              </a:r>
              <a:endParaRPr lang="en-US" sz="2157" dirty="0"/>
            </a:p>
          </p:txBody>
        </p:sp>
        <p:sp>
          <p:nvSpPr>
            <p:cNvPr id="18" name="Rectangle 17">
              <a:extLst>
                <a:ext uri="{FF2B5EF4-FFF2-40B4-BE49-F238E27FC236}">
                  <a16:creationId xmlns:a16="http://schemas.microsoft.com/office/drawing/2014/main" id="{F1AC7899-B327-4F75-AC75-4A6B6B82AE3A}"/>
                </a:ext>
              </a:extLst>
            </p:cNvPr>
            <p:cNvSpPr/>
            <p:nvPr/>
          </p:nvSpPr>
          <p:spPr>
            <a:xfrm>
              <a:off x="8395594" y="2143823"/>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Fine-grained hierarchical entity typing</a:t>
              </a:r>
              <a:endParaRPr lang="en-US" sz="2157" dirty="0"/>
            </a:p>
          </p:txBody>
        </p:sp>
        <p:sp>
          <p:nvSpPr>
            <p:cNvPr id="19" name="Rectangle 18">
              <a:extLst>
                <a:ext uri="{FF2B5EF4-FFF2-40B4-BE49-F238E27FC236}">
                  <a16:creationId xmlns:a16="http://schemas.microsoft.com/office/drawing/2014/main" id="{96FA0F53-A0C4-427C-A980-17593CA6FEC9}"/>
                </a:ext>
              </a:extLst>
            </p:cNvPr>
            <p:cNvSpPr/>
            <p:nvPr/>
          </p:nvSpPr>
          <p:spPr>
            <a:xfrm>
              <a:off x="8395596" y="3481932"/>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Temporal relation prediction</a:t>
              </a:r>
              <a:endParaRPr lang="en-US" sz="2157" dirty="0"/>
            </a:p>
          </p:txBody>
        </p:sp>
        <p:sp>
          <p:nvSpPr>
            <p:cNvPr id="20" name="Rectangle 19">
              <a:extLst>
                <a:ext uri="{FF2B5EF4-FFF2-40B4-BE49-F238E27FC236}">
                  <a16:creationId xmlns:a16="http://schemas.microsoft.com/office/drawing/2014/main" id="{006EB9B0-74AE-48A4-8135-779A3D72041A}"/>
                </a:ext>
              </a:extLst>
            </p:cNvPr>
            <p:cNvSpPr/>
            <p:nvPr/>
          </p:nvSpPr>
          <p:spPr>
            <a:xfrm>
              <a:off x="8395592" y="4820042"/>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Third-party systems (e.g. relation extraction)</a:t>
              </a:r>
              <a:endParaRPr lang="en-US" sz="2157" dirty="0"/>
            </a:p>
          </p:txBody>
        </p:sp>
        <p:sp>
          <p:nvSpPr>
            <p:cNvPr id="21" name="Rectangle 20">
              <a:extLst>
                <a:ext uri="{FF2B5EF4-FFF2-40B4-BE49-F238E27FC236}">
                  <a16:creationId xmlns:a16="http://schemas.microsoft.com/office/drawing/2014/main" id="{6E66B4B6-7666-432F-9724-B3AF78D1EC02}"/>
                </a:ext>
              </a:extLst>
            </p:cNvPr>
            <p:cNvSpPr/>
            <p:nvPr/>
          </p:nvSpPr>
          <p:spPr>
            <a:xfrm>
              <a:off x="194515"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Raw Text</a:t>
              </a:r>
              <a:endParaRPr lang="en-US" sz="2157" dirty="0"/>
            </a:p>
          </p:txBody>
        </p:sp>
        <p:sp>
          <p:nvSpPr>
            <p:cNvPr id="22" name="Arrow: Right 21">
              <a:extLst>
                <a:ext uri="{FF2B5EF4-FFF2-40B4-BE49-F238E27FC236}">
                  <a16:creationId xmlns:a16="http://schemas.microsoft.com/office/drawing/2014/main" id="{D7906657-36FE-42C9-B1BE-555AC8BBE057}"/>
                </a:ext>
              </a:extLst>
            </p:cNvPr>
            <p:cNvSpPr/>
            <p:nvPr/>
          </p:nvSpPr>
          <p:spPr>
            <a:xfrm>
              <a:off x="1986267"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3" name="Arrow: Right 22">
              <a:extLst>
                <a:ext uri="{FF2B5EF4-FFF2-40B4-BE49-F238E27FC236}">
                  <a16:creationId xmlns:a16="http://schemas.microsoft.com/office/drawing/2014/main" id="{71AF3D61-CFAC-43A7-8D04-BA111D23160B}"/>
                </a:ext>
              </a:extLst>
            </p:cNvPr>
            <p:cNvSpPr/>
            <p:nvPr/>
          </p:nvSpPr>
          <p:spPr>
            <a:xfrm>
              <a:off x="4289730"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5" name="Arrow: Right 24">
              <a:extLst>
                <a:ext uri="{FF2B5EF4-FFF2-40B4-BE49-F238E27FC236}">
                  <a16:creationId xmlns:a16="http://schemas.microsoft.com/office/drawing/2014/main" id="{FD175597-7144-4463-8009-378F0B588AD7}"/>
                </a:ext>
              </a:extLst>
            </p:cNvPr>
            <p:cNvSpPr/>
            <p:nvPr/>
          </p:nvSpPr>
          <p:spPr>
            <a:xfrm rot="5400000">
              <a:off x="10089288" y="1851026"/>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6" name="Arrow: Right 25">
              <a:extLst>
                <a:ext uri="{FF2B5EF4-FFF2-40B4-BE49-F238E27FC236}">
                  <a16:creationId xmlns:a16="http://schemas.microsoft.com/office/drawing/2014/main" id="{2339D706-2719-460D-A4FC-EDB927FA2F4F}"/>
                </a:ext>
              </a:extLst>
            </p:cNvPr>
            <p:cNvSpPr/>
            <p:nvPr/>
          </p:nvSpPr>
          <p:spPr>
            <a:xfrm rot="5400000">
              <a:off x="10089288" y="3189135"/>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7" name="Arrow: Right 26">
              <a:extLst>
                <a:ext uri="{FF2B5EF4-FFF2-40B4-BE49-F238E27FC236}">
                  <a16:creationId xmlns:a16="http://schemas.microsoft.com/office/drawing/2014/main" id="{26CAA96E-1E5E-45EB-88C9-4D3348AD9254}"/>
                </a:ext>
              </a:extLst>
            </p:cNvPr>
            <p:cNvSpPr/>
            <p:nvPr/>
          </p:nvSpPr>
          <p:spPr>
            <a:xfrm rot="5400000">
              <a:off x="10096764" y="4536431"/>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8" name="Arrow: Right 27">
              <a:extLst>
                <a:ext uri="{FF2B5EF4-FFF2-40B4-BE49-F238E27FC236}">
                  <a16:creationId xmlns:a16="http://schemas.microsoft.com/office/drawing/2014/main" id="{B629AAF8-1462-48DB-8373-681C7168A7FF}"/>
                </a:ext>
              </a:extLst>
            </p:cNvPr>
            <p:cNvSpPr/>
            <p:nvPr/>
          </p:nvSpPr>
          <p:spPr>
            <a:xfrm>
              <a:off x="7286188"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9" name="Left Brace 28">
              <a:extLst>
                <a:ext uri="{FF2B5EF4-FFF2-40B4-BE49-F238E27FC236}">
                  <a16:creationId xmlns:a16="http://schemas.microsoft.com/office/drawing/2014/main" id="{6EDD9EF5-BE72-4D85-B255-BBD791A3BE92}"/>
                </a:ext>
              </a:extLst>
            </p:cNvPr>
            <p:cNvSpPr/>
            <p:nvPr/>
          </p:nvSpPr>
          <p:spPr>
            <a:xfrm>
              <a:off x="7928198" y="1211950"/>
              <a:ext cx="433264" cy="3893327"/>
            </a:xfrm>
            <a:prstGeom prst="leftBrace">
              <a:avLst>
                <a:gd name="adj1" fmla="val 8333"/>
                <a:gd name="adj2" fmla="val 132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57"/>
            </a:p>
          </p:txBody>
        </p:sp>
        <p:sp>
          <p:nvSpPr>
            <p:cNvPr id="33" name="Arrow: Right 32">
              <a:extLst>
                <a:ext uri="{FF2B5EF4-FFF2-40B4-BE49-F238E27FC236}">
                  <a16:creationId xmlns:a16="http://schemas.microsoft.com/office/drawing/2014/main" id="{AFDE275A-6219-4D58-ABDA-0386673780E5}"/>
                </a:ext>
              </a:extLst>
            </p:cNvPr>
            <p:cNvSpPr/>
            <p:nvPr/>
          </p:nvSpPr>
          <p:spPr>
            <a:xfrm rot="10800000">
              <a:off x="7823825" y="5190915"/>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34" name="TextBox 33">
              <a:extLst>
                <a:ext uri="{FF2B5EF4-FFF2-40B4-BE49-F238E27FC236}">
                  <a16:creationId xmlns:a16="http://schemas.microsoft.com/office/drawing/2014/main" id="{1B16A315-33C5-4AAF-AB1A-4610A2792B5A}"/>
                </a:ext>
              </a:extLst>
            </p:cNvPr>
            <p:cNvSpPr txBox="1"/>
            <p:nvPr/>
          </p:nvSpPr>
          <p:spPr>
            <a:xfrm>
              <a:off x="222419" y="2303646"/>
              <a:ext cx="2458822" cy="677371"/>
            </a:xfrm>
            <a:prstGeom prst="rect">
              <a:avLst/>
            </a:prstGeom>
            <a:noFill/>
            <a:ln>
              <a:solidFill>
                <a:schemeClr val="tx1"/>
              </a:solidFill>
            </a:ln>
          </p:spPr>
          <p:txBody>
            <a:bodyPr wrap="square" rtlCol="0">
              <a:spAutoFit/>
            </a:bodyPr>
            <a:lstStyle/>
            <a:p>
              <a:r>
                <a:rPr lang="en-US" sz="1846" dirty="0">
                  <a:latin typeface="+mj-lt"/>
                </a:rPr>
                <a:t>The rabbit ate a carrot.</a:t>
              </a:r>
            </a:p>
            <a:p>
              <a:pPr algn="l"/>
              <a:r>
                <a:rPr lang="ja-JP" altLang="en-US" sz="1846" dirty="0">
                  <a:latin typeface="Segoe UI" panose="020B0502040204020203" pitchFamily="34" charset="0"/>
                </a:rPr>
                <a:t>兔子喝了水</a:t>
              </a:r>
            </a:p>
          </p:txBody>
        </p:sp>
        <p:sp>
          <p:nvSpPr>
            <p:cNvPr id="35" name="TextBox 34">
              <a:extLst>
                <a:ext uri="{FF2B5EF4-FFF2-40B4-BE49-F238E27FC236}">
                  <a16:creationId xmlns:a16="http://schemas.microsoft.com/office/drawing/2014/main" id="{2931FF2C-1BCF-4285-92F8-B24EBECEAD7A}"/>
                </a:ext>
              </a:extLst>
            </p:cNvPr>
            <p:cNvSpPr txBox="1"/>
            <p:nvPr/>
          </p:nvSpPr>
          <p:spPr>
            <a:xfrm>
              <a:off x="4866591" y="2303646"/>
              <a:ext cx="2458821" cy="677371"/>
            </a:xfrm>
            <a:prstGeom prst="rect">
              <a:avLst/>
            </a:prstGeom>
            <a:noFill/>
          </p:spPr>
          <p:txBody>
            <a:bodyPr wrap="square" rtlCol="0">
              <a:spAutoFit/>
            </a:bodyPr>
            <a:lstStyle/>
            <a:p>
              <a:r>
                <a:rPr lang="en-US" sz="1846" b="1" dirty="0">
                  <a:solidFill>
                    <a:schemeClr val="accent6"/>
                  </a:solidFill>
                  <a:latin typeface="+mj-lt"/>
                </a:rPr>
                <a:t>The rabbit </a:t>
              </a:r>
              <a:r>
                <a:rPr lang="en-US" sz="1846" b="1" dirty="0">
                  <a:solidFill>
                    <a:schemeClr val="accent2"/>
                  </a:solidFill>
                  <a:latin typeface="+mj-lt"/>
                </a:rPr>
                <a:t>ate</a:t>
              </a:r>
              <a:r>
                <a:rPr lang="en-US" sz="1846" b="1" dirty="0">
                  <a:latin typeface="+mj-lt"/>
                </a:rPr>
                <a:t> </a:t>
              </a:r>
              <a:r>
                <a:rPr lang="en-US" sz="1846" b="1" dirty="0">
                  <a:solidFill>
                    <a:srgbClr val="7030A0"/>
                  </a:solidFill>
                  <a:latin typeface="+mj-lt"/>
                </a:rPr>
                <a:t>a carrot</a:t>
              </a:r>
              <a:r>
                <a:rPr lang="en-US" sz="1846" b="1" dirty="0">
                  <a:latin typeface="+mj-lt"/>
                </a:rPr>
                <a:t>.</a:t>
              </a:r>
            </a:p>
            <a:p>
              <a:r>
                <a:rPr lang="ja-JP" altLang="en-US" sz="1846" dirty="0">
                  <a:solidFill>
                    <a:schemeClr val="accent6">
                      <a:lumMod val="75000"/>
                    </a:schemeClr>
                  </a:solidFill>
                  <a:latin typeface="Segoe UI" panose="020B0502040204020203" pitchFamily="34" charset="0"/>
                </a:rPr>
                <a:t>兔子</a:t>
              </a:r>
              <a:r>
                <a:rPr lang="ja-JP" altLang="en-US" sz="1846" dirty="0">
                  <a:solidFill>
                    <a:schemeClr val="accent4"/>
                  </a:solidFill>
                  <a:latin typeface="Segoe UI" panose="020B0502040204020203" pitchFamily="34" charset="0"/>
                </a:rPr>
                <a:t>喝了</a:t>
              </a:r>
              <a:r>
                <a:rPr lang="ja-JP" altLang="en-US" sz="1846" dirty="0">
                  <a:solidFill>
                    <a:srgbClr val="00B0F0"/>
                  </a:solidFill>
                  <a:latin typeface="Segoe UI" panose="020B0502040204020203" pitchFamily="34" charset="0"/>
                </a:rPr>
                <a:t>水</a:t>
              </a:r>
              <a:endParaRPr lang="en-US" sz="1846" b="1" dirty="0">
                <a:solidFill>
                  <a:srgbClr val="00B0F0"/>
                </a:solidFill>
                <a:latin typeface="+mj-lt"/>
              </a:endParaRPr>
            </a:p>
          </p:txBody>
        </p:sp>
        <p:sp>
          <p:nvSpPr>
            <p:cNvPr id="41" name="TextBox 40">
              <a:extLst>
                <a:ext uri="{FF2B5EF4-FFF2-40B4-BE49-F238E27FC236}">
                  <a16:creationId xmlns:a16="http://schemas.microsoft.com/office/drawing/2014/main" id="{D3390C2D-6F3E-415F-A041-D95B03F8108B}"/>
                </a:ext>
              </a:extLst>
            </p:cNvPr>
            <p:cNvSpPr txBox="1"/>
            <p:nvPr/>
          </p:nvSpPr>
          <p:spPr>
            <a:xfrm>
              <a:off x="4951698" y="4717384"/>
              <a:ext cx="2092947" cy="968707"/>
            </a:xfrm>
            <a:prstGeom prst="rect">
              <a:avLst/>
            </a:prstGeom>
            <a:solidFill>
              <a:schemeClr val="bg1"/>
            </a:solidFill>
            <a:ln w="12700">
              <a:solidFill>
                <a:schemeClr val="tx1"/>
              </a:solidFill>
            </a:ln>
          </p:spPr>
          <p:txBody>
            <a:bodyPr wrap="none" rtlCol="0">
              <a:spAutoFit/>
            </a:bodyPr>
            <a:lstStyle/>
            <a:p>
              <a:r>
                <a:rPr lang="en-US" sz="1846" dirty="0"/>
                <a:t>Ingestion: </a:t>
              </a:r>
              <a:r>
                <a:rPr lang="en-US" sz="1846" b="1" dirty="0">
                  <a:solidFill>
                    <a:schemeClr val="accent2"/>
                  </a:solidFill>
                  <a:latin typeface="+mj-lt"/>
                </a:rPr>
                <a:t>ate</a:t>
              </a:r>
            </a:p>
            <a:p>
              <a:r>
                <a:rPr lang="en-US" sz="1846" dirty="0" err="1"/>
                <a:t>Ingestor</a:t>
              </a:r>
              <a:r>
                <a:rPr lang="en-US" sz="1846" dirty="0"/>
                <a:t>: </a:t>
              </a:r>
              <a:r>
                <a:rPr lang="en-US" sz="1846" b="1" dirty="0">
                  <a:solidFill>
                    <a:schemeClr val="accent6"/>
                  </a:solidFill>
                  <a:latin typeface="+mj-lt"/>
                </a:rPr>
                <a:t>The rabbit</a:t>
              </a:r>
            </a:p>
            <a:p>
              <a:r>
                <a:rPr lang="en-US" sz="1846" dirty="0"/>
                <a:t>Ingestible: </a:t>
              </a:r>
              <a:r>
                <a:rPr lang="en-US" sz="1846" b="1" dirty="0">
                  <a:solidFill>
                    <a:srgbClr val="7030A0"/>
                  </a:solidFill>
                  <a:latin typeface="+mj-lt"/>
                </a:rPr>
                <a:t>a carrot</a:t>
              </a:r>
            </a:p>
          </p:txBody>
        </p:sp>
        <p:sp>
          <p:nvSpPr>
            <p:cNvPr id="50" name="TextBox 49">
              <a:extLst>
                <a:ext uri="{FF2B5EF4-FFF2-40B4-BE49-F238E27FC236}">
                  <a16:creationId xmlns:a16="http://schemas.microsoft.com/office/drawing/2014/main" id="{82501DE7-9037-4819-A3FF-9CB398EB17EB}"/>
                </a:ext>
              </a:extLst>
            </p:cNvPr>
            <p:cNvSpPr txBox="1"/>
            <p:nvPr/>
          </p:nvSpPr>
          <p:spPr>
            <a:xfrm>
              <a:off x="458188" y="4438799"/>
              <a:ext cx="3506787" cy="968707"/>
            </a:xfrm>
            <a:prstGeom prst="rect">
              <a:avLst/>
            </a:prstGeom>
            <a:solidFill>
              <a:schemeClr val="bg1"/>
            </a:solidFill>
            <a:ln w="12700">
              <a:solidFill>
                <a:schemeClr val="tx1"/>
              </a:solidFill>
            </a:ln>
          </p:spPr>
          <p:txBody>
            <a:bodyPr wrap="square" rtlCol="0">
              <a:spAutoFit/>
            </a:bodyPr>
            <a:lstStyle/>
            <a:p>
              <a:r>
                <a:rPr lang="en-US" sz="1846" b="1" u="sng" dirty="0"/>
                <a:t>a carrot</a:t>
              </a:r>
              <a:r>
                <a:rPr lang="en-US" sz="1846" dirty="0"/>
                <a:t> (</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en-US" sz="1846" b="1" dirty="0">
                  <a:solidFill>
                    <a:schemeClr val="bg1">
                      <a:lumMod val="65000"/>
                    </a:schemeClr>
                  </a:solidFill>
                  <a:latin typeface="+mj-lt"/>
                </a:rPr>
                <a:t>The rabbit ate </a:t>
              </a:r>
              <a:r>
                <a:rPr lang="en-US" sz="1846" b="1" dirty="0">
                  <a:solidFill>
                    <a:srgbClr val="7030A0"/>
                  </a:solidFill>
                  <a:latin typeface="+mj-lt"/>
                </a:rPr>
                <a:t>a carrot</a:t>
              </a:r>
              <a:r>
                <a:rPr lang="en-US" sz="1846" b="1" dirty="0">
                  <a:solidFill>
                    <a:schemeClr val="bg1">
                      <a:lumMod val="65000"/>
                    </a:schemeClr>
                  </a:solidFill>
                  <a:latin typeface="+mj-lt"/>
                </a:rPr>
                <a:t>.</a:t>
              </a:r>
              <a:r>
                <a:rPr lang="en-US" sz="1846" dirty="0"/>
                <a:t>”</a:t>
              </a:r>
              <a:r>
                <a:rPr lang="en-US" sz="1846" dirty="0">
                  <a:latin typeface="+mj-lt"/>
                </a:rPr>
                <a:t> </a:t>
              </a:r>
              <a:endParaRPr lang="en-US" sz="1846" dirty="0">
                <a:solidFill>
                  <a:schemeClr val="bg2"/>
                </a:solidFill>
              </a:endParaRPr>
            </a:p>
          </p:txBody>
        </p:sp>
        <p:sp>
          <p:nvSpPr>
            <p:cNvPr id="51" name="TextBox 50">
              <a:extLst>
                <a:ext uri="{FF2B5EF4-FFF2-40B4-BE49-F238E27FC236}">
                  <a16:creationId xmlns:a16="http://schemas.microsoft.com/office/drawing/2014/main" id="{1D233A52-8D66-492F-B137-9EBBFEA1A68E}"/>
                </a:ext>
              </a:extLst>
            </p:cNvPr>
            <p:cNvSpPr txBox="1"/>
            <p:nvPr/>
          </p:nvSpPr>
          <p:spPr>
            <a:xfrm>
              <a:off x="222419" y="3989329"/>
              <a:ext cx="3510937" cy="968707"/>
            </a:xfrm>
            <a:prstGeom prst="rect">
              <a:avLst/>
            </a:prstGeom>
            <a:solidFill>
              <a:schemeClr val="bg1"/>
            </a:solidFill>
            <a:ln w="12700">
              <a:solidFill>
                <a:schemeClr val="tx1"/>
              </a:solidFill>
            </a:ln>
          </p:spPr>
          <p:txBody>
            <a:bodyPr wrap="square" rtlCol="0">
              <a:spAutoFit/>
            </a:bodyPr>
            <a:lstStyle/>
            <a:p>
              <a:r>
                <a:rPr lang="en-US" sz="1846" b="1" u="sng" dirty="0"/>
                <a:t>the rabbit</a:t>
              </a:r>
              <a:r>
                <a:rPr lang="en-US" sz="1846" dirty="0"/>
                <a:t> (animal)</a:t>
              </a:r>
            </a:p>
            <a:p>
              <a:r>
                <a:rPr lang="en-US" sz="1846" dirty="0"/>
                <a:t>Mentions:</a:t>
              </a:r>
              <a:r>
                <a:rPr lang="en-US" sz="1846" dirty="0">
                  <a:solidFill>
                    <a:srgbClr val="7030A0"/>
                  </a:solidFill>
                </a:rPr>
                <a:t> </a:t>
              </a:r>
              <a:r>
                <a:rPr lang="en-US" sz="1846" dirty="0"/>
                <a:t>“</a:t>
              </a:r>
              <a:r>
                <a:rPr lang="en-US" sz="1846" b="1" dirty="0">
                  <a:solidFill>
                    <a:schemeClr val="accent6"/>
                  </a:solidFill>
                  <a:latin typeface="+mj-lt"/>
                </a:rPr>
                <a:t>The rabbit </a:t>
              </a:r>
              <a:r>
                <a:rPr lang="en-US" sz="1846" b="1" dirty="0">
                  <a:solidFill>
                    <a:schemeClr val="bg1">
                      <a:lumMod val="65000"/>
                    </a:schemeClr>
                  </a:solidFill>
                  <a:latin typeface="+mj-lt"/>
                </a:rPr>
                <a:t>ate a carrot.</a:t>
              </a:r>
              <a:r>
                <a:rPr lang="en-US" sz="1846" dirty="0"/>
                <a:t>”</a:t>
              </a:r>
              <a:r>
                <a:rPr lang="en-US" sz="1846" dirty="0">
                  <a:latin typeface="+mj-lt"/>
                </a:rPr>
                <a:t>, </a:t>
              </a:r>
              <a:r>
                <a:rPr lang="en-US" sz="1846" dirty="0"/>
                <a:t>“</a:t>
              </a:r>
              <a:r>
                <a:rPr lang="ja-JP" altLang="en-US" sz="1846" b="1" dirty="0">
                  <a:solidFill>
                    <a:schemeClr val="accent6"/>
                  </a:solidFill>
                  <a:latin typeface="Segoe UI" panose="020B0502040204020203" pitchFamily="34" charset="0"/>
                </a:rPr>
                <a:t>兔子</a:t>
              </a:r>
              <a:r>
                <a:rPr lang="ja-JP" altLang="en-US" sz="1846" b="1" dirty="0">
                  <a:solidFill>
                    <a:schemeClr val="bg1">
                      <a:lumMod val="65000"/>
                    </a:schemeClr>
                  </a:solidFill>
                  <a:latin typeface="Segoe UI" panose="020B0502040204020203" pitchFamily="34" charset="0"/>
                </a:rPr>
                <a:t>喝了水</a:t>
              </a:r>
              <a:r>
                <a:rPr lang="en-US" sz="1846" dirty="0"/>
                <a:t>”</a:t>
              </a:r>
              <a:endParaRPr lang="en-US" sz="1846" dirty="0">
                <a:solidFill>
                  <a:schemeClr val="bg2"/>
                </a:solidFill>
              </a:endParaRPr>
            </a:p>
          </p:txBody>
        </p:sp>
        <p:sp>
          <p:nvSpPr>
            <p:cNvPr id="52" name="TextBox 51">
              <a:extLst>
                <a:ext uri="{FF2B5EF4-FFF2-40B4-BE49-F238E27FC236}">
                  <a16:creationId xmlns:a16="http://schemas.microsoft.com/office/drawing/2014/main" id="{056920C3-2A77-4D2A-B49C-3E423B76F957}"/>
                </a:ext>
              </a:extLst>
            </p:cNvPr>
            <p:cNvSpPr txBox="1"/>
            <p:nvPr/>
          </p:nvSpPr>
          <p:spPr>
            <a:xfrm>
              <a:off x="1508309" y="3405875"/>
              <a:ext cx="922081" cy="386036"/>
            </a:xfrm>
            <a:prstGeom prst="rect">
              <a:avLst/>
            </a:prstGeom>
            <a:noFill/>
          </p:spPr>
          <p:txBody>
            <a:bodyPr wrap="none" rtlCol="0">
              <a:spAutoFit/>
            </a:bodyPr>
            <a:lstStyle/>
            <a:p>
              <a:r>
                <a:rPr lang="en-US" sz="1846" u="sng" dirty="0"/>
                <a:t>Entities</a:t>
              </a:r>
            </a:p>
          </p:txBody>
        </p:sp>
        <p:sp>
          <p:nvSpPr>
            <p:cNvPr id="53" name="TextBox 52">
              <a:extLst>
                <a:ext uri="{FF2B5EF4-FFF2-40B4-BE49-F238E27FC236}">
                  <a16:creationId xmlns:a16="http://schemas.microsoft.com/office/drawing/2014/main" id="{849C5490-A310-48AD-AE20-1CD2F205BD4B}"/>
                </a:ext>
              </a:extLst>
            </p:cNvPr>
            <p:cNvSpPr txBox="1"/>
            <p:nvPr/>
          </p:nvSpPr>
          <p:spPr>
            <a:xfrm>
              <a:off x="5931882" y="3405875"/>
              <a:ext cx="831786" cy="386036"/>
            </a:xfrm>
            <a:prstGeom prst="rect">
              <a:avLst/>
            </a:prstGeom>
            <a:noFill/>
          </p:spPr>
          <p:txBody>
            <a:bodyPr wrap="none" rtlCol="0">
              <a:spAutoFit/>
            </a:bodyPr>
            <a:lstStyle/>
            <a:p>
              <a:r>
                <a:rPr lang="en-US" sz="1846" u="sng" dirty="0"/>
                <a:t>Events</a:t>
              </a:r>
            </a:p>
          </p:txBody>
        </p:sp>
        <p:cxnSp>
          <p:nvCxnSpPr>
            <p:cNvPr id="55" name="Connector: Elbow 54">
              <a:extLst>
                <a:ext uri="{FF2B5EF4-FFF2-40B4-BE49-F238E27FC236}">
                  <a16:creationId xmlns:a16="http://schemas.microsoft.com/office/drawing/2014/main" id="{2E0183C6-93EE-4A9D-82FC-F00F0ED14FF3}"/>
                </a:ext>
              </a:extLst>
            </p:cNvPr>
            <p:cNvCxnSpPr>
              <a:cxnSpLocks/>
              <a:stCxn id="41" idx="1"/>
              <a:endCxn id="42" idx="0"/>
            </p:cNvCxnSpPr>
            <p:nvPr/>
          </p:nvCxnSpPr>
          <p:spPr>
            <a:xfrm rot="10800000" flipH="1">
              <a:off x="4951697" y="4085629"/>
              <a:ext cx="1890577" cy="1116110"/>
            </a:xfrm>
            <a:prstGeom prst="bentConnector4">
              <a:avLst>
                <a:gd name="adj1" fmla="val -12402"/>
                <a:gd name="adj2" fmla="val 121007"/>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48BA766-7F27-4101-A3BD-8EE3338E4681}"/>
                </a:ext>
              </a:extLst>
            </p:cNvPr>
            <p:cNvSpPr txBox="1"/>
            <p:nvPr/>
          </p:nvSpPr>
          <p:spPr>
            <a:xfrm>
              <a:off x="4647626" y="4011807"/>
              <a:ext cx="833957" cy="386036"/>
            </a:xfrm>
            <a:prstGeom prst="rect">
              <a:avLst/>
            </a:prstGeom>
            <a:noFill/>
          </p:spPr>
          <p:txBody>
            <a:bodyPr wrap="none" rtlCol="0">
              <a:spAutoFit/>
            </a:bodyPr>
            <a:lstStyle/>
            <a:p>
              <a:r>
                <a:rPr lang="en-US" sz="1846" i="1" dirty="0"/>
                <a:t>Before</a:t>
              </a:r>
            </a:p>
          </p:txBody>
        </p:sp>
        <p:sp>
          <p:nvSpPr>
            <p:cNvPr id="2" name="TextBox 1">
              <a:extLst>
                <a:ext uri="{FF2B5EF4-FFF2-40B4-BE49-F238E27FC236}">
                  <a16:creationId xmlns:a16="http://schemas.microsoft.com/office/drawing/2014/main" id="{27884C04-733A-4ECA-9406-4D7D80B72681}"/>
                </a:ext>
              </a:extLst>
            </p:cNvPr>
            <p:cNvSpPr txBox="1"/>
            <p:nvPr/>
          </p:nvSpPr>
          <p:spPr>
            <a:xfrm>
              <a:off x="194514" y="2980044"/>
              <a:ext cx="3340537" cy="344838"/>
            </a:xfrm>
            <a:prstGeom prst="rect">
              <a:avLst/>
            </a:prstGeom>
            <a:noFill/>
          </p:spPr>
          <p:txBody>
            <a:bodyPr wrap="square" rtlCol="0">
              <a:spAutoFit/>
            </a:bodyPr>
            <a:lstStyle/>
            <a:p>
              <a:r>
                <a:rPr lang="en-US" sz="1641" i="1" dirty="0">
                  <a:latin typeface="+mj-lt"/>
                </a:rPr>
                <a:t>Translation: </a:t>
              </a:r>
              <a:r>
                <a:rPr lang="en-US" sz="1641" b="1" i="1" dirty="0">
                  <a:solidFill>
                    <a:schemeClr val="accent6">
                      <a:lumMod val="75000"/>
                    </a:schemeClr>
                  </a:solidFill>
                  <a:latin typeface="+mj-lt"/>
                </a:rPr>
                <a:t>The rabbit </a:t>
              </a:r>
              <a:r>
                <a:rPr lang="en-US" sz="1641" b="1" i="1" dirty="0">
                  <a:solidFill>
                    <a:schemeClr val="accent4"/>
                  </a:solidFill>
                  <a:latin typeface="+mj-lt"/>
                </a:rPr>
                <a:t>drank</a:t>
              </a:r>
              <a:r>
                <a:rPr lang="en-US" sz="1641" b="1" i="1" dirty="0">
                  <a:latin typeface="+mj-lt"/>
                </a:rPr>
                <a:t> </a:t>
              </a:r>
              <a:r>
                <a:rPr lang="en-US" sz="1641" b="1" i="1" dirty="0">
                  <a:solidFill>
                    <a:srgbClr val="00B0F0"/>
                  </a:solidFill>
                  <a:latin typeface="+mj-lt"/>
                </a:rPr>
                <a:t>water</a:t>
              </a:r>
              <a:endParaRPr lang="en-US" sz="1641" b="1" dirty="0">
                <a:latin typeface="+mj-lt"/>
              </a:endParaRPr>
            </a:p>
          </p:txBody>
        </p:sp>
        <p:sp>
          <p:nvSpPr>
            <p:cNvPr id="4" name="TextBox 3">
              <a:extLst>
                <a:ext uri="{FF2B5EF4-FFF2-40B4-BE49-F238E27FC236}">
                  <a16:creationId xmlns:a16="http://schemas.microsoft.com/office/drawing/2014/main" id="{C234936C-8315-44C9-B5DF-20F18A9134C3}"/>
                </a:ext>
              </a:extLst>
            </p:cNvPr>
            <p:cNvSpPr txBox="1"/>
            <p:nvPr/>
          </p:nvSpPr>
          <p:spPr>
            <a:xfrm>
              <a:off x="3192950" y="2120103"/>
              <a:ext cx="883575" cy="261610"/>
            </a:xfrm>
            <a:prstGeom prst="rect">
              <a:avLst/>
            </a:prstGeom>
            <a:noFill/>
          </p:spPr>
          <p:txBody>
            <a:bodyPr wrap="none" rtlCol="0">
              <a:spAutoFit/>
            </a:bodyPr>
            <a:lstStyle/>
            <a:p>
              <a:r>
                <a:rPr lang="en-US" sz="1100" dirty="0"/>
                <a:t>e.g. Polyglot</a:t>
              </a:r>
            </a:p>
          </p:txBody>
        </p:sp>
      </p:grpSp>
      <p:sp>
        <p:nvSpPr>
          <p:cNvPr id="8" name="Title 7">
            <a:extLst>
              <a:ext uri="{FF2B5EF4-FFF2-40B4-BE49-F238E27FC236}">
                <a16:creationId xmlns:a16="http://schemas.microsoft.com/office/drawing/2014/main" id="{CA66971D-906D-4DC3-8A3D-DEDFBA3BED89}"/>
              </a:ext>
            </a:extLst>
          </p:cNvPr>
          <p:cNvSpPr>
            <a:spLocks noGrp="1"/>
          </p:cNvSpPr>
          <p:nvPr>
            <p:ph type="title"/>
          </p:nvPr>
        </p:nvSpPr>
        <p:spPr>
          <a:xfrm>
            <a:off x="838200" y="62236"/>
            <a:ext cx="10515600" cy="820674"/>
          </a:xfrm>
        </p:spPr>
        <p:txBody>
          <a:bodyPr>
            <a:normAutofit/>
          </a:bodyPr>
          <a:lstStyle/>
          <a:p>
            <a:pPr algn="ctr"/>
            <a:r>
              <a:rPr lang="en-US" sz="3600" dirty="0"/>
              <a:t>LOME Architecture</a:t>
            </a:r>
          </a:p>
        </p:txBody>
      </p:sp>
    </p:spTree>
    <p:extLst>
      <p:ext uri="{BB962C8B-B14F-4D97-AF65-F5344CB8AC3E}">
        <p14:creationId xmlns:p14="http://schemas.microsoft.com/office/powerpoint/2010/main" val="431426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DDF72-AE19-4848-BF45-F51E42C34577}"/>
              </a:ext>
            </a:extLst>
          </p:cNvPr>
          <p:cNvSpPr>
            <a:spLocks noGrp="1"/>
          </p:cNvSpPr>
          <p:nvPr>
            <p:ph type="title"/>
          </p:nvPr>
        </p:nvSpPr>
        <p:spPr/>
        <p:txBody>
          <a:bodyPr/>
          <a:lstStyle/>
          <a:p>
            <a:r>
              <a:rPr lang="en-US" dirty="0" err="1"/>
              <a:t>FrameNet</a:t>
            </a:r>
            <a:r>
              <a:rPr lang="en-US" dirty="0"/>
              <a:t> Parser </a:t>
            </a:r>
          </a:p>
        </p:txBody>
      </p:sp>
      <p:sp>
        <p:nvSpPr>
          <p:cNvPr id="3" name="Content Placeholder 2">
            <a:extLst>
              <a:ext uri="{FF2B5EF4-FFF2-40B4-BE49-F238E27FC236}">
                <a16:creationId xmlns:a16="http://schemas.microsoft.com/office/drawing/2014/main" id="{BA5C70DE-A011-4C1F-A6CD-B09756BA3FC4}"/>
              </a:ext>
            </a:extLst>
          </p:cNvPr>
          <p:cNvSpPr>
            <a:spLocks noGrp="1"/>
          </p:cNvSpPr>
          <p:nvPr>
            <p:ph idx="1"/>
          </p:nvPr>
        </p:nvSpPr>
        <p:spPr/>
        <p:txBody>
          <a:bodyPr>
            <a:normAutofit lnSpcReduction="10000"/>
          </a:bodyPr>
          <a:lstStyle/>
          <a:p>
            <a:r>
              <a:rPr lang="en-US" dirty="0"/>
              <a:t>Goal: Find trigger spans and arguments, then label with </a:t>
            </a:r>
            <a:r>
              <a:rPr lang="en-US" dirty="0" err="1"/>
              <a:t>FrameNet</a:t>
            </a:r>
            <a:r>
              <a:rPr lang="en-US" dirty="0"/>
              <a:t> roles</a:t>
            </a:r>
          </a:p>
          <a:p>
            <a:r>
              <a:rPr lang="en-US" dirty="0"/>
              <a:t>Model: </a:t>
            </a:r>
          </a:p>
          <a:p>
            <a:pPr lvl="1"/>
            <a:r>
              <a:rPr lang="en-US" dirty="0"/>
              <a:t>XLM-R encodings</a:t>
            </a:r>
          </a:p>
          <a:p>
            <a:pPr lvl="1"/>
            <a:r>
              <a:rPr lang="en-US" dirty="0"/>
              <a:t>BIO tagger to find trigger spans</a:t>
            </a:r>
          </a:p>
          <a:p>
            <a:pPr lvl="1"/>
            <a:r>
              <a:rPr lang="en-US" dirty="0"/>
              <a:t>Typing module for labeling spans</a:t>
            </a:r>
          </a:p>
          <a:p>
            <a:r>
              <a:rPr lang="en-US" dirty="0"/>
              <a:t>Data: </a:t>
            </a:r>
            <a:r>
              <a:rPr lang="en-US" dirty="0" err="1"/>
              <a:t>FrameNet</a:t>
            </a:r>
            <a:r>
              <a:rPr lang="en-US" dirty="0"/>
              <a:t> v1.7</a:t>
            </a:r>
          </a:p>
          <a:p>
            <a:r>
              <a:rPr lang="en-US" dirty="0"/>
              <a:t>SOTA on Frame ID</a:t>
            </a:r>
          </a:p>
          <a:p>
            <a:r>
              <a:rPr lang="en-US" dirty="0"/>
              <a:t>First to report on full </a:t>
            </a:r>
            <a:r>
              <a:rPr lang="en-US" dirty="0" err="1"/>
              <a:t>FrameNet</a:t>
            </a:r>
            <a:r>
              <a:rPr lang="en-US" dirty="0"/>
              <a:t> </a:t>
            </a:r>
            <a:br>
              <a:rPr lang="en-US" dirty="0"/>
            </a:br>
            <a:r>
              <a:rPr lang="en-US" dirty="0"/>
              <a:t>parsing</a:t>
            </a:r>
          </a:p>
          <a:p>
            <a:pPr lvl="1"/>
            <a:endParaRPr lang="en-US" dirty="0"/>
          </a:p>
        </p:txBody>
      </p:sp>
      <p:pic>
        <p:nvPicPr>
          <p:cNvPr id="5" name="Picture 4">
            <a:extLst>
              <a:ext uri="{FF2B5EF4-FFF2-40B4-BE49-F238E27FC236}">
                <a16:creationId xmlns:a16="http://schemas.microsoft.com/office/drawing/2014/main" id="{BB4A03E8-7098-4949-AD88-E04E7CC401BE}"/>
              </a:ext>
            </a:extLst>
          </p:cNvPr>
          <p:cNvPicPr>
            <a:picLocks noChangeAspect="1"/>
          </p:cNvPicPr>
          <p:nvPr/>
        </p:nvPicPr>
        <p:blipFill>
          <a:blip r:embed="rId3"/>
          <a:stretch>
            <a:fillRect/>
          </a:stretch>
        </p:blipFill>
        <p:spPr>
          <a:xfrm>
            <a:off x="12684790" y="1511306"/>
            <a:ext cx="4439270" cy="2362530"/>
          </a:xfrm>
          <a:prstGeom prst="rect">
            <a:avLst/>
          </a:prstGeom>
        </p:spPr>
      </p:pic>
      <p:graphicFrame>
        <p:nvGraphicFramePr>
          <p:cNvPr id="7" name="Chart 6">
            <a:extLst>
              <a:ext uri="{FF2B5EF4-FFF2-40B4-BE49-F238E27FC236}">
                <a16:creationId xmlns:a16="http://schemas.microsoft.com/office/drawing/2014/main" id="{50EA4D08-BE73-4C75-B9D5-CE244143E3E3}"/>
              </a:ext>
            </a:extLst>
          </p:cNvPr>
          <p:cNvGraphicFramePr/>
          <p:nvPr>
            <p:extLst>
              <p:ext uri="{D42A27DB-BD31-4B8C-83A1-F6EECF244321}">
                <p14:modId xmlns:p14="http://schemas.microsoft.com/office/powerpoint/2010/main" val="187107568"/>
              </p:ext>
            </p:extLst>
          </p:nvPr>
        </p:nvGraphicFramePr>
        <p:xfrm>
          <a:off x="6537960" y="2560102"/>
          <a:ext cx="4542302" cy="37981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31601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34BDE8A6-475F-456A-92CA-BAE0EC924DCB}"/>
              </a:ext>
            </a:extLst>
          </p:cNvPr>
          <p:cNvCxnSpPr/>
          <p:nvPr/>
        </p:nvCxnSpPr>
        <p:spPr>
          <a:xfrm flipH="1">
            <a:off x="-23252" y="3320274"/>
            <a:ext cx="780505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D21112D-C070-44A5-91C6-0CE1D4C3E703}"/>
              </a:ext>
            </a:extLst>
          </p:cNvPr>
          <p:cNvGrpSpPr/>
          <p:nvPr/>
        </p:nvGrpSpPr>
        <p:grpSpPr>
          <a:xfrm>
            <a:off x="194514" y="805712"/>
            <a:ext cx="11911800" cy="5029124"/>
            <a:chOff x="194514" y="805712"/>
            <a:chExt cx="11911800" cy="5029124"/>
          </a:xfrm>
        </p:grpSpPr>
        <p:sp>
          <p:nvSpPr>
            <p:cNvPr id="38" name="TextBox 37">
              <a:extLst>
                <a:ext uri="{FF2B5EF4-FFF2-40B4-BE49-F238E27FC236}">
                  <a16:creationId xmlns:a16="http://schemas.microsoft.com/office/drawing/2014/main" id="{B7A672E7-0B89-4AFD-BF2E-39D18C9A3C93}"/>
                </a:ext>
              </a:extLst>
            </p:cNvPr>
            <p:cNvSpPr txBox="1"/>
            <p:nvPr/>
          </p:nvSpPr>
          <p:spPr>
            <a:xfrm>
              <a:off x="709470" y="5105277"/>
              <a:ext cx="3491274" cy="677371"/>
            </a:xfrm>
            <a:prstGeom prst="rect">
              <a:avLst/>
            </a:prstGeom>
            <a:solidFill>
              <a:schemeClr val="bg1"/>
            </a:solidFill>
            <a:ln w="12700">
              <a:solidFill>
                <a:schemeClr val="tx1"/>
              </a:solidFill>
            </a:ln>
          </p:spPr>
          <p:txBody>
            <a:bodyPr wrap="square" rtlCol="0">
              <a:spAutoFit/>
            </a:bodyPr>
            <a:lstStyle/>
            <a:p>
              <a:r>
                <a:rPr lang="ja-JP" altLang="en-US" sz="1846" b="1" u="sng" dirty="0">
                  <a:latin typeface="Segoe UI" panose="020B0502040204020203" pitchFamily="34" charset="0"/>
                </a:rPr>
                <a:t>水</a:t>
              </a:r>
              <a:r>
                <a:rPr lang="en-US" sz="1846" dirty="0"/>
                <a:t>(</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ja-JP" altLang="en-US" sz="1846" b="1" dirty="0">
                  <a:solidFill>
                    <a:schemeClr val="bg1">
                      <a:lumMod val="65000"/>
                    </a:schemeClr>
                  </a:solidFill>
                  <a:latin typeface="Segoe UI" panose="020B0502040204020203" pitchFamily="34" charset="0"/>
                </a:rPr>
                <a:t>兔子喝了</a:t>
              </a:r>
              <a:r>
                <a:rPr lang="ja-JP" altLang="en-US" sz="1846" b="1" dirty="0">
                  <a:solidFill>
                    <a:srgbClr val="00B0F0"/>
                  </a:solidFill>
                  <a:latin typeface="Segoe UI" panose="020B0502040204020203" pitchFamily="34" charset="0"/>
                </a:rPr>
                <a:t>水</a:t>
              </a:r>
              <a:r>
                <a:rPr lang="en-US" sz="1846" dirty="0"/>
                <a:t>”</a:t>
              </a:r>
              <a:r>
                <a:rPr lang="en-US" sz="1846" dirty="0">
                  <a:latin typeface="+mj-lt"/>
                </a:rPr>
                <a:t> </a:t>
              </a:r>
              <a:endParaRPr lang="en-US" sz="1846" dirty="0">
                <a:solidFill>
                  <a:schemeClr val="bg2"/>
                </a:solidFill>
              </a:endParaRPr>
            </a:p>
          </p:txBody>
        </p:sp>
        <p:sp>
          <p:nvSpPr>
            <p:cNvPr id="42" name="TextBox 41">
              <a:extLst>
                <a:ext uri="{FF2B5EF4-FFF2-40B4-BE49-F238E27FC236}">
                  <a16:creationId xmlns:a16="http://schemas.microsoft.com/office/drawing/2014/main" id="{DE4E149D-2186-49B8-A234-39EBB7BF09FF}"/>
                </a:ext>
              </a:extLst>
            </p:cNvPr>
            <p:cNvSpPr txBox="1"/>
            <p:nvPr/>
          </p:nvSpPr>
          <p:spPr>
            <a:xfrm>
              <a:off x="6017493" y="4085629"/>
              <a:ext cx="1649564" cy="677371"/>
            </a:xfrm>
            <a:prstGeom prst="rect">
              <a:avLst/>
            </a:prstGeom>
            <a:noFill/>
            <a:ln w="12700">
              <a:solidFill>
                <a:schemeClr val="tx1"/>
              </a:solidFill>
            </a:ln>
          </p:spPr>
          <p:txBody>
            <a:bodyPr wrap="none" rtlCol="0">
              <a:spAutoFit/>
            </a:bodyPr>
            <a:lstStyle/>
            <a:p>
              <a:r>
                <a:rPr lang="en-US" sz="1846" dirty="0"/>
                <a:t>Ingestion:</a:t>
              </a:r>
              <a:r>
                <a:rPr lang="ja-JP" altLang="en-US" sz="1846" b="1" dirty="0">
                  <a:solidFill>
                    <a:schemeClr val="accent4"/>
                  </a:solidFill>
                  <a:latin typeface="Segoe UI" panose="020B0502040204020203" pitchFamily="34" charset="0"/>
                </a:rPr>
                <a:t>喝了</a:t>
              </a:r>
              <a:endParaRPr lang="en-US" altLang="ja-JP" sz="1846" b="1" dirty="0">
                <a:solidFill>
                  <a:schemeClr val="accent4"/>
                </a:solidFill>
                <a:latin typeface="Segoe UI" panose="020B0502040204020203" pitchFamily="34" charset="0"/>
              </a:endParaRPr>
            </a:p>
            <a:p>
              <a:r>
                <a:rPr lang="en-US" sz="1846" dirty="0" err="1"/>
                <a:t>Ingestor</a:t>
              </a:r>
              <a:r>
                <a:rPr lang="en-US" sz="1846" dirty="0"/>
                <a:t>:</a:t>
              </a:r>
              <a:r>
                <a:rPr lang="ja-JP" altLang="en-US" sz="1846" b="1" dirty="0">
                  <a:solidFill>
                    <a:schemeClr val="accent6">
                      <a:lumMod val="75000"/>
                    </a:schemeClr>
                  </a:solidFill>
                  <a:latin typeface="Segoe UI" panose="020B0502040204020203" pitchFamily="34" charset="0"/>
                </a:rPr>
                <a:t>兔子</a:t>
              </a:r>
              <a:endParaRPr lang="en-US" sz="1846" b="1" dirty="0">
                <a:solidFill>
                  <a:srgbClr val="00B0F0"/>
                </a:solidFill>
                <a:latin typeface="+mj-lt"/>
              </a:endParaRPr>
            </a:p>
          </p:txBody>
        </p:sp>
        <p:sp>
          <p:nvSpPr>
            <p:cNvPr id="11" name="Rectangle 10">
              <a:extLst>
                <a:ext uri="{FF2B5EF4-FFF2-40B4-BE49-F238E27FC236}">
                  <a16:creationId xmlns:a16="http://schemas.microsoft.com/office/drawing/2014/main" id="{7B77E100-81AB-4408-8026-3EBB7C40BDDD}"/>
                </a:ext>
              </a:extLst>
            </p:cNvPr>
            <p:cNvSpPr/>
            <p:nvPr/>
          </p:nvSpPr>
          <p:spPr>
            <a:xfrm>
              <a:off x="2497980"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Tokenization</a:t>
              </a:r>
              <a:endParaRPr lang="en-US" sz="2157" dirty="0"/>
            </a:p>
          </p:txBody>
        </p:sp>
        <p:sp>
          <p:nvSpPr>
            <p:cNvPr id="16" name="Rectangle 15">
              <a:extLst>
                <a:ext uri="{FF2B5EF4-FFF2-40B4-BE49-F238E27FC236}">
                  <a16:creationId xmlns:a16="http://schemas.microsoft.com/office/drawing/2014/main" id="{CFC4D9A1-6BFB-46E6-AA59-58C578172AF3}"/>
                </a:ext>
              </a:extLst>
            </p:cNvPr>
            <p:cNvSpPr/>
            <p:nvPr/>
          </p:nvSpPr>
          <p:spPr>
            <a:xfrm>
              <a:off x="4801439" y="1239636"/>
              <a:ext cx="2484749"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err="1">
                  <a:solidFill>
                    <a:schemeClr val="tx1"/>
                  </a:solidFill>
                </a:rPr>
                <a:t>FrameNet</a:t>
              </a:r>
              <a:r>
                <a:rPr lang="en-US" sz="2157" dirty="0">
                  <a:solidFill>
                    <a:schemeClr val="tx1"/>
                  </a:solidFill>
                </a:rPr>
                <a:t> Parser</a:t>
              </a:r>
              <a:endParaRPr lang="en-US" sz="2157" dirty="0"/>
            </a:p>
          </p:txBody>
        </p:sp>
        <p:sp>
          <p:nvSpPr>
            <p:cNvPr id="17" name="Rectangle 16">
              <a:extLst>
                <a:ext uri="{FF2B5EF4-FFF2-40B4-BE49-F238E27FC236}">
                  <a16:creationId xmlns:a16="http://schemas.microsoft.com/office/drawing/2014/main" id="{8415F93F-3986-4F1D-8242-5F518EEDC683}"/>
                </a:ext>
              </a:extLst>
            </p:cNvPr>
            <p:cNvSpPr/>
            <p:nvPr/>
          </p:nvSpPr>
          <p:spPr>
            <a:xfrm>
              <a:off x="8395594" y="805712"/>
              <a:ext cx="3710720" cy="101479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Multilingual coreference resolution</a:t>
              </a:r>
              <a:endParaRPr lang="en-US" sz="2157" dirty="0"/>
            </a:p>
          </p:txBody>
        </p:sp>
        <p:sp>
          <p:nvSpPr>
            <p:cNvPr id="18" name="Rectangle 17">
              <a:extLst>
                <a:ext uri="{FF2B5EF4-FFF2-40B4-BE49-F238E27FC236}">
                  <a16:creationId xmlns:a16="http://schemas.microsoft.com/office/drawing/2014/main" id="{F1AC7899-B327-4F75-AC75-4A6B6B82AE3A}"/>
                </a:ext>
              </a:extLst>
            </p:cNvPr>
            <p:cNvSpPr/>
            <p:nvPr/>
          </p:nvSpPr>
          <p:spPr>
            <a:xfrm>
              <a:off x="8395594" y="2143823"/>
              <a:ext cx="3710720"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Fine-grained hierarchical entity typing</a:t>
              </a:r>
              <a:endParaRPr lang="en-US" sz="2157" dirty="0"/>
            </a:p>
          </p:txBody>
        </p:sp>
        <p:sp>
          <p:nvSpPr>
            <p:cNvPr id="19" name="Rectangle 18">
              <a:extLst>
                <a:ext uri="{FF2B5EF4-FFF2-40B4-BE49-F238E27FC236}">
                  <a16:creationId xmlns:a16="http://schemas.microsoft.com/office/drawing/2014/main" id="{96FA0F53-A0C4-427C-A980-17593CA6FEC9}"/>
                </a:ext>
              </a:extLst>
            </p:cNvPr>
            <p:cNvSpPr/>
            <p:nvPr/>
          </p:nvSpPr>
          <p:spPr>
            <a:xfrm>
              <a:off x="8395596" y="3481932"/>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Temporal relation prediction</a:t>
              </a:r>
              <a:endParaRPr lang="en-US" sz="2157" dirty="0"/>
            </a:p>
          </p:txBody>
        </p:sp>
        <p:sp>
          <p:nvSpPr>
            <p:cNvPr id="20" name="Rectangle 19">
              <a:extLst>
                <a:ext uri="{FF2B5EF4-FFF2-40B4-BE49-F238E27FC236}">
                  <a16:creationId xmlns:a16="http://schemas.microsoft.com/office/drawing/2014/main" id="{006EB9B0-74AE-48A4-8135-779A3D72041A}"/>
                </a:ext>
              </a:extLst>
            </p:cNvPr>
            <p:cNvSpPr/>
            <p:nvPr/>
          </p:nvSpPr>
          <p:spPr>
            <a:xfrm>
              <a:off x="8395592" y="4820042"/>
              <a:ext cx="3710718" cy="101479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Third-party systems (e.g. relation extraction)</a:t>
              </a:r>
              <a:endParaRPr lang="en-US" sz="2157" dirty="0"/>
            </a:p>
          </p:txBody>
        </p:sp>
        <p:sp>
          <p:nvSpPr>
            <p:cNvPr id="21" name="Rectangle 20">
              <a:extLst>
                <a:ext uri="{FF2B5EF4-FFF2-40B4-BE49-F238E27FC236}">
                  <a16:creationId xmlns:a16="http://schemas.microsoft.com/office/drawing/2014/main" id="{6E66B4B6-7666-432F-9724-B3AF78D1EC02}"/>
                </a:ext>
              </a:extLst>
            </p:cNvPr>
            <p:cNvSpPr/>
            <p:nvPr/>
          </p:nvSpPr>
          <p:spPr>
            <a:xfrm>
              <a:off x="194515" y="1239636"/>
              <a:ext cx="1765825" cy="90418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57" dirty="0">
                  <a:solidFill>
                    <a:schemeClr val="tx1"/>
                  </a:solidFill>
                </a:rPr>
                <a:t>Raw Text</a:t>
              </a:r>
              <a:endParaRPr lang="en-US" sz="2157" dirty="0"/>
            </a:p>
          </p:txBody>
        </p:sp>
        <p:sp>
          <p:nvSpPr>
            <p:cNvPr id="22" name="Arrow: Right 21">
              <a:extLst>
                <a:ext uri="{FF2B5EF4-FFF2-40B4-BE49-F238E27FC236}">
                  <a16:creationId xmlns:a16="http://schemas.microsoft.com/office/drawing/2014/main" id="{D7906657-36FE-42C9-B1BE-555AC8BBE057}"/>
                </a:ext>
              </a:extLst>
            </p:cNvPr>
            <p:cNvSpPr/>
            <p:nvPr/>
          </p:nvSpPr>
          <p:spPr>
            <a:xfrm>
              <a:off x="1986267"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3" name="Arrow: Right 22">
              <a:extLst>
                <a:ext uri="{FF2B5EF4-FFF2-40B4-BE49-F238E27FC236}">
                  <a16:creationId xmlns:a16="http://schemas.microsoft.com/office/drawing/2014/main" id="{71AF3D61-CFAC-43A7-8D04-BA111D23160B}"/>
                </a:ext>
              </a:extLst>
            </p:cNvPr>
            <p:cNvSpPr/>
            <p:nvPr/>
          </p:nvSpPr>
          <p:spPr>
            <a:xfrm>
              <a:off x="4289730"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5" name="Arrow: Right 24">
              <a:extLst>
                <a:ext uri="{FF2B5EF4-FFF2-40B4-BE49-F238E27FC236}">
                  <a16:creationId xmlns:a16="http://schemas.microsoft.com/office/drawing/2014/main" id="{FD175597-7144-4463-8009-378F0B588AD7}"/>
                </a:ext>
              </a:extLst>
            </p:cNvPr>
            <p:cNvSpPr/>
            <p:nvPr/>
          </p:nvSpPr>
          <p:spPr>
            <a:xfrm rot="5400000">
              <a:off x="10089288" y="1851026"/>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6" name="Arrow: Right 25">
              <a:extLst>
                <a:ext uri="{FF2B5EF4-FFF2-40B4-BE49-F238E27FC236}">
                  <a16:creationId xmlns:a16="http://schemas.microsoft.com/office/drawing/2014/main" id="{2339D706-2719-460D-A4FC-EDB927FA2F4F}"/>
                </a:ext>
              </a:extLst>
            </p:cNvPr>
            <p:cNvSpPr/>
            <p:nvPr/>
          </p:nvSpPr>
          <p:spPr>
            <a:xfrm rot="5400000">
              <a:off x="10089288" y="3189135"/>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7" name="Arrow: Right 26">
              <a:extLst>
                <a:ext uri="{FF2B5EF4-FFF2-40B4-BE49-F238E27FC236}">
                  <a16:creationId xmlns:a16="http://schemas.microsoft.com/office/drawing/2014/main" id="{26CAA96E-1E5E-45EB-88C9-4D3348AD9254}"/>
                </a:ext>
              </a:extLst>
            </p:cNvPr>
            <p:cNvSpPr/>
            <p:nvPr/>
          </p:nvSpPr>
          <p:spPr>
            <a:xfrm rot="5400000">
              <a:off x="10096764" y="4536431"/>
              <a:ext cx="323317" cy="26227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8" name="Arrow: Right 27">
              <a:extLst>
                <a:ext uri="{FF2B5EF4-FFF2-40B4-BE49-F238E27FC236}">
                  <a16:creationId xmlns:a16="http://schemas.microsoft.com/office/drawing/2014/main" id="{B629AAF8-1462-48DB-8373-681C7168A7FF}"/>
                </a:ext>
              </a:extLst>
            </p:cNvPr>
            <p:cNvSpPr/>
            <p:nvPr/>
          </p:nvSpPr>
          <p:spPr>
            <a:xfrm>
              <a:off x="7286188" y="1505574"/>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29" name="Left Brace 28">
              <a:extLst>
                <a:ext uri="{FF2B5EF4-FFF2-40B4-BE49-F238E27FC236}">
                  <a16:creationId xmlns:a16="http://schemas.microsoft.com/office/drawing/2014/main" id="{6EDD9EF5-BE72-4D85-B255-BBD791A3BE92}"/>
                </a:ext>
              </a:extLst>
            </p:cNvPr>
            <p:cNvSpPr/>
            <p:nvPr/>
          </p:nvSpPr>
          <p:spPr>
            <a:xfrm>
              <a:off x="7928198" y="1211950"/>
              <a:ext cx="433264" cy="3893327"/>
            </a:xfrm>
            <a:prstGeom prst="leftBrace">
              <a:avLst>
                <a:gd name="adj1" fmla="val 8333"/>
                <a:gd name="adj2" fmla="val 132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57"/>
            </a:p>
          </p:txBody>
        </p:sp>
        <p:sp>
          <p:nvSpPr>
            <p:cNvPr id="33" name="Arrow: Right 32">
              <a:extLst>
                <a:ext uri="{FF2B5EF4-FFF2-40B4-BE49-F238E27FC236}">
                  <a16:creationId xmlns:a16="http://schemas.microsoft.com/office/drawing/2014/main" id="{AFDE275A-6219-4D58-ABDA-0386673780E5}"/>
                </a:ext>
              </a:extLst>
            </p:cNvPr>
            <p:cNvSpPr/>
            <p:nvPr/>
          </p:nvSpPr>
          <p:spPr>
            <a:xfrm rot="10800000">
              <a:off x="7823825" y="5190915"/>
              <a:ext cx="537637" cy="43613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57"/>
            </a:p>
          </p:txBody>
        </p:sp>
        <p:sp>
          <p:nvSpPr>
            <p:cNvPr id="34" name="TextBox 33">
              <a:extLst>
                <a:ext uri="{FF2B5EF4-FFF2-40B4-BE49-F238E27FC236}">
                  <a16:creationId xmlns:a16="http://schemas.microsoft.com/office/drawing/2014/main" id="{1B16A315-33C5-4AAF-AB1A-4610A2792B5A}"/>
                </a:ext>
              </a:extLst>
            </p:cNvPr>
            <p:cNvSpPr txBox="1"/>
            <p:nvPr/>
          </p:nvSpPr>
          <p:spPr>
            <a:xfrm>
              <a:off x="222419" y="2303646"/>
              <a:ext cx="2458822" cy="677371"/>
            </a:xfrm>
            <a:prstGeom prst="rect">
              <a:avLst/>
            </a:prstGeom>
            <a:noFill/>
            <a:ln>
              <a:solidFill>
                <a:schemeClr val="tx1"/>
              </a:solidFill>
            </a:ln>
          </p:spPr>
          <p:txBody>
            <a:bodyPr wrap="square" rtlCol="0">
              <a:spAutoFit/>
            </a:bodyPr>
            <a:lstStyle/>
            <a:p>
              <a:r>
                <a:rPr lang="en-US" sz="1846" dirty="0">
                  <a:latin typeface="+mj-lt"/>
                </a:rPr>
                <a:t>The rabbit ate a carrot.</a:t>
              </a:r>
            </a:p>
            <a:p>
              <a:pPr algn="l"/>
              <a:r>
                <a:rPr lang="ja-JP" altLang="en-US" sz="1846" dirty="0">
                  <a:latin typeface="Segoe UI" panose="020B0502040204020203" pitchFamily="34" charset="0"/>
                </a:rPr>
                <a:t>兔子喝了水</a:t>
              </a:r>
            </a:p>
          </p:txBody>
        </p:sp>
        <p:sp>
          <p:nvSpPr>
            <p:cNvPr id="35" name="TextBox 34">
              <a:extLst>
                <a:ext uri="{FF2B5EF4-FFF2-40B4-BE49-F238E27FC236}">
                  <a16:creationId xmlns:a16="http://schemas.microsoft.com/office/drawing/2014/main" id="{2931FF2C-1BCF-4285-92F8-B24EBECEAD7A}"/>
                </a:ext>
              </a:extLst>
            </p:cNvPr>
            <p:cNvSpPr txBox="1"/>
            <p:nvPr/>
          </p:nvSpPr>
          <p:spPr>
            <a:xfrm>
              <a:off x="4866591" y="2303646"/>
              <a:ext cx="2458821" cy="677371"/>
            </a:xfrm>
            <a:prstGeom prst="rect">
              <a:avLst/>
            </a:prstGeom>
            <a:noFill/>
          </p:spPr>
          <p:txBody>
            <a:bodyPr wrap="square" rtlCol="0">
              <a:spAutoFit/>
            </a:bodyPr>
            <a:lstStyle/>
            <a:p>
              <a:r>
                <a:rPr lang="en-US" sz="1846" b="1" dirty="0">
                  <a:solidFill>
                    <a:schemeClr val="accent6"/>
                  </a:solidFill>
                  <a:latin typeface="+mj-lt"/>
                </a:rPr>
                <a:t>The rabbit </a:t>
              </a:r>
              <a:r>
                <a:rPr lang="en-US" sz="1846" b="1" dirty="0">
                  <a:solidFill>
                    <a:schemeClr val="accent2"/>
                  </a:solidFill>
                  <a:latin typeface="+mj-lt"/>
                </a:rPr>
                <a:t>ate</a:t>
              </a:r>
              <a:r>
                <a:rPr lang="en-US" sz="1846" b="1" dirty="0">
                  <a:latin typeface="+mj-lt"/>
                </a:rPr>
                <a:t> </a:t>
              </a:r>
              <a:r>
                <a:rPr lang="en-US" sz="1846" b="1" dirty="0">
                  <a:solidFill>
                    <a:srgbClr val="7030A0"/>
                  </a:solidFill>
                  <a:latin typeface="+mj-lt"/>
                </a:rPr>
                <a:t>a carrot</a:t>
              </a:r>
              <a:r>
                <a:rPr lang="en-US" sz="1846" b="1" dirty="0">
                  <a:latin typeface="+mj-lt"/>
                </a:rPr>
                <a:t>.</a:t>
              </a:r>
            </a:p>
            <a:p>
              <a:r>
                <a:rPr lang="ja-JP" altLang="en-US" sz="1846" dirty="0">
                  <a:solidFill>
                    <a:schemeClr val="accent6">
                      <a:lumMod val="75000"/>
                    </a:schemeClr>
                  </a:solidFill>
                  <a:latin typeface="Segoe UI" panose="020B0502040204020203" pitchFamily="34" charset="0"/>
                </a:rPr>
                <a:t>兔子</a:t>
              </a:r>
              <a:r>
                <a:rPr lang="ja-JP" altLang="en-US" sz="1846" dirty="0">
                  <a:solidFill>
                    <a:schemeClr val="accent4"/>
                  </a:solidFill>
                  <a:latin typeface="Segoe UI" panose="020B0502040204020203" pitchFamily="34" charset="0"/>
                </a:rPr>
                <a:t>喝了</a:t>
              </a:r>
              <a:r>
                <a:rPr lang="ja-JP" altLang="en-US" sz="1846" dirty="0">
                  <a:solidFill>
                    <a:srgbClr val="00B0F0"/>
                  </a:solidFill>
                  <a:latin typeface="Segoe UI" panose="020B0502040204020203" pitchFamily="34" charset="0"/>
                </a:rPr>
                <a:t>水</a:t>
              </a:r>
              <a:endParaRPr lang="en-US" sz="1846" b="1" dirty="0">
                <a:solidFill>
                  <a:srgbClr val="00B0F0"/>
                </a:solidFill>
                <a:latin typeface="+mj-lt"/>
              </a:endParaRPr>
            </a:p>
          </p:txBody>
        </p:sp>
        <p:sp>
          <p:nvSpPr>
            <p:cNvPr id="41" name="TextBox 40">
              <a:extLst>
                <a:ext uri="{FF2B5EF4-FFF2-40B4-BE49-F238E27FC236}">
                  <a16:creationId xmlns:a16="http://schemas.microsoft.com/office/drawing/2014/main" id="{D3390C2D-6F3E-415F-A041-D95B03F8108B}"/>
                </a:ext>
              </a:extLst>
            </p:cNvPr>
            <p:cNvSpPr txBox="1"/>
            <p:nvPr/>
          </p:nvSpPr>
          <p:spPr>
            <a:xfrm>
              <a:off x="4951698" y="4717384"/>
              <a:ext cx="2092947" cy="968707"/>
            </a:xfrm>
            <a:prstGeom prst="rect">
              <a:avLst/>
            </a:prstGeom>
            <a:solidFill>
              <a:schemeClr val="bg1"/>
            </a:solidFill>
            <a:ln w="12700">
              <a:solidFill>
                <a:schemeClr val="tx1"/>
              </a:solidFill>
            </a:ln>
          </p:spPr>
          <p:txBody>
            <a:bodyPr wrap="none" rtlCol="0">
              <a:spAutoFit/>
            </a:bodyPr>
            <a:lstStyle/>
            <a:p>
              <a:r>
                <a:rPr lang="en-US" sz="1846" dirty="0"/>
                <a:t>Ingestion: </a:t>
              </a:r>
              <a:r>
                <a:rPr lang="en-US" sz="1846" b="1" dirty="0">
                  <a:solidFill>
                    <a:schemeClr val="accent2"/>
                  </a:solidFill>
                  <a:latin typeface="+mj-lt"/>
                </a:rPr>
                <a:t>ate</a:t>
              </a:r>
            </a:p>
            <a:p>
              <a:r>
                <a:rPr lang="en-US" sz="1846" dirty="0" err="1"/>
                <a:t>Ingestor</a:t>
              </a:r>
              <a:r>
                <a:rPr lang="en-US" sz="1846" dirty="0"/>
                <a:t>: </a:t>
              </a:r>
              <a:r>
                <a:rPr lang="en-US" sz="1846" b="1" dirty="0">
                  <a:solidFill>
                    <a:schemeClr val="accent6"/>
                  </a:solidFill>
                  <a:latin typeface="+mj-lt"/>
                </a:rPr>
                <a:t>The rabbit</a:t>
              </a:r>
            </a:p>
            <a:p>
              <a:r>
                <a:rPr lang="en-US" sz="1846" dirty="0"/>
                <a:t>Ingestible: </a:t>
              </a:r>
              <a:r>
                <a:rPr lang="en-US" sz="1846" b="1" dirty="0">
                  <a:solidFill>
                    <a:srgbClr val="7030A0"/>
                  </a:solidFill>
                  <a:latin typeface="+mj-lt"/>
                </a:rPr>
                <a:t>a carrot</a:t>
              </a:r>
            </a:p>
          </p:txBody>
        </p:sp>
        <p:sp>
          <p:nvSpPr>
            <p:cNvPr id="50" name="TextBox 49">
              <a:extLst>
                <a:ext uri="{FF2B5EF4-FFF2-40B4-BE49-F238E27FC236}">
                  <a16:creationId xmlns:a16="http://schemas.microsoft.com/office/drawing/2014/main" id="{82501DE7-9037-4819-A3FF-9CB398EB17EB}"/>
                </a:ext>
              </a:extLst>
            </p:cNvPr>
            <p:cNvSpPr txBox="1"/>
            <p:nvPr/>
          </p:nvSpPr>
          <p:spPr>
            <a:xfrm>
              <a:off x="458188" y="4438799"/>
              <a:ext cx="3506787" cy="968707"/>
            </a:xfrm>
            <a:prstGeom prst="rect">
              <a:avLst/>
            </a:prstGeom>
            <a:solidFill>
              <a:schemeClr val="bg1"/>
            </a:solidFill>
            <a:ln w="12700">
              <a:solidFill>
                <a:schemeClr val="tx1"/>
              </a:solidFill>
            </a:ln>
          </p:spPr>
          <p:txBody>
            <a:bodyPr wrap="square" rtlCol="0">
              <a:spAutoFit/>
            </a:bodyPr>
            <a:lstStyle/>
            <a:p>
              <a:r>
                <a:rPr lang="en-US" sz="1846" b="1" u="sng" dirty="0"/>
                <a:t>a carrot</a:t>
              </a:r>
              <a:r>
                <a:rPr lang="en-US" sz="1846" dirty="0"/>
                <a:t> (</a:t>
              </a:r>
              <a:r>
                <a:rPr lang="en-US" sz="1846" dirty="0" err="1"/>
                <a:t>nat</a:t>
              </a:r>
              <a:r>
                <a:rPr lang="en-US" sz="1846" dirty="0"/>
                <a:t>)</a:t>
              </a:r>
            </a:p>
            <a:p>
              <a:r>
                <a:rPr lang="en-US" sz="1846" dirty="0"/>
                <a:t>Mentions:</a:t>
              </a:r>
              <a:r>
                <a:rPr lang="en-US" sz="1846" dirty="0">
                  <a:solidFill>
                    <a:srgbClr val="7030A0"/>
                  </a:solidFill>
                </a:rPr>
                <a:t> </a:t>
              </a:r>
              <a:r>
                <a:rPr lang="en-US" sz="1846" dirty="0"/>
                <a:t>“</a:t>
              </a:r>
              <a:r>
                <a:rPr lang="en-US" sz="1846" b="1" dirty="0">
                  <a:solidFill>
                    <a:schemeClr val="bg1">
                      <a:lumMod val="65000"/>
                    </a:schemeClr>
                  </a:solidFill>
                  <a:latin typeface="+mj-lt"/>
                </a:rPr>
                <a:t>The rabbit ate </a:t>
              </a:r>
              <a:r>
                <a:rPr lang="en-US" sz="1846" b="1" dirty="0">
                  <a:solidFill>
                    <a:srgbClr val="7030A0"/>
                  </a:solidFill>
                  <a:latin typeface="+mj-lt"/>
                </a:rPr>
                <a:t>a carrot</a:t>
              </a:r>
              <a:r>
                <a:rPr lang="en-US" sz="1846" b="1" dirty="0">
                  <a:solidFill>
                    <a:schemeClr val="bg1">
                      <a:lumMod val="65000"/>
                    </a:schemeClr>
                  </a:solidFill>
                  <a:latin typeface="+mj-lt"/>
                </a:rPr>
                <a:t>.</a:t>
              </a:r>
              <a:r>
                <a:rPr lang="en-US" sz="1846" dirty="0"/>
                <a:t>”</a:t>
              </a:r>
              <a:r>
                <a:rPr lang="en-US" sz="1846" dirty="0">
                  <a:latin typeface="+mj-lt"/>
                </a:rPr>
                <a:t> </a:t>
              </a:r>
              <a:endParaRPr lang="en-US" sz="1846" dirty="0">
                <a:solidFill>
                  <a:schemeClr val="bg2"/>
                </a:solidFill>
              </a:endParaRPr>
            </a:p>
          </p:txBody>
        </p:sp>
        <p:sp>
          <p:nvSpPr>
            <p:cNvPr id="51" name="TextBox 50">
              <a:extLst>
                <a:ext uri="{FF2B5EF4-FFF2-40B4-BE49-F238E27FC236}">
                  <a16:creationId xmlns:a16="http://schemas.microsoft.com/office/drawing/2014/main" id="{1D233A52-8D66-492F-B137-9EBBFEA1A68E}"/>
                </a:ext>
              </a:extLst>
            </p:cNvPr>
            <p:cNvSpPr txBox="1"/>
            <p:nvPr/>
          </p:nvSpPr>
          <p:spPr>
            <a:xfrm>
              <a:off x="222419" y="3989329"/>
              <a:ext cx="3510937" cy="968707"/>
            </a:xfrm>
            <a:prstGeom prst="rect">
              <a:avLst/>
            </a:prstGeom>
            <a:solidFill>
              <a:schemeClr val="bg1"/>
            </a:solidFill>
            <a:ln w="12700">
              <a:solidFill>
                <a:schemeClr val="tx1"/>
              </a:solidFill>
            </a:ln>
          </p:spPr>
          <p:txBody>
            <a:bodyPr wrap="square" rtlCol="0">
              <a:spAutoFit/>
            </a:bodyPr>
            <a:lstStyle/>
            <a:p>
              <a:r>
                <a:rPr lang="en-US" sz="1846" b="1" u="sng" dirty="0"/>
                <a:t>the rabbit</a:t>
              </a:r>
              <a:r>
                <a:rPr lang="en-US" sz="1846" dirty="0"/>
                <a:t> (animal)</a:t>
              </a:r>
            </a:p>
            <a:p>
              <a:r>
                <a:rPr lang="en-US" sz="1846" dirty="0"/>
                <a:t>Mentions:</a:t>
              </a:r>
              <a:r>
                <a:rPr lang="en-US" sz="1846" dirty="0">
                  <a:solidFill>
                    <a:srgbClr val="7030A0"/>
                  </a:solidFill>
                </a:rPr>
                <a:t> </a:t>
              </a:r>
              <a:r>
                <a:rPr lang="en-US" sz="1846" dirty="0"/>
                <a:t>“</a:t>
              </a:r>
              <a:r>
                <a:rPr lang="en-US" sz="1846" b="1" dirty="0">
                  <a:solidFill>
                    <a:schemeClr val="accent6"/>
                  </a:solidFill>
                  <a:latin typeface="+mj-lt"/>
                </a:rPr>
                <a:t>The rabbit </a:t>
              </a:r>
              <a:r>
                <a:rPr lang="en-US" sz="1846" b="1" dirty="0">
                  <a:solidFill>
                    <a:schemeClr val="bg1">
                      <a:lumMod val="65000"/>
                    </a:schemeClr>
                  </a:solidFill>
                  <a:latin typeface="+mj-lt"/>
                </a:rPr>
                <a:t>ate a carrot.</a:t>
              </a:r>
              <a:r>
                <a:rPr lang="en-US" sz="1846" dirty="0"/>
                <a:t>”</a:t>
              </a:r>
              <a:r>
                <a:rPr lang="en-US" sz="1846" dirty="0">
                  <a:latin typeface="+mj-lt"/>
                </a:rPr>
                <a:t>, </a:t>
              </a:r>
              <a:r>
                <a:rPr lang="en-US" sz="1846" dirty="0"/>
                <a:t>“</a:t>
              </a:r>
              <a:r>
                <a:rPr lang="ja-JP" altLang="en-US" sz="1846" b="1" dirty="0">
                  <a:solidFill>
                    <a:schemeClr val="accent6"/>
                  </a:solidFill>
                  <a:latin typeface="Segoe UI" panose="020B0502040204020203" pitchFamily="34" charset="0"/>
                </a:rPr>
                <a:t>兔子</a:t>
              </a:r>
              <a:r>
                <a:rPr lang="ja-JP" altLang="en-US" sz="1846" b="1" dirty="0">
                  <a:solidFill>
                    <a:schemeClr val="bg1">
                      <a:lumMod val="65000"/>
                    </a:schemeClr>
                  </a:solidFill>
                  <a:latin typeface="Segoe UI" panose="020B0502040204020203" pitchFamily="34" charset="0"/>
                </a:rPr>
                <a:t>喝了水</a:t>
              </a:r>
              <a:r>
                <a:rPr lang="en-US" sz="1846" dirty="0"/>
                <a:t>”</a:t>
              </a:r>
              <a:endParaRPr lang="en-US" sz="1846" dirty="0">
                <a:solidFill>
                  <a:schemeClr val="bg2"/>
                </a:solidFill>
              </a:endParaRPr>
            </a:p>
          </p:txBody>
        </p:sp>
        <p:sp>
          <p:nvSpPr>
            <p:cNvPr id="52" name="TextBox 51">
              <a:extLst>
                <a:ext uri="{FF2B5EF4-FFF2-40B4-BE49-F238E27FC236}">
                  <a16:creationId xmlns:a16="http://schemas.microsoft.com/office/drawing/2014/main" id="{056920C3-2A77-4D2A-B49C-3E423B76F957}"/>
                </a:ext>
              </a:extLst>
            </p:cNvPr>
            <p:cNvSpPr txBox="1"/>
            <p:nvPr/>
          </p:nvSpPr>
          <p:spPr>
            <a:xfrm>
              <a:off x="1508309" y="3405875"/>
              <a:ext cx="922081" cy="386036"/>
            </a:xfrm>
            <a:prstGeom prst="rect">
              <a:avLst/>
            </a:prstGeom>
            <a:noFill/>
          </p:spPr>
          <p:txBody>
            <a:bodyPr wrap="none" rtlCol="0">
              <a:spAutoFit/>
            </a:bodyPr>
            <a:lstStyle/>
            <a:p>
              <a:r>
                <a:rPr lang="en-US" sz="1846" u="sng" dirty="0"/>
                <a:t>Entities</a:t>
              </a:r>
            </a:p>
          </p:txBody>
        </p:sp>
        <p:sp>
          <p:nvSpPr>
            <p:cNvPr id="53" name="TextBox 52">
              <a:extLst>
                <a:ext uri="{FF2B5EF4-FFF2-40B4-BE49-F238E27FC236}">
                  <a16:creationId xmlns:a16="http://schemas.microsoft.com/office/drawing/2014/main" id="{849C5490-A310-48AD-AE20-1CD2F205BD4B}"/>
                </a:ext>
              </a:extLst>
            </p:cNvPr>
            <p:cNvSpPr txBox="1"/>
            <p:nvPr/>
          </p:nvSpPr>
          <p:spPr>
            <a:xfrm>
              <a:off x="5931882" y="3405875"/>
              <a:ext cx="831786" cy="386036"/>
            </a:xfrm>
            <a:prstGeom prst="rect">
              <a:avLst/>
            </a:prstGeom>
            <a:noFill/>
          </p:spPr>
          <p:txBody>
            <a:bodyPr wrap="none" rtlCol="0">
              <a:spAutoFit/>
            </a:bodyPr>
            <a:lstStyle/>
            <a:p>
              <a:r>
                <a:rPr lang="en-US" sz="1846" u="sng" dirty="0"/>
                <a:t>Events</a:t>
              </a:r>
            </a:p>
          </p:txBody>
        </p:sp>
        <p:cxnSp>
          <p:nvCxnSpPr>
            <p:cNvPr id="55" name="Connector: Elbow 54">
              <a:extLst>
                <a:ext uri="{FF2B5EF4-FFF2-40B4-BE49-F238E27FC236}">
                  <a16:creationId xmlns:a16="http://schemas.microsoft.com/office/drawing/2014/main" id="{2E0183C6-93EE-4A9D-82FC-F00F0ED14FF3}"/>
                </a:ext>
              </a:extLst>
            </p:cNvPr>
            <p:cNvCxnSpPr>
              <a:cxnSpLocks/>
              <a:stCxn id="41" idx="1"/>
              <a:endCxn id="42" idx="0"/>
            </p:cNvCxnSpPr>
            <p:nvPr/>
          </p:nvCxnSpPr>
          <p:spPr>
            <a:xfrm rot="10800000" flipH="1">
              <a:off x="4951697" y="4085629"/>
              <a:ext cx="1890577" cy="1116110"/>
            </a:xfrm>
            <a:prstGeom prst="bentConnector4">
              <a:avLst>
                <a:gd name="adj1" fmla="val -12402"/>
                <a:gd name="adj2" fmla="val 121007"/>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48BA766-7F27-4101-A3BD-8EE3338E4681}"/>
                </a:ext>
              </a:extLst>
            </p:cNvPr>
            <p:cNvSpPr txBox="1"/>
            <p:nvPr/>
          </p:nvSpPr>
          <p:spPr>
            <a:xfrm>
              <a:off x="4647626" y="4011807"/>
              <a:ext cx="833957" cy="386036"/>
            </a:xfrm>
            <a:prstGeom prst="rect">
              <a:avLst/>
            </a:prstGeom>
            <a:noFill/>
          </p:spPr>
          <p:txBody>
            <a:bodyPr wrap="none" rtlCol="0">
              <a:spAutoFit/>
            </a:bodyPr>
            <a:lstStyle/>
            <a:p>
              <a:r>
                <a:rPr lang="en-US" sz="1846" i="1" dirty="0"/>
                <a:t>Before</a:t>
              </a:r>
            </a:p>
          </p:txBody>
        </p:sp>
        <p:sp>
          <p:nvSpPr>
            <p:cNvPr id="2" name="TextBox 1">
              <a:extLst>
                <a:ext uri="{FF2B5EF4-FFF2-40B4-BE49-F238E27FC236}">
                  <a16:creationId xmlns:a16="http://schemas.microsoft.com/office/drawing/2014/main" id="{27884C04-733A-4ECA-9406-4D7D80B72681}"/>
                </a:ext>
              </a:extLst>
            </p:cNvPr>
            <p:cNvSpPr txBox="1"/>
            <p:nvPr/>
          </p:nvSpPr>
          <p:spPr>
            <a:xfrm>
              <a:off x="194514" y="2980044"/>
              <a:ext cx="3340537" cy="344838"/>
            </a:xfrm>
            <a:prstGeom prst="rect">
              <a:avLst/>
            </a:prstGeom>
            <a:noFill/>
          </p:spPr>
          <p:txBody>
            <a:bodyPr wrap="square" rtlCol="0">
              <a:spAutoFit/>
            </a:bodyPr>
            <a:lstStyle/>
            <a:p>
              <a:r>
                <a:rPr lang="en-US" sz="1641" i="1" dirty="0">
                  <a:latin typeface="+mj-lt"/>
                </a:rPr>
                <a:t>Translation: </a:t>
              </a:r>
              <a:r>
                <a:rPr lang="en-US" sz="1641" b="1" i="1" dirty="0">
                  <a:solidFill>
                    <a:schemeClr val="accent6">
                      <a:lumMod val="75000"/>
                    </a:schemeClr>
                  </a:solidFill>
                  <a:latin typeface="+mj-lt"/>
                </a:rPr>
                <a:t>The rabbit </a:t>
              </a:r>
              <a:r>
                <a:rPr lang="en-US" sz="1641" b="1" i="1" dirty="0">
                  <a:solidFill>
                    <a:schemeClr val="accent4"/>
                  </a:solidFill>
                  <a:latin typeface="+mj-lt"/>
                </a:rPr>
                <a:t>drank</a:t>
              </a:r>
              <a:r>
                <a:rPr lang="en-US" sz="1641" b="1" i="1" dirty="0">
                  <a:latin typeface="+mj-lt"/>
                </a:rPr>
                <a:t> </a:t>
              </a:r>
              <a:r>
                <a:rPr lang="en-US" sz="1641" b="1" i="1" dirty="0">
                  <a:solidFill>
                    <a:srgbClr val="00B0F0"/>
                  </a:solidFill>
                  <a:latin typeface="+mj-lt"/>
                </a:rPr>
                <a:t>water</a:t>
              </a:r>
              <a:endParaRPr lang="en-US" sz="1641" b="1" dirty="0">
                <a:latin typeface="+mj-lt"/>
              </a:endParaRPr>
            </a:p>
          </p:txBody>
        </p:sp>
        <p:sp>
          <p:nvSpPr>
            <p:cNvPr id="4" name="TextBox 3">
              <a:extLst>
                <a:ext uri="{FF2B5EF4-FFF2-40B4-BE49-F238E27FC236}">
                  <a16:creationId xmlns:a16="http://schemas.microsoft.com/office/drawing/2014/main" id="{C234936C-8315-44C9-B5DF-20F18A9134C3}"/>
                </a:ext>
              </a:extLst>
            </p:cNvPr>
            <p:cNvSpPr txBox="1"/>
            <p:nvPr/>
          </p:nvSpPr>
          <p:spPr>
            <a:xfrm>
              <a:off x="3192950" y="2120103"/>
              <a:ext cx="883575" cy="261610"/>
            </a:xfrm>
            <a:prstGeom prst="rect">
              <a:avLst/>
            </a:prstGeom>
            <a:noFill/>
          </p:spPr>
          <p:txBody>
            <a:bodyPr wrap="none" rtlCol="0">
              <a:spAutoFit/>
            </a:bodyPr>
            <a:lstStyle/>
            <a:p>
              <a:r>
                <a:rPr lang="en-US" sz="1100" dirty="0"/>
                <a:t>e.g. Polyglot</a:t>
              </a:r>
            </a:p>
          </p:txBody>
        </p:sp>
      </p:grpSp>
      <p:sp>
        <p:nvSpPr>
          <p:cNvPr id="8" name="Title 7">
            <a:extLst>
              <a:ext uri="{FF2B5EF4-FFF2-40B4-BE49-F238E27FC236}">
                <a16:creationId xmlns:a16="http://schemas.microsoft.com/office/drawing/2014/main" id="{CA66971D-906D-4DC3-8A3D-DEDFBA3BED89}"/>
              </a:ext>
            </a:extLst>
          </p:cNvPr>
          <p:cNvSpPr>
            <a:spLocks noGrp="1"/>
          </p:cNvSpPr>
          <p:nvPr>
            <p:ph type="title"/>
          </p:nvPr>
        </p:nvSpPr>
        <p:spPr>
          <a:xfrm>
            <a:off x="838200" y="62236"/>
            <a:ext cx="10515600" cy="820674"/>
          </a:xfrm>
        </p:spPr>
        <p:txBody>
          <a:bodyPr>
            <a:normAutofit/>
          </a:bodyPr>
          <a:lstStyle/>
          <a:p>
            <a:pPr algn="ctr"/>
            <a:r>
              <a:rPr lang="en-US" sz="3600" dirty="0"/>
              <a:t>LOME Architecture</a:t>
            </a:r>
          </a:p>
        </p:txBody>
      </p:sp>
    </p:spTree>
    <p:extLst>
      <p:ext uri="{BB962C8B-B14F-4D97-AF65-F5344CB8AC3E}">
        <p14:creationId xmlns:p14="http://schemas.microsoft.com/office/powerpoint/2010/main" val="2596891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2540</Words>
  <Application>Microsoft Office PowerPoint</Application>
  <PresentationFormat>Widescreen</PresentationFormat>
  <Paragraphs>336</Paragraphs>
  <Slides>19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Segoe UI</vt:lpstr>
      <vt:lpstr>Office Theme</vt:lpstr>
      <vt:lpstr>LOME: Large Ontology Multilingual Extraction</vt:lpstr>
      <vt:lpstr>Background</vt:lpstr>
      <vt:lpstr>LOME: Large Ontology Multilingual Extraction</vt:lpstr>
      <vt:lpstr>PowerPoint Presentation</vt:lpstr>
      <vt:lpstr>LOME Architecture</vt:lpstr>
      <vt:lpstr>LOME Architecture</vt:lpstr>
      <vt:lpstr>LOME Architecture</vt:lpstr>
      <vt:lpstr>FrameNet Parser </vt:lpstr>
      <vt:lpstr>LOME Architecture</vt:lpstr>
      <vt:lpstr>Coreference Resolution</vt:lpstr>
      <vt:lpstr>LOME Architecture</vt:lpstr>
      <vt:lpstr>Hierarchical Entity Typing</vt:lpstr>
      <vt:lpstr>LOME Architecture</vt:lpstr>
      <vt:lpstr>Temporal Relation Prediction</vt:lpstr>
      <vt:lpstr>LOME Architecture</vt:lpstr>
      <vt:lpstr>Applications</vt:lpstr>
      <vt:lpstr>Website: https://nlp.jhu.edu/demos/</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LOME: Large Ontology Multilingual Extraction</dc:title>
  <dc:creator>Patrick Xia</dc:creator>
  <cp:lastModifiedBy>Patrick Xia</cp:lastModifiedBy>
  <cp:revision>31</cp:revision>
  <dcterms:created xsi:type="dcterms:W3CDTF">2021-03-10T20:15:59Z</dcterms:created>
  <dcterms:modified xsi:type="dcterms:W3CDTF">2021-03-26T18:08:31Z</dcterms:modified>
</cp:coreProperties>
</file>