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5" r:id="rId1"/>
  </p:sldMasterIdLst>
  <p:notesMasterIdLst>
    <p:notesMasterId r:id="rId84"/>
  </p:notesMasterIdLst>
  <p:sldIdLst>
    <p:sldId id="687" r:id="rId2"/>
    <p:sldId id="688" r:id="rId3"/>
    <p:sldId id="707" r:id="rId4"/>
    <p:sldId id="263" r:id="rId5"/>
    <p:sldId id="265" r:id="rId6"/>
    <p:sldId id="709" r:id="rId7"/>
    <p:sldId id="708" r:id="rId8"/>
    <p:sldId id="710" r:id="rId9"/>
    <p:sldId id="264" r:id="rId10"/>
    <p:sldId id="267" r:id="rId11"/>
    <p:sldId id="713" r:id="rId12"/>
    <p:sldId id="712" r:id="rId13"/>
    <p:sldId id="711" r:id="rId14"/>
    <p:sldId id="266" r:id="rId15"/>
    <p:sldId id="725" r:id="rId16"/>
    <p:sldId id="268" r:id="rId17"/>
    <p:sldId id="714" r:id="rId18"/>
    <p:sldId id="715" r:id="rId19"/>
    <p:sldId id="690" r:id="rId20"/>
    <p:sldId id="271" r:id="rId21"/>
    <p:sldId id="718" r:id="rId22"/>
    <p:sldId id="717" r:id="rId23"/>
    <p:sldId id="716" r:id="rId24"/>
    <p:sldId id="270" r:id="rId25"/>
    <p:sldId id="721" r:id="rId26"/>
    <p:sldId id="720" r:id="rId27"/>
    <p:sldId id="719" r:id="rId28"/>
    <p:sldId id="273" r:id="rId29"/>
    <p:sldId id="693" r:id="rId30"/>
    <p:sldId id="258" r:id="rId31"/>
    <p:sldId id="262" r:id="rId32"/>
    <p:sldId id="694" r:id="rId33"/>
    <p:sldId id="695" r:id="rId34"/>
    <p:sldId id="257" r:id="rId35"/>
    <p:sldId id="696" r:id="rId36"/>
    <p:sldId id="698" r:id="rId37"/>
    <p:sldId id="700" r:id="rId38"/>
    <p:sldId id="702" r:id="rId39"/>
    <p:sldId id="705" r:id="rId40"/>
    <p:sldId id="287" r:id="rId41"/>
    <p:sldId id="288" r:id="rId42"/>
    <p:sldId id="344" r:id="rId43"/>
    <p:sldId id="733" r:id="rId44"/>
    <p:sldId id="316" r:id="rId45"/>
    <p:sldId id="312" r:id="rId46"/>
    <p:sldId id="727" r:id="rId47"/>
    <p:sldId id="728" r:id="rId48"/>
    <p:sldId id="731" r:id="rId49"/>
    <p:sldId id="729" r:id="rId50"/>
    <p:sldId id="730" r:id="rId51"/>
    <p:sldId id="732" r:id="rId52"/>
    <p:sldId id="318" r:id="rId53"/>
    <p:sldId id="319" r:id="rId54"/>
    <p:sldId id="345" r:id="rId55"/>
    <p:sldId id="724" r:id="rId56"/>
    <p:sldId id="723" r:id="rId57"/>
    <p:sldId id="722" r:id="rId58"/>
    <p:sldId id="320" r:id="rId59"/>
    <p:sldId id="706" r:id="rId60"/>
    <p:sldId id="328" r:id="rId61"/>
    <p:sldId id="261" r:id="rId62"/>
    <p:sldId id="338" r:id="rId63"/>
    <p:sldId id="311" r:id="rId64"/>
    <p:sldId id="313" r:id="rId65"/>
    <p:sldId id="315" r:id="rId66"/>
    <p:sldId id="314" r:id="rId67"/>
    <p:sldId id="336" r:id="rId68"/>
    <p:sldId id="337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9" r:id="rId77"/>
    <p:sldId id="340" r:id="rId78"/>
    <p:sldId id="341" r:id="rId79"/>
    <p:sldId id="281" r:id="rId80"/>
    <p:sldId id="342" r:id="rId81"/>
    <p:sldId id="343" r:id="rId82"/>
    <p:sldId id="317" r:id="rId8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8" name="Author" initials="A" lastIdx="0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5"/>
    <p:restoredTop sz="80110"/>
  </p:normalViewPr>
  <p:slideViewPr>
    <p:cSldViewPr snapToGrid="0" snapToObjects="1">
      <p:cViewPr varScale="1">
        <p:scale>
          <a:sx n="82" d="100"/>
          <a:sy n="82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4AD77-7C2E-764E-AEB1-3ACF012E849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38058-B1F5-2144-88A0-1511358B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8058-B1F5-2144-88A0-1511358BF8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0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3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4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1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33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85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34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1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4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8058-B1F5-2144-88A0-1511358BF82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79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8058-B1F5-2144-88A0-1511358BF82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27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90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8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79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5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8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5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1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7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8058-B1F5-2144-88A0-1511358BF82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1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8058-B1F5-2144-88A0-1511358BF82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08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8058-B1F5-2144-88A0-1511358BF82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593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8058-B1F5-2144-88A0-1511358BF82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954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8058-B1F5-2144-88A0-1511358BF82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73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724bab03d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724bab03d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0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42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3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f5d71836e_0_40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7f5d71836e_0_4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56692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276b744d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276b744d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4438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1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7239144e1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7239144e1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7831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7239144e1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7239144e1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526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7f5d71836e_0_40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g7f5d71836e_0_4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4750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7239144e1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7239144e1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3955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239144e1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239144e1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8642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7239144e1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7239144e1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58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32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7f5d71836e_0_4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00" name="Google Shape;1200;g7f5d71836e_0_4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6649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7239144e1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g7239144e1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28162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7239144e1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15" name="Google Shape;1215;g7239144e1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5198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24bab03d9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724bab03d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431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24bab03d9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724bab03d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109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f5d71836e_0_40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7f5d71836e_0_4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6395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f5d71836e_0_40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7f5d71836e_0_4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2384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276b744de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7276b744d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0442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24bab03d9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724bab03d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8153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6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2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4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A0721-6DB9-4A1B-B51B-3A469D58E9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455621"/>
            <a:ext cx="7772400" cy="1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3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1918767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667" b="0" i="0" u="none" strike="noStrike" cap="non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46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333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6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6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458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3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686128" y="-895426"/>
            <a:ext cx="37717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35982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338660" algn="l" rtl="0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317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0" name="Google Shape;80;p11" descr="university.logo.small.horizontal.blue.pdf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6370" y="4951160"/>
            <a:ext cx="3110344" cy="10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47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219978" y="1638290"/>
            <a:ext cx="48762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3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028978" y="-342910"/>
            <a:ext cx="48762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35982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338660" algn="l" rtl="0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317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7" name="Google Shape;87;p12" descr="university.logo.small.horizontal.blue.pdf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6370" y="4951160"/>
            <a:ext cx="3110344" cy="10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99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 preserve="1">
  <p:cSld name="SECTION_HEADER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11700" y="2389836"/>
            <a:ext cx="8520600" cy="9352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472458" y="5181354"/>
            <a:ext cx="548700" cy="4372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240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3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333503"/>
            <a:ext cx="8229600" cy="37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19049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190496" algn="l" rtl="0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19049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190496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190496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99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 Light"/>
              <a:buNone/>
              <a:defRPr sz="3333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2313" y="2422264"/>
            <a:ext cx="7772400" cy="12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80992" marR="0" lvl="0" indent="-190496" algn="l" rtl="0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6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190496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190496" algn="l" rtl="0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190496" algn="l" rtl="0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1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190496" algn="l" rtl="0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1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190496" algn="l" rtl="0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190496" algn="l" rtl="0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190496" algn="l" rtl="0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190496" algn="l" rtl="0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507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3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333503"/>
            <a:ext cx="4038600" cy="37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338660" algn="l" rtl="0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317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333503"/>
            <a:ext cx="4038600" cy="37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338660" algn="l" rtl="0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317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7" name="Google Shape;37;p5" descr="university.logo.small.horizontal.blue.pdf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6370" y="4951160"/>
            <a:ext cx="3110344" cy="10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32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3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279264"/>
            <a:ext cx="4040100" cy="5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80992" marR="0" lvl="0" indent="-19049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190496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19049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00" cy="32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317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645025" y="1279264"/>
            <a:ext cx="4041900" cy="5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80992" marR="0" lvl="0" indent="-19049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190496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19049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190496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4645025" y="1812396"/>
            <a:ext cx="4041900" cy="32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317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2857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27516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" name="Google Shape;47;p6" descr="university.logo.small.horizontal.blue.pdf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6370" y="4951160"/>
            <a:ext cx="3110344" cy="10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60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3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3" name="Google Shape;53;p7" descr="university.logo.small.horizontal.blue.pdf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6370" y="4951160"/>
            <a:ext cx="3110344" cy="10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82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948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27544"/>
            <a:ext cx="3008400" cy="96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  <a:defRPr sz="1667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00" cy="4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35982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338660" algn="l" rtl="0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317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29632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195918"/>
            <a:ext cx="3008400" cy="390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190496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19049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190496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5" name="Google Shape;65;p9" descr="university.logo.small.horizontal.blue.pdf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6370" y="4951160"/>
            <a:ext cx="3110344" cy="10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48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000503"/>
            <a:ext cx="5486400" cy="47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  <a:defRPr sz="1667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3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4472784"/>
            <a:ext cx="5486400" cy="67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80992" marR="0" lvl="0" indent="-190496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1985" marR="0" lvl="1" indent="-19049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2977" marR="0" lvl="2" indent="-190496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523970" marR="0" lvl="3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904962" marR="0" lvl="4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5954" marR="0" lvl="5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6947" marR="0" lvl="6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7940" marR="0" lvl="7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8931" marR="0" lvl="8" indent="-190496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3" name="Google Shape;73;p10" descr="university.logo.small.horizontal.blue.pdf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6370" y="4951160"/>
            <a:ext cx="3110344" cy="10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47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33503"/>
            <a:ext cx="8229600" cy="37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3262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hyperlink" Target="https://nlp.jhu.edu/rams/" TargetMode="External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3.tiff"/><Relationship Id="rId4" Type="http://schemas.openxmlformats.org/officeDocument/2006/relationships/image" Target="../media/image8.tiff"/><Relationship Id="rId9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7EE2-C996-E84B-A7C9-2A8869A60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950370"/>
            <a:ext cx="6477000" cy="122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Multi-Sentence Argument Linking</a:t>
            </a:r>
            <a:endParaRPr lang="en-US" sz="3333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441D5-B30F-264A-BDF3-0A68FBDCF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2524369"/>
            <a:ext cx="5334000" cy="1460500"/>
          </a:xfrm>
        </p:spPr>
        <p:txBody>
          <a:bodyPr/>
          <a:lstStyle/>
          <a:p>
            <a:r>
              <a:rPr lang="en-US" dirty="0"/>
              <a:t>Seth Ebner*, Patrick Xia*,</a:t>
            </a:r>
          </a:p>
          <a:p>
            <a:r>
              <a:rPr lang="en-US" dirty="0"/>
              <a:t>Ryan </a:t>
            </a:r>
            <a:r>
              <a:rPr lang="en-US" dirty="0" err="1"/>
              <a:t>Culkin</a:t>
            </a:r>
            <a:r>
              <a:rPr lang="en-US" dirty="0"/>
              <a:t>, Kyle Rawlins,</a:t>
            </a:r>
          </a:p>
          <a:p>
            <a:r>
              <a:rPr lang="en-US" dirty="0"/>
              <a:t>Benjamin Van </a:t>
            </a:r>
            <a:r>
              <a:rPr lang="en-US" dirty="0" err="1"/>
              <a:t>Durme</a:t>
            </a:r>
            <a:endParaRPr lang="en-US" dirty="0"/>
          </a:p>
        </p:txBody>
      </p:sp>
      <p:pic>
        <p:nvPicPr>
          <p:cNvPr id="4" name="Google Shape;11;p1" descr="university.logo.small.horizontal.blue.pdf">
            <a:extLst>
              <a:ext uri="{FF2B5EF4-FFF2-40B4-BE49-F238E27FC236}">
                <a16:creationId xmlns:a16="http://schemas.microsoft.com/office/drawing/2014/main" id="{674A7F6F-0852-BF4A-9DBF-32EBA7A4C6DB}"/>
              </a:ext>
            </a:extLst>
          </p:cNvPr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17" y="4884201"/>
            <a:ext cx="2591953" cy="107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00B8DB-25F3-5E4F-BB0E-7F9839FA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24" y="5011811"/>
            <a:ext cx="1729154" cy="703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55824-2FEF-5D4F-B465-383D4F206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63" y="2524370"/>
            <a:ext cx="1005417" cy="1005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240D4-2855-C646-9B0B-FE56D5C261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64" t="3880" r="10856" b="1"/>
          <a:stretch/>
        </p:blipFill>
        <p:spPr>
          <a:xfrm>
            <a:off x="6870215" y="3784111"/>
            <a:ext cx="1019872" cy="940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E0B83A-F80A-3F47-8BF1-1CF4E4AB3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045" y="4496906"/>
            <a:ext cx="1019872" cy="1076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57DF72-7456-C847-909C-EEC11785E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00" y="3793505"/>
            <a:ext cx="1058333" cy="1058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B2B843-82FD-5542-BBC5-A877CBB398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214" y="2477034"/>
            <a:ext cx="1005417" cy="10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6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48E76-996A-4615-AFCC-49ABAF8DD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Motivation</a:t>
            </a:r>
          </a:p>
          <a:p>
            <a:pPr marL="190496" indent="0"/>
            <a:endParaRPr lang="en-US" dirty="0">
              <a:solidFill>
                <a:schemeClr val="tx1"/>
              </a:solidFill>
            </a:endParaRPr>
          </a:p>
          <a:p>
            <a:pPr marL="190496" indent="0"/>
            <a:r>
              <a:rPr lang="en-US" dirty="0">
                <a:solidFill>
                  <a:srgbClr val="FF0000"/>
                </a:solidFill>
              </a:rPr>
              <a:t>Data: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oles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cross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ultiple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entences</a:t>
            </a:r>
          </a:p>
          <a:p>
            <a:pPr marL="190496" indent="0"/>
            <a:endParaRPr lang="en-US" dirty="0"/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Model</a:t>
            </a:r>
          </a:p>
          <a:p>
            <a:pPr marL="190496" indent="0"/>
            <a:endParaRPr lang="en-US" dirty="0">
              <a:solidFill>
                <a:schemeClr val="dk1">
                  <a:alpha val="30000"/>
                </a:schemeClr>
              </a:solidFill>
            </a:endParaRPr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CF821-32B4-F549-8A71-65D674E6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618" y="2256696"/>
            <a:ext cx="600808" cy="6008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17A738-BF45-684B-BF1B-650E7F23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AF81-7E1C-4E0E-B20B-A2ACCF00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oles </a:t>
            </a:r>
            <a:r>
              <a:rPr lang="en-US" b="1" dirty="0"/>
              <a:t>A</a:t>
            </a:r>
            <a:r>
              <a:rPr lang="en-US" dirty="0"/>
              <a:t>cross </a:t>
            </a:r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S</a:t>
            </a:r>
            <a:r>
              <a:rPr lang="en-US" dirty="0"/>
              <a:t>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D147A-5087-4BF5-A9A5-A0DF36994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4937D-E7F1-FA49-BB56-3DA92BA7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33" y="1024562"/>
            <a:ext cx="846667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1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AF81-7E1C-4E0E-B20B-A2ACCF00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oles </a:t>
            </a:r>
            <a:r>
              <a:rPr lang="en-US" b="1" dirty="0"/>
              <a:t>A</a:t>
            </a:r>
            <a:r>
              <a:rPr lang="en-US" dirty="0"/>
              <a:t>cross </a:t>
            </a:r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S</a:t>
            </a:r>
            <a:r>
              <a:rPr lang="en-US" dirty="0"/>
              <a:t>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D147A-5087-4BF5-A9A5-A0DF36994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/>
              <a:t>Based on DARPA AIDA event ontology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4937D-E7F1-FA49-BB56-3DA92BA7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33" y="1024562"/>
            <a:ext cx="846667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0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AF81-7E1C-4E0E-B20B-A2ACCF00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oles </a:t>
            </a:r>
            <a:r>
              <a:rPr lang="en-US" b="1" dirty="0"/>
              <a:t>A</a:t>
            </a:r>
            <a:r>
              <a:rPr lang="en-US" dirty="0"/>
              <a:t>cross </a:t>
            </a:r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S</a:t>
            </a:r>
            <a:r>
              <a:rPr lang="en-US" dirty="0"/>
              <a:t>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D147A-5087-4BF5-A9A5-A0DF36994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Based on DARPA AIDA event ontology</a:t>
            </a:r>
          </a:p>
          <a:p>
            <a:pPr marL="190496" indent="0"/>
            <a:endParaRPr lang="en-US" dirty="0"/>
          </a:p>
          <a:p>
            <a:pPr marL="190496" indent="0"/>
            <a:r>
              <a:rPr lang="en-US" dirty="0"/>
              <a:t>9K+ examples from 4K news articles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4937D-E7F1-FA49-BB56-3DA92BA7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33" y="1024562"/>
            <a:ext cx="846667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AF81-7E1C-4E0E-B20B-A2ACCF00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oles </a:t>
            </a:r>
            <a:r>
              <a:rPr lang="en-US" b="1" dirty="0"/>
              <a:t>A</a:t>
            </a:r>
            <a:r>
              <a:rPr lang="en-US" dirty="0"/>
              <a:t>cross </a:t>
            </a:r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S</a:t>
            </a:r>
            <a:r>
              <a:rPr lang="en-US" dirty="0"/>
              <a:t>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D147A-5087-4BF5-A9A5-A0DF3699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33503"/>
            <a:ext cx="8347587" cy="3771750"/>
          </a:xfrm>
        </p:spPr>
        <p:txBody>
          <a:bodyPr/>
          <a:lstStyle/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Based on DARPA AIDA event ontology</a:t>
            </a:r>
          </a:p>
          <a:p>
            <a:pPr marL="190496" indent="0"/>
            <a:endParaRPr lang="en-US" dirty="0">
              <a:solidFill>
                <a:schemeClr val="dk1">
                  <a:alpha val="30000"/>
                </a:schemeClr>
              </a:solidFill>
            </a:endParaRPr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9K+ examples from 4K news articles</a:t>
            </a:r>
          </a:p>
          <a:p>
            <a:pPr marL="190496" indent="0"/>
            <a:endParaRPr lang="en-US" dirty="0"/>
          </a:p>
          <a:p>
            <a:pPr marL="190496" indent="0"/>
            <a:r>
              <a:rPr lang="en-US" dirty="0"/>
              <a:t>Annotators mark spans in 5-sentence context window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4937D-E7F1-FA49-BB56-3DA92BA7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33" y="1024562"/>
            <a:ext cx="846667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2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AF81-7E1C-4E0E-B20B-A2ACCF00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oles </a:t>
            </a:r>
            <a:r>
              <a:rPr lang="en-US" b="1" dirty="0"/>
              <a:t>A</a:t>
            </a:r>
            <a:r>
              <a:rPr lang="en-US" dirty="0"/>
              <a:t>cross </a:t>
            </a:r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S</a:t>
            </a:r>
            <a:r>
              <a:rPr lang="en-US" dirty="0"/>
              <a:t>entences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D147A-5087-4BF5-A9A5-A0DF3699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33503"/>
            <a:ext cx="8332839" cy="3771750"/>
          </a:xfrm>
        </p:spPr>
        <p:txBody>
          <a:bodyPr/>
          <a:lstStyle/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Based on DARPA AIDA event ontology</a:t>
            </a:r>
          </a:p>
          <a:p>
            <a:pPr marL="190496" indent="0"/>
            <a:endParaRPr lang="en-US" dirty="0">
              <a:solidFill>
                <a:schemeClr val="dk1">
                  <a:alpha val="30000"/>
                </a:schemeClr>
              </a:solidFill>
            </a:endParaRPr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9K+ examples from 4K news articles</a:t>
            </a:r>
          </a:p>
          <a:p>
            <a:pPr marL="190496" indent="0"/>
            <a:endParaRPr lang="en-US" dirty="0"/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Annotators mark spans in 5-sentence context window</a:t>
            </a:r>
          </a:p>
          <a:p>
            <a:pPr marL="190496" indent="0"/>
            <a:endParaRPr lang="en-US" dirty="0"/>
          </a:p>
          <a:p>
            <a:pPr marL="190496" indent="0"/>
            <a:r>
              <a:rPr lang="en-US" dirty="0"/>
              <a:t>Protocol and analysis in the paper!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4937D-E7F1-FA49-BB56-3DA92BA7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33" y="1024562"/>
            <a:ext cx="846667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2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B076-37B4-4FBF-A7B0-6BDDAC47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RAMS Example</a:t>
            </a:r>
          </a:p>
        </p:txBody>
      </p:sp>
      <p:sp>
        <p:nvSpPr>
          <p:cNvPr id="5" name="Google Shape;323;p42">
            <a:extLst>
              <a:ext uri="{FF2B5EF4-FFF2-40B4-BE49-F238E27FC236}">
                <a16:creationId xmlns:a16="http://schemas.microsoft.com/office/drawing/2014/main" id="{6A56506B-BCF3-48E6-88FD-4F92B228D0F2}"/>
              </a:ext>
            </a:extLst>
          </p:cNvPr>
          <p:cNvSpPr txBox="1">
            <a:spLocks noGrp="1"/>
          </p:cNvSpPr>
          <p:nvPr/>
        </p:nvSpPr>
        <p:spPr>
          <a:xfrm>
            <a:off x="1143000" y="1525209"/>
            <a:ext cx="6858000" cy="37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" sz="2000" dirty="0"/>
              <a:t>  When Russian </a:t>
            </a:r>
            <a:r>
              <a:rPr lang="en" sz="2000" u="sng" dirty="0"/>
              <a:t>aircraft</a:t>
            </a:r>
            <a:r>
              <a:rPr lang="en" sz="2000" dirty="0"/>
              <a:t> bombed a remote garrison in southeastern </a:t>
            </a:r>
            <a:r>
              <a:rPr lang="en" sz="2000" u="sng" dirty="0"/>
              <a:t>Syria</a:t>
            </a:r>
            <a:r>
              <a:rPr lang="en" sz="2000" dirty="0"/>
              <a:t> last month, alarm bells sounded at the Pentagon and the Ministry of Defense in London.</a:t>
            </a:r>
            <a:endParaRPr sz="2667" dirty="0"/>
          </a:p>
          <a:p>
            <a:endParaRPr sz="2000" dirty="0"/>
          </a:p>
          <a:p>
            <a:endParaRPr sz="2000" dirty="0"/>
          </a:p>
          <a:p>
            <a:r>
              <a:rPr lang="en" sz="2000" dirty="0"/>
              <a:t>  The </a:t>
            </a:r>
            <a:r>
              <a:rPr lang="en" sz="2000" u="sng" dirty="0"/>
              <a:t>Russians</a:t>
            </a:r>
            <a:r>
              <a:rPr lang="en" sz="2000" dirty="0"/>
              <a:t> weren’t </a:t>
            </a:r>
            <a:r>
              <a:rPr lang="en" sz="2000" b="1" i="1" u="sng" dirty="0"/>
              <a:t>bombarding</a:t>
            </a:r>
            <a:r>
              <a:rPr lang="en" sz="2000" dirty="0"/>
              <a:t> a run-of-the-mill</a:t>
            </a:r>
            <a:endParaRPr sz="2667" dirty="0"/>
          </a:p>
          <a:p>
            <a:r>
              <a:rPr lang="en" sz="2000" dirty="0"/>
              <a:t>  </a:t>
            </a:r>
            <a:r>
              <a:rPr lang="en" sz="2000" u="sng" dirty="0"/>
              <a:t>rebel outpost</a:t>
            </a:r>
            <a:r>
              <a:rPr lang="en" sz="2000" dirty="0"/>
              <a:t>, according to U.S. officials.</a:t>
            </a:r>
            <a:endParaRPr sz="2667" dirty="0"/>
          </a:p>
        </p:txBody>
      </p:sp>
      <p:pic>
        <p:nvPicPr>
          <p:cNvPr id="6" name="Google Shape;324;p42">
            <a:extLst>
              <a:ext uri="{FF2B5EF4-FFF2-40B4-BE49-F238E27FC236}">
                <a16:creationId xmlns:a16="http://schemas.microsoft.com/office/drawing/2014/main" id="{204F51DB-C715-427C-B2E3-0F70DC6B85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1337" y="3041294"/>
            <a:ext cx="2188308" cy="4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5;p42">
            <a:extLst>
              <a:ext uri="{FF2B5EF4-FFF2-40B4-BE49-F238E27FC236}">
                <a16:creationId xmlns:a16="http://schemas.microsoft.com/office/drawing/2014/main" id="{A0EE825F-3CC8-4087-81BF-E274B14031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272" y="3665034"/>
            <a:ext cx="2632401" cy="84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26;p42">
            <a:extLst>
              <a:ext uri="{FF2B5EF4-FFF2-40B4-BE49-F238E27FC236}">
                <a16:creationId xmlns:a16="http://schemas.microsoft.com/office/drawing/2014/main" id="{0CB3FD56-9C11-416F-BFFA-60CBCE8635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6000" y="2208047"/>
            <a:ext cx="1016000" cy="125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27;p42">
            <a:extLst>
              <a:ext uri="{FF2B5EF4-FFF2-40B4-BE49-F238E27FC236}">
                <a16:creationId xmlns:a16="http://schemas.microsoft.com/office/drawing/2014/main" id="{ED02D070-F82B-41AA-A9DE-74BB0B71EE8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8754" y="1883837"/>
            <a:ext cx="941917" cy="16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28;p42">
            <a:extLst>
              <a:ext uri="{FF2B5EF4-FFF2-40B4-BE49-F238E27FC236}">
                <a16:creationId xmlns:a16="http://schemas.microsoft.com/office/drawing/2014/main" id="{FD69654F-7D45-4D52-9A0B-A1E9509FAD77}"/>
              </a:ext>
            </a:extLst>
          </p:cNvPr>
          <p:cNvSpPr txBox="1"/>
          <p:nvPr/>
        </p:nvSpPr>
        <p:spPr>
          <a:xfrm rot="-979850">
            <a:off x="3074332" y="4142695"/>
            <a:ext cx="592141" cy="28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333">
                <a:solidFill>
                  <a:srgbClr val="366092"/>
                </a:solidFill>
              </a:rPr>
              <a:t>target</a:t>
            </a:r>
            <a:endParaRPr sz="1167"/>
          </a:p>
        </p:txBody>
      </p:sp>
      <p:sp>
        <p:nvSpPr>
          <p:cNvPr id="11" name="Google Shape;329;p42">
            <a:extLst>
              <a:ext uri="{FF2B5EF4-FFF2-40B4-BE49-F238E27FC236}">
                <a16:creationId xmlns:a16="http://schemas.microsoft.com/office/drawing/2014/main" id="{CEB49B73-11D7-4C35-A34C-FECD19EF4BFC}"/>
              </a:ext>
            </a:extLst>
          </p:cNvPr>
          <p:cNvSpPr txBox="1"/>
          <p:nvPr/>
        </p:nvSpPr>
        <p:spPr>
          <a:xfrm rot="3170578">
            <a:off x="3668527" y="2731625"/>
            <a:ext cx="568708" cy="28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333" dirty="0">
                <a:solidFill>
                  <a:srgbClr val="76923C"/>
                </a:solidFill>
              </a:rPr>
              <a:t>place</a:t>
            </a:r>
            <a:endParaRPr sz="917" dirty="0">
              <a:solidFill>
                <a:srgbClr val="76923C"/>
              </a:solidFill>
            </a:endParaRPr>
          </a:p>
        </p:txBody>
      </p:sp>
      <p:sp>
        <p:nvSpPr>
          <p:cNvPr id="12" name="Google Shape;330;p42">
            <a:extLst>
              <a:ext uri="{FF2B5EF4-FFF2-40B4-BE49-F238E27FC236}">
                <a16:creationId xmlns:a16="http://schemas.microsoft.com/office/drawing/2014/main" id="{D7B935E0-75B0-4A73-B61E-3D8F73A063E6}"/>
              </a:ext>
            </a:extLst>
          </p:cNvPr>
          <p:cNvSpPr txBox="1"/>
          <p:nvPr/>
        </p:nvSpPr>
        <p:spPr>
          <a:xfrm rot="-1132099">
            <a:off x="2568886" y="2894981"/>
            <a:ext cx="763000" cy="28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333">
                <a:solidFill>
                  <a:srgbClr val="953734"/>
                </a:solidFill>
              </a:rPr>
              <a:t>attacker</a:t>
            </a:r>
            <a:endParaRPr sz="1167">
              <a:solidFill>
                <a:srgbClr val="953734"/>
              </a:solidFill>
            </a:endParaRPr>
          </a:p>
        </p:txBody>
      </p:sp>
      <p:sp>
        <p:nvSpPr>
          <p:cNvPr id="13" name="Google Shape;331;p42">
            <a:extLst>
              <a:ext uri="{FF2B5EF4-FFF2-40B4-BE49-F238E27FC236}">
                <a16:creationId xmlns:a16="http://schemas.microsoft.com/office/drawing/2014/main" id="{63F8AFF1-74BA-44BD-96FA-DB029242358E}"/>
              </a:ext>
            </a:extLst>
          </p:cNvPr>
          <p:cNvSpPr txBox="1"/>
          <p:nvPr/>
        </p:nvSpPr>
        <p:spPr>
          <a:xfrm rot="3716924">
            <a:off x="3938868" y="2802986"/>
            <a:ext cx="952662" cy="28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333">
                <a:solidFill>
                  <a:srgbClr val="5F497A"/>
                </a:solidFill>
              </a:rPr>
              <a:t>instrument</a:t>
            </a:r>
            <a:endParaRPr sz="917">
              <a:solidFill>
                <a:srgbClr val="5F497A"/>
              </a:solidFill>
            </a:endParaRPr>
          </a:p>
        </p:txBody>
      </p:sp>
      <p:sp>
        <p:nvSpPr>
          <p:cNvPr id="14" name="Google Shape;332;p42">
            <a:extLst>
              <a:ext uri="{FF2B5EF4-FFF2-40B4-BE49-F238E27FC236}">
                <a16:creationId xmlns:a16="http://schemas.microsoft.com/office/drawing/2014/main" id="{05D2243A-B45F-4064-B669-A25FF3CF4D11}"/>
              </a:ext>
            </a:extLst>
          </p:cNvPr>
          <p:cNvSpPr txBox="1"/>
          <p:nvPr/>
        </p:nvSpPr>
        <p:spPr>
          <a:xfrm>
            <a:off x="5387570" y="2837755"/>
            <a:ext cx="2430500" cy="48725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333" dirty="0">
                <a:solidFill>
                  <a:schemeClr val="dk1"/>
                </a:solidFill>
              </a:rPr>
              <a:t>Conflict/Attack/</a:t>
            </a:r>
            <a:endParaRPr sz="1167" dirty="0"/>
          </a:p>
          <a:p>
            <a:r>
              <a:rPr lang="en" sz="1333" dirty="0" err="1">
                <a:solidFill>
                  <a:schemeClr val="dk1"/>
                </a:solidFill>
              </a:rPr>
              <a:t>AirstrikeMissileStrike</a:t>
            </a:r>
            <a:endParaRPr sz="1167" dirty="0"/>
          </a:p>
        </p:txBody>
      </p:sp>
      <p:pic>
        <p:nvPicPr>
          <p:cNvPr id="15" name="Google Shape;333;p42">
            <a:extLst>
              <a:ext uri="{FF2B5EF4-FFF2-40B4-BE49-F238E27FC236}">
                <a16:creationId xmlns:a16="http://schemas.microsoft.com/office/drawing/2014/main" id="{736B8824-7463-4186-BA4C-8F1B9470871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9416" y="3074179"/>
            <a:ext cx="624417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35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0450-690E-4F9F-8CDF-F176A483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Broad + Diverse Coverage of Ontology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F0EAA-A589-2F40-99AC-11420875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825" y="1181367"/>
            <a:ext cx="3520179" cy="42732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81529D-2A4C-F445-92DB-A7E1D22385E1}"/>
              </a:ext>
            </a:extLst>
          </p:cNvPr>
          <p:cNvSpPr/>
          <p:nvPr/>
        </p:nvSpPr>
        <p:spPr>
          <a:xfrm>
            <a:off x="2461850" y="1069732"/>
            <a:ext cx="4234961" cy="4416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47354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0450-690E-4F9F-8CDF-F176A483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Broad + Diverse Coverage of Ontology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F0EAA-A589-2F40-99AC-11420875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825" y="1181367"/>
            <a:ext cx="3520179" cy="42732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CB23F4-3951-7246-A72B-22EB4B6F2F2A}"/>
              </a:ext>
            </a:extLst>
          </p:cNvPr>
          <p:cNvSpPr/>
          <p:nvPr/>
        </p:nvSpPr>
        <p:spPr>
          <a:xfrm>
            <a:off x="2461850" y="3370389"/>
            <a:ext cx="4234961" cy="211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97546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0450-690E-4F9F-8CDF-F176A483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Broad + Diverse Coverage of Ontology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F0EAA-A589-2F40-99AC-11420875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825" y="1181367"/>
            <a:ext cx="3520179" cy="42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48E76-996A-4615-AFCC-49ABAF8DD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>
                <a:solidFill>
                  <a:srgbClr val="FF0000"/>
                </a:solidFill>
              </a:rPr>
              <a:t>Motivation</a:t>
            </a:r>
          </a:p>
          <a:p>
            <a:pPr marL="190496" indent="0"/>
            <a:endParaRPr lang="en-US" dirty="0">
              <a:solidFill>
                <a:srgbClr val="FF0000"/>
              </a:solidFill>
            </a:endParaRPr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Data: </a:t>
            </a:r>
            <a:r>
              <a:rPr lang="en-US" b="1" dirty="0">
                <a:solidFill>
                  <a:schemeClr val="dk1">
                    <a:alpha val="30000"/>
                  </a:schemeClr>
                </a:solidFill>
              </a:rPr>
              <a:t>R</a:t>
            </a:r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oles </a:t>
            </a:r>
            <a:r>
              <a:rPr lang="en-US" b="1" dirty="0">
                <a:solidFill>
                  <a:schemeClr val="dk1">
                    <a:alpha val="30000"/>
                  </a:schemeClr>
                </a:solidFill>
              </a:rPr>
              <a:t>A</a:t>
            </a:r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cross </a:t>
            </a:r>
            <a:r>
              <a:rPr lang="en-US" b="1" dirty="0">
                <a:solidFill>
                  <a:schemeClr val="dk1">
                    <a:alpha val="30000"/>
                  </a:schemeClr>
                </a:solidFill>
              </a:rPr>
              <a:t>M</a:t>
            </a:r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ultiple </a:t>
            </a:r>
            <a:r>
              <a:rPr lang="en-US" b="1" dirty="0">
                <a:solidFill>
                  <a:schemeClr val="dk1">
                    <a:alpha val="30000"/>
                  </a:schemeClr>
                </a:solidFill>
              </a:rPr>
              <a:t>S</a:t>
            </a:r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entences</a:t>
            </a:r>
          </a:p>
          <a:p>
            <a:pPr marL="190496" indent="0"/>
            <a:endParaRPr lang="en-US" dirty="0">
              <a:solidFill>
                <a:schemeClr val="dk1">
                  <a:alpha val="30000"/>
                </a:schemeClr>
              </a:solidFill>
            </a:endParaRPr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Model</a:t>
            </a:r>
          </a:p>
          <a:p>
            <a:pPr marL="190496" indent="0"/>
            <a:endParaRPr lang="en-US" dirty="0">
              <a:solidFill>
                <a:schemeClr val="dk1">
                  <a:alpha val="30000"/>
                </a:schemeClr>
              </a:solidFill>
            </a:endParaRPr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7D171-D8DE-CE4F-8DBD-5FDADA6C1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618" y="2256696"/>
            <a:ext cx="600808" cy="6008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FD4E008-65B9-394D-89EC-0CDC3393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48E76-996A-4615-AFCC-49ABAF8DD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Motivation</a:t>
            </a:r>
          </a:p>
          <a:p>
            <a:pPr marL="190496" indent="0"/>
            <a:endParaRPr lang="en-US" dirty="0">
              <a:solidFill>
                <a:schemeClr val="tx1">
                  <a:alpha val="30000"/>
                </a:schemeClr>
              </a:solidFill>
            </a:endParaRPr>
          </a:p>
          <a:p>
            <a:pPr marL="190496" indent="0"/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Data: </a:t>
            </a:r>
            <a:r>
              <a:rPr lang="en-US" b="1" dirty="0">
                <a:solidFill>
                  <a:schemeClr val="tx1">
                    <a:alpha val="30000"/>
                  </a:schemeClr>
                </a:solidFill>
              </a:rPr>
              <a:t>R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oles </a:t>
            </a:r>
            <a:r>
              <a:rPr lang="en-US" b="1" dirty="0">
                <a:solidFill>
                  <a:schemeClr val="tx1">
                    <a:alpha val="30000"/>
                  </a:schemeClr>
                </a:solidFill>
              </a:rPr>
              <a:t>A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cross </a:t>
            </a:r>
            <a:r>
              <a:rPr lang="en-US" b="1" dirty="0">
                <a:solidFill>
                  <a:schemeClr val="tx1">
                    <a:alpha val="30000"/>
                  </a:schemeClr>
                </a:solidFill>
              </a:rPr>
              <a:t>M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ultiple </a:t>
            </a:r>
            <a:r>
              <a:rPr lang="en-US" b="1" dirty="0">
                <a:solidFill>
                  <a:schemeClr val="tx1">
                    <a:alpha val="30000"/>
                  </a:schemeClr>
                </a:solidFill>
              </a:rPr>
              <a:t>S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entences</a:t>
            </a:r>
          </a:p>
          <a:p>
            <a:pPr marL="190496" indent="0"/>
            <a:endParaRPr lang="en-US" dirty="0">
              <a:solidFill>
                <a:srgbClr val="FF0000"/>
              </a:solidFill>
            </a:endParaRPr>
          </a:p>
          <a:p>
            <a:pPr marL="190496" indent="0"/>
            <a:r>
              <a:rPr lang="en-US" dirty="0">
                <a:solidFill>
                  <a:srgbClr val="FF0000"/>
                </a:solidFill>
              </a:rPr>
              <a:t>Model</a:t>
            </a:r>
          </a:p>
          <a:p>
            <a:pPr marL="190496" indent="0"/>
            <a:endParaRPr lang="en-US" dirty="0"/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954B3-30A6-1640-8693-83840851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618" y="2256696"/>
            <a:ext cx="600808" cy="6008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48F2609-FD23-8647-96E2-0FD38EC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4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7E98-9293-436B-909F-CB753843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CF5A-4AFD-4107-8902-04399549F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76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7E98-9293-436B-909F-CB753843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CF5A-4AFD-4107-8902-04399549F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/>
              <a:t>Roles are evoked by event triggers, forming </a:t>
            </a:r>
            <a:r>
              <a:rPr lang="en-US" i="1" dirty="0"/>
              <a:t>implicit arguments</a:t>
            </a:r>
            <a:r>
              <a:rPr lang="en-US" dirty="0"/>
              <a:t> (implicit discourse referents)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641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7E98-9293-436B-909F-CB753843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CF5A-4AFD-4107-8902-04399549F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/>
              <a:t>Roles are evoked by event triggers, forming </a:t>
            </a:r>
            <a:r>
              <a:rPr lang="en-US" i="1" dirty="0"/>
              <a:t>implicit arguments</a:t>
            </a:r>
            <a:r>
              <a:rPr lang="en-US" dirty="0"/>
              <a:t> (implicit discourse referents)</a:t>
            </a:r>
            <a:endParaRPr lang="en-US" i="1" dirty="0"/>
          </a:p>
          <a:p>
            <a:pPr marL="190496" indent="0"/>
            <a:r>
              <a:rPr lang="en-US" i="1" dirty="0"/>
              <a:t>	</a:t>
            </a:r>
          </a:p>
          <a:p>
            <a:pPr marL="190496" indent="0"/>
            <a:r>
              <a:rPr lang="en-US" sz="2333" i="1" dirty="0"/>
              <a:t>	</a:t>
            </a:r>
            <a:r>
              <a:rPr lang="en-US" sz="2333" dirty="0"/>
              <a:t>the </a:t>
            </a:r>
            <a:r>
              <a:rPr lang="en-US" sz="2333" u="sng" dirty="0"/>
              <a:t>place</a:t>
            </a:r>
            <a:r>
              <a:rPr lang="en-US" sz="2333" dirty="0"/>
              <a:t> of a </a:t>
            </a:r>
            <a:r>
              <a:rPr lang="en-US" sz="2333" i="1" dirty="0"/>
              <a:t>particular</a:t>
            </a:r>
            <a:r>
              <a:rPr lang="en-US" sz="2333" dirty="0"/>
              <a:t> attack event</a:t>
            </a:r>
          </a:p>
        </p:txBody>
      </p:sp>
    </p:spTree>
    <p:extLst>
      <p:ext uri="{BB962C8B-B14F-4D97-AF65-F5344CB8AC3E}">
        <p14:creationId xmlns:p14="http://schemas.microsoft.com/office/powerpoint/2010/main" val="1033313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7E98-9293-436B-909F-CB753843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CF5A-4AFD-4107-8902-04399549F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Roles are evoked by event triggers, forming </a:t>
            </a:r>
            <a:r>
              <a:rPr lang="en-US" i="1" dirty="0">
                <a:solidFill>
                  <a:schemeClr val="dk1">
                    <a:alpha val="30000"/>
                  </a:schemeClr>
                </a:solidFill>
              </a:rPr>
              <a:t>implicit arguments</a:t>
            </a:r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 (implicit discourse referents)</a:t>
            </a:r>
            <a:endParaRPr lang="en-US" i="1" dirty="0">
              <a:solidFill>
                <a:schemeClr val="dk1">
                  <a:alpha val="30000"/>
                </a:schemeClr>
              </a:solidFill>
            </a:endParaRPr>
          </a:p>
          <a:p>
            <a:pPr marL="190496" indent="0"/>
            <a:r>
              <a:rPr lang="en-US" i="1" dirty="0">
                <a:solidFill>
                  <a:schemeClr val="dk1">
                    <a:alpha val="30000"/>
                  </a:schemeClr>
                </a:solidFill>
              </a:rPr>
              <a:t>	</a:t>
            </a:r>
          </a:p>
          <a:p>
            <a:pPr marL="190496" indent="0"/>
            <a:r>
              <a:rPr lang="en-US" sz="2333" i="1" dirty="0">
                <a:solidFill>
                  <a:schemeClr val="dk1">
                    <a:alpha val="30000"/>
                  </a:schemeClr>
                </a:solidFill>
              </a:rPr>
              <a:t>	</a:t>
            </a:r>
            <a:r>
              <a:rPr lang="en-US" sz="2333" dirty="0">
                <a:solidFill>
                  <a:schemeClr val="dk1">
                    <a:alpha val="30000"/>
                  </a:schemeClr>
                </a:solidFill>
              </a:rPr>
              <a:t>the </a:t>
            </a:r>
            <a:r>
              <a:rPr lang="en-US" sz="2333" u="sng" dirty="0">
                <a:solidFill>
                  <a:schemeClr val="dk1">
                    <a:alpha val="30000"/>
                  </a:schemeClr>
                </a:solidFill>
              </a:rPr>
              <a:t>place</a:t>
            </a:r>
            <a:r>
              <a:rPr lang="en-US" sz="2333" dirty="0">
                <a:solidFill>
                  <a:schemeClr val="dk1">
                    <a:alpha val="30000"/>
                  </a:schemeClr>
                </a:solidFill>
              </a:rPr>
              <a:t> of a </a:t>
            </a:r>
            <a:r>
              <a:rPr lang="en-US" sz="2333" i="1" dirty="0">
                <a:solidFill>
                  <a:schemeClr val="dk1">
                    <a:alpha val="30000"/>
                  </a:schemeClr>
                </a:solidFill>
              </a:rPr>
              <a:t>particular</a:t>
            </a:r>
            <a:r>
              <a:rPr lang="en-US" sz="2333" dirty="0">
                <a:solidFill>
                  <a:schemeClr val="dk1">
                    <a:alpha val="30000"/>
                  </a:schemeClr>
                </a:solidFill>
              </a:rPr>
              <a:t> attack event</a:t>
            </a:r>
          </a:p>
          <a:p>
            <a:pPr marL="190496" indent="0"/>
            <a:endParaRPr lang="en-US" dirty="0"/>
          </a:p>
          <a:p>
            <a:pPr marL="190496" indent="0"/>
            <a:r>
              <a:rPr lang="en-US" dirty="0"/>
              <a:t>Implicit arguments linked to explicit mentions in text</a:t>
            </a:r>
          </a:p>
        </p:txBody>
      </p:sp>
    </p:spTree>
    <p:extLst>
      <p:ext uri="{BB962C8B-B14F-4D97-AF65-F5344CB8AC3E}">
        <p14:creationId xmlns:p14="http://schemas.microsoft.com/office/powerpoint/2010/main" val="530613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BB49-2B99-4832-8486-EEBC2660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F90B4-3106-4B7E-9473-BB9DF3E8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956" y="1342064"/>
            <a:ext cx="7136259" cy="3771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BB49-2B99-4832-8486-EEBC2660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F90B4-3106-4B7E-9473-BB9DF3E8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956" y="1342064"/>
            <a:ext cx="7136259" cy="3771750"/>
          </a:xfrm>
        </p:spPr>
        <p:txBody>
          <a:bodyPr/>
          <a:lstStyle/>
          <a:p>
            <a:pPr marL="619113" indent="-428617">
              <a:buAutoNum type="arabicParenR"/>
            </a:pPr>
            <a:r>
              <a:rPr lang="en-US" dirty="0"/>
              <a:t>Learn span representations for each trigger span and candidate argument span</a:t>
            </a:r>
          </a:p>
        </p:txBody>
      </p:sp>
    </p:spTree>
    <p:extLst>
      <p:ext uri="{BB962C8B-B14F-4D97-AF65-F5344CB8AC3E}">
        <p14:creationId xmlns:p14="http://schemas.microsoft.com/office/powerpoint/2010/main" val="373763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BB49-2B99-4832-8486-EEBC2660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F90B4-3106-4B7E-9473-BB9DF3E8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956" y="1342064"/>
            <a:ext cx="7136259" cy="3771750"/>
          </a:xfrm>
        </p:spPr>
        <p:txBody>
          <a:bodyPr/>
          <a:lstStyle/>
          <a:p>
            <a:pPr marL="619113" indent="-428617">
              <a:buAutoNum type="arabicParenR"/>
            </a:pPr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Learn span representations for each trigger span and candidate argument span</a:t>
            </a:r>
          </a:p>
          <a:p>
            <a:pPr marL="619113" indent="-428617">
              <a:buAutoNum type="arabicParenR"/>
            </a:pPr>
            <a:endParaRPr lang="en-US" dirty="0"/>
          </a:p>
          <a:p>
            <a:pPr marL="619113" indent="-428617">
              <a:buAutoNum type="arabicParenR"/>
            </a:pPr>
            <a:r>
              <a:rPr lang="en-US" dirty="0"/>
              <a:t>For each trigger, prune to top-</a:t>
            </a:r>
            <a:r>
              <a:rPr lang="en-US" i="1" dirty="0"/>
              <a:t>k</a:t>
            </a:r>
            <a:r>
              <a:rPr lang="en-US" dirty="0"/>
              <a:t>    candidate arguments</a:t>
            </a:r>
          </a:p>
        </p:txBody>
      </p:sp>
    </p:spTree>
    <p:extLst>
      <p:ext uri="{BB962C8B-B14F-4D97-AF65-F5344CB8AC3E}">
        <p14:creationId xmlns:p14="http://schemas.microsoft.com/office/powerpoint/2010/main" val="3030471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BB49-2B99-4832-8486-EEBC2660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F90B4-3106-4B7E-9473-BB9DF3E8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956" y="1342064"/>
            <a:ext cx="7136259" cy="3771750"/>
          </a:xfrm>
        </p:spPr>
        <p:txBody>
          <a:bodyPr/>
          <a:lstStyle/>
          <a:p>
            <a:pPr marL="619113" indent="-428617">
              <a:buAutoNum type="arabicParenR"/>
            </a:pPr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Learn span representations for each trigger span and candidate argument span</a:t>
            </a:r>
          </a:p>
          <a:p>
            <a:pPr marL="619113" indent="-428617">
              <a:buAutoNum type="arabicParenR"/>
            </a:pPr>
            <a:endParaRPr lang="en-US" dirty="0">
              <a:solidFill>
                <a:schemeClr val="dk1">
                  <a:alpha val="30000"/>
                </a:schemeClr>
              </a:solidFill>
            </a:endParaRPr>
          </a:p>
          <a:p>
            <a:pPr marL="619113" indent="-428617">
              <a:buAutoNum type="arabicParenR"/>
            </a:pPr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For each trigger, prune to top-</a:t>
            </a:r>
            <a:r>
              <a:rPr lang="en-US" i="1" dirty="0">
                <a:solidFill>
                  <a:schemeClr val="dk1">
                    <a:alpha val="30000"/>
                  </a:schemeClr>
                </a:solidFill>
              </a:rPr>
              <a:t>k</a:t>
            </a:r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    candidate arguments</a:t>
            </a:r>
          </a:p>
          <a:p>
            <a:pPr marL="619113" indent="-428617">
              <a:buAutoNum type="arabicParenR"/>
            </a:pPr>
            <a:endParaRPr lang="en-US" dirty="0"/>
          </a:p>
          <a:p>
            <a:pPr marL="619113" indent="-428617">
              <a:buAutoNum type="arabicParenR"/>
            </a:pPr>
            <a:r>
              <a:rPr lang="en-US" dirty="0"/>
              <a:t>Score reps of implicit arguments with reps of explicit arguments using a decomposable scoring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61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57875" y="522728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14502" y="856677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14500" y="1114109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14504" y="1353522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14502" y="1886406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14501" y="2164433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14502" y="2789994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A92E908-F702-F94D-9B90-2BDE52B000A7}"/>
              </a:ext>
            </a:extLst>
          </p:cNvPr>
          <p:cNvSpPr/>
          <p:nvPr/>
        </p:nvSpPr>
        <p:spPr>
          <a:xfrm>
            <a:off x="1828578" y="80075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07498-2E5A-B54A-882A-7CCCB09F882D}"/>
              </a:ext>
            </a:extLst>
          </p:cNvPr>
          <p:cNvSpPr/>
          <p:nvPr/>
        </p:nvSpPr>
        <p:spPr>
          <a:xfrm>
            <a:off x="2798696" y="794896"/>
            <a:ext cx="708342" cy="129426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508BFC-1F49-AA4E-845A-820A8D02B3DE}"/>
              </a:ext>
            </a:extLst>
          </p:cNvPr>
          <p:cNvSpPr/>
          <p:nvPr/>
        </p:nvSpPr>
        <p:spPr>
          <a:xfrm>
            <a:off x="2458884" y="105232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1D9A7-807A-0F48-8DBA-9654FE9DF19D}"/>
              </a:ext>
            </a:extLst>
          </p:cNvPr>
          <p:cNvSpPr/>
          <p:nvPr/>
        </p:nvSpPr>
        <p:spPr>
          <a:xfrm>
            <a:off x="1925998" y="1291740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6427B4-FF32-0D44-811C-9C6A1C3C3939}"/>
              </a:ext>
            </a:extLst>
          </p:cNvPr>
          <p:cNvSpPr/>
          <p:nvPr/>
        </p:nvSpPr>
        <p:spPr>
          <a:xfrm>
            <a:off x="2848894" y="1818546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3162D3-31BB-FD45-B2C6-4D197ADAC0C3}"/>
              </a:ext>
            </a:extLst>
          </p:cNvPr>
          <p:cNvSpPr/>
          <p:nvPr/>
        </p:nvSpPr>
        <p:spPr>
          <a:xfrm>
            <a:off x="3469708" y="182462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3EEE29-2D1B-1240-9085-7B1C61A552E5}"/>
              </a:ext>
            </a:extLst>
          </p:cNvPr>
          <p:cNvSpPr/>
          <p:nvPr/>
        </p:nvSpPr>
        <p:spPr>
          <a:xfrm>
            <a:off x="2192440" y="211974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CACBC-5189-604C-8802-29D814E0B8F0}"/>
              </a:ext>
            </a:extLst>
          </p:cNvPr>
          <p:cNvSpPr/>
          <p:nvPr/>
        </p:nvSpPr>
        <p:spPr>
          <a:xfrm>
            <a:off x="2532251" y="271298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0538E5-361D-C046-9512-04737CCE7FA8}"/>
              </a:ext>
            </a:extLst>
          </p:cNvPr>
          <p:cNvSpPr/>
          <p:nvPr/>
        </p:nvSpPr>
        <p:spPr>
          <a:xfrm>
            <a:off x="4516171" y="2715780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32F1E6-93A1-464E-9CD1-C8AB13FFB922}"/>
              </a:ext>
            </a:extLst>
          </p:cNvPr>
          <p:cNvSpPr/>
          <p:nvPr/>
        </p:nvSpPr>
        <p:spPr>
          <a:xfrm>
            <a:off x="4415774" y="1027160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434224-4BCA-AB4A-AD1D-80D4DD8B653F}"/>
              </a:ext>
            </a:extLst>
          </p:cNvPr>
          <p:cNvSpPr/>
          <p:nvPr/>
        </p:nvSpPr>
        <p:spPr>
          <a:xfrm>
            <a:off x="3687238" y="794896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301B8-F163-A64A-8E2F-A5AD6ADEE734}"/>
              </a:ext>
            </a:extLst>
          </p:cNvPr>
          <p:cNvSpPr/>
          <p:nvPr/>
        </p:nvSpPr>
        <p:spPr>
          <a:xfrm>
            <a:off x="4257250" y="79546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0CDF38-2CCC-1949-B011-1C0038333950}"/>
              </a:ext>
            </a:extLst>
          </p:cNvPr>
          <p:cNvSpPr/>
          <p:nvPr/>
        </p:nvSpPr>
        <p:spPr>
          <a:xfrm>
            <a:off x="1829818" y="104296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EC3F26-2A13-A141-9BC1-2A1CB5F3009D}"/>
              </a:ext>
            </a:extLst>
          </p:cNvPr>
          <p:cNvSpPr/>
          <p:nvPr/>
        </p:nvSpPr>
        <p:spPr>
          <a:xfrm>
            <a:off x="3066981" y="105840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05FBFA-4431-224A-A37F-80E792FB012A}"/>
              </a:ext>
            </a:extLst>
          </p:cNvPr>
          <p:cNvSpPr/>
          <p:nvPr/>
        </p:nvSpPr>
        <p:spPr>
          <a:xfrm>
            <a:off x="3732289" y="105840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6519EC-90FF-1046-B330-D4AB3AE7C496}"/>
              </a:ext>
            </a:extLst>
          </p:cNvPr>
          <p:cNvSpPr/>
          <p:nvPr/>
        </p:nvSpPr>
        <p:spPr>
          <a:xfrm>
            <a:off x="3170886" y="130332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EA3AEC-3F88-4E4E-A0C1-C258BD351218}"/>
              </a:ext>
            </a:extLst>
          </p:cNvPr>
          <p:cNvSpPr/>
          <p:nvPr/>
        </p:nvSpPr>
        <p:spPr>
          <a:xfrm>
            <a:off x="4415680" y="179444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81EDFA-8BC3-3C4D-A858-E7FC4542FFB4}"/>
              </a:ext>
            </a:extLst>
          </p:cNvPr>
          <p:cNvSpPr/>
          <p:nvPr/>
        </p:nvSpPr>
        <p:spPr>
          <a:xfrm>
            <a:off x="1783714" y="183842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D280D35-4FDD-D548-BA0D-D071AE12301E}"/>
              </a:ext>
            </a:extLst>
          </p:cNvPr>
          <p:cNvSpPr/>
          <p:nvPr/>
        </p:nvSpPr>
        <p:spPr>
          <a:xfrm>
            <a:off x="2886424" y="210078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4AA9D7A-3F01-894A-B396-388076464EE7}"/>
              </a:ext>
            </a:extLst>
          </p:cNvPr>
          <p:cNvSpPr/>
          <p:nvPr/>
        </p:nvSpPr>
        <p:spPr>
          <a:xfrm>
            <a:off x="1800400" y="2734866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C774AA-1C27-A040-9C71-385693758D9B}"/>
              </a:ext>
            </a:extLst>
          </p:cNvPr>
          <p:cNvSpPr/>
          <p:nvPr/>
        </p:nvSpPr>
        <p:spPr>
          <a:xfrm>
            <a:off x="3170886" y="2734866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20F0839-0598-3644-B65C-729D645CB2D8}"/>
              </a:ext>
            </a:extLst>
          </p:cNvPr>
          <p:cNvSpPr/>
          <p:nvPr/>
        </p:nvSpPr>
        <p:spPr>
          <a:xfrm>
            <a:off x="3843528" y="2728214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EEEB31-9D54-5543-9F95-5983833C262A}"/>
              </a:ext>
            </a:extLst>
          </p:cNvPr>
          <p:cNvSpPr txBox="1"/>
          <p:nvPr/>
        </p:nvSpPr>
        <p:spPr>
          <a:xfrm>
            <a:off x="1215152" y="4807334"/>
            <a:ext cx="674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Enumerate candidate argument spans up to a fixed width</a:t>
            </a:r>
          </a:p>
        </p:txBody>
      </p:sp>
    </p:spTree>
    <p:extLst>
      <p:ext uri="{BB962C8B-B14F-4D97-AF65-F5344CB8AC3E}">
        <p14:creationId xmlns:p14="http://schemas.microsoft.com/office/powerpoint/2010/main" val="240723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AC97-921E-3A41-A78C-DDB1BF21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ADD97-8F0D-F545-935F-BA774516E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00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57875" y="522728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14502" y="856677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14500" y="1114109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14504" y="1353522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14502" y="1886406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14501" y="2164433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14502" y="2789994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A92E908-F702-F94D-9B90-2BDE52B000A7}"/>
              </a:ext>
            </a:extLst>
          </p:cNvPr>
          <p:cNvSpPr/>
          <p:nvPr/>
        </p:nvSpPr>
        <p:spPr>
          <a:xfrm>
            <a:off x="1828578" y="80075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07498-2E5A-B54A-882A-7CCCB09F882D}"/>
              </a:ext>
            </a:extLst>
          </p:cNvPr>
          <p:cNvSpPr/>
          <p:nvPr/>
        </p:nvSpPr>
        <p:spPr>
          <a:xfrm>
            <a:off x="2798696" y="794896"/>
            <a:ext cx="708342" cy="129426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508BFC-1F49-AA4E-845A-820A8D02B3DE}"/>
              </a:ext>
            </a:extLst>
          </p:cNvPr>
          <p:cNvSpPr/>
          <p:nvPr/>
        </p:nvSpPr>
        <p:spPr>
          <a:xfrm>
            <a:off x="2458884" y="105232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1D9A7-807A-0F48-8DBA-9654FE9DF19D}"/>
              </a:ext>
            </a:extLst>
          </p:cNvPr>
          <p:cNvSpPr/>
          <p:nvPr/>
        </p:nvSpPr>
        <p:spPr>
          <a:xfrm>
            <a:off x="1925998" y="1291740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6427B4-FF32-0D44-811C-9C6A1C3C3939}"/>
              </a:ext>
            </a:extLst>
          </p:cNvPr>
          <p:cNvSpPr/>
          <p:nvPr/>
        </p:nvSpPr>
        <p:spPr>
          <a:xfrm>
            <a:off x="2848894" y="1818546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3162D3-31BB-FD45-B2C6-4D197ADAC0C3}"/>
              </a:ext>
            </a:extLst>
          </p:cNvPr>
          <p:cNvSpPr/>
          <p:nvPr/>
        </p:nvSpPr>
        <p:spPr>
          <a:xfrm>
            <a:off x="3469708" y="182462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3EEE29-2D1B-1240-9085-7B1C61A552E5}"/>
              </a:ext>
            </a:extLst>
          </p:cNvPr>
          <p:cNvSpPr/>
          <p:nvPr/>
        </p:nvSpPr>
        <p:spPr>
          <a:xfrm>
            <a:off x="2192440" y="211974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CACBC-5189-604C-8802-29D814E0B8F0}"/>
              </a:ext>
            </a:extLst>
          </p:cNvPr>
          <p:cNvSpPr/>
          <p:nvPr/>
        </p:nvSpPr>
        <p:spPr>
          <a:xfrm>
            <a:off x="2532251" y="271298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0538E5-361D-C046-9512-04737CCE7FA8}"/>
              </a:ext>
            </a:extLst>
          </p:cNvPr>
          <p:cNvSpPr/>
          <p:nvPr/>
        </p:nvSpPr>
        <p:spPr>
          <a:xfrm>
            <a:off x="4516171" y="2715780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32F1E6-93A1-464E-9CD1-C8AB13FFB922}"/>
              </a:ext>
            </a:extLst>
          </p:cNvPr>
          <p:cNvSpPr/>
          <p:nvPr/>
        </p:nvSpPr>
        <p:spPr>
          <a:xfrm>
            <a:off x="4415774" y="1027160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434224-4BCA-AB4A-AD1D-80D4DD8B653F}"/>
              </a:ext>
            </a:extLst>
          </p:cNvPr>
          <p:cNvSpPr/>
          <p:nvPr/>
        </p:nvSpPr>
        <p:spPr>
          <a:xfrm>
            <a:off x="3687238" y="794896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301B8-F163-A64A-8E2F-A5AD6ADEE734}"/>
              </a:ext>
            </a:extLst>
          </p:cNvPr>
          <p:cNvSpPr/>
          <p:nvPr/>
        </p:nvSpPr>
        <p:spPr>
          <a:xfrm>
            <a:off x="4257250" y="79546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0CDF38-2CCC-1949-B011-1C0038333950}"/>
              </a:ext>
            </a:extLst>
          </p:cNvPr>
          <p:cNvSpPr/>
          <p:nvPr/>
        </p:nvSpPr>
        <p:spPr>
          <a:xfrm>
            <a:off x="1829818" y="104296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EC3F26-2A13-A141-9BC1-2A1CB5F3009D}"/>
              </a:ext>
            </a:extLst>
          </p:cNvPr>
          <p:cNvSpPr/>
          <p:nvPr/>
        </p:nvSpPr>
        <p:spPr>
          <a:xfrm>
            <a:off x="3066981" y="105840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05FBFA-4431-224A-A37F-80E792FB012A}"/>
              </a:ext>
            </a:extLst>
          </p:cNvPr>
          <p:cNvSpPr/>
          <p:nvPr/>
        </p:nvSpPr>
        <p:spPr>
          <a:xfrm>
            <a:off x="3732289" y="105840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6519EC-90FF-1046-B330-D4AB3AE7C496}"/>
              </a:ext>
            </a:extLst>
          </p:cNvPr>
          <p:cNvSpPr/>
          <p:nvPr/>
        </p:nvSpPr>
        <p:spPr>
          <a:xfrm>
            <a:off x="3170886" y="130332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EA3AEC-3F88-4E4E-A0C1-C258BD351218}"/>
              </a:ext>
            </a:extLst>
          </p:cNvPr>
          <p:cNvSpPr/>
          <p:nvPr/>
        </p:nvSpPr>
        <p:spPr>
          <a:xfrm>
            <a:off x="4415680" y="179444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81EDFA-8BC3-3C4D-A858-E7FC4542FFB4}"/>
              </a:ext>
            </a:extLst>
          </p:cNvPr>
          <p:cNvSpPr/>
          <p:nvPr/>
        </p:nvSpPr>
        <p:spPr>
          <a:xfrm>
            <a:off x="1783714" y="183842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D280D35-4FDD-D548-BA0D-D071AE12301E}"/>
              </a:ext>
            </a:extLst>
          </p:cNvPr>
          <p:cNvSpPr/>
          <p:nvPr/>
        </p:nvSpPr>
        <p:spPr>
          <a:xfrm>
            <a:off x="2886424" y="210078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4AA9D7A-3F01-894A-B396-388076464EE7}"/>
              </a:ext>
            </a:extLst>
          </p:cNvPr>
          <p:cNvSpPr/>
          <p:nvPr/>
        </p:nvSpPr>
        <p:spPr>
          <a:xfrm>
            <a:off x="1800400" y="2734866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C774AA-1C27-A040-9C71-385693758D9B}"/>
              </a:ext>
            </a:extLst>
          </p:cNvPr>
          <p:cNvSpPr/>
          <p:nvPr/>
        </p:nvSpPr>
        <p:spPr>
          <a:xfrm>
            <a:off x="3170886" y="2734866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20F0839-0598-3644-B65C-729D645CB2D8}"/>
              </a:ext>
            </a:extLst>
          </p:cNvPr>
          <p:cNvSpPr/>
          <p:nvPr/>
        </p:nvSpPr>
        <p:spPr>
          <a:xfrm>
            <a:off x="3843528" y="2728214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EEEB31-9D54-5543-9F95-5983833C262A}"/>
              </a:ext>
            </a:extLst>
          </p:cNvPr>
          <p:cNvSpPr txBox="1"/>
          <p:nvPr/>
        </p:nvSpPr>
        <p:spPr>
          <a:xfrm>
            <a:off x="1766400" y="4781949"/>
            <a:ext cx="563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argument representations for every span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AB24A-5DA3-E747-8792-BDE4F9BA16FD}"/>
              </a:ext>
            </a:extLst>
          </p:cNvPr>
          <p:cNvSpPr txBox="1"/>
          <p:nvPr/>
        </p:nvSpPr>
        <p:spPr>
          <a:xfrm>
            <a:off x="5809957" y="856676"/>
            <a:ext cx="2354976" cy="237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Span representation:</a:t>
            </a:r>
          </a:p>
          <a:p>
            <a:pPr marL="238121" indent="-238121">
              <a:buFont typeface="Arial" panose="020B0604020202020204" pitchFamily="34" charset="0"/>
              <a:buChar char="•"/>
            </a:pPr>
            <a:r>
              <a:rPr lang="en-US" sz="1333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BiLSTM</a:t>
            </a:r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hidden states at start and end of span (contextualized and type-level embeddings)</a:t>
            </a:r>
          </a:p>
          <a:p>
            <a:pPr marL="238121" indent="-238121">
              <a:buFont typeface="Arial" panose="020B0604020202020204" pitchFamily="34" charset="0"/>
              <a:buChar char="•"/>
            </a:pPr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 “head word” vector from attention mask over type-level embeddings</a:t>
            </a:r>
          </a:p>
          <a:p>
            <a:pPr marL="238121" indent="-238121">
              <a:buFont typeface="Arial" panose="020B0604020202020204" pitchFamily="34" charset="0"/>
              <a:buChar char="•"/>
            </a:pPr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Learned representation of span width</a:t>
            </a:r>
          </a:p>
          <a:p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(Lee et al., 2017; </a:t>
            </a:r>
            <a:r>
              <a:rPr lang="en-US" sz="1333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i.a.</a:t>
            </a:r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C56A0D2-5594-A841-AD85-F9132C907E3C}"/>
              </a:ext>
            </a:extLst>
          </p:cNvPr>
          <p:cNvSpPr/>
          <p:nvPr/>
        </p:nvSpPr>
        <p:spPr>
          <a:xfrm>
            <a:off x="4588340" y="233900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55000">
                <a:srgbClr val="FFC000"/>
              </a:gs>
              <a:gs pos="86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EDF0DE-0ACF-724A-B886-D8C33FED7991}"/>
              </a:ext>
            </a:extLst>
          </p:cNvPr>
          <p:cNvSpPr/>
          <p:nvPr/>
        </p:nvSpPr>
        <p:spPr>
          <a:xfrm>
            <a:off x="5049056" y="3670182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25000"/>
                </a:schemeClr>
              </a:gs>
              <a:gs pos="55000">
                <a:schemeClr val="bg2">
                  <a:lumMod val="90000"/>
                </a:schemeClr>
              </a:gs>
              <a:gs pos="86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313DBCF-C148-124D-B55A-DEF22757E36A}"/>
              </a:ext>
            </a:extLst>
          </p:cNvPr>
          <p:cNvSpPr/>
          <p:nvPr/>
        </p:nvSpPr>
        <p:spPr>
          <a:xfrm>
            <a:off x="886849" y="3448300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86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EDEEF6-02EB-8246-BA2A-CF1B8107B8EC}"/>
              </a:ext>
            </a:extLst>
          </p:cNvPr>
          <p:cNvCxnSpPr>
            <a:cxnSpLocks/>
          </p:cNvCxnSpPr>
          <p:nvPr/>
        </p:nvCxnSpPr>
        <p:spPr>
          <a:xfrm flipV="1">
            <a:off x="5060300" y="473378"/>
            <a:ext cx="247477" cy="59330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8EE604E-D9B5-8042-A2C3-3B7D20DCC783}"/>
              </a:ext>
            </a:extLst>
          </p:cNvPr>
          <p:cNvCxnSpPr>
            <a:cxnSpLocks/>
          </p:cNvCxnSpPr>
          <p:nvPr/>
        </p:nvCxnSpPr>
        <p:spPr>
          <a:xfrm>
            <a:off x="5182289" y="2905652"/>
            <a:ext cx="440351" cy="669674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C8F3E69-D97D-4941-AC21-47266932E7CB}"/>
              </a:ext>
            </a:extLst>
          </p:cNvPr>
          <p:cNvCxnSpPr>
            <a:cxnSpLocks/>
          </p:cNvCxnSpPr>
          <p:nvPr/>
        </p:nvCxnSpPr>
        <p:spPr>
          <a:xfrm flipH="1">
            <a:off x="2106264" y="2992549"/>
            <a:ext cx="371272" cy="344089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58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2710FF5-ADA1-6C4F-BEDA-9B394CD0B69A}"/>
              </a:ext>
            </a:extLst>
          </p:cNvPr>
          <p:cNvSpPr txBox="1"/>
          <p:nvPr/>
        </p:nvSpPr>
        <p:spPr>
          <a:xfrm>
            <a:off x="3047012" y="4793531"/>
            <a:ext cx="308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Prune to find good spans</a:t>
            </a:r>
          </a:p>
        </p:txBody>
      </p:sp>
      <p:sp>
        <p:nvSpPr>
          <p:cNvPr id="20" name="Document 19">
            <a:extLst>
              <a:ext uri="{FF2B5EF4-FFF2-40B4-BE49-F238E27FC236}">
                <a16:creationId xmlns:a16="http://schemas.microsoft.com/office/drawing/2014/main" id="{694658DB-5CBC-454D-AF80-D30D4CD55BD3}"/>
              </a:ext>
            </a:extLst>
          </p:cNvPr>
          <p:cNvSpPr/>
          <p:nvPr/>
        </p:nvSpPr>
        <p:spPr>
          <a:xfrm>
            <a:off x="1457875" y="522728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0DD319-A8C8-CD4E-87F0-D3D225D9F92C}"/>
              </a:ext>
            </a:extLst>
          </p:cNvPr>
          <p:cNvCxnSpPr>
            <a:cxnSpLocks/>
          </p:cNvCxnSpPr>
          <p:nvPr/>
        </p:nvCxnSpPr>
        <p:spPr>
          <a:xfrm>
            <a:off x="1714502" y="856677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026B04-8610-7A43-8A47-BF50A12416E8}"/>
              </a:ext>
            </a:extLst>
          </p:cNvPr>
          <p:cNvCxnSpPr>
            <a:cxnSpLocks/>
          </p:cNvCxnSpPr>
          <p:nvPr/>
        </p:nvCxnSpPr>
        <p:spPr>
          <a:xfrm>
            <a:off x="1714500" y="1114109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B1954-6BD3-214B-8278-0111F4783A81}"/>
              </a:ext>
            </a:extLst>
          </p:cNvPr>
          <p:cNvCxnSpPr>
            <a:cxnSpLocks/>
          </p:cNvCxnSpPr>
          <p:nvPr/>
        </p:nvCxnSpPr>
        <p:spPr>
          <a:xfrm>
            <a:off x="1714504" y="1353522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07A225-DCF0-824E-A9C0-2F1EDE297F2D}"/>
              </a:ext>
            </a:extLst>
          </p:cNvPr>
          <p:cNvCxnSpPr>
            <a:cxnSpLocks/>
          </p:cNvCxnSpPr>
          <p:nvPr/>
        </p:nvCxnSpPr>
        <p:spPr>
          <a:xfrm>
            <a:off x="1714502" y="1886406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7BF84-3D3D-AE4E-BB9B-5EEFA39113BC}"/>
              </a:ext>
            </a:extLst>
          </p:cNvPr>
          <p:cNvCxnSpPr>
            <a:cxnSpLocks/>
          </p:cNvCxnSpPr>
          <p:nvPr/>
        </p:nvCxnSpPr>
        <p:spPr>
          <a:xfrm>
            <a:off x="1714501" y="2164433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96C915-8FF1-6349-8F67-6B4A8491713C}"/>
              </a:ext>
            </a:extLst>
          </p:cNvPr>
          <p:cNvCxnSpPr>
            <a:cxnSpLocks/>
          </p:cNvCxnSpPr>
          <p:nvPr/>
        </p:nvCxnSpPr>
        <p:spPr>
          <a:xfrm>
            <a:off x="1714502" y="2789994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FD2AD24-1D57-5B41-88A9-A7E54EBAD3D3}"/>
              </a:ext>
            </a:extLst>
          </p:cNvPr>
          <p:cNvSpPr/>
          <p:nvPr/>
        </p:nvSpPr>
        <p:spPr>
          <a:xfrm>
            <a:off x="1828578" y="80075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93FA6B-7F36-6C48-8D3C-D71B58237C00}"/>
              </a:ext>
            </a:extLst>
          </p:cNvPr>
          <p:cNvSpPr/>
          <p:nvPr/>
        </p:nvSpPr>
        <p:spPr>
          <a:xfrm>
            <a:off x="2798696" y="794896"/>
            <a:ext cx="708342" cy="129426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E6008A-F10B-F94C-85F7-8EEE50DD9875}"/>
              </a:ext>
            </a:extLst>
          </p:cNvPr>
          <p:cNvSpPr/>
          <p:nvPr/>
        </p:nvSpPr>
        <p:spPr>
          <a:xfrm>
            <a:off x="2458884" y="105232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285720-4BCA-BA4F-9CB7-76998BC08159}"/>
              </a:ext>
            </a:extLst>
          </p:cNvPr>
          <p:cNvSpPr/>
          <p:nvPr/>
        </p:nvSpPr>
        <p:spPr>
          <a:xfrm>
            <a:off x="1925998" y="1291740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41239-D067-EE46-8F8A-842AEF354112}"/>
              </a:ext>
            </a:extLst>
          </p:cNvPr>
          <p:cNvSpPr/>
          <p:nvPr/>
        </p:nvSpPr>
        <p:spPr>
          <a:xfrm>
            <a:off x="2848894" y="1818546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33BD7B-4ADA-7048-95D6-C8A59042F971}"/>
              </a:ext>
            </a:extLst>
          </p:cNvPr>
          <p:cNvSpPr/>
          <p:nvPr/>
        </p:nvSpPr>
        <p:spPr>
          <a:xfrm>
            <a:off x="3469708" y="182462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1CE553-F31D-5F4E-85C4-249C7076D798}"/>
              </a:ext>
            </a:extLst>
          </p:cNvPr>
          <p:cNvSpPr/>
          <p:nvPr/>
        </p:nvSpPr>
        <p:spPr>
          <a:xfrm>
            <a:off x="2192440" y="211974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287131-6B5C-2F4B-A454-8FA2DD073718}"/>
              </a:ext>
            </a:extLst>
          </p:cNvPr>
          <p:cNvSpPr/>
          <p:nvPr/>
        </p:nvSpPr>
        <p:spPr>
          <a:xfrm>
            <a:off x="2532251" y="271298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C97F86-8F45-8A4D-B957-242F814C8C15}"/>
              </a:ext>
            </a:extLst>
          </p:cNvPr>
          <p:cNvSpPr/>
          <p:nvPr/>
        </p:nvSpPr>
        <p:spPr>
          <a:xfrm>
            <a:off x="4516171" y="2715780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04CCA1-1A3C-FC48-B400-FCE26C9039DF}"/>
              </a:ext>
            </a:extLst>
          </p:cNvPr>
          <p:cNvSpPr/>
          <p:nvPr/>
        </p:nvSpPr>
        <p:spPr>
          <a:xfrm>
            <a:off x="4415774" y="1027160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40507-847A-9048-81E8-58143D271D7D}"/>
              </a:ext>
            </a:extLst>
          </p:cNvPr>
          <p:cNvSpPr txBox="1"/>
          <p:nvPr/>
        </p:nvSpPr>
        <p:spPr>
          <a:xfrm>
            <a:off x="5836802" y="853809"/>
            <a:ext cx="25452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Score each representation,</a:t>
            </a:r>
          </a:p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keep the top 𝝀</a:t>
            </a:r>
            <a:r>
              <a:rPr lang="en-US" sz="15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endParaRPr lang="en-US" sz="1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document length</a:t>
            </a:r>
          </a:p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𝝀</a:t>
            </a:r>
            <a:r>
              <a:rPr lang="en-US" sz="15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hyperparameter</a:t>
            </a:r>
          </a:p>
        </p:txBody>
      </p:sp>
    </p:spTree>
    <p:extLst>
      <p:ext uri="{BB962C8B-B14F-4D97-AF65-F5344CB8AC3E}">
        <p14:creationId xmlns:p14="http://schemas.microsoft.com/office/powerpoint/2010/main" val="2732625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63472" y="516906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20100" y="850854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20098" y="1108287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20102" y="1347699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20100" y="1880583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20097" y="2158611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20100" y="2784172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>
            <a:extLst>
              <a:ext uri="{FF2B5EF4-FFF2-40B4-BE49-F238E27FC236}">
                <a16:creationId xmlns:a16="http://schemas.microsoft.com/office/drawing/2014/main" id="{D7BBB4CA-4938-504F-B4DB-C8BBA6F0BABE}"/>
              </a:ext>
            </a:extLst>
          </p:cNvPr>
          <p:cNvSpPr/>
          <p:nvPr/>
        </p:nvSpPr>
        <p:spPr>
          <a:xfrm>
            <a:off x="3857597" y="72864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59D329DB-0405-F945-9848-688B8779CC32}"/>
              </a:ext>
            </a:extLst>
          </p:cNvPr>
          <p:cNvSpPr/>
          <p:nvPr/>
        </p:nvSpPr>
        <p:spPr>
          <a:xfrm>
            <a:off x="3224406" y="98636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D5B4CBBC-F64F-784B-BFE3-BE27A452C881}"/>
              </a:ext>
            </a:extLst>
          </p:cNvPr>
          <p:cNvSpPr/>
          <p:nvPr/>
        </p:nvSpPr>
        <p:spPr>
          <a:xfrm>
            <a:off x="2675982" y="122352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DA02CE96-5D09-8744-B742-0A8978124DCA}"/>
              </a:ext>
            </a:extLst>
          </p:cNvPr>
          <p:cNvSpPr/>
          <p:nvPr/>
        </p:nvSpPr>
        <p:spPr>
          <a:xfrm>
            <a:off x="3932252" y="122349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B0328B69-D900-5B46-8D66-73666BFC58EE}"/>
              </a:ext>
            </a:extLst>
          </p:cNvPr>
          <p:cNvSpPr/>
          <p:nvPr/>
        </p:nvSpPr>
        <p:spPr>
          <a:xfrm>
            <a:off x="2248242" y="175865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93F30763-BEB6-F94F-9374-74532565F300}"/>
              </a:ext>
            </a:extLst>
          </p:cNvPr>
          <p:cNvSpPr/>
          <p:nvPr/>
        </p:nvSpPr>
        <p:spPr>
          <a:xfrm>
            <a:off x="4635686" y="175862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3155157-7325-4F4E-B3C7-AE689743EDD0}"/>
              </a:ext>
            </a:extLst>
          </p:cNvPr>
          <p:cNvSpPr/>
          <p:nvPr/>
        </p:nvSpPr>
        <p:spPr>
          <a:xfrm>
            <a:off x="1827338" y="2034439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2B313550-FCD6-2542-8CA8-1A62DD450698}"/>
              </a:ext>
            </a:extLst>
          </p:cNvPr>
          <p:cNvSpPr/>
          <p:nvPr/>
        </p:nvSpPr>
        <p:spPr>
          <a:xfrm>
            <a:off x="3637492" y="266525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C27653D5-C1C1-1E47-A7B4-630BB73C40E5}"/>
              </a:ext>
            </a:extLst>
          </p:cNvPr>
          <p:cNvSpPr/>
          <p:nvPr/>
        </p:nvSpPr>
        <p:spPr>
          <a:xfrm>
            <a:off x="2332311" y="71688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ABFD5CB8-3C8B-EF46-A94B-DFF67F6EE9AC}"/>
              </a:ext>
            </a:extLst>
          </p:cNvPr>
          <p:cNvSpPr/>
          <p:nvPr/>
        </p:nvSpPr>
        <p:spPr>
          <a:xfrm>
            <a:off x="2959158" y="72448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3955426E-FAE0-8045-8526-09CB9CADB40F}"/>
              </a:ext>
            </a:extLst>
          </p:cNvPr>
          <p:cNvSpPr/>
          <p:nvPr/>
        </p:nvSpPr>
        <p:spPr>
          <a:xfrm>
            <a:off x="4368646" y="98636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D5CB93B1-C766-7244-9AAE-720E0A88B159}"/>
              </a:ext>
            </a:extLst>
          </p:cNvPr>
          <p:cNvSpPr/>
          <p:nvPr/>
        </p:nvSpPr>
        <p:spPr>
          <a:xfrm>
            <a:off x="1989522" y="98636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606E68DB-686E-9A4C-8CEE-EA0AB792BABC}"/>
              </a:ext>
            </a:extLst>
          </p:cNvPr>
          <p:cNvSpPr/>
          <p:nvPr/>
        </p:nvSpPr>
        <p:spPr>
          <a:xfrm>
            <a:off x="3535185" y="175087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38820955-12AC-C94A-8795-94BBFEC31C45}"/>
              </a:ext>
            </a:extLst>
          </p:cNvPr>
          <p:cNvSpPr/>
          <p:nvPr/>
        </p:nvSpPr>
        <p:spPr>
          <a:xfrm>
            <a:off x="2907694" y="175087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968ED23A-BA3E-3B41-95F8-25C3F0F3C1A9}"/>
              </a:ext>
            </a:extLst>
          </p:cNvPr>
          <p:cNvSpPr/>
          <p:nvPr/>
        </p:nvSpPr>
        <p:spPr>
          <a:xfrm>
            <a:off x="4099877" y="175862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57AA991C-905A-F742-994A-59312E4D6B81}"/>
              </a:ext>
            </a:extLst>
          </p:cNvPr>
          <p:cNvSpPr/>
          <p:nvPr/>
        </p:nvSpPr>
        <p:spPr>
          <a:xfrm>
            <a:off x="2626666" y="203362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28EF864C-C9B7-CF44-BAD8-D11FECFB4A75}"/>
              </a:ext>
            </a:extLst>
          </p:cNvPr>
          <p:cNvSpPr/>
          <p:nvPr/>
        </p:nvSpPr>
        <p:spPr>
          <a:xfrm>
            <a:off x="3309265" y="202972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6567353F-0027-E04B-A2C5-4F8F7E9AE011}"/>
              </a:ext>
            </a:extLst>
          </p:cNvPr>
          <p:cNvSpPr/>
          <p:nvPr/>
        </p:nvSpPr>
        <p:spPr>
          <a:xfrm>
            <a:off x="2237703" y="266525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FA4AA63D-39B8-E64B-AFF3-658A98D48547}"/>
              </a:ext>
            </a:extLst>
          </p:cNvPr>
          <p:cNvSpPr/>
          <p:nvPr/>
        </p:nvSpPr>
        <p:spPr>
          <a:xfrm>
            <a:off x="2927301" y="2668154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98A35EBA-43AE-6244-8E94-10CA6D52698A}"/>
              </a:ext>
            </a:extLst>
          </p:cNvPr>
          <p:cNvSpPr/>
          <p:nvPr/>
        </p:nvSpPr>
        <p:spPr>
          <a:xfrm>
            <a:off x="4415903" y="266825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ADE5AE92-E9FB-2049-96BA-8F8B6592E982}"/>
              </a:ext>
            </a:extLst>
          </p:cNvPr>
          <p:cNvSpPr/>
          <p:nvPr/>
        </p:nvSpPr>
        <p:spPr>
          <a:xfrm>
            <a:off x="4902128" y="267001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18E26-6706-844C-8CAF-7D545318D0ED}"/>
              </a:ext>
            </a:extLst>
          </p:cNvPr>
          <p:cNvSpPr txBox="1"/>
          <p:nvPr/>
        </p:nvSpPr>
        <p:spPr>
          <a:xfrm>
            <a:off x="1766402" y="4781949"/>
            <a:ext cx="5992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event trigger representations for every span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E9119B-1FE3-934B-B577-3E43EC0F37CA}"/>
              </a:ext>
            </a:extLst>
          </p:cNvPr>
          <p:cNvSpPr txBox="1"/>
          <p:nvPr/>
        </p:nvSpPr>
        <p:spPr>
          <a:xfrm>
            <a:off x="5809957" y="856676"/>
            <a:ext cx="2354976" cy="237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Span representation:</a:t>
            </a:r>
          </a:p>
          <a:p>
            <a:pPr marL="238121" indent="-238121">
              <a:buFont typeface="Arial" panose="020B0604020202020204" pitchFamily="34" charset="0"/>
              <a:buChar char="•"/>
            </a:pPr>
            <a:r>
              <a:rPr lang="en-US" sz="1333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BiLSTM</a:t>
            </a:r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hidden states at start and end of span (contextualized and type-level embeddings)</a:t>
            </a:r>
          </a:p>
          <a:p>
            <a:pPr marL="238121" indent="-238121">
              <a:buFont typeface="Arial" panose="020B0604020202020204" pitchFamily="34" charset="0"/>
              <a:buChar char="•"/>
            </a:pPr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 “head word” vector from attention mask over type-level embeddings</a:t>
            </a:r>
          </a:p>
          <a:p>
            <a:pPr marL="238121" indent="-238121">
              <a:buFont typeface="Arial" panose="020B0604020202020204" pitchFamily="34" charset="0"/>
              <a:buChar char="•"/>
            </a:pPr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Learned representation of span width</a:t>
            </a:r>
          </a:p>
          <a:p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(Lee et al., 2017; </a:t>
            </a:r>
            <a:r>
              <a:rPr lang="en-US" sz="1333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i.a.</a:t>
            </a:r>
            <a:r>
              <a:rPr lang="en-US" sz="13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0478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63472" y="516906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20100" y="850854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20098" y="1108287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20102" y="1347699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20100" y="1880583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20097" y="2158611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20100" y="2784172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>
            <a:extLst>
              <a:ext uri="{FF2B5EF4-FFF2-40B4-BE49-F238E27FC236}">
                <a16:creationId xmlns:a16="http://schemas.microsoft.com/office/drawing/2014/main" id="{D7BBB4CA-4938-504F-B4DB-C8BBA6F0BABE}"/>
              </a:ext>
            </a:extLst>
          </p:cNvPr>
          <p:cNvSpPr/>
          <p:nvPr/>
        </p:nvSpPr>
        <p:spPr>
          <a:xfrm>
            <a:off x="3857597" y="72864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59D329DB-0405-F945-9848-688B8779CC32}"/>
              </a:ext>
            </a:extLst>
          </p:cNvPr>
          <p:cNvSpPr/>
          <p:nvPr/>
        </p:nvSpPr>
        <p:spPr>
          <a:xfrm>
            <a:off x="3224406" y="98636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D5B4CBBC-F64F-784B-BFE3-BE27A452C881}"/>
              </a:ext>
            </a:extLst>
          </p:cNvPr>
          <p:cNvSpPr/>
          <p:nvPr/>
        </p:nvSpPr>
        <p:spPr>
          <a:xfrm>
            <a:off x="2675982" y="122352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DA02CE96-5D09-8744-B742-0A8978124DCA}"/>
              </a:ext>
            </a:extLst>
          </p:cNvPr>
          <p:cNvSpPr/>
          <p:nvPr/>
        </p:nvSpPr>
        <p:spPr>
          <a:xfrm>
            <a:off x="3932252" y="122349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B0328B69-D900-5B46-8D66-73666BFC58EE}"/>
              </a:ext>
            </a:extLst>
          </p:cNvPr>
          <p:cNvSpPr/>
          <p:nvPr/>
        </p:nvSpPr>
        <p:spPr>
          <a:xfrm>
            <a:off x="2248242" y="175865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93F30763-BEB6-F94F-9374-74532565F300}"/>
              </a:ext>
            </a:extLst>
          </p:cNvPr>
          <p:cNvSpPr/>
          <p:nvPr/>
        </p:nvSpPr>
        <p:spPr>
          <a:xfrm>
            <a:off x="4635686" y="175862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3155157-7325-4F4E-B3C7-AE689743EDD0}"/>
              </a:ext>
            </a:extLst>
          </p:cNvPr>
          <p:cNvSpPr/>
          <p:nvPr/>
        </p:nvSpPr>
        <p:spPr>
          <a:xfrm>
            <a:off x="1827338" y="2034439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2B313550-FCD6-2542-8CA8-1A62DD450698}"/>
              </a:ext>
            </a:extLst>
          </p:cNvPr>
          <p:cNvSpPr/>
          <p:nvPr/>
        </p:nvSpPr>
        <p:spPr>
          <a:xfrm>
            <a:off x="3637492" y="2665255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821C6C-F5EF-1B4E-AE73-4F29422D3FF5}"/>
              </a:ext>
            </a:extLst>
          </p:cNvPr>
          <p:cNvSpPr txBox="1"/>
          <p:nvPr/>
        </p:nvSpPr>
        <p:spPr>
          <a:xfrm>
            <a:off x="5836802" y="853809"/>
            <a:ext cx="25452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Score each representation,</a:t>
            </a:r>
          </a:p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keep the top 𝝀</a:t>
            </a:r>
            <a:r>
              <a:rPr lang="en-US" sz="15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en-US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endParaRPr lang="en-US" sz="1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document length</a:t>
            </a:r>
          </a:p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𝝀</a:t>
            </a:r>
            <a:r>
              <a:rPr lang="en-US" sz="15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hyperparameter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F72CA3-123B-4A44-8D96-8F9F47B02186}"/>
              </a:ext>
            </a:extLst>
          </p:cNvPr>
          <p:cNvSpPr txBox="1"/>
          <p:nvPr/>
        </p:nvSpPr>
        <p:spPr>
          <a:xfrm>
            <a:off x="3047012" y="4793531"/>
            <a:ext cx="308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Prune to find good spans</a:t>
            </a:r>
          </a:p>
        </p:txBody>
      </p:sp>
    </p:spTree>
    <p:extLst>
      <p:ext uri="{BB962C8B-B14F-4D97-AF65-F5344CB8AC3E}">
        <p14:creationId xmlns:p14="http://schemas.microsoft.com/office/powerpoint/2010/main" val="1158150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69118" y="518560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25746" y="852509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25744" y="1109941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25746" y="1349353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25746" y="1882238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25744" y="2160266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25746" y="2785826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A92E908-F702-F94D-9B90-2BDE52B000A7}"/>
              </a:ext>
            </a:extLst>
          </p:cNvPr>
          <p:cNvSpPr/>
          <p:nvPr/>
        </p:nvSpPr>
        <p:spPr>
          <a:xfrm>
            <a:off x="1839820" y="796588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07498-2E5A-B54A-882A-7CCCB09F882D}"/>
              </a:ext>
            </a:extLst>
          </p:cNvPr>
          <p:cNvSpPr/>
          <p:nvPr/>
        </p:nvSpPr>
        <p:spPr>
          <a:xfrm>
            <a:off x="2809939" y="790728"/>
            <a:ext cx="708342" cy="129426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508BFC-1F49-AA4E-845A-820A8D02B3DE}"/>
              </a:ext>
            </a:extLst>
          </p:cNvPr>
          <p:cNvSpPr/>
          <p:nvPr/>
        </p:nvSpPr>
        <p:spPr>
          <a:xfrm>
            <a:off x="2470127" y="104815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1D9A7-807A-0F48-8DBA-9654FE9DF19D}"/>
              </a:ext>
            </a:extLst>
          </p:cNvPr>
          <p:cNvSpPr/>
          <p:nvPr/>
        </p:nvSpPr>
        <p:spPr>
          <a:xfrm>
            <a:off x="1937241" y="128757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6427B4-FF32-0D44-811C-9C6A1C3C3939}"/>
              </a:ext>
            </a:extLst>
          </p:cNvPr>
          <p:cNvSpPr/>
          <p:nvPr/>
        </p:nvSpPr>
        <p:spPr>
          <a:xfrm>
            <a:off x="2860137" y="181437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3162D3-31BB-FD45-B2C6-4D197ADAC0C3}"/>
              </a:ext>
            </a:extLst>
          </p:cNvPr>
          <p:cNvSpPr/>
          <p:nvPr/>
        </p:nvSpPr>
        <p:spPr>
          <a:xfrm>
            <a:off x="3480951" y="182045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3EEE29-2D1B-1240-9085-7B1C61A552E5}"/>
              </a:ext>
            </a:extLst>
          </p:cNvPr>
          <p:cNvSpPr/>
          <p:nvPr/>
        </p:nvSpPr>
        <p:spPr>
          <a:xfrm>
            <a:off x="2203685" y="211557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CACBC-5189-604C-8802-29D814E0B8F0}"/>
              </a:ext>
            </a:extLst>
          </p:cNvPr>
          <p:cNvSpPr/>
          <p:nvPr/>
        </p:nvSpPr>
        <p:spPr>
          <a:xfrm>
            <a:off x="2543496" y="270881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0538E5-361D-C046-9512-04737CCE7FA8}"/>
              </a:ext>
            </a:extLst>
          </p:cNvPr>
          <p:cNvSpPr/>
          <p:nvPr/>
        </p:nvSpPr>
        <p:spPr>
          <a:xfrm>
            <a:off x="4527416" y="271161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32F1E6-93A1-464E-9CD1-C8AB13FFB922}"/>
              </a:ext>
            </a:extLst>
          </p:cNvPr>
          <p:cNvSpPr/>
          <p:nvPr/>
        </p:nvSpPr>
        <p:spPr>
          <a:xfrm>
            <a:off x="4427017" y="102299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D7BBB4CA-4938-504F-B4DB-C8BBA6F0BABE}"/>
              </a:ext>
            </a:extLst>
          </p:cNvPr>
          <p:cNvSpPr/>
          <p:nvPr/>
        </p:nvSpPr>
        <p:spPr>
          <a:xfrm>
            <a:off x="3863243" y="73030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59D329DB-0405-F945-9848-688B8779CC32}"/>
              </a:ext>
            </a:extLst>
          </p:cNvPr>
          <p:cNvSpPr/>
          <p:nvPr/>
        </p:nvSpPr>
        <p:spPr>
          <a:xfrm>
            <a:off x="3230052" y="98801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D5B4CBBC-F64F-784B-BFE3-BE27A452C881}"/>
              </a:ext>
            </a:extLst>
          </p:cNvPr>
          <p:cNvSpPr/>
          <p:nvPr/>
        </p:nvSpPr>
        <p:spPr>
          <a:xfrm>
            <a:off x="2681628" y="122518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DA02CE96-5D09-8744-B742-0A8978124DCA}"/>
              </a:ext>
            </a:extLst>
          </p:cNvPr>
          <p:cNvSpPr/>
          <p:nvPr/>
        </p:nvSpPr>
        <p:spPr>
          <a:xfrm>
            <a:off x="3937898" y="122515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B0328B69-D900-5B46-8D66-73666BFC58EE}"/>
              </a:ext>
            </a:extLst>
          </p:cNvPr>
          <p:cNvSpPr/>
          <p:nvPr/>
        </p:nvSpPr>
        <p:spPr>
          <a:xfrm>
            <a:off x="2253887" y="176031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93F30763-BEB6-F94F-9374-74532565F300}"/>
              </a:ext>
            </a:extLst>
          </p:cNvPr>
          <p:cNvSpPr/>
          <p:nvPr/>
        </p:nvSpPr>
        <p:spPr>
          <a:xfrm>
            <a:off x="4641332" y="176028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3155157-7325-4F4E-B3C7-AE689743EDD0}"/>
              </a:ext>
            </a:extLst>
          </p:cNvPr>
          <p:cNvSpPr/>
          <p:nvPr/>
        </p:nvSpPr>
        <p:spPr>
          <a:xfrm>
            <a:off x="1832985" y="203609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2B313550-FCD6-2542-8CA8-1A62DD450698}"/>
              </a:ext>
            </a:extLst>
          </p:cNvPr>
          <p:cNvSpPr/>
          <p:nvPr/>
        </p:nvSpPr>
        <p:spPr>
          <a:xfrm>
            <a:off x="3643138" y="266691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</p:spTree>
    <p:extLst>
      <p:ext uri="{BB962C8B-B14F-4D97-AF65-F5344CB8AC3E}">
        <p14:creationId xmlns:p14="http://schemas.microsoft.com/office/powerpoint/2010/main" val="1874104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69118" y="518560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25746" y="852509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25744" y="1109941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25746" y="1349353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25746" y="1882238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25744" y="2160266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25746" y="2785826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A92E908-F702-F94D-9B90-2BDE52B000A7}"/>
              </a:ext>
            </a:extLst>
          </p:cNvPr>
          <p:cNvSpPr/>
          <p:nvPr/>
        </p:nvSpPr>
        <p:spPr>
          <a:xfrm>
            <a:off x="1839820" y="796588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07498-2E5A-B54A-882A-7CCCB09F882D}"/>
              </a:ext>
            </a:extLst>
          </p:cNvPr>
          <p:cNvSpPr/>
          <p:nvPr/>
        </p:nvSpPr>
        <p:spPr>
          <a:xfrm>
            <a:off x="2809939" y="790728"/>
            <a:ext cx="708342" cy="129426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508BFC-1F49-AA4E-845A-820A8D02B3DE}"/>
              </a:ext>
            </a:extLst>
          </p:cNvPr>
          <p:cNvSpPr/>
          <p:nvPr/>
        </p:nvSpPr>
        <p:spPr>
          <a:xfrm>
            <a:off x="2470127" y="104815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1D9A7-807A-0F48-8DBA-9654FE9DF19D}"/>
              </a:ext>
            </a:extLst>
          </p:cNvPr>
          <p:cNvSpPr/>
          <p:nvPr/>
        </p:nvSpPr>
        <p:spPr>
          <a:xfrm>
            <a:off x="1937241" y="128757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6427B4-FF32-0D44-811C-9C6A1C3C3939}"/>
              </a:ext>
            </a:extLst>
          </p:cNvPr>
          <p:cNvSpPr/>
          <p:nvPr/>
        </p:nvSpPr>
        <p:spPr>
          <a:xfrm>
            <a:off x="2860137" y="181437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3162D3-31BB-FD45-B2C6-4D197ADAC0C3}"/>
              </a:ext>
            </a:extLst>
          </p:cNvPr>
          <p:cNvSpPr/>
          <p:nvPr/>
        </p:nvSpPr>
        <p:spPr>
          <a:xfrm>
            <a:off x="3480951" y="182045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3EEE29-2D1B-1240-9085-7B1C61A552E5}"/>
              </a:ext>
            </a:extLst>
          </p:cNvPr>
          <p:cNvSpPr/>
          <p:nvPr/>
        </p:nvSpPr>
        <p:spPr>
          <a:xfrm>
            <a:off x="2203685" y="211557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CACBC-5189-604C-8802-29D814E0B8F0}"/>
              </a:ext>
            </a:extLst>
          </p:cNvPr>
          <p:cNvSpPr/>
          <p:nvPr/>
        </p:nvSpPr>
        <p:spPr>
          <a:xfrm>
            <a:off x="2543496" y="270881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0538E5-361D-C046-9512-04737CCE7FA8}"/>
              </a:ext>
            </a:extLst>
          </p:cNvPr>
          <p:cNvSpPr/>
          <p:nvPr/>
        </p:nvSpPr>
        <p:spPr>
          <a:xfrm>
            <a:off x="4527416" y="271161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32F1E6-93A1-464E-9CD1-C8AB13FFB922}"/>
              </a:ext>
            </a:extLst>
          </p:cNvPr>
          <p:cNvSpPr/>
          <p:nvPr/>
        </p:nvSpPr>
        <p:spPr>
          <a:xfrm>
            <a:off x="4427017" y="102299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D7BBB4CA-4938-504F-B4DB-C8BBA6F0BABE}"/>
              </a:ext>
            </a:extLst>
          </p:cNvPr>
          <p:cNvSpPr/>
          <p:nvPr/>
        </p:nvSpPr>
        <p:spPr>
          <a:xfrm>
            <a:off x="3863243" y="730300"/>
            <a:ext cx="208521" cy="248347"/>
          </a:xfrm>
          <a:prstGeom prst="diamond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59D329DB-0405-F945-9848-688B8779CC32}"/>
              </a:ext>
            </a:extLst>
          </p:cNvPr>
          <p:cNvSpPr/>
          <p:nvPr/>
        </p:nvSpPr>
        <p:spPr>
          <a:xfrm>
            <a:off x="3230052" y="98801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D5B4CBBC-F64F-784B-BFE3-BE27A452C881}"/>
              </a:ext>
            </a:extLst>
          </p:cNvPr>
          <p:cNvSpPr/>
          <p:nvPr/>
        </p:nvSpPr>
        <p:spPr>
          <a:xfrm>
            <a:off x="2681628" y="122518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DA02CE96-5D09-8744-B742-0A8978124DCA}"/>
              </a:ext>
            </a:extLst>
          </p:cNvPr>
          <p:cNvSpPr/>
          <p:nvPr/>
        </p:nvSpPr>
        <p:spPr>
          <a:xfrm>
            <a:off x="3937898" y="122515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B0328B69-D900-5B46-8D66-73666BFC58EE}"/>
              </a:ext>
            </a:extLst>
          </p:cNvPr>
          <p:cNvSpPr/>
          <p:nvPr/>
        </p:nvSpPr>
        <p:spPr>
          <a:xfrm>
            <a:off x="2253887" y="176031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93F30763-BEB6-F94F-9374-74532565F300}"/>
              </a:ext>
            </a:extLst>
          </p:cNvPr>
          <p:cNvSpPr/>
          <p:nvPr/>
        </p:nvSpPr>
        <p:spPr>
          <a:xfrm>
            <a:off x="4641332" y="176028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3155157-7325-4F4E-B3C7-AE689743EDD0}"/>
              </a:ext>
            </a:extLst>
          </p:cNvPr>
          <p:cNvSpPr/>
          <p:nvPr/>
        </p:nvSpPr>
        <p:spPr>
          <a:xfrm>
            <a:off x="1832985" y="203609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2B313550-FCD6-2542-8CA8-1A62DD450698}"/>
              </a:ext>
            </a:extLst>
          </p:cNvPr>
          <p:cNvSpPr/>
          <p:nvPr/>
        </p:nvSpPr>
        <p:spPr>
          <a:xfrm>
            <a:off x="3643138" y="266691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A65766-6877-CD4D-A53C-461E8E73597F}"/>
              </a:ext>
            </a:extLst>
          </p:cNvPr>
          <p:cNvSpPr txBox="1"/>
          <p:nvPr/>
        </p:nvSpPr>
        <p:spPr>
          <a:xfrm>
            <a:off x="1130326" y="4753712"/>
            <a:ext cx="6910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Further prune to find good arguments for a particular event</a:t>
            </a:r>
          </a:p>
        </p:txBody>
      </p:sp>
    </p:spTree>
    <p:extLst>
      <p:ext uri="{BB962C8B-B14F-4D97-AF65-F5344CB8AC3E}">
        <p14:creationId xmlns:p14="http://schemas.microsoft.com/office/powerpoint/2010/main" val="4194740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69118" y="518560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25746" y="852509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25744" y="1109941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25746" y="1349353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25746" y="1882238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25744" y="2160266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25746" y="2785826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A92E908-F702-F94D-9B90-2BDE52B000A7}"/>
              </a:ext>
            </a:extLst>
          </p:cNvPr>
          <p:cNvSpPr/>
          <p:nvPr/>
        </p:nvSpPr>
        <p:spPr>
          <a:xfrm>
            <a:off x="1839820" y="796588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07498-2E5A-B54A-882A-7CCCB09F882D}"/>
              </a:ext>
            </a:extLst>
          </p:cNvPr>
          <p:cNvSpPr/>
          <p:nvPr/>
        </p:nvSpPr>
        <p:spPr>
          <a:xfrm>
            <a:off x="2809939" y="790728"/>
            <a:ext cx="708342" cy="129426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508BFC-1F49-AA4E-845A-820A8D02B3DE}"/>
              </a:ext>
            </a:extLst>
          </p:cNvPr>
          <p:cNvSpPr/>
          <p:nvPr/>
        </p:nvSpPr>
        <p:spPr>
          <a:xfrm>
            <a:off x="2470127" y="104815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1D9A7-807A-0F48-8DBA-9654FE9DF19D}"/>
              </a:ext>
            </a:extLst>
          </p:cNvPr>
          <p:cNvSpPr/>
          <p:nvPr/>
        </p:nvSpPr>
        <p:spPr>
          <a:xfrm>
            <a:off x="1937241" y="128757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6427B4-FF32-0D44-811C-9C6A1C3C3939}"/>
              </a:ext>
            </a:extLst>
          </p:cNvPr>
          <p:cNvSpPr/>
          <p:nvPr/>
        </p:nvSpPr>
        <p:spPr>
          <a:xfrm>
            <a:off x="2860137" y="181437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3162D3-31BB-FD45-B2C6-4D197ADAC0C3}"/>
              </a:ext>
            </a:extLst>
          </p:cNvPr>
          <p:cNvSpPr/>
          <p:nvPr/>
        </p:nvSpPr>
        <p:spPr>
          <a:xfrm>
            <a:off x="3480951" y="182045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3EEE29-2D1B-1240-9085-7B1C61A552E5}"/>
              </a:ext>
            </a:extLst>
          </p:cNvPr>
          <p:cNvSpPr/>
          <p:nvPr/>
        </p:nvSpPr>
        <p:spPr>
          <a:xfrm>
            <a:off x="2203685" y="211557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CACBC-5189-604C-8802-29D814E0B8F0}"/>
              </a:ext>
            </a:extLst>
          </p:cNvPr>
          <p:cNvSpPr/>
          <p:nvPr/>
        </p:nvSpPr>
        <p:spPr>
          <a:xfrm>
            <a:off x="2543496" y="270881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0538E5-361D-C046-9512-04737CCE7FA8}"/>
              </a:ext>
            </a:extLst>
          </p:cNvPr>
          <p:cNvSpPr/>
          <p:nvPr/>
        </p:nvSpPr>
        <p:spPr>
          <a:xfrm>
            <a:off x="4527416" y="271161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32F1E6-93A1-464E-9CD1-C8AB13FFB922}"/>
              </a:ext>
            </a:extLst>
          </p:cNvPr>
          <p:cNvSpPr/>
          <p:nvPr/>
        </p:nvSpPr>
        <p:spPr>
          <a:xfrm>
            <a:off x="4427017" y="102299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D7BBB4CA-4938-504F-B4DB-C8BBA6F0BABE}"/>
              </a:ext>
            </a:extLst>
          </p:cNvPr>
          <p:cNvSpPr/>
          <p:nvPr/>
        </p:nvSpPr>
        <p:spPr>
          <a:xfrm>
            <a:off x="3863243" y="730300"/>
            <a:ext cx="208521" cy="248347"/>
          </a:xfrm>
          <a:prstGeom prst="diamond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59D329DB-0405-F945-9848-688B8779CC32}"/>
              </a:ext>
            </a:extLst>
          </p:cNvPr>
          <p:cNvSpPr/>
          <p:nvPr/>
        </p:nvSpPr>
        <p:spPr>
          <a:xfrm>
            <a:off x="3230052" y="98801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D5B4CBBC-F64F-784B-BFE3-BE27A452C881}"/>
              </a:ext>
            </a:extLst>
          </p:cNvPr>
          <p:cNvSpPr/>
          <p:nvPr/>
        </p:nvSpPr>
        <p:spPr>
          <a:xfrm>
            <a:off x="2681628" y="122518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DA02CE96-5D09-8744-B742-0A8978124DCA}"/>
              </a:ext>
            </a:extLst>
          </p:cNvPr>
          <p:cNvSpPr/>
          <p:nvPr/>
        </p:nvSpPr>
        <p:spPr>
          <a:xfrm>
            <a:off x="3937898" y="122515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B0328B69-D900-5B46-8D66-73666BFC58EE}"/>
              </a:ext>
            </a:extLst>
          </p:cNvPr>
          <p:cNvSpPr/>
          <p:nvPr/>
        </p:nvSpPr>
        <p:spPr>
          <a:xfrm>
            <a:off x="2253887" y="176031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93F30763-BEB6-F94F-9374-74532565F300}"/>
              </a:ext>
            </a:extLst>
          </p:cNvPr>
          <p:cNvSpPr/>
          <p:nvPr/>
        </p:nvSpPr>
        <p:spPr>
          <a:xfrm>
            <a:off x="4641332" y="176028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3155157-7325-4F4E-B3C7-AE689743EDD0}"/>
              </a:ext>
            </a:extLst>
          </p:cNvPr>
          <p:cNvSpPr/>
          <p:nvPr/>
        </p:nvSpPr>
        <p:spPr>
          <a:xfrm>
            <a:off x="1832985" y="203609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2B313550-FCD6-2542-8CA8-1A62DD450698}"/>
              </a:ext>
            </a:extLst>
          </p:cNvPr>
          <p:cNvSpPr/>
          <p:nvPr/>
        </p:nvSpPr>
        <p:spPr>
          <a:xfrm>
            <a:off x="3643138" y="266691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EA875C-0B3E-814F-A7A6-FA30E2706B81}"/>
              </a:ext>
            </a:extLst>
          </p:cNvPr>
          <p:cNvSpPr/>
          <p:nvPr/>
        </p:nvSpPr>
        <p:spPr>
          <a:xfrm>
            <a:off x="5211172" y="603276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55000">
                <a:srgbClr val="FFC000"/>
              </a:gs>
              <a:gs pos="86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FC46AA-045E-9C42-81C8-FA25B3DAF90B}"/>
              </a:ext>
            </a:extLst>
          </p:cNvPr>
          <p:cNvSpPr/>
          <p:nvPr/>
        </p:nvSpPr>
        <p:spPr>
          <a:xfrm>
            <a:off x="5306536" y="3116364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25000"/>
                </a:schemeClr>
              </a:gs>
              <a:gs pos="55000">
                <a:schemeClr val="bg2">
                  <a:lumMod val="90000"/>
                </a:schemeClr>
              </a:gs>
              <a:gs pos="86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BED3B2-FFD2-2C49-8228-179899D2B784}"/>
              </a:ext>
            </a:extLst>
          </p:cNvPr>
          <p:cNvSpPr/>
          <p:nvPr/>
        </p:nvSpPr>
        <p:spPr>
          <a:xfrm>
            <a:off x="886849" y="3448300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  <a:gs pos="86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58C76F2-5755-4D42-9445-60B038F637EF}"/>
              </a:ext>
            </a:extLst>
          </p:cNvPr>
          <p:cNvCxnSpPr>
            <a:cxnSpLocks/>
          </p:cNvCxnSpPr>
          <p:nvPr/>
        </p:nvCxnSpPr>
        <p:spPr>
          <a:xfrm flipV="1">
            <a:off x="5060303" y="796587"/>
            <a:ext cx="417041" cy="27009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FF97C01-B998-6E42-BB9C-01A72F7F8749}"/>
              </a:ext>
            </a:extLst>
          </p:cNvPr>
          <p:cNvCxnSpPr>
            <a:cxnSpLocks/>
          </p:cNvCxnSpPr>
          <p:nvPr/>
        </p:nvCxnSpPr>
        <p:spPr>
          <a:xfrm>
            <a:off x="5182288" y="2905652"/>
            <a:ext cx="625078" cy="11926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F0E31E-BE3B-1548-AD89-D23E21A00CD6}"/>
              </a:ext>
            </a:extLst>
          </p:cNvPr>
          <p:cNvCxnSpPr>
            <a:cxnSpLocks/>
          </p:cNvCxnSpPr>
          <p:nvPr/>
        </p:nvCxnSpPr>
        <p:spPr>
          <a:xfrm flipH="1">
            <a:off x="2106264" y="2992549"/>
            <a:ext cx="371272" cy="344089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B89CC93-D67F-D343-A311-D5F1B621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81" y="4383619"/>
            <a:ext cx="6448693" cy="6896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7638687-4C36-D64E-8A61-6FF752C177C8}"/>
              </a:ext>
            </a:extLst>
          </p:cNvPr>
          <p:cNvSpPr txBox="1"/>
          <p:nvPr/>
        </p:nvSpPr>
        <p:spPr>
          <a:xfrm>
            <a:off x="1762121" y="5084826"/>
            <a:ext cx="580203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Further prune to find good arguments for a particular event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C3C804-2EEC-754F-840F-F02A22FD047E}"/>
              </a:ext>
            </a:extLst>
          </p:cNvPr>
          <p:cNvSpPr/>
          <p:nvPr/>
        </p:nvSpPr>
        <p:spPr>
          <a:xfrm>
            <a:off x="903624" y="1501480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50000"/>
                </a:schemeClr>
              </a:gs>
              <a:gs pos="55000">
                <a:schemeClr val="accent6">
                  <a:lumMod val="20000"/>
                  <a:lumOff val="8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41D8CC1-5052-B943-A4DA-E8F00F5A05C3}"/>
              </a:ext>
            </a:extLst>
          </p:cNvPr>
          <p:cNvCxnSpPr>
            <a:cxnSpLocks/>
          </p:cNvCxnSpPr>
          <p:nvPr/>
        </p:nvCxnSpPr>
        <p:spPr>
          <a:xfrm flipH="1">
            <a:off x="1607220" y="1411139"/>
            <a:ext cx="232602" cy="6723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C4666EB0-B4E7-4E48-8FEB-3F4E9CB94490}"/>
              </a:ext>
            </a:extLst>
          </p:cNvPr>
          <p:cNvSpPr/>
          <p:nvPr/>
        </p:nvSpPr>
        <p:spPr>
          <a:xfrm>
            <a:off x="5942820" y="4348428"/>
            <a:ext cx="314711" cy="109222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55000">
                <a:srgbClr val="FF0000"/>
              </a:gs>
              <a:gs pos="86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8BC8CF-00E8-BB42-A9EE-9EDC0FF913EB}"/>
              </a:ext>
            </a:extLst>
          </p:cNvPr>
          <p:cNvSpPr/>
          <p:nvPr/>
        </p:nvSpPr>
        <p:spPr>
          <a:xfrm>
            <a:off x="2915340" y="4367761"/>
            <a:ext cx="314711" cy="109222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55000">
                <a:srgbClr val="FF0000"/>
              </a:gs>
              <a:gs pos="86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07A505A-B937-8448-B46D-C209D8BF4FB0}"/>
              </a:ext>
            </a:extLst>
          </p:cNvPr>
          <p:cNvSpPr/>
          <p:nvPr/>
        </p:nvSpPr>
        <p:spPr>
          <a:xfrm>
            <a:off x="3747396" y="4364613"/>
            <a:ext cx="324366" cy="99272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25000"/>
                </a:schemeClr>
              </a:gs>
              <a:gs pos="55000">
                <a:schemeClr val="bg2">
                  <a:lumMod val="90000"/>
                </a:schemeClr>
              </a:gs>
              <a:gs pos="86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A8E7DB4-5A04-7845-928B-6DA0D5FAD24E}"/>
              </a:ext>
            </a:extLst>
          </p:cNvPr>
          <p:cNvSpPr/>
          <p:nvPr/>
        </p:nvSpPr>
        <p:spPr>
          <a:xfrm>
            <a:off x="4745588" y="4361522"/>
            <a:ext cx="324366" cy="99272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25000"/>
                </a:schemeClr>
              </a:gs>
              <a:gs pos="55000">
                <a:schemeClr val="bg2">
                  <a:lumMod val="90000"/>
                </a:schemeClr>
              </a:gs>
              <a:gs pos="86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437D5C-1A4D-A24C-9A57-D5DDFE95773E}"/>
              </a:ext>
            </a:extLst>
          </p:cNvPr>
          <p:cNvSpPr/>
          <p:nvPr/>
        </p:nvSpPr>
        <p:spPr>
          <a:xfrm>
            <a:off x="3181901" y="284081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55000">
                <a:srgbClr val="FF0000"/>
              </a:gs>
              <a:gs pos="86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A2B3DD-97B5-114E-B130-3A59034FECFB}"/>
              </a:ext>
            </a:extLst>
          </p:cNvPr>
          <p:cNvCxnSpPr>
            <a:cxnSpLocks/>
          </p:cNvCxnSpPr>
          <p:nvPr/>
        </p:nvCxnSpPr>
        <p:spPr>
          <a:xfrm flipV="1">
            <a:off x="3967499" y="470526"/>
            <a:ext cx="0" cy="2036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A7F93E3-B923-0444-9A6A-80E7AC015D28}"/>
              </a:ext>
            </a:extLst>
          </p:cNvPr>
          <p:cNvSpPr txBox="1"/>
          <p:nvPr/>
        </p:nvSpPr>
        <p:spPr>
          <a:xfrm>
            <a:off x="3289343" y="7838"/>
            <a:ext cx="20579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Trigger representation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D213D0-F999-1A4A-95E5-E801E99A1646}"/>
              </a:ext>
            </a:extLst>
          </p:cNvPr>
          <p:cNvSpPr txBox="1"/>
          <p:nvPr/>
        </p:nvSpPr>
        <p:spPr>
          <a:xfrm>
            <a:off x="5537426" y="316637"/>
            <a:ext cx="23059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Argument representation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7C60B34-9A09-5344-92FC-D67D915E6FD4}"/>
              </a:ext>
            </a:extLst>
          </p:cNvPr>
          <p:cNvSpPr txBox="1"/>
          <p:nvPr/>
        </p:nvSpPr>
        <p:spPr>
          <a:xfrm>
            <a:off x="5852356" y="2799325"/>
            <a:ext cx="23059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Argument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746772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69118" y="518560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25746" y="852509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25744" y="1109941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25746" y="1349353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25746" y="1882238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25744" y="2160266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25746" y="2785826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A92E908-F702-F94D-9B90-2BDE52B000A7}"/>
              </a:ext>
            </a:extLst>
          </p:cNvPr>
          <p:cNvSpPr/>
          <p:nvPr/>
        </p:nvSpPr>
        <p:spPr>
          <a:xfrm>
            <a:off x="1839820" y="796588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07498-2E5A-B54A-882A-7CCCB09F882D}"/>
              </a:ext>
            </a:extLst>
          </p:cNvPr>
          <p:cNvSpPr/>
          <p:nvPr/>
        </p:nvSpPr>
        <p:spPr>
          <a:xfrm>
            <a:off x="2809939" y="790728"/>
            <a:ext cx="708342" cy="129426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508BFC-1F49-AA4E-845A-820A8D02B3DE}"/>
              </a:ext>
            </a:extLst>
          </p:cNvPr>
          <p:cNvSpPr/>
          <p:nvPr/>
        </p:nvSpPr>
        <p:spPr>
          <a:xfrm>
            <a:off x="2470127" y="104815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1D9A7-807A-0F48-8DBA-9654FE9DF19D}"/>
              </a:ext>
            </a:extLst>
          </p:cNvPr>
          <p:cNvSpPr/>
          <p:nvPr/>
        </p:nvSpPr>
        <p:spPr>
          <a:xfrm>
            <a:off x="1937241" y="128757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6427B4-FF32-0D44-811C-9C6A1C3C3939}"/>
              </a:ext>
            </a:extLst>
          </p:cNvPr>
          <p:cNvSpPr/>
          <p:nvPr/>
        </p:nvSpPr>
        <p:spPr>
          <a:xfrm>
            <a:off x="2860137" y="181437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3162D3-31BB-FD45-B2C6-4D197ADAC0C3}"/>
              </a:ext>
            </a:extLst>
          </p:cNvPr>
          <p:cNvSpPr/>
          <p:nvPr/>
        </p:nvSpPr>
        <p:spPr>
          <a:xfrm>
            <a:off x="3480951" y="182045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3EEE29-2D1B-1240-9085-7B1C61A552E5}"/>
              </a:ext>
            </a:extLst>
          </p:cNvPr>
          <p:cNvSpPr/>
          <p:nvPr/>
        </p:nvSpPr>
        <p:spPr>
          <a:xfrm>
            <a:off x="2203685" y="211557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CACBC-5189-604C-8802-29D814E0B8F0}"/>
              </a:ext>
            </a:extLst>
          </p:cNvPr>
          <p:cNvSpPr/>
          <p:nvPr/>
        </p:nvSpPr>
        <p:spPr>
          <a:xfrm>
            <a:off x="2543496" y="270881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0538E5-361D-C046-9512-04737CCE7FA8}"/>
              </a:ext>
            </a:extLst>
          </p:cNvPr>
          <p:cNvSpPr/>
          <p:nvPr/>
        </p:nvSpPr>
        <p:spPr>
          <a:xfrm>
            <a:off x="4527416" y="271161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32F1E6-93A1-464E-9CD1-C8AB13FFB922}"/>
              </a:ext>
            </a:extLst>
          </p:cNvPr>
          <p:cNvSpPr/>
          <p:nvPr/>
        </p:nvSpPr>
        <p:spPr>
          <a:xfrm>
            <a:off x="4427017" y="102299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D7BBB4CA-4938-504F-B4DB-C8BBA6F0BABE}"/>
              </a:ext>
            </a:extLst>
          </p:cNvPr>
          <p:cNvSpPr/>
          <p:nvPr/>
        </p:nvSpPr>
        <p:spPr>
          <a:xfrm>
            <a:off x="3863243" y="73030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59D329DB-0405-F945-9848-688B8779CC32}"/>
              </a:ext>
            </a:extLst>
          </p:cNvPr>
          <p:cNvSpPr/>
          <p:nvPr/>
        </p:nvSpPr>
        <p:spPr>
          <a:xfrm>
            <a:off x="3230052" y="98801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D5B4CBBC-F64F-784B-BFE3-BE27A452C881}"/>
              </a:ext>
            </a:extLst>
          </p:cNvPr>
          <p:cNvSpPr/>
          <p:nvPr/>
        </p:nvSpPr>
        <p:spPr>
          <a:xfrm>
            <a:off x="2681628" y="122518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DA02CE96-5D09-8744-B742-0A8978124DCA}"/>
              </a:ext>
            </a:extLst>
          </p:cNvPr>
          <p:cNvSpPr/>
          <p:nvPr/>
        </p:nvSpPr>
        <p:spPr>
          <a:xfrm>
            <a:off x="3937898" y="122515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B0328B69-D900-5B46-8D66-73666BFC58EE}"/>
              </a:ext>
            </a:extLst>
          </p:cNvPr>
          <p:cNvSpPr/>
          <p:nvPr/>
        </p:nvSpPr>
        <p:spPr>
          <a:xfrm>
            <a:off x="2253887" y="176031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93F30763-BEB6-F94F-9374-74532565F300}"/>
              </a:ext>
            </a:extLst>
          </p:cNvPr>
          <p:cNvSpPr/>
          <p:nvPr/>
        </p:nvSpPr>
        <p:spPr>
          <a:xfrm>
            <a:off x="4641332" y="176028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3155157-7325-4F4E-B3C7-AE689743EDD0}"/>
              </a:ext>
            </a:extLst>
          </p:cNvPr>
          <p:cNvSpPr/>
          <p:nvPr/>
        </p:nvSpPr>
        <p:spPr>
          <a:xfrm>
            <a:off x="1832985" y="203609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2B313550-FCD6-2542-8CA8-1A62DD450698}"/>
              </a:ext>
            </a:extLst>
          </p:cNvPr>
          <p:cNvSpPr/>
          <p:nvPr/>
        </p:nvSpPr>
        <p:spPr>
          <a:xfrm>
            <a:off x="3643138" y="266691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EE6A32-AFD1-9F45-B0F0-045FED731C93}"/>
              </a:ext>
            </a:extLst>
          </p:cNvPr>
          <p:cNvSpPr/>
          <p:nvPr/>
        </p:nvSpPr>
        <p:spPr>
          <a:xfrm>
            <a:off x="5976666" y="610677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DE42CC-0DDF-654D-8743-D665C5A44FB2}"/>
              </a:ext>
            </a:extLst>
          </p:cNvPr>
          <p:cNvSpPr/>
          <p:nvPr/>
        </p:nvSpPr>
        <p:spPr>
          <a:xfrm>
            <a:off x="5976666" y="737702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2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2D26A7-BF39-F744-BF9C-6D692A6145F7}"/>
              </a:ext>
            </a:extLst>
          </p:cNvPr>
          <p:cNvSpPr/>
          <p:nvPr/>
        </p:nvSpPr>
        <p:spPr>
          <a:xfrm>
            <a:off x="5976666" y="864727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F02C08-9B16-6F4C-AC48-29931D6AF1AA}"/>
              </a:ext>
            </a:extLst>
          </p:cNvPr>
          <p:cNvSpPr/>
          <p:nvPr/>
        </p:nvSpPr>
        <p:spPr>
          <a:xfrm>
            <a:off x="5976666" y="986481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CA0115-7472-3442-A5F0-F5587BBAB4B7}"/>
              </a:ext>
            </a:extLst>
          </p:cNvPr>
          <p:cNvSpPr/>
          <p:nvPr/>
        </p:nvSpPr>
        <p:spPr>
          <a:xfrm>
            <a:off x="5976666" y="1113379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CA859-FB42-0449-99C3-D9BAE914EAAE}"/>
              </a:ext>
            </a:extLst>
          </p:cNvPr>
          <p:cNvSpPr txBox="1"/>
          <p:nvPr/>
        </p:nvSpPr>
        <p:spPr>
          <a:xfrm>
            <a:off x="6033976" y="1406815"/>
            <a:ext cx="16930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Role embeddings</a:t>
            </a:r>
          </a:p>
        </p:txBody>
      </p:sp>
    </p:spTree>
    <p:extLst>
      <p:ext uri="{BB962C8B-B14F-4D97-AF65-F5344CB8AC3E}">
        <p14:creationId xmlns:p14="http://schemas.microsoft.com/office/powerpoint/2010/main" val="25547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69118" y="518560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25746" y="852509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25744" y="1109941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25746" y="1349353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25746" y="1882238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25744" y="2160266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25746" y="2785826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A92E908-F702-F94D-9B90-2BDE52B000A7}"/>
              </a:ext>
            </a:extLst>
          </p:cNvPr>
          <p:cNvSpPr/>
          <p:nvPr/>
        </p:nvSpPr>
        <p:spPr>
          <a:xfrm>
            <a:off x="1839820" y="796588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07498-2E5A-B54A-882A-7CCCB09F882D}"/>
              </a:ext>
            </a:extLst>
          </p:cNvPr>
          <p:cNvSpPr/>
          <p:nvPr/>
        </p:nvSpPr>
        <p:spPr>
          <a:xfrm>
            <a:off x="2809939" y="790728"/>
            <a:ext cx="708342" cy="129426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508BFC-1F49-AA4E-845A-820A8D02B3DE}"/>
              </a:ext>
            </a:extLst>
          </p:cNvPr>
          <p:cNvSpPr/>
          <p:nvPr/>
        </p:nvSpPr>
        <p:spPr>
          <a:xfrm>
            <a:off x="2470127" y="104815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1D9A7-807A-0F48-8DBA-9654FE9DF19D}"/>
              </a:ext>
            </a:extLst>
          </p:cNvPr>
          <p:cNvSpPr/>
          <p:nvPr/>
        </p:nvSpPr>
        <p:spPr>
          <a:xfrm>
            <a:off x="1937241" y="128757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6427B4-FF32-0D44-811C-9C6A1C3C3939}"/>
              </a:ext>
            </a:extLst>
          </p:cNvPr>
          <p:cNvSpPr/>
          <p:nvPr/>
        </p:nvSpPr>
        <p:spPr>
          <a:xfrm>
            <a:off x="2860137" y="181437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3162D3-31BB-FD45-B2C6-4D197ADAC0C3}"/>
              </a:ext>
            </a:extLst>
          </p:cNvPr>
          <p:cNvSpPr/>
          <p:nvPr/>
        </p:nvSpPr>
        <p:spPr>
          <a:xfrm>
            <a:off x="3480951" y="182045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3EEE29-2D1B-1240-9085-7B1C61A552E5}"/>
              </a:ext>
            </a:extLst>
          </p:cNvPr>
          <p:cNvSpPr/>
          <p:nvPr/>
        </p:nvSpPr>
        <p:spPr>
          <a:xfrm>
            <a:off x="2203685" y="211557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CACBC-5189-604C-8802-29D814E0B8F0}"/>
              </a:ext>
            </a:extLst>
          </p:cNvPr>
          <p:cNvSpPr/>
          <p:nvPr/>
        </p:nvSpPr>
        <p:spPr>
          <a:xfrm>
            <a:off x="2543496" y="270881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0538E5-361D-C046-9512-04737CCE7FA8}"/>
              </a:ext>
            </a:extLst>
          </p:cNvPr>
          <p:cNvSpPr/>
          <p:nvPr/>
        </p:nvSpPr>
        <p:spPr>
          <a:xfrm>
            <a:off x="4527416" y="271161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32F1E6-93A1-464E-9CD1-C8AB13FFB922}"/>
              </a:ext>
            </a:extLst>
          </p:cNvPr>
          <p:cNvSpPr/>
          <p:nvPr/>
        </p:nvSpPr>
        <p:spPr>
          <a:xfrm>
            <a:off x="4427017" y="102299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D7BBB4CA-4938-504F-B4DB-C8BBA6F0BABE}"/>
              </a:ext>
            </a:extLst>
          </p:cNvPr>
          <p:cNvSpPr/>
          <p:nvPr/>
        </p:nvSpPr>
        <p:spPr>
          <a:xfrm>
            <a:off x="3863243" y="730300"/>
            <a:ext cx="208521" cy="248347"/>
          </a:xfrm>
          <a:prstGeom prst="diamond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59D329DB-0405-F945-9848-688B8779CC32}"/>
              </a:ext>
            </a:extLst>
          </p:cNvPr>
          <p:cNvSpPr/>
          <p:nvPr/>
        </p:nvSpPr>
        <p:spPr>
          <a:xfrm>
            <a:off x="3230052" y="98801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D5B4CBBC-F64F-784B-BFE3-BE27A452C881}"/>
              </a:ext>
            </a:extLst>
          </p:cNvPr>
          <p:cNvSpPr/>
          <p:nvPr/>
        </p:nvSpPr>
        <p:spPr>
          <a:xfrm>
            <a:off x="2681628" y="122518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DA02CE96-5D09-8744-B742-0A8978124DCA}"/>
              </a:ext>
            </a:extLst>
          </p:cNvPr>
          <p:cNvSpPr/>
          <p:nvPr/>
        </p:nvSpPr>
        <p:spPr>
          <a:xfrm>
            <a:off x="3937898" y="122515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B0328B69-D900-5B46-8D66-73666BFC58EE}"/>
              </a:ext>
            </a:extLst>
          </p:cNvPr>
          <p:cNvSpPr/>
          <p:nvPr/>
        </p:nvSpPr>
        <p:spPr>
          <a:xfrm>
            <a:off x="2253887" y="176031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93F30763-BEB6-F94F-9374-74532565F300}"/>
              </a:ext>
            </a:extLst>
          </p:cNvPr>
          <p:cNvSpPr/>
          <p:nvPr/>
        </p:nvSpPr>
        <p:spPr>
          <a:xfrm>
            <a:off x="4641332" y="176028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3155157-7325-4F4E-B3C7-AE689743EDD0}"/>
              </a:ext>
            </a:extLst>
          </p:cNvPr>
          <p:cNvSpPr/>
          <p:nvPr/>
        </p:nvSpPr>
        <p:spPr>
          <a:xfrm>
            <a:off x="1832985" y="203609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2B313550-FCD6-2542-8CA8-1A62DD450698}"/>
              </a:ext>
            </a:extLst>
          </p:cNvPr>
          <p:cNvSpPr/>
          <p:nvPr/>
        </p:nvSpPr>
        <p:spPr>
          <a:xfrm>
            <a:off x="3643138" y="266691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EE6A32-AFD1-9F45-B0F0-045FED731C93}"/>
              </a:ext>
            </a:extLst>
          </p:cNvPr>
          <p:cNvSpPr/>
          <p:nvPr/>
        </p:nvSpPr>
        <p:spPr>
          <a:xfrm>
            <a:off x="5976666" y="610677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DE42CC-0DDF-654D-8743-D665C5A44FB2}"/>
              </a:ext>
            </a:extLst>
          </p:cNvPr>
          <p:cNvSpPr/>
          <p:nvPr/>
        </p:nvSpPr>
        <p:spPr>
          <a:xfrm>
            <a:off x="5976666" y="737702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2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2D26A7-BF39-F744-BF9C-6D692A6145F7}"/>
              </a:ext>
            </a:extLst>
          </p:cNvPr>
          <p:cNvSpPr/>
          <p:nvPr/>
        </p:nvSpPr>
        <p:spPr>
          <a:xfrm>
            <a:off x="5976666" y="864727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F02C08-9B16-6F4C-AC48-29931D6AF1AA}"/>
              </a:ext>
            </a:extLst>
          </p:cNvPr>
          <p:cNvSpPr/>
          <p:nvPr/>
        </p:nvSpPr>
        <p:spPr>
          <a:xfrm>
            <a:off x="5976666" y="986481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CA0115-7472-3442-A5F0-F5587BBAB4B7}"/>
              </a:ext>
            </a:extLst>
          </p:cNvPr>
          <p:cNvSpPr/>
          <p:nvPr/>
        </p:nvSpPr>
        <p:spPr>
          <a:xfrm>
            <a:off x="5976666" y="1113379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CA859-FB42-0449-99C3-D9BAE914EAAE}"/>
              </a:ext>
            </a:extLst>
          </p:cNvPr>
          <p:cNvSpPr txBox="1"/>
          <p:nvPr/>
        </p:nvSpPr>
        <p:spPr>
          <a:xfrm>
            <a:off x="6033976" y="1406815"/>
            <a:ext cx="16930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Role embeddings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5B9009-3E0B-FA4C-BCB9-7D4B7308A082}"/>
              </a:ext>
            </a:extLst>
          </p:cNvPr>
          <p:cNvSpPr/>
          <p:nvPr/>
        </p:nvSpPr>
        <p:spPr>
          <a:xfrm>
            <a:off x="1615021" y="4569220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55000">
                <a:srgbClr val="FF0000"/>
              </a:gs>
              <a:gs pos="86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79F25EA-2468-7A43-883B-A0DA39170470}"/>
              </a:ext>
            </a:extLst>
          </p:cNvPr>
          <p:cNvSpPr/>
          <p:nvPr/>
        </p:nvSpPr>
        <p:spPr>
          <a:xfrm>
            <a:off x="1615021" y="4893945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DF36476A-B8B8-6548-8A08-27309F3DC55F}"/>
              </a:ext>
            </a:extLst>
          </p:cNvPr>
          <p:cNvSpPr/>
          <p:nvPr/>
        </p:nvSpPr>
        <p:spPr>
          <a:xfrm rot="16200000">
            <a:off x="3670820" y="4632000"/>
            <a:ext cx="225582" cy="324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CB1E7F-BD5B-AA46-95EF-E1B9A1FC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203" y="4079346"/>
            <a:ext cx="1179852" cy="1420036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9FCB9D5-5206-7D41-AE0C-715E14DCBF7C}"/>
              </a:ext>
            </a:extLst>
          </p:cNvPr>
          <p:cNvSpPr/>
          <p:nvPr/>
        </p:nvSpPr>
        <p:spPr>
          <a:xfrm>
            <a:off x="5976666" y="4728127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99000">
                <a:srgbClr val="7030A0"/>
              </a:gs>
              <a:gs pos="30000">
                <a:srgbClr val="C000F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4FA591A1-F4BC-C74E-871E-10186E115996}"/>
              </a:ext>
            </a:extLst>
          </p:cNvPr>
          <p:cNvSpPr/>
          <p:nvPr/>
        </p:nvSpPr>
        <p:spPr>
          <a:xfrm rot="16200000">
            <a:off x="5526731" y="4632000"/>
            <a:ext cx="225582" cy="324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C6F15-429C-434A-9452-EA6008ADF990}"/>
              </a:ext>
            </a:extLst>
          </p:cNvPr>
          <p:cNvSpPr txBox="1"/>
          <p:nvPr/>
        </p:nvSpPr>
        <p:spPr>
          <a:xfrm>
            <a:off x="5854626" y="4075451"/>
            <a:ext cx="2022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Implicit argument representation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9799CA-40D4-3B49-BDF2-4B7A93640212}"/>
              </a:ext>
            </a:extLst>
          </p:cNvPr>
          <p:cNvSpPr/>
          <p:nvPr/>
        </p:nvSpPr>
        <p:spPr>
          <a:xfrm>
            <a:off x="3181901" y="284081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55000">
                <a:srgbClr val="FF0000"/>
              </a:gs>
              <a:gs pos="86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F3A670B-682A-2B40-B21C-A12E1954B4F9}"/>
              </a:ext>
            </a:extLst>
          </p:cNvPr>
          <p:cNvCxnSpPr>
            <a:cxnSpLocks/>
          </p:cNvCxnSpPr>
          <p:nvPr/>
        </p:nvCxnSpPr>
        <p:spPr>
          <a:xfrm flipV="1">
            <a:off x="3967499" y="470526"/>
            <a:ext cx="0" cy="2036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3B90EDF-BD8C-F743-A729-AA8CA1738E27}"/>
              </a:ext>
            </a:extLst>
          </p:cNvPr>
          <p:cNvSpPr txBox="1"/>
          <p:nvPr/>
        </p:nvSpPr>
        <p:spPr>
          <a:xfrm>
            <a:off x="3289343" y="7838"/>
            <a:ext cx="20579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Trigger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332026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53A665FF-9B34-9E4B-B8BF-957D4A1E47F5}"/>
              </a:ext>
            </a:extLst>
          </p:cNvPr>
          <p:cNvSpPr/>
          <p:nvPr/>
        </p:nvSpPr>
        <p:spPr>
          <a:xfrm>
            <a:off x="1469118" y="518560"/>
            <a:ext cx="4008222" cy="3799702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3F727-A2D0-3E47-B724-316D35CA7DA1}"/>
              </a:ext>
            </a:extLst>
          </p:cNvPr>
          <p:cNvCxnSpPr>
            <a:cxnSpLocks/>
          </p:cNvCxnSpPr>
          <p:nvPr/>
        </p:nvCxnSpPr>
        <p:spPr>
          <a:xfrm>
            <a:off x="1725746" y="852509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3309F-0591-C74D-B696-BE29E7341AB3}"/>
              </a:ext>
            </a:extLst>
          </p:cNvPr>
          <p:cNvCxnSpPr>
            <a:cxnSpLocks/>
          </p:cNvCxnSpPr>
          <p:nvPr/>
        </p:nvCxnSpPr>
        <p:spPr>
          <a:xfrm>
            <a:off x="1725744" y="1109941"/>
            <a:ext cx="33345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924A-9C5B-5A43-85EB-80CDEA9DCFCC}"/>
              </a:ext>
            </a:extLst>
          </p:cNvPr>
          <p:cNvCxnSpPr>
            <a:cxnSpLocks/>
          </p:cNvCxnSpPr>
          <p:nvPr/>
        </p:nvCxnSpPr>
        <p:spPr>
          <a:xfrm>
            <a:off x="1725746" y="1349353"/>
            <a:ext cx="270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4BAD-375B-4640-973F-5A0829AAC099}"/>
              </a:ext>
            </a:extLst>
          </p:cNvPr>
          <p:cNvCxnSpPr>
            <a:cxnSpLocks/>
          </p:cNvCxnSpPr>
          <p:nvPr/>
        </p:nvCxnSpPr>
        <p:spPr>
          <a:xfrm>
            <a:off x="1725746" y="1882238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5234-892E-1744-94F4-5E54A8A809C9}"/>
              </a:ext>
            </a:extLst>
          </p:cNvPr>
          <p:cNvCxnSpPr>
            <a:cxnSpLocks/>
          </p:cNvCxnSpPr>
          <p:nvPr/>
        </p:nvCxnSpPr>
        <p:spPr>
          <a:xfrm>
            <a:off x="1725744" y="2160266"/>
            <a:ext cx="2021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8DC61-5CF6-B34F-A09D-AE59A1A7191C}"/>
              </a:ext>
            </a:extLst>
          </p:cNvPr>
          <p:cNvCxnSpPr>
            <a:cxnSpLocks/>
          </p:cNvCxnSpPr>
          <p:nvPr/>
        </p:nvCxnSpPr>
        <p:spPr>
          <a:xfrm>
            <a:off x="1725746" y="2785826"/>
            <a:ext cx="3456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A92E908-F702-F94D-9B90-2BDE52B000A7}"/>
              </a:ext>
            </a:extLst>
          </p:cNvPr>
          <p:cNvSpPr/>
          <p:nvPr/>
        </p:nvSpPr>
        <p:spPr>
          <a:xfrm>
            <a:off x="1839820" y="796588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07498-2E5A-B54A-882A-7CCCB09F882D}"/>
              </a:ext>
            </a:extLst>
          </p:cNvPr>
          <p:cNvSpPr/>
          <p:nvPr/>
        </p:nvSpPr>
        <p:spPr>
          <a:xfrm>
            <a:off x="2809939" y="790728"/>
            <a:ext cx="708342" cy="129426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508BFC-1F49-AA4E-845A-820A8D02B3DE}"/>
              </a:ext>
            </a:extLst>
          </p:cNvPr>
          <p:cNvSpPr/>
          <p:nvPr/>
        </p:nvSpPr>
        <p:spPr>
          <a:xfrm>
            <a:off x="2470127" y="104815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1D9A7-807A-0F48-8DBA-9654FE9DF19D}"/>
              </a:ext>
            </a:extLst>
          </p:cNvPr>
          <p:cNvSpPr/>
          <p:nvPr/>
        </p:nvSpPr>
        <p:spPr>
          <a:xfrm>
            <a:off x="1937241" y="128757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6427B4-FF32-0D44-811C-9C6A1C3C3939}"/>
              </a:ext>
            </a:extLst>
          </p:cNvPr>
          <p:cNvSpPr/>
          <p:nvPr/>
        </p:nvSpPr>
        <p:spPr>
          <a:xfrm>
            <a:off x="2860137" y="181437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3162D3-31BB-FD45-B2C6-4D197ADAC0C3}"/>
              </a:ext>
            </a:extLst>
          </p:cNvPr>
          <p:cNvSpPr/>
          <p:nvPr/>
        </p:nvSpPr>
        <p:spPr>
          <a:xfrm>
            <a:off x="3480951" y="1820457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3EEE29-2D1B-1240-9085-7B1C61A552E5}"/>
              </a:ext>
            </a:extLst>
          </p:cNvPr>
          <p:cNvSpPr/>
          <p:nvPr/>
        </p:nvSpPr>
        <p:spPr>
          <a:xfrm>
            <a:off x="2203685" y="2115575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CACBC-5189-604C-8802-29D814E0B8F0}"/>
              </a:ext>
            </a:extLst>
          </p:cNvPr>
          <p:cNvSpPr/>
          <p:nvPr/>
        </p:nvSpPr>
        <p:spPr>
          <a:xfrm>
            <a:off x="2543496" y="2708819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0538E5-361D-C046-9512-04737CCE7FA8}"/>
              </a:ext>
            </a:extLst>
          </p:cNvPr>
          <p:cNvSpPr/>
          <p:nvPr/>
        </p:nvSpPr>
        <p:spPr>
          <a:xfrm>
            <a:off x="4527416" y="271161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32F1E6-93A1-464E-9CD1-C8AB13FFB922}"/>
              </a:ext>
            </a:extLst>
          </p:cNvPr>
          <p:cNvSpPr/>
          <p:nvPr/>
        </p:nvSpPr>
        <p:spPr>
          <a:xfrm>
            <a:off x="4427017" y="1022993"/>
            <a:ext cx="532886" cy="12356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D7BBB4CA-4938-504F-B4DB-C8BBA6F0BABE}"/>
              </a:ext>
            </a:extLst>
          </p:cNvPr>
          <p:cNvSpPr/>
          <p:nvPr/>
        </p:nvSpPr>
        <p:spPr>
          <a:xfrm>
            <a:off x="3863243" y="730300"/>
            <a:ext cx="208521" cy="248347"/>
          </a:xfrm>
          <a:prstGeom prst="diamond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59D329DB-0405-F945-9848-688B8779CC32}"/>
              </a:ext>
            </a:extLst>
          </p:cNvPr>
          <p:cNvSpPr/>
          <p:nvPr/>
        </p:nvSpPr>
        <p:spPr>
          <a:xfrm>
            <a:off x="3230052" y="98801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D5B4CBBC-F64F-784B-BFE3-BE27A452C881}"/>
              </a:ext>
            </a:extLst>
          </p:cNvPr>
          <p:cNvSpPr/>
          <p:nvPr/>
        </p:nvSpPr>
        <p:spPr>
          <a:xfrm>
            <a:off x="2681628" y="122518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DA02CE96-5D09-8744-B742-0A8978124DCA}"/>
              </a:ext>
            </a:extLst>
          </p:cNvPr>
          <p:cNvSpPr/>
          <p:nvPr/>
        </p:nvSpPr>
        <p:spPr>
          <a:xfrm>
            <a:off x="3937898" y="122515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B0328B69-D900-5B46-8D66-73666BFC58EE}"/>
              </a:ext>
            </a:extLst>
          </p:cNvPr>
          <p:cNvSpPr/>
          <p:nvPr/>
        </p:nvSpPr>
        <p:spPr>
          <a:xfrm>
            <a:off x="2253887" y="1760311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93F30763-BEB6-F94F-9374-74532565F300}"/>
              </a:ext>
            </a:extLst>
          </p:cNvPr>
          <p:cNvSpPr/>
          <p:nvPr/>
        </p:nvSpPr>
        <p:spPr>
          <a:xfrm>
            <a:off x="4641332" y="176028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3155157-7325-4F4E-B3C7-AE689743EDD0}"/>
              </a:ext>
            </a:extLst>
          </p:cNvPr>
          <p:cNvSpPr/>
          <p:nvPr/>
        </p:nvSpPr>
        <p:spPr>
          <a:xfrm>
            <a:off x="1832985" y="2036092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2B313550-FCD6-2542-8CA8-1A62DD450698}"/>
              </a:ext>
            </a:extLst>
          </p:cNvPr>
          <p:cNvSpPr/>
          <p:nvPr/>
        </p:nvSpPr>
        <p:spPr>
          <a:xfrm>
            <a:off x="3643138" y="2666910"/>
            <a:ext cx="208521" cy="248347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6" rIns="57150" bIns="2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6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22EBF3-1C85-9F40-BDC3-0E540BE6B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87" y="4347753"/>
            <a:ext cx="6360583" cy="1217083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A5087A4C-18A1-5747-B5A7-30E7FBC0546C}"/>
              </a:ext>
            </a:extLst>
          </p:cNvPr>
          <p:cNvSpPr/>
          <p:nvPr/>
        </p:nvSpPr>
        <p:spPr>
          <a:xfrm>
            <a:off x="3181901" y="284081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55000">
                <a:srgbClr val="FF0000"/>
              </a:gs>
              <a:gs pos="86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A863883-7A54-2947-A9E4-AB1AFC152786}"/>
              </a:ext>
            </a:extLst>
          </p:cNvPr>
          <p:cNvCxnSpPr>
            <a:cxnSpLocks/>
          </p:cNvCxnSpPr>
          <p:nvPr/>
        </p:nvCxnSpPr>
        <p:spPr>
          <a:xfrm flipV="1">
            <a:off x="3967499" y="470526"/>
            <a:ext cx="0" cy="2036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5505A43A-2071-6847-B882-0C0EE90E67C4}"/>
              </a:ext>
            </a:extLst>
          </p:cNvPr>
          <p:cNvSpPr/>
          <p:nvPr/>
        </p:nvSpPr>
        <p:spPr>
          <a:xfrm>
            <a:off x="5211172" y="603276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55000">
                <a:srgbClr val="FFC000"/>
              </a:gs>
              <a:gs pos="86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F58A02A-D5D8-8649-B627-EEBD2DD9A184}"/>
              </a:ext>
            </a:extLst>
          </p:cNvPr>
          <p:cNvCxnSpPr>
            <a:cxnSpLocks/>
          </p:cNvCxnSpPr>
          <p:nvPr/>
        </p:nvCxnSpPr>
        <p:spPr>
          <a:xfrm flipV="1">
            <a:off x="5060303" y="796587"/>
            <a:ext cx="417041" cy="27009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8DBB44B6-5EEA-3B4D-961D-D05C52224AF9}"/>
              </a:ext>
            </a:extLst>
          </p:cNvPr>
          <p:cNvSpPr/>
          <p:nvPr/>
        </p:nvSpPr>
        <p:spPr>
          <a:xfrm>
            <a:off x="4212504" y="4359630"/>
            <a:ext cx="276959" cy="106551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55000">
                <a:srgbClr val="FF0000"/>
              </a:gs>
              <a:gs pos="86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C78301-FC0F-1B49-8A33-E52F85D7CC97}"/>
              </a:ext>
            </a:extLst>
          </p:cNvPr>
          <p:cNvSpPr/>
          <p:nvPr/>
        </p:nvSpPr>
        <p:spPr>
          <a:xfrm>
            <a:off x="4554983" y="4357846"/>
            <a:ext cx="276959" cy="1054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282268-D21A-544B-A6F7-EE03F165C207}"/>
              </a:ext>
            </a:extLst>
          </p:cNvPr>
          <p:cNvSpPr/>
          <p:nvPr/>
        </p:nvSpPr>
        <p:spPr>
          <a:xfrm>
            <a:off x="6488069" y="4357846"/>
            <a:ext cx="276959" cy="1054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D4AF1C9-8DE8-7E42-92FA-88377FA2C3E5}"/>
              </a:ext>
            </a:extLst>
          </p:cNvPr>
          <p:cNvSpPr/>
          <p:nvPr/>
        </p:nvSpPr>
        <p:spPr>
          <a:xfrm>
            <a:off x="5724293" y="4956296"/>
            <a:ext cx="276959" cy="106551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55000">
                <a:srgbClr val="FF0000"/>
              </a:gs>
              <a:gs pos="86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3D06D8-6703-1A4F-A5EB-CB7F79E41794}"/>
              </a:ext>
            </a:extLst>
          </p:cNvPr>
          <p:cNvSpPr/>
          <p:nvPr/>
        </p:nvSpPr>
        <p:spPr>
          <a:xfrm>
            <a:off x="6036554" y="4956296"/>
            <a:ext cx="251450" cy="106551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55000">
                <a:srgbClr val="FFC000"/>
              </a:gs>
              <a:gs pos="86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2C010DC-55FB-4A4C-A494-A039E0494A36}"/>
              </a:ext>
            </a:extLst>
          </p:cNvPr>
          <p:cNvSpPr/>
          <p:nvPr/>
        </p:nvSpPr>
        <p:spPr>
          <a:xfrm>
            <a:off x="3762388" y="4957300"/>
            <a:ext cx="276959" cy="106551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55000">
                <a:srgbClr val="FFC000"/>
              </a:gs>
              <a:gs pos="86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2728D9-919F-D440-B8CF-F7AEB56A3A7B}"/>
              </a:ext>
            </a:extLst>
          </p:cNvPr>
          <p:cNvSpPr/>
          <p:nvPr/>
        </p:nvSpPr>
        <p:spPr>
          <a:xfrm>
            <a:off x="6195304" y="4357848"/>
            <a:ext cx="251450" cy="106551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55000">
                <a:srgbClr val="FFC000"/>
              </a:gs>
              <a:gs pos="86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FA159EA-91AF-6A4A-AF1A-26CB49FF3723}"/>
              </a:ext>
            </a:extLst>
          </p:cNvPr>
          <p:cNvSpPr/>
          <p:nvPr/>
        </p:nvSpPr>
        <p:spPr>
          <a:xfrm>
            <a:off x="4320553" y="4956296"/>
            <a:ext cx="276959" cy="106551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99000">
                <a:srgbClr val="7030A0"/>
              </a:gs>
              <a:gs pos="30000">
                <a:srgbClr val="C000F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FE0118F-192B-4442-A20A-8A5672057E63}"/>
              </a:ext>
            </a:extLst>
          </p:cNvPr>
          <p:cNvSpPr/>
          <p:nvPr/>
        </p:nvSpPr>
        <p:spPr>
          <a:xfrm>
            <a:off x="5965157" y="932770"/>
            <a:ext cx="1778000" cy="1270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26409A0-265A-6C42-BE90-94E9D7FC2A1A}"/>
              </a:ext>
            </a:extLst>
          </p:cNvPr>
          <p:cNvSpPr txBox="1"/>
          <p:nvPr/>
        </p:nvSpPr>
        <p:spPr>
          <a:xfrm>
            <a:off x="6162279" y="1066684"/>
            <a:ext cx="15969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Role embedding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8FCDFD-3793-7C4F-B211-7F87766CA44B}"/>
              </a:ext>
            </a:extLst>
          </p:cNvPr>
          <p:cNvSpPr/>
          <p:nvPr/>
        </p:nvSpPr>
        <p:spPr>
          <a:xfrm>
            <a:off x="5989326" y="1622414"/>
            <a:ext cx="1778000" cy="127024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99000">
                <a:srgbClr val="7030A0"/>
              </a:gs>
              <a:gs pos="30000">
                <a:srgbClr val="C000F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16C837-4C51-704B-A5CC-CBAC74FC0316}"/>
              </a:ext>
            </a:extLst>
          </p:cNvPr>
          <p:cNvSpPr txBox="1"/>
          <p:nvPr/>
        </p:nvSpPr>
        <p:spPr>
          <a:xfrm>
            <a:off x="5537426" y="316637"/>
            <a:ext cx="23059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Argument representation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260EFC-9B99-2547-BE8D-4EDE78426D2C}"/>
              </a:ext>
            </a:extLst>
          </p:cNvPr>
          <p:cNvSpPr txBox="1"/>
          <p:nvPr/>
        </p:nvSpPr>
        <p:spPr>
          <a:xfrm>
            <a:off x="3289343" y="7838"/>
            <a:ext cx="20579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Trigger representation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31ABF1-BA26-A340-AA52-90D5C6A92059}"/>
              </a:ext>
            </a:extLst>
          </p:cNvPr>
          <p:cNvSpPr txBox="1"/>
          <p:nvPr/>
        </p:nvSpPr>
        <p:spPr>
          <a:xfrm>
            <a:off x="5884054" y="1759531"/>
            <a:ext cx="2022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Implicit argument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090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8;p28">
            <a:extLst>
              <a:ext uri="{FF2B5EF4-FFF2-40B4-BE49-F238E27FC236}">
                <a16:creationId xmlns:a16="http://schemas.microsoft.com/office/drawing/2014/main" id="{3FDD8FCA-CBBA-4C43-A0A0-C89A3D98D5FD}"/>
              </a:ext>
            </a:extLst>
          </p:cNvPr>
          <p:cNvSpPr/>
          <p:nvPr/>
        </p:nvSpPr>
        <p:spPr>
          <a:xfrm>
            <a:off x="1152014" y="3974959"/>
            <a:ext cx="3148458" cy="1173625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500">
              <a:solidFill>
                <a:schemeClr val="lt1"/>
              </a:solidFill>
            </a:endParaRPr>
          </a:p>
        </p:txBody>
      </p:sp>
      <p:sp>
        <p:nvSpPr>
          <p:cNvPr id="5" name="Google Shape;200;p28">
            <a:extLst>
              <a:ext uri="{FF2B5EF4-FFF2-40B4-BE49-F238E27FC236}">
                <a16:creationId xmlns:a16="http://schemas.microsoft.com/office/drawing/2014/main" id="{D99A9AC7-2E2C-4D0B-AC4D-93B3DAC9AEAE}"/>
              </a:ext>
            </a:extLst>
          </p:cNvPr>
          <p:cNvSpPr txBox="1">
            <a:spLocks noGrp="1"/>
          </p:cNvSpPr>
          <p:nvPr/>
        </p:nvSpPr>
        <p:spPr>
          <a:xfrm>
            <a:off x="1143000" y="971626"/>
            <a:ext cx="7056120" cy="37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sz="2000" u="sng" dirty="0"/>
          </a:p>
          <a:p>
            <a:endParaRPr sz="2000" u="sng" dirty="0"/>
          </a:p>
          <a:p>
            <a:r>
              <a:rPr lang="en" sz="2000" u="sng" dirty="0"/>
              <a:t>More than 50 protesters</a:t>
            </a:r>
            <a:r>
              <a:rPr lang="en" sz="2000" dirty="0"/>
              <a:t> were </a:t>
            </a:r>
            <a:r>
              <a:rPr lang="en" sz="2000" b="1" i="1" u="sng" dirty="0"/>
              <a:t>gunned down</a:t>
            </a:r>
            <a:r>
              <a:rPr lang="en" sz="2000" dirty="0"/>
              <a:t> in the </a:t>
            </a:r>
            <a:r>
              <a:rPr lang="en" sz="2000" u="sng" dirty="0"/>
              <a:t>Maidan</a:t>
            </a:r>
            <a:r>
              <a:rPr lang="en" sz="2000" dirty="0"/>
              <a:t>, the center of the popular uprising.</a:t>
            </a:r>
            <a:endParaRPr sz="2667" dirty="0"/>
          </a:p>
          <a:p>
            <a:endParaRPr sz="2000" dirty="0"/>
          </a:p>
          <a:p>
            <a:endParaRPr sz="2000" dirty="0"/>
          </a:p>
        </p:txBody>
      </p:sp>
      <p:pic>
        <p:nvPicPr>
          <p:cNvPr id="7" name="Google Shape;202;p28">
            <a:extLst>
              <a:ext uri="{FF2B5EF4-FFF2-40B4-BE49-F238E27FC236}">
                <a16:creationId xmlns:a16="http://schemas.microsoft.com/office/drawing/2014/main" id="{8277E306-34E4-462C-A76C-484F3F0C02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750" y="1256657"/>
            <a:ext cx="2540000" cy="51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3;p28">
            <a:extLst>
              <a:ext uri="{FF2B5EF4-FFF2-40B4-BE49-F238E27FC236}">
                <a16:creationId xmlns:a16="http://schemas.microsoft.com/office/drawing/2014/main" id="{30AAB2B6-37C4-4996-8898-BCD919A812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8585" y="1309572"/>
            <a:ext cx="1703917" cy="465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05;p28">
            <a:extLst>
              <a:ext uri="{FF2B5EF4-FFF2-40B4-BE49-F238E27FC236}">
                <a16:creationId xmlns:a16="http://schemas.microsoft.com/office/drawing/2014/main" id="{D8B86FFE-3221-4C9A-A87B-FB2FBF852E3B}"/>
              </a:ext>
            </a:extLst>
          </p:cNvPr>
          <p:cNvSpPr txBox="1"/>
          <p:nvPr/>
        </p:nvSpPr>
        <p:spPr>
          <a:xfrm>
            <a:off x="3873091" y="923231"/>
            <a:ext cx="699000" cy="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67">
                <a:solidFill>
                  <a:schemeClr val="dk1"/>
                </a:solidFill>
              </a:rPr>
              <a:t>target</a:t>
            </a:r>
            <a:endParaRPr sz="1167"/>
          </a:p>
        </p:txBody>
      </p:sp>
      <p:sp>
        <p:nvSpPr>
          <p:cNvPr id="11" name="Google Shape;206;p28">
            <a:extLst>
              <a:ext uri="{FF2B5EF4-FFF2-40B4-BE49-F238E27FC236}">
                <a16:creationId xmlns:a16="http://schemas.microsoft.com/office/drawing/2014/main" id="{B80EE820-1638-4155-B324-0E34FD6C1DA5}"/>
              </a:ext>
            </a:extLst>
          </p:cNvPr>
          <p:cNvSpPr txBox="1"/>
          <p:nvPr/>
        </p:nvSpPr>
        <p:spPr>
          <a:xfrm>
            <a:off x="6117784" y="977826"/>
            <a:ext cx="665500" cy="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67">
                <a:solidFill>
                  <a:schemeClr val="dk1"/>
                </a:solidFill>
              </a:rPr>
              <a:t>place</a:t>
            </a:r>
            <a:endParaRPr sz="1167">
              <a:solidFill>
                <a:schemeClr val="dk1"/>
              </a:solidFill>
            </a:endParaRPr>
          </a:p>
        </p:txBody>
      </p:sp>
      <p:sp>
        <p:nvSpPr>
          <p:cNvPr id="13" name="Google Shape;208;p28">
            <a:extLst>
              <a:ext uri="{FF2B5EF4-FFF2-40B4-BE49-F238E27FC236}">
                <a16:creationId xmlns:a16="http://schemas.microsoft.com/office/drawing/2014/main" id="{2E675D29-1C86-46B2-A7DF-69ABC3FC06E7}"/>
              </a:ext>
            </a:extLst>
          </p:cNvPr>
          <p:cNvSpPr txBox="1"/>
          <p:nvPr/>
        </p:nvSpPr>
        <p:spPr>
          <a:xfrm>
            <a:off x="1241973" y="4020292"/>
            <a:ext cx="3058500" cy="89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333" b="1" dirty="0">
                <a:solidFill>
                  <a:schemeClr val="dk1"/>
                </a:solidFill>
              </a:rPr>
              <a:t>Firearm-Attack</a:t>
            </a:r>
            <a:endParaRPr sz="1333" dirty="0">
              <a:solidFill>
                <a:schemeClr val="dk1"/>
              </a:solidFill>
            </a:endParaRPr>
          </a:p>
          <a:p>
            <a:pPr lvl="0"/>
            <a:r>
              <a:rPr lang="en" sz="1333" dirty="0">
                <a:solidFill>
                  <a:schemeClr val="dk1"/>
                </a:solidFill>
              </a:rPr>
              <a:t>Attacker:	   ∅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Target:	   More than 50 protesters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Instrument:    ∅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Place:            Maidan</a:t>
            </a:r>
            <a:endParaRPr sz="1167" dirty="0"/>
          </a:p>
        </p:txBody>
      </p:sp>
      <p:sp>
        <p:nvSpPr>
          <p:cNvPr id="14" name="Google Shape;209;p28">
            <a:extLst>
              <a:ext uri="{FF2B5EF4-FFF2-40B4-BE49-F238E27FC236}">
                <a16:creationId xmlns:a16="http://schemas.microsoft.com/office/drawing/2014/main" id="{05C729F6-E398-4B70-97ED-19CC2B459EB3}"/>
              </a:ext>
            </a:extLst>
          </p:cNvPr>
          <p:cNvSpPr txBox="1"/>
          <p:nvPr/>
        </p:nvSpPr>
        <p:spPr>
          <a:xfrm>
            <a:off x="4937792" y="3974959"/>
            <a:ext cx="25705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333" dirty="0">
                <a:solidFill>
                  <a:schemeClr val="dk1"/>
                </a:solidFill>
              </a:rPr>
              <a:t>Traditional SRL</a:t>
            </a:r>
            <a:r>
              <a:rPr lang="en" sz="2333" dirty="0">
                <a:solidFill>
                  <a:schemeClr val="dk1"/>
                </a:solidFill>
              </a:rPr>
              <a:t>:</a:t>
            </a:r>
            <a:endParaRPr sz="1167" dirty="0"/>
          </a:p>
          <a:p>
            <a:pPr algn="ctr"/>
            <a:r>
              <a:rPr lang="en-US" sz="2333" dirty="0">
                <a:solidFill>
                  <a:schemeClr val="dk1"/>
                </a:solidFill>
              </a:rPr>
              <a:t>in-sentence</a:t>
            </a:r>
            <a:endParaRPr sz="1167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196CE81-2013-5B40-8631-E6D24F06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56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48E76-996A-4615-AFCC-49ABAF8DD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Motivation</a:t>
            </a:r>
          </a:p>
          <a:p>
            <a:pPr marL="190496" indent="0"/>
            <a:endParaRPr lang="en-US" dirty="0">
              <a:solidFill>
                <a:schemeClr val="tx1">
                  <a:alpha val="30000"/>
                </a:schemeClr>
              </a:solidFill>
            </a:endParaRPr>
          </a:p>
          <a:p>
            <a:pPr marL="190496" indent="0"/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Data: </a:t>
            </a:r>
            <a:r>
              <a:rPr lang="en-US" b="1" dirty="0">
                <a:solidFill>
                  <a:schemeClr val="tx1">
                    <a:alpha val="30000"/>
                  </a:schemeClr>
                </a:solidFill>
              </a:rPr>
              <a:t>R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oles </a:t>
            </a:r>
            <a:r>
              <a:rPr lang="en-US" b="1" dirty="0">
                <a:solidFill>
                  <a:schemeClr val="tx1">
                    <a:alpha val="30000"/>
                  </a:schemeClr>
                </a:solidFill>
              </a:rPr>
              <a:t>A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cross </a:t>
            </a:r>
            <a:r>
              <a:rPr lang="en-US" b="1" dirty="0">
                <a:solidFill>
                  <a:schemeClr val="tx1">
                    <a:alpha val="30000"/>
                  </a:schemeClr>
                </a:solidFill>
              </a:rPr>
              <a:t>M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ultiple </a:t>
            </a:r>
            <a:r>
              <a:rPr lang="en-US" b="1" dirty="0">
                <a:solidFill>
                  <a:schemeClr val="tx1">
                    <a:alpha val="30000"/>
                  </a:schemeClr>
                </a:solidFill>
              </a:rPr>
              <a:t>S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entences</a:t>
            </a:r>
          </a:p>
          <a:p>
            <a:pPr marL="190496" indent="0"/>
            <a:endParaRPr lang="en-US" dirty="0">
              <a:solidFill>
                <a:schemeClr val="tx1">
                  <a:alpha val="30000"/>
                </a:schemeClr>
              </a:solidFill>
            </a:endParaRPr>
          </a:p>
          <a:p>
            <a:pPr marL="190496" indent="0"/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Model</a:t>
            </a:r>
          </a:p>
          <a:p>
            <a:pPr marL="190496" indent="0"/>
            <a:endParaRPr lang="en-US" dirty="0">
              <a:solidFill>
                <a:srgbClr val="FF0000"/>
              </a:solidFill>
            </a:endParaRPr>
          </a:p>
          <a:p>
            <a:pPr marL="190496" indent="0"/>
            <a:r>
              <a:rPr lang="en-US" dirty="0">
                <a:solidFill>
                  <a:srgbClr val="FF0000"/>
                </a:solidFill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C0BCF-678A-E645-B13B-0DE19914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18" y="2256696"/>
            <a:ext cx="600808" cy="60080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F7CCB3D-F9B2-2042-9AF3-86782CCC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0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1362-9BBD-4830-BF96-D02BADC5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RAMS 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8832F8-1441-A344-946C-515760A55F6D}"/>
              </a:ext>
            </a:extLst>
          </p:cNvPr>
          <p:cNvSpPr/>
          <p:nvPr/>
        </p:nvSpPr>
        <p:spPr>
          <a:xfrm>
            <a:off x="3588974" y="4852749"/>
            <a:ext cx="840154" cy="50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4DF89A-BB22-F044-B407-526BB4F908FE}"/>
              </a:ext>
            </a:extLst>
          </p:cNvPr>
          <p:cNvSpPr/>
          <p:nvPr/>
        </p:nvSpPr>
        <p:spPr>
          <a:xfrm>
            <a:off x="4572004" y="4852749"/>
            <a:ext cx="840154" cy="50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pic>
        <p:nvPicPr>
          <p:cNvPr id="10" name="Google Shape;1003;p67" title="Points scored">
            <a:extLst>
              <a:ext uri="{FF2B5EF4-FFF2-40B4-BE49-F238E27FC236}">
                <a16:creationId xmlns:a16="http://schemas.microsoft.com/office/drawing/2014/main" id="{B72EE388-45B6-0F47-BC6F-D8EEDD0A37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93" y="937202"/>
            <a:ext cx="7143750" cy="44172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112CBD-471D-0E45-B502-F4740C2286D0}"/>
              </a:ext>
            </a:extLst>
          </p:cNvPr>
          <p:cNvSpPr/>
          <p:nvPr/>
        </p:nvSpPr>
        <p:spPr>
          <a:xfrm>
            <a:off x="5288027" y="1118223"/>
            <a:ext cx="2432539" cy="379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BC6AAC-42A1-A240-BAFF-ABCAAF2257E8}"/>
              </a:ext>
            </a:extLst>
          </p:cNvPr>
          <p:cNvSpPr/>
          <p:nvPr/>
        </p:nvSpPr>
        <p:spPr>
          <a:xfrm>
            <a:off x="3189944" y="4933344"/>
            <a:ext cx="840154" cy="50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DF9DD-5E45-C74A-841B-F81F533E0536}"/>
              </a:ext>
            </a:extLst>
          </p:cNvPr>
          <p:cNvSpPr/>
          <p:nvPr/>
        </p:nvSpPr>
        <p:spPr>
          <a:xfrm>
            <a:off x="4437533" y="4933343"/>
            <a:ext cx="840154" cy="50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174956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1362-9BBD-4830-BF96-D02BADC5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RAMS Results</a:t>
            </a:r>
          </a:p>
        </p:txBody>
      </p:sp>
      <p:pic>
        <p:nvPicPr>
          <p:cNvPr id="4" name="Google Shape;1003;p67" title="Points scored">
            <a:extLst>
              <a:ext uri="{FF2B5EF4-FFF2-40B4-BE49-F238E27FC236}">
                <a16:creationId xmlns:a16="http://schemas.microsoft.com/office/drawing/2014/main" id="{A2993CCC-1B09-4804-83EB-C1067B11F7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93" y="937202"/>
            <a:ext cx="7143750" cy="44172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A10B14-EDDB-6247-BD63-49653C3938AB}"/>
              </a:ext>
            </a:extLst>
          </p:cNvPr>
          <p:cNvSpPr/>
          <p:nvPr/>
        </p:nvSpPr>
        <p:spPr>
          <a:xfrm>
            <a:off x="3189944" y="4933344"/>
            <a:ext cx="840154" cy="50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EEAD5-72C6-A14D-B603-367AB49A0647}"/>
              </a:ext>
            </a:extLst>
          </p:cNvPr>
          <p:cNvSpPr/>
          <p:nvPr/>
        </p:nvSpPr>
        <p:spPr>
          <a:xfrm>
            <a:off x="4437533" y="4933343"/>
            <a:ext cx="840154" cy="50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815046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1D41-ED48-4710-817C-0222B43A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RAMS Results vs. Distance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E9673-ADAC-4D47-AB6F-F124112DC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33609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1D41-ED48-4710-817C-0222B43A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RAMS Results vs. Distance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E9673-ADAC-4D47-AB6F-F124112DC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Performance does not degrade over distance</a:t>
            </a:r>
          </a:p>
        </p:txBody>
      </p:sp>
      <p:pic>
        <p:nvPicPr>
          <p:cNvPr id="4" name="Google Shape;1057;p74" title="Points scored">
            <a:extLst>
              <a:ext uri="{FF2B5EF4-FFF2-40B4-BE49-F238E27FC236}">
                <a16:creationId xmlns:a16="http://schemas.microsoft.com/office/drawing/2014/main" id="{D26563DC-CF4B-4193-8D25-9BB28F7310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322" y="2197510"/>
            <a:ext cx="4875697" cy="2907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079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27;p70">
            <a:extLst>
              <a:ext uri="{FF2B5EF4-FFF2-40B4-BE49-F238E27FC236}">
                <a16:creationId xmlns:a16="http://schemas.microsoft.com/office/drawing/2014/main" id="{FEF0C575-C237-4EE3-AAFE-B4CFA79807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167" y="1181366"/>
            <a:ext cx="5759364" cy="4267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B74FB9-EADD-0D4F-9358-A522CEFD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866"/>
            <a:ext cx="6858000" cy="952500"/>
          </a:xfrm>
        </p:spPr>
        <p:txBody>
          <a:bodyPr/>
          <a:lstStyle/>
          <a:p>
            <a:r>
              <a:rPr lang="en-US" dirty="0"/>
              <a:t>Role Embedding Similarity</a:t>
            </a:r>
          </a:p>
        </p:txBody>
      </p:sp>
    </p:spTree>
    <p:extLst>
      <p:ext uri="{BB962C8B-B14F-4D97-AF65-F5344CB8AC3E}">
        <p14:creationId xmlns:p14="http://schemas.microsoft.com/office/powerpoint/2010/main" val="543279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27;p70">
            <a:extLst>
              <a:ext uri="{FF2B5EF4-FFF2-40B4-BE49-F238E27FC236}">
                <a16:creationId xmlns:a16="http://schemas.microsoft.com/office/drawing/2014/main" id="{FEF0C575-C237-4EE3-AAFE-B4CFA79807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167" y="1181366"/>
            <a:ext cx="5759364" cy="4267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B74FB9-EADD-0D4F-9358-A522CEFD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866"/>
            <a:ext cx="6858000" cy="952500"/>
          </a:xfrm>
        </p:spPr>
        <p:txBody>
          <a:bodyPr/>
          <a:lstStyle/>
          <a:p>
            <a:r>
              <a:rPr lang="en-US" dirty="0"/>
              <a:t>Role Embedding Similarity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BCE49F-D2EE-C448-B1C9-559109E1C4B2}"/>
              </a:ext>
            </a:extLst>
          </p:cNvPr>
          <p:cNvSpPr/>
          <p:nvPr/>
        </p:nvSpPr>
        <p:spPr>
          <a:xfrm>
            <a:off x="5568465" y="4352192"/>
            <a:ext cx="410308" cy="3956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256167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27;p70">
            <a:extLst>
              <a:ext uri="{FF2B5EF4-FFF2-40B4-BE49-F238E27FC236}">
                <a16:creationId xmlns:a16="http://schemas.microsoft.com/office/drawing/2014/main" id="{FEF0C575-C237-4EE3-AAFE-B4CFA79807D7}"/>
              </a:ext>
            </a:extLst>
          </p:cNvPr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487167" y="1181366"/>
            <a:ext cx="5759364" cy="4267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B74FB9-EADD-0D4F-9358-A522CEFD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866"/>
            <a:ext cx="6858000" cy="952500"/>
          </a:xfrm>
        </p:spPr>
        <p:txBody>
          <a:bodyPr/>
          <a:lstStyle/>
          <a:p>
            <a:r>
              <a:rPr lang="en-US" dirty="0"/>
              <a:t>Role Embedding Similarity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BCE49F-D2EE-C448-B1C9-559109E1C4B2}"/>
              </a:ext>
            </a:extLst>
          </p:cNvPr>
          <p:cNvSpPr/>
          <p:nvPr/>
        </p:nvSpPr>
        <p:spPr>
          <a:xfrm>
            <a:off x="5568465" y="4352192"/>
            <a:ext cx="410308" cy="395653"/>
          </a:xfrm>
          <a:prstGeom prst="rect">
            <a:avLst/>
          </a:prstGeom>
          <a:noFill/>
          <a:ln w="76200">
            <a:solidFill>
              <a:srgbClr val="FF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98B44-CDD7-6042-A6B0-1E23C1CB48DE}"/>
              </a:ext>
            </a:extLst>
          </p:cNvPr>
          <p:cNvSpPr txBox="1"/>
          <p:nvPr/>
        </p:nvSpPr>
        <p:spPr>
          <a:xfrm>
            <a:off x="1335376" y="2660417"/>
            <a:ext cx="6473247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 err="1"/>
              <a:t>Koum</a:t>
            </a:r>
            <a:r>
              <a:rPr lang="en-US" sz="2333" dirty="0"/>
              <a:t> grew up in </a:t>
            </a:r>
            <a:r>
              <a:rPr lang="en-US" sz="2333" u="sng" dirty="0"/>
              <a:t>the Ukraine</a:t>
            </a:r>
            <a:r>
              <a:rPr lang="en-US" sz="2333" dirty="0"/>
              <a:t> under Soviet rule </a:t>
            </a:r>
          </a:p>
          <a:p>
            <a:r>
              <a:rPr lang="en-US" sz="2333" dirty="0"/>
              <a:t>before </a:t>
            </a:r>
            <a:r>
              <a:rPr lang="en-US" sz="2333" b="1" i="1" u="sng" dirty="0"/>
              <a:t>immigrating</a:t>
            </a:r>
            <a:r>
              <a:rPr lang="en-US" sz="2333" dirty="0"/>
              <a:t> to </a:t>
            </a:r>
            <a:r>
              <a:rPr lang="en-US" sz="2333" u="sng" dirty="0"/>
              <a:t>the US</a:t>
            </a:r>
            <a:r>
              <a:rPr lang="en-US" sz="2333" dirty="0"/>
              <a:t> as a teenager…</a:t>
            </a:r>
          </a:p>
        </p:txBody>
      </p:sp>
    </p:spTree>
    <p:extLst>
      <p:ext uri="{BB962C8B-B14F-4D97-AF65-F5344CB8AC3E}">
        <p14:creationId xmlns:p14="http://schemas.microsoft.com/office/powerpoint/2010/main" val="2522219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27;p70">
            <a:extLst>
              <a:ext uri="{FF2B5EF4-FFF2-40B4-BE49-F238E27FC236}">
                <a16:creationId xmlns:a16="http://schemas.microsoft.com/office/drawing/2014/main" id="{FEF0C575-C237-4EE3-AAFE-B4CFA79807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167" y="1181366"/>
            <a:ext cx="5759364" cy="4267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B74FB9-EADD-0D4F-9358-A522CEFD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866"/>
            <a:ext cx="6858000" cy="952500"/>
          </a:xfrm>
        </p:spPr>
        <p:txBody>
          <a:bodyPr/>
          <a:lstStyle/>
          <a:p>
            <a:r>
              <a:rPr lang="en-US" dirty="0"/>
              <a:t>Role Embedding Similarity</a:t>
            </a:r>
          </a:p>
        </p:txBody>
      </p:sp>
    </p:spTree>
    <p:extLst>
      <p:ext uri="{BB962C8B-B14F-4D97-AF65-F5344CB8AC3E}">
        <p14:creationId xmlns:p14="http://schemas.microsoft.com/office/powerpoint/2010/main" val="1200569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27;p70">
            <a:extLst>
              <a:ext uri="{FF2B5EF4-FFF2-40B4-BE49-F238E27FC236}">
                <a16:creationId xmlns:a16="http://schemas.microsoft.com/office/drawing/2014/main" id="{FEF0C575-C237-4EE3-AAFE-B4CFA79807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167" y="1181366"/>
            <a:ext cx="5759364" cy="4267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B74FB9-EADD-0D4F-9358-A522CEFD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866"/>
            <a:ext cx="6858000" cy="952500"/>
          </a:xfrm>
        </p:spPr>
        <p:txBody>
          <a:bodyPr/>
          <a:lstStyle/>
          <a:p>
            <a:r>
              <a:rPr lang="en-US" dirty="0"/>
              <a:t>Role Embedding Similarity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BCE49F-D2EE-C448-B1C9-559109E1C4B2}"/>
              </a:ext>
            </a:extLst>
          </p:cNvPr>
          <p:cNvSpPr/>
          <p:nvPr/>
        </p:nvSpPr>
        <p:spPr>
          <a:xfrm>
            <a:off x="4572004" y="3370387"/>
            <a:ext cx="410308" cy="3956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1323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p28">
            <a:extLst>
              <a:ext uri="{FF2B5EF4-FFF2-40B4-BE49-F238E27FC236}">
                <a16:creationId xmlns:a16="http://schemas.microsoft.com/office/drawing/2014/main" id="{D99A9AC7-2E2C-4D0B-AC4D-93B3DAC9AEAE}"/>
              </a:ext>
            </a:extLst>
          </p:cNvPr>
          <p:cNvSpPr txBox="1">
            <a:spLocks noGrp="1"/>
          </p:cNvSpPr>
          <p:nvPr/>
        </p:nvSpPr>
        <p:spPr>
          <a:xfrm>
            <a:off x="1143000" y="971626"/>
            <a:ext cx="7066280" cy="37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sz="2000" u="sng" dirty="0"/>
          </a:p>
          <a:p>
            <a:endParaRPr sz="2000" u="sng" dirty="0"/>
          </a:p>
          <a:p>
            <a:r>
              <a:rPr lang="en" sz="2000" u="sng" dirty="0"/>
              <a:t>More than 50 protesters</a:t>
            </a:r>
            <a:r>
              <a:rPr lang="en" sz="2000" dirty="0"/>
              <a:t> were </a:t>
            </a:r>
            <a:r>
              <a:rPr lang="en" sz="2000" b="1" i="1" u="sng" dirty="0"/>
              <a:t>gunned down</a:t>
            </a:r>
            <a:r>
              <a:rPr lang="en" sz="2000" dirty="0"/>
              <a:t> in the </a:t>
            </a:r>
            <a:r>
              <a:rPr lang="en" sz="2000" u="sng" dirty="0"/>
              <a:t>Maidan</a:t>
            </a:r>
            <a:r>
              <a:rPr lang="en" sz="2000" dirty="0"/>
              <a:t>, the center of the popular uprising.</a:t>
            </a:r>
            <a:endParaRPr sz="2667" dirty="0"/>
          </a:p>
          <a:p>
            <a:endParaRPr sz="2000" dirty="0"/>
          </a:p>
          <a:p>
            <a:endParaRPr sz="2000" dirty="0"/>
          </a:p>
          <a:p>
            <a:r>
              <a:rPr lang="en" sz="2000" dirty="0"/>
              <a:t>Until now the identity of </a:t>
            </a:r>
            <a:r>
              <a:rPr lang="en" sz="2000" u="sng" dirty="0"/>
              <a:t>the killers</a:t>
            </a:r>
            <a:r>
              <a:rPr lang="en" sz="2000" dirty="0"/>
              <a:t> has been a mystery.</a:t>
            </a:r>
            <a:endParaRPr sz="2667" dirty="0"/>
          </a:p>
          <a:p>
            <a:endParaRPr sz="2667" dirty="0"/>
          </a:p>
        </p:txBody>
      </p:sp>
      <p:pic>
        <p:nvPicPr>
          <p:cNvPr id="7" name="Google Shape;202;p28">
            <a:extLst>
              <a:ext uri="{FF2B5EF4-FFF2-40B4-BE49-F238E27FC236}">
                <a16:creationId xmlns:a16="http://schemas.microsoft.com/office/drawing/2014/main" id="{8277E306-34E4-462C-A76C-484F3F0C02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750" y="1256657"/>
            <a:ext cx="2540000" cy="51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3;p28">
            <a:extLst>
              <a:ext uri="{FF2B5EF4-FFF2-40B4-BE49-F238E27FC236}">
                <a16:creationId xmlns:a16="http://schemas.microsoft.com/office/drawing/2014/main" id="{30AAB2B6-37C4-4996-8898-BCD919A812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8585" y="1309572"/>
            <a:ext cx="1703917" cy="46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4;p28">
            <a:extLst>
              <a:ext uri="{FF2B5EF4-FFF2-40B4-BE49-F238E27FC236}">
                <a16:creationId xmlns:a16="http://schemas.microsoft.com/office/drawing/2014/main" id="{3C70C339-56A9-4E22-969E-B984294A4B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9000" y="2221805"/>
            <a:ext cx="557476" cy="1037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05;p28">
            <a:extLst>
              <a:ext uri="{FF2B5EF4-FFF2-40B4-BE49-F238E27FC236}">
                <a16:creationId xmlns:a16="http://schemas.microsoft.com/office/drawing/2014/main" id="{D8B86FFE-3221-4C9A-A87B-FB2FBF852E3B}"/>
              </a:ext>
            </a:extLst>
          </p:cNvPr>
          <p:cNvSpPr txBox="1"/>
          <p:nvPr/>
        </p:nvSpPr>
        <p:spPr>
          <a:xfrm>
            <a:off x="3873091" y="923231"/>
            <a:ext cx="699000" cy="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67">
                <a:solidFill>
                  <a:schemeClr val="dk1"/>
                </a:solidFill>
              </a:rPr>
              <a:t>target</a:t>
            </a:r>
            <a:endParaRPr sz="1167"/>
          </a:p>
        </p:txBody>
      </p:sp>
      <p:sp>
        <p:nvSpPr>
          <p:cNvPr id="11" name="Google Shape;206;p28">
            <a:extLst>
              <a:ext uri="{FF2B5EF4-FFF2-40B4-BE49-F238E27FC236}">
                <a16:creationId xmlns:a16="http://schemas.microsoft.com/office/drawing/2014/main" id="{B80EE820-1638-4155-B324-0E34FD6C1DA5}"/>
              </a:ext>
            </a:extLst>
          </p:cNvPr>
          <p:cNvSpPr txBox="1"/>
          <p:nvPr/>
        </p:nvSpPr>
        <p:spPr>
          <a:xfrm>
            <a:off x="6117784" y="977826"/>
            <a:ext cx="665500" cy="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67">
                <a:solidFill>
                  <a:schemeClr val="dk1"/>
                </a:solidFill>
              </a:rPr>
              <a:t>place</a:t>
            </a:r>
            <a:endParaRPr sz="1167">
              <a:solidFill>
                <a:schemeClr val="dk1"/>
              </a:solidFill>
            </a:endParaRPr>
          </a:p>
        </p:txBody>
      </p:sp>
      <p:sp>
        <p:nvSpPr>
          <p:cNvPr id="12" name="Google Shape;207;p28">
            <a:extLst>
              <a:ext uri="{FF2B5EF4-FFF2-40B4-BE49-F238E27FC236}">
                <a16:creationId xmlns:a16="http://schemas.microsoft.com/office/drawing/2014/main" id="{045663B3-E928-4352-9BAB-328EC8AA9E58}"/>
              </a:ext>
            </a:extLst>
          </p:cNvPr>
          <p:cNvSpPr txBox="1"/>
          <p:nvPr/>
        </p:nvSpPr>
        <p:spPr>
          <a:xfrm>
            <a:off x="5256476" y="2601019"/>
            <a:ext cx="912750" cy="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67">
                <a:solidFill>
                  <a:schemeClr val="dk1"/>
                </a:solidFill>
              </a:rPr>
              <a:t>attacker</a:t>
            </a:r>
            <a:endParaRPr sz="1167">
              <a:solidFill>
                <a:schemeClr val="dk1"/>
              </a:solidFill>
            </a:endParaRPr>
          </a:p>
        </p:txBody>
      </p:sp>
      <p:sp>
        <p:nvSpPr>
          <p:cNvPr id="14" name="Google Shape;209;p28">
            <a:extLst>
              <a:ext uri="{FF2B5EF4-FFF2-40B4-BE49-F238E27FC236}">
                <a16:creationId xmlns:a16="http://schemas.microsoft.com/office/drawing/2014/main" id="{05C729F6-E398-4B70-97ED-19CC2B459EB3}"/>
              </a:ext>
            </a:extLst>
          </p:cNvPr>
          <p:cNvSpPr txBox="1"/>
          <p:nvPr/>
        </p:nvSpPr>
        <p:spPr>
          <a:xfrm>
            <a:off x="4937792" y="3974959"/>
            <a:ext cx="25705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333">
                <a:solidFill>
                  <a:schemeClr val="dk1"/>
                </a:solidFill>
              </a:rPr>
              <a:t>Argument Linking:</a:t>
            </a:r>
            <a:endParaRPr sz="1167"/>
          </a:p>
          <a:p>
            <a:pPr algn="ctr"/>
            <a:r>
              <a:rPr lang="en" sz="2333">
                <a:solidFill>
                  <a:schemeClr val="dk1"/>
                </a:solidFill>
              </a:rPr>
              <a:t>cross-sentence</a:t>
            </a:r>
            <a:endParaRPr sz="1167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6ED8CF3-7FB4-9E40-BB5B-C40E5034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Google Shape;198;p28">
            <a:extLst>
              <a:ext uri="{FF2B5EF4-FFF2-40B4-BE49-F238E27FC236}">
                <a16:creationId xmlns:a16="http://schemas.microsoft.com/office/drawing/2014/main" id="{A3CFA990-8867-684D-90FD-E1B6B48B9C25}"/>
              </a:ext>
            </a:extLst>
          </p:cNvPr>
          <p:cNvSpPr/>
          <p:nvPr/>
        </p:nvSpPr>
        <p:spPr>
          <a:xfrm>
            <a:off x="1152014" y="3974959"/>
            <a:ext cx="3148458" cy="1173625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500">
              <a:solidFill>
                <a:schemeClr val="lt1"/>
              </a:solidFill>
            </a:endParaRPr>
          </a:p>
        </p:txBody>
      </p:sp>
      <p:sp>
        <p:nvSpPr>
          <p:cNvPr id="20" name="Google Shape;208;p28">
            <a:extLst>
              <a:ext uri="{FF2B5EF4-FFF2-40B4-BE49-F238E27FC236}">
                <a16:creationId xmlns:a16="http://schemas.microsoft.com/office/drawing/2014/main" id="{80BF4D92-C0E9-0B42-A79A-46A6F8CC500F}"/>
              </a:ext>
            </a:extLst>
          </p:cNvPr>
          <p:cNvSpPr txBox="1"/>
          <p:nvPr/>
        </p:nvSpPr>
        <p:spPr>
          <a:xfrm>
            <a:off x="1241973" y="4020292"/>
            <a:ext cx="3058500" cy="89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333" b="1" dirty="0">
                <a:solidFill>
                  <a:schemeClr val="dk1"/>
                </a:solidFill>
              </a:rPr>
              <a:t>Firearm-Attack</a:t>
            </a:r>
            <a:endParaRPr sz="1333" dirty="0">
              <a:solidFill>
                <a:schemeClr val="dk1"/>
              </a:solidFill>
            </a:endParaRPr>
          </a:p>
          <a:p>
            <a:pPr lvl="0"/>
            <a:r>
              <a:rPr lang="en" sz="1333" dirty="0">
                <a:solidFill>
                  <a:schemeClr val="dk1"/>
                </a:solidFill>
              </a:rPr>
              <a:t>Attacker:	   the killers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Target:	   More than 50 protesters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Instrument:    ∅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Place:            Maidan</a:t>
            </a:r>
            <a:endParaRPr sz="1167" dirty="0"/>
          </a:p>
        </p:txBody>
      </p:sp>
    </p:spTree>
    <p:extLst>
      <p:ext uri="{BB962C8B-B14F-4D97-AF65-F5344CB8AC3E}">
        <p14:creationId xmlns:p14="http://schemas.microsoft.com/office/powerpoint/2010/main" val="29640039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27;p70">
            <a:extLst>
              <a:ext uri="{FF2B5EF4-FFF2-40B4-BE49-F238E27FC236}">
                <a16:creationId xmlns:a16="http://schemas.microsoft.com/office/drawing/2014/main" id="{FEF0C575-C237-4EE3-AAFE-B4CFA79807D7}"/>
              </a:ext>
            </a:extLst>
          </p:cNvPr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487167" y="1181366"/>
            <a:ext cx="5759364" cy="4267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B74FB9-EADD-0D4F-9358-A522CEFD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866"/>
            <a:ext cx="6858000" cy="952500"/>
          </a:xfrm>
        </p:spPr>
        <p:txBody>
          <a:bodyPr/>
          <a:lstStyle/>
          <a:p>
            <a:r>
              <a:rPr lang="en-US" dirty="0"/>
              <a:t>Role Embedding Similarity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BCE49F-D2EE-C448-B1C9-559109E1C4B2}"/>
              </a:ext>
            </a:extLst>
          </p:cNvPr>
          <p:cNvSpPr/>
          <p:nvPr/>
        </p:nvSpPr>
        <p:spPr>
          <a:xfrm>
            <a:off x="4572004" y="3370387"/>
            <a:ext cx="410308" cy="395653"/>
          </a:xfrm>
          <a:prstGeom prst="rect">
            <a:avLst/>
          </a:prstGeom>
          <a:noFill/>
          <a:ln w="76200">
            <a:solidFill>
              <a:srgbClr val="FF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A4E89-4C3A-8A44-91DD-76D0ADF7C53D}"/>
              </a:ext>
            </a:extLst>
          </p:cNvPr>
          <p:cNvSpPr txBox="1"/>
          <p:nvPr/>
        </p:nvSpPr>
        <p:spPr>
          <a:xfrm>
            <a:off x="1460139" y="2575299"/>
            <a:ext cx="6654386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/>
              <a:t>The </a:t>
            </a:r>
            <a:r>
              <a:rPr lang="en-US" sz="2333" u="sng" dirty="0"/>
              <a:t>US led coalition</a:t>
            </a:r>
            <a:r>
              <a:rPr lang="en-US" sz="2333" dirty="0"/>
              <a:t> </a:t>
            </a:r>
            <a:r>
              <a:rPr lang="en-US" sz="2333" b="1" i="1" u="sng" dirty="0"/>
              <a:t>airstrike</a:t>
            </a:r>
            <a:r>
              <a:rPr lang="en-US" sz="2333" dirty="0"/>
              <a:t> on </a:t>
            </a:r>
            <a:r>
              <a:rPr lang="en-US" sz="2333" u="sng" dirty="0"/>
              <a:t>Syrian soldiers</a:t>
            </a:r>
            <a:r>
              <a:rPr lang="en-US" sz="2333" dirty="0"/>
              <a:t> </a:t>
            </a:r>
          </a:p>
          <a:p>
            <a:r>
              <a:rPr lang="en-US" sz="2333" dirty="0"/>
              <a:t>last month proved that much in reality.</a:t>
            </a:r>
          </a:p>
        </p:txBody>
      </p:sp>
    </p:spTree>
    <p:extLst>
      <p:ext uri="{BB962C8B-B14F-4D97-AF65-F5344CB8AC3E}">
        <p14:creationId xmlns:p14="http://schemas.microsoft.com/office/powerpoint/2010/main" val="9942254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27;p70">
            <a:extLst>
              <a:ext uri="{FF2B5EF4-FFF2-40B4-BE49-F238E27FC236}">
                <a16:creationId xmlns:a16="http://schemas.microsoft.com/office/drawing/2014/main" id="{FEF0C575-C237-4EE3-AAFE-B4CFA79807D7}"/>
              </a:ext>
            </a:extLst>
          </p:cNvPr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487167" y="1181366"/>
            <a:ext cx="5759364" cy="4267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B74FB9-EADD-0D4F-9358-A522CEFD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866"/>
            <a:ext cx="6858000" cy="952500"/>
          </a:xfrm>
        </p:spPr>
        <p:txBody>
          <a:bodyPr/>
          <a:lstStyle/>
          <a:p>
            <a:r>
              <a:rPr lang="en-US" dirty="0"/>
              <a:t>Role Embedding Similarity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BCE49F-D2EE-C448-B1C9-559109E1C4B2}"/>
              </a:ext>
            </a:extLst>
          </p:cNvPr>
          <p:cNvSpPr/>
          <p:nvPr/>
        </p:nvSpPr>
        <p:spPr>
          <a:xfrm>
            <a:off x="4572004" y="3370387"/>
            <a:ext cx="410308" cy="395653"/>
          </a:xfrm>
          <a:prstGeom prst="rect">
            <a:avLst/>
          </a:prstGeom>
          <a:noFill/>
          <a:ln w="76200">
            <a:solidFill>
              <a:srgbClr val="FF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A4E89-4C3A-8A44-91DD-76D0ADF7C53D}"/>
              </a:ext>
            </a:extLst>
          </p:cNvPr>
          <p:cNvSpPr txBox="1"/>
          <p:nvPr/>
        </p:nvSpPr>
        <p:spPr>
          <a:xfrm>
            <a:off x="2100676" y="2575299"/>
            <a:ext cx="5371983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u="sng" dirty="0"/>
              <a:t>Russia</a:t>
            </a:r>
            <a:r>
              <a:rPr lang="en-US" sz="2333" dirty="0"/>
              <a:t> is currently on a scorched-earth</a:t>
            </a:r>
          </a:p>
          <a:p>
            <a:r>
              <a:rPr lang="en-US" sz="2333" b="1" i="1" u="sng" dirty="0"/>
              <a:t>bombing</a:t>
            </a:r>
            <a:r>
              <a:rPr lang="en-US" sz="2333" dirty="0"/>
              <a:t> campaign in </a:t>
            </a:r>
            <a:r>
              <a:rPr lang="en-US" sz="2333" u="sng" dirty="0"/>
              <a:t>Syria</a:t>
            </a:r>
            <a:r>
              <a:rPr lang="en-US" sz="2333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0313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83F0-5F36-4B41-9DB9-88C11D23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 Violence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3DE74-6277-44F2-B12E-CD9340949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333" dirty="0"/>
              <a:t>ST. LOUIS (KTVI) – The St. Circuit Attorney’s Office charged a 50-year-old Friday for allegedly gunning another man down in a north city neighborhood back in December. According to Schron Jackson, a spokeswoman for the St. Louis Metropolitan Police Department, the shooting happened at 12:10 p.m. on December 2, 2015 in the </a:t>
            </a:r>
            <a:r>
              <a:rPr lang="en" sz="1333" b="1" dirty="0">
                <a:solidFill>
                  <a:schemeClr val="accent4"/>
                </a:solidFill>
              </a:rPr>
              <a:t>3000 block of N. 20th Street in the St. Louis Place neighborhood</a:t>
            </a:r>
            <a:r>
              <a:rPr lang="en" sz="1333" dirty="0"/>
              <a:t>. The victim, identified as 32-year-old </a:t>
            </a:r>
            <a:r>
              <a:rPr lang="en" sz="1333" b="1" dirty="0">
                <a:solidFill>
                  <a:srgbClr val="00B050"/>
                </a:solidFill>
              </a:rPr>
              <a:t>Leonard Arnold</a:t>
            </a:r>
            <a:r>
              <a:rPr lang="en" sz="1333" dirty="0"/>
              <a:t>, was found lying unconscious outside. Arnold had been </a:t>
            </a:r>
            <a:r>
              <a:rPr lang="en" sz="1333" b="1" dirty="0">
                <a:solidFill>
                  <a:schemeClr val="accent5"/>
                </a:solidFill>
              </a:rPr>
              <a:t>shot multiple times</a:t>
            </a:r>
            <a:r>
              <a:rPr lang="en" sz="1333" b="1" dirty="0"/>
              <a:t> </a:t>
            </a:r>
            <a:r>
              <a:rPr lang="en" sz="1333" dirty="0"/>
              <a:t>and was pronounced dead at the scene, Jackson said. The suspect, </a:t>
            </a:r>
            <a:r>
              <a:rPr lang="en" sz="1333" b="1" dirty="0">
                <a:solidFill>
                  <a:srgbClr val="0070C0"/>
                </a:solidFill>
              </a:rPr>
              <a:t>Maurice Alexander</a:t>
            </a:r>
            <a:r>
              <a:rPr lang="en" sz="1333" dirty="0"/>
              <a:t>, was charged with first-degree murder, first-degree assault, and two counts of armed criminal action. …</a:t>
            </a:r>
            <a:endParaRPr lang="en-US" sz="1333" dirty="0"/>
          </a:p>
        </p:txBody>
      </p:sp>
      <p:sp>
        <p:nvSpPr>
          <p:cNvPr id="4" name="Google Shape;1095;p78">
            <a:extLst>
              <a:ext uri="{FF2B5EF4-FFF2-40B4-BE49-F238E27FC236}">
                <a16:creationId xmlns:a16="http://schemas.microsoft.com/office/drawing/2014/main" id="{54D64DD2-74FD-4A1C-8F68-901F3BFA1BDF}"/>
              </a:ext>
            </a:extLst>
          </p:cNvPr>
          <p:cNvSpPr txBox="1"/>
          <p:nvPr/>
        </p:nvSpPr>
        <p:spPr>
          <a:xfrm>
            <a:off x="6466462" y="969469"/>
            <a:ext cx="1769000" cy="30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Pavlick et al., 2016</a:t>
            </a:r>
            <a:endParaRPr sz="1500" dirty="0"/>
          </a:p>
        </p:txBody>
      </p:sp>
      <p:sp>
        <p:nvSpPr>
          <p:cNvPr id="5" name="Google Shape;1103;p79">
            <a:extLst>
              <a:ext uri="{FF2B5EF4-FFF2-40B4-BE49-F238E27FC236}">
                <a16:creationId xmlns:a16="http://schemas.microsoft.com/office/drawing/2014/main" id="{506CBB32-9E08-4796-B409-593EEF645AEF}"/>
              </a:ext>
            </a:extLst>
          </p:cNvPr>
          <p:cNvSpPr/>
          <p:nvPr/>
        </p:nvSpPr>
        <p:spPr>
          <a:xfrm>
            <a:off x="1417150" y="3571116"/>
            <a:ext cx="3058500" cy="1308000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500">
              <a:solidFill>
                <a:schemeClr val="lt1"/>
              </a:solidFill>
            </a:endParaRPr>
          </a:p>
        </p:txBody>
      </p:sp>
      <p:sp>
        <p:nvSpPr>
          <p:cNvPr id="6" name="Google Shape;1104;p79">
            <a:extLst>
              <a:ext uri="{FF2B5EF4-FFF2-40B4-BE49-F238E27FC236}">
                <a16:creationId xmlns:a16="http://schemas.microsoft.com/office/drawing/2014/main" id="{BE5A8546-60FE-4AF0-8DD3-ADD50F5572E6}"/>
              </a:ext>
            </a:extLst>
          </p:cNvPr>
          <p:cNvSpPr txBox="1"/>
          <p:nvPr/>
        </p:nvSpPr>
        <p:spPr>
          <a:xfrm>
            <a:off x="1507109" y="3571116"/>
            <a:ext cx="287875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333" dirty="0">
                <a:solidFill>
                  <a:schemeClr val="dk1"/>
                </a:solidFill>
              </a:rPr>
              <a:t>Victim Name:     </a:t>
            </a:r>
            <a:r>
              <a:rPr lang="en" sz="1333" dirty="0">
                <a:solidFill>
                  <a:srgbClr val="00B050"/>
                </a:solidFill>
              </a:rPr>
              <a:t>Leonard Arnold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Shooter Name:  </a:t>
            </a:r>
            <a:r>
              <a:rPr lang="en" sz="1333" dirty="0">
                <a:solidFill>
                  <a:srgbClr val="0070C0"/>
                </a:solidFill>
              </a:rPr>
              <a:t>Maurice Alexander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Location:	       </a:t>
            </a:r>
            <a:r>
              <a:rPr lang="en" sz="1333" dirty="0">
                <a:solidFill>
                  <a:schemeClr val="accent4"/>
                </a:solidFill>
              </a:rPr>
              <a:t>3000 block of … </a:t>
            </a:r>
            <a:r>
              <a:rPr lang="en" sz="1333" dirty="0">
                <a:solidFill>
                  <a:schemeClr val="dk1"/>
                </a:solidFill>
              </a:rPr>
              <a:t>Weapon:            ∅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# Shots:             </a:t>
            </a:r>
            <a:r>
              <a:rPr lang="en" sz="1333" dirty="0">
                <a:solidFill>
                  <a:schemeClr val="accent5"/>
                </a:solidFill>
              </a:rPr>
              <a:t>shot multiple times</a:t>
            </a:r>
            <a:endParaRPr sz="1167" dirty="0"/>
          </a:p>
          <a:p>
            <a:r>
              <a:rPr lang="en" sz="1333" dirty="0">
                <a:solidFill>
                  <a:schemeClr val="dk1"/>
                </a:solidFill>
              </a:rPr>
              <a:t>…</a:t>
            </a:r>
            <a:endParaRPr sz="1167" dirty="0"/>
          </a:p>
        </p:txBody>
      </p:sp>
    </p:spTree>
    <p:extLst>
      <p:ext uri="{BB962C8B-B14F-4D97-AF65-F5344CB8AC3E}">
        <p14:creationId xmlns:p14="http://schemas.microsoft.com/office/powerpoint/2010/main" val="4152726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7D9E-95E2-41D0-B836-9668AE30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GVDB Results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5331FA-7708-49BC-BCC3-3BE3B818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" y="784860"/>
            <a:ext cx="7146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16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7D9E-95E2-41D0-B836-9668AE30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GVDB Results</a:t>
            </a:r>
          </a:p>
        </p:txBody>
      </p:sp>
      <p:pic>
        <p:nvPicPr>
          <p:cNvPr id="4" name="Google Shape;1153;p84" title="Points scored">
            <a:extLst>
              <a:ext uri="{FF2B5EF4-FFF2-40B4-BE49-F238E27FC236}">
                <a16:creationId xmlns:a16="http://schemas.microsoft.com/office/drawing/2014/main" id="{A53EC3A6-0158-4AE9-B7A1-34A83F3898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6" y="783889"/>
            <a:ext cx="7143750" cy="4417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403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A96-3A1B-45A7-98A1-407748AB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845EA-0522-4C0F-A5E2-C4369AA6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256446"/>
            <a:ext cx="6858000" cy="3771750"/>
          </a:xfrm>
        </p:spPr>
        <p:txBody>
          <a:bodyPr/>
          <a:lstStyle/>
          <a:p>
            <a:pPr marL="190496" indent="0"/>
            <a:endParaRPr lang="en-US" sz="2333" dirty="0"/>
          </a:p>
        </p:txBody>
      </p:sp>
    </p:spTree>
    <p:extLst>
      <p:ext uri="{BB962C8B-B14F-4D97-AF65-F5344CB8AC3E}">
        <p14:creationId xmlns:p14="http://schemas.microsoft.com/office/powerpoint/2010/main" val="3318104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A96-3A1B-45A7-98A1-407748AB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845EA-0522-4C0F-A5E2-C4369AA6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256446"/>
            <a:ext cx="6858000" cy="3771750"/>
          </a:xfrm>
        </p:spPr>
        <p:txBody>
          <a:bodyPr/>
          <a:lstStyle/>
          <a:p>
            <a:pPr marL="190496" indent="0"/>
            <a:r>
              <a:rPr lang="en-US" sz="2800" dirty="0"/>
              <a:t>Model finds argument spans anywhere in a document that fill roles for events</a:t>
            </a:r>
          </a:p>
        </p:txBody>
      </p:sp>
    </p:spTree>
    <p:extLst>
      <p:ext uri="{BB962C8B-B14F-4D97-AF65-F5344CB8AC3E}">
        <p14:creationId xmlns:p14="http://schemas.microsoft.com/office/powerpoint/2010/main" val="2517384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A96-3A1B-45A7-98A1-407748AB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845EA-0522-4C0F-A5E2-C4369AA6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256446"/>
            <a:ext cx="6858000" cy="3771750"/>
          </a:xfrm>
        </p:spPr>
        <p:txBody>
          <a:bodyPr/>
          <a:lstStyle/>
          <a:p>
            <a:pPr marL="190496" indent="0"/>
            <a:r>
              <a:rPr lang="en-US" sz="2800" dirty="0">
                <a:solidFill>
                  <a:schemeClr val="dk1">
                    <a:alpha val="30000"/>
                  </a:schemeClr>
                </a:solidFill>
              </a:rPr>
              <a:t>Model finds argument spans anywhere in a document that fill roles for events</a:t>
            </a:r>
          </a:p>
          <a:p>
            <a:pPr marL="190496" indent="0"/>
            <a:endParaRPr lang="en-US" sz="2800" dirty="0"/>
          </a:p>
          <a:p>
            <a:pPr marL="190496" indent="0"/>
            <a:r>
              <a:rPr lang="en-US" sz="2800" dirty="0"/>
              <a:t>RAMS dataset has broader coverage than prior datasets</a:t>
            </a:r>
          </a:p>
        </p:txBody>
      </p:sp>
    </p:spTree>
    <p:extLst>
      <p:ext uri="{BB962C8B-B14F-4D97-AF65-F5344CB8AC3E}">
        <p14:creationId xmlns:p14="http://schemas.microsoft.com/office/powerpoint/2010/main" val="4221266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A96-3A1B-45A7-98A1-407748AB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845EA-0522-4C0F-A5E2-C4369AA6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256446"/>
            <a:ext cx="6858000" cy="3771750"/>
          </a:xfrm>
        </p:spPr>
        <p:txBody>
          <a:bodyPr/>
          <a:lstStyle/>
          <a:p>
            <a:pPr marL="190496" indent="0"/>
            <a:r>
              <a:rPr lang="en-US" sz="2800" dirty="0">
                <a:solidFill>
                  <a:schemeClr val="dk1">
                    <a:alpha val="30000"/>
                  </a:schemeClr>
                </a:solidFill>
              </a:rPr>
              <a:t>Model finds argument spans anywhere in a document that fill roles for events</a:t>
            </a:r>
          </a:p>
          <a:p>
            <a:pPr marL="190496" indent="0"/>
            <a:endParaRPr lang="en-US" sz="2800" dirty="0">
              <a:solidFill>
                <a:schemeClr val="dk1">
                  <a:alpha val="30000"/>
                </a:schemeClr>
              </a:solidFill>
            </a:endParaRPr>
          </a:p>
          <a:p>
            <a:pPr marL="190496" indent="0"/>
            <a:r>
              <a:rPr lang="en-US" sz="2800" dirty="0">
                <a:solidFill>
                  <a:schemeClr val="dk1">
                    <a:alpha val="30000"/>
                  </a:schemeClr>
                </a:solidFill>
              </a:rPr>
              <a:t>RAMS dataset has broader coverage than prior datasets</a:t>
            </a:r>
          </a:p>
          <a:p>
            <a:pPr marL="190496" indent="0"/>
            <a:endParaRPr lang="en-US" sz="2800" dirty="0"/>
          </a:p>
          <a:p>
            <a:pPr marL="190496" indent="0"/>
            <a:r>
              <a:rPr lang="en-US" sz="2800" dirty="0"/>
              <a:t>Model works well on other tasks too (more results in the paper!)</a:t>
            </a:r>
          </a:p>
        </p:txBody>
      </p:sp>
    </p:spTree>
    <p:extLst>
      <p:ext uri="{BB962C8B-B14F-4D97-AF65-F5344CB8AC3E}">
        <p14:creationId xmlns:p14="http://schemas.microsoft.com/office/powerpoint/2010/main" val="2006338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29C6-AEFA-664B-9ADA-376DBACB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F0E22-BE2C-5A48-9A14-DEFB56474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endParaRPr lang="en-US" sz="2800" dirty="0"/>
          </a:p>
          <a:p>
            <a:pPr marL="190496" indent="0" algn="ctr"/>
            <a:r>
              <a:rPr lang="en-US" sz="2800" dirty="0"/>
              <a:t>Data, code, and models</a:t>
            </a:r>
          </a:p>
          <a:p>
            <a:pPr marL="190496" indent="0" algn="ctr"/>
            <a:r>
              <a:rPr lang="en-US" sz="2800" dirty="0">
                <a:hlinkClick r:id="rId3"/>
              </a:rPr>
              <a:t>nlp.jhu.edu/rams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1E8A4-0BD6-F24D-AF30-0ECFF6434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144" y="590472"/>
            <a:ext cx="999469" cy="999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4852C-2D5D-8346-A889-C179BB2F5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135" y="3622354"/>
            <a:ext cx="1005417" cy="1005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16686-BC11-E747-A383-2FE6C1B0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663" y="3572779"/>
            <a:ext cx="1019872" cy="1076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EF405-2914-2A45-8B9C-3958E92E1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835" y="3590975"/>
            <a:ext cx="1058333" cy="1058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04ADDF-161B-9E46-A05A-E8905FC73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0809" y="3622354"/>
            <a:ext cx="1005417" cy="1005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C7EB0D-4E22-7849-8604-11E5B2BE0A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664" t="3880" r="10856" b="1"/>
          <a:stretch/>
        </p:blipFill>
        <p:spPr>
          <a:xfrm>
            <a:off x="5431067" y="3649841"/>
            <a:ext cx="1083698" cy="999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46D39-610A-4A4D-BEBB-BEB95652D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25389" y="587499"/>
            <a:ext cx="999469" cy="9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4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6733-2EA9-4E8A-9170-D99AF44C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/>
              <a:t>Cross-Sentence Links are Common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4E194-ECD7-42DB-B2B7-06BA27857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272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86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dirty="0"/>
              <a:t>Additional Slides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DDB78-8D6A-49EC-801B-617E8B507C0A}"/>
              </a:ext>
            </a:extLst>
          </p:cNvPr>
          <p:cNvSpPr txBox="1"/>
          <p:nvPr/>
        </p:nvSpPr>
        <p:spPr>
          <a:xfrm>
            <a:off x="2388637" y="1604865"/>
            <a:ext cx="4982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these slides may be either outdated or even incorrect (based on much earlier versions of the model or buggy graphing code). Use at your own risk. </a:t>
            </a:r>
          </a:p>
        </p:txBody>
      </p:sp>
    </p:spTree>
    <p:extLst>
      <p:ext uri="{BB962C8B-B14F-4D97-AF65-F5344CB8AC3E}">
        <p14:creationId xmlns:p14="http://schemas.microsoft.com/office/powerpoint/2010/main" val="2867214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D3B2-34D4-48A1-AE70-BFD3A1C9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4" name="Google Shape;110;p20">
            <a:extLst>
              <a:ext uri="{FF2B5EF4-FFF2-40B4-BE49-F238E27FC236}">
                <a16:creationId xmlns:a16="http://schemas.microsoft.com/office/drawing/2014/main" id="{03C6780C-9A47-4EE5-8699-C1F4FE2FA6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4" y="1485462"/>
            <a:ext cx="7238999" cy="2744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6769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Roles Across Multiple Sentences (RAMS)</a:t>
            </a:r>
            <a:endParaRPr/>
          </a:p>
        </p:txBody>
      </p:sp>
      <p:pic>
        <p:nvPicPr>
          <p:cNvPr id="265" name="Google Shape;26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2" y="1478892"/>
            <a:ext cx="7619999" cy="3520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6347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69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 dirty="0"/>
              <a:t>RAMS Results</a:t>
            </a:r>
            <a:endParaRPr dirty="0"/>
          </a:p>
        </p:txBody>
      </p:sp>
      <p:pic>
        <p:nvPicPr>
          <p:cNvPr id="1019" name="Google Shape;1019;p6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6" y="879743"/>
            <a:ext cx="7143750" cy="4417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2526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43EC-6D57-495E-AB16-CD07A122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Analysis</a:t>
            </a:r>
          </a:p>
        </p:txBody>
      </p:sp>
      <p:pic>
        <p:nvPicPr>
          <p:cNvPr id="4" name="Google Shape;1035;p71">
            <a:extLst>
              <a:ext uri="{FF2B5EF4-FFF2-40B4-BE49-F238E27FC236}">
                <a16:creationId xmlns:a16="http://schemas.microsoft.com/office/drawing/2014/main" id="{35F4E65C-C7AF-48EB-BE58-8860043E9F0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7034" y="1181366"/>
            <a:ext cx="5049939" cy="3864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890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C712-DB9E-4CBE-8FF7-1BF532FC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Ablations</a:t>
            </a:r>
          </a:p>
        </p:txBody>
      </p:sp>
      <p:pic>
        <p:nvPicPr>
          <p:cNvPr id="4" name="Google Shape;1050;p73">
            <a:extLst>
              <a:ext uri="{FF2B5EF4-FFF2-40B4-BE49-F238E27FC236}">
                <a16:creationId xmlns:a16="http://schemas.microsoft.com/office/drawing/2014/main" id="{85ACBA44-E6C3-4673-94DA-12369CF780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898" y="1088751"/>
            <a:ext cx="4692208" cy="3908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943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63B2-FE38-4BEE-865B-CB40F3BD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Ablations</a:t>
            </a:r>
          </a:p>
        </p:txBody>
      </p:sp>
      <p:pic>
        <p:nvPicPr>
          <p:cNvPr id="4" name="Google Shape;1042;p72" title="Points scored">
            <a:extLst>
              <a:ext uri="{FF2B5EF4-FFF2-40B4-BE49-F238E27FC236}">
                <a16:creationId xmlns:a16="http://schemas.microsoft.com/office/drawing/2014/main" id="{BA39EFAE-85A4-4D6C-BD19-8E4398EF00C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2722" y="1095289"/>
            <a:ext cx="6072732" cy="415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44;p72">
            <a:extLst>
              <a:ext uri="{FF2B5EF4-FFF2-40B4-BE49-F238E27FC236}">
                <a16:creationId xmlns:a16="http://schemas.microsoft.com/office/drawing/2014/main" id="{8F302FE7-DD90-4D8D-8A4D-8E9BFBB60C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5661" y="1181367"/>
            <a:ext cx="2212682" cy="46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772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75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RAMS Results vs. Distance</a:t>
            </a:r>
            <a:endParaRPr/>
          </a:p>
        </p:txBody>
      </p:sp>
      <p:pic>
        <p:nvPicPr>
          <p:cNvPr id="1065" name="Google Shape;106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821" y="1309147"/>
            <a:ext cx="4850356" cy="2933083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75"/>
          <p:cNvSpPr txBox="1"/>
          <p:nvPr/>
        </p:nvSpPr>
        <p:spPr>
          <a:xfrm>
            <a:off x="1990500" y="4732729"/>
            <a:ext cx="5163000" cy="7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" sz="2000"/>
              <a:t>Performance doesn’t degrade over distance</a:t>
            </a:r>
            <a:endParaRPr sz="2000"/>
          </a:p>
        </p:txBody>
      </p:sp>
      <p:sp>
        <p:nvSpPr>
          <p:cNvPr id="1067" name="Google Shape;1067;p75"/>
          <p:cNvSpPr/>
          <p:nvPr/>
        </p:nvSpPr>
        <p:spPr>
          <a:xfrm>
            <a:off x="6103564" y="1777812"/>
            <a:ext cx="430250" cy="14170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5005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77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RAMS works as pre-training</a:t>
            </a:r>
            <a:endParaRPr/>
          </a:p>
        </p:txBody>
      </p:sp>
      <p:pic>
        <p:nvPicPr>
          <p:cNvPr id="1083" name="Google Shape;108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312" y="1806502"/>
            <a:ext cx="5667376" cy="28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77"/>
          <p:cNvSpPr/>
          <p:nvPr/>
        </p:nvSpPr>
        <p:spPr>
          <a:xfrm>
            <a:off x="6606896" y="2342521"/>
            <a:ext cx="487000" cy="10715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522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87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/>
          </a:p>
        </p:txBody>
      </p:sp>
      <p:pic>
        <p:nvPicPr>
          <p:cNvPr id="1175" name="Google Shape;1175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714500"/>
            <a:ext cx="3429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8500" y="1714499"/>
            <a:ext cx="3429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51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6733-2EA9-4E8A-9170-D99AF44C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/>
              <a:t>Cross-Sentence Links are Common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4E194-ECD7-42DB-B2B7-06BA27857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>
                <a:solidFill>
                  <a:schemeClr val="accent1"/>
                </a:solidFill>
              </a:rPr>
              <a:t>Beyond </a:t>
            </a:r>
            <a:r>
              <a:rPr lang="en-US" dirty="0" err="1">
                <a:solidFill>
                  <a:schemeClr val="accent1"/>
                </a:solidFill>
              </a:rPr>
              <a:t>NomBank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2333" dirty="0">
                <a:solidFill>
                  <a:schemeClr val="accent1"/>
                </a:solidFill>
              </a:rPr>
              <a:t>(Gerber and Chai, 2012)</a:t>
            </a:r>
          </a:p>
          <a:p>
            <a:pPr marL="190496" indent="0"/>
            <a:r>
              <a:rPr lang="en-US" dirty="0"/>
              <a:t>	</a:t>
            </a:r>
            <a:r>
              <a:rPr lang="en-US" sz="2000" dirty="0"/>
              <a:t>71% relative increase in role coverage on 	</a:t>
            </a:r>
            <a:r>
              <a:rPr lang="en-US" sz="2000" dirty="0" err="1"/>
              <a:t>NomBank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65098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88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/>
          </a:p>
        </p:txBody>
      </p:sp>
      <p:pic>
        <p:nvPicPr>
          <p:cNvPr id="1182" name="Google Shape;118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211" y="1032586"/>
            <a:ext cx="5643562" cy="4373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29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89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/>
          </a:p>
        </p:txBody>
      </p:sp>
      <p:pic>
        <p:nvPicPr>
          <p:cNvPr id="1189" name="Google Shape;118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086" y="1854126"/>
            <a:ext cx="5611812" cy="273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2745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90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/>
          </a:p>
        </p:txBody>
      </p:sp>
      <p:pic>
        <p:nvPicPr>
          <p:cNvPr id="1196" name="Google Shape;119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033" y="854002"/>
            <a:ext cx="5595938" cy="473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1966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91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RAMS Results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204" name="Google Shape;120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971" y="1414178"/>
            <a:ext cx="5580062" cy="327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3511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92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RAMS Results</a:t>
            </a:r>
            <a:endParaRPr/>
          </a:p>
        </p:txBody>
      </p:sp>
      <p:pic>
        <p:nvPicPr>
          <p:cNvPr id="1211" name="Google Shape;121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971" y="1414178"/>
            <a:ext cx="5580062" cy="32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92"/>
          <p:cNvSpPr/>
          <p:nvPr/>
        </p:nvSpPr>
        <p:spPr>
          <a:xfrm>
            <a:off x="6636709" y="2620062"/>
            <a:ext cx="504250" cy="7895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7466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93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RAMS Results</a:t>
            </a:r>
            <a:endParaRPr/>
          </a:p>
        </p:txBody>
      </p:sp>
      <p:pic>
        <p:nvPicPr>
          <p:cNvPr id="1219" name="Google Shape;121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971" y="1414178"/>
            <a:ext cx="5580062" cy="32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93"/>
          <p:cNvSpPr/>
          <p:nvPr/>
        </p:nvSpPr>
        <p:spPr>
          <a:xfrm>
            <a:off x="6636709" y="1935956"/>
            <a:ext cx="504250" cy="56425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93"/>
          <p:cNvSpPr/>
          <p:nvPr/>
        </p:nvSpPr>
        <p:spPr>
          <a:xfrm>
            <a:off x="6636709" y="2620062"/>
            <a:ext cx="504250" cy="7895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5515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2" y="1478892"/>
            <a:ext cx="7619999" cy="352054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Roles Across Multiple Sentences (RAMS)</a:t>
            </a: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762003" y="1918566"/>
            <a:ext cx="6652750" cy="110025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7984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2" y="1478892"/>
            <a:ext cx="7619999" cy="352054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Roles Across Multiple Sentences (RAMS)</a:t>
            </a: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2003688" y="2451562"/>
            <a:ext cx="350250" cy="2230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857500" y="3036396"/>
            <a:ext cx="1878500" cy="2270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3743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2" y="1478892"/>
            <a:ext cx="7619999" cy="352054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Roles Across Multiple Sentences (RAMS)</a:t>
            </a:r>
            <a:endParaRPr/>
          </a:p>
        </p:txBody>
      </p:sp>
      <p:sp>
        <p:nvSpPr>
          <p:cNvPr id="290" name="Google Shape;290;p38"/>
          <p:cNvSpPr/>
          <p:nvPr/>
        </p:nvSpPr>
        <p:spPr>
          <a:xfrm>
            <a:off x="762004" y="3498069"/>
            <a:ext cx="1743750" cy="15015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254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2" y="1478892"/>
            <a:ext cx="7619999" cy="352054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9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Roles Across Multiple Sentences (RAMS)</a:t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848794" y="2455542"/>
            <a:ext cx="350250" cy="2230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1563167" y="2455542"/>
            <a:ext cx="417250" cy="2230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2432856" y="2455542"/>
            <a:ext cx="555750" cy="2230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1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6733-2EA9-4E8A-9170-D99AF44C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/>
              <a:t>Cross-Sentence Links are Common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4E194-ECD7-42DB-B2B7-06BA27857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>
                <a:solidFill>
                  <a:schemeClr val="accent1">
                    <a:alpha val="50000"/>
                  </a:schemeClr>
                </a:solidFill>
              </a:rPr>
              <a:t>Beyond </a:t>
            </a:r>
            <a:r>
              <a:rPr lang="en-US" dirty="0" err="1">
                <a:solidFill>
                  <a:schemeClr val="accent1">
                    <a:alpha val="50000"/>
                  </a:schemeClr>
                </a:solidFill>
              </a:rPr>
              <a:t>NomBank</a:t>
            </a:r>
            <a:r>
              <a:rPr lang="en-US" dirty="0">
                <a:solidFill>
                  <a:schemeClr val="accent1">
                    <a:alpha val="50000"/>
                  </a:schemeClr>
                </a:solidFill>
              </a:rPr>
              <a:t> </a:t>
            </a:r>
            <a:r>
              <a:rPr lang="en-US" sz="2333" dirty="0">
                <a:solidFill>
                  <a:schemeClr val="accent1">
                    <a:alpha val="50000"/>
                  </a:schemeClr>
                </a:solidFill>
              </a:rPr>
              <a:t>(Gerber and Chai, 2012)</a:t>
            </a:r>
          </a:p>
          <a:p>
            <a:pPr marL="190496" indent="0"/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alpha val="30000"/>
                  </a:schemeClr>
                </a:solidFill>
              </a:rPr>
              <a:t>71% relative increase in role coverage on 	</a:t>
            </a:r>
            <a:r>
              <a:rPr lang="en-US" sz="2000" dirty="0" err="1">
                <a:solidFill>
                  <a:schemeClr val="tx1">
                    <a:alpha val="30000"/>
                  </a:schemeClr>
                </a:solidFill>
              </a:rPr>
              <a:t>NomBank</a:t>
            </a:r>
            <a:endParaRPr lang="en-US" sz="2000" dirty="0">
              <a:solidFill>
                <a:schemeClr val="tx1">
                  <a:alpha val="30000"/>
                </a:schemeClr>
              </a:solidFill>
            </a:endParaRPr>
          </a:p>
          <a:p>
            <a:pPr marL="190496" indent="0"/>
            <a:endParaRPr lang="en-US" sz="2333" dirty="0"/>
          </a:p>
          <a:p>
            <a:r>
              <a:rPr lang="en-US" dirty="0">
                <a:solidFill>
                  <a:schemeClr val="accent1"/>
                </a:solidFill>
              </a:rPr>
              <a:t>DARPA AIDA Phase 1</a:t>
            </a:r>
          </a:p>
          <a:p>
            <a:pPr marL="190496" indent="0"/>
            <a:r>
              <a:rPr lang="en-US" sz="2333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38% of events have an argument outside the same 	sentence as the trigger</a:t>
            </a:r>
          </a:p>
        </p:txBody>
      </p:sp>
    </p:spTree>
    <p:extLst>
      <p:ext uri="{BB962C8B-B14F-4D97-AF65-F5344CB8AC3E}">
        <p14:creationId xmlns:p14="http://schemas.microsoft.com/office/powerpoint/2010/main" val="21619396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2" y="1478892"/>
            <a:ext cx="7619999" cy="352054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Roles Across Multiple Sentences (RAMS)</a:t>
            </a:r>
            <a:endParaRPr/>
          </a:p>
        </p:txBody>
      </p:sp>
      <p:sp>
        <p:nvSpPr>
          <p:cNvPr id="308" name="Google Shape;308;p40"/>
          <p:cNvSpPr/>
          <p:nvPr/>
        </p:nvSpPr>
        <p:spPr>
          <a:xfrm>
            <a:off x="2491156" y="3498069"/>
            <a:ext cx="674000" cy="15015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5968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2" y="1478892"/>
            <a:ext cx="7619999" cy="352054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1143000" y="228866"/>
            <a:ext cx="6858000" cy="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"/>
              <a:t>Roles Across Multiple Sentences (RAMS)</a:t>
            </a:r>
            <a:endParaRPr/>
          </a:p>
        </p:txBody>
      </p:sp>
      <p:sp>
        <p:nvSpPr>
          <p:cNvPr id="316" name="Google Shape;316;p41"/>
          <p:cNvSpPr/>
          <p:nvPr/>
        </p:nvSpPr>
        <p:spPr>
          <a:xfrm>
            <a:off x="835511" y="1478900"/>
            <a:ext cx="2951000" cy="415500"/>
          </a:xfrm>
          <a:prstGeom prst="roundRect">
            <a:avLst>
              <a:gd name="adj" fmla="val 16667"/>
            </a:avLst>
          </a:prstGeom>
          <a:solidFill>
            <a:srgbClr val="FFFF00">
              <a:alpha val="298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1300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4D0E-D237-497E-B364-43B7CEB5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RAMS as a Pretraining Corpus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2E36E-7505-4415-89AE-AF3CE52CD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Fine-tuned on AIDA Phase 1 gold data</a:t>
            </a:r>
          </a:p>
        </p:txBody>
      </p:sp>
      <p:pic>
        <p:nvPicPr>
          <p:cNvPr id="4" name="Google Shape;1076;p76">
            <a:extLst>
              <a:ext uri="{FF2B5EF4-FFF2-40B4-BE49-F238E27FC236}">
                <a16:creationId xmlns:a16="http://schemas.microsoft.com/office/drawing/2014/main" id="{46EC8446-2422-4572-AC24-E502B70944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920" y="2027886"/>
            <a:ext cx="6858000" cy="322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58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6733-2EA9-4E8A-9170-D99AF44C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/>
              <a:t>Cross-Sentence Links are Common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4E194-ECD7-42DB-B2B7-06BA27857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496" indent="0"/>
            <a:r>
              <a:rPr lang="en-US" dirty="0">
                <a:solidFill>
                  <a:schemeClr val="accent1">
                    <a:alpha val="50000"/>
                  </a:schemeClr>
                </a:solidFill>
              </a:rPr>
              <a:t>Beyond </a:t>
            </a:r>
            <a:r>
              <a:rPr lang="en-US" dirty="0" err="1">
                <a:solidFill>
                  <a:schemeClr val="accent1">
                    <a:alpha val="50000"/>
                  </a:schemeClr>
                </a:solidFill>
              </a:rPr>
              <a:t>NomBank</a:t>
            </a:r>
            <a:r>
              <a:rPr lang="en-US" dirty="0">
                <a:solidFill>
                  <a:schemeClr val="accent1">
                    <a:alpha val="50000"/>
                  </a:schemeClr>
                </a:solidFill>
              </a:rPr>
              <a:t> </a:t>
            </a:r>
            <a:r>
              <a:rPr lang="en-US" sz="2333" dirty="0">
                <a:solidFill>
                  <a:schemeClr val="accent1">
                    <a:alpha val="50000"/>
                  </a:schemeClr>
                </a:solidFill>
              </a:rPr>
              <a:t>(Gerber and Chai, 2012)</a:t>
            </a:r>
          </a:p>
          <a:p>
            <a:pPr marL="190496" indent="0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	</a:t>
            </a:r>
            <a:r>
              <a:rPr lang="en-US" sz="2000" dirty="0">
                <a:solidFill>
                  <a:schemeClr val="dk1">
                    <a:alpha val="30000"/>
                  </a:schemeClr>
                </a:solidFill>
              </a:rPr>
              <a:t>71% relative increase in role coverage on 	</a:t>
            </a:r>
            <a:r>
              <a:rPr lang="en-US" sz="2000" dirty="0" err="1">
                <a:solidFill>
                  <a:schemeClr val="dk1">
                    <a:alpha val="30000"/>
                  </a:schemeClr>
                </a:solidFill>
              </a:rPr>
              <a:t>NomBank</a:t>
            </a:r>
            <a:endParaRPr lang="en-US" sz="2000" dirty="0">
              <a:solidFill>
                <a:schemeClr val="dk1">
                  <a:alpha val="30000"/>
                </a:schemeClr>
              </a:solidFill>
            </a:endParaRPr>
          </a:p>
          <a:p>
            <a:pPr marL="190496" indent="0"/>
            <a:endParaRPr lang="en-US" sz="2333" dirty="0"/>
          </a:p>
          <a:p>
            <a:r>
              <a:rPr lang="en-US" dirty="0">
                <a:solidFill>
                  <a:schemeClr val="accent1"/>
                </a:solidFill>
              </a:rPr>
              <a:t>DARPA AIDA Phase 1</a:t>
            </a:r>
          </a:p>
          <a:p>
            <a:pPr marL="190496" indent="0"/>
            <a:r>
              <a:rPr lang="en-US" sz="2333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>
                    <a:alpha val="30000"/>
                  </a:schemeClr>
                </a:solidFill>
              </a:rPr>
              <a:t>38% of events have an argument outside the same 	sentence as the trigger</a:t>
            </a:r>
          </a:p>
          <a:p>
            <a:pPr marL="190496" indent="0"/>
            <a:endParaRPr lang="en-US" sz="2000" dirty="0">
              <a:solidFill>
                <a:srgbClr val="FF0000"/>
              </a:solidFill>
            </a:endParaRPr>
          </a:p>
          <a:p>
            <a:pPr marL="190496" indent="0"/>
            <a:r>
              <a:rPr lang="en-US" sz="2000" dirty="0"/>
              <a:t>	90% of arguments can be found within 2 sentences</a:t>
            </a:r>
          </a:p>
          <a:p>
            <a:pPr marL="190496" indent="0"/>
            <a:r>
              <a:rPr lang="en-US" sz="2000" dirty="0"/>
              <a:t>	of the trigger</a:t>
            </a:r>
          </a:p>
        </p:txBody>
      </p:sp>
    </p:spTree>
    <p:extLst>
      <p:ext uri="{BB962C8B-B14F-4D97-AF65-F5344CB8AC3E}">
        <p14:creationId xmlns:p14="http://schemas.microsoft.com/office/powerpoint/2010/main" val="2417241530"/>
      </p:ext>
    </p:extLst>
  </p:cSld>
  <p:clrMapOvr>
    <a:masterClrMapping/>
  </p:clrMapOvr>
</p:sld>
</file>

<file path=ppt/theme/theme1.xml><?xml version="1.0" encoding="utf-8"?>
<a:theme xmlns:a="http://schemas.openxmlformats.org/drawingml/2006/main" name="1_HLTCO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1310</Words>
  <Application>Microsoft Office PowerPoint</Application>
  <PresentationFormat>On-screen Show (16:10)</PresentationFormat>
  <Paragraphs>288</Paragraphs>
  <Slides>82</Slides>
  <Notes>59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Helvetica Neue</vt:lpstr>
      <vt:lpstr>Helvetica Neue Light</vt:lpstr>
      <vt:lpstr>1_HLTCOE</vt:lpstr>
      <vt:lpstr>Multi-Sentence Argument Linking</vt:lpstr>
      <vt:lpstr>PowerPoint Presentation</vt:lpstr>
      <vt:lpstr>Motivation</vt:lpstr>
      <vt:lpstr>PowerPoint Presentation</vt:lpstr>
      <vt:lpstr>PowerPoint Presentation</vt:lpstr>
      <vt:lpstr>Cross-Sentence Links are Common</vt:lpstr>
      <vt:lpstr>Cross-Sentence Links are Common</vt:lpstr>
      <vt:lpstr>Cross-Sentence Links are Common</vt:lpstr>
      <vt:lpstr>Cross-Sentence Links are Common</vt:lpstr>
      <vt:lpstr>PowerPoint Presentation</vt:lpstr>
      <vt:lpstr>Roles Across Multiple Sentences</vt:lpstr>
      <vt:lpstr>Roles Across Multiple Sentences</vt:lpstr>
      <vt:lpstr>Roles Across Multiple Sentences</vt:lpstr>
      <vt:lpstr>Roles Across Multiple Sentences</vt:lpstr>
      <vt:lpstr>Roles Across Multiple Sentences</vt:lpstr>
      <vt:lpstr>RAMS Example</vt:lpstr>
      <vt:lpstr>Broad + Diverse Coverage of Ontology</vt:lpstr>
      <vt:lpstr>Broad + Diverse Coverage of Ontology</vt:lpstr>
      <vt:lpstr>Broad + Diverse Coverage of Ontology</vt:lpstr>
      <vt:lpstr>PowerPoint Presentation</vt:lpstr>
      <vt:lpstr>Approach</vt:lpstr>
      <vt:lpstr>Approach</vt:lpstr>
      <vt:lpstr>Approach</vt:lpstr>
      <vt:lpstr>Approach</vt:lpstr>
      <vt:lpstr>Model</vt:lpstr>
      <vt:lpstr>Model</vt:lpstr>
      <vt:lpstr>Model</vt:lpstr>
      <vt:lpstr>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RAMS Results</vt:lpstr>
      <vt:lpstr>RAMS Results</vt:lpstr>
      <vt:lpstr>RAMS Results vs. Distance</vt:lpstr>
      <vt:lpstr>RAMS Results vs. Distance</vt:lpstr>
      <vt:lpstr>Role Embedding Similarity</vt:lpstr>
      <vt:lpstr>Role Embedding Similarity</vt:lpstr>
      <vt:lpstr>Role Embedding Similarity</vt:lpstr>
      <vt:lpstr>Role Embedding Similarity</vt:lpstr>
      <vt:lpstr>Role Embedding Similarity</vt:lpstr>
      <vt:lpstr>Role Embedding Similarity</vt:lpstr>
      <vt:lpstr>Role Embedding Similarity</vt:lpstr>
      <vt:lpstr>Gun Violence Database</vt:lpstr>
      <vt:lpstr>GVDB Results</vt:lpstr>
      <vt:lpstr>GVDB Results</vt:lpstr>
      <vt:lpstr>Summary</vt:lpstr>
      <vt:lpstr>Summary</vt:lpstr>
      <vt:lpstr>Summary</vt:lpstr>
      <vt:lpstr>Summary</vt:lpstr>
      <vt:lpstr>Thanks!</vt:lpstr>
      <vt:lpstr>Additional Slides</vt:lpstr>
      <vt:lpstr>Motivation</vt:lpstr>
      <vt:lpstr>Roles Across Multiple Sentences (RAMS)</vt:lpstr>
      <vt:lpstr>RAMS Results</vt:lpstr>
      <vt:lpstr>Error Analysis</vt:lpstr>
      <vt:lpstr>Ablations</vt:lpstr>
      <vt:lpstr>Ablations</vt:lpstr>
      <vt:lpstr>RAMS Results vs. Distance</vt:lpstr>
      <vt:lpstr>RAMS works as pre-training</vt:lpstr>
      <vt:lpstr>PowerPoint Presentation</vt:lpstr>
      <vt:lpstr>PowerPoint Presentation</vt:lpstr>
      <vt:lpstr>PowerPoint Presentation</vt:lpstr>
      <vt:lpstr>PowerPoint Presentation</vt:lpstr>
      <vt:lpstr>RAMS Results</vt:lpstr>
      <vt:lpstr>RAMS Results</vt:lpstr>
      <vt:lpstr>RAMS Results</vt:lpstr>
      <vt:lpstr>Roles Across Multiple Sentences (RAMS)</vt:lpstr>
      <vt:lpstr>Roles Across Multiple Sentences (RAMS)</vt:lpstr>
      <vt:lpstr>Roles Across Multiple Sentences (RAMS)</vt:lpstr>
      <vt:lpstr>Roles Across Multiple Sentences (RAMS)</vt:lpstr>
      <vt:lpstr>Roles Across Multiple Sentences (RAMS)</vt:lpstr>
      <vt:lpstr>Roles Across Multiple Sentences (RAMS)</vt:lpstr>
      <vt:lpstr>RAMS as a Pretraining Corpus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2020-07-09T19:18:01Z</dcterms:created>
  <dcterms:modified xsi:type="dcterms:W3CDTF">2020-07-09T19:21:11Z</dcterms:modified>
</cp:coreProperties>
</file>