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94" r:id="rId3"/>
    <p:sldId id="257" r:id="rId4"/>
    <p:sldId id="258" r:id="rId5"/>
    <p:sldId id="263" r:id="rId6"/>
    <p:sldId id="261" r:id="rId7"/>
    <p:sldId id="278" r:id="rId8"/>
    <p:sldId id="264" r:id="rId9"/>
    <p:sldId id="266" r:id="rId10"/>
    <p:sldId id="265" r:id="rId11"/>
    <p:sldId id="344" r:id="rId12"/>
    <p:sldId id="267" r:id="rId13"/>
    <p:sldId id="268" r:id="rId14"/>
    <p:sldId id="269" r:id="rId15"/>
    <p:sldId id="295" r:id="rId16"/>
    <p:sldId id="272" r:id="rId17"/>
    <p:sldId id="290" r:id="rId18"/>
    <p:sldId id="274" r:id="rId19"/>
    <p:sldId id="282" r:id="rId20"/>
    <p:sldId id="285" r:id="rId21"/>
    <p:sldId id="286" r:id="rId22"/>
    <p:sldId id="283" r:id="rId23"/>
    <p:sldId id="284" r:id="rId24"/>
    <p:sldId id="279" r:id="rId25"/>
    <p:sldId id="288" r:id="rId26"/>
    <p:sldId id="289" r:id="rId27"/>
    <p:sldId id="300" r:id="rId28"/>
    <p:sldId id="301" r:id="rId29"/>
    <p:sldId id="291" r:id="rId30"/>
    <p:sldId id="293" r:id="rId31"/>
    <p:sldId id="292" r:id="rId32"/>
    <p:sldId id="297" r:id="rId33"/>
    <p:sldId id="302" r:id="rId34"/>
    <p:sldId id="338" r:id="rId35"/>
    <p:sldId id="334" r:id="rId36"/>
    <p:sldId id="335" r:id="rId37"/>
    <p:sldId id="326" r:id="rId38"/>
    <p:sldId id="337" r:id="rId39"/>
    <p:sldId id="315" r:id="rId40"/>
    <p:sldId id="318" r:id="rId41"/>
    <p:sldId id="357" r:id="rId42"/>
    <p:sldId id="358" r:id="rId43"/>
    <p:sldId id="316" r:id="rId44"/>
    <p:sldId id="313" r:id="rId45"/>
    <p:sldId id="332" r:id="rId46"/>
    <p:sldId id="361" r:id="rId47"/>
    <p:sldId id="312" r:id="rId48"/>
    <p:sldId id="317" r:id="rId49"/>
    <p:sldId id="314" r:id="rId50"/>
    <p:sldId id="319" r:id="rId51"/>
    <p:sldId id="342" r:id="rId52"/>
    <p:sldId id="343" r:id="rId53"/>
    <p:sldId id="320" r:id="rId54"/>
    <p:sldId id="349" r:id="rId55"/>
    <p:sldId id="350" r:id="rId56"/>
    <p:sldId id="360" r:id="rId57"/>
    <p:sldId id="322" r:id="rId58"/>
    <p:sldId id="346" r:id="rId59"/>
    <p:sldId id="347" r:id="rId60"/>
    <p:sldId id="331" r:id="rId61"/>
    <p:sldId id="352" r:id="rId62"/>
    <p:sldId id="355" r:id="rId63"/>
    <p:sldId id="362" r:id="rId64"/>
    <p:sldId id="364" r:id="rId65"/>
    <p:sldId id="365" r:id="rId66"/>
    <p:sldId id="367" r:id="rId67"/>
    <p:sldId id="325" r:id="rId68"/>
    <p:sldId id="327" r:id="rId69"/>
    <p:sldId id="328" r:id="rId70"/>
    <p:sldId id="329" r:id="rId71"/>
    <p:sldId id="330" r:id="rId72"/>
    <p:sldId id="308" r:id="rId73"/>
    <p:sldId id="307" r:id="rId74"/>
    <p:sldId id="305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88" autoAdjust="0"/>
  </p:normalViewPr>
  <p:slideViewPr>
    <p:cSldViewPr snapToGrid="0">
      <p:cViewPr varScale="1">
        <p:scale>
          <a:sx n="86" d="100"/>
          <a:sy n="86" d="100"/>
        </p:scale>
        <p:origin x="8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C8471-7E39-44AA-9D22-F74F9A2B339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9585-9A36-44AA-9303-8F42FA54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2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2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5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75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how the visualization is using disks to show the orientation of the surface (perpendicular to the normal)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00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2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78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76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38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9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how the visualization is using disks to show the orientation of the surface (perpendicular to the normal)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2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57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83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if we have points sampled from a curve in 3D, we may have a good sense of what the tangents should be. But that does not give a frame.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7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9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12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84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98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58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8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89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24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space of alternating-product fields is guaranteed to contain the </a:t>
            </a:r>
            <a:r>
              <a:rPr lang="en-US" dirty="0" err="1"/>
              <a:t>altenerating</a:t>
            </a:r>
            <a:r>
              <a:rPr lang="en-US" dirty="0"/>
              <a:t>-product of the gradients of any scalar functions we can represent.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97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0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78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601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[Note] Two nested hierarchical solves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560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30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668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54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61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685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This is true even for an “ideal” point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613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613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4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04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81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52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85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2/3 @ N=1024 D=6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95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426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3/7 @ N=1024 D=6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8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8/13 @ N=2048 D=7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019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 / 0.75 @ N=1024^2 , D=5</a:t>
            </a:r>
          </a:p>
          <a:p>
            <a:r>
              <a:rPr lang="en-US" dirty="0"/>
              <a:t>[NOTE] In the visualization, disks represent the tangent space, not the normal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738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/ 0.75 @ N=1024^2 , D=5</a:t>
            </a:r>
          </a:p>
          <a:p>
            <a:r>
              <a:rPr lang="en-US" dirty="0"/>
              <a:t>[NOTE] In the visualization, disks represent the tangent space, not the normal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906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 / 0.75 @ N=1024^2 , D=5</a:t>
            </a:r>
          </a:p>
          <a:p>
            <a:r>
              <a:rPr lang="en-US" dirty="0"/>
              <a:t>[NOTE] In the visualization, disks represent the tangent space, not the normal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31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569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Inherit the robustness from PSR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56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104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430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32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there is nothing about this formulation that is specific to 3-space.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012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approach is based on the </a:t>
            </a:r>
            <a:r>
              <a:rPr lang="en-US" dirty="0" err="1"/>
              <a:t>cocone</a:t>
            </a:r>
            <a:r>
              <a:rPr lang="en-US" dirty="0"/>
              <a:t> method which directly selects the simplices (rather than using the boundary).</a:t>
            </a:r>
          </a:p>
          <a:p>
            <a:r>
              <a:rPr lang="en-US" dirty="0"/>
              <a:t>As a result, there is no guarantee that the results are manifold if sampling conditions are not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55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approach is based on the </a:t>
            </a:r>
            <a:r>
              <a:rPr lang="en-US" dirty="0" err="1"/>
              <a:t>cocone</a:t>
            </a:r>
            <a:r>
              <a:rPr lang="en-US" dirty="0"/>
              <a:t> method which directly selects the simplices (rather than using the boundary).</a:t>
            </a:r>
          </a:p>
          <a:p>
            <a:r>
              <a:rPr lang="en-US" dirty="0"/>
              <a:t>As a result, there is no guarantee that the results are manifold if sampling conditions are not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50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Lower error for single-level solve does not translate into higher quality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162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than 20x slower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097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is after solving for the optimal rotation in SO(2) aligning to the first result.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407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this is after solving for the optimal rotation in SO(2) aligning to the first result.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86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040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499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98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Winding Numbers on Discrete Surfaces [Feng, Gillespie</a:t>
            </a:r>
            <a:r>
              <a:rPr lang="en-US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, Crane; 2023]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86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02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 trivial normal bundle, we can define an implicit function in a tubular neighborhood.</a:t>
            </a:r>
          </a:p>
          <a:p>
            <a:r>
              <a:rPr lang="en-US" dirty="0"/>
              <a:t>But we may still have spurious </a:t>
            </a:r>
            <a:r>
              <a:rPr lang="en-US"/>
              <a:t>geometry elsewhere.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686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1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2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824D-1646-CFEF-5A64-DE517B482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20FC9-3040-C274-2DA6-BAFD9CF0A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CDCF6-10BE-C260-033C-8E9DF5B4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0629-1751-C46A-09A1-2B290952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3BFB6-DFFE-6874-A0E1-EAE10FBB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1C10-2402-A869-D4C7-57127F1F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C666E-3E65-F128-9C3C-569F3986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808E8-8F5B-C38A-DCD1-E8B8D61B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C196-020B-FEE9-3D24-4EEA50BD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F23D-E69B-C97E-F887-FF79AE1E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19D5A-BBB0-849C-B20F-7FA37D530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2944C-F375-B1BE-92DD-9A57D153C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FEF7D-6CA0-F551-3FA8-ACCBCC85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177A8-8721-FE7E-9252-3D88370D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9CC3C-0BFD-93CA-7ACA-89A060FB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1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9B4B-7F44-FE98-BA20-3F62F7D5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CB39-1ED7-0039-227E-707DEDE51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BAB5-08A6-99EB-54C8-88998D03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CEB8C-59DF-A882-AA86-AD383698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47B4-EB66-6C04-996B-12DDCCD3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B353-EC82-E511-06A9-1ABD4746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3D79B-652A-35F5-6FB4-C03FB6D2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21D6E-421E-EA82-8213-6F19ECD4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012E9-3784-A698-2AE1-121CAA5A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E4CAC-2A12-1695-3FC7-9ABD5BD1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C614-2115-4390-C188-7FB64844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3D7-CF0A-E3C0-B0C1-44D47B4EC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0535E-944A-0AC3-0989-3163D9B43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3AF95-194F-E272-0AFA-D3254A81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2C9BD-2270-A365-8A4A-8789DD5B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82A50-893C-4250-D27C-3D91CD65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8B40-D58E-6CE7-4B4A-AD0369EB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A3E52-D87B-A915-2024-EAEBADDAF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E0932-90D0-FCE1-CFA9-C94FA6434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18E5F-C5B4-6990-4E39-8D402ADEA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92F3C-7383-9EE8-2D2D-14EE002A2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36B44-3195-38F9-92DE-1681530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47723-9F6F-E5F1-5C47-88CE1016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FF759-C532-481D-5DDD-C9DACF9F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9D413-EC56-56C6-0B38-2147DDE9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AA99D-2B8C-015F-DE3E-D09659BB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6D39-D5CF-252C-4772-5285EB8E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483F4-C856-4014-DB7A-B73C3A89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96829-B9CA-58E8-2E19-E86C9CBC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ACC81-5DF7-6943-F187-B4852A81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1F83F-FF50-4B41-AA6D-75CE5C1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BF07-6B97-166C-1202-9E72CFD3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1BF0-D48D-1601-ED8B-4A05D835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1CC21-A634-8A0D-63B5-6A08E0153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1F207-F549-E627-3CE2-C7ED5FD2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9DF32-B448-FAC4-D1C4-6AAD0FD7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4AB5D-19CA-AACE-50DD-F87CC8B8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4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33A4-B088-8BCF-29ED-541DD6B2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22D9BA-EEE4-B1EC-6A28-869C6FA4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7AF5E-E4BF-646C-F298-941485BCB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AA6C3-140D-4CBF-3BF4-EF2EF258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ADF9-0519-DF91-F216-7415D78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429D3-A988-06B3-82CC-1C9EE234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DAFCA9-6BD9-1B14-649D-C86A098B1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13927-6910-A885-D3A8-9B9C8EA4D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8518-D549-B432-96C6-E8E1CF7C2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6285-6EEF-4E78-9183-CBED7323FFFC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3CD1-C69C-40BE-7EE5-CF523BBAA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98EB2-7A2B-37E4-4B68-38C66B869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5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7.jpg"/><Relationship Id="rId7" Type="http://schemas.openxmlformats.org/officeDocument/2006/relationships/image" Target="../media/image12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8.jpg"/><Relationship Id="rId5" Type="http://schemas.openxmlformats.org/officeDocument/2006/relationships/image" Target="../media/image15.jpg"/><Relationship Id="rId10" Type="http://schemas.openxmlformats.org/officeDocument/2006/relationships/image" Target="../media/image13.jpg"/><Relationship Id="rId4" Type="http://schemas.openxmlformats.org/officeDocument/2006/relationships/image" Target="../media/image14.jpg"/><Relationship Id="rId9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5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7.jp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0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5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5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5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77.pn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49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72.png"/><Relationship Id="rId5" Type="http://schemas.openxmlformats.org/officeDocument/2006/relationships/image" Target="../media/image58.jp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73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8.jpg"/><Relationship Id="rId5" Type="http://schemas.openxmlformats.org/officeDocument/2006/relationships/image" Target="../media/image49.jpg"/><Relationship Id="rId10" Type="http://schemas.openxmlformats.org/officeDocument/2006/relationships/image" Target="../media/image67.jpg"/><Relationship Id="rId4" Type="http://schemas.openxmlformats.org/officeDocument/2006/relationships/image" Target="../media/image63.jpg"/><Relationship Id="rId9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Relationship Id="rId14" Type="http://schemas.openxmlformats.org/officeDocument/2006/relationships/image" Target="../media/image81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Relationship Id="rId14" Type="http://schemas.openxmlformats.org/officeDocument/2006/relationships/image" Target="../media/image93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4.jpg"/><Relationship Id="rId18" Type="http://schemas.openxmlformats.org/officeDocument/2006/relationships/image" Target="../media/image120.png"/><Relationship Id="rId3" Type="http://schemas.openxmlformats.org/officeDocument/2006/relationships/image" Target="../media/image94.jpg"/><Relationship Id="rId21" Type="http://schemas.openxmlformats.org/officeDocument/2006/relationships/image" Target="../media/image123.png"/><Relationship Id="rId7" Type="http://schemas.openxmlformats.org/officeDocument/2006/relationships/image" Target="../media/image98.jpg"/><Relationship Id="rId12" Type="http://schemas.openxmlformats.org/officeDocument/2006/relationships/image" Target="../media/image103.jp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11" Type="http://schemas.openxmlformats.org/officeDocument/2006/relationships/image" Target="../media/image102.jpg"/><Relationship Id="rId5" Type="http://schemas.openxmlformats.org/officeDocument/2006/relationships/image" Target="../media/image96.jp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10" Type="http://schemas.openxmlformats.org/officeDocument/2006/relationships/image" Target="../media/image101.jpg"/><Relationship Id="rId19" Type="http://schemas.openxmlformats.org/officeDocument/2006/relationships/image" Target="../media/image121.png"/><Relationship Id="rId4" Type="http://schemas.openxmlformats.org/officeDocument/2006/relationships/image" Target="../media/image95.jpg"/><Relationship Id="rId9" Type="http://schemas.openxmlformats.org/officeDocument/2006/relationships/image" Target="../media/image100.jp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4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12" Type="http://schemas.openxmlformats.org/officeDocument/2006/relationships/image" Target="../media/image10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11" Type="http://schemas.openxmlformats.org/officeDocument/2006/relationships/image" Target="../media/image102.jpg"/><Relationship Id="rId5" Type="http://schemas.openxmlformats.org/officeDocument/2006/relationships/image" Target="../media/image96.jp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14.jp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12" Type="http://schemas.openxmlformats.org/officeDocument/2006/relationships/image" Target="../media/image11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11" Type="http://schemas.openxmlformats.org/officeDocument/2006/relationships/image" Target="../media/image112.jpg"/><Relationship Id="rId5" Type="http://schemas.openxmlformats.org/officeDocument/2006/relationships/image" Target="../media/image107.jpg"/><Relationship Id="rId10" Type="http://schemas.openxmlformats.org/officeDocument/2006/relationships/image" Target="../media/image111.jpg"/><Relationship Id="rId4" Type="http://schemas.openxmlformats.org/officeDocument/2006/relationships/image" Target="../media/image106.jpg"/><Relationship Id="rId9" Type="http://schemas.openxmlformats.org/officeDocument/2006/relationships/image" Target="../media/image110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10.jpg"/><Relationship Id="rId18" Type="http://schemas.openxmlformats.org/officeDocument/2006/relationships/image" Target="../media/image115.png"/><Relationship Id="rId3" Type="http://schemas.microsoft.com/office/2007/relationships/media" Target="../media/media2.mp4"/><Relationship Id="rId7" Type="http://schemas.openxmlformats.org/officeDocument/2006/relationships/image" Target="../media/image105.jpg"/><Relationship Id="rId12" Type="http://schemas.openxmlformats.org/officeDocument/2006/relationships/image" Target="../media/image104.jpg"/><Relationship Id="rId17" Type="http://schemas.openxmlformats.org/officeDocument/2006/relationships/image" Target="../media/image114.jpg"/><Relationship Id="rId2" Type="http://schemas.openxmlformats.org/officeDocument/2006/relationships/video" Target="../media/media1.mp4"/><Relationship Id="rId16" Type="http://schemas.openxmlformats.org/officeDocument/2006/relationships/image" Target="../media/image113.jpg"/><Relationship Id="rId1" Type="http://schemas.microsoft.com/office/2007/relationships/media" Target="../media/media1.mp4"/><Relationship Id="rId6" Type="http://schemas.openxmlformats.org/officeDocument/2006/relationships/notesSlide" Target="../notesSlides/notesSlide65.xml"/><Relationship Id="rId11" Type="http://schemas.openxmlformats.org/officeDocument/2006/relationships/image" Target="../media/image109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2.jpg"/><Relationship Id="rId10" Type="http://schemas.openxmlformats.org/officeDocument/2006/relationships/image" Target="../media/image108.jpg"/><Relationship Id="rId19" Type="http://schemas.openxmlformats.org/officeDocument/2006/relationships/image" Target="../media/image127.png"/><Relationship Id="rId4" Type="http://schemas.openxmlformats.org/officeDocument/2006/relationships/video" Target="../media/media2.mp4"/><Relationship Id="rId9" Type="http://schemas.openxmlformats.org/officeDocument/2006/relationships/image" Target="../media/image107.jpg"/><Relationship Id="rId14" Type="http://schemas.openxmlformats.org/officeDocument/2006/relationships/image" Target="../media/image11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E379-18DD-35A9-7E98-D6871D97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695" y="1122363"/>
            <a:ext cx="9660610" cy="2387600"/>
          </a:xfrm>
        </p:spPr>
        <p:txBody>
          <a:bodyPr>
            <a:normAutofit/>
          </a:bodyPr>
          <a:lstStyle/>
          <a:p>
            <a:r>
              <a:rPr lang="en-US" sz="5400" dirty="0"/>
              <a:t>Poisson Manifold Reconstruction</a:t>
            </a:r>
            <a:br>
              <a:rPr lang="en-US" sz="5400" dirty="0"/>
            </a:br>
            <a:r>
              <a:rPr lang="en-US" sz="4400" dirty="0"/>
              <a:t>(beyond co-dimension one)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270FD-325B-3027-677F-AC2766C57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w/ Max </a:t>
            </a:r>
            <a:r>
              <a:rPr lang="en-US" dirty="0" err="1"/>
              <a:t>Kohlbrenner</a:t>
            </a:r>
            <a:r>
              <a:rPr lang="en-US" dirty="0"/>
              <a:t>, Sing-Chun Lee, Marc Alexa</a:t>
            </a:r>
          </a:p>
        </p:txBody>
      </p:sp>
    </p:spTree>
    <p:extLst>
      <p:ext uri="{BB962C8B-B14F-4D97-AF65-F5344CB8AC3E}">
        <p14:creationId xmlns:p14="http://schemas.microsoft.com/office/powerpoint/2010/main" val="3195388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Screening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This can be extended to include a </a:t>
                </a:r>
                <a:r>
                  <a:rPr lang="en-US" i="1" dirty="0"/>
                  <a:t>screening</a:t>
                </a:r>
                <a:r>
                  <a:rPr lang="en-US" dirty="0"/>
                  <a:t> term that encourages the implicit function to evaluate to zero at the samples: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0" dirty="0" smtClean="0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still gives a linear system of equations: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𝒫</m:t>
                              </m:r>
                            </m:sup>
                          </m:sSup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br>
                  <a:rPr lang="en-US" b="1" dirty="0"/>
                </a:br>
                <a:r>
                  <a:rPr lang="en-US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p>
                    </m:sSup>
                  </m:oMath>
                </a14:m>
                <a:r>
                  <a:rPr lang="en-US" dirty="0"/>
                  <a:t> the Dirac mass matrix: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4B95BF6-8263-1627-F2BE-AB245BE14FA0}"/>
              </a:ext>
            </a:extLst>
          </p:cNvPr>
          <p:cNvSpPr txBox="1"/>
          <p:nvPr/>
        </p:nvSpPr>
        <p:spPr>
          <a:xfrm>
            <a:off x="6662982" y="3729247"/>
            <a:ext cx="282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interpolation energy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72238-E626-84D7-8EFF-177302E36F9F}"/>
              </a:ext>
            </a:extLst>
          </p:cNvPr>
          <p:cNvSpPr/>
          <p:nvPr/>
        </p:nvSpPr>
        <p:spPr>
          <a:xfrm>
            <a:off x="6934875" y="2589452"/>
            <a:ext cx="2257678" cy="111551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Screening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This can be extended to include a </a:t>
                </a:r>
                <a:r>
                  <a:rPr lang="en-US" i="1" dirty="0"/>
                  <a:t>screening</a:t>
                </a:r>
                <a:r>
                  <a:rPr lang="en-US" dirty="0"/>
                  <a:t> term that encourages the implicit function to evaluate to zero at the samples: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0" dirty="0" smtClean="0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still gives a linear system of equations: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𝒫</m:t>
                              </m:r>
                            </m:sup>
                          </m:sSup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br>
                  <a:rPr lang="en-US" b="1" dirty="0"/>
                </a:br>
                <a:r>
                  <a:rPr lang="en-US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p>
                    </m:sSup>
                  </m:oMath>
                </a14:m>
                <a:r>
                  <a:rPr lang="en-US" dirty="0"/>
                  <a:t> the Dirac mass matrix: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4B95BF6-8263-1627-F2BE-AB245BE14FA0}"/>
              </a:ext>
            </a:extLst>
          </p:cNvPr>
          <p:cNvSpPr txBox="1"/>
          <p:nvPr/>
        </p:nvSpPr>
        <p:spPr>
          <a:xfrm>
            <a:off x="6662982" y="3729247"/>
            <a:ext cx="282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interpolation energy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72238-E626-84D7-8EFF-177302E36F9F}"/>
              </a:ext>
            </a:extLst>
          </p:cNvPr>
          <p:cNvSpPr/>
          <p:nvPr/>
        </p:nvSpPr>
        <p:spPr>
          <a:xfrm>
            <a:off x="6934875" y="2589452"/>
            <a:ext cx="2257678" cy="111551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EF5CC-3E55-081B-1262-BB4E7BA4D9FB}"/>
              </a:ext>
            </a:extLst>
          </p:cNvPr>
          <p:cNvSpPr txBox="1"/>
          <p:nvPr/>
        </p:nvSpPr>
        <p:spPr>
          <a:xfrm>
            <a:off x="361507" y="6296848"/>
            <a:ext cx="11480572" cy="492443"/>
          </a:xfrm>
          <a:prstGeom prst="rect">
            <a:avLst/>
          </a:prstGeom>
          <a:solidFill>
            <a:srgbClr val="00B0F0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To solve efficiently, discretize over a (semi-)regular grid and use a hierarchical solver</a:t>
            </a:r>
          </a:p>
        </p:txBody>
      </p:sp>
    </p:spTree>
    <p:extLst>
      <p:ext uri="{BB962C8B-B14F-4D97-AF65-F5344CB8AC3E}">
        <p14:creationId xmlns:p14="http://schemas.microsoft.com/office/powerpoint/2010/main" val="266933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use the approach to fit:</a:t>
            </a:r>
          </a:p>
          <a:p>
            <a:pPr lvl="1"/>
            <a:r>
              <a:rPr lang="en-US" dirty="0"/>
              <a:t>1D curves to oriented point samples in 2D</a:t>
            </a:r>
            <a:endParaRPr lang="en-US" b="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cow made of arrows&#10;&#10;Description automatically generated">
            <a:extLst>
              <a:ext uri="{FF2B5EF4-FFF2-40B4-BE49-F238E27FC236}">
                <a16:creationId xmlns:a16="http://schemas.microsoft.com/office/drawing/2014/main" id="{042C08C4-61FC-6378-1216-13712F93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0" y="3437428"/>
            <a:ext cx="3657600" cy="3657600"/>
          </a:xfrm>
          <a:prstGeom prst="rect">
            <a:avLst/>
          </a:prstGeom>
        </p:spPr>
      </p:pic>
      <p:pic>
        <p:nvPicPr>
          <p:cNvPr id="9" name="Picture 8" descr="A cow outline on a white background&#10;&#10;Description automatically generated">
            <a:extLst>
              <a:ext uri="{FF2B5EF4-FFF2-40B4-BE49-F238E27FC236}">
                <a16:creationId xmlns:a16="http://schemas.microsoft.com/office/drawing/2014/main" id="{752FC605-BF55-61E0-4A48-0512E7C84F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92" y="3433856"/>
            <a:ext cx="3657601" cy="36576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FDBF1D12-D237-C1FB-95ED-2FEBEC4CDAEB}"/>
              </a:ext>
            </a:extLst>
          </p:cNvPr>
          <p:cNvSpPr/>
          <p:nvPr/>
        </p:nvSpPr>
        <p:spPr>
          <a:xfrm>
            <a:off x="5783054" y="4960419"/>
            <a:ext cx="722942" cy="2994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0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use the approach to fit:</a:t>
            </a:r>
          </a:p>
          <a:p>
            <a:pPr lvl="1"/>
            <a:r>
              <a:rPr lang="en-US" dirty="0"/>
              <a:t>1D curves to oriented point samples in 2D</a:t>
            </a:r>
          </a:p>
          <a:p>
            <a:pPr lvl="1"/>
            <a:r>
              <a:rPr lang="en-US" dirty="0"/>
              <a:t>2D s</a:t>
            </a:r>
            <a:r>
              <a:rPr lang="en-US" b="0" dirty="0"/>
              <a:t>urfaces to oriented points in 3D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 descr="A white dog with a sad face&#10;&#10;Description automatically generated">
            <a:extLst>
              <a:ext uri="{FF2B5EF4-FFF2-40B4-BE49-F238E27FC236}">
                <a16:creationId xmlns:a16="http://schemas.microsoft.com/office/drawing/2014/main" id="{9747AE5E-FADC-C10C-D795-427C071BD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44" y="3611880"/>
            <a:ext cx="3200400" cy="3200400"/>
          </a:xfrm>
          <a:prstGeom prst="rect">
            <a:avLst/>
          </a:prstGeom>
        </p:spPr>
      </p:pic>
      <p:pic>
        <p:nvPicPr>
          <p:cNvPr id="15" name="Picture 14" descr="A black and white image of a dog&#10;&#10;Description automatically generated">
            <a:extLst>
              <a:ext uri="{FF2B5EF4-FFF2-40B4-BE49-F238E27FC236}">
                <a16:creationId xmlns:a16="http://schemas.microsoft.com/office/drawing/2014/main" id="{C900528E-8C77-41BA-901E-4620308B5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84" y="3611880"/>
            <a:ext cx="3200400" cy="32004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FEB27A3-8746-8739-F6B7-904159A6E2E4}"/>
              </a:ext>
            </a:extLst>
          </p:cNvPr>
          <p:cNvSpPr/>
          <p:nvPr/>
        </p:nvSpPr>
        <p:spPr>
          <a:xfrm>
            <a:off x="5783054" y="4960419"/>
            <a:ext cx="722942" cy="2994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Can use the approach to fit:</a:t>
                </a:r>
              </a:p>
              <a:p>
                <a:pPr lvl="1"/>
                <a:r>
                  <a:rPr lang="en-US" dirty="0"/>
                  <a:t>1D curves to oriented point samples in 2D</a:t>
                </a:r>
              </a:p>
              <a:p>
                <a:pPr lvl="1"/>
                <a:r>
                  <a:rPr lang="en-US" b="0" dirty="0"/>
                  <a:t>2D surfaces to oriented points in 3D</a:t>
                </a:r>
              </a:p>
              <a:p>
                <a:pPr lvl="1"/>
                <a:r>
                  <a:rPr lang="en-US" dirty="0"/>
                  <a:t>…</a:t>
                </a:r>
                <a:endParaRPr lang="en-US" b="0" dirty="0"/>
              </a:p>
              <a:p>
                <a:pPr lvl="1"/>
                <a:r>
                  <a:rPr lang="en-US" b="0" dirty="0"/>
                  <a:t>Co-dimension one manifolds to oriented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b="0" dirty="0"/>
                  <a:t> dimensions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2EF0DA8-E180-ADA2-0A77-50F867D45420}"/>
              </a:ext>
            </a:extLst>
          </p:cNvPr>
          <p:cNvSpPr txBox="1"/>
          <p:nvPr/>
        </p:nvSpPr>
        <p:spPr>
          <a:xfrm>
            <a:off x="1923873" y="4341813"/>
            <a:ext cx="8352671" cy="646331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How about higher co-dimension manifolds?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005FC-B979-7360-B0FC-807711A80580}"/>
              </a:ext>
            </a:extLst>
          </p:cNvPr>
          <p:cNvSpPr txBox="1"/>
          <p:nvPr/>
        </p:nvSpPr>
        <p:spPr>
          <a:xfrm>
            <a:off x="1516193" y="4977101"/>
            <a:ext cx="9181544" cy="523220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Will focus on co-dimension two but the approach generalizes</a:t>
            </a:r>
          </a:p>
        </p:txBody>
      </p:sp>
    </p:spTree>
    <p:extLst>
      <p:ext uri="{BB962C8B-B14F-4D97-AF65-F5344CB8AC3E}">
        <p14:creationId xmlns:p14="http://schemas.microsoft.com/office/powerpoint/2010/main" val="418607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Poisson Surface Reconstruction (PSR)</a:t>
            </a:r>
          </a:p>
          <a:p>
            <a:r>
              <a:rPr lang="en-US" dirty="0"/>
              <a:t>Poisson Manifold Reconstruction (PMR)</a:t>
            </a:r>
          </a:p>
          <a:p>
            <a:pPr lvl="1"/>
            <a:r>
              <a:rPr lang="en-US" dirty="0"/>
              <a:t>Terminology</a:t>
            </a:r>
          </a:p>
          <a:p>
            <a:pPr lvl="1"/>
            <a:r>
              <a:rPr lang="en-US" dirty="0"/>
              <a:t>Naïve approach</a:t>
            </a:r>
          </a:p>
          <a:p>
            <a:pPr lvl="1"/>
            <a:r>
              <a:rPr lang="en-US" dirty="0"/>
              <a:t>Alternate approach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89776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manifold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-dimensional Euclidean space, its </a:t>
                </a:r>
                <a:r>
                  <a:rPr lang="en-US" i="1" dirty="0"/>
                  <a:t>co-dimension</a:t>
                </a:r>
                <a:r>
                  <a:rPr lang="en-US" dirty="0"/>
                  <a:t> is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is the dimension of the manifold’s normal space.</a:t>
                </a:r>
              </a:p>
              <a:p>
                <a:pPr marL="396875" indent="-396875">
                  <a:buNone/>
                </a:pPr>
                <a:endParaRPr lang="en-US" u="sng" dirty="0"/>
              </a:p>
              <a:p>
                <a:pPr marL="396875" indent="-396875">
                  <a:buNone/>
                </a:pPr>
                <a:r>
                  <a:rPr lang="en-US" u="sng" dirty="0"/>
                  <a:t>Note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Given a (regular)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its level-set,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is a co-dimension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manifold.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189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a co-dimension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manifold: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At every point on the manifold, the normal space is two-dimensional</a:t>
                </a:r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An oriented sampling should describe the position of points and the two-dimensional (oriented) normal space</a:t>
                </a:r>
              </a:p>
              <a:p>
                <a:pPr marL="396875" indent="-396875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695"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9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set of points with associated oriented normal spaces:</a:t>
            </a:r>
          </a:p>
        </p:txBody>
      </p:sp>
      <p:pic>
        <p:nvPicPr>
          <p:cNvPr id="31" name="Picture 30" descr="A rainbow colored circle of circles&#10;&#10;Description automatically generated">
            <a:extLst>
              <a:ext uri="{FF2B5EF4-FFF2-40B4-BE49-F238E27FC236}">
                <a16:creationId xmlns:a16="http://schemas.microsoft.com/office/drawing/2014/main" id="{1C29AB87-F2ED-425F-CF0F-E3EDBAC44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32004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set of points with associated oriented normal spaces: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Frame</a:t>
            </a:r>
          </a:p>
        </p:txBody>
      </p:sp>
      <p:pic>
        <p:nvPicPr>
          <p:cNvPr id="10" name="Picture 9" descr="A rainbow colored circle of circles&#10;&#10;Description automatically generated">
            <a:extLst>
              <a:ext uri="{FF2B5EF4-FFF2-40B4-BE49-F238E27FC236}">
                <a16:creationId xmlns:a16="http://schemas.microsoft.com/office/drawing/2014/main" id="{A33AF228-CCEF-2245-F92D-4829D5464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3200400"/>
            <a:ext cx="3657600" cy="3657600"/>
          </a:xfrm>
          <a:prstGeom prst="rect">
            <a:avLst/>
          </a:prstGeom>
        </p:spPr>
      </p:pic>
      <p:pic>
        <p:nvPicPr>
          <p:cNvPr id="5" name="Content Placeholder 4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7D7052F9-C7D4-1284-E380-BF3586A44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0" y="320058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Poisson Surface Reconstruction (PSR) </a:t>
            </a:r>
          </a:p>
          <a:p>
            <a:r>
              <a:rPr lang="en-US" dirty="0"/>
              <a:t>Poisson Manifold Reconstruction (PMR)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44401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pic>
        <p:nvPicPr>
          <p:cNvPr id="16" name="Content Placeholder 4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867C9869-6ABB-2CB4-7AAA-7306E709C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0" y="3200580"/>
            <a:ext cx="3657600" cy="36576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50994CD-0252-C3E1-1CE2-E117AC5F8F5B}"/>
              </a:ext>
            </a:extLst>
          </p:cNvPr>
          <p:cNvSpPr/>
          <p:nvPr/>
        </p:nvSpPr>
        <p:spPr>
          <a:xfrm rot="1958296">
            <a:off x="4265315" y="5368850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6FEC21C-9780-FA3F-F3D4-D989B4CD9F04}"/>
              </a:ext>
            </a:extLst>
          </p:cNvPr>
          <p:cNvSpPr/>
          <p:nvPr/>
        </p:nvSpPr>
        <p:spPr>
          <a:xfrm rot="-1980000">
            <a:off x="4261664" y="4143617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ircle of arrows in a circle&#10;&#10;Description automatically generated">
            <a:extLst>
              <a:ext uri="{FF2B5EF4-FFF2-40B4-BE49-F238E27FC236}">
                <a16:creationId xmlns:a16="http://schemas.microsoft.com/office/drawing/2014/main" id="{B18557F4-E1B5-98EC-1B83-8B18580B5E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2357296"/>
            <a:ext cx="3200400" cy="3200400"/>
          </a:xfrm>
          <a:prstGeom prst="rect">
            <a:avLst/>
          </a:prstGeom>
        </p:spPr>
      </p:pic>
      <p:pic>
        <p:nvPicPr>
          <p:cNvPr id="20" name="Picture 19" descr="A circular blue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4BA45A56-638E-93A0-8FD1-AAEF562209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4632090"/>
            <a:ext cx="3200400" cy="3200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set of points with associated oriented normal spaces: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Split</a:t>
            </a:r>
          </a:p>
        </p:txBody>
      </p:sp>
    </p:spTree>
    <p:extLst>
      <p:ext uri="{BB962C8B-B14F-4D97-AF65-F5344CB8AC3E}">
        <p14:creationId xmlns:p14="http://schemas.microsoft.com/office/powerpoint/2010/main" val="30069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pic>
        <p:nvPicPr>
          <p:cNvPr id="16" name="Content Placeholder 4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867C9869-6ABB-2CB4-7AAA-7306E709C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0" y="3200580"/>
            <a:ext cx="3657600" cy="36576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50994CD-0252-C3E1-1CE2-E117AC5F8F5B}"/>
              </a:ext>
            </a:extLst>
          </p:cNvPr>
          <p:cNvSpPr/>
          <p:nvPr/>
        </p:nvSpPr>
        <p:spPr>
          <a:xfrm rot="1958296">
            <a:off x="4265315" y="5368850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6FEC21C-9780-FA3F-F3D4-D989B4CD9F04}"/>
              </a:ext>
            </a:extLst>
          </p:cNvPr>
          <p:cNvSpPr/>
          <p:nvPr/>
        </p:nvSpPr>
        <p:spPr>
          <a:xfrm rot="-1980000">
            <a:off x="4261664" y="4143617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ircle of arrows in a circle&#10;&#10;Description automatically generated">
            <a:extLst>
              <a:ext uri="{FF2B5EF4-FFF2-40B4-BE49-F238E27FC236}">
                <a16:creationId xmlns:a16="http://schemas.microsoft.com/office/drawing/2014/main" id="{B18557F4-E1B5-98EC-1B83-8B18580B5E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2357296"/>
            <a:ext cx="3200400" cy="3200400"/>
          </a:xfrm>
          <a:prstGeom prst="rect">
            <a:avLst/>
          </a:prstGeom>
        </p:spPr>
      </p:pic>
      <p:pic>
        <p:nvPicPr>
          <p:cNvPr id="20" name="Picture 19" descr="A circular blue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4BA45A56-638E-93A0-8FD1-AAEF562209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4632090"/>
            <a:ext cx="3200400" cy="3200400"/>
          </a:xfrm>
          <a:prstGeom prst="rect">
            <a:avLst/>
          </a:prstGeom>
        </p:spPr>
      </p:pic>
      <p:pic>
        <p:nvPicPr>
          <p:cNvPr id="21" name="Picture 20" descr="A red square with a circle in the middle&#10;&#10;Description automatically generated">
            <a:extLst>
              <a:ext uri="{FF2B5EF4-FFF2-40B4-BE49-F238E27FC236}">
                <a16:creationId xmlns:a16="http://schemas.microsoft.com/office/drawing/2014/main" id="{3A19867F-2ACA-216C-2419-C06E9E41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8" y="2353892"/>
            <a:ext cx="3200400" cy="3200400"/>
          </a:xfrm>
          <a:prstGeom prst="rect">
            <a:avLst/>
          </a:prstGeom>
        </p:spPr>
      </p:pic>
      <p:pic>
        <p:nvPicPr>
          <p:cNvPr id="22" name="Picture 21" descr="A blue object with a white background&#10;&#10;Description automatically generated">
            <a:extLst>
              <a:ext uri="{FF2B5EF4-FFF2-40B4-BE49-F238E27FC236}">
                <a16:creationId xmlns:a16="http://schemas.microsoft.com/office/drawing/2014/main" id="{FDC90C3F-E680-F9E3-E4EF-970F99DABB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8" y="4630748"/>
            <a:ext cx="3200400" cy="3200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set of points with associated oriented normal spaces: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Split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Run PSR</a:t>
            </a:r>
          </a:p>
        </p:txBody>
      </p:sp>
    </p:spTree>
    <p:extLst>
      <p:ext uri="{BB962C8B-B14F-4D97-AF65-F5344CB8AC3E}">
        <p14:creationId xmlns:p14="http://schemas.microsoft.com/office/powerpoint/2010/main" val="3424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pic>
        <p:nvPicPr>
          <p:cNvPr id="16" name="Content Placeholder 4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867C9869-6ABB-2CB4-7AAA-7306E709C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0" y="3200580"/>
            <a:ext cx="3657600" cy="36576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50994CD-0252-C3E1-1CE2-E117AC5F8F5B}"/>
              </a:ext>
            </a:extLst>
          </p:cNvPr>
          <p:cNvSpPr/>
          <p:nvPr/>
        </p:nvSpPr>
        <p:spPr>
          <a:xfrm rot="1958296">
            <a:off x="4265315" y="5368850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6FEC21C-9780-FA3F-F3D4-D989B4CD9F04}"/>
              </a:ext>
            </a:extLst>
          </p:cNvPr>
          <p:cNvSpPr/>
          <p:nvPr/>
        </p:nvSpPr>
        <p:spPr>
          <a:xfrm rot="-1980000">
            <a:off x="4261664" y="4143617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ircle of arrows in a circle&#10;&#10;Description automatically generated">
            <a:extLst>
              <a:ext uri="{FF2B5EF4-FFF2-40B4-BE49-F238E27FC236}">
                <a16:creationId xmlns:a16="http://schemas.microsoft.com/office/drawing/2014/main" id="{B18557F4-E1B5-98EC-1B83-8B18580B5E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2357296"/>
            <a:ext cx="3200400" cy="3200400"/>
          </a:xfrm>
          <a:prstGeom prst="rect">
            <a:avLst/>
          </a:prstGeom>
        </p:spPr>
      </p:pic>
      <p:pic>
        <p:nvPicPr>
          <p:cNvPr id="20" name="Picture 19" descr="A circular blue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4BA45A56-638E-93A0-8FD1-AAEF562209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4632090"/>
            <a:ext cx="3200400" cy="3200400"/>
          </a:xfrm>
          <a:prstGeom prst="rect">
            <a:avLst/>
          </a:prstGeom>
        </p:spPr>
      </p:pic>
      <p:pic>
        <p:nvPicPr>
          <p:cNvPr id="21" name="Picture 20" descr="A red square with a circle in the middle&#10;&#10;Description automatically generated">
            <a:extLst>
              <a:ext uri="{FF2B5EF4-FFF2-40B4-BE49-F238E27FC236}">
                <a16:creationId xmlns:a16="http://schemas.microsoft.com/office/drawing/2014/main" id="{3A19867F-2ACA-216C-2419-C06E9E41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8" y="2353892"/>
            <a:ext cx="3200400" cy="3200400"/>
          </a:xfrm>
          <a:prstGeom prst="rect">
            <a:avLst/>
          </a:prstGeom>
        </p:spPr>
      </p:pic>
      <p:pic>
        <p:nvPicPr>
          <p:cNvPr id="22" name="Picture 21" descr="A blue object with a white background&#10;&#10;Description automatically generated">
            <a:extLst>
              <a:ext uri="{FF2B5EF4-FFF2-40B4-BE49-F238E27FC236}">
                <a16:creationId xmlns:a16="http://schemas.microsoft.com/office/drawing/2014/main" id="{FDC90C3F-E680-F9E3-E4EF-970F99DABB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8" y="4630748"/>
            <a:ext cx="3200400" cy="3200400"/>
          </a:xfrm>
          <a:prstGeom prst="rect">
            <a:avLst/>
          </a:prstGeom>
        </p:spPr>
      </p:pic>
      <p:pic>
        <p:nvPicPr>
          <p:cNvPr id="23" name="Picture 22" descr="A blue and red sphere with arrows&#10;&#10;Description automatically generated">
            <a:extLst>
              <a:ext uri="{FF2B5EF4-FFF2-40B4-BE49-F238E27FC236}">
                <a16:creationId xmlns:a16="http://schemas.microsoft.com/office/drawing/2014/main" id="{7FDF76A0-B9D1-C322-D65B-14C934B384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92" y="3204284"/>
            <a:ext cx="3657600" cy="365760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37FCE060-8B15-2638-98FF-CE4B3CBB1170}"/>
              </a:ext>
            </a:extLst>
          </p:cNvPr>
          <p:cNvSpPr/>
          <p:nvPr/>
        </p:nvSpPr>
        <p:spPr>
          <a:xfrm rot="-1980000">
            <a:off x="7607071" y="5371412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49C050F-8D21-7DF5-4A70-558F393A9FBA}"/>
              </a:ext>
            </a:extLst>
          </p:cNvPr>
          <p:cNvSpPr/>
          <p:nvPr/>
        </p:nvSpPr>
        <p:spPr>
          <a:xfrm rot="1958296">
            <a:off x="7706455" y="4268380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set of points with associated oriented normal spaces: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Split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Run PSR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Intersect</a:t>
            </a:r>
          </a:p>
        </p:txBody>
      </p:sp>
    </p:spTree>
    <p:extLst>
      <p:ext uri="{BB962C8B-B14F-4D97-AF65-F5344CB8AC3E}">
        <p14:creationId xmlns:p14="http://schemas.microsoft.com/office/powerpoint/2010/main" val="226737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pic>
        <p:nvPicPr>
          <p:cNvPr id="16" name="Content Placeholder 4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867C9869-6ABB-2CB4-7AAA-7306E709C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0" y="3200580"/>
            <a:ext cx="3657600" cy="36576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50994CD-0252-C3E1-1CE2-E117AC5F8F5B}"/>
              </a:ext>
            </a:extLst>
          </p:cNvPr>
          <p:cNvSpPr/>
          <p:nvPr/>
        </p:nvSpPr>
        <p:spPr>
          <a:xfrm rot="1958296">
            <a:off x="4265315" y="5368850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6FEC21C-9780-FA3F-F3D4-D989B4CD9F04}"/>
              </a:ext>
            </a:extLst>
          </p:cNvPr>
          <p:cNvSpPr/>
          <p:nvPr/>
        </p:nvSpPr>
        <p:spPr>
          <a:xfrm rot="-1980000">
            <a:off x="4261664" y="4143617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ircle of arrows in a circle&#10;&#10;Description automatically generated">
            <a:extLst>
              <a:ext uri="{FF2B5EF4-FFF2-40B4-BE49-F238E27FC236}">
                <a16:creationId xmlns:a16="http://schemas.microsoft.com/office/drawing/2014/main" id="{B18557F4-E1B5-98EC-1B83-8B18580B5E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2357296"/>
            <a:ext cx="3200400" cy="3200400"/>
          </a:xfrm>
          <a:prstGeom prst="rect">
            <a:avLst/>
          </a:prstGeom>
        </p:spPr>
      </p:pic>
      <p:pic>
        <p:nvPicPr>
          <p:cNvPr id="20" name="Picture 19" descr="A circular blue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4BA45A56-638E-93A0-8FD1-AAEF562209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6" y="4632090"/>
            <a:ext cx="3200400" cy="3200400"/>
          </a:xfrm>
          <a:prstGeom prst="rect">
            <a:avLst/>
          </a:prstGeom>
        </p:spPr>
      </p:pic>
      <p:pic>
        <p:nvPicPr>
          <p:cNvPr id="21" name="Picture 20" descr="A red square with a circle in the middle&#10;&#10;Description automatically generated">
            <a:extLst>
              <a:ext uri="{FF2B5EF4-FFF2-40B4-BE49-F238E27FC236}">
                <a16:creationId xmlns:a16="http://schemas.microsoft.com/office/drawing/2014/main" id="{3A19867F-2ACA-216C-2419-C06E9E41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8" y="2353892"/>
            <a:ext cx="3200400" cy="3200400"/>
          </a:xfrm>
          <a:prstGeom prst="rect">
            <a:avLst/>
          </a:prstGeom>
        </p:spPr>
      </p:pic>
      <p:pic>
        <p:nvPicPr>
          <p:cNvPr id="22" name="Picture 21" descr="A blue object with a white background&#10;&#10;Description automatically generated">
            <a:extLst>
              <a:ext uri="{FF2B5EF4-FFF2-40B4-BE49-F238E27FC236}">
                <a16:creationId xmlns:a16="http://schemas.microsoft.com/office/drawing/2014/main" id="{FDC90C3F-E680-F9E3-E4EF-970F99DABB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8" y="4630748"/>
            <a:ext cx="3200400" cy="3200400"/>
          </a:xfrm>
          <a:prstGeom prst="rect">
            <a:avLst/>
          </a:prstGeom>
        </p:spPr>
      </p:pic>
      <p:pic>
        <p:nvPicPr>
          <p:cNvPr id="23" name="Picture 22" descr="A blue and red sphere with arrows&#10;&#10;Description automatically generated">
            <a:extLst>
              <a:ext uri="{FF2B5EF4-FFF2-40B4-BE49-F238E27FC236}">
                <a16:creationId xmlns:a16="http://schemas.microsoft.com/office/drawing/2014/main" id="{7FDF76A0-B9D1-C322-D65B-14C934B384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92" y="3204284"/>
            <a:ext cx="3657600" cy="3657600"/>
          </a:xfrm>
          <a:prstGeom prst="rect">
            <a:avLst/>
          </a:prstGeom>
        </p:spPr>
      </p:pic>
      <p:pic>
        <p:nvPicPr>
          <p:cNvPr id="24" name="Picture 23" descr="A black circle with a white background&#10;&#10;Description automatically generated">
            <a:extLst>
              <a:ext uri="{FF2B5EF4-FFF2-40B4-BE49-F238E27FC236}">
                <a16:creationId xmlns:a16="http://schemas.microsoft.com/office/drawing/2014/main" id="{13BA19D2-082F-62A7-5FA7-DB38D344EB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2" y="3204284"/>
            <a:ext cx="3657600" cy="365760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37FCE060-8B15-2638-98FF-CE4B3CBB1170}"/>
              </a:ext>
            </a:extLst>
          </p:cNvPr>
          <p:cNvSpPr/>
          <p:nvPr/>
        </p:nvSpPr>
        <p:spPr>
          <a:xfrm rot="-1980000">
            <a:off x="7607071" y="5371412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49C050F-8D21-7DF5-4A70-558F393A9FBA}"/>
              </a:ext>
            </a:extLst>
          </p:cNvPr>
          <p:cNvSpPr/>
          <p:nvPr/>
        </p:nvSpPr>
        <p:spPr>
          <a:xfrm rot="1958296">
            <a:off x="7706455" y="4268380"/>
            <a:ext cx="361149" cy="3139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a set of points with associated oriented normal spaces: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Frame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Split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Run PSR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Intersect</a:t>
            </a:r>
          </a:p>
        </p:txBody>
      </p:sp>
    </p:spTree>
    <p:extLst>
      <p:ext uri="{BB962C8B-B14F-4D97-AF65-F5344CB8AC3E}">
        <p14:creationId xmlns:p14="http://schemas.microsoft.com/office/powerpoint/2010/main" val="33544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Limitation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Multiple ways to frame</a:t>
            </a:r>
          </a:p>
          <a:p>
            <a:pPr lvl="1"/>
            <a:r>
              <a:rPr lang="en-US" dirty="0"/>
              <a:t>The solution depends on the choice</a:t>
            </a:r>
          </a:p>
        </p:txBody>
      </p:sp>
      <p:pic>
        <p:nvPicPr>
          <p:cNvPr id="19" name="Picture 18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C9712070-B3BA-8248-AE55-C4A6995FAB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2" y="457200"/>
            <a:ext cx="2743200" cy="2743200"/>
          </a:xfrm>
          <a:prstGeom prst="rect">
            <a:avLst/>
          </a:prstGeom>
        </p:spPr>
      </p:pic>
      <p:pic>
        <p:nvPicPr>
          <p:cNvPr id="21" name="Picture 20" descr="A circular object with arrows&#10;&#10;Description automatically generated">
            <a:extLst>
              <a:ext uri="{FF2B5EF4-FFF2-40B4-BE49-F238E27FC236}">
                <a16:creationId xmlns:a16="http://schemas.microsoft.com/office/drawing/2014/main" id="{1AB44273-4008-7744-B0BF-22C36E2340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2" y="2514600"/>
            <a:ext cx="2743200" cy="2743200"/>
          </a:xfrm>
          <a:prstGeom prst="rect">
            <a:avLst/>
          </a:prstGeom>
        </p:spPr>
      </p:pic>
      <p:pic>
        <p:nvPicPr>
          <p:cNvPr id="23" name="Picture 22" descr="A circular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A7219296-9BD0-771A-6A88-27D9EA5820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2" y="4572000"/>
            <a:ext cx="2743200" cy="2743200"/>
          </a:xfrm>
          <a:prstGeom prst="rect">
            <a:avLst/>
          </a:prstGeom>
        </p:spPr>
      </p:pic>
      <p:pic>
        <p:nvPicPr>
          <p:cNvPr id="25" name="Picture 24" descr="A blue and red sphere with arrows&#10;&#10;Description automatically generated">
            <a:extLst>
              <a:ext uri="{FF2B5EF4-FFF2-40B4-BE49-F238E27FC236}">
                <a16:creationId xmlns:a16="http://schemas.microsoft.com/office/drawing/2014/main" id="{41D300D5-9E73-E930-765E-446D189612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457200"/>
            <a:ext cx="2743200" cy="2743200"/>
          </a:xfrm>
          <a:prstGeom prst="rect">
            <a:avLst/>
          </a:prstGeom>
        </p:spPr>
      </p:pic>
      <p:pic>
        <p:nvPicPr>
          <p:cNvPr id="27" name="Picture 26" descr="A blue and red spiral&#10;&#10;Description automatically generated">
            <a:extLst>
              <a:ext uri="{FF2B5EF4-FFF2-40B4-BE49-F238E27FC236}">
                <a16:creationId xmlns:a16="http://schemas.microsoft.com/office/drawing/2014/main" id="{6688ABCE-A5BF-043E-ABE8-2A4805E902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4572000"/>
            <a:ext cx="2743200" cy="2743200"/>
          </a:xfrm>
          <a:prstGeom prst="rect">
            <a:avLst/>
          </a:prstGeom>
        </p:spPr>
      </p:pic>
      <p:pic>
        <p:nvPicPr>
          <p:cNvPr id="29" name="Picture 28" descr="A red and blue twisted object&#10;&#10;Description automatically generated">
            <a:extLst>
              <a:ext uri="{FF2B5EF4-FFF2-40B4-BE49-F238E27FC236}">
                <a16:creationId xmlns:a16="http://schemas.microsoft.com/office/drawing/2014/main" id="{78AF7B24-C2FE-D9B6-1F65-0D41433F984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2514600"/>
            <a:ext cx="2743200" cy="2743200"/>
          </a:xfrm>
          <a:prstGeom prst="rect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6EB04AF3-E846-41E5-6466-930041075DF0}"/>
              </a:ext>
            </a:extLst>
          </p:cNvPr>
          <p:cNvSpPr/>
          <p:nvPr/>
        </p:nvSpPr>
        <p:spPr>
          <a:xfrm rot="2394433">
            <a:off x="5962212" y="4720326"/>
            <a:ext cx="1235455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3FE7DFC-724F-A822-84A6-2334430110C1}"/>
              </a:ext>
            </a:extLst>
          </p:cNvPr>
          <p:cNvSpPr/>
          <p:nvPr/>
        </p:nvSpPr>
        <p:spPr>
          <a:xfrm rot="19205567" flipV="1">
            <a:off x="5961681" y="2646992"/>
            <a:ext cx="1235455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22B742A-B594-8A57-EBFB-EF8AE05CEB5F}"/>
              </a:ext>
            </a:extLst>
          </p:cNvPr>
          <p:cNvSpPr/>
          <p:nvPr/>
        </p:nvSpPr>
        <p:spPr>
          <a:xfrm>
            <a:off x="6211943" y="3624190"/>
            <a:ext cx="64008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5B311F7C-A242-48C0-CCE7-7B915058C87F}"/>
              </a:ext>
            </a:extLst>
          </p:cNvPr>
          <p:cNvSpPr/>
          <p:nvPr/>
        </p:nvSpPr>
        <p:spPr>
          <a:xfrm>
            <a:off x="8915400" y="1600200"/>
            <a:ext cx="54864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332FA054-54C4-7017-E08A-40429ADDB2EC}"/>
              </a:ext>
            </a:extLst>
          </p:cNvPr>
          <p:cNvSpPr/>
          <p:nvPr/>
        </p:nvSpPr>
        <p:spPr>
          <a:xfrm>
            <a:off x="8915400" y="3657600"/>
            <a:ext cx="54864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7502703D-66D6-A876-7229-D70214082213}"/>
              </a:ext>
            </a:extLst>
          </p:cNvPr>
          <p:cNvSpPr/>
          <p:nvPr/>
        </p:nvSpPr>
        <p:spPr>
          <a:xfrm>
            <a:off x="8915400" y="5715000"/>
            <a:ext cx="54864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A rainbow colored circle of circles&#10;&#10;Description automatically generated">
            <a:extLst>
              <a:ext uri="{FF2B5EF4-FFF2-40B4-BE49-F238E27FC236}">
                <a16:creationId xmlns:a16="http://schemas.microsoft.com/office/drawing/2014/main" id="{86CA7696-38CE-3B70-5A31-BDE486BDA2A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56" y="20574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7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Naïve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31C63-2336-278D-F614-8158223E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Limitation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Multiple ways to frame</a:t>
            </a:r>
          </a:p>
          <a:p>
            <a:pPr lvl="1"/>
            <a:r>
              <a:rPr lang="en-US" dirty="0"/>
              <a:t>The solution depends on the choice</a:t>
            </a:r>
          </a:p>
        </p:txBody>
      </p:sp>
      <p:pic>
        <p:nvPicPr>
          <p:cNvPr id="19" name="Picture 18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C9712070-B3BA-8248-AE55-C4A6995FAB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2" y="457200"/>
            <a:ext cx="2743200" cy="2743200"/>
          </a:xfrm>
          <a:prstGeom prst="rect">
            <a:avLst/>
          </a:prstGeom>
        </p:spPr>
      </p:pic>
      <p:pic>
        <p:nvPicPr>
          <p:cNvPr id="21" name="Picture 20" descr="A circular object with arrows&#10;&#10;Description automatically generated">
            <a:extLst>
              <a:ext uri="{FF2B5EF4-FFF2-40B4-BE49-F238E27FC236}">
                <a16:creationId xmlns:a16="http://schemas.microsoft.com/office/drawing/2014/main" id="{1AB44273-4008-7744-B0BF-22C36E2340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2" y="2514600"/>
            <a:ext cx="2743200" cy="2743200"/>
          </a:xfrm>
          <a:prstGeom prst="rect">
            <a:avLst/>
          </a:prstGeom>
        </p:spPr>
      </p:pic>
      <p:pic>
        <p:nvPicPr>
          <p:cNvPr id="23" name="Picture 22" descr="A circular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A7219296-9BD0-771A-6A88-27D9EA5820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2" y="4572000"/>
            <a:ext cx="2743200" cy="2743200"/>
          </a:xfrm>
          <a:prstGeom prst="rect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6EB04AF3-E846-41E5-6466-930041075DF0}"/>
              </a:ext>
            </a:extLst>
          </p:cNvPr>
          <p:cNvSpPr/>
          <p:nvPr/>
        </p:nvSpPr>
        <p:spPr>
          <a:xfrm rot="2394433">
            <a:off x="5962212" y="4720326"/>
            <a:ext cx="1235455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3FE7DFC-724F-A822-84A6-2334430110C1}"/>
              </a:ext>
            </a:extLst>
          </p:cNvPr>
          <p:cNvSpPr/>
          <p:nvPr/>
        </p:nvSpPr>
        <p:spPr>
          <a:xfrm rot="19205567" flipV="1">
            <a:off x="5961681" y="2646992"/>
            <a:ext cx="1235455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22B742A-B594-8A57-EBFB-EF8AE05CEB5F}"/>
              </a:ext>
            </a:extLst>
          </p:cNvPr>
          <p:cNvSpPr/>
          <p:nvPr/>
        </p:nvSpPr>
        <p:spPr>
          <a:xfrm>
            <a:off x="6211943" y="3624190"/>
            <a:ext cx="64008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ainbow colored circle of circles&#10;&#10;Description automatically generated">
            <a:extLst>
              <a:ext uri="{FF2B5EF4-FFF2-40B4-BE49-F238E27FC236}">
                <a16:creationId xmlns:a16="http://schemas.microsoft.com/office/drawing/2014/main" id="{750B7463-5E37-1374-5316-F40B1B19AE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56" y="2057400"/>
            <a:ext cx="3657600" cy="3657600"/>
          </a:xfrm>
          <a:prstGeom prst="rect">
            <a:avLst/>
          </a:prstGeom>
        </p:spPr>
      </p:pic>
      <p:pic>
        <p:nvPicPr>
          <p:cNvPr id="34" name="Picture 33" descr="A blue and red sphere with arrows&#10;&#10;Description automatically generated">
            <a:extLst>
              <a:ext uri="{FF2B5EF4-FFF2-40B4-BE49-F238E27FC236}">
                <a16:creationId xmlns:a16="http://schemas.microsoft.com/office/drawing/2014/main" id="{1BDF953F-02A4-A00D-C9BD-CF5CB0E028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457200"/>
            <a:ext cx="2743200" cy="2743200"/>
          </a:xfrm>
          <a:prstGeom prst="rect">
            <a:avLst/>
          </a:prstGeom>
        </p:spPr>
      </p:pic>
      <p:pic>
        <p:nvPicPr>
          <p:cNvPr id="35" name="Picture 34" descr="A blue and red spiral&#10;&#10;Description automatically generated">
            <a:extLst>
              <a:ext uri="{FF2B5EF4-FFF2-40B4-BE49-F238E27FC236}">
                <a16:creationId xmlns:a16="http://schemas.microsoft.com/office/drawing/2014/main" id="{5C5AF082-E578-30B4-5360-1E70069F65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4572000"/>
            <a:ext cx="2743200" cy="2743200"/>
          </a:xfrm>
          <a:prstGeom prst="rect">
            <a:avLst/>
          </a:prstGeom>
        </p:spPr>
      </p:pic>
      <p:pic>
        <p:nvPicPr>
          <p:cNvPr id="36" name="Picture 35" descr="A red and blue twisted object&#10;&#10;Description automatically generated">
            <a:extLst>
              <a:ext uri="{FF2B5EF4-FFF2-40B4-BE49-F238E27FC236}">
                <a16:creationId xmlns:a16="http://schemas.microsoft.com/office/drawing/2014/main" id="{AB50E7D4-C324-7354-2D17-9524CDBB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2514600"/>
            <a:ext cx="2743200" cy="2743200"/>
          </a:xfrm>
          <a:prstGeom prst="rect">
            <a:avLst/>
          </a:prstGeom>
        </p:spPr>
      </p:pic>
      <p:pic>
        <p:nvPicPr>
          <p:cNvPr id="28" name="Picture 27" descr="A black circle with a white background&#10;&#10;Description automatically generated">
            <a:extLst>
              <a:ext uri="{FF2B5EF4-FFF2-40B4-BE49-F238E27FC236}">
                <a16:creationId xmlns:a16="http://schemas.microsoft.com/office/drawing/2014/main" id="{4F459D09-1FA3-5142-F513-6247C9848E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457200"/>
            <a:ext cx="2743200" cy="2743200"/>
          </a:xfrm>
          <a:prstGeom prst="rect">
            <a:avLst/>
          </a:prstGeom>
        </p:spPr>
      </p:pic>
      <p:pic>
        <p:nvPicPr>
          <p:cNvPr id="31" name="Picture 30" descr="A black line drawing of a map&#10;&#10;Description automatically generated">
            <a:extLst>
              <a:ext uri="{FF2B5EF4-FFF2-40B4-BE49-F238E27FC236}">
                <a16:creationId xmlns:a16="http://schemas.microsoft.com/office/drawing/2014/main" id="{C2D93D6E-9A35-80CB-4D17-27BBFF9CDF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4572000"/>
            <a:ext cx="2743200" cy="2743200"/>
          </a:xfrm>
          <a:prstGeom prst="rect">
            <a:avLst/>
          </a:prstGeom>
        </p:spPr>
      </p:pic>
      <p:pic>
        <p:nvPicPr>
          <p:cNvPr id="33" name="Picture 32" descr="A handwritten oval with a letter in it&#10;&#10;Description automatically generated">
            <a:extLst>
              <a:ext uri="{FF2B5EF4-FFF2-40B4-BE49-F238E27FC236}">
                <a16:creationId xmlns:a16="http://schemas.microsoft.com/office/drawing/2014/main" id="{1E9E8D9D-EC1C-B9C6-4777-D6E0D6524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56" y="2514600"/>
            <a:ext cx="2743200" cy="2743200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5B311F7C-A242-48C0-CCE7-7B915058C87F}"/>
              </a:ext>
            </a:extLst>
          </p:cNvPr>
          <p:cNvSpPr/>
          <p:nvPr/>
        </p:nvSpPr>
        <p:spPr>
          <a:xfrm>
            <a:off x="8915400" y="1600200"/>
            <a:ext cx="54864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332FA054-54C4-7017-E08A-40429ADDB2EC}"/>
              </a:ext>
            </a:extLst>
          </p:cNvPr>
          <p:cNvSpPr/>
          <p:nvPr/>
        </p:nvSpPr>
        <p:spPr>
          <a:xfrm>
            <a:off x="8915400" y="3657600"/>
            <a:ext cx="54864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7502703D-66D6-A876-7229-D70214082213}"/>
              </a:ext>
            </a:extLst>
          </p:cNvPr>
          <p:cNvSpPr/>
          <p:nvPr/>
        </p:nvSpPr>
        <p:spPr>
          <a:xfrm>
            <a:off x="8915400" y="5715000"/>
            <a:ext cx="548640" cy="256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As in the naïve approach:</a:t>
                </a:r>
              </a:p>
              <a:p>
                <a:pPr lvl="1"/>
                <a:r>
                  <a:rPr lang="en-US" dirty="0"/>
                  <a:t>The reconstructed manifold is the intersection of the level sets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Constrain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to match the frame vectors</a:t>
                </a:r>
              </a:p>
              <a:p>
                <a:pPr lvl="1"/>
                <a:r>
                  <a:rPr lang="en-US" dirty="0"/>
                  <a:t>Constrain </a:t>
                </a:r>
                <a:r>
                  <a:rPr lang="en-US" u="sng" dirty="0"/>
                  <a:t>the oriented span of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to match </a:t>
                </a:r>
                <a:r>
                  <a:rPr lang="en-US" u="sng" dirty="0"/>
                  <a:t>the oriented span of</a:t>
                </a:r>
                <a:r>
                  <a:rPr lang="en-US" dirty="0"/>
                  <a:t> the frame vectors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F06D86-7834-11FF-F5DA-58634FEE681A}"/>
              </a:ext>
            </a:extLst>
          </p:cNvPr>
          <p:cNvCxnSpPr>
            <a:cxnSpLocks/>
          </p:cNvCxnSpPr>
          <p:nvPr/>
        </p:nvCxnSpPr>
        <p:spPr>
          <a:xfrm>
            <a:off x="1577947" y="3204447"/>
            <a:ext cx="6400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26A9321-7D71-C4DD-C330-2CEC4641001A}"/>
              </a:ext>
            </a:extLst>
          </p:cNvPr>
          <p:cNvSpPr txBox="1"/>
          <p:nvPr/>
        </p:nvSpPr>
        <p:spPr>
          <a:xfrm>
            <a:off x="215028" y="4547727"/>
            <a:ext cx="11757232" cy="58477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we describe the oriented space spanned by a pair of vectors?</a:t>
            </a:r>
          </a:p>
        </p:txBody>
      </p:sp>
    </p:spTree>
    <p:extLst>
      <p:ext uri="{BB962C8B-B14F-4D97-AF65-F5344CB8AC3E}">
        <p14:creationId xmlns:p14="http://schemas.microsoft.com/office/powerpoint/2010/main" val="294301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698DD6-F21A-09AF-CF84-A0CD74FC4C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PMR: The case of a curve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698DD6-F21A-09AF-CF84-A0CD74FC4C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We can represent the two-dimensional oriented normal space at a sample, spanned by vectors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 using the cross-product: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“Splatting” the cross-products into a vector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𝒞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we can ask for the pair of functions,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whose cross-product of gradients matches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𝒞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𝒞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nary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4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7F4F5623-4EC8-9DE4-FF41-5B92119E80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2103380"/>
            <a:ext cx="3657600" cy="36576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FC9D45FE-0264-0596-4B99-BD9A1513A289}"/>
              </a:ext>
            </a:extLst>
          </p:cNvPr>
          <p:cNvSpPr/>
          <p:nvPr/>
        </p:nvSpPr>
        <p:spPr>
          <a:xfrm>
            <a:off x="10042214" y="4782391"/>
            <a:ext cx="339866" cy="5259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ircular silver ring with arrows&#10;&#10;Description automatically generated">
            <a:extLst>
              <a:ext uri="{FF2B5EF4-FFF2-40B4-BE49-F238E27FC236}">
                <a16:creationId xmlns:a16="http://schemas.microsoft.com/office/drawing/2014/main" id="{D966C4A4-AA06-F66F-8F9D-88E6C15DAF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433425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698DD6-F21A-09AF-CF84-A0CD74FC4C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PMR: The case of a curve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698DD6-F21A-09AF-CF84-A0CD74FC4C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cross-products will be </a:t>
                </a:r>
                <a:r>
                  <a:rPr lang="en-US" b="1" dirty="0"/>
                  <a:t>unchanged</a:t>
                </a:r>
                <a:r>
                  <a:rPr lang="en-US" dirty="0"/>
                  <a:t> as long as the frames:</a:t>
                </a:r>
              </a:p>
              <a:p>
                <a:pPr lvl="1"/>
                <a:r>
                  <a:rPr lang="en-US" dirty="0"/>
                  <a:t>Span the same plane</a:t>
                </a:r>
              </a:p>
              <a:p>
                <a:pPr lvl="1"/>
                <a:r>
                  <a:rPr lang="en-US" dirty="0"/>
                  <a:t>Define the same area</a:t>
                </a:r>
              </a:p>
              <a:p>
                <a:pPr lvl="1"/>
                <a:r>
                  <a:rPr lang="en-US" dirty="0"/>
                  <a:t>Have the same orientation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The representation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dirty="0"/>
                  <a:t>-invariant.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4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ircular object with arrows in it&#10;&#10;Description automatically generated">
            <a:extLst>
              <a:ext uri="{FF2B5EF4-FFF2-40B4-BE49-F238E27FC236}">
                <a16:creationId xmlns:a16="http://schemas.microsoft.com/office/drawing/2014/main" id="{7F4F5623-4EC8-9DE4-FF41-5B92119E80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2103380"/>
            <a:ext cx="3657600" cy="3657600"/>
          </a:xfrm>
          <a:prstGeom prst="rect">
            <a:avLst/>
          </a:prstGeom>
        </p:spPr>
      </p:pic>
      <p:pic>
        <p:nvPicPr>
          <p:cNvPr id="5" name="Picture 4" descr="A circular object with arrows&#10;&#10;Description automatically generated">
            <a:extLst>
              <a:ext uri="{FF2B5EF4-FFF2-40B4-BE49-F238E27FC236}">
                <a16:creationId xmlns:a16="http://schemas.microsoft.com/office/drawing/2014/main" id="{C60EBE9E-3B37-D12F-675D-6E54DE228D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03120"/>
            <a:ext cx="3657600" cy="3657600"/>
          </a:xfrm>
          <a:prstGeom prst="rect">
            <a:avLst/>
          </a:prstGeom>
        </p:spPr>
      </p:pic>
      <p:pic>
        <p:nvPicPr>
          <p:cNvPr id="6" name="Picture 5" descr="A circular object with arrows&#10;&#10;Description automatically generated with medium confidence">
            <a:extLst>
              <a:ext uri="{FF2B5EF4-FFF2-40B4-BE49-F238E27FC236}">
                <a16:creationId xmlns:a16="http://schemas.microsoft.com/office/drawing/2014/main" id="{269CFF65-AABE-DAAA-BAFD-E3B21BFD46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79" y="4334256"/>
            <a:ext cx="3657600" cy="3657600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FC9D45FE-0264-0596-4B99-BD9A1513A289}"/>
              </a:ext>
            </a:extLst>
          </p:cNvPr>
          <p:cNvSpPr/>
          <p:nvPr/>
        </p:nvSpPr>
        <p:spPr>
          <a:xfrm>
            <a:off x="10042214" y="4782391"/>
            <a:ext cx="339866" cy="5259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CD8D8B8-1A35-576A-0D2F-58415400842A}"/>
              </a:ext>
            </a:extLst>
          </p:cNvPr>
          <p:cNvSpPr/>
          <p:nvPr/>
        </p:nvSpPr>
        <p:spPr>
          <a:xfrm rot="16200000">
            <a:off x="8624411" y="5775223"/>
            <a:ext cx="339866" cy="5259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9349025-66D9-315B-BE23-7A462A781571}"/>
              </a:ext>
            </a:extLst>
          </p:cNvPr>
          <p:cNvSpPr/>
          <p:nvPr/>
        </p:nvSpPr>
        <p:spPr>
          <a:xfrm rot="18939441">
            <a:off x="8680481" y="4258597"/>
            <a:ext cx="339866" cy="11938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ircular silver ring with arrows&#10;&#10;Description automatically generated">
            <a:extLst>
              <a:ext uri="{FF2B5EF4-FFF2-40B4-BE49-F238E27FC236}">
                <a16:creationId xmlns:a16="http://schemas.microsoft.com/office/drawing/2014/main" id="{3EE1EE9B-36BB-0C2E-077D-07CF11CBA6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433425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vectors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we can represent the plane spanned by the vectors using the alternating-product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can be represented by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9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Review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9D193-F182-8889-CF19-143229A3BAE7}"/>
              </a:ext>
            </a:extLst>
          </p:cNvPr>
          <p:cNvSpPr txBox="1"/>
          <p:nvPr/>
        </p:nvSpPr>
        <p:spPr>
          <a:xfrm>
            <a:off x="1752597" y="6145078"/>
            <a:ext cx="319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oriented point cloud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52494-089B-3324-70E2-79D13C15057A}"/>
              </a:ext>
            </a:extLst>
          </p:cNvPr>
          <p:cNvSpPr txBox="1"/>
          <p:nvPr/>
        </p:nvSpPr>
        <p:spPr>
          <a:xfrm>
            <a:off x="7251939" y="6142498"/>
            <a:ext cx="319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water-tight surface</a:t>
            </a:r>
          </a:p>
        </p:txBody>
      </p:sp>
      <p:pic>
        <p:nvPicPr>
          <p:cNvPr id="32" name="Picture 31" descr="A white dog with a sad face&#10;&#10;Description automatically generated">
            <a:extLst>
              <a:ext uri="{FF2B5EF4-FFF2-40B4-BE49-F238E27FC236}">
                <a16:creationId xmlns:a16="http://schemas.microsoft.com/office/drawing/2014/main" id="{029D568D-C03E-BA26-97EF-C4B409FBD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1645920"/>
            <a:ext cx="4572000" cy="4572000"/>
          </a:xfrm>
          <a:prstGeom prst="rect">
            <a:avLst/>
          </a:prstGeom>
        </p:spPr>
      </p:pic>
      <p:pic>
        <p:nvPicPr>
          <p:cNvPr id="33" name="Picture 32" descr="A black and white image of a dog&#10;&#10;Description automatically generated">
            <a:extLst>
              <a:ext uri="{FF2B5EF4-FFF2-40B4-BE49-F238E27FC236}">
                <a16:creationId xmlns:a16="http://schemas.microsoft.com/office/drawing/2014/main" id="{3A3DF65C-C858-06A3-D982-F2F75844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645920"/>
            <a:ext cx="4572000" cy="45720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64154B5-228B-4419-26E8-A58066D89963}"/>
              </a:ext>
            </a:extLst>
          </p:cNvPr>
          <p:cNvSpPr/>
          <p:nvPr/>
        </p:nvSpPr>
        <p:spPr>
          <a:xfrm>
            <a:off x="5595329" y="3355384"/>
            <a:ext cx="961743" cy="4881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8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vectors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we can represent the plane spanned by the vectors using the alternating-product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Like the cross-product, the alternating-product is a bilinear map that is:</a:t>
                </a:r>
              </a:p>
              <a:p>
                <a:pPr lvl="1"/>
                <a:r>
                  <a:rPr lang="en-US" dirty="0"/>
                  <a:t>Anti-symmetric</a:t>
                </a:r>
              </a:p>
              <a:p>
                <a:pPr lvl="1"/>
                <a:r>
                  <a:rPr lang="en-US" dirty="0"/>
                  <a:t>Norm-preserving</a:t>
                </a:r>
              </a:p>
              <a:p>
                <a:pPr lvl="1"/>
                <a:r>
                  <a:rPr lang="en-US" dirty="0"/>
                  <a:t>“Perpendicular” to the input: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And like the cross-product, the alternating-product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dirty="0"/>
                  <a:t>-invariant.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 r="-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6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a set of oriented samples,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“Splat” the samples into an alternating-product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)∈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whose alternating-product of gradients matches the alternating-product field – i.e. the functions minimizing the energy: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∧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𝒫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𝐩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𝐩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Extract the intersection of level sets: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 r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5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∧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The map taking a pair of functions to an alternating-product field: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is a bilinear function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This makes the energy quartic!</a:t>
                </a:r>
              </a:p>
              <a:p>
                <a:pPr lvl="1">
                  <a:buFont typeface="Wingdings" panose="05000000000000000000" pitchFamily="2" charset="2"/>
                  <a:buChar char=""/>
                </a:pPr>
                <a:r>
                  <a:rPr lang="en-US" dirty="0" err="1"/>
                  <a:t>Bilinearity</a:t>
                </a:r>
                <a:r>
                  <a:rPr lang="en-US" dirty="0"/>
                  <a:t> of the alternating product makes the energy bi-quadratic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Fixing one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the energy is quadratic in the other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Use alternating linear solves to update the functions</a:t>
                </a:r>
              </a:p>
              <a:p>
                <a:pPr marL="457200" lvl="1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E1FCF5-84BA-7BB7-F89B-83ACA0AD342E}"/>
              </a:ext>
            </a:extLst>
          </p:cNvPr>
          <p:cNvCxnSpPr/>
          <p:nvPr/>
        </p:nvCxnSpPr>
        <p:spPr>
          <a:xfrm>
            <a:off x="951571" y="2804711"/>
            <a:ext cx="10402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469374B-2915-E291-C0C2-830C08291B8C}"/>
              </a:ext>
            </a:extLst>
          </p:cNvPr>
          <p:cNvSpPr/>
          <p:nvPr/>
        </p:nvSpPr>
        <p:spPr>
          <a:xfrm>
            <a:off x="3836019" y="1946872"/>
            <a:ext cx="2869581" cy="5584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0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∧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To discretize the problem, we need:</a:t>
                </a:r>
              </a:p>
              <a:p>
                <a:pPr lvl="1"/>
                <a:r>
                  <a:rPr lang="en-US" dirty="0"/>
                  <a:t>A space of scalar fields (to represent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A space of alternating-product fields (to represent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Given a function basis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b="0" dirty="0"/>
                  <a:t>, can define an alternating-product field basis</a:t>
                </a:r>
                <a:r>
                  <a:rPr lang="en-US" b="0" baseline="30000" dirty="0"/>
                  <a:t>*</a:t>
                </a:r>
                <a:r>
                  <a:rPr lang="en-US" b="0" dirty="0"/>
                  <a:t>:</a:t>
                </a:r>
                <a:br>
                  <a:rPr lang="en-US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𝒲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E1FCF5-84BA-7BB7-F89B-83ACA0AD342E}"/>
              </a:ext>
            </a:extLst>
          </p:cNvPr>
          <p:cNvCxnSpPr/>
          <p:nvPr/>
        </p:nvCxnSpPr>
        <p:spPr>
          <a:xfrm>
            <a:off x="951571" y="2804711"/>
            <a:ext cx="10402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0A88C9-E042-3DB4-C9BC-1554E16A7860}"/>
                  </a:ext>
                </a:extLst>
              </p:cNvPr>
              <p:cNvSpPr txBox="1"/>
              <p:nvPr/>
            </p:nvSpPr>
            <p:spPr>
              <a:xfrm>
                <a:off x="4632777" y="6492875"/>
                <a:ext cx="7566623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aseline="30000" dirty="0"/>
                  <a:t>*</a:t>
                </a:r>
                <a:r>
                  <a:rPr lang="en-US" dirty="0"/>
                  <a:t>Can restrict to pairs of indices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≠∅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0A88C9-E042-3DB4-C9BC-1554E16A7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777" y="6492875"/>
                <a:ext cx="7566623" cy="411395"/>
              </a:xfrm>
              <a:prstGeom prst="rect">
                <a:avLst/>
              </a:prstGeom>
              <a:blipFill>
                <a:blip r:embed="rId4"/>
                <a:stretch>
                  <a:fillRect t="-1471" r="-8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59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Define the space of scalar fields,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b="0" dirty="0"/>
                  <a:t>, using “hat” functions</a:t>
                </a:r>
                <a:br>
                  <a:rPr lang="en-US" b="0" dirty="0"/>
                </a:br>
                <a:r>
                  <a:rPr lang="en-US" b="0" dirty="0"/>
                  <a:t>centered on the corners of a regular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×⋯×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b="0" dirty="0"/>
                  <a:t> grid.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The space of scalar fields defined by a grid with</a:t>
                </a:r>
                <a:br>
                  <a:rPr lang="en-US" dirty="0"/>
                </a:br>
                <a:r>
                  <a:rPr lang="en-US" dirty="0"/>
                  <a:t>resolution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lives inside the space defined by a grid</a:t>
                </a:r>
                <a:br>
                  <a:rPr lang="en-US" dirty="0"/>
                </a:br>
                <a:r>
                  <a:rPr lang="en-US" dirty="0"/>
                  <a:t>with resolution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ea typeface="Cambria Math" panose="02040503050406030204" pitchFamily="18" charset="0"/>
                  </a:rPr>
                  <a:t>The spac</a:t>
                </a:r>
                <a:r>
                  <a:rPr lang="en-US" dirty="0">
                    <a:ea typeface="Cambria Math" panose="02040503050406030204" pitchFamily="18" charset="0"/>
                  </a:rPr>
                  <a:t>e of alternating-product fields defined…: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discretization supports a hierarchical solver</a:t>
                </a:r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B91C9F8A-2FC1-7E93-7433-16A72F749FCF}"/>
              </a:ext>
            </a:extLst>
          </p:cNvPr>
          <p:cNvGrpSpPr/>
          <p:nvPr/>
        </p:nvGrpSpPr>
        <p:grpSpPr>
          <a:xfrm>
            <a:off x="9665936" y="1502688"/>
            <a:ext cx="2006825" cy="1999334"/>
            <a:chOff x="9601200" y="822960"/>
            <a:chExt cx="2006825" cy="19993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005A17-EA25-2B23-F6DD-4D6F6A847DD7}"/>
                </a:ext>
              </a:extLst>
            </p:cNvPr>
            <p:cNvGrpSpPr/>
            <p:nvPr/>
          </p:nvGrpSpPr>
          <p:grpSpPr>
            <a:xfrm>
              <a:off x="9694259" y="909876"/>
              <a:ext cx="1828800" cy="1831498"/>
              <a:chOff x="8229600" y="913051"/>
              <a:chExt cx="1828800" cy="183149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EE4945F-B6C7-3874-1B82-7B725A6A8486}"/>
                  </a:ext>
                </a:extLst>
              </p:cNvPr>
              <p:cNvGrpSpPr/>
              <p:nvPr/>
            </p:nvGrpSpPr>
            <p:grpSpPr>
              <a:xfrm>
                <a:off x="8229600" y="913051"/>
                <a:ext cx="1828800" cy="458549"/>
                <a:chOff x="8229600" y="913051"/>
                <a:chExt cx="1828800" cy="458549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F7670A6-889A-B241-66FC-9D3D01D7E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96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8910BA4-DB1D-3B26-E770-8F262A5A10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86800" y="913051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5476E1E-1370-B109-08F2-AAF5A9EC46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440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01EAB52-3477-F34B-6D0D-D9FEA5DF79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EF02130-9221-F95C-21B1-D4C63992E629}"/>
                  </a:ext>
                </a:extLst>
              </p:cNvPr>
              <p:cNvGrpSpPr/>
              <p:nvPr/>
            </p:nvGrpSpPr>
            <p:grpSpPr>
              <a:xfrm>
                <a:off x="8229600" y="1371600"/>
                <a:ext cx="1828800" cy="458549"/>
                <a:chOff x="8229600" y="913051"/>
                <a:chExt cx="1828800" cy="458549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1E29358-2A0C-0430-356A-54A26D50BF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96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68F46BB-2795-6E17-3E02-C59977FDFF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86800" y="913051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FFC77EC-5982-7704-5E0A-CC54EF0FC4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440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116E2E8-D7E9-2533-7EEA-4616F6ED6B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C78732B-B81C-4571-FDC1-4370362A07E0}"/>
                  </a:ext>
                </a:extLst>
              </p:cNvPr>
              <p:cNvGrpSpPr/>
              <p:nvPr/>
            </p:nvGrpSpPr>
            <p:grpSpPr>
              <a:xfrm>
                <a:off x="8229600" y="1828800"/>
                <a:ext cx="1828800" cy="458549"/>
                <a:chOff x="8229600" y="913051"/>
                <a:chExt cx="1828800" cy="458549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64609A-AF70-9C3F-F10F-3C1C08C32A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96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ED12E42-A80B-768C-04D2-27E2054C44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86800" y="913051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E67BC52-55B2-8903-4DE9-5185F8C027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440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DE5C4A8-FD89-EB68-709E-000E5AC271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E291E07-EB37-DB3F-3B1D-6603012F977F}"/>
                  </a:ext>
                </a:extLst>
              </p:cNvPr>
              <p:cNvGrpSpPr/>
              <p:nvPr/>
            </p:nvGrpSpPr>
            <p:grpSpPr>
              <a:xfrm>
                <a:off x="8229600" y="2286000"/>
                <a:ext cx="1828800" cy="458549"/>
                <a:chOff x="8229600" y="913051"/>
                <a:chExt cx="1828800" cy="458549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FC90819-168B-1A6A-C662-AE8EBE4276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96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52426CF-DE24-E2D8-19A9-7B725071AC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86800" y="913051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A733AFA-4EE9-E252-1FDB-53CDDDFAB0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440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4721177-0FCB-7ECB-FB16-C7B9BD2490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0" y="9144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2C20642-8C2E-D172-784A-0E90F651DDC9}"/>
                </a:ext>
              </a:extLst>
            </p:cNvPr>
            <p:cNvGrpSpPr/>
            <p:nvPr/>
          </p:nvGrpSpPr>
          <p:grpSpPr>
            <a:xfrm>
              <a:off x="9601200" y="822960"/>
              <a:ext cx="1998733" cy="170534"/>
              <a:chOff x="9601200" y="822960"/>
              <a:chExt cx="1998733" cy="17053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58D182A-E23E-8E9E-97F8-C1203B93F6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A751208-4BC3-72BC-D3A4-CBA37927AD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823561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73C51F7-968B-E0D8-E3CA-48B8F065E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6FFAAE5-8EA1-BB68-AF15-1BA0C85A74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728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C21A71A-D5B0-0331-2B7A-356D714CB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300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299A8F-3C79-CD77-8163-8C320B37D679}"/>
                </a:ext>
              </a:extLst>
            </p:cNvPr>
            <p:cNvGrpSpPr/>
            <p:nvPr/>
          </p:nvGrpSpPr>
          <p:grpSpPr>
            <a:xfrm>
              <a:off x="9609292" y="1282484"/>
              <a:ext cx="1998733" cy="170534"/>
              <a:chOff x="9601200" y="822960"/>
              <a:chExt cx="1998733" cy="1705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9E32D20-C856-583E-89D3-85661DEE4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4C473FA-0819-6916-FB06-26BF16F17C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823561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E492CC0-0511-BD2B-F2DF-4B46328360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F3FFA92-2E16-4AC9-FC7B-8AD0A3E2A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728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6DC5254-9D89-864D-8EAA-CB7F30416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300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279A1C7-FDB5-A1BD-D309-1C625B5FD786}"/>
                </a:ext>
              </a:extLst>
            </p:cNvPr>
            <p:cNvGrpSpPr/>
            <p:nvPr/>
          </p:nvGrpSpPr>
          <p:grpSpPr>
            <a:xfrm>
              <a:off x="9609291" y="1737360"/>
              <a:ext cx="1998733" cy="170534"/>
              <a:chOff x="9601200" y="822960"/>
              <a:chExt cx="1998733" cy="17053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FF9C236-D71B-2AB7-AD1A-63BD545C86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3F27984-4EC7-254E-6ECC-C90EB5A2E1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823561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334C832-0008-D4C8-F125-7913454C54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EC8FA58-ABA6-98E2-4030-6C66638126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728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102FD7B-BBDD-0D5F-62A5-96EC361C4E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300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8EF2CCA-C9AF-91B7-F526-93CD4A1C4EB9}"/>
                </a:ext>
              </a:extLst>
            </p:cNvPr>
            <p:cNvGrpSpPr/>
            <p:nvPr/>
          </p:nvGrpSpPr>
          <p:grpSpPr>
            <a:xfrm>
              <a:off x="9609290" y="2196209"/>
              <a:ext cx="1998733" cy="170534"/>
              <a:chOff x="9601200" y="822960"/>
              <a:chExt cx="1998733" cy="17053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D9FC3E7-D9CE-6515-2195-8C901ECD58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B17B069-5863-6909-B591-4E39FEDCA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823561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DB8232C-971C-14CD-1577-FB7638627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57C6086-391D-4049-0FC1-22348F3BBB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728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5625D39-AF6B-DA3F-362D-45762FE1B9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300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EE56A4-AB36-3FCE-3E47-A660B1955076}"/>
                </a:ext>
              </a:extLst>
            </p:cNvPr>
            <p:cNvGrpSpPr/>
            <p:nvPr/>
          </p:nvGrpSpPr>
          <p:grpSpPr>
            <a:xfrm>
              <a:off x="9609290" y="2651760"/>
              <a:ext cx="1998733" cy="170534"/>
              <a:chOff x="9601200" y="822960"/>
              <a:chExt cx="1998733" cy="17053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099EC06-E67D-DF80-34FD-EEC7B65BE8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862A36A-C116-C3DE-A89E-47ABE0EF6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8400" y="823561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BB0A068-5327-7A19-CDA9-4AC1E123B0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156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C170FE1-9D57-A34C-EA6B-59163D9B2B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728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6C6FF86-328C-CB87-367C-69852BD88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30000" y="822960"/>
                <a:ext cx="169933" cy="169933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497F282A-5B39-F5C6-B732-E11DFB90C212}"/>
              </a:ext>
            </a:extLst>
          </p:cNvPr>
          <p:cNvGrpSpPr/>
          <p:nvPr/>
        </p:nvGrpSpPr>
        <p:grpSpPr>
          <a:xfrm>
            <a:off x="9702348" y="4254781"/>
            <a:ext cx="1913766" cy="1915714"/>
            <a:chOff x="9144000" y="3243281"/>
            <a:chExt cx="1913766" cy="1915714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4E0E6A53-EDC9-DB12-9E9E-54BA09C085E9}"/>
                </a:ext>
              </a:extLst>
            </p:cNvPr>
            <p:cNvGrpSpPr/>
            <p:nvPr/>
          </p:nvGrpSpPr>
          <p:grpSpPr>
            <a:xfrm>
              <a:off x="9144000" y="3243281"/>
              <a:ext cx="1913766" cy="998475"/>
              <a:chOff x="9144000" y="3243281"/>
              <a:chExt cx="1913766" cy="998475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6A7D2A2-A684-A39A-BE5F-CB0EBAB690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58400" y="3243281"/>
                <a:ext cx="999366" cy="995636"/>
                <a:chOff x="9601200" y="822960"/>
                <a:chExt cx="2006825" cy="1999334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BC923996-34E8-BA77-9AB3-0542232697FF}"/>
                    </a:ext>
                  </a:extLst>
                </p:cNvPr>
                <p:cNvGrpSpPr/>
                <p:nvPr/>
              </p:nvGrpSpPr>
              <p:grpSpPr>
                <a:xfrm>
                  <a:off x="9694259" y="909876"/>
                  <a:ext cx="1828800" cy="1831498"/>
                  <a:chOff x="8229600" y="913051"/>
                  <a:chExt cx="1828800" cy="1831498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6A40B606-BD6E-6CD3-EA67-8883369F91C2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913051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CEA044A8-AA56-C410-3B6A-01A1A73662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AA7B9057-B76B-4A50-DFB6-7D4F2480AC3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22C3B152-E2D6-1D8B-A7A1-40B54261E2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384C57FA-4264-BA99-D8F0-B825B49968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102565FE-D4B9-C38D-BC2B-879363414183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3716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7635FFCF-8DB3-FBCF-CF4A-127F59FA44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CBBFE31E-7998-D378-1997-84E5FDEF0A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389D7DEA-FC4F-A131-8CFD-3976BA7B3FB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AF2C6E02-FBFB-7A77-83BE-5FE31E9644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0BC4D894-B355-552D-07CE-271278FE9B4C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8288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684708B8-47E6-4073-91F4-7E79D53AC91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E5BB32A2-4615-011A-4AE4-FDE99AF197B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2B28FA3B-0F94-0E22-C9D1-5D23845EDB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F0A79338-A5F0-D3D7-D3FC-9684A61AB9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976287B5-0810-BFF9-CDD8-60B7BE6412DD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22860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83BBB08A-E3C7-023E-AD2C-AAE17294EA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11CBE482-2CC4-26AF-0DF9-F5B56637DF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40B7B848-4C4C-596F-15ED-3AEA62A7914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24FF83BA-0DEE-F9ED-4903-1968E77637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C32E8096-517C-F082-B5B0-7E2FD62EE87D}"/>
                    </a:ext>
                  </a:extLst>
                </p:cNvPr>
                <p:cNvGrpSpPr/>
                <p:nvPr/>
              </p:nvGrpSpPr>
              <p:grpSpPr>
                <a:xfrm>
                  <a:off x="9601200" y="8229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17E973E2-4FA3-633C-05D2-9470E6C4D7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65B58844-4721-43DB-46D8-B249226902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36CC2CE7-8B38-26E5-E092-ACFB0ECF58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4E87CCFF-F3AF-5955-97D3-2530F57502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3B4CD46B-A696-F4DD-56CF-DB15E8D221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29CD171-4EA6-FA56-1FE6-8C5837413971}"/>
                    </a:ext>
                  </a:extLst>
                </p:cNvPr>
                <p:cNvGrpSpPr/>
                <p:nvPr/>
              </p:nvGrpSpPr>
              <p:grpSpPr>
                <a:xfrm>
                  <a:off x="9609292" y="1282484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4B587D5A-ED7E-DDC6-374B-C4AF31F134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6651F9E7-A94C-C2FB-4671-E3FF513CD6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0C316CB-985B-0284-501A-9DD2A56203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55EC46EF-6BC8-93E7-4CD1-D891783DB3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5D4626BB-05C5-9744-4870-DB2CE444FE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A8DC5DE8-2602-2EA6-FFBC-C2EA711983D4}"/>
                    </a:ext>
                  </a:extLst>
                </p:cNvPr>
                <p:cNvGrpSpPr/>
                <p:nvPr/>
              </p:nvGrpSpPr>
              <p:grpSpPr>
                <a:xfrm>
                  <a:off x="9609291" y="17373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CA28474A-F4BD-43E6-AFB4-397D04E538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F8AA4B94-A418-7CD7-A039-A248BDD56A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61D06810-312A-6FB1-CB85-6617C4A849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F7CAB45C-908E-C5D2-9D6D-EDD8D40B8E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639F63D9-EE2C-5129-8C6D-6CC5C60771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96C2753F-6C40-CFCA-1FA0-AC1C93EF5841}"/>
                    </a:ext>
                  </a:extLst>
                </p:cNvPr>
                <p:cNvGrpSpPr/>
                <p:nvPr/>
              </p:nvGrpSpPr>
              <p:grpSpPr>
                <a:xfrm>
                  <a:off x="9609290" y="2196209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0F2A0F62-AA27-4E91-BA3F-05E97534F7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1994050A-C551-8BD5-A9BB-039127E0A0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C3250673-D260-8B6F-C66F-F1261149CB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F09DA127-F278-9FCB-1244-5F942F258A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74DAAA91-A604-B431-17FD-2B670E2D49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544B2618-4B02-EABD-F980-86ED1EAC7BC7}"/>
                    </a:ext>
                  </a:extLst>
                </p:cNvPr>
                <p:cNvGrpSpPr/>
                <p:nvPr/>
              </p:nvGrpSpPr>
              <p:grpSpPr>
                <a:xfrm>
                  <a:off x="9609290" y="26517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0A2DBAA2-CF20-4471-D9BD-1C4D3BC9DA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1C070AD5-F206-9937-FD0F-B818544AD1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0DC03B76-1485-16F2-E99D-5E779DDFEF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222781F6-DD91-A6E3-143C-46435B5329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8DF9B82A-30BA-3F28-7F37-34A4446514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76BACE8-6CA3-DD39-B87E-464CC6B745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144000" y="3246120"/>
                <a:ext cx="999366" cy="995636"/>
                <a:chOff x="9601200" y="822960"/>
                <a:chExt cx="2006825" cy="1999334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62B77B36-12CA-890E-C2A3-2746CC77A233}"/>
                    </a:ext>
                  </a:extLst>
                </p:cNvPr>
                <p:cNvGrpSpPr/>
                <p:nvPr/>
              </p:nvGrpSpPr>
              <p:grpSpPr>
                <a:xfrm>
                  <a:off x="9694259" y="909876"/>
                  <a:ext cx="1828800" cy="1831498"/>
                  <a:chOff x="8229600" y="913051"/>
                  <a:chExt cx="1828800" cy="1831498"/>
                </a:xfrm>
              </p:grpSpPr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748149B0-5060-F472-69A5-C152A10ED1F3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913051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B24AF904-C53D-AADF-AEA8-DFAF3186EF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982132DF-3E26-D678-5A0F-D2A8429C4C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00C6BF71-E075-5B81-7F89-97E5775B534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A5A3E634-4AC2-5C82-7629-E68FB7FB051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04C7D7CD-163E-ED64-714D-1F15BD0C3EDA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3716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280FCE23-9A09-D082-7C9B-44356217F2B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2AF20F3B-ED66-75F0-D60A-8A94BDCE82A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90A34A33-B1BC-4592-24BC-0568B31BA07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CA6288A6-79E6-0BD1-CF88-1C3139BC08D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C485BAE1-7AE2-DDAC-9A5B-6EA16F176F67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8288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D6D4B255-777C-F0FF-5EAC-9789AB79A2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C91A6D78-DE28-ABEA-C76D-8FF7B9C6C2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A43CC2EC-FC6B-3C6C-57F3-243F3183C26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B9FEAD84-E702-15CE-C0CC-AEC6815402D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FD7F39AF-C8FD-4CAD-F84A-2627C3CF8E23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22860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87AC9B03-DA32-829E-5EBE-E0D85E4581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C2CE210-5132-C645-835A-0D18AA5BE6D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4015AE71-6986-8D69-AAA0-9E97DF92F8A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076837E3-86EC-574E-D2B8-CA02ACD6130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3A55AE62-5BDE-BB6B-E9C5-EA38D3C0B40B}"/>
                    </a:ext>
                  </a:extLst>
                </p:cNvPr>
                <p:cNvGrpSpPr/>
                <p:nvPr/>
              </p:nvGrpSpPr>
              <p:grpSpPr>
                <a:xfrm>
                  <a:off x="9601200" y="8229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E4054C03-656C-8162-6675-B36C6910A9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80F49A81-7018-366B-5FD9-3341EB32DD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AC65EEB5-7848-88DE-F59A-904DDD2184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45833BDD-A269-C40E-CDEF-0AF4B7A884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E7535083-62D9-A176-28A5-ADDED8493A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B07139DA-933D-753A-905D-48367ED33E70}"/>
                    </a:ext>
                  </a:extLst>
                </p:cNvPr>
                <p:cNvGrpSpPr/>
                <p:nvPr/>
              </p:nvGrpSpPr>
              <p:grpSpPr>
                <a:xfrm>
                  <a:off x="9609292" y="1282484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833F225D-A322-500F-CB5C-D457557565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B490E5E2-20F9-EB2B-7B54-364893F1F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6CBE74B4-57C9-0A29-0843-F28FC69C96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14B4F3A3-7989-1571-C30E-5423F7B233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372054BF-73C0-6BC0-50E5-816B111A9E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6A33D530-21C0-523D-78D0-A0B6CCA00C3C}"/>
                    </a:ext>
                  </a:extLst>
                </p:cNvPr>
                <p:cNvGrpSpPr/>
                <p:nvPr/>
              </p:nvGrpSpPr>
              <p:grpSpPr>
                <a:xfrm>
                  <a:off x="9609291" y="17373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48AD3830-59E3-CFA0-3533-AB6E408FCC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7CD2E562-0EA7-5B54-DA61-DAD708728C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F06F140B-D7A7-F27F-473E-5AE6E60BAA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2EEACBF8-E8A8-77DD-9DAB-74E27D33BB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67BFEE48-4568-48A1-C332-ACD5396BC8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B9EC0977-4D28-78BE-11E3-7DB6F6AEEEB0}"/>
                    </a:ext>
                  </a:extLst>
                </p:cNvPr>
                <p:cNvGrpSpPr/>
                <p:nvPr/>
              </p:nvGrpSpPr>
              <p:grpSpPr>
                <a:xfrm>
                  <a:off x="9609290" y="2196209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7FB97904-B958-9031-4E17-C3B2883977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97C1210E-1090-8248-CAE2-5D3BC3282E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E820BBE1-7BF9-0033-ED45-98092C3469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1F01CEC0-AA85-1C2C-0044-AB8AD6FA94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3B1C0994-CC83-76DF-1322-7B13707FD4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53B17407-5102-5092-0E29-EA46BAD50219}"/>
                    </a:ext>
                  </a:extLst>
                </p:cNvPr>
                <p:cNvGrpSpPr/>
                <p:nvPr/>
              </p:nvGrpSpPr>
              <p:grpSpPr>
                <a:xfrm>
                  <a:off x="9609290" y="26517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DE199EF4-A56D-4317-D9BA-9FD9C2870A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8C15C350-4504-2F46-6C93-4737B805AF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90F7F8EE-6C71-8811-7AA1-3703F06E4A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3E2F30AE-7EA1-3481-7C6A-8E1A1EFAC5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042C1011-C41B-E8C1-A547-6C218606BD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5C81CFF9-B465-193F-0C34-05CB3A4AF139}"/>
                </a:ext>
              </a:extLst>
            </p:cNvPr>
            <p:cNvGrpSpPr/>
            <p:nvPr/>
          </p:nvGrpSpPr>
          <p:grpSpPr>
            <a:xfrm>
              <a:off x="9144000" y="4160520"/>
              <a:ext cx="1913766" cy="998475"/>
              <a:chOff x="9144000" y="3243281"/>
              <a:chExt cx="1913766" cy="998475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4F1279AB-87AE-B1AD-F246-7786BD8BAA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58400" y="3243281"/>
                <a:ext cx="999366" cy="995636"/>
                <a:chOff x="9601200" y="822960"/>
                <a:chExt cx="2006825" cy="1999334"/>
              </a:xfrm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7BE63B22-84A0-0355-19EE-BE2C451FD9B5}"/>
                    </a:ext>
                  </a:extLst>
                </p:cNvPr>
                <p:cNvGrpSpPr/>
                <p:nvPr/>
              </p:nvGrpSpPr>
              <p:grpSpPr>
                <a:xfrm>
                  <a:off x="9694259" y="909876"/>
                  <a:ext cx="1828800" cy="1831498"/>
                  <a:chOff x="8229600" y="913051"/>
                  <a:chExt cx="1828800" cy="1831498"/>
                </a:xfrm>
              </p:grpSpPr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67315C35-D26F-0565-A4C0-58856483CEFC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913051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7573937B-149F-5B84-6447-0807C85CBE9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E13849FD-B451-58AE-0544-2624061FE3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C61883BA-B229-41CA-7D86-BE0D97FB2B4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C7EEE880-068C-DBF0-06B5-067F63BB698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8FF036BA-4F61-4A5F-5708-AA44BAB7F2D5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3716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D6EEA830-3013-8FE9-A1A1-8E858499F20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44A609BF-94AA-82D3-F1D0-02F4F447FE1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31794A85-A0EA-F846-F21A-D8743923052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6" name="Rectangle 365">
                      <a:extLst>
                        <a:ext uri="{FF2B5EF4-FFF2-40B4-BE49-F238E27FC236}">
                          <a16:creationId xmlns:a16="http://schemas.microsoft.com/office/drawing/2014/main" id="{405D354D-5BA1-FC18-C160-49350EE3FAB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3" name="Group 352">
                    <a:extLst>
                      <a:ext uri="{FF2B5EF4-FFF2-40B4-BE49-F238E27FC236}">
                        <a16:creationId xmlns:a16="http://schemas.microsoft.com/office/drawing/2014/main" id="{70DAFBA7-15EB-7139-DAD8-C8E8ED9B3CE3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8288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59" name="Rectangle 358">
                      <a:extLst>
                        <a:ext uri="{FF2B5EF4-FFF2-40B4-BE49-F238E27FC236}">
                          <a16:creationId xmlns:a16="http://schemas.microsoft.com/office/drawing/2014/main" id="{EBEA027F-8086-877D-EEDB-B377D9DE9BD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0" name="Rectangle 359">
                      <a:extLst>
                        <a:ext uri="{FF2B5EF4-FFF2-40B4-BE49-F238E27FC236}">
                          <a16:creationId xmlns:a16="http://schemas.microsoft.com/office/drawing/2014/main" id="{2C0DA79E-1F8B-43DD-5E70-75A96F4536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1" name="Rectangle 360">
                      <a:extLst>
                        <a:ext uri="{FF2B5EF4-FFF2-40B4-BE49-F238E27FC236}">
                          <a16:creationId xmlns:a16="http://schemas.microsoft.com/office/drawing/2014/main" id="{562FE11C-2109-C828-7C62-FA53C7B394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FCCBFB59-D35F-6F21-EC74-68330BDE0A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4" name="Group 353">
                    <a:extLst>
                      <a:ext uri="{FF2B5EF4-FFF2-40B4-BE49-F238E27FC236}">
                        <a16:creationId xmlns:a16="http://schemas.microsoft.com/office/drawing/2014/main" id="{43924C35-B629-222A-47B9-13C7C4124577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22860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ADA94311-0C8A-4328-05A4-10C3FE902B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6" name="Rectangle 355">
                      <a:extLst>
                        <a:ext uri="{FF2B5EF4-FFF2-40B4-BE49-F238E27FC236}">
                          <a16:creationId xmlns:a16="http://schemas.microsoft.com/office/drawing/2014/main" id="{507F8A33-2612-63CB-A590-9B7F1D025C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7" name="Rectangle 356">
                      <a:extLst>
                        <a:ext uri="{FF2B5EF4-FFF2-40B4-BE49-F238E27FC236}">
                          <a16:creationId xmlns:a16="http://schemas.microsoft.com/office/drawing/2014/main" id="{ABDAB5D4-25E4-3090-B734-7318478807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8" name="Rectangle 357">
                      <a:extLst>
                        <a:ext uri="{FF2B5EF4-FFF2-40B4-BE49-F238E27FC236}">
                          <a16:creationId xmlns:a16="http://schemas.microsoft.com/office/drawing/2014/main" id="{2E589AFF-33A7-D21A-5AB3-124ACA0945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D6D0BE3-17BA-EFDA-47F7-D54DE2FDBC06}"/>
                    </a:ext>
                  </a:extLst>
                </p:cNvPr>
                <p:cNvGrpSpPr/>
                <p:nvPr/>
              </p:nvGrpSpPr>
              <p:grpSpPr>
                <a:xfrm>
                  <a:off x="9601200" y="8229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3AE1E2B4-0078-44ED-C949-D2A7EABFFD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C2AAED69-97AD-FED7-0669-283A468551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1200710C-CCB5-F7D7-B613-688CDBA96C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>
                    <a:extLst>
                      <a:ext uri="{FF2B5EF4-FFF2-40B4-BE49-F238E27FC236}">
                        <a16:creationId xmlns:a16="http://schemas.microsoft.com/office/drawing/2014/main" id="{33279DCD-7500-4796-728C-BF2F6AFFED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Oval 349">
                    <a:extLst>
                      <a:ext uri="{FF2B5EF4-FFF2-40B4-BE49-F238E27FC236}">
                        <a16:creationId xmlns:a16="http://schemas.microsoft.com/office/drawing/2014/main" id="{C8974306-5D80-6574-EC28-9BFE7FE140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47FEF620-DF6F-88C9-AA68-36C5C72683A0}"/>
                    </a:ext>
                  </a:extLst>
                </p:cNvPr>
                <p:cNvGrpSpPr/>
                <p:nvPr/>
              </p:nvGrpSpPr>
              <p:grpSpPr>
                <a:xfrm>
                  <a:off x="9609292" y="1282484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67C3C28D-9F29-2FA1-0949-BEC45B38EE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9155BCAE-DA37-38DC-B70F-797D3EF809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45850A14-A3A2-6E51-D3A0-B8B6D800B4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35D376D0-E856-1F48-EDFC-4DEE5398A3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C8356DEF-A64D-EB0D-A38E-C59179E495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AF3418E7-CC01-38AD-833B-7C2424EC8B8C}"/>
                    </a:ext>
                  </a:extLst>
                </p:cNvPr>
                <p:cNvGrpSpPr/>
                <p:nvPr/>
              </p:nvGrpSpPr>
              <p:grpSpPr>
                <a:xfrm>
                  <a:off x="9609291" y="17373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6F277FE5-41F5-0A00-5A6E-9E606DED91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660133F9-3704-061F-9623-004BC18F2D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87628EDF-8581-8DF1-1EEE-BBEAF880B4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A25C12C9-949A-38A4-52F5-D2CABD8B17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EA933E4E-206B-17BA-7CA6-227A742745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53F04C1E-1413-0B25-51C2-63A11BF47EE4}"/>
                    </a:ext>
                  </a:extLst>
                </p:cNvPr>
                <p:cNvGrpSpPr/>
                <p:nvPr/>
              </p:nvGrpSpPr>
              <p:grpSpPr>
                <a:xfrm>
                  <a:off x="9609290" y="2196209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331" name="Oval 330">
                    <a:extLst>
                      <a:ext uri="{FF2B5EF4-FFF2-40B4-BE49-F238E27FC236}">
                        <a16:creationId xmlns:a16="http://schemas.microsoft.com/office/drawing/2014/main" id="{E5DE8ADE-8446-B845-A0BC-CEEC4B52BF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Oval 331">
                    <a:extLst>
                      <a:ext uri="{FF2B5EF4-FFF2-40B4-BE49-F238E27FC236}">
                        <a16:creationId xmlns:a16="http://schemas.microsoft.com/office/drawing/2014/main" id="{D34406F4-A378-8B32-CD37-E97007CB7B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E71976C1-8AAE-37BB-5196-FA5EFF0117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B1C5DC12-A32B-BFCD-2D61-F48460DA33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EE4E8EF1-9039-865F-6B4D-52A915E8F0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61A1826E-75F5-31D8-C85A-B83DD7441494}"/>
                    </a:ext>
                  </a:extLst>
                </p:cNvPr>
                <p:cNvGrpSpPr/>
                <p:nvPr/>
              </p:nvGrpSpPr>
              <p:grpSpPr>
                <a:xfrm>
                  <a:off x="9609290" y="26517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326" name="Oval 325">
                    <a:extLst>
                      <a:ext uri="{FF2B5EF4-FFF2-40B4-BE49-F238E27FC236}">
                        <a16:creationId xmlns:a16="http://schemas.microsoft.com/office/drawing/2014/main" id="{250CFFCF-F9B2-7BF1-4F21-382D86DE69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Oval 326">
                    <a:extLst>
                      <a:ext uri="{FF2B5EF4-FFF2-40B4-BE49-F238E27FC236}">
                        <a16:creationId xmlns:a16="http://schemas.microsoft.com/office/drawing/2014/main" id="{C36AB4CD-45F9-3D58-BA51-4FA187F163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Oval 327">
                    <a:extLst>
                      <a:ext uri="{FF2B5EF4-FFF2-40B4-BE49-F238E27FC236}">
                        <a16:creationId xmlns:a16="http://schemas.microsoft.com/office/drawing/2014/main" id="{1738EDB1-B57E-C935-5D72-A3A8F4DBE7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Oval 328">
                    <a:extLst>
                      <a:ext uri="{FF2B5EF4-FFF2-40B4-BE49-F238E27FC236}">
                        <a16:creationId xmlns:a16="http://schemas.microsoft.com/office/drawing/2014/main" id="{3487801A-3568-E25B-1E32-617486C607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0" name="Oval 329">
                    <a:extLst>
                      <a:ext uri="{FF2B5EF4-FFF2-40B4-BE49-F238E27FC236}">
                        <a16:creationId xmlns:a16="http://schemas.microsoft.com/office/drawing/2014/main" id="{D69D09E4-5174-7D56-39DB-C3E5ACE944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0EE1E9D6-2B9A-F91A-0DEE-F7C4613303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144000" y="3246120"/>
                <a:ext cx="999366" cy="995636"/>
                <a:chOff x="9601200" y="822960"/>
                <a:chExt cx="2006825" cy="1999334"/>
              </a:xfrm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F40FD7D8-8002-55AC-19E8-C03C4FD81F70}"/>
                    </a:ext>
                  </a:extLst>
                </p:cNvPr>
                <p:cNvGrpSpPr/>
                <p:nvPr/>
              </p:nvGrpSpPr>
              <p:grpSpPr>
                <a:xfrm>
                  <a:off x="9694259" y="909876"/>
                  <a:ext cx="1828800" cy="1831498"/>
                  <a:chOff x="8229600" y="913051"/>
                  <a:chExt cx="1828800" cy="1831498"/>
                </a:xfrm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15667D08-145C-4B2F-240F-85C193BFB2B6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913051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205E1665-1522-7276-2CC1-0D721003DE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6EDD2E42-5CF1-0641-7FFF-D4A93F7BA2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4D31638E-894A-2867-1EBB-65208B644B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805C5D5F-AD14-8520-EA1B-BD785142C4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EA14F7A3-73E3-FE4B-71ED-07B58817C803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3716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E06C4B05-E82F-E6A3-C898-E5A4B6C60E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5D703280-47CE-DE3B-596B-B8EE80FA884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E97E17E2-B790-AC92-4894-2F4561C7DE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C3D11CDD-BC9D-1DEF-6758-7BC34A596F8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2" name="Group 301">
                    <a:extLst>
                      <a:ext uri="{FF2B5EF4-FFF2-40B4-BE49-F238E27FC236}">
                        <a16:creationId xmlns:a16="http://schemas.microsoft.com/office/drawing/2014/main" id="{186AB9A8-125E-D3D3-C77F-532C9F6E27B7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18288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08" name="Rectangle 307">
                      <a:extLst>
                        <a:ext uri="{FF2B5EF4-FFF2-40B4-BE49-F238E27FC236}">
                          <a16:creationId xmlns:a16="http://schemas.microsoft.com/office/drawing/2014/main" id="{359C377D-7DC4-DF5A-80CA-52E6A6B618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 308">
                      <a:extLst>
                        <a:ext uri="{FF2B5EF4-FFF2-40B4-BE49-F238E27FC236}">
                          <a16:creationId xmlns:a16="http://schemas.microsoft.com/office/drawing/2014/main" id="{695B6299-CC22-1D4A-52C0-728F846AC12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81852E5C-27A3-5BE2-6437-B80B827178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CA8E4B88-05FD-9CBA-215F-961A5A1FE63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3" name="Group 302">
                    <a:extLst>
                      <a:ext uri="{FF2B5EF4-FFF2-40B4-BE49-F238E27FC236}">
                        <a16:creationId xmlns:a16="http://schemas.microsoft.com/office/drawing/2014/main" id="{45718552-8A3D-BEC8-E496-BE4BECFB2644}"/>
                      </a:ext>
                    </a:extLst>
                  </p:cNvPr>
                  <p:cNvGrpSpPr/>
                  <p:nvPr/>
                </p:nvGrpSpPr>
                <p:grpSpPr>
                  <a:xfrm>
                    <a:off x="8229600" y="2286000"/>
                    <a:ext cx="1828800" cy="458549"/>
                    <a:chOff x="8229600" y="913051"/>
                    <a:chExt cx="1828800" cy="458549"/>
                  </a:xfrm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B7AA2F02-6DB7-C49B-F673-F06D92D6BE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2296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0A206728-9A55-37E5-675F-473C2141493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686800" y="913051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F8BACF9E-E1BA-F47B-C56F-F6E44181C1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1440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4097CC8D-C678-C262-F620-C5B47B00FB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601200" y="914400"/>
                      <a:ext cx="457200" cy="457200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4892AD47-1983-DF3A-FA6D-B7E424F2ADFB}"/>
                    </a:ext>
                  </a:extLst>
                </p:cNvPr>
                <p:cNvGrpSpPr/>
                <p:nvPr/>
              </p:nvGrpSpPr>
              <p:grpSpPr>
                <a:xfrm>
                  <a:off x="9601200" y="8229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295" name="Oval 294">
                    <a:extLst>
                      <a:ext uri="{FF2B5EF4-FFF2-40B4-BE49-F238E27FC236}">
                        <a16:creationId xmlns:a16="http://schemas.microsoft.com/office/drawing/2014/main" id="{721F749E-4512-BFCF-8D69-8033A216FB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6" name="Oval 295">
                    <a:extLst>
                      <a:ext uri="{FF2B5EF4-FFF2-40B4-BE49-F238E27FC236}">
                        <a16:creationId xmlns:a16="http://schemas.microsoft.com/office/drawing/2014/main" id="{68F8696B-3502-3478-736F-42BA07C75E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E0812A66-08B5-AD9E-05C4-0935E1D44D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8" name="Oval 297">
                    <a:extLst>
                      <a:ext uri="{FF2B5EF4-FFF2-40B4-BE49-F238E27FC236}">
                        <a16:creationId xmlns:a16="http://schemas.microsoft.com/office/drawing/2014/main" id="{C89D30E7-2550-6FE2-9081-E1853EEDB7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0CF61419-B8F3-94A2-7A31-1C975CA630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99B254FC-2B31-02AF-9091-B42D962587FD}"/>
                    </a:ext>
                  </a:extLst>
                </p:cNvPr>
                <p:cNvGrpSpPr/>
                <p:nvPr/>
              </p:nvGrpSpPr>
              <p:grpSpPr>
                <a:xfrm>
                  <a:off x="9609292" y="1282484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E4274D9F-E475-356C-626A-41BDDC5236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BFE13692-1490-9C79-7D05-6460D79EF1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30480683-3459-783E-FDF0-2E89FDE421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BDC971EE-8DC1-B93A-1097-30A9B2C608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4CBC8C3A-4DDD-3958-7228-C96A44ECBB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C4B6F964-8D4D-4A26-2C82-3DD423EAB8C1}"/>
                    </a:ext>
                  </a:extLst>
                </p:cNvPr>
                <p:cNvGrpSpPr/>
                <p:nvPr/>
              </p:nvGrpSpPr>
              <p:grpSpPr>
                <a:xfrm>
                  <a:off x="9609291" y="17373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F8998D66-12A2-FB37-3461-6028BE27E7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3CAA0E9C-18D9-199D-6C8C-CBD282EF7D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7029E551-8E18-3026-8A2F-0E6DF4FA2C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7D428BDF-5CB3-8431-A28B-A965F110F1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A353E6B6-2A4E-4532-1AA7-E3ECDDA51B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1DA3B735-7349-D230-0064-28E7F561D63C}"/>
                    </a:ext>
                  </a:extLst>
                </p:cNvPr>
                <p:cNvGrpSpPr/>
                <p:nvPr/>
              </p:nvGrpSpPr>
              <p:grpSpPr>
                <a:xfrm>
                  <a:off x="9609290" y="2196209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5A7A18F3-CDEA-2AB8-C392-393BCA9222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E2A951C1-8285-9772-6025-4153400B31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5BDD9582-4A45-B264-E0AF-9C2FC128CD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99BDCB4A-616F-34FA-518F-87709657C1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Oval 283">
                    <a:extLst>
                      <a:ext uri="{FF2B5EF4-FFF2-40B4-BE49-F238E27FC236}">
                        <a16:creationId xmlns:a16="http://schemas.microsoft.com/office/drawing/2014/main" id="{B593309C-6BEE-825C-5A4B-FF443CB1A5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72DD82E-D04E-0450-D3B7-02C43B4EA190}"/>
                    </a:ext>
                  </a:extLst>
                </p:cNvPr>
                <p:cNvGrpSpPr/>
                <p:nvPr/>
              </p:nvGrpSpPr>
              <p:grpSpPr>
                <a:xfrm>
                  <a:off x="9609290" y="2651760"/>
                  <a:ext cx="1998733" cy="170534"/>
                  <a:chOff x="9601200" y="822960"/>
                  <a:chExt cx="1998733" cy="170534"/>
                </a:xfrm>
              </p:grpSpPr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CC7E01BF-A1BA-B0A8-75F1-C1B55347DC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012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Oval 275">
                    <a:extLst>
                      <a:ext uri="{FF2B5EF4-FFF2-40B4-BE49-F238E27FC236}">
                        <a16:creationId xmlns:a16="http://schemas.microsoft.com/office/drawing/2014/main" id="{60D7CE03-479F-1E01-94F3-34F1232B2B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58400" y="823561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Oval 276">
                    <a:extLst>
                      <a:ext uri="{FF2B5EF4-FFF2-40B4-BE49-F238E27FC236}">
                        <a16:creationId xmlns:a16="http://schemas.microsoft.com/office/drawing/2014/main" id="{7562EE80-3300-9ADC-3E0B-2C339D4069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156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Oval 277">
                    <a:extLst>
                      <a:ext uri="{FF2B5EF4-FFF2-40B4-BE49-F238E27FC236}">
                        <a16:creationId xmlns:a16="http://schemas.microsoft.com/office/drawing/2014/main" id="{A26C50EF-824A-93E8-1930-25A5841BF3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9728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Oval 278">
                    <a:extLst>
                      <a:ext uri="{FF2B5EF4-FFF2-40B4-BE49-F238E27FC236}">
                        <a16:creationId xmlns:a16="http://schemas.microsoft.com/office/drawing/2014/main" id="{940254C2-EC4E-D236-9495-638993008B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1430000" y="822960"/>
                    <a:ext cx="169933" cy="169933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A1B744DD-DC9C-DD06-52E7-2D9421102092}"/>
                  </a:ext>
                </a:extLst>
              </p:cNvPr>
              <p:cNvSpPr txBox="1"/>
              <p:nvPr/>
            </p:nvSpPr>
            <p:spPr>
              <a:xfrm rot="5400000">
                <a:off x="10322330" y="3441945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⊂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A1B744DD-DC9C-DD06-52E7-2D9421102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322330" y="3441945"/>
                <a:ext cx="73449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77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Single-Level Solve</a:t>
                </a:r>
                <a:r>
                  <a:rPr lang="en-US" dirty="0"/>
                  <a:t>:</a:t>
                </a:r>
              </a:p>
              <a:p>
                <a:pPr>
                  <a:buFont typeface="Wingdings" panose="05000000000000000000" pitchFamily="2" charset="2"/>
                  <a:buChar char="û"/>
                </a:pPr>
                <a:r>
                  <a:rPr lang="en-US" dirty="0"/>
                  <a:t> Directly solving to update each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too expensive</a:t>
                </a:r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BE3E6E-FECC-8286-27D4-B294B4BD28A4}"/>
                  </a:ext>
                </a:extLst>
              </p:cNvPr>
              <p:cNvSpPr txBox="1"/>
              <p:nvPr/>
            </p:nvSpPr>
            <p:spPr>
              <a:xfrm>
                <a:off x="7543799" y="430693"/>
                <a:ext cx="4489704" cy="156966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Comic Sans MS" panose="030F0702030302020204" pitchFamily="66" charset="0"/>
                  </a:rPr>
                  <a:t>Single-Level Solve</a:t>
                </a:r>
                <a:r>
                  <a:rPr lang="en-US" sz="24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while( not converged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BE3E6E-FECC-8286-27D4-B294B4BD2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799" y="430693"/>
                <a:ext cx="4489704" cy="1569660"/>
              </a:xfrm>
              <a:prstGeom prst="rect">
                <a:avLst/>
              </a:prstGeom>
              <a:blipFill>
                <a:blip r:embed="rId4"/>
                <a:stretch>
                  <a:fillRect l="-2288" t="-1901" b="-95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0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Single-Level Solve</a:t>
                </a:r>
                <a:r>
                  <a:rPr lang="en-US" dirty="0"/>
                  <a:t>:</a:t>
                </a:r>
              </a:p>
              <a:p>
                <a:pPr>
                  <a:buFont typeface="Wingdings" panose="05000000000000000000" pitchFamily="2" charset="2"/>
                  <a:buChar char="û"/>
                </a:pPr>
                <a:r>
                  <a:rPr lang="en-US" dirty="0"/>
                  <a:t> Directly solving to update each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too expensive</a:t>
                </a:r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0" dirty="0"/>
                  <a:t> Leverage the hierarchy to define a multigrid solver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417204-269E-6958-0F7D-0A07F43F2B3B}"/>
                  </a:ext>
                </a:extLst>
              </p:cNvPr>
              <p:cNvSpPr txBox="1"/>
              <p:nvPr/>
            </p:nvSpPr>
            <p:spPr>
              <a:xfrm>
                <a:off x="7543800" y="430693"/>
                <a:ext cx="4489704" cy="156966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Comic Sans MS" panose="030F0702030302020204" pitchFamily="66" charset="0"/>
                  </a:rPr>
                  <a:t>Single-Level Solve</a:t>
                </a:r>
                <a:r>
                  <a:rPr lang="en-US" sz="24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while( not converged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417204-269E-6958-0F7D-0A07F43F2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430693"/>
                <a:ext cx="4489704" cy="1569660"/>
              </a:xfrm>
              <a:prstGeom prst="rect">
                <a:avLst/>
              </a:prstGeom>
              <a:blipFill>
                <a:blip r:embed="rId4"/>
                <a:stretch>
                  <a:fillRect l="-2426" t="-1901" b="-95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683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Coarse-to-Fine Solve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hierarchically</a:t>
                </a:r>
              </a:p>
              <a:p>
                <a:pPr marL="801688" lvl="1" indent="-344488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Hierarchical solver within each</a:t>
                </a:r>
                <a:br>
                  <a:rPr lang="en-US" dirty="0"/>
                </a:br>
                <a:r>
                  <a:rPr lang="en-US" dirty="0"/>
                  <a:t>level of a hierarchical solver</a:t>
                </a:r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EFAC4F-3FBF-B5DE-66F9-6239894E75D5}"/>
                  </a:ext>
                </a:extLst>
              </p:cNvPr>
              <p:cNvSpPr txBox="1"/>
              <p:nvPr/>
            </p:nvSpPr>
            <p:spPr>
              <a:xfrm>
                <a:off x="7543800" y="2539028"/>
                <a:ext cx="4489704" cy="276101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Comic Sans MS" panose="030F0702030302020204" pitchFamily="66" charset="0"/>
                  </a:rPr>
                  <a:t>Coarse-to-Fine Solve</a:t>
                </a:r>
                <a:r>
                  <a:rPr lang="en-US" sz="24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for(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coarse-to-fine level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while( not converged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    Fix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    Fix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endParaRPr lang="en-US" sz="2400" b="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ℓ+1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&lt;- Prolong(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ℓ+1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&lt;- Prolong(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EFAC4F-3FBF-B5DE-66F9-6239894E7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2539028"/>
                <a:ext cx="4489704" cy="2761012"/>
              </a:xfrm>
              <a:prstGeom prst="rect">
                <a:avLst/>
              </a:prstGeom>
              <a:blipFill>
                <a:blip r:embed="rId4"/>
                <a:stretch>
                  <a:fillRect l="-2426" t="-1092" r="-539" b="-5240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1EE7E3-E7F9-B321-2554-02F41467811E}"/>
                  </a:ext>
                </a:extLst>
              </p:cNvPr>
              <p:cNvSpPr txBox="1"/>
              <p:nvPr/>
            </p:nvSpPr>
            <p:spPr>
              <a:xfrm>
                <a:off x="7543800" y="430693"/>
                <a:ext cx="4489704" cy="156966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Comic Sans MS" panose="030F0702030302020204" pitchFamily="66" charset="0"/>
                  </a:rPr>
                  <a:t>Single-Level Solve</a:t>
                </a:r>
                <a:r>
                  <a:rPr lang="en-US" sz="24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while( not converged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1EE7E3-E7F9-B321-2554-02F414678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430693"/>
                <a:ext cx="4489704" cy="1569660"/>
              </a:xfrm>
              <a:prstGeom prst="rect">
                <a:avLst/>
              </a:prstGeom>
              <a:blipFill>
                <a:blip r:embed="rId5"/>
                <a:stretch>
                  <a:fillRect l="-2426" t="-1901" b="-95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674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Coarse-to-Fine Solve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hierarchically</a:t>
                </a:r>
              </a:p>
              <a:p>
                <a:pPr marL="801688" lvl="1" indent="-344488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Hierarchical solver within each</a:t>
                </a:r>
                <a:br>
                  <a:rPr lang="en-US" dirty="0"/>
                </a:br>
                <a:r>
                  <a:rPr lang="en-US" dirty="0"/>
                  <a:t>level of a hierarchical solver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Since the coarse solution provides a good</a:t>
                </a:r>
                <a:br>
                  <a:rPr lang="en-US" b="0" dirty="0"/>
                </a:br>
                <a:r>
                  <a:rPr lang="en-US" b="0" dirty="0"/>
                  <a:t>approximation</a:t>
                </a:r>
                <a:r>
                  <a:rPr lang="en-US" dirty="0"/>
                  <a:t>, don’t need the full power</a:t>
                </a:r>
                <a:br>
                  <a:rPr lang="en-US" dirty="0"/>
                </a:br>
                <a:r>
                  <a:rPr lang="en-US" dirty="0"/>
                  <a:t>of a multigrid solver</a:t>
                </a:r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EFAC4F-3FBF-B5DE-66F9-6239894E75D5}"/>
                  </a:ext>
                </a:extLst>
              </p:cNvPr>
              <p:cNvSpPr txBox="1"/>
              <p:nvPr/>
            </p:nvSpPr>
            <p:spPr>
              <a:xfrm>
                <a:off x="7543798" y="2539028"/>
                <a:ext cx="4489704" cy="276101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Comic Sans MS" panose="030F0702030302020204" pitchFamily="66" charset="0"/>
                  </a:rPr>
                  <a:t>Coarse-to-Fine Solve</a:t>
                </a:r>
                <a:r>
                  <a:rPr lang="en-US" sz="24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for(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coarse-to-fine level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while( not converged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    Fix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relax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    Fix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relax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endParaRPr lang="en-US" sz="2400" b="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ℓ+1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&lt;- Prolong(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ℓ+1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&lt;- Prolong(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bSup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EFAC4F-3FBF-B5DE-66F9-6239894E7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798" y="2539028"/>
                <a:ext cx="4489704" cy="2761012"/>
              </a:xfrm>
              <a:prstGeom prst="rect">
                <a:avLst/>
              </a:prstGeom>
              <a:blipFill>
                <a:blip r:embed="rId4"/>
                <a:stretch>
                  <a:fillRect l="-2288" t="-1092" r="-538" b="-5240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CC25C4-0B08-242A-B0E2-C40330C20F32}"/>
                  </a:ext>
                </a:extLst>
              </p:cNvPr>
              <p:cNvSpPr txBox="1"/>
              <p:nvPr/>
            </p:nvSpPr>
            <p:spPr>
              <a:xfrm>
                <a:off x="7543800" y="430693"/>
                <a:ext cx="4489704" cy="156966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Comic Sans MS" panose="030F0702030302020204" pitchFamily="66" charset="0"/>
                  </a:rPr>
                  <a:t>Single-Level Solve</a:t>
                </a:r>
                <a:r>
                  <a:rPr lang="en-US" sz="2400" dirty="0">
                    <a:latin typeface="Comic Sans MS" panose="030F0702030302020204" pitchFamily="66" charset="0"/>
                  </a:rPr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while( not converged 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>
                    <a:latin typeface="Comic Sans MS" panose="030F0702030302020204" pitchFamily="66" charset="0"/>
                  </a:rPr>
                  <a:t>   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, mg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CC25C4-0B08-242A-B0E2-C40330C20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430693"/>
                <a:ext cx="4489704" cy="1569660"/>
              </a:xfrm>
              <a:prstGeom prst="rect">
                <a:avLst/>
              </a:prstGeom>
              <a:blipFill>
                <a:blip r:embed="rId5"/>
                <a:stretch>
                  <a:fillRect l="-2426" t="-1901" b="-95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857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 vs. PSR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                         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In ideal Poisson Surface Reconstruction, the</a:t>
                </a:r>
                <a:br>
                  <a:rPr lang="en-US" dirty="0"/>
                </a:br>
                <a:r>
                  <a:rPr lang="en-US" dirty="0"/>
                  <a:t>reconstructed function is constrained everywhere:</a:t>
                </a:r>
              </a:p>
              <a:p>
                <a:pPr lvl="1"/>
                <a:r>
                  <a:rPr lang="en-US" dirty="0"/>
                  <a:t>Away from the samples the gradients are zero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function should be constant away from the samples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ow made of arrows&#10;&#10;Description automatically generated">
            <a:extLst>
              <a:ext uri="{FF2B5EF4-FFF2-40B4-BE49-F238E27FC236}">
                <a16:creationId xmlns:a16="http://schemas.microsoft.com/office/drawing/2014/main" id="{897C029F-6288-1F37-D496-E3B466C27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pic>
        <p:nvPicPr>
          <p:cNvPr id="8" name="Picture 7" descr="A silhouette of a cow&#10;&#10;Description automatically generated">
            <a:extLst>
              <a:ext uri="{FF2B5EF4-FFF2-40B4-BE49-F238E27FC236}">
                <a16:creationId xmlns:a16="http://schemas.microsoft.com/office/drawing/2014/main" id="{DEE0FC78-7319-F7AC-C52F-5AD30D099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88" y="3840480"/>
            <a:ext cx="2834640" cy="283464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4644F5A2-09B8-EC95-80EE-BD6317635A7F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an oriented point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Compute the indicator function of the solid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4B1AC9A4-AE72-5054-7ADC-88F1EE950793}"/>
              </a:ext>
            </a:extLst>
          </p:cNvPr>
          <p:cNvGrpSpPr>
            <a:grpSpLocks noChangeAspect="1"/>
          </p:cNvGrpSpPr>
          <p:nvPr/>
        </p:nvGrpSpPr>
        <p:grpSpPr>
          <a:xfrm>
            <a:off x="2618572" y="3615452"/>
            <a:ext cx="3200400" cy="3200400"/>
            <a:chOff x="749808" y="3291840"/>
            <a:chExt cx="3383280" cy="3383280"/>
          </a:xfrm>
        </p:grpSpPr>
        <p:pic>
          <p:nvPicPr>
            <p:cNvPr id="37" name="Picture 36" descr="A cow made of arrows&#10;&#10;Description automatically generated">
              <a:extLst>
                <a:ext uri="{FF2B5EF4-FFF2-40B4-BE49-F238E27FC236}">
                  <a16:creationId xmlns:a16="http://schemas.microsoft.com/office/drawing/2014/main" id="{533942E6-7A37-0B79-F60D-7876FBE1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3291840"/>
              <a:ext cx="3383280" cy="3383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D3E359D-401B-3114-20EB-9B5827754A0B}"/>
                    </a:ext>
                  </a:extLst>
                </p:cNvPr>
                <p:cNvSpPr txBox="1"/>
                <p:nvPr/>
              </p:nvSpPr>
              <p:spPr>
                <a:xfrm>
                  <a:off x="749808" y="6295600"/>
                  <a:ext cx="3383280" cy="369332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D3E359D-401B-3114-20EB-9B5827754A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808" y="6295600"/>
                  <a:ext cx="338328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 descr="A silhouette of a dog&#10;&#10;Description automatically generated">
            <a:extLst>
              <a:ext uri="{FF2B5EF4-FFF2-40B4-BE49-F238E27FC236}">
                <a16:creationId xmlns:a16="http://schemas.microsoft.com/office/drawing/2014/main" id="{E26302B2-B631-510A-1243-3EEF973F4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971" y="3615452"/>
            <a:ext cx="3200400" cy="3200400"/>
          </a:xfrm>
          <a:prstGeom prst="rect">
            <a:avLst/>
          </a:prstGeom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8DB7CF4C-A1A5-7518-7FF5-085CB85F5093}"/>
              </a:ext>
            </a:extLst>
          </p:cNvPr>
          <p:cNvSpPr/>
          <p:nvPr/>
        </p:nvSpPr>
        <p:spPr>
          <a:xfrm>
            <a:off x="5896656" y="5041269"/>
            <a:ext cx="536502" cy="3398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E4D5CA7-AB08-882D-C1BC-A581ED4D9E07}"/>
                  </a:ext>
                </a:extLst>
              </p:cNvPr>
              <p:cNvSpPr txBox="1"/>
              <p:nvPr/>
            </p:nvSpPr>
            <p:spPr>
              <a:xfrm>
                <a:off x="6719616" y="6456847"/>
                <a:ext cx="3200400" cy="37600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E4D5CA7-AB08-882D-C1BC-A581ED4D9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616" y="6456847"/>
                <a:ext cx="3200400" cy="376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2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 vs. PSR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                         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In ideal Poisson Surface Reconstruction, the</a:t>
                </a:r>
                <a:br>
                  <a:rPr lang="en-US" dirty="0"/>
                </a:br>
                <a:r>
                  <a:rPr lang="en-US" dirty="0"/>
                  <a:t>reconstructed function is constrained everywhere:</a:t>
                </a:r>
              </a:p>
              <a:p>
                <a:pPr lvl="1"/>
                <a:r>
                  <a:rPr lang="en-US" dirty="0"/>
                  <a:t>Away from the samples the gradients are zero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function should be constant away from the samples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 The input points are close to the level-set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 The level-set is close to the input points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cow outline on a white background&#10;&#10;Description automatically generated">
            <a:extLst>
              <a:ext uri="{FF2B5EF4-FFF2-40B4-BE49-F238E27FC236}">
                <a16:creationId xmlns:a16="http://schemas.microsoft.com/office/drawing/2014/main" id="{3EEC8AAA-6B12-A9F0-9698-CF74DE4C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3657600"/>
            <a:ext cx="3200400" cy="3200400"/>
          </a:xfrm>
          <a:prstGeom prst="rect">
            <a:avLst/>
          </a:prstGeom>
        </p:spPr>
      </p:pic>
      <p:pic>
        <p:nvPicPr>
          <p:cNvPr id="11" name="Picture 10" descr="A cow made of arrows&#10;&#10;Description automatically generated">
            <a:extLst>
              <a:ext uri="{FF2B5EF4-FFF2-40B4-BE49-F238E27FC236}">
                <a16:creationId xmlns:a16="http://schemas.microsoft.com/office/drawing/2014/main" id="{E559E52A-AE2F-19C6-32F5-0884A1B28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4644F5A2-09B8-EC95-80EE-BD6317635A7F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03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 vs. PSR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                         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When data is missing, we have competing objectives:</a:t>
                </a:r>
              </a:p>
              <a:p>
                <a:pPr lvl="1"/>
                <a:r>
                  <a:rPr lang="en-US" dirty="0"/>
                  <a:t>Need to transition from interior to exterior</a:t>
                </a:r>
              </a:p>
              <a:p>
                <a:pPr lvl="1"/>
                <a:r>
                  <a:rPr lang="en-US" dirty="0"/>
                  <a:t>Gradients should vanish away from samples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horse made out of people&#10;&#10;Description automatically generated">
            <a:extLst>
              <a:ext uri="{FF2B5EF4-FFF2-40B4-BE49-F238E27FC236}">
                <a16:creationId xmlns:a16="http://schemas.microsoft.com/office/drawing/2014/main" id="{8659A140-4A26-F2E3-F17C-7F6CFBA84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pic>
        <p:nvPicPr>
          <p:cNvPr id="12" name="Picture 11" descr="A silhouette of a dog&#10;&#10;Description automatically generated">
            <a:extLst>
              <a:ext uri="{FF2B5EF4-FFF2-40B4-BE49-F238E27FC236}">
                <a16:creationId xmlns:a16="http://schemas.microsoft.com/office/drawing/2014/main" id="{4CF2150F-80C1-864A-6B2F-850AFE313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3840480"/>
            <a:ext cx="2834640" cy="283464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4644F5A2-09B8-EC95-80EE-BD6317635A7F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5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 vs. PSR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                         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When data is missing, we have competing objectives:</a:t>
                </a:r>
              </a:p>
              <a:p>
                <a:pPr lvl="1"/>
                <a:r>
                  <a:rPr lang="en-US" dirty="0"/>
                  <a:t>Need to transition from interior to exterior</a:t>
                </a:r>
              </a:p>
              <a:p>
                <a:pPr lvl="1"/>
                <a:r>
                  <a:rPr lang="en-US" dirty="0"/>
                  <a:t>Gradients should vanish away from samples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 The input points are close to the level-set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 The level-set may not be close to the input points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horse made out of people&#10;&#10;Description automatically generated">
            <a:extLst>
              <a:ext uri="{FF2B5EF4-FFF2-40B4-BE49-F238E27FC236}">
                <a16:creationId xmlns:a16="http://schemas.microsoft.com/office/drawing/2014/main" id="{8659A140-4A26-F2E3-F17C-7F6CFBA84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pic>
        <p:nvPicPr>
          <p:cNvPr id="5" name="Picture 4" descr="A cow outline on a white background&#10;&#10;Description automatically generated">
            <a:extLst>
              <a:ext uri="{FF2B5EF4-FFF2-40B4-BE49-F238E27FC236}">
                <a16:creationId xmlns:a16="http://schemas.microsoft.com/office/drawing/2014/main" id="{EE6334A0-07B4-D57C-D7CB-B1EB56D40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3657600"/>
            <a:ext cx="3200400" cy="320040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4644F5A2-09B8-EC95-80EE-BD6317635A7F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16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F1E1258D-D848-1C97-317A-3A394CA5D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3657600"/>
            <a:ext cx="3200400" cy="3200400"/>
          </a:xfrm>
          <a:prstGeom prst="rect">
            <a:avLst/>
          </a:prstGeom>
        </p:spPr>
      </p:pic>
      <p:pic>
        <p:nvPicPr>
          <p:cNvPr id="15" name="Picture 14" descr="A colorful circular pattern of circles&#10;&#10;Description automatically generated with medium confidence">
            <a:extLst>
              <a:ext uri="{FF2B5EF4-FFF2-40B4-BE49-F238E27FC236}">
                <a16:creationId xmlns:a16="http://schemas.microsoft.com/office/drawing/2014/main" id="{774312CC-D8F4-FB5B-B9AD-18429313D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 vs. PSR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∧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In Poisson Manifold Reconstruction, we only have samples</a:t>
                </a:r>
                <a:br>
                  <a:rPr lang="en-US" dirty="0"/>
                </a:br>
                <a:r>
                  <a:rPr lang="en-US" dirty="0"/>
                  <a:t>from the intersection curve, not the level-sets surfaces.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We don’t explicitly constrain the gradients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Away from the samples the alternating product could be</a:t>
                </a:r>
                <a:br>
                  <a:rPr lang="en-US" dirty="0"/>
                </a:br>
                <a:r>
                  <a:rPr lang="en-US" dirty="0"/>
                  <a:t>zero because the gradients of the functions are zero, or</a:t>
                </a:r>
              </a:p>
              <a:p>
                <a:pPr lvl="1"/>
                <a:r>
                  <a:rPr lang="en-US" dirty="0"/>
                  <a:t>It could be zero because the gradients are parallel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 The input points are close to the intersection of level-sets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The intersection of level-sets could contain spurious geometry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5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Down 13">
            <a:extLst>
              <a:ext uri="{FF2B5EF4-FFF2-40B4-BE49-F238E27FC236}">
                <a16:creationId xmlns:a16="http://schemas.microsoft.com/office/drawing/2014/main" id="{B2D3B96E-6397-2427-5563-242C17CCAB1E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(Non-)Uniqueness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∧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/>
                  <a:t>Recall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The alternating-product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dirty="0"/>
                  <a:t>-invariant.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solution is unique up to the action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396875" indent="-396875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Claim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We can reduce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SO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dirty="0"/>
                  <a:t>-invariance, by adding a Dirichlet energy term: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E1FCF5-84BA-7BB7-F89B-83ACA0AD342E}"/>
              </a:ext>
            </a:extLst>
          </p:cNvPr>
          <p:cNvCxnSpPr/>
          <p:nvPr/>
        </p:nvCxnSpPr>
        <p:spPr>
          <a:xfrm>
            <a:off x="951571" y="2643347"/>
            <a:ext cx="10402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3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(Non-)Uniqueness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=…+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Motivation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, solve for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solution is unique up to the action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Of all solutions satisfying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, find the one minimizing: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optimal solution will satisfy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 solution will be an orthogonal frame, unique up to the action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SO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178427-5C10-D9B1-8DBE-24380CF7B3D7}"/>
              </a:ext>
            </a:extLst>
          </p:cNvPr>
          <p:cNvCxnSpPr/>
          <p:nvPr/>
        </p:nvCxnSpPr>
        <p:spPr>
          <a:xfrm>
            <a:off x="951571" y="2708083"/>
            <a:ext cx="10402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1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(Non-)Uniqueness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Implications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At a sample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b="0" dirty="0"/>
                  <a:t>Screening: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Dirichlet: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𝒫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		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If we consider the sum of the squares of the functions: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𝒫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𝐈𝐝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304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(Non-)Uniqueness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Implications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At a sample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𝒫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𝐈𝐝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Locally, the sum of squares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should be radial,</a:t>
                </a:r>
                <a:br>
                  <a:rPr lang="en-US" dirty="0"/>
                </a:br>
                <a:r>
                  <a:rPr lang="en-US" dirty="0"/>
                  <a:t>increasing with squared normal distance from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endParaRPr lang="en-US" dirty="0"/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Spurious zero level-set geometry should be</a:t>
                </a:r>
                <a:br>
                  <a:rPr lang="en-US" dirty="0"/>
                </a:br>
                <a:r>
                  <a:rPr lang="en-US" u="sng" dirty="0"/>
                  <a:t>nowhere</a:t>
                </a:r>
                <a:r>
                  <a:rPr lang="en-US" dirty="0"/>
                  <a:t> close to the samples</a:t>
                </a:r>
              </a:p>
              <a:p>
                <a:pPr marL="396875" indent="-396875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D3B6FEE6-8106-41E5-AF75-65F85F12F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3657600"/>
            <a:ext cx="3200400" cy="3200400"/>
          </a:xfrm>
          <a:prstGeom prst="rect">
            <a:avLst/>
          </a:prstGeom>
        </p:spPr>
      </p:pic>
      <p:pic>
        <p:nvPicPr>
          <p:cNvPr id="5" name="Picture 4" descr="A colorful circular pattern of circles&#10;&#10;Description automatically generated with medium confidence">
            <a:extLst>
              <a:ext uri="{FF2B5EF4-FFF2-40B4-BE49-F238E27FC236}">
                <a16:creationId xmlns:a16="http://schemas.microsoft.com/office/drawing/2014/main" id="{26C17F14-F304-9D98-D934-18AF5DF68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C7686D3-1DA0-9847-F191-5572CC075BE8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PMR: (Non-)Uniqueness</a:t>
            </a:r>
          </a:p>
        </p:txBody>
      </p:sp>
      <p:pic>
        <p:nvPicPr>
          <p:cNvPr id="3" name="Picture 2" descr="A colorful circular pattern of circles&#10;&#10;Description automatically generated with medium confidence">
            <a:extLst>
              <a:ext uri="{FF2B5EF4-FFF2-40B4-BE49-F238E27FC236}">
                <a16:creationId xmlns:a16="http://schemas.microsoft.com/office/drawing/2014/main" id="{18517559-061C-E3BD-B571-BE6AB790F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46304"/>
            <a:ext cx="3200400" cy="3200400"/>
          </a:xfrm>
          <a:prstGeom prst="rect">
            <a:avLst/>
          </a:prstGeom>
        </p:spPr>
      </p:pic>
      <p:pic>
        <p:nvPicPr>
          <p:cNvPr id="7" name="Picture 6" descr="A close-up of a wire&#10;&#10;Description automatically generated">
            <a:extLst>
              <a:ext uri="{FF2B5EF4-FFF2-40B4-BE49-F238E27FC236}">
                <a16:creationId xmlns:a16="http://schemas.microsoft.com/office/drawing/2014/main" id="{21573853-1BF4-752B-9F6A-1AD5E835D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3657600"/>
            <a:ext cx="3200400" cy="32004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C7686D3-1DA0-9847-F191-5572CC075BE8}"/>
              </a:ext>
            </a:extLst>
          </p:cNvPr>
          <p:cNvSpPr/>
          <p:nvPr/>
        </p:nvSpPr>
        <p:spPr>
          <a:xfrm>
            <a:off x="10391387" y="3319758"/>
            <a:ext cx="339865" cy="447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Implications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At a sample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∧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𝒫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𝐈𝐝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Locally, the sum of squares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should be radial,</a:t>
                </a:r>
                <a:br>
                  <a:rPr lang="en-US" dirty="0"/>
                </a:br>
                <a:r>
                  <a:rPr lang="en-US" dirty="0"/>
                  <a:t>increasing with squared normal distance from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endParaRPr lang="en-US" dirty="0"/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Spurious zero level-set geometry should be</a:t>
                </a:r>
                <a:br>
                  <a:rPr lang="en-US" dirty="0"/>
                </a:br>
                <a:r>
                  <a:rPr lang="en-US" u="sng" dirty="0"/>
                  <a:t>nowhere</a:t>
                </a:r>
                <a:r>
                  <a:rPr lang="en-US" dirty="0"/>
                  <a:t> close to the samples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dirty="0"/>
                  <a:t> Can use sampling density to identify spurious geometry</a:t>
                </a:r>
              </a:p>
              <a:p>
                <a:pPr marL="396875" indent="-396875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5"/>
                <a:stretch>
                  <a:fillRect l="-1217" t="-1937" b="-2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83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Poisson Surface Reconstruction (PSR)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Poisson Manifold Reconstruction (PMR)</a:t>
            </a:r>
          </a:p>
          <a:p>
            <a:r>
              <a:rPr lang="en-US" dirty="0"/>
              <a:t>Evaluation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8524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an oriented point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Compute the indicator function of the solid</a:t>
                </a:r>
              </a:p>
              <a:p>
                <a:pPr lvl="1"/>
                <a:r>
                  <a:rPr lang="en-US" dirty="0"/>
                  <a:t>Extract the zero level-set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60E9BB9-9986-CF23-1085-8898248152DC}"/>
              </a:ext>
            </a:extLst>
          </p:cNvPr>
          <p:cNvGrpSpPr>
            <a:grpSpLocks noChangeAspect="1"/>
          </p:cNvGrpSpPr>
          <p:nvPr/>
        </p:nvGrpSpPr>
        <p:grpSpPr>
          <a:xfrm>
            <a:off x="2618572" y="3615452"/>
            <a:ext cx="3200400" cy="3200400"/>
            <a:chOff x="749808" y="3291840"/>
            <a:chExt cx="3383280" cy="3383280"/>
          </a:xfrm>
        </p:grpSpPr>
        <p:pic>
          <p:nvPicPr>
            <p:cNvPr id="10" name="Picture 9" descr="A cow made of arrows&#10;&#10;Description automatically generated">
              <a:extLst>
                <a:ext uri="{FF2B5EF4-FFF2-40B4-BE49-F238E27FC236}">
                  <a16:creationId xmlns:a16="http://schemas.microsoft.com/office/drawing/2014/main" id="{775C2F4B-BD2F-B6A3-06C9-925AD533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3291840"/>
              <a:ext cx="3383280" cy="3383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77498F-6C4F-10EF-9B50-B9AE07A436EA}"/>
                    </a:ext>
                  </a:extLst>
                </p:cNvPr>
                <p:cNvSpPr txBox="1"/>
                <p:nvPr/>
              </p:nvSpPr>
              <p:spPr>
                <a:xfrm>
                  <a:off x="749808" y="6295600"/>
                  <a:ext cx="3383280" cy="369332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77498F-6C4F-10EF-9B50-B9AE07A43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808" y="6295600"/>
                  <a:ext cx="338328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 descr="A silhouette of a dog&#10;&#10;Description automatically generated">
            <a:extLst>
              <a:ext uri="{FF2B5EF4-FFF2-40B4-BE49-F238E27FC236}">
                <a16:creationId xmlns:a16="http://schemas.microsoft.com/office/drawing/2014/main" id="{165F6EEE-AC88-8BE3-58B0-0761081B3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971" y="3615452"/>
            <a:ext cx="3200400" cy="3200400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D170B56F-5A3E-3DDB-694D-6A3FCAE7BD35}"/>
              </a:ext>
            </a:extLst>
          </p:cNvPr>
          <p:cNvSpPr/>
          <p:nvPr/>
        </p:nvSpPr>
        <p:spPr>
          <a:xfrm>
            <a:off x="5896656" y="5041269"/>
            <a:ext cx="536502" cy="3398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w outline on a white background&#10;&#10;Description automatically generated">
            <a:extLst>
              <a:ext uri="{FF2B5EF4-FFF2-40B4-BE49-F238E27FC236}">
                <a16:creationId xmlns:a16="http://schemas.microsoft.com/office/drawing/2014/main" id="{A954294C-235F-B6C8-C926-E7A7CC18028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47" y="3350103"/>
            <a:ext cx="3738456" cy="3738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CE6671-449D-B01D-1F18-878D403C77B9}"/>
                  </a:ext>
                </a:extLst>
              </p:cNvPr>
              <p:cNvSpPr txBox="1"/>
              <p:nvPr/>
            </p:nvSpPr>
            <p:spPr>
              <a:xfrm>
                <a:off x="6719616" y="6456847"/>
                <a:ext cx="3200400" cy="37600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⊂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CE6671-449D-B01D-1F18-878D403C7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616" y="6456847"/>
                <a:ext cx="3200400" cy="376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833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circle shaped object&#10;&#10;Description automatically generated with low confidence">
            <a:extLst>
              <a:ext uri="{FF2B5EF4-FFF2-40B4-BE49-F238E27FC236}">
                <a16:creationId xmlns:a16="http://schemas.microsoft.com/office/drawing/2014/main" id="{12C0380D-81E3-7952-886B-6576534AD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286000"/>
            <a:ext cx="4572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Torus Knots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wire in a circle&#10;&#10;Description automatically generated with medium confidence">
            <a:extLst>
              <a:ext uri="{FF2B5EF4-FFF2-40B4-BE49-F238E27FC236}">
                <a16:creationId xmlns:a16="http://schemas.microsoft.com/office/drawing/2014/main" id="{E157C5B7-46DE-8DE6-BA34-5E99E78EE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2286000"/>
            <a:ext cx="4572000" cy="4572000"/>
          </a:xfrm>
          <a:prstGeom prst="rect">
            <a:avLst/>
          </a:prstGeom>
        </p:spPr>
      </p:pic>
      <p:pic>
        <p:nvPicPr>
          <p:cNvPr id="39" name="Picture 38" descr="A wire meshed object with a ring&#10;&#10;Description automatically generated with medium confidence">
            <a:extLst>
              <a:ext uri="{FF2B5EF4-FFF2-40B4-BE49-F238E27FC236}">
                <a16:creationId xmlns:a16="http://schemas.microsoft.com/office/drawing/2014/main" id="{C1158F2C-CF49-FC4E-5462-45659B1AA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828800" cy="1828800"/>
          </a:xfrm>
          <a:prstGeom prst="rect">
            <a:avLst/>
          </a:prstGeom>
        </p:spPr>
      </p:pic>
      <p:sp>
        <p:nvSpPr>
          <p:cNvPr id="48" name="Arrow: Right 47">
            <a:extLst>
              <a:ext uri="{FF2B5EF4-FFF2-40B4-BE49-F238E27FC236}">
                <a16:creationId xmlns:a16="http://schemas.microsoft.com/office/drawing/2014/main" id="{CC89EE0F-CC7B-4F31-595B-BCA52E9E2E6E}"/>
              </a:ext>
            </a:extLst>
          </p:cNvPr>
          <p:cNvSpPr/>
          <p:nvPr/>
        </p:nvSpPr>
        <p:spPr>
          <a:xfrm>
            <a:off x="5701515" y="4377791"/>
            <a:ext cx="77211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50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flower made of circles&#10;&#10;Description automatically generated with medium confidence">
            <a:extLst>
              <a:ext uri="{FF2B5EF4-FFF2-40B4-BE49-F238E27FC236}">
                <a16:creationId xmlns:a16="http://schemas.microsoft.com/office/drawing/2014/main" id="{5D59B197-11C9-7B39-F234-F8D8810F0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286000"/>
            <a:ext cx="4572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Torus Knots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close-up of a wire&#10;&#10;Description automatically generated">
            <a:extLst>
              <a:ext uri="{FF2B5EF4-FFF2-40B4-BE49-F238E27FC236}">
                <a16:creationId xmlns:a16="http://schemas.microsoft.com/office/drawing/2014/main" id="{1A53A20A-BA4F-26C3-759C-CE1D3B4EB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2286000"/>
            <a:ext cx="4572000" cy="4572000"/>
          </a:xfrm>
          <a:prstGeom prst="rect">
            <a:avLst/>
          </a:prstGeom>
        </p:spPr>
      </p:pic>
      <p:sp>
        <p:nvSpPr>
          <p:cNvPr id="48" name="Arrow: Right 47">
            <a:extLst>
              <a:ext uri="{FF2B5EF4-FFF2-40B4-BE49-F238E27FC236}">
                <a16:creationId xmlns:a16="http://schemas.microsoft.com/office/drawing/2014/main" id="{CC89EE0F-CC7B-4F31-595B-BCA52E9E2E6E}"/>
              </a:ext>
            </a:extLst>
          </p:cNvPr>
          <p:cNvSpPr/>
          <p:nvPr/>
        </p:nvSpPr>
        <p:spPr>
          <a:xfrm>
            <a:off x="5701515" y="4377791"/>
            <a:ext cx="77211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A wire meshed object with interlocking circles&#10;&#10;Description automatically generated">
            <a:extLst>
              <a:ext uri="{FF2B5EF4-FFF2-40B4-BE49-F238E27FC236}">
                <a16:creationId xmlns:a16="http://schemas.microsoft.com/office/drawing/2014/main" id="{C91B5A05-25BF-550B-CF93-8F23E7603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94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piral of circles&#10;&#10;Description automatically generated with medium confidence">
            <a:extLst>
              <a:ext uri="{FF2B5EF4-FFF2-40B4-BE49-F238E27FC236}">
                <a16:creationId xmlns:a16="http://schemas.microsoft.com/office/drawing/2014/main" id="{68F5CB4A-7DB7-112D-E6BB-60FC393C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286000"/>
            <a:ext cx="4572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Torus Knots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wire spiraling around a wire&#10;&#10;Description automatically generated with medium confidence">
            <a:extLst>
              <a:ext uri="{FF2B5EF4-FFF2-40B4-BE49-F238E27FC236}">
                <a16:creationId xmlns:a16="http://schemas.microsoft.com/office/drawing/2014/main" id="{0A57299C-E7CB-4147-7047-9A2A2D209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2286000"/>
            <a:ext cx="4572000" cy="4572000"/>
          </a:xfrm>
          <a:prstGeom prst="rect">
            <a:avLst/>
          </a:prstGeom>
        </p:spPr>
      </p:pic>
      <p:sp>
        <p:nvSpPr>
          <p:cNvPr id="48" name="Arrow: Right 47">
            <a:extLst>
              <a:ext uri="{FF2B5EF4-FFF2-40B4-BE49-F238E27FC236}">
                <a16:creationId xmlns:a16="http://schemas.microsoft.com/office/drawing/2014/main" id="{CC89EE0F-CC7B-4F31-595B-BCA52E9E2E6E}"/>
              </a:ext>
            </a:extLst>
          </p:cNvPr>
          <p:cNvSpPr/>
          <p:nvPr/>
        </p:nvSpPr>
        <p:spPr>
          <a:xfrm>
            <a:off x="5701515" y="4377791"/>
            <a:ext cx="77211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piral shaped object with wire mesh&#10;&#10;Description automatically generated">
            <a:extLst>
              <a:ext uri="{FF2B5EF4-FFF2-40B4-BE49-F238E27FC236}">
                <a16:creationId xmlns:a16="http://schemas.microsoft.com/office/drawing/2014/main" id="{C27B985C-FD7A-F6F3-3D6D-49FDD9854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41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676766" cy="1325563"/>
              </a:xfrm>
            </p:spPr>
            <p:txBody>
              <a:bodyPr/>
              <a:lstStyle/>
              <a:p>
                <a:r>
                  <a:rPr lang="en-US" dirty="0"/>
                  <a:t>Evaluation: </a:t>
                </a:r>
                <a:r>
                  <a:rPr lang="en-US" dirty="0" err="1"/>
                  <a:t>Hopf</a:t>
                </a:r>
                <a:r>
                  <a:rPr lang="en-US" dirty="0"/>
                  <a:t> Torus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(after stereo projection)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676766" cy="1325563"/>
              </a:xfrm>
              <a:blipFill>
                <a:blip r:embed="rId3"/>
                <a:stretch>
                  <a:fillRect l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C79590E6-A708-087B-9287-0116C9594350}"/>
              </a:ext>
            </a:extLst>
          </p:cNvPr>
          <p:cNvSpPr/>
          <p:nvPr/>
        </p:nvSpPr>
        <p:spPr>
          <a:xfrm>
            <a:off x="5701515" y="4377791"/>
            <a:ext cx="77211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ack and white image of a sphere&#10;&#10;Description automatically generated">
            <a:extLst>
              <a:ext uri="{FF2B5EF4-FFF2-40B4-BE49-F238E27FC236}">
                <a16:creationId xmlns:a16="http://schemas.microsoft.com/office/drawing/2014/main" id="{580C56F7-C339-D48A-B07E-27D293297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286000"/>
            <a:ext cx="4572000" cy="4572000"/>
          </a:xfrm>
          <a:prstGeom prst="rect">
            <a:avLst/>
          </a:prstGeom>
        </p:spPr>
      </p:pic>
      <p:pic>
        <p:nvPicPr>
          <p:cNvPr id="15" name="Picture 14" descr="A white object with a hole in it&#10;&#10;Description automatically generated">
            <a:extLst>
              <a:ext uri="{FF2B5EF4-FFF2-40B4-BE49-F238E27FC236}">
                <a16:creationId xmlns:a16="http://schemas.microsoft.com/office/drawing/2014/main" id="{784D7861-180D-83F9-3406-01AFD3C1D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2286000"/>
            <a:ext cx="4572000" cy="4572000"/>
          </a:xfrm>
          <a:prstGeom prst="rect">
            <a:avLst/>
          </a:prstGeom>
        </p:spPr>
      </p:pic>
      <p:pic>
        <p:nvPicPr>
          <p:cNvPr id="4" name="Picture 3" descr="A close-up of a donut&#10;&#10;Description automatically generated">
            <a:extLst>
              <a:ext uri="{FF2B5EF4-FFF2-40B4-BE49-F238E27FC236}">
                <a16:creationId xmlns:a16="http://schemas.microsoft.com/office/drawing/2014/main" id="{D86F6DC5-997C-FCE7-E65C-528B2D79EA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15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</a:t>
                </a:r>
                <a:r>
                  <a:rPr lang="en-US" dirty="0" err="1"/>
                  <a:t>Hopf</a:t>
                </a:r>
                <a:r>
                  <a:rPr lang="en-US" dirty="0"/>
                  <a:t> Torus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(after stereo projection)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C79590E6-A708-087B-9287-0116C9594350}"/>
              </a:ext>
            </a:extLst>
          </p:cNvPr>
          <p:cNvSpPr/>
          <p:nvPr/>
        </p:nvSpPr>
        <p:spPr>
          <a:xfrm>
            <a:off x="5701515" y="4377791"/>
            <a:ext cx="77211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polygonal object with a spiral&#10;&#10;Description automatically generated with medium confidence">
            <a:extLst>
              <a:ext uri="{FF2B5EF4-FFF2-40B4-BE49-F238E27FC236}">
                <a16:creationId xmlns:a16="http://schemas.microsoft.com/office/drawing/2014/main" id="{292DF936-A964-5FE4-07B7-F4DCDB57A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2286000"/>
            <a:ext cx="4572000" cy="4572000"/>
          </a:xfrm>
          <a:prstGeom prst="rect">
            <a:avLst/>
          </a:prstGeom>
        </p:spPr>
      </p:pic>
      <p:pic>
        <p:nvPicPr>
          <p:cNvPr id="17" name="Picture 16" descr="A black and white image of a flower&#10;&#10;Description automatically generated">
            <a:extLst>
              <a:ext uri="{FF2B5EF4-FFF2-40B4-BE49-F238E27FC236}">
                <a16:creationId xmlns:a16="http://schemas.microsoft.com/office/drawing/2014/main" id="{7B4B5815-C60E-65E8-42E2-B2C26754E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286000"/>
            <a:ext cx="4572000" cy="4572000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A0B919BD-4D0D-210C-E55A-689D868190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0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</a:t>
                </a:r>
                <a:r>
                  <a:rPr lang="en-US" dirty="0" err="1"/>
                  <a:t>Hopf</a:t>
                </a:r>
                <a:r>
                  <a:rPr lang="en-US" dirty="0"/>
                  <a:t> Torus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(after stereo projection)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C79590E6-A708-087B-9287-0116C9594350}"/>
              </a:ext>
            </a:extLst>
          </p:cNvPr>
          <p:cNvSpPr/>
          <p:nvPr/>
        </p:nvSpPr>
        <p:spPr>
          <a:xfrm>
            <a:off x="5701515" y="4377791"/>
            <a:ext cx="77211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and white flower&#10;&#10;Description automatically generated">
            <a:extLst>
              <a:ext uri="{FF2B5EF4-FFF2-40B4-BE49-F238E27FC236}">
                <a16:creationId xmlns:a16="http://schemas.microsoft.com/office/drawing/2014/main" id="{FE41CABB-CDD3-6171-A99A-70BAC8F52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2286000"/>
            <a:ext cx="4572000" cy="4572000"/>
          </a:xfrm>
          <a:prstGeom prst="rect">
            <a:avLst/>
          </a:prstGeom>
        </p:spPr>
      </p:pic>
      <p:pic>
        <p:nvPicPr>
          <p:cNvPr id="17" name="Picture 16" descr="A white flower with a spiral&#10;&#10;Description automatically generated with medium confidence">
            <a:extLst>
              <a:ext uri="{FF2B5EF4-FFF2-40B4-BE49-F238E27FC236}">
                <a16:creationId xmlns:a16="http://schemas.microsoft.com/office/drawing/2014/main" id="{9A15385A-663C-98C2-5712-DF8C76B4B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2286000"/>
            <a:ext cx="4572000" cy="4572000"/>
          </a:xfrm>
          <a:prstGeom prst="rect">
            <a:avLst/>
          </a:prstGeom>
        </p:spPr>
      </p:pic>
      <p:pic>
        <p:nvPicPr>
          <p:cNvPr id="4" name="Picture 3" descr="A close-up of a flower&#10;&#10;Description automatically generated">
            <a:extLst>
              <a:ext uri="{FF2B5EF4-FFF2-40B4-BE49-F238E27FC236}">
                <a16:creationId xmlns:a16="http://schemas.microsoft.com/office/drawing/2014/main" id="{3F671C03-D663-72D7-5F72-D11BA68ADDA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9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Stability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Because PMR is built on PSR, we expect it to inherit stability in the presence of:</a:t>
            </a:r>
          </a:p>
          <a:p>
            <a:pPr lvl="1"/>
            <a:r>
              <a:rPr lang="en-US" dirty="0"/>
              <a:t>Non-uniform sampling</a:t>
            </a:r>
          </a:p>
          <a:p>
            <a:pPr lvl="1"/>
            <a:r>
              <a:rPr lang="en-US" dirty="0"/>
              <a:t>Random spot noise</a:t>
            </a:r>
          </a:p>
          <a:p>
            <a:pPr lvl="1"/>
            <a:r>
              <a:rPr lang="en-US" dirty="0"/>
              <a:t>Inaccurate positions/</a:t>
            </a:r>
            <a:r>
              <a:rPr lang="en-US" dirty="0" err="1"/>
              <a:t>normals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51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85A135E8-AF7A-69E1-802F-DCC032762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234440"/>
            <a:ext cx="2743200" cy="2743200"/>
          </a:xfrm>
          <a:prstGeom prst="rect">
            <a:avLst/>
          </a:prstGeom>
        </p:spPr>
      </p:pic>
      <p:pic>
        <p:nvPicPr>
          <p:cNvPr id="4" name="Picture 3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3204390D-05CC-678A-ADEA-8BF419B28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4114800"/>
            <a:ext cx="2743200" cy="2743200"/>
          </a:xfrm>
          <a:prstGeom prst="rect">
            <a:avLst/>
          </a:prstGeom>
        </p:spPr>
      </p:pic>
      <p:pic>
        <p:nvPicPr>
          <p:cNvPr id="38" name="Picture 37" descr="A colorful circles in a circle&#10;&#10;Description automatically generated with medium confidence">
            <a:extLst>
              <a:ext uri="{FF2B5EF4-FFF2-40B4-BE49-F238E27FC236}">
                <a16:creationId xmlns:a16="http://schemas.microsoft.com/office/drawing/2014/main" id="{CF7F3B44-4EC7-BFC4-E0B5-2A3632229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1234440"/>
            <a:ext cx="2743200" cy="2743200"/>
          </a:xfrm>
          <a:prstGeom prst="rect">
            <a:avLst/>
          </a:prstGeom>
        </p:spPr>
      </p:pic>
      <p:pic>
        <p:nvPicPr>
          <p:cNvPr id="40" name="Picture 39" descr="A close-up of a wire&#10;&#10;Description automatically generated">
            <a:extLst>
              <a:ext uri="{FF2B5EF4-FFF2-40B4-BE49-F238E27FC236}">
                <a16:creationId xmlns:a16="http://schemas.microsoft.com/office/drawing/2014/main" id="{3F1C365E-FA4E-B247-6215-D16C683ED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4114800"/>
            <a:ext cx="2743200" cy="2743200"/>
          </a:xfrm>
          <a:prstGeom prst="rect">
            <a:avLst/>
          </a:prstGeom>
        </p:spPr>
      </p:pic>
      <p:pic>
        <p:nvPicPr>
          <p:cNvPr id="42" name="Picture 41" descr="A colorful circles in a spiral&#10;&#10;Description automatically generated with medium confidence">
            <a:extLst>
              <a:ext uri="{FF2B5EF4-FFF2-40B4-BE49-F238E27FC236}">
                <a16:creationId xmlns:a16="http://schemas.microsoft.com/office/drawing/2014/main" id="{10525CBE-4D22-E5E1-3E05-6E3F3FA60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1234440"/>
            <a:ext cx="2743200" cy="2743200"/>
          </a:xfrm>
          <a:prstGeom prst="rect">
            <a:avLst/>
          </a:prstGeom>
        </p:spPr>
      </p:pic>
      <p:pic>
        <p:nvPicPr>
          <p:cNvPr id="44" name="Picture 43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FC083057-146C-4C26-5713-6DDDED099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4114800"/>
            <a:ext cx="2743200" cy="2743200"/>
          </a:xfrm>
          <a:prstGeom prst="rect">
            <a:avLst/>
          </a:prstGeom>
        </p:spPr>
      </p:pic>
      <p:pic>
        <p:nvPicPr>
          <p:cNvPr id="46" name="Picture 45" descr="A colorful circles in a circle&#10;&#10;Description automatically generated with medium confidence">
            <a:extLst>
              <a:ext uri="{FF2B5EF4-FFF2-40B4-BE49-F238E27FC236}">
                <a16:creationId xmlns:a16="http://schemas.microsoft.com/office/drawing/2014/main" id="{3EB57B9D-99A1-B12E-9F55-BD057F21D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1234440"/>
            <a:ext cx="2743200" cy="2743200"/>
          </a:xfrm>
          <a:prstGeom prst="rect">
            <a:avLst/>
          </a:prstGeom>
        </p:spPr>
      </p:pic>
      <p:pic>
        <p:nvPicPr>
          <p:cNvPr id="48" name="Picture 47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2C04E687-DDDD-BB8A-C74D-5EC310365F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4114800"/>
            <a:ext cx="2743200" cy="2743200"/>
          </a:xfrm>
          <a:prstGeom prst="rect">
            <a:avLst/>
          </a:prstGeom>
        </p:spPr>
      </p:pic>
      <p:sp>
        <p:nvSpPr>
          <p:cNvPr id="56" name="Arrow: Right 55">
            <a:extLst>
              <a:ext uri="{FF2B5EF4-FFF2-40B4-BE49-F238E27FC236}">
                <a16:creationId xmlns:a16="http://schemas.microsoft.com/office/drawing/2014/main" id="{96C39E68-3853-77F1-21E4-A40D4C435D40}"/>
              </a:ext>
            </a:extLst>
          </p:cNvPr>
          <p:cNvSpPr/>
          <p:nvPr/>
        </p:nvSpPr>
        <p:spPr>
          <a:xfrm rot="5400000">
            <a:off x="14447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2B348134-9F45-942E-115D-D82D93C54A84}"/>
              </a:ext>
            </a:extLst>
          </p:cNvPr>
          <p:cNvSpPr/>
          <p:nvPr/>
        </p:nvSpPr>
        <p:spPr>
          <a:xfrm rot="5400000">
            <a:off x="44165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0C729B04-D934-1501-0B2F-FDA95A115346}"/>
              </a:ext>
            </a:extLst>
          </p:cNvPr>
          <p:cNvSpPr/>
          <p:nvPr/>
        </p:nvSpPr>
        <p:spPr>
          <a:xfrm rot="5400000">
            <a:off x="73883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380815BE-1CC7-8B3B-7E24-8D377F9DBF3A}"/>
              </a:ext>
            </a:extLst>
          </p:cNvPr>
          <p:cNvSpPr/>
          <p:nvPr/>
        </p:nvSpPr>
        <p:spPr>
          <a:xfrm rot="5400000">
            <a:off x="103601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Links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(non-uniform sampling)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1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36663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circle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16641175-226A-380B-2BE7-7CD865C4A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234440"/>
            <a:ext cx="2743200" cy="2743200"/>
          </a:xfrm>
          <a:prstGeom prst="rect">
            <a:avLst/>
          </a:prstGeom>
        </p:spPr>
      </p:pic>
      <p:pic>
        <p:nvPicPr>
          <p:cNvPr id="6" name="Picture 5" descr="A colorful circles and confetti&#10;&#10;Description automatically generated">
            <a:extLst>
              <a:ext uri="{FF2B5EF4-FFF2-40B4-BE49-F238E27FC236}">
                <a16:creationId xmlns:a16="http://schemas.microsoft.com/office/drawing/2014/main" id="{E5D60B12-B913-07D3-F225-94ABBCCCE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1234440"/>
            <a:ext cx="2743200" cy="2743200"/>
          </a:xfrm>
          <a:prstGeom prst="rect">
            <a:avLst/>
          </a:prstGeom>
        </p:spPr>
      </p:pic>
      <p:pic>
        <p:nvPicPr>
          <p:cNvPr id="8" name="Picture 7" descr="A colorful confetti swirls&#10;&#10;Description automatically generated">
            <a:extLst>
              <a:ext uri="{FF2B5EF4-FFF2-40B4-BE49-F238E27FC236}">
                <a16:creationId xmlns:a16="http://schemas.microsoft.com/office/drawing/2014/main" id="{6B796375-0901-2A65-6180-8EC595649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1234440"/>
            <a:ext cx="2743200" cy="2743200"/>
          </a:xfrm>
          <a:prstGeom prst="rect">
            <a:avLst/>
          </a:prstGeom>
        </p:spPr>
      </p:pic>
      <p:pic>
        <p:nvPicPr>
          <p:cNvPr id="10" name="Picture 9" descr="A colorful confetti swirl&#10;&#10;Description automatically generated">
            <a:extLst>
              <a:ext uri="{FF2B5EF4-FFF2-40B4-BE49-F238E27FC236}">
                <a16:creationId xmlns:a16="http://schemas.microsoft.com/office/drawing/2014/main" id="{D64DA52D-081D-A5AB-AD05-E5F5036BA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1234440"/>
            <a:ext cx="2743200" cy="2743200"/>
          </a:xfrm>
          <a:prstGeom prst="rect">
            <a:avLst/>
          </a:prstGeom>
        </p:spPr>
      </p:pic>
      <p:pic>
        <p:nvPicPr>
          <p:cNvPr id="12" name="Picture 11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D22B483A-F2FF-7520-410E-3B5A61D9B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4114800"/>
            <a:ext cx="2743200" cy="2743200"/>
          </a:xfrm>
          <a:prstGeom prst="rect">
            <a:avLst/>
          </a:prstGeom>
        </p:spPr>
      </p:pic>
      <p:pic>
        <p:nvPicPr>
          <p:cNvPr id="14" name="Picture 13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FBC6C196-138A-AB6F-6DB7-D7A8969DC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4114800"/>
            <a:ext cx="2743200" cy="2743200"/>
          </a:xfrm>
          <a:prstGeom prst="rect">
            <a:avLst/>
          </a:prstGeom>
        </p:spPr>
      </p:pic>
      <p:pic>
        <p:nvPicPr>
          <p:cNvPr id="16" name="Picture 15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92AE5C60-76A4-6D49-68BA-55A0A135D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4114800"/>
            <a:ext cx="2743200" cy="2743200"/>
          </a:xfrm>
          <a:prstGeom prst="rect">
            <a:avLst/>
          </a:prstGeom>
        </p:spPr>
      </p:pic>
      <p:pic>
        <p:nvPicPr>
          <p:cNvPr id="18" name="Picture 17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C8CAEC34-D4AA-95B2-7E43-4EF3CBB976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4114800"/>
            <a:ext cx="2743200" cy="27432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36A05469-81A2-6046-FF6D-42A9CBF7E657}"/>
              </a:ext>
            </a:extLst>
          </p:cNvPr>
          <p:cNvSpPr/>
          <p:nvPr/>
        </p:nvSpPr>
        <p:spPr>
          <a:xfrm rot="5400000">
            <a:off x="14447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6368D48B-82F9-89B6-5C26-22A70EC7A372}"/>
              </a:ext>
            </a:extLst>
          </p:cNvPr>
          <p:cNvSpPr/>
          <p:nvPr/>
        </p:nvSpPr>
        <p:spPr>
          <a:xfrm rot="5400000">
            <a:off x="44165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AC1CC8B5-7FD4-B0C2-084B-29EF8E35256B}"/>
              </a:ext>
            </a:extLst>
          </p:cNvPr>
          <p:cNvSpPr/>
          <p:nvPr/>
        </p:nvSpPr>
        <p:spPr>
          <a:xfrm rot="5400000">
            <a:off x="73883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D709AF79-D34C-D631-24D0-1986B2FED37C}"/>
              </a:ext>
            </a:extLst>
          </p:cNvPr>
          <p:cNvSpPr/>
          <p:nvPr/>
        </p:nvSpPr>
        <p:spPr>
          <a:xfrm rot="5400000">
            <a:off x="103601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Links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(spot noise)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1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19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Evaluation: Links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(position/normal noise)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E44D31-E912-1943-C571-DDAB6F0DF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unch of colorful circles&#10;&#10;Description automatically generated">
            <a:extLst>
              <a:ext uri="{FF2B5EF4-FFF2-40B4-BE49-F238E27FC236}">
                <a16:creationId xmlns:a16="http://schemas.microsoft.com/office/drawing/2014/main" id="{81BB76D5-74A0-1177-8063-0D227BA9A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1234440"/>
            <a:ext cx="2743200" cy="2743200"/>
          </a:xfrm>
          <a:prstGeom prst="rect">
            <a:avLst/>
          </a:prstGeom>
        </p:spPr>
      </p:pic>
      <p:pic>
        <p:nvPicPr>
          <p:cNvPr id="9" name="Picture 8" descr="A colorful circle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8DF6AFD-5D23-1BF1-3840-26D70F029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234440"/>
            <a:ext cx="2743200" cy="2743200"/>
          </a:xfrm>
          <a:prstGeom prst="rect">
            <a:avLst/>
          </a:prstGeom>
        </p:spPr>
      </p:pic>
      <p:pic>
        <p:nvPicPr>
          <p:cNvPr id="13" name="Picture 12" descr="A colorful circle shaped rings&#10;&#10;Description automatically generated with medium confidence">
            <a:extLst>
              <a:ext uri="{FF2B5EF4-FFF2-40B4-BE49-F238E27FC236}">
                <a16:creationId xmlns:a16="http://schemas.microsoft.com/office/drawing/2014/main" id="{75671F59-3CF3-AAE8-17F3-DFCEBA43C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1234440"/>
            <a:ext cx="2743200" cy="2743200"/>
          </a:xfrm>
          <a:prstGeom prst="rect">
            <a:avLst/>
          </a:prstGeom>
        </p:spPr>
      </p:pic>
      <p:pic>
        <p:nvPicPr>
          <p:cNvPr id="17" name="Picture 16" descr="A colorful circle shaped object&#10;&#10;Description automatically generated with medium confidence">
            <a:extLst>
              <a:ext uri="{FF2B5EF4-FFF2-40B4-BE49-F238E27FC236}">
                <a16:creationId xmlns:a16="http://schemas.microsoft.com/office/drawing/2014/main" id="{A5A4CCF9-B6C4-9AF3-5C11-15720B7C6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1234440"/>
            <a:ext cx="2743200" cy="2743200"/>
          </a:xfrm>
          <a:prstGeom prst="rect">
            <a:avLst/>
          </a:prstGeom>
        </p:spPr>
      </p:pic>
      <p:pic>
        <p:nvPicPr>
          <p:cNvPr id="20" name="Picture 19" descr="A close-up of a ring&#10;&#10;Description automatically generated">
            <a:extLst>
              <a:ext uri="{FF2B5EF4-FFF2-40B4-BE49-F238E27FC236}">
                <a16:creationId xmlns:a16="http://schemas.microsoft.com/office/drawing/2014/main" id="{8947B8B4-0871-CA89-3DE4-ED79A9C6F4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32" y="4114800"/>
            <a:ext cx="27432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2C9759-C152-EBB4-47A5-8474B6D22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4114800"/>
            <a:ext cx="2743200" cy="2743200"/>
          </a:xfrm>
          <a:prstGeom prst="rect">
            <a:avLst/>
          </a:prstGeom>
        </p:spPr>
      </p:pic>
      <p:pic>
        <p:nvPicPr>
          <p:cNvPr id="24" name="Picture 23" descr="A grey wire-like object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54D7B75-EF71-BB8F-5841-2E3B00930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32" y="4114800"/>
            <a:ext cx="2743200" cy="2743200"/>
          </a:xfrm>
          <a:prstGeom prst="rect">
            <a:avLst/>
          </a:prstGeom>
        </p:spPr>
      </p:pic>
      <p:pic>
        <p:nvPicPr>
          <p:cNvPr id="26" name="Picture 25" descr="A close-up of a pair of rings&#10;&#10;Description automatically generated">
            <a:extLst>
              <a:ext uri="{FF2B5EF4-FFF2-40B4-BE49-F238E27FC236}">
                <a16:creationId xmlns:a16="http://schemas.microsoft.com/office/drawing/2014/main" id="{49A51069-F96B-A98F-DC3A-35339978DF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4114800"/>
            <a:ext cx="2743200" cy="27432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36A05469-81A2-6046-FF6D-42A9CBF7E657}"/>
              </a:ext>
            </a:extLst>
          </p:cNvPr>
          <p:cNvSpPr/>
          <p:nvPr/>
        </p:nvSpPr>
        <p:spPr>
          <a:xfrm rot="5400000">
            <a:off x="14447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6368D48B-82F9-89B6-5C26-22A70EC7A372}"/>
              </a:ext>
            </a:extLst>
          </p:cNvPr>
          <p:cNvSpPr/>
          <p:nvPr/>
        </p:nvSpPr>
        <p:spPr>
          <a:xfrm rot="5400000">
            <a:off x="44165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AC1CC8B5-7FD4-B0C2-084B-29EF8E35256B}"/>
              </a:ext>
            </a:extLst>
          </p:cNvPr>
          <p:cNvSpPr/>
          <p:nvPr/>
        </p:nvSpPr>
        <p:spPr>
          <a:xfrm rot="5400000">
            <a:off x="73883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D709AF79-D34C-D631-24D0-1986B2FED37C}"/>
              </a:ext>
            </a:extLst>
          </p:cNvPr>
          <p:cNvSpPr/>
          <p:nvPr/>
        </p:nvSpPr>
        <p:spPr>
          <a:xfrm rot="5400000">
            <a:off x="10360152" y="3854236"/>
            <a:ext cx="511273" cy="3722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1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Key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oriented points match the gradients of the indicator function:</a:t>
                </a:r>
              </a:p>
              <a:p>
                <a:pPr lvl="1"/>
                <a:r>
                  <a:rPr lang="en-US" dirty="0"/>
                  <a:t>“Splat” the samples into a vector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)∈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EA5978D7-3F5D-E1ED-3EC3-BAD96D5C0AAB}"/>
              </a:ext>
            </a:extLst>
          </p:cNvPr>
          <p:cNvGrpSpPr>
            <a:grpSpLocks noChangeAspect="1"/>
          </p:cNvGrpSpPr>
          <p:nvPr/>
        </p:nvGrpSpPr>
        <p:grpSpPr>
          <a:xfrm>
            <a:off x="2618572" y="3615452"/>
            <a:ext cx="3200400" cy="3200400"/>
            <a:chOff x="749808" y="3291840"/>
            <a:chExt cx="3383280" cy="3383280"/>
          </a:xfrm>
        </p:grpSpPr>
        <p:pic>
          <p:nvPicPr>
            <p:cNvPr id="34" name="Picture 33" descr="A cow made of arrows&#10;&#10;Description automatically generated">
              <a:extLst>
                <a:ext uri="{FF2B5EF4-FFF2-40B4-BE49-F238E27FC236}">
                  <a16:creationId xmlns:a16="http://schemas.microsoft.com/office/drawing/2014/main" id="{2C001F4D-F9E4-592C-7575-DF341B2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3291840"/>
              <a:ext cx="3383280" cy="3383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D57C6D4-03FB-66EF-586D-67FBE90C715E}"/>
                    </a:ext>
                  </a:extLst>
                </p:cNvPr>
                <p:cNvSpPr txBox="1"/>
                <p:nvPr/>
              </p:nvSpPr>
              <p:spPr>
                <a:xfrm>
                  <a:off x="749808" y="6295600"/>
                  <a:ext cx="3383280" cy="369332"/>
                </a:xfrm>
                <a:prstGeom prst="rect">
                  <a:avLst/>
                </a:prstGeom>
                <a:solidFill>
                  <a:schemeClr val="bg1">
                    <a:alpha val="60000"/>
                  </a:schemeClr>
                </a:solid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D57C6D4-03FB-66EF-586D-67FBE90C7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808" y="6295600"/>
                  <a:ext cx="338328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1">
                      <a:shade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35" descr="A silhouette of a dog&#10;&#10;Description automatically generated">
            <a:extLst>
              <a:ext uri="{FF2B5EF4-FFF2-40B4-BE49-F238E27FC236}">
                <a16:creationId xmlns:a16="http://schemas.microsoft.com/office/drawing/2014/main" id="{543C430E-189C-D2F7-0F8D-379978BA5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971" y="3615452"/>
            <a:ext cx="3200400" cy="3200400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AAC4C113-3E35-202E-9FEA-EE4C23DB1293}"/>
              </a:ext>
            </a:extLst>
          </p:cNvPr>
          <p:cNvSpPr/>
          <p:nvPr/>
        </p:nvSpPr>
        <p:spPr>
          <a:xfrm>
            <a:off x="5896656" y="5041269"/>
            <a:ext cx="536502" cy="3398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875B8E3-4084-F838-03B6-61EE0CEDFAE3}"/>
                  </a:ext>
                </a:extLst>
              </p:cNvPr>
              <p:cNvSpPr txBox="1"/>
              <p:nvPr/>
            </p:nvSpPr>
            <p:spPr>
              <a:xfrm>
                <a:off x="6719616" y="6456847"/>
                <a:ext cx="3200400" cy="376000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875B8E3-4084-F838-03B6-61EE0CEDF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616" y="6456847"/>
                <a:ext cx="3200400" cy="376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7DBCCFA8-9525-F06A-6912-AAB37129BB56}"/>
              </a:ext>
            </a:extLst>
          </p:cNvPr>
          <p:cNvSpPr/>
          <p:nvPr/>
        </p:nvSpPr>
        <p:spPr>
          <a:xfrm>
            <a:off x="6128368" y="2819624"/>
            <a:ext cx="871242" cy="44955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69C475-1703-6B90-DF8D-96BFB349C402}"/>
              </a:ext>
            </a:extLst>
          </p:cNvPr>
          <p:cNvSpPr txBox="1"/>
          <p:nvPr/>
        </p:nvSpPr>
        <p:spPr>
          <a:xfrm>
            <a:off x="1545579" y="3787073"/>
            <a:ext cx="4028539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Some (e.g. Gaussian-like) splatting kernel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1DDBBF-F212-4DAC-EC2B-109E63EF66FB}"/>
              </a:ext>
            </a:extLst>
          </p:cNvPr>
          <p:cNvCxnSpPr>
            <a:cxnSpLocks/>
            <a:stCxn id="40" idx="3"/>
            <a:endCxn id="39" idx="2"/>
          </p:cNvCxnSpPr>
          <p:nvPr/>
        </p:nvCxnSpPr>
        <p:spPr>
          <a:xfrm flipV="1">
            <a:off x="5574118" y="3269182"/>
            <a:ext cx="989871" cy="7025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4400" dirty="0"/>
              <a:t>Evaluation: Delaunay Techniques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794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/>
                  <a:t>S</a:t>
                </a:r>
                <a:r>
                  <a:rPr lang="en-US" dirty="0"/>
                  <a:t>tarting with a Delaunay triangulation:</a:t>
                </a:r>
              </a:p>
              <a:p>
                <a:pPr lvl="1"/>
                <a:r>
                  <a:rPr lang="en-US" dirty="0"/>
                  <a:t>Geometry as boundary (co-dimension 1)</a:t>
                </a:r>
              </a:p>
              <a:p>
                <a:pPr lvl="2"/>
                <a:r>
                  <a:rPr lang="en-US" b="0" dirty="0"/>
                  <a:t>Label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0" dirty="0"/>
                  <a:t>-dimensional cells as interior/exterior</a:t>
                </a:r>
              </a:p>
              <a:p>
                <a:pPr lvl="2"/>
                <a:r>
                  <a:rPr lang="en-US" dirty="0"/>
                  <a:t>Extract the boundary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dirty="0"/>
                  <a:t>Guarantees a water-tight solution</a:t>
                </a:r>
              </a:p>
              <a:p>
                <a:pPr lvl="1"/>
                <a:r>
                  <a:rPr lang="en-US" b="0" dirty="0"/>
                  <a:t>Direct to geometry (co-dimension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b="0" dirty="0"/>
                  <a:t>) </a:t>
                </a:r>
              </a:p>
              <a:p>
                <a:pPr lvl="2"/>
                <a:r>
                  <a:rPr lang="en-US" b="0" dirty="0"/>
                  <a:t>Select the subset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b="0" dirty="0"/>
                  <a:t>-dimensional simplices that lie on the geometry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b="0" dirty="0"/>
                  <a:t>Guarantees a manifold solution </a:t>
                </a:r>
                <a:r>
                  <a:rPr lang="en-US" b="1" dirty="0"/>
                  <a:t>if sampling conditions are met</a:t>
                </a:r>
              </a:p>
              <a:p>
                <a:pPr lvl="2">
                  <a:buFont typeface="Wingdings" panose="05000000000000000000" pitchFamily="2" charset="2"/>
                  <a:buChar char="û"/>
                </a:pPr>
                <a:r>
                  <a:rPr lang="en-US" dirty="0"/>
                  <a:t> Otherwise, the output may not be manifold</a:t>
                </a:r>
                <a:endParaRPr lang="en-US" b="0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7941"/>
                <a:ext cx="10515600" cy="4351338"/>
              </a:xfrm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ABCE1693-E466-B98E-51F6-CAE9FCC33C61}"/>
              </a:ext>
            </a:extLst>
          </p:cNvPr>
          <p:cNvSpPr txBox="1"/>
          <p:nvPr/>
        </p:nvSpPr>
        <p:spPr>
          <a:xfrm rot="16200000">
            <a:off x="2606" y="88933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Samples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B54F466-92AA-0B69-B84D-927E5578C411}"/>
              </a:ext>
            </a:extLst>
          </p:cNvPr>
          <p:cNvSpPr txBox="1"/>
          <p:nvPr/>
        </p:nvSpPr>
        <p:spPr>
          <a:xfrm rot="16200000">
            <a:off x="-828629" y="3648876"/>
            <a:ext cx="27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</a:t>
            </a:r>
            <a:r>
              <a:rPr lang="en-US" sz="2000" dirty="0" err="1"/>
              <a:t>Boissonnat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. 2010]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1E603E6-FB28-5049-7D33-939D8E855F37}"/>
              </a:ext>
            </a:extLst>
          </p:cNvPr>
          <p:cNvSpPr txBox="1"/>
          <p:nvPr/>
        </p:nvSpPr>
        <p:spPr>
          <a:xfrm rot="16200000">
            <a:off x="191758" y="5573090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PMR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6CBC062-A34E-068F-15A4-771645AF5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16" descr="A colorful circle shaped object&#10;&#10;Description automatically generated with medium confidence">
            <a:extLst>
              <a:ext uri="{FF2B5EF4-FFF2-40B4-BE49-F238E27FC236}">
                <a16:creationId xmlns:a16="http://schemas.microsoft.com/office/drawing/2014/main" id="{230E1A1E-CC07-7416-ABDA-D3374978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327728"/>
            <a:ext cx="2834640" cy="2834640"/>
          </a:xfrm>
          <a:prstGeom prst="rect">
            <a:avLst/>
          </a:prstGeom>
        </p:spPr>
      </p:pic>
      <p:pic>
        <p:nvPicPr>
          <p:cNvPr id="22" name="Picture 21" descr="A colorful circle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D591EAF-CE3A-41B1-1954-AA5F0697D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-327728"/>
            <a:ext cx="2834640" cy="2834640"/>
          </a:xfrm>
          <a:prstGeom prst="rect">
            <a:avLst/>
          </a:prstGeom>
        </p:spPr>
      </p:pic>
      <p:pic>
        <p:nvPicPr>
          <p:cNvPr id="23" name="Picture 22" descr="A bunch of colorful confetti&#10;&#10;Description automatically generated">
            <a:extLst>
              <a:ext uri="{FF2B5EF4-FFF2-40B4-BE49-F238E27FC236}">
                <a16:creationId xmlns:a16="http://schemas.microsoft.com/office/drawing/2014/main" id="{3994AD54-6FAD-4551-B610-D1B2479B8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-327728"/>
            <a:ext cx="2834640" cy="2834640"/>
          </a:xfrm>
          <a:prstGeom prst="rect">
            <a:avLst/>
          </a:prstGeom>
        </p:spPr>
      </p:pic>
      <p:pic>
        <p:nvPicPr>
          <p:cNvPr id="24" name="Picture 23" descr="A colorful circles in a circle&#10;&#10;Description automatically generated with medium confidence">
            <a:extLst>
              <a:ext uri="{FF2B5EF4-FFF2-40B4-BE49-F238E27FC236}">
                <a16:creationId xmlns:a16="http://schemas.microsoft.com/office/drawing/2014/main" id="{EBC2108C-FC30-E6CD-4559-44D10B683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12" y="-327728"/>
            <a:ext cx="2834640" cy="2834640"/>
          </a:xfrm>
          <a:prstGeom prst="rect">
            <a:avLst/>
          </a:prstGeom>
        </p:spPr>
      </p:pic>
      <p:pic>
        <p:nvPicPr>
          <p:cNvPr id="29" name="Picture 28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EA9EACA3-E873-F73D-02F7-B5D10EB81C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432304"/>
            <a:ext cx="2834640" cy="2834640"/>
          </a:xfrm>
          <a:prstGeom prst="rect">
            <a:avLst/>
          </a:prstGeom>
        </p:spPr>
      </p:pic>
      <p:pic>
        <p:nvPicPr>
          <p:cNvPr id="30" name="Picture 29" descr="A close-up of a metal object&#10;&#10;Description automatically generated">
            <a:extLst>
              <a:ext uri="{FF2B5EF4-FFF2-40B4-BE49-F238E27FC236}">
                <a16:creationId xmlns:a16="http://schemas.microsoft.com/office/drawing/2014/main" id="{392E3BCC-74E3-311E-F38F-DCA1129C6A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32304"/>
            <a:ext cx="2834640" cy="2834640"/>
          </a:xfrm>
          <a:prstGeom prst="rect">
            <a:avLst/>
          </a:prstGeom>
        </p:spPr>
      </p:pic>
      <p:pic>
        <p:nvPicPr>
          <p:cNvPr id="31" name="Picture 30" descr="A close-up of a machine&#10;&#10;Description automatically generated">
            <a:extLst>
              <a:ext uri="{FF2B5EF4-FFF2-40B4-BE49-F238E27FC236}">
                <a16:creationId xmlns:a16="http://schemas.microsoft.com/office/drawing/2014/main" id="{6352AED7-58E6-89BA-575B-FAE93567B9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12" y="2432304"/>
            <a:ext cx="2834640" cy="2834640"/>
          </a:xfrm>
          <a:prstGeom prst="rect">
            <a:avLst/>
          </a:prstGeom>
        </p:spPr>
      </p:pic>
      <p:pic>
        <p:nvPicPr>
          <p:cNvPr id="32" name="Picture 31" descr="A close-up of several tubes&#10;&#10;Description automatically generated">
            <a:extLst>
              <a:ext uri="{FF2B5EF4-FFF2-40B4-BE49-F238E27FC236}">
                <a16:creationId xmlns:a16="http://schemas.microsoft.com/office/drawing/2014/main" id="{A8FBD9B7-D15F-B9A9-9DF8-627DBC079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2432304"/>
            <a:ext cx="2834640" cy="2834640"/>
          </a:xfrm>
          <a:prstGeom prst="rect">
            <a:avLst/>
          </a:prstGeom>
        </p:spPr>
      </p:pic>
      <p:pic>
        <p:nvPicPr>
          <p:cNvPr id="33" name="Picture 32" descr="A close-up of a couple of rings&#10;&#10;Description automatically generated">
            <a:extLst>
              <a:ext uri="{FF2B5EF4-FFF2-40B4-BE49-F238E27FC236}">
                <a16:creationId xmlns:a16="http://schemas.microsoft.com/office/drawing/2014/main" id="{5EE9C38F-4ADA-FB4A-CF4C-922CECCDB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352544"/>
            <a:ext cx="2834640" cy="2834640"/>
          </a:xfrm>
          <a:prstGeom prst="rect">
            <a:avLst/>
          </a:prstGeom>
        </p:spPr>
      </p:pic>
      <p:pic>
        <p:nvPicPr>
          <p:cNvPr id="34" name="Picture 33" descr="A close-up of a ring&#10;&#10;Description automatically generated">
            <a:extLst>
              <a:ext uri="{FF2B5EF4-FFF2-40B4-BE49-F238E27FC236}">
                <a16:creationId xmlns:a16="http://schemas.microsoft.com/office/drawing/2014/main" id="{A8775B95-4D2B-01C6-A4C8-B270B7AA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352544"/>
            <a:ext cx="2834640" cy="2834640"/>
          </a:xfrm>
          <a:prstGeom prst="rect">
            <a:avLst/>
          </a:prstGeom>
        </p:spPr>
      </p:pic>
      <p:pic>
        <p:nvPicPr>
          <p:cNvPr id="35" name="Picture 34" descr="A close-up of a silver ring&#10;&#10;Description automatically generated">
            <a:extLst>
              <a:ext uri="{FF2B5EF4-FFF2-40B4-BE49-F238E27FC236}">
                <a16:creationId xmlns:a16="http://schemas.microsoft.com/office/drawing/2014/main" id="{4604A829-7E0E-2AE9-41FD-184F6BF4647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12" y="4352544"/>
            <a:ext cx="2834640" cy="2834640"/>
          </a:xfrm>
          <a:prstGeom prst="rect">
            <a:avLst/>
          </a:prstGeom>
        </p:spPr>
      </p:pic>
      <p:pic>
        <p:nvPicPr>
          <p:cNvPr id="36" name="Picture 35" descr="A grey wire-like object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7D83BD2A-5F8D-CE7E-2344-9F32A0485B9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352544"/>
            <a:ext cx="2834640" cy="2834640"/>
          </a:xfrm>
          <a:prstGeom prst="rect">
            <a:avLst/>
          </a:prstGeom>
        </p:spPr>
      </p:pic>
      <p:sp>
        <p:nvSpPr>
          <p:cNvPr id="51" name="Arrow: Down 50">
            <a:extLst>
              <a:ext uri="{FF2B5EF4-FFF2-40B4-BE49-F238E27FC236}">
                <a16:creationId xmlns:a16="http://schemas.microsoft.com/office/drawing/2014/main" id="{F64973EA-7687-27C1-A932-6893B73481A0}"/>
              </a:ext>
            </a:extLst>
          </p:cNvPr>
          <p:cNvSpPr/>
          <p:nvPr/>
        </p:nvSpPr>
        <p:spPr>
          <a:xfrm>
            <a:off x="210312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569CB8B8-782C-FE88-39BD-E7C4819C1C15}"/>
              </a:ext>
            </a:extLst>
          </p:cNvPr>
          <p:cNvSpPr/>
          <p:nvPr/>
        </p:nvSpPr>
        <p:spPr>
          <a:xfrm>
            <a:off x="493776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BDA7B706-71E3-4F26-C53E-4C284072D871}"/>
              </a:ext>
            </a:extLst>
          </p:cNvPr>
          <p:cNvSpPr/>
          <p:nvPr/>
        </p:nvSpPr>
        <p:spPr>
          <a:xfrm>
            <a:off x="777240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8E4152FA-5655-613A-03BC-52BF0B0A9F8F}"/>
              </a:ext>
            </a:extLst>
          </p:cNvPr>
          <p:cNvSpPr/>
          <p:nvPr/>
        </p:nvSpPr>
        <p:spPr>
          <a:xfrm>
            <a:off x="1060704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le of small black particles&#10;&#10;Description automatically generated">
            <a:extLst>
              <a:ext uri="{FF2B5EF4-FFF2-40B4-BE49-F238E27FC236}">
                <a16:creationId xmlns:a16="http://schemas.microsoft.com/office/drawing/2014/main" id="{08B84153-ED48-0F7E-9106-D6A417E83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-327728"/>
            <a:ext cx="2834640" cy="2834640"/>
          </a:xfrm>
          <a:prstGeom prst="rect">
            <a:avLst/>
          </a:prstGeom>
        </p:spPr>
      </p:pic>
      <p:pic>
        <p:nvPicPr>
          <p:cNvPr id="26" name="Picture 25" descr="A black object with small letters&#10;&#10;Description automatically generated with medium confidence">
            <a:extLst>
              <a:ext uri="{FF2B5EF4-FFF2-40B4-BE49-F238E27FC236}">
                <a16:creationId xmlns:a16="http://schemas.microsoft.com/office/drawing/2014/main" id="{FB2C463E-C7D4-0D91-F1B1-193CA6E07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-327728"/>
            <a:ext cx="2834640" cy="2834640"/>
          </a:xfrm>
          <a:prstGeom prst="rect">
            <a:avLst/>
          </a:prstGeom>
        </p:spPr>
      </p:pic>
      <p:pic>
        <p:nvPicPr>
          <p:cNvPr id="27" name="Picture 26" descr="A black and white image of a spiral&#10;&#10;Description automatically generated">
            <a:extLst>
              <a:ext uri="{FF2B5EF4-FFF2-40B4-BE49-F238E27FC236}">
                <a16:creationId xmlns:a16="http://schemas.microsoft.com/office/drawing/2014/main" id="{9BA4B2F7-2839-B635-6C77-C1A4A82DC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327728"/>
            <a:ext cx="2834640" cy="2834640"/>
          </a:xfrm>
          <a:prstGeom prst="rect">
            <a:avLst/>
          </a:prstGeom>
        </p:spPr>
      </p:pic>
      <p:pic>
        <p:nvPicPr>
          <p:cNvPr id="28" name="Picture 27" descr="A black and white logo&#10;&#10;Description automatically generated">
            <a:extLst>
              <a:ext uri="{FF2B5EF4-FFF2-40B4-BE49-F238E27FC236}">
                <a16:creationId xmlns:a16="http://schemas.microsoft.com/office/drawing/2014/main" id="{32EA5511-48C8-9AEC-9E7E-EAB75C4FC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-327728"/>
            <a:ext cx="2834640" cy="2834640"/>
          </a:xfrm>
          <a:prstGeom prst="rect">
            <a:avLst/>
          </a:prstGeom>
        </p:spPr>
      </p:pic>
      <p:pic>
        <p:nvPicPr>
          <p:cNvPr id="43" name="Content Placeholder 29" descr="A close-up of a crystal&#10;&#10;Description automatically generated">
            <a:extLst>
              <a:ext uri="{FF2B5EF4-FFF2-40B4-BE49-F238E27FC236}">
                <a16:creationId xmlns:a16="http://schemas.microsoft.com/office/drawing/2014/main" id="{4B0738F9-40E9-B688-8CC8-99A56EDD9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2433764"/>
            <a:ext cx="2834640" cy="2834640"/>
          </a:xfrm>
        </p:spPr>
      </p:pic>
      <p:pic>
        <p:nvPicPr>
          <p:cNvPr id="55" name="Picture 54" descr="A close-up of a silver object&#10;&#10;Description automatically generated">
            <a:extLst>
              <a:ext uri="{FF2B5EF4-FFF2-40B4-BE49-F238E27FC236}">
                <a16:creationId xmlns:a16="http://schemas.microsoft.com/office/drawing/2014/main" id="{305B49FC-5668-615F-3920-BF0D6E998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2433764"/>
            <a:ext cx="2834640" cy="2834640"/>
          </a:xfrm>
          <a:prstGeom prst="rect">
            <a:avLst/>
          </a:prstGeom>
        </p:spPr>
      </p:pic>
      <p:pic>
        <p:nvPicPr>
          <p:cNvPr id="56" name="Picture 55" descr="A silver object with a spiral&#10;&#10;Description automatically generated">
            <a:extLst>
              <a:ext uri="{FF2B5EF4-FFF2-40B4-BE49-F238E27FC236}">
                <a16:creationId xmlns:a16="http://schemas.microsoft.com/office/drawing/2014/main" id="{4E519B23-8069-96ED-A824-80800FF4C3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33764"/>
            <a:ext cx="2834640" cy="2834640"/>
          </a:xfrm>
          <a:prstGeom prst="rect">
            <a:avLst/>
          </a:prstGeom>
        </p:spPr>
      </p:pic>
      <p:pic>
        <p:nvPicPr>
          <p:cNvPr id="57" name="Picture 56" descr="A white object with a twist&#10;&#10;Description automatically generated with medium confidence">
            <a:extLst>
              <a:ext uri="{FF2B5EF4-FFF2-40B4-BE49-F238E27FC236}">
                <a16:creationId xmlns:a16="http://schemas.microsoft.com/office/drawing/2014/main" id="{1825EC7D-5650-3C03-26DA-B6F8D7FDE8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433764"/>
            <a:ext cx="2834640" cy="2834640"/>
          </a:xfrm>
          <a:prstGeom prst="rect">
            <a:avLst/>
          </a:prstGeom>
        </p:spPr>
      </p:pic>
      <p:sp>
        <p:nvSpPr>
          <p:cNvPr id="51" name="Arrow: Down 50">
            <a:extLst>
              <a:ext uri="{FF2B5EF4-FFF2-40B4-BE49-F238E27FC236}">
                <a16:creationId xmlns:a16="http://schemas.microsoft.com/office/drawing/2014/main" id="{F64973EA-7687-27C1-A932-6893B73481A0}"/>
              </a:ext>
            </a:extLst>
          </p:cNvPr>
          <p:cNvSpPr/>
          <p:nvPr/>
        </p:nvSpPr>
        <p:spPr>
          <a:xfrm>
            <a:off x="210312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569CB8B8-782C-FE88-39BD-E7C4819C1C15}"/>
              </a:ext>
            </a:extLst>
          </p:cNvPr>
          <p:cNvSpPr/>
          <p:nvPr/>
        </p:nvSpPr>
        <p:spPr>
          <a:xfrm>
            <a:off x="493776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BDA7B706-71E3-4F26-C53E-4C284072D871}"/>
              </a:ext>
            </a:extLst>
          </p:cNvPr>
          <p:cNvSpPr/>
          <p:nvPr/>
        </p:nvSpPr>
        <p:spPr>
          <a:xfrm>
            <a:off x="777240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8E4152FA-5655-613A-03BC-52BF0B0A9F8F}"/>
              </a:ext>
            </a:extLst>
          </p:cNvPr>
          <p:cNvSpPr/>
          <p:nvPr/>
        </p:nvSpPr>
        <p:spPr>
          <a:xfrm>
            <a:off x="10607040" y="2059508"/>
            <a:ext cx="267037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 descr="A white triquetra with a black center&#10;&#10;Description automatically generated with medium confidence">
            <a:extLst>
              <a:ext uri="{FF2B5EF4-FFF2-40B4-BE49-F238E27FC236}">
                <a16:creationId xmlns:a16="http://schemas.microsoft.com/office/drawing/2014/main" id="{6E5899A3-50B5-5515-9707-E914DF7EF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4356592"/>
            <a:ext cx="2834640" cy="2834640"/>
          </a:xfrm>
          <a:prstGeom prst="rect">
            <a:avLst/>
          </a:prstGeom>
        </p:spPr>
      </p:pic>
      <p:pic>
        <p:nvPicPr>
          <p:cNvPr id="71" name="Picture 70" descr="A white object with a twist&#10;&#10;Description automatically generated with medium confidence">
            <a:extLst>
              <a:ext uri="{FF2B5EF4-FFF2-40B4-BE49-F238E27FC236}">
                <a16:creationId xmlns:a16="http://schemas.microsoft.com/office/drawing/2014/main" id="{D965F41A-BE1C-8838-D9E7-E86EC6F195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356592"/>
            <a:ext cx="2834640" cy="2834640"/>
          </a:xfrm>
          <a:prstGeom prst="rect">
            <a:avLst/>
          </a:prstGeom>
        </p:spPr>
      </p:pic>
      <p:pic>
        <p:nvPicPr>
          <p:cNvPr id="72" name="Picture 71" descr="A white object with a twist&#10;&#10;Description automatically generated with medium confidence">
            <a:extLst>
              <a:ext uri="{FF2B5EF4-FFF2-40B4-BE49-F238E27FC236}">
                <a16:creationId xmlns:a16="http://schemas.microsoft.com/office/drawing/2014/main" id="{7885DAB2-7C25-55E7-78B7-65AB6DC0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4356592"/>
            <a:ext cx="2834640" cy="2834640"/>
          </a:xfrm>
          <a:prstGeom prst="rect">
            <a:avLst/>
          </a:prstGeom>
        </p:spPr>
      </p:pic>
      <p:pic>
        <p:nvPicPr>
          <p:cNvPr id="75" name="Picture 74" descr="A close-up of a white object&#10;&#10;Description automatically generated">
            <a:extLst>
              <a:ext uri="{FF2B5EF4-FFF2-40B4-BE49-F238E27FC236}">
                <a16:creationId xmlns:a16="http://schemas.microsoft.com/office/drawing/2014/main" id="{290336E3-8EE5-4584-7BF2-40B674B9781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356592"/>
            <a:ext cx="2834640" cy="283464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BCE1693-E466-B98E-51F6-CAE9FCC33C61}"/>
              </a:ext>
            </a:extLst>
          </p:cNvPr>
          <p:cNvSpPr txBox="1"/>
          <p:nvPr/>
        </p:nvSpPr>
        <p:spPr>
          <a:xfrm rot="16200000">
            <a:off x="2606" y="88933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Samples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B54F466-92AA-0B69-B84D-927E5578C411}"/>
              </a:ext>
            </a:extLst>
          </p:cNvPr>
          <p:cNvSpPr txBox="1"/>
          <p:nvPr/>
        </p:nvSpPr>
        <p:spPr>
          <a:xfrm rot="16200000">
            <a:off x="-828629" y="3648876"/>
            <a:ext cx="27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</a:t>
            </a:r>
            <a:r>
              <a:rPr lang="en-US" sz="2000" dirty="0" err="1"/>
              <a:t>Boissonnat</a:t>
            </a:r>
            <a:r>
              <a:rPr lang="en-US" sz="2000" dirty="0"/>
              <a:t> </a:t>
            </a:r>
            <a:r>
              <a:rPr lang="en-US" sz="2000" i="1" dirty="0"/>
              <a:t>et al</a:t>
            </a:r>
            <a:r>
              <a:rPr lang="en-US" sz="2000" dirty="0"/>
              <a:t>. 2010]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1E603E6-FB28-5049-7D33-939D8E855F37}"/>
              </a:ext>
            </a:extLst>
          </p:cNvPr>
          <p:cNvSpPr txBox="1"/>
          <p:nvPr/>
        </p:nvSpPr>
        <p:spPr>
          <a:xfrm rot="16200000">
            <a:off x="191758" y="5573090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PMR</a:t>
            </a:r>
          </a:p>
        </p:txBody>
      </p:sp>
    </p:spTree>
    <p:extLst>
      <p:ext uri="{BB962C8B-B14F-4D97-AF65-F5344CB8AC3E}">
        <p14:creationId xmlns:p14="http://schemas.microsoft.com/office/powerpoint/2010/main" val="2859695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C3E201E-0435-3777-F4F7-80695BBD13EC}"/>
              </a:ext>
            </a:extLst>
          </p:cNvPr>
          <p:cNvGrpSpPr/>
          <p:nvPr/>
        </p:nvGrpSpPr>
        <p:grpSpPr>
          <a:xfrm>
            <a:off x="2971800" y="4270248"/>
            <a:ext cx="9144000" cy="1828800"/>
            <a:chOff x="2971800" y="4270248"/>
            <a:chExt cx="9144000" cy="1828800"/>
          </a:xfrm>
        </p:grpSpPr>
        <p:pic>
          <p:nvPicPr>
            <p:cNvPr id="20" name="Picture 19" descr="A close-up of a white wire&#10;&#10;Description automatically generated">
              <a:extLst>
                <a:ext uri="{FF2B5EF4-FFF2-40B4-BE49-F238E27FC236}">
                  <a16:creationId xmlns:a16="http://schemas.microsoft.com/office/drawing/2014/main" id="{B69666D4-D0A6-1977-94BD-D50601156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4270248"/>
              <a:ext cx="1828800" cy="1828800"/>
            </a:xfrm>
            <a:prstGeom prst="rect">
              <a:avLst/>
            </a:prstGeom>
          </p:spPr>
        </p:pic>
        <p:pic>
          <p:nvPicPr>
            <p:cNvPr id="22" name="Picture 21" descr="A close-up of a wire&#10;&#10;Description automatically generated">
              <a:extLst>
                <a:ext uri="{FF2B5EF4-FFF2-40B4-BE49-F238E27FC236}">
                  <a16:creationId xmlns:a16="http://schemas.microsoft.com/office/drawing/2014/main" id="{B75BD8C9-F8A9-38E1-0FF0-29D45B662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4270248"/>
              <a:ext cx="1828800" cy="1828800"/>
            </a:xfrm>
            <a:prstGeom prst="rect">
              <a:avLst/>
            </a:prstGeom>
          </p:spPr>
        </p:pic>
        <p:pic>
          <p:nvPicPr>
            <p:cNvPr id="24" name="Picture 23" descr="A close-up of a wire&#10;&#10;Description automatically generated">
              <a:extLst>
                <a:ext uri="{FF2B5EF4-FFF2-40B4-BE49-F238E27FC236}">
                  <a16:creationId xmlns:a16="http://schemas.microsoft.com/office/drawing/2014/main" id="{7F6819F9-2053-227F-0952-C7D9F950B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270248"/>
              <a:ext cx="1828800" cy="1828800"/>
            </a:xfrm>
            <a:prstGeom prst="rect">
              <a:avLst/>
            </a:prstGeom>
          </p:spPr>
        </p:pic>
        <p:pic>
          <p:nvPicPr>
            <p:cNvPr id="26" name="Picture 25" descr="A close-up of a wire&#10;&#10;Description automatically generated">
              <a:extLst>
                <a:ext uri="{FF2B5EF4-FFF2-40B4-BE49-F238E27FC236}">
                  <a16:creationId xmlns:a16="http://schemas.microsoft.com/office/drawing/2014/main" id="{CF746F2D-C9E4-E3DB-9D22-D10AF258C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4270248"/>
              <a:ext cx="1828800" cy="1828800"/>
            </a:xfrm>
            <a:prstGeom prst="rect">
              <a:avLst/>
            </a:prstGeom>
          </p:spPr>
        </p:pic>
        <p:pic>
          <p:nvPicPr>
            <p:cNvPr id="29" name="Picture 28" descr="A close-up of a wire&#10;&#10;Description automatically generated">
              <a:extLst>
                <a:ext uri="{FF2B5EF4-FFF2-40B4-BE49-F238E27FC236}">
                  <a16:creationId xmlns:a16="http://schemas.microsoft.com/office/drawing/2014/main" id="{CBA6E70F-AD64-9BFD-3002-7341915AC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4270248"/>
              <a:ext cx="1828800" cy="18288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B873DD-CF48-7B70-62F8-444EB4646C88}"/>
              </a:ext>
            </a:extLst>
          </p:cNvPr>
          <p:cNvGrpSpPr/>
          <p:nvPr/>
        </p:nvGrpSpPr>
        <p:grpSpPr>
          <a:xfrm>
            <a:off x="2971800" y="2066544"/>
            <a:ext cx="9144000" cy="1828800"/>
            <a:chOff x="2971800" y="2066544"/>
            <a:chExt cx="9144000" cy="1828800"/>
          </a:xfrm>
        </p:grpSpPr>
        <p:pic>
          <p:nvPicPr>
            <p:cNvPr id="6" name="Picture 5" descr="A close-up of a wire&#10;&#10;Description automatically generated">
              <a:extLst>
                <a:ext uri="{FF2B5EF4-FFF2-40B4-BE49-F238E27FC236}">
                  <a16:creationId xmlns:a16="http://schemas.microsoft.com/office/drawing/2014/main" id="{18CE501B-0661-6ED5-6D8B-1C8BD18B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2066544"/>
              <a:ext cx="1828800" cy="1828800"/>
            </a:xfrm>
            <a:prstGeom prst="rect">
              <a:avLst/>
            </a:prstGeom>
          </p:spPr>
        </p:pic>
        <p:pic>
          <p:nvPicPr>
            <p:cNvPr id="9" name="Picture 8" descr="A close-up of a white spiral&#10;&#10;Description automatically generated">
              <a:extLst>
                <a:ext uri="{FF2B5EF4-FFF2-40B4-BE49-F238E27FC236}">
                  <a16:creationId xmlns:a16="http://schemas.microsoft.com/office/drawing/2014/main" id="{3283C452-2AC4-F680-3BD0-3FF9ACED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066544"/>
              <a:ext cx="1828800" cy="1828800"/>
            </a:xfrm>
            <a:prstGeom prst="rect">
              <a:avLst/>
            </a:prstGeom>
          </p:spPr>
        </p:pic>
        <p:pic>
          <p:nvPicPr>
            <p:cNvPr id="11" name="Picture 10" descr="A close-up of a wire&#10;&#10;Description automatically generated">
              <a:extLst>
                <a:ext uri="{FF2B5EF4-FFF2-40B4-BE49-F238E27FC236}">
                  <a16:creationId xmlns:a16="http://schemas.microsoft.com/office/drawing/2014/main" id="{21B013B7-2A53-6C1A-0931-9E5F6A89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2066544"/>
              <a:ext cx="1828800" cy="1828800"/>
            </a:xfrm>
            <a:prstGeom prst="rect">
              <a:avLst/>
            </a:prstGeom>
          </p:spPr>
        </p:pic>
        <p:pic>
          <p:nvPicPr>
            <p:cNvPr id="14" name="Picture 13" descr="A close-up of a wire&#10;&#10;Description automatically generated">
              <a:extLst>
                <a:ext uri="{FF2B5EF4-FFF2-40B4-BE49-F238E27FC236}">
                  <a16:creationId xmlns:a16="http://schemas.microsoft.com/office/drawing/2014/main" id="{AF1091EC-9D0E-8C1D-F87E-4BB5DA98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066544"/>
              <a:ext cx="1828800" cy="1828800"/>
            </a:xfrm>
            <a:prstGeom prst="rect">
              <a:avLst/>
            </a:prstGeom>
          </p:spPr>
        </p:pic>
        <p:pic>
          <p:nvPicPr>
            <p:cNvPr id="17" name="Picture 16" descr="A close-up of a wire&#10;&#10;Description automatically generated">
              <a:extLst>
                <a:ext uri="{FF2B5EF4-FFF2-40B4-BE49-F238E27FC236}">
                  <a16:creationId xmlns:a16="http://schemas.microsoft.com/office/drawing/2014/main" id="{F611D255-3453-D80F-BCBF-3767CE57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2066544"/>
              <a:ext cx="1828800" cy="1828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Convergence (energy)</a:t>
            </a:r>
          </a:p>
        </p:txBody>
      </p:sp>
      <p:pic>
        <p:nvPicPr>
          <p:cNvPr id="5" name="Picture 4" descr="A colorful spiraling lines&#10;&#10;Description automatically generated with medium confidence">
            <a:extLst>
              <a:ext uri="{FF2B5EF4-FFF2-40B4-BE49-F238E27FC236}">
                <a16:creationId xmlns:a16="http://schemas.microsoft.com/office/drawing/2014/main" id="{1641C449-AE45-5B88-443C-4E300E00D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5544"/>
            <a:ext cx="2971800" cy="29718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CE7E36C-4F6D-D468-219A-01A14A61E4E7}"/>
              </a:ext>
            </a:extLst>
          </p:cNvPr>
          <p:cNvGrpSpPr/>
          <p:nvPr/>
        </p:nvGrpSpPr>
        <p:grpSpPr>
          <a:xfrm>
            <a:off x="2971800" y="1875966"/>
            <a:ext cx="9144000" cy="369332"/>
            <a:chOff x="2971800" y="1586040"/>
            <a:chExt cx="9144000" cy="369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3E219D-AB6D-1D3E-5A5F-C5E52AF51090}"/>
                </a:ext>
              </a:extLst>
            </p:cNvPr>
            <p:cNvSpPr txBox="1"/>
            <p:nvPr/>
          </p:nvSpPr>
          <p:spPr>
            <a:xfrm>
              <a:off x="29718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926C1C-9E7B-D8C2-4F77-D142753F4016}"/>
                </a:ext>
              </a:extLst>
            </p:cNvPr>
            <p:cNvSpPr txBox="1"/>
            <p:nvPr/>
          </p:nvSpPr>
          <p:spPr>
            <a:xfrm>
              <a:off x="48006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F1853B5-2DDF-8BB4-09E3-100ABDABD8A1}"/>
                </a:ext>
              </a:extLst>
            </p:cNvPr>
            <p:cNvSpPr txBox="1"/>
            <p:nvPr/>
          </p:nvSpPr>
          <p:spPr>
            <a:xfrm>
              <a:off x="66294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4AC63E-E396-0451-5B29-C28588B88B47}"/>
                </a:ext>
              </a:extLst>
            </p:cNvPr>
            <p:cNvSpPr txBox="1"/>
            <p:nvPr/>
          </p:nvSpPr>
          <p:spPr>
            <a:xfrm>
              <a:off x="84582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=8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A7F2CA-0CBB-A732-1B6C-4A13223F3900}"/>
                </a:ext>
              </a:extLst>
            </p:cNvPr>
            <p:cNvSpPr txBox="1"/>
            <p:nvPr/>
          </p:nvSpPr>
          <p:spPr>
            <a:xfrm>
              <a:off x="102870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=16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1D5795F-35A7-D4EF-36A0-56B85D6CCB0F}"/>
              </a:ext>
            </a:extLst>
          </p:cNvPr>
          <p:cNvSpPr txBox="1"/>
          <p:nvPr/>
        </p:nvSpPr>
        <p:spPr>
          <a:xfrm>
            <a:off x="2971800" y="37764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Single-level solve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A9369E-C340-D5C1-7E3B-87385078E164}"/>
              </a:ext>
            </a:extLst>
          </p:cNvPr>
          <p:cNvSpPr txBox="1"/>
          <p:nvPr/>
        </p:nvSpPr>
        <p:spPr>
          <a:xfrm>
            <a:off x="2971800" y="598017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Hierarchical solve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DF7189-34A5-0F8E-2217-5E8710C12B72}"/>
              </a:ext>
            </a:extLst>
          </p:cNvPr>
          <p:cNvGrpSpPr/>
          <p:nvPr/>
        </p:nvGrpSpPr>
        <p:grpSpPr>
          <a:xfrm>
            <a:off x="3330419" y="3486312"/>
            <a:ext cx="8440252" cy="369332"/>
            <a:chOff x="3323675" y="1586040"/>
            <a:chExt cx="844025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8B0C6F7-C7DD-7CB7-0CA8-83AEF0573D44}"/>
                    </a:ext>
                  </a:extLst>
                </p:cNvPr>
                <p:cNvSpPr txBox="1"/>
                <p:nvPr/>
              </p:nvSpPr>
              <p:spPr>
                <a:xfrm>
                  <a:off x="33236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=0.50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8B0C6F7-C7DD-7CB7-0CA8-83AEF0573D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3675" y="1586040"/>
                  <a:ext cx="1125052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2E32617-9B9E-46E5-6F5C-BCC52D86C4CC}"/>
                    </a:ext>
                  </a:extLst>
                </p:cNvPr>
                <p:cNvSpPr txBox="1"/>
                <p:nvPr/>
              </p:nvSpPr>
              <p:spPr>
                <a:xfrm>
                  <a:off x="51524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=0.37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2E32617-9B9E-46E5-6F5C-BCC52D86C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2475" y="1586040"/>
                  <a:ext cx="112505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9F6AC0E-A4A8-A3D0-60AF-4581EA987CA0}"/>
                    </a:ext>
                  </a:extLst>
                </p:cNvPr>
                <p:cNvSpPr txBox="1"/>
                <p:nvPr/>
              </p:nvSpPr>
              <p:spPr>
                <a:xfrm>
                  <a:off x="69812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=0.32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9F6AC0E-A4A8-A3D0-60AF-4581EA987C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1275" y="1586040"/>
                  <a:ext cx="1125052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5AEE729-AB49-4766-C29E-33D0DE94439F}"/>
                    </a:ext>
                  </a:extLst>
                </p:cNvPr>
                <p:cNvSpPr txBox="1"/>
                <p:nvPr/>
              </p:nvSpPr>
              <p:spPr>
                <a:xfrm>
                  <a:off x="88100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5AEE729-AB49-4766-C29E-33D0DE9443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0075" y="1586040"/>
                  <a:ext cx="1125052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B7B789C-6921-3E0C-4CF5-F73CB37E629A}"/>
                    </a:ext>
                  </a:extLst>
                </p:cNvPr>
                <p:cNvSpPr txBox="1"/>
                <p:nvPr/>
              </p:nvSpPr>
              <p:spPr>
                <a:xfrm>
                  <a:off x="106388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B7B789C-6921-3E0C-4CF5-F73CB37E62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8875" y="1586040"/>
                  <a:ext cx="1125052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323D62-EA47-C0C1-0791-08BFD914D05F}"/>
              </a:ext>
            </a:extLst>
          </p:cNvPr>
          <p:cNvGrpSpPr/>
          <p:nvPr/>
        </p:nvGrpSpPr>
        <p:grpSpPr>
          <a:xfrm>
            <a:off x="3337163" y="5669804"/>
            <a:ext cx="8440252" cy="369332"/>
            <a:chOff x="3323675" y="1586040"/>
            <a:chExt cx="844025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F496708-75C0-1AE9-CF21-EFEB8D40CAAF}"/>
                    </a:ext>
                  </a:extLst>
                </p:cNvPr>
                <p:cNvSpPr txBox="1"/>
                <p:nvPr/>
              </p:nvSpPr>
              <p:spPr>
                <a:xfrm>
                  <a:off x="33236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=0.40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F496708-75C0-1AE9-CF21-EFEB8D40C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3675" y="1586040"/>
                  <a:ext cx="1125052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228C1E4-CC0F-79CE-2CEB-4E0C7AF27022}"/>
                    </a:ext>
                  </a:extLst>
                </p:cNvPr>
                <p:cNvSpPr txBox="1"/>
                <p:nvPr/>
              </p:nvSpPr>
              <p:spPr>
                <a:xfrm>
                  <a:off x="51524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=0.33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228C1E4-CC0F-79CE-2CEB-4E0C7AF27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2475" y="1586040"/>
                  <a:ext cx="1125052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015B664-92A0-27ED-1F79-40CFAFB4824E}"/>
                    </a:ext>
                  </a:extLst>
                </p:cNvPr>
                <p:cNvSpPr txBox="1"/>
                <p:nvPr/>
              </p:nvSpPr>
              <p:spPr>
                <a:xfrm>
                  <a:off x="69812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015B664-92A0-27ED-1F79-40CFAFB482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1275" y="1586040"/>
                  <a:ext cx="1125052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0D6EFE6-63AE-D278-D33D-406F4ACEE15A}"/>
                    </a:ext>
                  </a:extLst>
                </p:cNvPr>
                <p:cNvSpPr txBox="1"/>
                <p:nvPr/>
              </p:nvSpPr>
              <p:spPr>
                <a:xfrm>
                  <a:off x="88100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0D6EFE6-63AE-D278-D33D-406F4ACEE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0075" y="1586040"/>
                  <a:ext cx="1125052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BC317A9-9837-A99E-22ED-A9D60D5E1FE4}"/>
                    </a:ext>
                  </a:extLst>
                </p:cNvPr>
                <p:cNvSpPr txBox="1"/>
                <p:nvPr/>
              </p:nvSpPr>
              <p:spPr>
                <a:xfrm>
                  <a:off x="10638875" y="1586040"/>
                  <a:ext cx="1125052" cy="369332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BC317A9-9837-A99E-22ED-A9D60D5E1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8875" y="1586040"/>
                  <a:ext cx="1125052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4463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white wire&#10;&#10;Description automatically generated">
            <a:extLst>
              <a:ext uri="{FF2B5EF4-FFF2-40B4-BE49-F238E27FC236}">
                <a16:creationId xmlns:a16="http://schemas.microsoft.com/office/drawing/2014/main" id="{B69666D4-D0A6-1977-94BD-D50601156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270248"/>
            <a:ext cx="1828800" cy="1828800"/>
          </a:xfrm>
          <a:prstGeom prst="rect">
            <a:avLst/>
          </a:prstGeom>
        </p:spPr>
      </p:pic>
      <p:pic>
        <p:nvPicPr>
          <p:cNvPr id="22" name="Picture 21" descr="A close-up of a wire&#10;&#10;Description automatically generated">
            <a:extLst>
              <a:ext uri="{FF2B5EF4-FFF2-40B4-BE49-F238E27FC236}">
                <a16:creationId xmlns:a16="http://schemas.microsoft.com/office/drawing/2014/main" id="{B75BD8C9-F8A9-38E1-0FF0-29D45B662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70248"/>
            <a:ext cx="1828800" cy="1828800"/>
          </a:xfrm>
          <a:prstGeom prst="rect">
            <a:avLst/>
          </a:prstGeom>
        </p:spPr>
      </p:pic>
      <p:pic>
        <p:nvPicPr>
          <p:cNvPr id="24" name="Picture 23" descr="A close-up of a wire&#10;&#10;Description automatically generated">
            <a:extLst>
              <a:ext uri="{FF2B5EF4-FFF2-40B4-BE49-F238E27FC236}">
                <a16:creationId xmlns:a16="http://schemas.microsoft.com/office/drawing/2014/main" id="{7F6819F9-2053-227F-0952-C7D9F950B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70248"/>
            <a:ext cx="1828800" cy="1828800"/>
          </a:xfrm>
          <a:prstGeom prst="rect">
            <a:avLst/>
          </a:prstGeom>
        </p:spPr>
      </p:pic>
      <p:pic>
        <p:nvPicPr>
          <p:cNvPr id="26" name="Picture 25" descr="A close-up of a wire&#10;&#10;Description automatically generated">
            <a:extLst>
              <a:ext uri="{FF2B5EF4-FFF2-40B4-BE49-F238E27FC236}">
                <a16:creationId xmlns:a16="http://schemas.microsoft.com/office/drawing/2014/main" id="{CF746F2D-C9E4-E3DB-9D22-D10AF258C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270248"/>
            <a:ext cx="1828800" cy="1828800"/>
          </a:xfrm>
          <a:prstGeom prst="rect">
            <a:avLst/>
          </a:prstGeom>
        </p:spPr>
      </p:pic>
      <p:pic>
        <p:nvPicPr>
          <p:cNvPr id="29" name="Picture 28" descr="A close-up of a wire&#10;&#10;Description automatically generated">
            <a:extLst>
              <a:ext uri="{FF2B5EF4-FFF2-40B4-BE49-F238E27FC236}">
                <a16:creationId xmlns:a16="http://schemas.microsoft.com/office/drawing/2014/main" id="{CBA6E70F-AD64-9BFD-3002-7341915AC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270248"/>
            <a:ext cx="1828800" cy="1828800"/>
          </a:xfrm>
          <a:prstGeom prst="rect">
            <a:avLst/>
          </a:prstGeom>
        </p:spPr>
      </p:pic>
      <p:pic>
        <p:nvPicPr>
          <p:cNvPr id="6" name="Picture 5" descr="A close-up of a wire&#10;&#10;Description automatically generated">
            <a:extLst>
              <a:ext uri="{FF2B5EF4-FFF2-40B4-BE49-F238E27FC236}">
                <a16:creationId xmlns:a16="http://schemas.microsoft.com/office/drawing/2014/main" id="{18CE501B-0661-6ED5-6D8B-1C8BD18B7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66544"/>
            <a:ext cx="1828800" cy="1828800"/>
          </a:xfrm>
          <a:prstGeom prst="rect">
            <a:avLst/>
          </a:prstGeom>
        </p:spPr>
      </p:pic>
      <p:pic>
        <p:nvPicPr>
          <p:cNvPr id="9" name="Picture 8" descr="A close-up of a white spiral&#10;&#10;Description automatically generated">
            <a:extLst>
              <a:ext uri="{FF2B5EF4-FFF2-40B4-BE49-F238E27FC236}">
                <a16:creationId xmlns:a16="http://schemas.microsoft.com/office/drawing/2014/main" id="{3283C452-2AC4-F680-3BD0-3FF9ACEDDB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66544"/>
            <a:ext cx="1828800" cy="1828800"/>
          </a:xfrm>
          <a:prstGeom prst="rect">
            <a:avLst/>
          </a:prstGeom>
        </p:spPr>
      </p:pic>
      <p:pic>
        <p:nvPicPr>
          <p:cNvPr id="11" name="Picture 10" descr="A close-up of a wire&#10;&#10;Description automatically generated">
            <a:extLst>
              <a:ext uri="{FF2B5EF4-FFF2-40B4-BE49-F238E27FC236}">
                <a16:creationId xmlns:a16="http://schemas.microsoft.com/office/drawing/2014/main" id="{21B013B7-2A53-6C1A-0931-9E5F6A89D9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66544"/>
            <a:ext cx="1828800" cy="1828800"/>
          </a:xfrm>
          <a:prstGeom prst="rect">
            <a:avLst/>
          </a:prstGeom>
        </p:spPr>
      </p:pic>
      <p:pic>
        <p:nvPicPr>
          <p:cNvPr id="14" name="Picture 13" descr="A close-up of a wire&#10;&#10;Description automatically generated">
            <a:extLst>
              <a:ext uri="{FF2B5EF4-FFF2-40B4-BE49-F238E27FC236}">
                <a16:creationId xmlns:a16="http://schemas.microsoft.com/office/drawing/2014/main" id="{AF1091EC-9D0E-8C1D-F87E-4BB5DA9897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066544"/>
            <a:ext cx="1828800" cy="1828800"/>
          </a:xfrm>
          <a:prstGeom prst="rect">
            <a:avLst/>
          </a:prstGeom>
        </p:spPr>
      </p:pic>
      <p:pic>
        <p:nvPicPr>
          <p:cNvPr id="17" name="Picture 16" descr="A close-up of a wire&#10;&#10;Description automatically generated">
            <a:extLst>
              <a:ext uri="{FF2B5EF4-FFF2-40B4-BE49-F238E27FC236}">
                <a16:creationId xmlns:a16="http://schemas.microsoft.com/office/drawing/2014/main" id="{F611D255-3453-D80F-BCBF-3767CE5754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066544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Convergence (time)</a:t>
            </a:r>
          </a:p>
        </p:txBody>
      </p:sp>
      <p:pic>
        <p:nvPicPr>
          <p:cNvPr id="5" name="Picture 4" descr="A colorful spiraling lines&#10;&#10;Description automatically generated with medium confidence">
            <a:extLst>
              <a:ext uri="{FF2B5EF4-FFF2-40B4-BE49-F238E27FC236}">
                <a16:creationId xmlns:a16="http://schemas.microsoft.com/office/drawing/2014/main" id="{1641C449-AE45-5B88-443C-4E300E00D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5544"/>
            <a:ext cx="2971800" cy="29718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1D5795F-35A7-D4EF-36A0-56B85D6CCB0F}"/>
              </a:ext>
            </a:extLst>
          </p:cNvPr>
          <p:cNvSpPr txBox="1"/>
          <p:nvPr/>
        </p:nvSpPr>
        <p:spPr>
          <a:xfrm>
            <a:off x="2971800" y="37764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Single-level solve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A9369E-C340-D5C1-7E3B-87385078E164}"/>
              </a:ext>
            </a:extLst>
          </p:cNvPr>
          <p:cNvSpPr txBox="1"/>
          <p:nvPr/>
        </p:nvSpPr>
        <p:spPr>
          <a:xfrm>
            <a:off x="2971800" y="598017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Hierarchical solve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40AA8-B80A-6F77-A9DE-BB6407591E1B}"/>
              </a:ext>
            </a:extLst>
          </p:cNvPr>
          <p:cNvGrpSpPr/>
          <p:nvPr/>
        </p:nvGrpSpPr>
        <p:grpSpPr>
          <a:xfrm>
            <a:off x="3454365" y="3486312"/>
            <a:ext cx="8250872" cy="369332"/>
            <a:chOff x="3447621" y="1586040"/>
            <a:chExt cx="8250872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D05762-D76A-A7BB-5C13-59005D8CA666}"/>
                </a:ext>
              </a:extLst>
            </p:cNvPr>
            <p:cNvSpPr txBox="1"/>
            <p:nvPr/>
          </p:nvSpPr>
          <p:spPr>
            <a:xfrm>
              <a:off x="3447621" y="1586040"/>
              <a:ext cx="87716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21.6 (s)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3EC4DF-E2E4-D078-F643-2D0F0B14D78F}"/>
                </a:ext>
              </a:extLst>
            </p:cNvPr>
            <p:cNvSpPr txBox="1"/>
            <p:nvPr/>
          </p:nvSpPr>
          <p:spPr>
            <a:xfrm>
              <a:off x="5276421" y="1586040"/>
              <a:ext cx="87716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41.3 (s)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67FEE-C85D-AC2E-6144-34940E8F9792}"/>
                </a:ext>
              </a:extLst>
            </p:cNvPr>
            <p:cNvSpPr txBox="1"/>
            <p:nvPr/>
          </p:nvSpPr>
          <p:spPr>
            <a:xfrm>
              <a:off x="7105222" y="1586040"/>
              <a:ext cx="87716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82.5 (s)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332787-24DA-92D2-1A02-52FEB93D9F7A}"/>
                </a:ext>
              </a:extLst>
            </p:cNvPr>
            <p:cNvSpPr txBox="1"/>
            <p:nvPr/>
          </p:nvSpPr>
          <p:spPr>
            <a:xfrm>
              <a:off x="8875510" y="1586040"/>
              <a:ext cx="99418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160.7 (s)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6DCB5C-BC69-D18C-F055-57C9B9CE4800}"/>
                </a:ext>
              </a:extLst>
            </p:cNvPr>
            <p:cNvSpPr txBox="1"/>
            <p:nvPr/>
          </p:nvSpPr>
          <p:spPr>
            <a:xfrm>
              <a:off x="10704310" y="1586040"/>
              <a:ext cx="99418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336.9 (s)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246FE4-58F6-4CD9-0E43-DB0FBD143E36}"/>
              </a:ext>
            </a:extLst>
          </p:cNvPr>
          <p:cNvGrpSpPr/>
          <p:nvPr/>
        </p:nvGrpSpPr>
        <p:grpSpPr>
          <a:xfrm>
            <a:off x="3519618" y="5669804"/>
            <a:ext cx="8133854" cy="369332"/>
            <a:chOff x="3506130" y="1586040"/>
            <a:chExt cx="8133854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00FA8-0E12-07DC-FA0F-2363FAA5F658}"/>
                </a:ext>
              </a:extLst>
            </p:cNvPr>
            <p:cNvSpPr txBox="1"/>
            <p:nvPr/>
          </p:nvSpPr>
          <p:spPr>
            <a:xfrm>
              <a:off x="3506130" y="1586040"/>
              <a:ext cx="760144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0.9 (s)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51E10-1AF2-E937-4493-F0A5E6F40C5C}"/>
                </a:ext>
              </a:extLst>
            </p:cNvPr>
            <p:cNvSpPr txBox="1"/>
            <p:nvPr/>
          </p:nvSpPr>
          <p:spPr>
            <a:xfrm>
              <a:off x="5334930" y="1586040"/>
              <a:ext cx="760144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1.8 (s)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415FF2-3F6D-BAC3-4F5F-68FE7B996FCA}"/>
                </a:ext>
              </a:extLst>
            </p:cNvPr>
            <p:cNvSpPr txBox="1"/>
            <p:nvPr/>
          </p:nvSpPr>
          <p:spPr>
            <a:xfrm>
              <a:off x="7163730" y="1586040"/>
              <a:ext cx="760144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3.6 (s)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F8F0FF-B37B-DA4D-2BC2-B77379ECA631}"/>
                </a:ext>
              </a:extLst>
            </p:cNvPr>
            <p:cNvSpPr txBox="1"/>
            <p:nvPr/>
          </p:nvSpPr>
          <p:spPr>
            <a:xfrm>
              <a:off x="8992530" y="1586040"/>
              <a:ext cx="760144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7.1 (s)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88BEF2-0BA1-3804-9DA9-A6EFE12DB687}"/>
                </a:ext>
              </a:extLst>
            </p:cNvPr>
            <p:cNvSpPr txBox="1"/>
            <p:nvPr/>
          </p:nvSpPr>
          <p:spPr>
            <a:xfrm>
              <a:off x="10762821" y="1586040"/>
              <a:ext cx="87716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13.9 (s)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57D589-1108-3DD2-D57C-5D0A4A54C734}"/>
              </a:ext>
            </a:extLst>
          </p:cNvPr>
          <p:cNvGrpSpPr/>
          <p:nvPr/>
        </p:nvGrpSpPr>
        <p:grpSpPr>
          <a:xfrm>
            <a:off x="2971800" y="1875966"/>
            <a:ext cx="9144000" cy="369332"/>
            <a:chOff x="2971800" y="1586040"/>
            <a:chExt cx="9144000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82313B-D55C-6E86-1F21-E9A718E09F95}"/>
                </a:ext>
              </a:extLst>
            </p:cNvPr>
            <p:cNvSpPr txBox="1"/>
            <p:nvPr/>
          </p:nvSpPr>
          <p:spPr>
            <a:xfrm>
              <a:off x="29718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42EA52-0810-6B4D-FD99-45C0A67A998B}"/>
                </a:ext>
              </a:extLst>
            </p:cNvPr>
            <p:cNvSpPr txBox="1"/>
            <p:nvPr/>
          </p:nvSpPr>
          <p:spPr>
            <a:xfrm>
              <a:off x="48006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94E252-A5FA-FB1C-C0BC-9C25850AEAF4}"/>
                </a:ext>
              </a:extLst>
            </p:cNvPr>
            <p:cNvSpPr txBox="1"/>
            <p:nvPr/>
          </p:nvSpPr>
          <p:spPr>
            <a:xfrm>
              <a:off x="66294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FE9C12-0FA2-9956-CE1E-AAF87B1B05EB}"/>
                </a:ext>
              </a:extLst>
            </p:cNvPr>
            <p:cNvSpPr txBox="1"/>
            <p:nvPr/>
          </p:nvSpPr>
          <p:spPr>
            <a:xfrm>
              <a:off x="84582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C9227A-57D4-5A56-9BC3-F6D899D744C8}"/>
                </a:ext>
              </a:extLst>
            </p:cNvPr>
            <p:cNvSpPr txBox="1"/>
            <p:nvPr/>
          </p:nvSpPr>
          <p:spPr>
            <a:xfrm>
              <a:off x="10287000" y="1586040"/>
              <a:ext cx="182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iters</a:t>
              </a:r>
              <a:r>
                <a:rPr lang="en-US" dirty="0"/>
                <a:t>=16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623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and blue abstract art&#10;&#10;Description automatically generated with medium confidence">
            <a:extLst>
              <a:ext uri="{FF2B5EF4-FFF2-40B4-BE49-F238E27FC236}">
                <a16:creationId xmlns:a16="http://schemas.microsoft.com/office/drawing/2014/main" id="{FBE400BA-717E-AFB6-1DDF-722073F05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66544"/>
            <a:ext cx="1828800" cy="1828800"/>
          </a:xfrm>
          <a:prstGeom prst="rect">
            <a:avLst/>
          </a:prstGeom>
        </p:spPr>
      </p:pic>
      <p:pic>
        <p:nvPicPr>
          <p:cNvPr id="28" name="Picture 27" descr="A blue and red abstract art&#10;&#10;Description automatically generated with medium confidence">
            <a:extLst>
              <a:ext uri="{FF2B5EF4-FFF2-40B4-BE49-F238E27FC236}">
                <a16:creationId xmlns:a16="http://schemas.microsoft.com/office/drawing/2014/main" id="{0129DC19-A5FB-C2D6-7E8F-A4E029D38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66544"/>
            <a:ext cx="1828800" cy="1828800"/>
          </a:xfrm>
          <a:prstGeom prst="rect">
            <a:avLst/>
          </a:prstGeom>
        </p:spPr>
      </p:pic>
      <p:pic>
        <p:nvPicPr>
          <p:cNvPr id="31" name="Picture 30" descr="A red and blue abstract art&#10;&#10;Description automatically generated">
            <a:extLst>
              <a:ext uri="{FF2B5EF4-FFF2-40B4-BE49-F238E27FC236}">
                <a16:creationId xmlns:a16="http://schemas.microsoft.com/office/drawing/2014/main" id="{73F8665F-38FC-81CC-4802-0E61F6732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66544"/>
            <a:ext cx="1828800" cy="1828800"/>
          </a:xfrm>
          <a:prstGeom prst="rect">
            <a:avLst/>
          </a:prstGeom>
        </p:spPr>
      </p:pic>
      <p:pic>
        <p:nvPicPr>
          <p:cNvPr id="33" name="Picture 32" descr="A blue and red spiraled object&#10;&#10;Description automatically generated with medium confidence">
            <a:extLst>
              <a:ext uri="{FF2B5EF4-FFF2-40B4-BE49-F238E27FC236}">
                <a16:creationId xmlns:a16="http://schemas.microsoft.com/office/drawing/2014/main" id="{5547122C-E15C-435F-91F7-A5F685EC8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066544"/>
            <a:ext cx="1828800" cy="1828800"/>
          </a:xfrm>
          <a:prstGeom prst="rect">
            <a:avLst/>
          </a:prstGeom>
        </p:spPr>
      </p:pic>
      <p:pic>
        <p:nvPicPr>
          <p:cNvPr id="35" name="Picture 34" descr="A red and blue abstract art&#10;&#10;Description automatically generated with medium confidence">
            <a:extLst>
              <a:ext uri="{FF2B5EF4-FFF2-40B4-BE49-F238E27FC236}">
                <a16:creationId xmlns:a16="http://schemas.microsoft.com/office/drawing/2014/main" id="{744F0A3A-A889-3C94-1E18-6260C3790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057400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Convergence (initialization)</a:t>
            </a:r>
          </a:p>
        </p:txBody>
      </p:sp>
      <p:pic>
        <p:nvPicPr>
          <p:cNvPr id="5" name="Picture 4" descr="A colorful spiraling lines&#10;&#10;Description automatically generated with medium confidence">
            <a:extLst>
              <a:ext uri="{FF2B5EF4-FFF2-40B4-BE49-F238E27FC236}">
                <a16:creationId xmlns:a16="http://schemas.microsoft.com/office/drawing/2014/main" id="{1641C449-AE45-5B88-443C-4E300E00D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5544"/>
            <a:ext cx="2971800" cy="29718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1D5795F-35A7-D4EF-36A0-56B85D6CCB0F}"/>
              </a:ext>
            </a:extLst>
          </p:cNvPr>
          <p:cNvSpPr txBox="1"/>
          <p:nvPr/>
        </p:nvSpPr>
        <p:spPr>
          <a:xfrm>
            <a:off x="2971800" y="37764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Single-level solve (</a:t>
            </a:r>
            <a:r>
              <a:rPr lang="en-US" dirty="0" err="1"/>
              <a:t>iters</a:t>
            </a:r>
            <a:r>
              <a:rPr lang="en-US" dirty="0"/>
              <a:t>=32)</a:t>
            </a:r>
          </a:p>
        </p:txBody>
      </p:sp>
      <p:pic>
        <p:nvPicPr>
          <p:cNvPr id="64" name="Picture 63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CDBFDC95-4EBA-9365-DB62-C48AE2AA7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270248"/>
            <a:ext cx="1828800" cy="1828800"/>
          </a:xfrm>
          <a:prstGeom prst="rect">
            <a:avLst/>
          </a:prstGeom>
        </p:spPr>
      </p:pic>
      <p:pic>
        <p:nvPicPr>
          <p:cNvPr id="65" name="Picture 64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B22FB267-D05B-4F4D-6D0A-773DE8103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70248"/>
            <a:ext cx="1828800" cy="1828800"/>
          </a:xfrm>
          <a:prstGeom prst="rect">
            <a:avLst/>
          </a:prstGeom>
        </p:spPr>
      </p:pic>
      <p:pic>
        <p:nvPicPr>
          <p:cNvPr id="66" name="Picture 65" descr="A red and blue object with a spiral&#10;&#10;Description automatically generated with medium confidence">
            <a:extLst>
              <a:ext uri="{FF2B5EF4-FFF2-40B4-BE49-F238E27FC236}">
                <a16:creationId xmlns:a16="http://schemas.microsoft.com/office/drawing/2014/main" id="{E9ABD2E3-6DC3-51BB-4797-404CF5285C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70248"/>
            <a:ext cx="1828800" cy="1828800"/>
          </a:xfrm>
          <a:prstGeom prst="rect">
            <a:avLst/>
          </a:prstGeom>
        </p:spPr>
      </p:pic>
      <p:pic>
        <p:nvPicPr>
          <p:cNvPr id="67" name="Picture 66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14CA1565-1870-007D-EF8A-C23288DB07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270248"/>
            <a:ext cx="1828800" cy="1828800"/>
          </a:xfrm>
          <a:prstGeom prst="rect">
            <a:avLst/>
          </a:prstGeom>
        </p:spPr>
      </p:pic>
      <p:pic>
        <p:nvPicPr>
          <p:cNvPr id="68" name="Picture 67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8FF52D5F-45E7-C518-6CA2-71F8E4CF79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270248"/>
            <a:ext cx="1828800" cy="18288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7A9369E-C340-D5C1-7E3B-87385078E164}"/>
              </a:ext>
            </a:extLst>
          </p:cNvPr>
          <p:cNvSpPr txBox="1"/>
          <p:nvPr/>
        </p:nvSpPr>
        <p:spPr>
          <a:xfrm>
            <a:off x="2971800" y="598017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Hierarchical solve (</a:t>
            </a:r>
            <a:r>
              <a:rPr lang="en-US" dirty="0" err="1"/>
              <a:t>iters</a:t>
            </a:r>
            <a:r>
              <a:rPr lang="en-US" dirty="0"/>
              <a:t>=4)</a:t>
            </a:r>
          </a:p>
        </p:txBody>
      </p:sp>
    </p:spTree>
    <p:extLst>
      <p:ext uri="{BB962C8B-B14F-4D97-AF65-F5344CB8AC3E}">
        <p14:creationId xmlns:p14="http://schemas.microsoft.com/office/powerpoint/2010/main" val="831884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and blue abstract art&#10;&#10;Description automatically generated with medium confidence">
            <a:extLst>
              <a:ext uri="{FF2B5EF4-FFF2-40B4-BE49-F238E27FC236}">
                <a16:creationId xmlns:a16="http://schemas.microsoft.com/office/drawing/2014/main" id="{FBE400BA-717E-AFB6-1DDF-722073F05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66544"/>
            <a:ext cx="1828800" cy="1828800"/>
          </a:xfrm>
          <a:prstGeom prst="rect">
            <a:avLst/>
          </a:prstGeom>
        </p:spPr>
      </p:pic>
      <p:pic>
        <p:nvPicPr>
          <p:cNvPr id="28" name="Picture 27" descr="A blue and red abstract art&#10;&#10;Description automatically generated with medium confidence">
            <a:extLst>
              <a:ext uri="{FF2B5EF4-FFF2-40B4-BE49-F238E27FC236}">
                <a16:creationId xmlns:a16="http://schemas.microsoft.com/office/drawing/2014/main" id="{0129DC19-A5FB-C2D6-7E8F-A4E029D38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66544"/>
            <a:ext cx="1828800" cy="1828800"/>
          </a:xfrm>
          <a:prstGeom prst="rect">
            <a:avLst/>
          </a:prstGeom>
        </p:spPr>
      </p:pic>
      <p:pic>
        <p:nvPicPr>
          <p:cNvPr id="31" name="Picture 30" descr="A red and blue abstract art&#10;&#10;Description automatically generated">
            <a:extLst>
              <a:ext uri="{FF2B5EF4-FFF2-40B4-BE49-F238E27FC236}">
                <a16:creationId xmlns:a16="http://schemas.microsoft.com/office/drawing/2014/main" id="{73F8665F-38FC-81CC-4802-0E61F6732F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66544"/>
            <a:ext cx="1828800" cy="1828800"/>
          </a:xfrm>
          <a:prstGeom prst="rect">
            <a:avLst/>
          </a:prstGeom>
        </p:spPr>
      </p:pic>
      <p:pic>
        <p:nvPicPr>
          <p:cNvPr id="33" name="Picture 32" descr="A blue and red spiraled object&#10;&#10;Description automatically generated with medium confidence">
            <a:extLst>
              <a:ext uri="{FF2B5EF4-FFF2-40B4-BE49-F238E27FC236}">
                <a16:creationId xmlns:a16="http://schemas.microsoft.com/office/drawing/2014/main" id="{5547122C-E15C-435F-91F7-A5F685EC8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066544"/>
            <a:ext cx="1828800" cy="1828800"/>
          </a:xfrm>
          <a:prstGeom prst="rect">
            <a:avLst/>
          </a:prstGeom>
        </p:spPr>
      </p:pic>
      <p:pic>
        <p:nvPicPr>
          <p:cNvPr id="35" name="Picture 34" descr="A red and blue abstract art&#10;&#10;Description automatically generated with medium confidence">
            <a:extLst>
              <a:ext uri="{FF2B5EF4-FFF2-40B4-BE49-F238E27FC236}">
                <a16:creationId xmlns:a16="http://schemas.microsoft.com/office/drawing/2014/main" id="{744F0A3A-A889-3C94-1E18-6260C37902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057400"/>
            <a:ext cx="18288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Convergence (initialization)</a:t>
            </a:r>
          </a:p>
        </p:txBody>
      </p:sp>
      <p:pic>
        <p:nvPicPr>
          <p:cNvPr id="5" name="Picture 4" descr="A colorful spiraling lines&#10;&#10;Description automatically generated with medium confidence">
            <a:extLst>
              <a:ext uri="{FF2B5EF4-FFF2-40B4-BE49-F238E27FC236}">
                <a16:creationId xmlns:a16="http://schemas.microsoft.com/office/drawing/2014/main" id="{1641C449-AE45-5B88-443C-4E300E00DE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5544"/>
            <a:ext cx="2971800" cy="29718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1D5795F-35A7-D4EF-36A0-56B85D6CCB0F}"/>
              </a:ext>
            </a:extLst>
          </p:cNvPr>
          <p:cNvSpPr txBox="1"/>
          <p:nvPr/>
        </p:nvSpPr>
        <p:spPr>
          <a:xfrm>
            <a:off x="2971800" y="37764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Single-level solve (</a:t>
            </a:r>
            <a:r>
              <a:rPr lang="en-US" dirty="0" err="1"/>
              <a:t>iters</a:t>
            </a:r>
            <a:r>
              <a:rPr lang="en-US" dirty="0"/>
              <a:t>=32)</a:t>
            </a:r>
          </a:p>
        </p:txBody>
      </p:sp>
      <p:pic>
        <p:nvPicPr>
          <p:cNvPr id="64" name="Picture 63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CDBFDC95-4EBA-9365-DB62-C48AE2AA7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270248"/>
            <a:ext cx="1828800" cy="1828800"/>
          </a:xfrm>
          <a:prstGeom prst="rect">
            <a:avLst/>
          </a:prstGeom>
        </p:spPr>
      </p:pic>
      <p:pic>
        <p:nvPicPr>
          <p:cNvPr id="65" name="Picture 64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B22FB267-D05B-4F4D-6D0A-773DE81037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270248"/>
            <a:ext cx="1828800" cy="1828800"/>
          </a:xfrm>
          <a:prstGeom prst="rect">
            <a:avLst/>
          </a:prstGeom>
        </p:spPr>
      </p:pic>
      <p:pic>
        <p:nvPicPr>
          <p:cNvPr id="66" name="Picture 65" descr="A red and blue object with a spiral&#10;&#10;Description automatically generated with medium confidence">
            <a:extLst>
              <a:ext uri="{FF2B5EF4-FFF2-40B4-BE49-F238E27FC236}">
                <a16:creationId xmlns:a16="http://schemas.microsoft.com/office/drawing/2014/main" id="{E9ABD2E3-6DC3-51BB-4797-404CF5285C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70248"/>
            <a:ext cx="1828800" cy="1828800"/>
          </a:xfrm>
          <a:prstGeom prst="rect">
            <a:avLst/>
          </a:prstGeom>
        </p:spPr>
      </p:pic>
      <p:pic>
        <p:nvPicPr>
          <p:cNvPr id="67" name="Picture 66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14CA1565-1870-007D-EF8A-C23288DB07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270248"/>
            <a:ext cx="1828800" cy="1828800"/>
          </a:xfrm>
          <a:prstGeom prst="rect">
            <a:avLst/>
          </a:prstGeom>
        </p:spPr>
      </p:pic>
      <p:pic>
        <p:nvPicPr>
          <p:cNvPr id="68" name="Picture 67" descr="A red and blue object with a white background&#10;&#10;Description automatically generated">
            <a:extLst>
              <a:ext uri="{FF2B5EF4-FFF2-40B4-BE49-F238E27FC236}">
                <a16:creationId xmlns:a16="http://schemas.microsoft.com/office/drawing/2014/main" id="{8FF52D5F-45E7-C518-6CA2-71F8E4CF79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270248"/>
            <a:ext cx="1828800" cy="18288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7A9369E-C340-D5C1-7E3B-87385078E164}"/>
              </a:ext>
            </a:extLst>
          </p:cNvPr>
          <p:cNvSpPr txBox="1"/>
          <p:nvPr/>
        </p:nvSpPr>
        <p:spPr>
          <a:xfrm>
            <a:off x="2971800" y="598017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Hierarchical solve (</a:t>
            </a:r>
            <a:r>
              <a:rPr lang="en-US" dirty="0" err="1"/>
              <a:t>iters</a:t>
            </a:r>
            <a:r>
              <a:rPr lang="en-US" dirty="0"/>
              <a:t>=4)</a:t>
            </a:r>
          </a:p>
        </p:txBody>
      </p:sp>
      <p:pic>
        <p:nvPicPr>
          <p:cNvPr id="8" name="initialization">
            <a:hlinkClick r:id="" action="ppaction://media"/>
            <a:extLst>
              <a:ext uri="{FF2B5EF4-FFF2-40B4-BE49-F238E27FC236}">
                <a16:creationId xmlns:a16="http://schemas.microsoft.com/office/drawing/2014/main" id="{20DFCC4B-EFEE-87E1-5025-D879D28F9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45752" y="4114800"/>
            <a:ext cx="2743200" cy="2743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initialization.single">
            <a:hlinkClick r:id="" action="ppaction://media"/>
            <a:extLst>
              <a:ext uri="{FF2B5EF4-FFF2-40B4-BE49-F238E27FC236}">
                <a16:creationId xmlns:a16="http://schemas.microsoft.com/office/drawing/2014/main" id="{1084E12B-FF2E-3190-535C-9A3DF0B8D4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45752" y="1371600"/>
            <a:ext cx="2743200" cy="2743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43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Discretizing using the hat basis at the corners of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×⋯×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grid:</a:t>
                </a:r>
              </a:p>
              <a:p>
                <a:pPr lvl="1"/>
                <a:r>
                  <a:rPr lang="en-US" dirty="0"/>
                  <a:t>The space of scalar/alternating-product fields has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The system matrices are sparse and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non-zero entries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0" dirty="0"/>
                  <a:t> With a multigrid solver, space/time complexity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AA4F803-842B-F379-8FC6-31AA2B9FC4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788696"/>
                  </p:ext>
                </p:extLst>
              </p:nvPr>
            </p:nvGraphicFramePr>
            <p:xfrm>
              <a:off x="1991540" y="3558437"/>
              <a:ext cx="812800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769130487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44090978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795844164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65212338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2024051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2172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Resolution (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Memory (MB)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Memory (MB)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5147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93.4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3017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1300.4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5522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05223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23,361.3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60,698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39289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128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188.5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3331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46269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256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1725.3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25,809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569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AA4F803-842B-F379-8FC6-31AA2B9FC4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788696"/>
                  </p:ext>
                </p:extLst>
              </p:nvPr>
            </p:nvGraphicFramePr>
            <p:xfrm>
              <a:off x="1991540" y="3558437"/>
              <a:ext cx="812800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769130487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44090978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795844164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65212338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2024051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7" t="-1639" r="-100749" b="-62459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0187" t="-1639" r="-749" b="-62459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21725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101639" r="-401498" b="-5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Memory (MB)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Memory (MB)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5147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201639" r="-401498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93.4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3017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301639" r="-401498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1300.4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5522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05223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401639" r="-40149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23,361.3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60,698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39289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501639" r="-40149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188.5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3331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46269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601639" r="-40149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1725.3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25,809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569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8AD36B-F4C1-BD9C-C624-B7A58BC93493}"/>
                  </a:ext>
                </a:extLst>
              </p:cNvPr>
              <p:cNvSpPr txBox="1"/>
              <p:nvPr/>
            </p:nvSpPr>
            <p:spPr>
              <a:xfrm>
                <a:off x="4952324" y="6325544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8AD36B-F4C1-BD9C-C624-B7A58BC93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324" y="6325544"/>
                <a:ext cx="58221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849F55-8B24-0E4E-CFDC-BEA67BC8C1A6}"/>
                  </a:ext>
                </a:extLst>
              </p:cNvPr>
              <p:cNvSpPr txBox="1"/>
              <p:nvPr/>
            </p:nvSpPr>
            <p:spPr>
              <a:xfrm>
                <a:off x="8131132" y="6325544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×16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849F55-8B24-0E4E-CFDC-BEA67BC8C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132" y="6325544"/>
                <a:ext cx="71045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F5890E6-B06F-15A6-4FA3-908D96D9C141}"/>
              </a:ext>
            </a:extLst>
          </p:cNvPr>
          <p:cNvSpPr/>
          <p:nvPr/>
        </p:nvSpPr>
        <p:spPr>
          <a:xfrm rot="16200000">
            <a:off x="5086652" y="4645177"/>
            <a:ext cx="283464" cy="3236976"/>
          </a:xfrm>
          <a:prstGeom prst="leftBrac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98B82493-0EE6-1048-E88D-031F113280DE}"/>
              </a:ext>
            </a:extLst>
          </p:cNvPr>
          <p:cNvSpPr/>
          <p:nvPr/>
        </p:nvSpPr>
        <p:spPr>
          <a:xfrm rot="16200000">
            <a:off x="8338288" y="4645177"/>
            <a:ext cx="283464" cy="3236976"/>
          </a:xfrm>
          <a:prstGeom prst="leftBrac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Poisson Surface Reconstruction (PSR)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Poisson Manifold Reconstruction (PMR)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Evaluation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54013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∧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Introduced a generalization of PSR to manifolds of higher co-dimension</a:t>
                </a:r>
              </a:p>
              <a:p>
                <a:pPr lvl="1"/>
                <a:r>
                  <a:rPr lang="en-US" dirty="0"/>
                  <a:t>Express optimization in terms of alternating products</a:t>
                </a:r>
              </a:p>
              <a:p>
                <a:pPr lvl="1"/>
                <a:r>
                  <a:rPr lang="en-US" dirty="0"/>
                  <a:t>Leverage the bi-quadratic nature of the energy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Benefits of the PSR framework carry over</a:t>
                </a:r>
              </a:p>
              <a:p>
                <a:pPr lvl="2"/>
                <a:r>
                  <a:rPr lang="en-US" dirty="0"/>
                  <a:t>screening</a:t>
                </a:r>
              </a:p>
              <a:p>
                <a:pPr lvl="2"/>
                <a:r>
                  <a:rPr lang="en-US" dirty="0"/>
                  <a:t>hierarchical solver</a:t>
                </a:r>
              </a:p>
              <a:p>
                <a:pPr lvl="2"/>
                <a:r>
                  <a:rPr lang="en-US" dirty="0"/>
                  <a:t>density estimation</a:t>
                </a:r>
              </a:p>
              <a:p>
                <a:pPr lvl="2"/>
                <a:r>
                  <a:rPr lang="en-US" dirty="0"/>
                  <a:t>stability to noise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31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Key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oriented points match the gradients of the indicator function:</a:t>
                </a:r>
              </a:p>
              <a:p>
                <a:pPr lvl="1"/>
                <a:r>
                  <a:rPr lang="en-US" dirty="0"/>
                  <a:t>“Splat” the samples into a vector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)∈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𝐪</m:t>
                            </m:r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𝐧</m:t>
                            </m:r>
                          </m:e>
                        </m:acc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Solve for the function whose gradients match the vector field – i.e. the function minimizing the energy: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9107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Use an adaptive hierarchy for efficiency: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Implement for co-dimension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Extend to the reconstruction of sub-manifolds</a:t>
                </a:r>
              </a:p>
              <a:p>
                <a:endParaRPr lang="en-US" dirty="0"/>
              </a:p>
              <a:p>
                <a:r>
                  <a:rPr lang="en-US" dirty="0"/>
                  <a:t>Better understand the energy landscape and convergence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BD8E5D-700C-08A6-5959-248F412C49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2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Qualifier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D8E5D-700C-08A6-5959-248F412C4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manifold must be orientable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The manifold must have a trivial normal bundle</a:t>
            </a:r>
            <a:br>
              <a:rPr lang="en-US" dirty="0"/>
            </a:br>
            <a:r>
              <a:rPr lang="en-US" sz="2400" dirty="0"/>
              <a:t>(projective 2-space is orientable but does not have a trivial bundle)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Must be the level set of an implicit functions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Akbulut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[1985] shows that a trivial normal bundle is not sufficient)</a:t>
            </a:r>
          </a:p>
        </p:txBody>
      </p:sp>
    </p:spTree>
    <p:extLst>
      <p:ext uri="{BB962C8B-B14F-4D97-AF65-F5344CB8AC3E}">
        <p14:creationId xmlns:p14="http://schemas.microsoft.com/office/powerpoint/2010/main" val="34669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wire&#10;&#10;Description automatically generated">
            <a:extLst>
              <a:ext uri="{FF2B5EF4-FFF2-40B4-BE49-F238E27FC236}">
                <a16:creationId xmlns:a16="http://schemas.microsoft.com/office/drawing/2014/main" id="{967FE482-5793-BE71-F841-0C7D4A26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415176"/>
            <a:ext cx="2514600" cy="2514600"/>
          </a:xfrm>
          <a:prstGeom prst="rect">
            <a:avLst/>
          </a:prstGeom>
        </p:spPr>
      </p:pic>
      <p:pic>
        <p:nvPicPr>
          <p:cNvPr id="21" name="Picture 20" descr="A spiral of colorful circles&#10;&#10;Description automatically generated">
            <a:extLst>
              <a:ext uri="{FF2B5EF4-FFF2-40B4-BE49-F238E27FC236}">
                <a16:creationId xmlns:a16="http://schemas.microsoft.com/office/drawing/2014/main" id="{37DC69E0-E8BC-B8DF-CF3E-DB9A48340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7" y="415176"/>
            <a:ext cx="2514600" cy="2514600"/>
          </a:xfrm>
          <a:prstGeom prst="rect">
            <a:avLst/>
          </a:prstGeom>
        </p:spPr>
      </p:pic>
      <p:pic>
        <p:nvPicPr>
          <p:cNvPr id="23" name="Picture 22" descr="A close-up of a sphere&#10;&#10;Description automatically generated">
            <a:extLst>
              <a:ext uri="{FF2B5EF4-FFF2-40B4-BE49-F238E27FC236}">
                <a16:creationId xmlns:a16="http://schemas.microsoft.com/office/drawing/2014/main" id="{6198C5E1-64FD-7685-B6FB-5E1A7F6E4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17" y="4347270"/>
            <a:ext cx="2514600" cy="2514600"/>
          </a:xfrm>
          <a:prstGeom prst="rect">
            <a:avLst/>
          </a:prstGeom>
        </p:spPr>
      </p:pic>
      <p:pic>
        <p:nvPicPr>
          <p:cNvPr id="25" name="Picture 24" descr="A colorful sphere made of circles&#10;&#10;Description automatically generated with medium confidence">
            <a:extLst>
              <a:ext uri="{FF2B5EF4-FFF2-40B4-BE49-F238E27FC236}">
                <a16:creationId xmlns:a16="http://schemas.microsoft.com/office/drawing/2014/main" id="{12F3FC80-3CF4-65BC-8C10-B0BB2918D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17" y="4347270"/>
            <a:ext cx="2514600" cy="2514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D8045-4A2E-2A1E-92A7-EE5B37348B20}"/>
              </a:ext>
            </a:extLst>
          </p:cNvPr>
          <p:cNvSpPr txBox="1"/>
          <p:nvPr/>
        </p:nvSpPr>
        <p:spPr>
          <a:xfrm>
            <a:off x="7072440" y="6483316"/>
            <a:ext cx="51348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https://github.com/mkazhdan/ExteriorPoissonRecon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7268-6C42-3B40-FFD1-71D535B7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53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/>
          </a:p>
          <a:p>
            <a:pPr marL="0" indent="0" algn="ctr">
              <a:buNone/>
            </a:pPr>
            <a:r>
              <a:rPr lang="en-US" sz="11500" dirty="0"/>
              <a:t>Thank You</a:t>
            </a:r>
          </a:p>
        </p:txBody>
      </p:sp>
      <p:pic>
        <p:nvPicPr>
          <p:cNvPr id="27" name="Picture 26" descr="A wireframe of a sphere&#10;&#10;Description automatically generated">
            <a:extLst>
              <a:ext uri="{FF2B5EF4-FFF2-40B4-BE49-F238E27FC236}">
                <a16:creationId xmlns:a16="http://schemas.microsoft.com/office/drawing/2014/main" id="{8D1DFBD3-8E0D-8DD3-DD78-069D75A2B3A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1371600"/>
          </a:xfrm>
          <a:prstGeom prst="rect">
            <a:avLst/>
          </a:prstGeom>
        </p:spPr>
      </p:pic>
      <p:pic>
        <p:nvPicPr>
          <p:cNvPr id="31" name="Picture 30" descr="A wire sphere with a spiral pattern&#10;&#10;Description automatically generated with medium confidence">
            <a:extLst>
              <a:ext uri="{FF2B5EF4-FFF2-40B4-BE49-F238E27FC236}">
                <a16:creationId xmlns:a16="http://schemas.microsoft.com/office/drawing/2014/main" id="{51A51048-417C-C772-7977-F2D1D289D9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386791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005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5CD51-F48E-0FF6-947F-D19746D1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7268-6C42-3B40-FFD1-71D535B7E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025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co-dimension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 co-dimension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the alternating product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represented by the anti-symmetric matrix: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dirty="0"/>
                  <a:t> is represented by the anti-symmetric 2-tensor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w/: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∧⋯∧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p>
                    </m:sSup>
                  </m:oMath>
                </a14:m>
                <a:r>
                  <a:rPr lang="en-US" dirty="0"/>
                  <a:t> is represented by the anti-symmetric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-tensor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×⋯×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w/: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sub>
                          </m:sSub>
                        </m:sub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sSubSup>
                            <m:sSub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̅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32376"/>
              </a:xfrm>
              <a:blipFill>
                <a:blip r:embed="rId3"/>
                <a:stretch>
                  <a:fillRect l="-1217" t="-1695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1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Discretization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a function basis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b="0" dirty="0"/>
                  <a:t>, solve for the function coefficients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, that minimize: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600" b="1" i="0" smtClean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b="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0187C3-3F96-472B-054B-6B81D3D9616E}"/>
              </a:ext>
            </a:extLst>
          </p:cNvPr>
          <p:cNvCxnSpPr/>
          <p:nvPr/>
        </p:nvCxnSpPr>
        <p:spPr>
          <a:xfrm>
            <a:off x="951571" y="2715699"/>
            <a:ext cx="10402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93DE0760-BD4A-83D8-8BB5-F921B79FB5C2}"/>
              </a:ext>
            </a:extLst>
          </p:cNvPr>
          <p:cNvSpPr/>
          <p:nvPr/>
        </p:nvSpPr>
        <p:spPr>
          <a:xfrm rot="16200000">
            <a:off x="6376731" y="4005761"/>
            <a:ext cx="286857" cy="141206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C4C179-909B-2EA5-1A35-5E608B6765B8}"/>
                  </a:ext>
                </a:extLst>
              </p:cNvPr>
              <p:cNvSpPr txBox="1"/>
              <p:nvPr/>
            </p:nvSpPr>
            <p:spPr>
              <a:xfrm>
                <a:off x="4732028" y="4745549"/>
                <a:ext cx="357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expression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400" dirty="0"/>
                  <a:t> in the basis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C4C179-909B-2EA5-1A35-5E608B676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028" y="4745549"/>
                <a:ext cx="3575722" cy="461665"/>
              </a:xfrm>
              <a:prstGeom prst="rect">
                <a:avLst/>
              </a:prstGeom>
              <a:blipFill>
                <a:blip r:embed="rId4"/>
                <a:stretch>
                  <a:fillRect l="-2555" t="-10526" r="-170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08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DD6-F21A-09AF-CF84-A0CD74F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PSR: Discretization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Given a function basis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b="0" dirty="0"/>
                  <a:t>, solve for the function coefficients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, that minimize: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600" b="1" i="0" smtClean="0"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r>
                  <a:rPr lang="en-US" dirty="0"/>
                  <a:t>This reduces to the linear system: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𝐒𝐱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br>
                  <a:rPr lang="en-US" b="1" dirty="0"/>
                </a:b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𝐛</m:t>
                    </m:r>
                  </m:oMath>
                </a14:m>
                <a:r>
                  <a:rPr lang="en-US" dirty="0"/>
                  <a:t> the (dual) divergence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𝐒</m:t>
                    </m:r>
                  </m:oMath>
                </a14:m>
                <a:r>
                  <a:rPr lang="en-US" dirty="0"/>
                  <a:t> the stiffness matrix: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𝒫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D31C63-2336-278D-F614-8158223E8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F40EB8-AB13-7D9C-B9D5-F03491601FB5}"/>
              </a:ext>
            </a:extLst>
          </p:cNvPr>
          <p:cNvCxnSpPr/>
          <p:nvPr/>
        </p:nvCxnSpPr>
        <p:spPr>
          <a:xfrm>
            <a:off x="951571" y="2715699"/>
            <a:ext cx="104022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4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12578</TotalTime>
  <Words>3665</Words>
  <Application>Microsoft Office PowerPoint</Application>
  <PresentationFormat>Widescreen</PresentationFormat>
  <Paragraphs>575</Paragraphs>
  <Slides>74</Slides>
  <Notes>71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Comic Sans MS</vt:lpstr>
      <vt:lpstr>Helvetica</vt:lpstr>
      <vt:lpstr>Wingdings</vt:lpstr>
      <vt:lpstr>Office Theme</vt:lpstr>
      <vt:lpstr>Poisson Manifold Reconstruction (beyond co-dimension one)</vt:lpstr>
      <vt:lpstr>Outline</vt:lpstr>
      <vt:lpstr>PSR: Review</vt:lpstr>
      <vt:lpstr>PSR: Approach</vt:lpstr>
      <vt:lpstr>PSR: Approach</vt:lpstr>
      <vt:lpstr>PSR: Key Idea</vt:lpstr>
      <vt:lpstr>PSR: Key Idea</vt:lpstr>
      <vt:lpstr>PSR: Discretization</vt:lpstr>
      <vt:lpstr>PSR: Discretization</vt:lpstr>
      <vt:lpstr>PSR: Screening</vt:lpstr>
      <vt:lpstr>PSR: Screening</vt:lpstr>
      <vt:lpstr>PSR: Overview</vt:lpstr>
      <vt:lpstr>PSR: Overview</vt:lpstr>
      <vt:lpstr>PSR: Overview</vt:lpstr>
      <vt:lpstr>Outline</vt:lpstr>
      <vt:lpstr>PMR: Definition</vt:lpstr>
      <vt:lpstr>PMR: Definition</vt:lpstr>
      <vt:lpstr>PMR: Naïve</vt:lpstr>
      <vt:lpstr>PMR: Naïve</vt:lpstr>
      <vt:lpstr>PMR: Naïve</vt:lpstr>
      <vt:lpstr>PMR: Naïve</vt:lpstr>
      <vt:lpstr>PMR: Naïve</vt:lpstr>
      <vt:lpstr>PMR: Naïve</vt:lpstr>
      <vt:lpstr>PMR: Naïve</vt:lpstr>
      <vt:lpstr>PMR: Naïve</vt:lpstr>
      <vt:lpstr>PMR: Approach</vt:lpstr>
      <vt:lpstr>PMR: The case of a curve C∈R^3</vt:lpstr>
      <vt:lpstr>PMR: The case of a curve C∈R^3</vt:lpstr>
      <vt:lpstr>PMR: Algebra</vt:lpstr>
      <vt:lpstr>PMR: Algebra</vt:lpstr>
      <vt:lpstr>PMR: Approach</vt:lpstr>
      <vt:lpstr>PMR: Implementation</vt:lpstr>
      <vt:lpstr>PMR: Discretization</vt:lpstr>
      <vt:lpstr>PMR: Discretization</vt:lpstr>
      <vt:lpstr>PMR: Implementation</vt:lpstr>
      <vt:lpstr>PMR: Implementation</vt:lpstr>
      <vt:lpstr>PMR: Implementation</vt:lpstr>
      <vt:lpstr>PMR: Implementation</vt:lpstr>
      <vt:lpstr>PMR vs. PSR</vt:lpstr>
      <vt:lpstr>PMR vs. PSR</vt:lpstr>
      <vt:lpstr>PMR vs. PSR</vt:lpstr>
      <vt:lpstr>PMR vs. PSR</vt:lpstr>
      <vt:lpstr>PMR vs. PSR</vt:lpstr>
      <vt:lpstr>PMR: (Non-)Uniqueness</vt:lpstr>
      <vt:lpstr>PMR: (Non-)Uniqueness</vt:lpstr>
      <vt:lpstr>PMR: (Non-)Uniqueness</vt:lpstr>
      <vt:lpstr>PMR: (Non-)Uniqueness</vt:lpstr>
      <vt:lpstr>PMR: (Non-)Uniqueness</vt:lpstr>
      <vt:lpstr>Outline</vt:lpstr>
      <vt:lpstr>Evaluation: Torus Knots in R^3</vt:lpstr>
      <vt:lpstr>Evaluation: Torus Knots in R^3</vt:lpstr>
      <vt:lpstr>Evaluation: Torus Knots in R^3</vt:lpstr>
      <vt:lpstr>Evaluation: Hopf Torus in S^3 (after stereo projection)</vt:lpstr>
      <vt:lpstr>Evaluation: Hopf Torus in S^3 (after stereo projection)</vt:lpstr>
      <vt:lpstr>Evaluation: Hopf Torus in S^3 (after stereo projection)</vt:lpstr>
      <vt:lpstr>Evaluation: Stability</vt:lpstr>
      <vt:lpstr>Evaluation: Links in R^3 (non-uniform sampling)</vt:lpstr>
      <vt:lpstr>Evaluation: Links in R^3 (spot noise)</vt:lpstr>
      <vt:lpstr>Evaluation: Links in R^3 (position/normal noise)</vt:lpstr>
      <vt:lpstr>Evaluation: Delaunay Techniques</vt:lpstr>
      <vt:lpstr>PowerPoint Presentation</vt:lpstr>
      <vt:lpstr>PowerPoint Presentation</vt:lpstr>
      <vt:lpstr>Evaluation: Convergence (energy)</vt:lpstr>
      <vt:lpstr>Evaluation: Convergence (time)</vt:lpstr>
      <vt:lpstr>Evaluation: Convergence (initialization)</vt:lpstr>
      <vt:lpstr>Evaluation: Convergence (initialization)</vt:lpstr>
      <vt:lpstr>Evaluation: Complexity</vt:lpstr>
      <vt:lpstr>Outline</vt:lpstr>
      <vt:lpstr>Conclusion</vt:lpstr>
      <vt:lpstr>Conclusion: Future Work</vt:lpstr>
      <vt:lpstr>Conclusion: Qualifier</vt:lpstr>
      <vt:lpstr>PowerPoint Presentation</vt:lpstr>
      <vt:lpstr>PowerPoint Presentation</vt:lpstr>
      <vt:lpstr>Higher co-dimension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Poisson Reconstruction (beyond co-dimension one)</dc:title>
  <dc:creator>Misha Kazhdan</dc:creator>
  <cp:lastModifiedBy>Misha Kazhdan</cp:lastModifiedBy>
  <cp:revision>127</cp:revision>
  <dcterms:created xsi:type="dcterms:W3CDTF">2023-12-06T14:11:51Z</dcterms:created>
  <dcterms:modified xsi:type="dcterms:W3CDTF">2023-12-31T20:06:38Z</dcterms:modified>
</cp:coreProperties>
</file>