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7"/>
  </p:notesMasterIdLst>
  <p:handoutMasterIdLst>
    <p:handoutMasterId r:id="rId48"/>
  </p:handoutMasterIdLst>
  <p:sldIdLst>
    <p:sldId id="363" r:id="rId2"/>
    <p:sldId id="364" r:id="rId3"/>
    <p:sldId id="473" r:id="rId4"/>
    <p:sldId id="367" r:id="rId5"/>
    <p:sldId id="368" r:id="rId6"/>
    <p:sldId id="369" r:id="rId7"/>
    <p:sldId id="370" r:id="rId8"/>
    <p:sldId id="371" r:id="rId9"/>
    <p:sldId id="372" r:id="rId10"/>
    <p:sldId id="430" r:id="rId11"/>
    <p:sldId id="414" r:id="rId12"/>
    <p:sldId id="375" r:id="rId13"/>
    <p:sldId id="376" r:id="rId14"/>
    <p:sldId id="385" r:id="rId15"/>
    <p:sldId id="400" r:id="rId16"/>
    <p:sldId id="402" r:id="rId17"/>
    <p:sldId id="379" r:id="rId18"/>
    <p:sldId id="431" r:id="rId19"/>
    <p:sldId id="432" r:id="rId20"/>
    <p:sldId id="437" r:id="rId21"/>
    <p:sldId id="362" r:id="rId22"/>
    <p:sldId id="452" r:id="rId23"/>
    <p:sldId id="453" r:id="rId24"/>
    <p:sldId id="454" r:id="rId25"/>
    <p:sldId id="455" r:id="rId26"/>
    <p:sldId id="456" r:id="rId27"/>
    <p:sldId id="457" r:id="rId28"/>
    <p:sldId id="458" r:id="rId29"/>
    <p:sldId id="459" r:id="rId30"/>
    <p:sldId id="420" r:id="rId31"/>
    <p:sldId id="444" r:id="rId32"/>
    <p:sldId id="471" r:id="rId33"/>
    <p:sldId id="380" r:id="rId34"/>
    <p:sldId id="286" r:id="rId35"/>
    <p:sldId id="289" r:id="rId36"/>
    <p:sldId id="288" r:id="rId37"/>
    <p:sldId id="287" r:id="rId38"/>
    <p:sldId id="445" r:id="rId39"/>
    <p:sldId id="355" r:id="rId40"/>
    <p:sldId id="397" r:id="rId41"/>
    <p:sldId id="405" r:id="rId42"/>
    <p:sldId id="398" r:id="rId43"/>
    <p:sldId id="474" r:id="rId44"/>
    <p:sldId id="475" r:id="rId45"/>
    <p:sldId id="476" r:id="rId46"/>
  </p:sldIdLst>
  <p:sldSz cx="9144000" cy="5143500" type="screen16x9"/>
  <p:notesSz cx="7026275" cy="93122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8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63" autoAdjust="0"/>
    <p:restoredTop sz="56547" autoAdjust="0"/>
  </p:normalViewPr>
  <p:slideViewPr>
    <p:cSldViewPr snapToGrid="0">
      <p:cViewPr varScale="1">
        <p:scale>
          <a:sx n="67" d="100"/>
          <a:sy n="67" d="100"/>
        </p:scale>
        <p:origin x="-2076" y="-96"/>
      </p:cViewPr>
      <p:guideLst>
        <p:guide orient="horz" pos="162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3.wmf"/><Relationship Id="rId1" Type="http://schemas.openxmlformats.org/officeDocument/2006/relationships/image" Target="../media/image12.w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38.wmf"/><Relationship Id="rId2" Type="http://schemas.openxmlformats.org/officeDocument/2006/relationships/image" Target="../media/image37.wmf"/><Relationship Id="rId1" Type="http://schemas.openxmlformats.org/officeDocument/2006/relationships/image" Target="../media/image36.wmf"/><Relationship Id="rId4" Type="http://schemas.openxmlformats.org/officeDocument/2006/relationships/image" Target="../media/image39.wmf"/></Relationships>
</file>

<file path=ppt/drawings/_rels/vmlDrawing11.vml.rels><?xml version="1.0" encoding="UTF-8" standalone="yes"?>
<Relationships xmlns="http://schemas.openxmlformats.org/package/2006/relationships"><Relationship Id="rId2" Type="http://schemas.openxmlformats.org/officeDocument/2006/relationships/image" Target="../media/image39.wmf"/><Relationship Id="rId1" Type="http://schemas.openxmlformats.org/officeDocument/2006/relationships/image" Target="../media/image36.w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50.wmf"/></Relationships>
</file>

<file path=ppt/drawings/_rels/vmlDrawing13.vml.rels><?xml version="1.0" encoding="UTF-8" standalone="yes"?>
<Relationships xmlns="http://schemas.openxmlformats.org/package/2006/relationships"><Relationship Id="rId8" Type="http://schemas.openxmlformats.org/officeDocument/2006/relationships/image" Target="../media/image58.wmf"/><Relationship Id="rId13" Type="http://schemas.openxmlformats.org/officeDocument/2006/relationships/image" Target="../media/image63.wmf"/><Relationship Id="rId3" Type="http://schemas.openxmlformats.org/officeDocument/2006/relationships/image" Target="../media/image53.wmf"/><Relationship Id="rId7" Type="http://schemas.openxmlformats.org/officeDocument/2006/relationships/image" Target="../media/image57.wmf"/><Relationship Id="rId12" Type="http://schemas.openxmlformats.org/officeDocument/2006/relationships/image" Target="../media/image62.wmf"/><Relationship Id="rId2" Type="http://schemas.openxmlformats.org/officeDocument/2006/relationships/image" Target="../media/image52.wmf"/><Relationship Id="rId1" Type="http://schemas.openxmlformats.org/officeDocument/2006/relationships/image" Target="../media/image51.wmf"/><Relationship Id="rId6" Type="http://schemas.openxmlformats.org/officeDocument/2006/relationships/image" Target="../media/image56.wmf"/><Relationship Id="rId11" Type="http://schemas.openxmlformats.org/officeDocument/2006/relationships/image" Target="../media/image61.wmf"/><Relationship Id="rId5" Type="http://schemas.openxmlformats.org/officeDocument/2006/relationships/image" Target="../media/image55.wmf"/><Relationship Id="rId10" Type="http://schemas.openxmlformats.org/officeDocument/2006/relationships/image" Target="../media/image60.wmf"/><Relationship Id="rId4" Type="http://schemas.openxmlformats.org/officeDocument/2006/relationships/image" Target="../media/image54.wmf"/><Relationship Id="rId9" Type="http://schemas.openxmlformats.org/officeDocument/2006/relationships/image" Target="../media/image59.wmf"/><Relationship Id="rId14" Type="http://schemas.openxmlformats.org/officeDocument/2006/relationships/image" Target="../media/image64.w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65.w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65.w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65.w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73.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12.wmf"/><Relationship Id="rId1" Type="http://schemas.openxmlformats.org/officeDocument/2006/relationships/image" Target="../media/image13.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3.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13.wmf"/><Relationship Id="rId1" Type="http://schemas.openxmlformats.org/officeDocument/2006/relationships/image" Target="../media/image18.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3.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3.w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31.wmf"/><Relationship Id="rId1" Type="http://schemas.openxmlformats.org/officeDocument/2006/relationships/image" Target="../media/image30.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33.w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35.wmf"/><Relationship Id="rId1" Type="http://schemas.openxmlformats.org/officeDocument/2006/relationships/image" Target="../media/image34.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4719" cy="465614"/>
          </a:xfrm>
          <a:prstGeom prst="rect">
            <a:avLst/>
          </a:prstGeom>
        </p:spPr>
        <p:txBody>
          <a:bodyPr vert="horz" lIns="93360" tIns="46680" rIns="93360" bIns="46680" rtlCol="0"/>
          <a:lstStyle>
            <a:lvl1pPr algn="l">
              <a:defRPr sz="1200"/>
            </a:lvl1pPr>
          </a:lstStyle>
          <a:p>
            <a:endParaRPr lang="en-US"/>
          </a:p>
        </p:txBody>
      </p:sp>
      <p:sp>
        <p:nvSpPr>
          <p:cNvPr id="3" name="Date Placeholder 2"/>
          <p:cNvSpPr>
            <a:spLocks noGrp="1"/>
          </p:cNvSpPr>
          <p:nvPr>
            <p:ph type="dt" sz="quarter" idx="1"/>
          </p:nvPr>
        </p:nvSpPr>
        <p:spPr>
          <a:xfrm>
            <a:off x="3979930" y="0"/>
            <a:ext cx="3044719" cy="465614"/>
          </a:xfrm>
          <a:prstGeom prst="rect">
            <a:avLst/>
          </a:prstGeom>
        </p:spPr>
        <p:txBody>
          <a:bodyPr vert="horz" lIns="93360" tIns="46680" rIns="93360" bIns="46680" rtlCol="0"/>
          <a:lstStyle>
            <a:lvl1pPr algn="r">
              <a:defRPr sz="1200"/>
            </a:lvl1pPr>
          </a:lstStyle>
          <a:p>
            <a:fld id="{93FFF3B6-8B2E-4437-B2AE-F203C5890F33}" type="datetimeFigureOut">
              <a:rPr lang="en-US" smtClean="0"/>
              <a:t>8/9/2011</a:t>
            </a:fld>
            <a:endParaRPr lang="en-US"/>
          </a:p>
        </p:txBody>
      </p:sp>
      <p:sp>
        <p:nvSpPr>
          <p:cNvPr id="4" name="Footer Placeholder 3"/>
          <p:cNvSpPr>
            <a:spLocks noGrp="1"/>
          </p:cNvSpPr>
          <p:nvPr>
            <p:ph type="ftr" sz="quarter" idx="2"/>
          </p:nvPr>
        </p:nvSpPr>
        <p:spPr>
          <a:xfrm>
            <a:off x="0" y="8845045"/>
            <a:ext cx="3044719" cy="465614"/>
          </a:xfrm>
          <a:prstGeom prst="rect">
            <a:avLst/>
          </a:prstGeom>
        </p:spPr>
        <p:txBody>
          <a:bodyPr vert="horz" lIns="93360" tIns="46680" rIns="93360" bIns="46680" rtlCol="0" anchor="b"/>
          <a:lstStyle>
            <a:lvl1pPr algn="l">
              <a:defRPr sz="1200"/>
            </a:lvl1pPr>
          </a:lstStyle>
          <a:p>
            <a:endParaRPr lang="en-US"/>
          </a:p>
        </p:txBody>
      </p:sp>
      <p:sp>
        <p:nvSpPr>
          <p:cNvPr id="5" name="Slide Number Placeholder 4"/>
          <p:cNvSpPr>
            <a:spLocks noGrp="1"/>
          </p:cNvSpPr>
          <p:nvPr>
            <p:ph type="sldNum" sz="quarter" idx="3"/>
          </p:nvPr>
        </p:nvSpPr>
        <p:spPr>
          <a:xfrm>
            <a:off x="3979930" y="8845045"/>
            <a:ext cx="3044719" cy="465614"/>
          </a:xfrm>
          <a:prstGeom prst="rect">
            <a:avLst/>
          </a:prstGeom>
        </p:spPr>
        <p:txBody>
          <a:bodyPr vert="horz" lIns="93360" tIns="46680" rIns="93360" bIns="46680" rtlCol="0" anchor="b"/>
          <a:lstStyle>
            <a:lvl1pPr algn="r">
              <a:defRPr sz="1200"/>
            </a:lvl1pPr>
          </a:lstStyle>
          <a:p>
            <a:fld id="{2D497D7F-031A-4BEF-95E4-6360A3FDBF09}" type="slidenum">
              <a:rPr lang="en-US" smtClean="0"/>
              <a:t>‹#›</a:t>
            </a:fld>
            <a:endParaRPr lang="en-US"/>
          </a:p>
        </p:txBody>
      </p:sp>
    </p:spTree>
    <p:extLst>
      <p:ext uri="{BB962C8B-B14F-4D97-AF65-F5344CB8AC3E}">
        <p14:creationId xmlns:p14="http://schemas.microsoft.com/office/powerpoint/2010/main" val="210600142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4719" cy="465614"/>
          </a:xfrm>
          <a:prstGeom prst="rect">
            <a:avLst/>
          </a:prstGeom>
        </p:spPr>
        <p:txBody>
          <a:bodyPr vert="horz" lIns="93360" tIns="46680" rIns="93360" bIns="46680" rtlCol="0"/>
          <a:lstStyle>
            <a:lvl1pPr algn="l">
              <a:defRPr sz="1200"/>
            </a:lvl1pPr>
          </a:lstStyle>
          <a:p>
            <a:endParaRPr lang="en-US"/>
          </a:p>
        </p:txBody>
      </p:sp>
      <p:sp>
        <p:nvSpPr>
          <p:cNvPr id="3" name="Date Placeholder 2"/>
          <p:cNvSpPr>
            <a:spLocks noGrp="1"/>
          </p:cNvSpPr>
          <p:nvPr>
            <p:ph type="dt" idx="1"/>
          </p:nvPr>
        </p:nvSpPr>
        <p:spPr>
          <a:xfrm>
            <a:off x="3979930" y="0"/>
            <a:ext cx="3044719" cy="465614"/>
          </a:xfrm>
          <a:prstGeom prst="rect">
            <a:avLst/>
          </a:prstGeom>
        </p:spPr>
        <p:txBody>
          <a:bodyPr vert="horz" lIns="93360" tIns="46680" rIns="93360" bIns="46680" rtlCol="0"/>
          <a:lstStyle>
            <a:lvl1pPr algn="r">
              <a:defRPr sz="1200"/>
            </a:lvl1pPr>
          </a:lstStyle>
          <a:p>
            <a:fld id="{D0124342-C7E5-4AAC-A53D-94194573CFA4}" type="datetimeFigureOut">
              <a:rPr lang="en-US" smtClean="0"/>
              <a:pPr/>
              <a:t>8/9/2011</a:t>
            </a:fld>
            <a:endParaRPr lang="en-US"/>
          </a:p>
        </p:txBody>
      </p:sp>
      <p:sp>
        <p:nvSpPr>
          <p:cNvPr id="4" name="Slide Image Placeholder 3"/>
          <p:cNvSpPr>
            <a:spLocks noGrp="1" noRot="1" noChangeAspect="1"/>
          </p:cNvSpPr>
          <p:nvPr>
            <p:ph type="sldImg" idx="2"/>
          </p:nvPr>
        </p:nvSpPr>
        <p:spPr>
          <a:xfrm>
            <a:off x="407988" y="698500"/>
            <a:ext cx="6210300" cy="3492500"/>
          </a:xfrm>
          <a:prstGeom prst="rect">
            <a:avLst/>
          </a:prstGeom>
          <a:noFill/>
          <a:ln w="12700">
            <a:solidFill>
              <a:prstClr val="black"/>
            </a:solidFill>
          </a:ln>
        </p:spPr>
        <p:txBody>
          <a:bodyPr vert="horz" lIns="93360" tIns="46680" rIns="93360" bIns="46680" rtlCol="0" anchor="ctr"/>
          <a:lstStyle/>
          <a:p>
            <a:endParaRPr lang="en-US"/>
          </a:p>
        </p:txBody>
      </p:sp>
      <p:sp>
        <p:nvSpPr>
          <p:cNvPr id="5" name="Notes Placeholder 4"/>
          <p:cNvSpPr>
            <a:spLocks noGrp="1"/>
          </p:cNvSpPr>
          <p:nvPr>
            <p:ph type="body" sz="quarter" idx="3"/>
          </p:nvPr>
        </p:nvSpPr>
        <p:spPr>
          <a:xfrm>
            <a:off x="702628" y="4423331"/>
            <a:ext cx="5621020" cy="4190524"/>
          </a:xfrm>
          <a:prstGeom prst="rect">
            <a:avLst/>
          </a:prstGeom>
        </p:spPr>
        <p:txBody>
          <a:bodyPr vert="horz" lIns="93360" tIns="46680" rIns="93360" bIns="4668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45045"/>
            <a:ext cx="3044719" cy="465614"/>
          </a:xfrm>
          <a:prstGeom prst="rect">
            <a:avLst/>
          </a:prstGeom>
        </p:spPr>
        <p:txBody>
          <a:bodyPr vert="horz" lIns="93360" tIns="46680" rIns="93360" bIns="46680" rtlCol="0" anchor="b"/>
          <a:lstStyle>
            <a:lvl1pPr algn="l">
              <a:defRPr sz="1200"/>
            </a:lvl1pPr>
          </a:lstStyle>
          <a:p>
            <a:endParaRPr lang="en-US"/>
          </a:p>
        </p:txBody>
      </p:sp>
      <p:sp>
        <p:nvSpPr>
          <p:cNvPr id="7" name="Slide Number Placeholder 6"/>
          <p:cNvSpPr>
            <a:spLocks noGrp="1"/>
          </p:cNvSpPr>
          <p:nvPr>
            <p:ph type="sldNum" sz="quarter" idx="5"/>
          </p:nvPr>
        </p:nvSpPr>
        <p:spPr>
          <a:xfrm>
            <a:off x="3979930" y="8845045"/>
            <a:ext cx="3044719" cy="465614"/>
          </a:xfrm>
          <a:prstGeom prst="rect">
            <a:avLst/>
          </a:prstGeom>
        </p:spPr>
        <p:txBody>
          <a:bodyPr vert="horz" lIns="93360" tIns="46680" rIns="93360" bIns="46680" rtlCol="0" anchor="b"/>
          <a:lstStyle>
            <a:lvl1pPr algn="r">
              <a:defRPr sz="1200"/>
            </a:lvl1pPr>
          </a:lstStyle>
          <a:p>
            <a:fld id="{B1E738A2-3EDF-4D82-90F6-ABC3AC158DB9}" type="slidenum">
              <a:rPr lang="en-US" smtClean="0"/>
              <a:pPr/>
              <a:t>‹#›</a:t>
            </a:fld>
            <a:endParaRPr lang="en-US"/>
          </a:p>
        </p:txBody>
      </p:sp>
    </p:spTree>
    <p:extLst>
      <p:ext uri="{BB962C8B-B14F-4D97-AF65-F5344CB8AC3E}">
        <p14:creationId xmlns:p14="http://schemas.microsoft.com/office/powerpoint/2010/main" val="12171268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Good afternoon.</a:t>
            </a:r>
          </a:p>
          <a:p>
            <a:r>
              <a:rPr lang="en-US" dirty="0" smtClean="0"/>
              <a:t>In this talk, Ming and I</a:t>
            </a:r>
            <a:r>
              <a:rPr lang="en-US" baseline="0" dirty="0" smtClean="0"/>
              <a:t> will describe our research in developing a real-time system for anisotropic geometry-processing.</a:t>
            </a:r>
            <a:endParaRPr lang="en-US" dirty="0"/>
          </a:p>
        </p:txBody>
      </p:sp>
      <p:sp>
        <p:nvSpPr>
          <p:cNvPr id="4" name="Slide Number Placeholder 3"/>
          <p:cNvSpPr>
            <a:spLocks noGrp="1"/>
          </p:cNvSpPr>
          <p:nvPr>
            <p:ph type="sldNum" sz="quarter" idx="10"/>
          </p:nvPr>
        </p:nvSpPr>
        <p:spPr/>
        <p:txBody>
          <a:bodyPr/>
          <a:lstStyle/>
          <a:p>
            <a:fld id="{B1E738A2-3EDF-4D82-90F6-ABC3AC158DB9}" type="slidenum">
              <a:rPr lang="en-US" smtClean="0"/>
              <a:pPr/>
              <a:t>1</a:t>
            </a:fld>
            <a:endParaRPr lang="en-US"/>
          </a:p>
        </p:txBody>
      </p:sp>
    </p:spTree>
    <p:extLst>
      <p:ext uri="{BB962C8B-B14F-4D97-AF65-F5344CB8AC3E}">
        <p14:creationId xmlns:p14="http://schemas.microsoft.com/office/powerpoint/2010/main" val="57770742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And finally, though we require some notion of lengths and areas to define the energy,</a:t>
            </a:r>
            <a:r>
              <a:rPr lang="en-US" baseline="0" dirty="0" smtClean="0"/>
              <a:t> we don’t have to use the metric defined by the embedding.</a:t>
            </a:r>
          </a:p>
          <a:p>
            <a:endParaRPr lang="en-US" baseline="0" dirty="0" smtClean="0"/>
          </a:p>
          <a:p>
            <a:r>
              <a:rPr lang="en-US" baseline="0" dirty="0" smtClean="0"/>
              <a:t>Consider the case of smoothing.</a:t>
            </a:r>
          </a:p>
          <a:p>
            <a:r>
              <a:rPr lang="en-US" baseline="0" dirty="0" smtClean="0"/>
              <a:t>[Click]</a:t>
            </a:r>
          </a:p>
          <a:p>
            <a:r>
              <a:rPr lang="en-US" baseline="0" dirty="0" smtClean="0"/>
              <a:t>Here we replace the position of a point by the weighted average of its neighbors.</a:t>
            </a:r>
          </a:p>
          <a:p>
            <a:r>
              <a:rPr lang="en-US" baseline="0" dirty="0" smtClean="0"/>
              <a:t>If we scale up the distance,</a:t>
            </a:r>
          </a:p>
          <a:p>
            <a:r>
              <a:rPr lang="en-US" baseline="0" dirty="0" smtClean="0"/>
              <a:t>[Click]</a:t>
            </a:r>
          </a:p>
          <a:p>
            <a:r>
              <a:rPr lang="en-US" baseline="0" dirty="0" smtClean="0"/>
              <a:t>Then neighbors appear further way and the smoothing averages over a narrower region, allowing us to preserve more of the sharp features.</a:t>
            </a:r>
          </a:p>
          <a:p>
            <a:endParaRPr lang="en-US" baseline="0" dirty="0" smtClean="0"/>
          </a:p>
          <a:p>
            <a:r>
              <a:rPr lang="en-US" baseline="0" dirty="0" smtClean="0"/>
              <a:t>More interestingly, if we only increase distances across feature edges, that is along directions of high positive and negative curvature, we separate points on opposite sides of a crease</a:t>
            </a:r>
          </a:p>
          <a:p>
            <a:r>
              <a:rPr lang="en-US" baseline="0" dirty="0" smtClean="0"/>
              <a:t>[Click]</a:t>
            </a:r>
          </a:p>
          <a:p>
            <a:r>
              <a:rPr lang="en-US" baseline="0" dirty="0" smtClean="0"/>
              <a:t>And preserve the sharp features of the model.</a:t>
            </a:r>
          </a:p>
        </p:txBody>
      </p:sp>
      <p:sp>
        <p:nvSpPr>
          <p:cNvPr id="4" name="Slide Number Placeholder 3"/>
          <p:cNvSpPr>
            <a:spLocks noGrp="1"/>
          </p:cNvSpPr>
          <p:nvPr>
            <p:ph type="sldNum" sz="quarter" idx="10"/>
          </p:nvPr>
        </p:nvSpPr>
        <p:spPr/>
        <p:txBody>
          <a:bodyPr/>
          <a:lstStyle/>
          <a:p>
            <a:fld id="{B1E738A2-3EDF-4D82-90F6-ABC3AC158DB9}" type="slidenum">
              <a:rPr lang="en-US" smtClean="0"/>
              <a:pPr/>
              <a:t>10</a:t>
            </a:fld>
            <a:endParaRPr lang="en-US"/>
          </a:p>
        </p:txBody>
      </p:sp>
    </p:spTree>
    <p:extLst>
      <p:ext uri="{BB962C8B-B14F-4D97-AF65-F5344CB8AC3E}">
        <p14:creationId xmlns:p14="http://schemas.microsoft.com/office/powerpoint/2010/main" val="14045420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the most general context, we specify a metric</a:t>
            </a:r>
            <a:r>
              <a:rPr lang="en-US" baseline="0" dirty="0" smtClean="0"/>
              <a:t> by</a:t>
            </a:r>
          </a:p>
          <a:p>
            <a:endParaRPr lang="en-US" baseline="0" dirty="0" smtClean="0"/>
          </a:p>
          <a:p>
            <a:r>
              <a:rPr lang="en-US" baseline="0" dirty="0" smtClean="0"/>
              <a:t>[Click]</a:t>
            </a:r>
          </a:p>
          <a:p>
            <a:r>
              <a:rPr lang="en-US" baseline="0" dirty="0" smtClean="0"/>
              <a:t>Choosing a basis for each tangent plane.</a:t>
            </a:r>
          </a:p>
          <a:p>
            <a:endParaRPr lang="en-US" baseline="0" dirty="0" smtClean="0"/>
          </a:p>
          <a:p>
            <a:r>
              <a:rPr lang="en-US" baseline="0" dirty="0" smtClean="0"/>
              <a:t>And then,</a:t>
            </a:r>
          </a:p>
          <a:p>
            <a:r>
              <a:rPr lang="en-US" baseline="0" dirty="0" smtClean="0"/>
              <a:t>[Click]</a:t>
            </a:r>
          </a:p>
          <a:p>
            <a:r>
              <a:rPr lang="en-US" baseline="0" dirty="0" smtClean="0"/>
              <a:t>Associating a symmetric, positive definite matrix with each basis.</a:t>
            </a:r>
          </a:p>
          <a:p>
            <a:endParaRPr lang="en-US" baseline="0" dirty="0" smtClean="0"/>
          </a:p>
          <a:p>
            <a:r>
              <a:rPr lang="en-US" baseline="0" dirty="0" smtClean="0"/>
              <a:t>This matrix defines an inner-product,</a:t>
            </a:r>
          </a:p>
          <a:p>
            <a:r>
              <a:rPr lang="en-US" baseline="0" dirty="0" smtClean="0"/>
              <a:t>[Click]</a:t>
            </a:r>
          </a:p>
          <a:p>
            <a:r>
              <a:rPr lang="en-US" baseline="0" dirty="0" smtClean="0"/>
              <a:t>Allowing us to compute lengths and angles in the tangent space</a:t>
            </a:r>
          </a:p>
        </p:txBody>
      </p:sp>
      <p:sp>
        <p:nvSpPr>
          <p:cNvPr id="4" name="Slide Number Placeholder 3"/>
          <p:cNvSpPr>
            <a:spLocks noGrp="1"/>
          </p:cNvSpPr>
          <p:nvPr>
            <p:ph type="sldNum" sz="quarter" idx="10"/>
          </p:nvPr>
        </p:nvSpPr>
        <p:spPr/>
        <p:txBody>
          <a:bodyPr/>
          <a:lstStyle/>
          <a:p>
            <a:fld id="{B1E738A2-3EDF-4D82-90F6-ABC3AC158DB9}" type="slidenum">
              <a:rPr lang="en-US" smtClean="0"/>
              <a:pPr/>
              <a:t>11</a:t>
            </a:fld>
            <a:endParaRPr lang="en-US"/>
          </a:p>
        </p:txBody>
      </p:sp>
    </p:spTree>
    <p:extLst>
      <p:ext uri="{BB962C8B-B14F-4D97-AF65-F5344CB8AC3E}">
        <p14:creationId xmlns:p14="http://schemas.microsoft.com/office/powerpoint/2010/main" val="6796314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our work, we follow</a:t>
            </a:r>
            <a:r>
              <a:rPr lang="en-US" baseline="0" dirty="0" smtClean="0"/>
              <a:t> </a:t>
            </a:r>
            <a:r>
              <a:rPr lang="en-US" dirty="0" smtClean="0"/>
              <a:t>the observation of</a:t>
            </a:r>
            <a:r>
              <a:rPr lang="en-US" baseline="0" dirty="0" smtClean="0"/>
              <a:t> </a:t>
            </a:r>
            <a:r>
              <a:rPr lang="en-US" baseline="0" dirty="0" err="1" smtClean="0"/>
              <a:t>Clarenz</a:t>
            </a:r>
            <a:r>
              <a:rPr lang="en-US" baseline="0" dirty="0" smtClean="0"/>
              <a:t> et al., that for many edge-aware applications, the metric should align with the curvature.</a:t>
            </a:r>
          </a:p>
          <a:p>
            <a:endParaRPr lang="en-US" baseline="0" dirty="0" smtClean="0"/>
          </a:p>
          <a:p>
            <a:r>
              <a:rPr lang="en-US" baseline="0" dirty="0" smtClean="0"/>
              <a:t>So, instead of choosing an arbitrary basis at each point,</a:t>
            </a:r>
          </a:p>
          <a:p>
            <a:r>
              <a:rPr lang="en-US" baseline="0" dirty="0" smtClean="0"/>
              <a:t>[Click]</a:t>
            </a:r>
          </a:p>
          <a:p>
            <a:r>
              <a:rPr lang="en-US" baseline="0" dirty="0" smtClean="0"/>
              <a:t>We use the principal curvature directions.</a:t>
            </a:r>
          </a:p>
          <a:p>
            <a:endParaRPr lang="en-US" baseline="0" dirty="0" smtClean="0"/>
          </a:p>
          <a:p>
            <a:r>
              <a:rPr lang="en-US" baseline="0" dirty="0" smtClean="0"/>
              <a:t>And, instead of allowing for arbitrary inner products,</a:t>
            </a:r>
          </a:p>
          <a:p>
            <a:r>
              <a:rPr lang="en-US" baseline="0" dirty="0" smtClean="0"/>
              <a:t>[Click]</a:t>
            </a:r>
          </a:p>
          <a:p>
            <a:r>
              <a:rPr lang="en-US" baseline="0" dirty="0" smtClean="0"/>
              <a:t>We restrict ourselves to diagonal matrices.</a:t>
            </a:r>
            <a:endParaRPr lang="en-US" dirty="0"/>
          </a:p>
        </p:txBody>
      </p:sp>
      <p:sp>
        <p:nvSpPr>
          <p:cNvPr id="4" name="Slide Number Placeholder 3"/>
          <p:cNvSpPr>
            <a:spLocks noGrp="1"/>
          </p:cNvSpPr>
          <p:nvPr>
            <p:ph type="sldNum" sz="quarter" idx="10"/>
          </p:nvPr>
        </p:nvSpPr>
        <p:spPr/>
        <p:txBody>
          <a:bodyPr/>
          <a:lstStyle/>
          <a:p>
            <a:fld id="{B1E738A2-3EDF-4D82-90F6-ABC3AC158DB9}" type="slidenum">
              <a:rPr lang="en-US" smtClean="0"/>
              <a:pPr/>
              <a:t>12</a:t>
            </a:fld>
            <a:endParaRPr lang="en-US"/>
          </a:p>
        </p:txBody>
      </p:sp>
    </p:spTree>
    <p:extLst>
      <p:ext uri="{BB962C8B-B14F-4D97-AF65-F5344CB8AC3E}">
        <p14:creationId xmlns:p14="http://schemas.microsoft.com/office/powerpoint/2010/main" val="247084965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Recall that in our original formulation, we expressed the energy in terms of the differences between the values and scaled derivatives of the old and new signals.</a:t>
            </a:r>
          </a:p>
          <a:p>
            <a:endParaRPr lang="en-US" baseline="0" dirty="0" smtClean="0"/>
          </a:p>
          <a:p>
            <a:r>
              <a:rPr lang="en-US" baseline="0" dirty="0" smtClean="0"/>
              <a:t>In the new formulation,</a:t>
            </a:r>
          </a:p>
          <a:p>
            <a:r>
              <a:rPr lang="en-US" baseline="0" dirty="0" smtClean="0"/>
              <a:t>[Click]</a:t>
            </a:r>
          </a:p>
          <a:p>
            <a:r>
              <a:rPr lang="en-US" baseline="0" dirty="0" smtClean="0"/>
              <a:t>The general structure remains the same.</a:t>
            </a:r>
          </a:p>
          <a:p>
            <a:endParaRPr lang="en-US" baseline="0" dirty="0" smtClean="0"/>
          </a:p>
          <a:p>
            <a:r>
              <a:rPr lang="en-US" baseline="0" dirty="0" smtClean="0"/>
              <a:t>The only differences are that we must now account for the fact that scaling up the geometry</a:t>
            </a:r>
          </a:p>
          <a:p>
            <a:r>
              <a:rPr lang="en-US" baseline="0" dirty="0" smtClean="0"/>
              <a:t>[Click]</a:t>
            </a:r>
          </a:p>
          <a:p>
            <a:r>
              <a:rPr lang="en-US" baseline="0" dirty="0" smtClean="0"/>
              <a:t>Increases the areas of surface patches, and</a:t>
            </a:r>
          </a:p>
          <a:p>
            <a:r>
              <a:rPr lang="en-US" baseline="0" dirty="0" smtClean="0"/>
              <a:t>[Click]</a:t>
            </a:r>
          </a:p>
          <a:p>
            <a:r>
              <a:rPr lang="en-US" baseline="0" dirty="0" smtClean="0"/>
              <a:t>It decreases the speed with which the function changes.</a:t>
            </a:r>
            <a:endParaRPr lang="en-US" dirty="0"/>
          </a:p>
        </p:txBody>
      </p:sp>
      <p:sp>
        <p:nvSpPr>
          <p:cNvPr id="4" name="Slide Number Placeholder 3"/>
          <p:cNvSpPr>
            <a:spLocks noGrp="1"/>
          </p:cNvSpPr>
          <p:nvPr>
            <p:ph type="sldNum" sz="quarter" idx="10"/>
          </p:nvPr>
        </p:nvSpPr>
        <p:spPr/>
        <p:txBody>
          <a:bodyPr/>
          <a:lstStyle/>
          <a:p>
            <a:fld id="{B1E738A2-3EDF-4D82-90F6-ABC3AC158DB9}" type="slidenum">
              <a:rPr lang="en-US" smtClean="0"/>
              <a:pPr/>
              <a:t>13</a:t>
            </a:fld>
            <a:endParaRPr lang="en-US"/>
          </a:p>
        </p:txBody>
      </p:sp>
    </p:spTree>
    <p:extLst>
      <p:ext uri="{BB962C8B-B14F-4D97-AF65-F5344CB8AC3E}">
        <p14:creationId xmlns:p14="http://schemas.microsoft.com/office/powerpoint/2010/main" val="311594432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Now</a:t>
            </a:r>
            <a:r>
              <a:rPr lang="en-US" baseline="0" dirty="0" smtClean="0"/>
              <a:t> let’s see how we can realize this system in practice.</a:t>
            </a:r>
            <a:endParaRPr lang="en-US" dirty="0"/>
          </a:p>
        </p:txBody>
      </p:sp>
      <p:sp>
        <p:nvSpPr>
          <p:cNvPr id="4" name="Slide Number Placeholder 3"/>
          <p:cNvSpPr>
            <a:spLocks noGrp="1"/>
          </p:cNvSpPr>
          <p:nvPr>
            <p:ph type="sldNum" sz="quarter" idx="10"/>
          </p:nvPr>
        </p:nvSpPr>
        <p:spPr/>
        <p:txBody>
          <a:bodyPr/>
          <a:lstStyle/>
          <a:p>
            <a:fld id="{B1E738A2-3EDF-4D82-90F6-ABC3AC158DB9}" type="slidenum">
              <a:rPr lang="en-US" smtClean="0"/>
              <a:pPr/>
              <a:t>14</a:t>
            </a:fld>
            <a:endParaRPr lang="en-US"/>
          </a:p>
        </p:txBody>
      </p:sp>
    </p:spTree>
    <p:extLst>
      <p:ext uri="{BB962C8B-B14F-4D97-AF65-F5344CB8AC3E}">
        <p14:creationId xmlns:p14="http://schemas.microsoft.com/office/powerpoint/2010/main" val="383983274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 use</a:t>
            </a:r>
            <a:r>
              <a:rPr lang="en-US" baseline="0" dirty="0" smtClean="0"/>
              <a:t> the </a:t>
            </a:r>
            <a:r>
              <a:rPr lang="en-US" baseline="0" dirty="0" err="1" smtClean="0"/>
              <a:t>variational</a:t>
            </a:r>
            <a:r>
              <a:rPr lang="en-US" baseline="0" dirty="0" smtClean="0"/>
              <a:t> formulation we need to discretize the continuous system of equations.</a:t>
            </a:r>
            <a:endParaRPr lang="en-US" dirty="0" smtClean="0"/>
          </a:p>
          <a:p>
            <a:r>
              <a:rPr lang="en-US" dirty="0" smtClean="0"/>
              <a:t>Using</a:t>
            </a:r>
            <a:r>
              <a:rPr lang="en-US" baseline="0" dirty="0" smtClean="0"/>
              <a:t> a finite-elements approach, we do this by choosing a function space in which our solutions reside.</a:t>
            </a:r>
          </a:p>
          <a:p>
            <a:endParaRPr lang="en-US" baseline="0" dirty="0" smtClean="0"/>
          </a:p>
          <a:p>
            <a:r>
              <a:rPr lang="en-US" baseline="0" dirty="0" smtClean="0"/>
              <a:t>[Click]</a:t>
            </a:r>
          </a:p>
          <a:p>
            <a:r>
              <a:rPr lang="en-US" baseline="0" dirty="0" smtClean="0"/>
              <a:t>This allows us to express our geometry as the linear combination of the basis functions,</a:t>
            </a:r>
          </a:p>
          <a:p>
            <a:endParaRPr lang="en-US" baseline="0" dirty="0" smtClean="0"/>
          </a:p>
          <a:p>
            <a:r>
              <a:rPr lang="en-US" baseline="0" dirty="0" smtClean="0"/>
              <a:t>[Click]</a:t>
            </a:r>
          </a:p>
          <a:p>
            <a:r>
              <a:rPr lang="en-US" baseline="0" dirty="0" smtClean="0"/>
              <a:t>And transforms the continuous system of equations into a finite-dimensional linear system.</a:t>
            </a:r>
          </a:p>
          <a:p>
            <a:endParaRPr lang="en-US" baseline="0" dirty="0" smtClean="0"/>
          </a:p>
          <a:p>
            <a:r>
              <a:rPr lang="en-US" dirty="0" smtClean="0"/>
              <a:t>While the formulation itself is pretty standard, replacing the identity with the mass</a:t>
            </a:r>
            <a:r>
              <a:rPr lang="en-US" baseline="0" dirty="0" smtClean="0"/>
              <a:t> matrix and the Laplace operator with the discretized Laplacian,</a:t>
            </a:r>
            <a:endParaRPr lang="en-US" dirty="0" smtClean="0"/>
          </a:p>
          <a:p>
            <a:r>
              <a:rPr lang="en-US" dirty="0" smtClean="0"/>
              <a:t>[Click]</a:t>
            </a:r>
          </a:p>
          <a:p>
            <a:r>
              <a:rPr lang="en-US" dirty="0" smtClean="0"/>
              <a:t>The expression for the matrix coefficients</a:t>
            </a:r>
            <a:r>
              <a:rPr lang="en-US" baseline="0" dirty="0" smtClean="0"/>
              <a:t> is more complicated, due to the incorporation of the modulation and scaling terms within the integration.</a:t>
            </a:r>
            <a:endParaRPr lang="en-US" dirty="0" smtClean="0"/>
          </a:p>
        </p:txBody>
      </p:sp>
      <p:sp>
        <p:nvSpPr>
          <p:cNvPr id="4" name="Slide Number Placeholder 3"/>
          <p:cNvSpPr>
            <a:spLocks noGrp="1"/>
          </p:cNvSpPr>
          <p:nvPr>
            <p:ph type="sldNum" sz="quarter" idx="10"/>
          </p:nvPr>
        </p:nvSpPr>
        <p:spPr/>
        <p:txBody>
          <a:bodyPr/>
          <a:lstStyle/>
          <a:p>
            <a:fld id="{B1E738A2-3EDF-4D82-90F6-ABC3AC158DB9}" type="slidenum">
              <a:rPr lang="en-US" smtClean="0"/>
              <a:pPr/>
              <a:t>15</a:t>
            </a:fld>
            <a:endParaRPr lang="en-US"/>
          </a:p>
        </p:txBody>
      </p:sp>
    </p:spTree>
    <p:extLst>
      <p:ext uri="{BB962C8B-B14F-4D97-AF65-F5344CB8AC3E}">
        <p14:creationId xmlns:p14="http://schemas.microsoft.com/office/powerpoint/2010/main" val="181454078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This has significant implications on designing an interactive geometry-processing system.</a:t>
            </a:r>
          </a:p>
          <a:p>
            <a:endParaRPr lang="en-US" baseline="0" dirty="0" smtClean="0"/>
          </a:p>
          <a:p>
            <a:r>
              <a:rPr lang="en-US" baseline="0" dirty="0" smtClean="0"/>
              <a:t>[Click]</a:t>
            </a:r>
          </a:p>
          <a:p>
            <a:r>
              <a:rPr lang="en-US" baseline="0" dirty="0" smtClean="0"/>
              <a:t>Consider a situation in which the user changes the gradient scale.</a:t>
            </a:r>
          </a:p>
          <a:p>
            <a:r>
              <a:rPr lang="en-US" baseline="0" dirty="0" smtClean="0"/>
              <a:t>In this case, we would need to compute new system constraints, which would require integrating all of the basis functions over the mesh.</a:t>
            </a:r>
          </a:p>
          <a:p>
            <a:endParaRPr lang="en-US" baseline="0" dirty="0" smtClean="0"/>
          </a:p>
          <a:p>
            <a:r>
              <a:rPr lang="en-US" baseline="0" dirty="0" smtClean="0"/>
              <a:t>[Click]</a:t>
            </a:r>
          </a:p>
          <a:p>
            <a:r>
              <a:rPr lang="en-US" baseline="0" dirty="0" smtClean="0"/>
              <a:t>And things get still more complicated when the users change the metric, since this requires not only updating the constraint vector, but also computing new system matrices.</a:t>
            </a:r>
          </a:p>
          <a:p>
            <a:endParaRPr lang="en-US" baseline="0" dirty="0" smtClean="0"/>
          </a:p>
          <a:p>
            <a:pPr defTabSz="933602">
              <a:defRPr/>
            </a:pPr>
            <a:r>
              <a:rPr lang="en-US" baseline="0" dirty="0" smtClean="0"/>
              <a:t>In practice, this means that a system supporting these types of anisotropic edits needs to satisfy two conditions</a:t>
            </a:r>
          </a:p>
          <a:p>
            <a:r>
              <a:rPr lang="en-US" baseline="0" dirty="0" smtClean="0"/>
              <a:t>[Click]</a:t>
            </a:r>
          </a:p>
          <a:p>
            <a:r>
              <a:rPr lang="en-US" baseline="0" dirty="0" smtClean="0"/>
              <a:t>It needs to efficiently compute the integrals that define the system coefficients</a:t>
            </a:r>
          </a:p>
          <a:p>
            <a:r>
              <a:rPr lang="en-US" baseline="0" dirty="0" smtClean="0"/>
              <a:t>And it must support an efficient solver that does not depend on pre-factorization, since the system matrix will change over the course of editing.</a:t>
            </a:r>
          </a:p>
        </p:txBody>
      </p:sp>
      <p:sp>
        <p:nvSpPr>
          <p:cNvPr id="4" name="Slide Number Placeholder 3"/>
          <p:cNvSpPr>
            <a:spLocks noGrp="1"/>
          </p:cNvSpPr>
          <p:nvPr>
            <p:ph type="sldNum" sz="quarter" idx="10"/>
          </p:nvPr>
        </p:nvSpPr>
        <p:spPr/>
        <p:txBody>
          <a:bodyPr/>
          <a:lstStyle/>
          <a:p>
            <a:fld id="{B1E738A2-3EDF-4D82-90F6-ABC3AC158DB9}" type="slidenum">
              <a:rPr lang="en-US" smtClean="0"/>
              <a:pPr/>
              <a:t>16</a:t>
            </a:fld>
            <a:endParaRPr lang="en-US"/>
          </a:p>
        </p:txBody>
      </p:sp>
    </p:spTree>
    <p:extLst>
      <p:ext uri="{BB962C8B-B14F-4D97-AF65-F5344CB8AC3E}">
        <p14:creationId xmlns:p14="http://schemas.microsoft.com/office/powerpoint/2010/main" val="181454078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this point, let me turn</a:t>
            </a:r>
            <a:r>
              <a:rPr lang="en-US" baseline="0" dirty="0" smtClean="0"/>
              <a:t> things over to Ming, who will describe how we address these issues in practice.</a:t>
            </a:r>
          </a:p>
          <a:p>
            <a:endParaRPr lang="en-US" baseline="0" dirty="0" smtClean="0"/>
          </a:p>
          <a:p>
            <a:pPr defTabSz="933602">
              <a:defRPr/>
            </a:pPr>
            <a:r>
              <a:rPr lang="en-US" dirty="0" smtClean="0"/>
              <a:t>Thanks </a:t>
            </a:r>
            <a:r>
              <a:rPr lang="en-US" dirty="0" err="1" smtClean="0"/>
              <a:t>Misha</a:t>
            </a:r>
            <a:r>
              <a:rPr lang="en-US" dirty="0" smtClean="0"/>
              <a:t>!</a:t>
            </a:r>
          </a:p>
          <a:p>
            <a:pPr defTabSz="933602">
              <a:defRPr/>
            </a:pPr>
            <a:endParaRPr lang="en-US" baseline="0" dirty="0" smtClean="0"/>
          </a:p>
          <a:p>
            <a:pPr defTabSz="933602">
              <a:defRPr/>
            </a:pPr>
            <a:r>
              <a:rPr lang="en-US" baseline="0" dirty="0" smtClean="0"/>
              <a:t>I will start by describing our choice of finite-elements and how they can be used to design an efficient solver,</a:t>
            </a:r>
          </a:p>
          <a:p>
            <a:pPr defTabSz="933602">
              <a:defRPr/>
            </a:pPr>
            <a:r>
              <a:rPr lang="en-US" baseline="0" dirty="0" smtClean="0"/>
              <a:t>And then I will describe how the integration can be performed efficiently.</a:t>
            </a:r>
          </a:p>
        </p:txBody>
      </p:sp>
      <p:sp>
        <p:nvSpPr>
          <p:cNvPr id="4" name="Slide Number Placeholder 3"/>
          <p:cNvSpPr>
            <a:spLocks noGrp="1"/>
          </p:cNvSpPr>
          <p:nvPr>
            <p:ph type="sldNum" sz="quarter" idx="10"/>
          </p:nvPr>
        </p:nvSpPr>
        <p:spPr/>
        <p:txBody>
          <a:bodyPr/>
          <a:lstStyle/>
          <a:p>
            <a:fld id="{B1E738A2-3EDF-4D82-90F6-ABC3AC158DB9}" type="slidenum">
              <a:rPr lang="en-US" smtClean="0"/>
              <a:pPr/>
              <a:t>17</a:t>
            </a:fld>
            <a:endParaRPr lang="en-US"/>
          </a:p>
        </p:txBody>
      </p:sp>
    </p:spTree>
    <p:extLst>
      <p:ext uri="{BB962C8B-B14F-4D97-AF65-F5344CB8AC3E}">
        <p14:creationId xmlns:p14="http://schemas.microsoft.com/office/powerpoint/2010/main" val="117179105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33602">
              <a:defRPr/>
            </a:pPr>
            <a:r>
              <a:rPr lang="en-US" dirty="0" smtClean="0"/>
              <a:t>We</a:t>
            </a:r>
            <a:r>
              <a:rPr lang="en-US" baseline="0" dirty="0" smtClean="0"/>
              <a:t> define a </a:t>
            </a:r>
            <a:r>
              <a:rPr lang="en-US" dirty="0" smtClean="0"/>
              <a:t>regular</a:t>
            </a:r>
            <a:r>
              <a:rPr lang="en-US" baseline="0" dirty="0" smtClean="0"/>
              <a:t> function space</a:t>
            </a:r>
          </a:p>
          <a:p>
            <a:pPr defTabSz="933602">
              <a:defRPr/>
            </a:pPr>
            <a:r>
              <a:rPr lang="en-US" baseline="0" dirty="0" smtClean="0"/>
              <a:t>[Click]</a:t>
            </a:r>
          </a:p>
          <a:p>
            <a:pPr defTabSz="933602">
              <a:defRPr/>
            </a:pPr>
            <a:r>
              <a:rPr lang="en-US" baseline="0" dirty="0" smtClean="0"/>
              <a:t>by embedding the mesh within a grid.</a:t>
            </a:r>
          </a:p>
          <a:p>
            <a:endParaRPr lang="en-US" dirty="0" smtClean="0"/>
          </a:p>
          <a:p>
            <a:pPr defTabSz="933602">
              <a:defRPr/>
            </a:pPr>
            <a:r>
              <a:rPr lang="en-US" baseline="0" dirty="0" smtClean="0"/>
              <a:t>Then, we define functions on the mesh by</a:t>
            </a:r>
          </a:p>
          <a:p>
            <a:pPr defTabSz="933602">
              <a:defRPr/>
            </a:pPr>
            <a:r>
              <a:rPr lang="en-US" baseline="0" dirty="0" smtClean="0"/>
              <a:t>[Click]</a:t>
            </a:r>
          </a:p>
          <a:p>
            <a:pPr defTabSz="933602">
              <a:defRPr/>
            </a:pPr>
            <a:r>
              <a:rPr lang="en-US" baseline="0" dirty="0" smtClean="0"/>
              <a:t>centering first-order B-splines on the grid vertices,</a:t>
            </a:r>
          </a:p>
          <a:p>
            <a:pPr defTabSz="933602">
              <a:defRPr/>
            </a:pPr>
            <a:r>
              <a:rPr lang="en-US" baseline="0" dirty="0" smtClean="0"/>
              <a:t>[Click]</a:t>
            </a:r>
          </a:p>
          <a:p>
            <a:pPr defTabSz="933602">
              <a:defRPr/>
            </a:pPr>
            <a:r>
              <a:rPr lang="en-US" baseline="0" dirty="0" smtClean="0"/>
              <a:t>And considering the value of these functions on the surface.</a:t>
            </a:r>
          </a:p>
          <a:p>
            <a:pPr defTabSz="933602">
              <a:defRPr/>
            </a:pPr>
            <a:endParaRPr lang="en-US" baseline="0" dirty="0" smtClean="0"/>
          </a:p>
          <a:p>
            <a:pPr defTabSz="933602">
              <a:defRPr/>
            </a:pPr>
            <a:r>
              <a:rPr lang="en-US" baseline="0" dirty="0" smtClean="0"/>
              <a:t>Note that in this example</a:t>
            </a:r>
          </a:p>
          <a:p>
            <a:pPr defTabSz="933602">
              <a:defRPr/>
            </a:pPr>
            <a:r>
              <a:rPr lang="en-US" baseline="0" dirty="0" smtClean="0"/>
              <a:t>[Click]</a:t>
            </a:r>
          </a:p>
          <a:p>
            <a:pPr defTabSz="933602">
              <a:defRPr/>
            </a:pPr>
            <a:r>
              <a:rPr lang="en-US" baseline="0" dirty="0" smtClean="0"/>
              <a:t>The functions associated with the white vertices do not overlap the shape.</a:t>
            </a:r>
          </a:p>
          <a:p>
            <a:pPr defTabSz="933602">
              <a:defRPr/>
            </a:pPr>
            <a:endParaRPr lang="en-US" baseline="0" dirty="0" smtClean="0"/>
          </a:p>
          <a:p>
            <a:pPr defTabSz="933602">
              <a:defRPr/>
            </a:pPr>
            <a:r>
              <a:rPr lang="en-US" baseline="0" dirty="0" smtClean="0"/>
              <a:t>As a result,</a:t>
            </a:r>
          </a:p>
          <a:p>
            <a:pPr defTabSz="933602">
              <a:defRPr/>
            </a:pPr>
            <a:r>
              <a:rPr lang="en-US" baseline="0" dirty="0" smtClean="0"/>
              <a:t>[Click]</a:t>
            </a:r>
          </a:p>
          <a:p>
            <a:pPr defTabSz="933602">
              <a:defRPr/>
            </a:pPr>
            <a:r>
              <a:rPr lang="en-US" baseline="0" dirty="0" smtClean="0"/>
              <a:t>We only have to use the basis functions centered near the geometry.</a:t>
            </a:r>
          </a:p>
        </p:txBody>
      </p:sp>
      <p:sp>
        <p:nvSpPr>
          <p:cNvPr id="4" name="Slide Number Placeholder 3"/>
          <p:cNvSpPr>
            <a:spLocks noGrp="1"/>
          </p:cNvSpPr>
          <p:nvPr>
            <p:ph type="sldNum" sz="quarter" idx="10"/>
          </p:nvPr>
        </p:nvSpPr>
        <p:spPr/>
        <p:txBody>
          <a:bodyPr/>
          <a:lstStyle/>
          <a:p>
            <a:fld id="{B1E738A2-3EDF-4D82-90F6-ABC3AC158DB9}" type="slidenum">
              <a:rPr lang="en-US" smtClean="0"/>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There are several advantages</a:t>
            </a:r>
            <a:r>
              <a:rPr lang="en-US" baseline="0" dirty="0" smtClean="0"/>
              <a:t> in </a:t>
            </a:r>
            <a:r>
              <a:rPr lang="en-US" dirty="0" smtClean="0"/>
              <a:t>doing this.</a:t>
            </a:r>
          </a:p>
          <a:p>
            <a:r>
              <a:rPr lang="en-US" baseline="0" dirty="0" smtClean="0"/>
              <a:t>First, by leveraging the multi-resolution nature of this function-space, we can use a multigrid solver. </a:t>
            </a:r>
          </a:p>
          <a:p>
            <a:endParaRPr lang="en-US" baseline="0" dirty="0" smtClean="0"/>
          </a:p>
          <a:p>
            <a:r>
              <a:rPr lang="en-US" baseline="0" dirty="0" smtClean="0"/>
              <a:t>[Click]</a:t>
            </a:r>
          </a:p>
          <a:p>
            <a:r>
              <a:rPr lang="en-US" baseline="0" dirty="0" smtClean="0"/>
              <a:t>This allows us to solve the system without pre-factorization.</a:t>
            </a:r>
          </a:p>
          <a:p>
            <a:endParaRPr lang="en-US" baseline="0" dirty="0" smtClean="0"/>
          </a:p>
        </p:txBody>
      </p:sp>
      <p:sp>
        <p:nvSpPr>
          <p:cNvPr id="4" name="Slide Number Placeholder 3"/>
          <p:cNvSpPr>
            <a:spLocks noGrp="1"/>
          </p:cNvSpPr>
          <p:nvPr>
            <p:ph type="sldNum" sz="quarter" idx="10"/>
          </p:nvPr>
        </p:nvSpPr>
        <p:spPr/>
        <p:txBody>
          <a:bodyPr/>
          <a:lstStyle/>
          <a:p>
            <a:fld id="{B1E738A2-3EDF-4D82-90F6-ABC3AC158DB9}"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goal</a:t>
            </a:r>
            <a:r>
              <a:rPr lang="en-US" baseline="0" dirty="0" smtClean="0"/>
              <a:t> of our work is to take a class of gradient-domain techniques developed for image-processing</a:t>
            </a:r>
          </a:p>
          <a:p>
            <a:r>
              <a:rPr lang="en-US" baseline="0" dirty="0" smtClean="0"/>
              <a:t>[Click]</a:t>
            </a:r>
          </a:p>
          <a:p>
            <a:r>
              <a:rPr lang="en-US" baseline="0" dirty="0" smtClean="0"/>
              <a:t>And generalize them to the editing of geometry in 3D.</a:t>
            </a:r>
          </a:p>
        </p:txBody>
      </p:sp>
      <p:sp>
        <p:nvSpPr>
          <p:cNvPr id="4" name="Slide Number Placeholder 3"/>
          <p:cNvSpPr>
            <a:spLocks noGrp="1"/>
          </p:cNvSpPr>
          <p:nvPr>
            <p:ph type="sldNum" sz="quarter" idx="10"/>
          </p:nvPr>
        </p:nvSpPr>
        <p:spPr/>
        <p:txBody>
          <a:bodyPr/>
          <a:lstStyle/>
          <a:p>
            <a:fld id="{B1E738A2-3EDF-4D82-90F6-ABC3AC158DB9}" type="slidenum">
              <a:rPr lang="en-US" smtClean="0"/>
              <a:pPr/>
              <a:t>2</a:t>
            </a:fld>
            <a:endParaRPr lang="en-US"/>
          </a:p>
        </p:txBody>
      </p:sp>
    </p:spTree>
    <p:extLst>
      <p:ext uri="{BB962C8B-B14F-4D97-AF65-F5344CB8AC3E}">
        <p14:creationId xmlns:p14="http://schemas.microsoft.com/office/powerpoint/2010/main" val="4480833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Second, using these elements</a:t>
            </a:r>
            <a:r>
              <a:rPr lang="en-US" baseline="0" dirty="0" smtClean="0"/>
              <a:t>, the dimension of the linear system is independent of the tessellation of the mesh,</a:t>
            </a:r>
          </a:p>
          <a:p>
            <a:r>
              <a:rPr lang="en-US" baseline="0" dirty="0" smtClean="0"/>
              <a:t>[Click]</a:t>
            </a:r>
          </a:p>
          <a:p>
            <a:r>
              <a:rPr lang="en-US" baseline="0" dirty="0" smtClean="0"/>
              <a:t>And only depends on the resolution of the grid.</a:t>
            </a:r>
          </a:p>
        </p:txBody>
      </p:sp>
      <p:sp>
        <p:nvSpPr>
          <p:cNvPr id="4" name="Slide Number Placeholder 3"/>
          <p:cNvSpPr>
            <a:spLocks noGrp="1"/>
          </p:cNvSpPr>
          <p:nvPr>
            <p:ph type="sldNum" sz="quarter" idx="10"/>
          </p:nvPr>
        </p:nvSpPr>
        <p:spPr/>
        <p:txBody>
          <a:bodyPr/>
          <a:lstStyle/>
          <a:p>
            <a:fld id="{B1E738A2-3EDF-4D82-90F6-ABC3AC158DB9}" type="slidenum">
              <a:rPr lang="en-US" smtClean="0"/>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And finally, using this discretization</a:t>
            </a:r>
            <a:r>
              <a:rPr lang="en-US" baseline="0" dirty="0" smtClean="0"/>
              <a:t>, we can implement a parallel solver.</a:t>
            </a:r>
            <a:endParaRPr lang="en-US" dirty="0"/>
          </a:p>
        </p:txBody>
      </p:sp>
      <p:sp>
        <p:nvSpPr>
          <p:cNvPr id="4" name="Slide Number Placeholder 3"/>
          <p:cNvSpPr>
            <a:spLocks noGrp="1"/>
          </p:cNvSpPr>
          <p:nvPr>
            <p:ph type="sldNum" sz="quarter" idx="10"/>
          </p:nvPr>
        </p:nvSpPr>
        <p:spPr/>
        <p:txBody>
          <a:bodyPr/>
          <a:lstStyle/>
          <a:p>
            <a:fld id="{B1E738A2-3EDF-4D82-90F6-ABC3AC158DB9}" type="slidenum">
              <a:rPr lang="en-US" smtClean="0"/>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To do this, we use a “safe zones” approach whe</a:t>
            </a:r>
            <a:r>
              <a:rPr lang="en-US" baseline="0" dirty="0" smtClean="0"/>
              <a:t>n implementing </a:t>
            </a:r>
            <a:r>
              <a:rPr lang="en-US" dirty="0" smtClean="0"/>
              <a:t>the Gauss-Seidel relaxation</a:t>
            </a:r>
          </a:p>
          <a:p>
            <a:endParaRPr lang="en-US" baseline="0" dirty="0" smtClean="0"/>
          </a:p>
          <a:p>
            <a:pPr defTabSz="933602">
              <a:defRPr/>
            </a:pPr>
            <a:r>
              <a:rPr lang="en-US" baseline="0" dirty="0" smtClean="0"/>
              <a:t>[Click]</a:t>
            </a:r>
          </a:p>
          <a:p>
            <a:pPr defTabSz="933602">
              <a:defRPr/>
            </a:pPr>
            <a:r>
              <a:rPr lang="en-US" baseline="0" dirty="0" smtClean="0"/>
              <a:t>We start by grouping our basis functions into horizontal slices.</a:t>
            </a:r>
          </a:p>
        </p:txBody>
      </p:sp>
      <p:sp>
        <p:nvSpPr>
          <p:cNvPr id="4" name="Slide Number Placeholder 3"/>
          <p:cNvSpPr>
            <a:spLocks noGrp="1"/>
          </p:cNvSpPr>
          <p:nvPr>
            <p:ph type="sldNum" sz="quarter" idx="10"/>
          </p:nvPr>
        </p:nvSpPr>
        <p:spPr/>
        <p:txBody>
          <a:bodyPr/>
          <a:lstStyle/>
          <a:p>
            <a:fld id="{B1E738A2-3EDF-4D82-90F6-ABC3AC158DB9}" type="slidenum">
              <a:rPr lang="en-US" smtClean="0"/>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33602">
              <a:defRPr/>
            </a:pPr>
            <a:r>
              <a:rPr lang="en-US" dirty="0" smtClean="0"/>
              <a:t>We then assign these</a:t>
            </a:r>
            <a:r>
              <a:rPr lang="en-US" baseline="0" dirty="0" smtClean="0"/>
              <a:t> slices evenly to the different threads.</a:t>
            </a:r>
          </a:p>
          <a:p>
            <a:endParaRPr lang="en-US" dirty="0" smtClean="0"/>
          </a:p>
          <a:p>
            <a:r>
              <a:rPr lang="en-US" dirty="0" smtClean="0"/>
              <a:t>The difficulty</a:t>
            </a:r>
            <a:r>
              <a:rPr lang="en-US" baseline="0" dirty="0" smtClean="0"/>
              <a:t> is that Gauss-Seidel relaxation updates a coefficient based on the values of its neighbors.</a:t>
            </a:r>
          </a:p>
          <a:p>
            <a:r>
              <a:rPr lang="en-US" baseline="0" dirty="0" smtClean="0"/>
              <a:t>As a result,</a:t>
            </a:r>
          </a:p>
          <a:p>
            <a:r>
              <a:rPr lang="en-US" baseline="0" dirty="0" smtClean="0"/>
              <a:t>[Click]</a:t>
            </a:r>
          </a:p>
          <a:p>
            <a:r>
              <a:rPr lang="en-US" baseline="0" dirty="0" smtClean="0"/>
              <a:t>Coefficients on boundary slices cannot be relaxed since threads do not have access to all neighboring values.</a:t>
            </a:r>
            <a:endParaRPr lang="en-US" dirty="0"/>
          </a:p>
        </p:txBody>
      </p:sp>
      <p:sp>
        <p:nvSpPr>
          <p:cNvPr id="4" name="Slide Number Placeholder 3"/>
          <p:cNvSpPr>
            <a:spLocks noGrp="1"/>
          </p:cNvSpPr>
          <p:nvPr>
            <p:ph type="sldNum" sz="quarter" idx="10"/>
          </p:nvPr>
        </p:nvSpPr>
        <p:spPr/>
        <p:txBody>
          <a:bodyPr/>
          <a:lstStyle/>
          <a:p>
            <a:fld id="{B1E738A2-3EDF-4D82-90F6-ABC3AC158DB9}" type="slidenum">
              <a:rPr lang="en-US" smtClean="0"/>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We address this problem by expanding the domain of each thread, duplicating the slices near the threads’ boundaries.</a:t>
            </a:r>
          </a:p>
          <a:p>
            <a:endParaRPr lang="en-US" baseline="0" dirty="0" smtClean="0"/>
          </a:p>
        </p:txBody>
      </p:sp>
      <p:sp>
        <p:nvSpPr>
          <p:cNvPr id="4" name="Slide Number Placeholder 3"/>
          <p:cNvSpPr>
            <a:spLocks noGrp="1"/>
          </p:cNvSpPr>
          <p:nvPr>
            <p:ph type="sldNum" sz="quarter" idx="10"/>
          </p:nvPr>
        </p:nvSpPr>
        <p:spPr/>
        <p:txBody>
          <a:bodyPr/>
          <a:lstStyle/>
          <a:p>
            <a:fld id="{B1E738A2-3EDF-4D82-90F6-ABC3AC158DB9}" type="slidenum">
              <a:rPr lang="en-US" smtClean="0"/>
              <a:pPr/>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We address this problem by expanding the domain of each thread, duplicating the slices near the threads’ boundaries.</a:t>
            </a:r>
          </a:p>
          <a:p>
            <a:endParaRPr lang="en-US" baseline="0" dirty="0" smtClean="0"/>
          </a:p>
        </p:txBody>
      </p:sp>
      <p:sp>
        <p:nvSpPr>
          <p:cNvPr id="4" name="Slide Number Placeholder 3"/>
          <p:cNvSpPr>
            <a:spLocks noGrp="1"/>
          </p:cNvSpPr>
          <p:nvPr>
            <p:ph type="sldNum" sz="quarter" idx="10"/>
          </p:nvPr>
        </p:nvSpPr>
        <p:spPr/>
        <p:txBody>
          <a:bodyPr/>
          <a:lstStyle/>
          <a:p>
            <a:fld id="{B1E738A2-3EDF-4D82-90F6-ABC3AC158DB9}" type="slidenum">
              <a:rPr lang="en-US" smtClean="0"/>
              <a:pPr/>
              <a:t>25</a:t>
            </a:fld>
            <a:endParaRPr lang="en-US"/>
          </a:p>
        </p:txBody>
      </p:sp>
    </p:spTree>
    <p:extLst>
      <p:ext uri="{BB962C8B-B14F-4D97-AF65-F5344CB8AC3E}">
        <p14:creationId xmlns:p14="http://schemas.microsoft.com/office/powerpoint/2010/main" val="335948769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We address this problem by expanding the domain of each thread, duplicating the slices near the threads’ boundaries.</a:t>
            </a:r>
          </a:p>
          <a:p>
            <a:endParaRPr lang="en-US" baseline="0" dirty="0" smtClean="0"/>
          </a:p>
        </p:txBody>
      </p:sp>
      <p:sp>
        <p:nvSpPr>
          <p:cNvPr id="4" name="Slide Number Placeholder 3"/>
          <p:cNvSpPr>
            <a:spLocks noGrp="1"/>
          </p:cNvSpPr>
          <p:nvPr>
            <p:ph type="sldNum" sz="quarter" idx="10"/>
          </p:nvPr>
        </p:nvSpPr>
        <p:spPr/>
        <p:txBody>
          <a:bodyPr/>
          <a:lstStyle/>
          <a:p>
            <a:fld id="{B1E738A2-3EDF-4D82-90F6-ABC3AC158DB9}" type="slidenum">
              <a:rPr lang="en-US" smtClean="0"/>
              <a:pPr/>
              <a:t>26</a:t>
            </a:fld>
            <a:endParaRPr lang="en-US"/>
          </a:p>
        </p:txBody>
      </p:sp>
    </p:spTree>
    <p:extLst>
      <p:ext uri="{BB962C8B-B14F-4D97-AF65-F5344CB8AC3E}">
        <p14:creationId xmlns:p14="http://schemas.microsoft.com/office/powerpoint/2010/main" val="170138477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We address this problem by expanding the domain of each thread, duplicating the slices near the threads’ boundaries.</a:t>
            </a:r>
          </a:p>
          <a:p>
            <a:endParaRPr lang="en-US" baseline="0" dirty="0" smtClean="0"/>
          </a:p>
        </p:txBody>
      </p:sp>
      <p:sp>
        <p:nvSpPr>
          <p:cNvPr id="4" name="Slide Number Placeholder 3"/>
          <p:cNvSpPr>
            <a:spLocks noGrp="1"/>
          </p:cNvSpPr>
          <p:nvPr>
            <p:ph type="sldNum" sz="quarter" idx="10"/>
          </p:nvPr>
        </p:nvSpPr>
        <p:spPr/>
        <p:txBody>
          <a:bodyPr/>
          <a:lstStyle/>
          <a:p>
            <a:fld id="{B1E738A2-3EDF-4D82-90F6-ABC3AC158DB9}" type="slidenum">
              <a:rPr lang="en-US" smtClean="0"/>
              <a:pPr/>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Let’s look at how the first thread can use these safe zones to perform three Gauss-Seidel relaxations.</a:t>
            </a:r>
          </a:p>
          <a:p>
            <a:endParaRPr lang="en-US" baseline="0" dirty="0" smtClean="0"/>
          </a:p>
          <a:p>
            <a:r>
              <a:rPr lang="en-US" baseline="0" dirty="0" smtClean="0"/>
              <a:t>Since we cannot update the coefficients near the boundary</a:t>
            </a:r>
          </a:p>
          <a:p>
            <a:r>
              <a:rPr lang="en-US" baseline="0" dirty="0" smtClean="0"/>
              <a:t>[Click]</a:t>
            </a:r>
          </a:p>
          <a:p>
            <a:r>
              <a:rPr lang="en-US" baseline="0" dirty="0" smtClean="0"/>
              <a:t>The first iteration relaxes all but the last slice.</a:t>
            </a:r>
          </a:p>
          <a:p>
            <a:endParaRPr lang="en-US" baseline="0" dirty="0" smtClean="0"/>
          </a:p>
          <a:p>
            <a:r>
              <a:rPr lang="en-US" baseline="0" dirty="0" smtClean="0"/>
              <a:t>Since the last slice was not updated in the first iteration, we should not read its value on the second.</a:t>
            </a:r>
          </a:p>
          <a:p>
            <a:r>
              <a:rPr lang="en-US" baseline="0" dirty="0" smtClean="0"/>
              <a:t>[Click]</a:t>
            </a:r>
          </a:p>
          <a:p>
            <a:r>
              <a:rPr lang="en-US" baseline="0" dirty="0" smtClean="0"/>
              <a:t>Which means that the second iteration cannot relax the last two slices.</a:t>
            </a:r>
          </a:p>
          <a:p>
            <a:endParaRPr lang="en-US" baseline="0" dirty="0" smtClean="0"/>
          </a:p>
          <a:p>
            <a:r>
              <a:rPr lang="en-US" baseline="0" dirty="0" smtClean="0"/>
              <a:t>Similarly, on the third iteration,</a:t>
            </a:r>
          </a:p>
          <a:p>
            <a:r>
              <a:rPr lang="en-US" baseline="0" dirty="0" smtClean="0"/>
              <a:t>[Click]</a:t>
            </a:r>
          </a:p>
          <a:p>
            <a:r>
              <a:rPr lang="en-US" baseline="0" dirty="0" smtClean="0"/>
              <a:t>We cannot relax the last three rows.</a:t>
            </a:r>
          </a:p>
          <a:p>
            <a:endParaRPr lang="en-US" baseline="0" dirty="0" smtClean="0"/>
          </a:p>
          <a:p>
            <a:r>
              <a:rPr lang="en-US" baseline="0" dirty="0" smtClean="0"/>
              <a:t>Note that because of extended safe zones,</a:t>
            </a:r>
          </a:p>
          <a:p>
            <a:r>
              <a:rPr lang="en-US" baseline="0" dirty="0" smtClean="0"/>
              <a:t>[Click]</a:t>
            </a:r>
          </a:p>
          <a:p>
            <a:r>
              <a:rPr lang="en-US" baseline="0" dirty="0" smtClean="0"/>
              <a:t>all coefficients assigned to the first thread are updated exactly three times.</a:t>
            </a:r>
          </a:p>
          <a:p>
            <a:endParaRPr lang="en-US" baseline="0" dirty="0" smtClean="0"/>
          </a:p>
          <a:p>
            <a:endParaRPr lang="en-US" baseline="0" dirty="0" smtClean="0"/>
          </a:p>
        </p:txBody>
      </p:sp>
      <p:sp>
        <p:nvSpPr>
          <p:cNvPr id="4" name="Slide Number Placeholder 3"/>
          <p:cNvSpPr>
            <a:spLocks noGrp="1"/>
          </p:cNvSpPr>
          <p:nvPr>
            <p:ph type="sldNum" sz="quarter" idx="10"/>
          </p:nvPr>
        </p:nvSpPr>
        <p:spPr/>
        <p:txBody>
          <a:bodyPr/>
          <a:lstStyle/>
          <a:p>
            <a:fld id="{B1E738A2-3EDF-4D82-90F6-ABC3AC158DB9}" type="slidenum">
              <a:rPr lang="en-US" smtClean="0"/>
              <a:pPr/>
              <a:t>28</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The same thing can be done when we have multiple threads.</a:t>
            </a:r>
          </a:p>
          <a:p>
            <a:r>
              <a:rPr lang="en-US" baseline="0" dirty="0" smtClean="0"/>
              <a:t>[Click]</a:t>
            </a:r>
          </a:p>
          <a:p>
            <a:r>
              <a:rPr lang="en-US" baseline="0" dirty="0" smtClean="0"/>
              <a:t>In this case, the two threads are independent, and we do not have to synchronize them between successive iterations.</a:t>
            </a:r>
          </a:p>
          <a:p>
            <a:endParaRPr lang="en-US" baseline="0" dirty="0" smtClean="0"/>
          </a:p>
        </p:txBody>
      </p:sp>
      <p:sp>
        <p:nvSpPr>
          <p:cNvPr id="4" name="Slide Number Placeholder 3"/>
          <p:cNvSpPr>
            <a:spLocks noGrp="1"/>
          </p:cNvSpPr>
          <p:nvPr>
            <p:ph type="sldNum" sz="quarter" idx="10"/>
          </p:nvPr>
        </p:nvSpPr>
        <p:spPr/>
        <p:txBody>
          <a:bodyPr/>
          <a:lstStyle/>
          <a:p>
            <a:fld id="{B1E738A2-3EDF-4D82-90F6-ABC3AC158DB9}" type="slidenum">
              <a:rPr lang="en-US" smtClean="0"/>
              <a:pPr/>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particular, we would like to develop a system that</a:t>
            </a:r>
            <a:r>
              <a:rPr lang="en-US" baseline="0" dirty="0" smtClean="0"/>
              <a:t> supports </a:t>
            </a:r>
            <a:r>
              <a:rPr lang="en-US" baseline="0" smtClean="0"/>
              <a:t>the Poisson-based </a:t>
            </a:r>
            <a:r>
              <a:rPr lang="en-US" baseline="0" dirty="0" smtClean="0"/>
              <a:t>techniques that </a:t>
            </a:r>
            <a:r>
              <a:rPr lang="en-US" baseline="0" dirty="0" smtClean="0"/>
              <a:t>for </a:t>
            </a:r>
            <a:r>
              <a:rPr lang="en-US" baseline="0" dirty="0" smtClean="0"/>
              <a:t>geometry fairing,</a:t>
            </a:r>
          </a:p>
          <a:p>
            <a:r>
              <a:rPr lang="en-US" baseline="0" dirty="0" smtClean="0"/>
              <a:t>[Click]</a:t>
            </a:r>
          </a:p>
          <a:p>
            <a:r>
              <a:rPr lang="en-US" baseline="0" dirty="0" smtClean="0"/>
              <a:t>And the anisotropic methods that perform feature-aware mesh filtering.</a:t>
            </a:r>
          </a:p>
          <a:p>
            <a:endParaRPr lang="en-US" baseline="0" dirty="0" smtClean="0"/>
          </a:p>
          <a:p>
            <a:r>
              <a:rPr lang="en-US" baseline="0" dirty="0" smtClean="0"/>
              <a:t>[Click]</a:t>
            </a:r>
          </a:p>
          <a:p>
            <a:r>
              <a:rPr lang="en-US" baseline="0" dirty="0" smtClean="0"/>
              <a:t>And we would like to do all of this in real-time, allowing a user to edit large meshes at interactive frame rates.</a:t>
            </a:r>
          </a:p>
        </p:txBody>
      </p:sp>
      <p:sp>
        <p:nvSpPr>
          <p:cNvPr id="4" name="Slide Number Placeholder 3"/>
          <p:cNvSpPr>
            <a:spLocks noGrp="1"/>
          </p:cNvSpPr>
          <p:nvPr>
            <p:ph type="sldNum" sz="quarter" idx="10"/>
          </p:nvPr>
        </p:nvSpPr>
        <p:spPr/>
        <p:txBody>
          <a:bodyPr/>
          <a:lstStyle/>
          <a:p>
            <a:fld id="{B1E738A2-3EDF-4D82-90F6-ABC3AC158DB9}" type="slidenum">
              <a:rPr lang="en-US" smtClean="0"/>
              <a:pPr/>
              <a:t>3</a:t>
            </a:fld>
            <a:endParaRPr lang="en-US"/>
          </a:p>
        </p:txBody>
      </p:sp>
    </p:spTree>
    <p:extLst>
      <p:ext uri="{BB962C8B-B14F-4D97-AF65-F5344CB8AC3E}">
        <p14:creationId xmlns:p14="http://schemas.microsoft.com/office/powerpoint/2010/main" val="170735670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We also need an efficient way to compute the integrals forming the system coefficients.</a:t>
            </a:r>
          </a:p>
        </p:txBody>
      </p:sp>
      <p:sp>
        <p:nvSpPr>
          <p:cNvPr id="4" name="Slide Number Placeholder 3"/>
          <p:cNvSpPr>
            <a:spLocks noGrp="1"/>
          </p:cNvSpPr>
          <p:nvPr>
            <p:ph type="sldNum" sz="quarter" idx="10"/>
          </p:nvPr>
        </p:nvSpPr>
        <p:spPr/>
        <p:txBody>
          <a:bodyPr/>
          <a:lstStyle/>
          <a:p>
            <a:fld id="{B1E738A2-3EDF-4D82-90F6-ABC3AC158DB9}" type="slidenum">
              <a:rPr lang="en-US" smtClean="0"/>
              <a:pPr/>
              <a:t>30</a:t>
            </a:fld>
            <a:endParaRPr lang="en-US"/>
          </a:p>
        </p:txBody>
      </p:sp>
    </p:spTree>
    <p:extLst>
      <p:ext uri="{BB962C8B-B14F-4D97-AF65-F5344CB8AC3E}">
        <p14:creationId xmlns:p14="http://schemas.microsoft.com/office/powerpoint/2010/main" val="117179105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To do this, we make the </a:t>
            </a:r>
            <a:r>
              <a:rPr lang="en-US" baseline="0" dirty="0" smtClean="0"/>
              <a:t>observations that</a:t>
            </a:r>
          </a:p>
          <a:p>
            <a:r>
              <a:rPr lang="en-US" baseline="0" dirty="0" smtClean="0"/>
              <a:t>[Click]</a:t>
            </a:r>
          </a:p>
          <a:p>
            <a:r>
              <a:rPr lang="en-US" baseline="0" dirty="0" smtClean="0"/>
              <a:t>while the basis functions need to be differentiable, since we take their derivatives,</a:t>
            </a:r>
          </a:p>
          <a:p>
            <a:r>
              <a:rPr lang="en-US" baseline="0" dirty="0" smtClean="0"/>
              <a:t>[Click]</a:t>
            </a:r>
          </a:p>
          <a:p>
            <a:r>
              <a:rPr lang="en-US" baseline="0" dirty="0" smtClean="0"/>
              <a:t>the scaling and modulation functions only need to be integrable.</a:t>
            </a:r>
          </a:p>
          <a:p>
            <a:r>
              <a:rPr lang="en-US" baseline="0" dirty="0" smtClean="0"/>
              <a:t>[Click]</a:t>
            </a:r>
          </a:p>
          <a:p>
            <a:r>
              <a:rPr lang="en-US" baseline="0" dirty="0" smtClean="0"/>
              <a:t>This means that it we can use piecewise constant functions to represent them.</a:t>
            </a:r>
          </a:p>
        </p:txBody>
      </p:sp>
      <p:sp>
        <p:nvSpPr>
          <p:cNvPr id="4" name="Slide Number Placeholder 3"/>
          <p:cNvSpPr>
            <a:spLocks noGrp="1"/>
          </p:cNvSpPr>
          <p:nvPr>
            <p:ph type="sldNum" sz="quarter" idx="10"/>
          </p:nvPr>
        </p:nvSpPr>
        <p:spPr/>
        <p:txBody>
          <a:bodyPr/>
          <a:lstStyle/>
          <a:p>
            <a:fld id="{B1E738A2-3EDF-4D82-90F6-ABC3AC158DB9}" type="slidenum">
              <a:rPr lang="en-US" smtClean="0"/>
              <a:pPr/>
              <a:t>31</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Let’s see how this effects the computation</a:t>
            </a:r>
            <a:r>
              <a:rPr lang="en-US" baseline="0" dirty="0" smtClean="0"/>
              <a:t> of integrals.</a:t>
            </a:r>
          </a:p>
          <a:p>
            <a:r>
              <a:rPr lang="en-US" baseline="0" dirty="0" smtClean="0"/>
              <a:t>For simplicity, we will only look at integrating one basis function against one scale function.</a:t>
            </a:r>
          </a:p>
          <a:p>
            <a:r>
              <a:rPr lang="en-US" baseline="0" dirty="0" smtClean="0"/>
              <a:t>Though the actual integrals are more complicated, they can be evaluated in a similar manner.</a:t>
            </a:r>
          </a:p>
          <a:p>
            <a:endParaRPr lang="en-US" baseline="0" dirty="0" smtClean="0"/>
          </a:p>
          <a:p>
            <a:r>
              <a:rPr lang="en-US" baseline="0" dirty="0" smtClean="0"/>
              <a:t>To compute the integral,</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[Click]</a:t>
            </a:r>
          </a:p>
          <a:p>
            <a:r>
              <a:rPr lang="en-US" baseline="0" dirty="0" smtClean="0"/>
              <a:t>We consider the contribution from each grid cell separately.</a:t>
            </a:r>
          </a:p>
          <a:p>
            <a:endParaRPr lang="en-US" baseline="0" dirty="0" smtClean="0"/>
          </a:p>
          <a:p>
            <a:r>
              <a:rPr lang="en-US" baseline="0" dirty="0" smtClean="0"/>
              <a:t>Within each cell,</a:t>
            </a:r>
          </a:p>
          <a:p>
            <a:r>
              <a:rPr lang="en-US" baseline="0" dirty="0" smtClean="0"/>
              <a:t>[Click]</a:t>
            </a:r>
          </a:p>
          <a:p>
            <a:r>
              <a:rPr lang="en-US" baseline="0" dirty="0" smtClean="0"/>
              <a:t>The scale function is constant.</a:t>
            </a:r>
          </a:p>
          <a:p>
            <a:endParaRPr lang="en-US" baseline="0" dirty="0" smtClean="0"/>
          </a:p>
          <a:p>
            <a:r>
              <a:rPr lang="en-US" baseline="0" dirty="0" smtClean="0"/>
              <a:t>So, </a:t>
            </a:r>
          </a:p>
          <a:p>
            <a:r>
              <a:rPr lang="en-US" baseline="0" dirty="0" smtClean="0"/>
              <a:t>[Click]</a:t>
            </a:r>
          </a:p>
          <a:p>
            <a:r>
              <a:rPr lang="en-US" baseline="0" dirty="0" smtClean="0"/>
              <a:t>We can move its contribution out of the integral.</a:t>
            </a:r>
          </a:p>
          <a:p>
            <a:endParaRPr lang="en-US" baseline="0" dirty="0" smtClean="0"/>
          </a:p>
          <a:p>
            <a:r>
              <a:rPr lang="en-US" baseline="0" dirty="0" smtClean="0"/>
              <a:t>[Click]</a:t>
            </a:r>
          </a:p>
          <a:p>
            <a:pPr defTabSz="933602">
              <a:defRPr/>
            </a:pPr>
            <a:r>
              <a:rPr lang="en-US" baseline="0" dirty="0" smtClean="0"/>
              <a:t>This means that we can perform the </a:t>
            </a:r>
            <a:r>
              <a:rPr lang="en-US" b="0" baseline="0" dirty="0" smtClean="0"/>
              <a:t>expensive integration</a:t>
            </a:r>
            <a:r>
              <a:rPr lang="en-US" b="1" baseline="0" dirty="0" smtClean="0"/>
              <a:t> </a:t>
            </a:r>
            <a:r>
              <a:rPr lang="en-US" baseline="0" dirty="0" smtClean="0"/>
              <a:t>in a pre-processing step, independent of the scaling and modulation weights.</a:t>
            </a:r>
          </a:p>
          <a:p>
            <a:pPr defTabSz="933602">
              <a:defRPr/>
            </a:pPr>
            <a:endParaRPr lang="en-US" baseline="0" dirty="0" smtClean="0"/>
          </a:p>
          <a:p>
            <a:pPr defTabSz="933602">
              <a:defRPr/>
            </a:pPr>
            <a:r>
              <a:rPr lang="en-US" baseline="0" dirty="0" smtClean="0"/>
              <a:t>And then </a:t>
            </a:r>
          </a:p>
          <a:p>
            <a:pPr defTabSz="933602">
              <a:defRPr/>
            </a:pPr>
            <a:r>
              <a:rPr lang="en-US" baseline="0" dirty="0" smtClean="0"/>
              <a:t>[Click]</a:t>
            </a:r>
          </a:p>
          <a:p>
            <a:pPr defTabSz="933602">
              <a:defRPr/>
            </a:pPr>
            <a:r>
              <a:rPr lang="en-US" baseline="0" dirty="0" smtClean="0"/>
              <a:t>Take the linear combination of the integrals at run-time to get the system coefficients.</a:t>
            </a:r>
            <a:endParaRPr lang="en-US" dirty="0" smtClean="0"/>
          </a:p>
          <a:p>
            <a:endParaRPr lang="en-US" baseline="0" dirty="0" smtClean="0"/>
          </a:p>
          <a:p>
            <a:endParaRPr lang="en-US" baseline="0" dirty="0" smtClean="0"/>
          </a:p>
        </p:txBody>
      </p:sp>
      <p:sp>
        <p:nvSpPr>
          <p:cNvPr id="4" name="Slide Number Placeholder 3"/>
          <p:cNvSpPr>
            <a:spLocks noGrp="1"/>
          </p:cNvSpPr>
          <p:nvPr>
            <p:ph type="sldNum" sz="quarter" idx="10"/>
          </p:nvPr>
        </p:nvSpPr>
        <p:spPr/>
        <p:txBody>
          <a:bodyPr/>
          <a:lstStyle/>
          <a:p>
            <a:fld id="{B1E738A2-3EDF-4D82-90F6-ABC3AC158DB9}" type="slidenum">
              <a:rPr lang="en-US" smtClean="0"/>
              <a:pPr/>
              <a:t>32</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Now</a:t>
            </a:r>
            <a:r>
              <a:rPr lang="en-US" baseline="0" dirty="0" smtClean="0"/>
              <a:t> let’s take a look at the system itself.</a:t>
            </a:r>
            <a:endParaRPr lang="en-US" dirty="0"/>
          </a:p>
        </p:txBody>
      </p:sp>
      <p:sp>
        <p:nvSpPr>
          <p:cNvPr id="4" name="Slide Number Placeholder 3"/>
          <p:cNvSpPr>
            <a:spLocks noGrp="1"/>
          </p:cNvSpPr>
          <p:nvPr>
            <p:ph type="sldNum" sz="quarter" idx="10"/>
          </p:nvPr>
        </p:nvSpPr>
        <p:spPr/>
        <p:txBody>
          <a:bodyPr/>
          <a:lstStyle/>
          <a:p>
            <a:fld id="{B1E738A2-3EDF-4D82-90F6-ABC3AC158DB9}" type="slidenum">
              <a:rPr lang="en-US" smtClean="0"/>
              <a:pPr/>
              <a:t>33</a:t>
            </a:fld>
            <a:endParaRPr lang="en-US"/>
          </a:p>
        </p:txBody>
      </p:sp>
    </p:spTree>
    <p:extLst>
      <p:ext uri="{BB962C8B-B14F-4D97-AF65-F5344CB8AC3E}">
        <p14:creationId xmlns:p14="http://schemas.microsoft.com/office/powerpoint/2010/main" val="117179105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To support geometry editing, our system has three interfaces:</a:t>
            </a:r>
          </a:p>
        </p:txBody>
      </p:sp>
      <p:sp>
        <p:nvSpPr>
          <p:cNvPr id="4" name="Slide Number Placeholder 3"/>
          <p:cNvSpPr>
            <a:spLocks noGrp="1"/>
          </p:cNvSpPr>
          <p:nvPr>
            <p:ph type="sldNum" sz="quarter" idx="10"/>
          </p:nvPr>
        </p:nvSpPr>
        <p:spPr/>
        <p:txBody>
          <a:bodyPr/>
          <a:lstStyle/>
          <a:p>
            <a:fld id="{B1E738A2-3EDF-4D82-90F6-ABC3AC158DB9}" type="slidenum">
              <a:rPr lang="en-US" smtClean="0"/>
              <a:pPr/>
              <a:t>34</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a:t>
            </a:r>
            <a:r>
              <a:rPr lang="en-US" baseline="0" dirty="0" smtClean="0"/>
              <a:t> first is a </a:t>
            </a:r>
            <a:r>
              <a:rPr lang="en-US" dirty="0" smtClean="0"/>
              <a:t>slider, shown at the top of the image.</a:t>
            </a:r>
            <a:endParaRPr lang="en-US" baseline="0" dirty="0" smtClean="0"/>
          </a:p>
          <a:p>
            <a:r>
              <a:rPr lang="en-US" baseline="0" dirty="0" smtClean="0"/>
              <a:t>This allows the user to specify the global gradient modulation.</a:t>
            </a:r>
          </a:p>
          <a:p>
            <a:r>
              <a:rPr lang="en-US" baseline="0" dirty="0" smtClean="0"/>
              <a:t>When centered, the modulation value is one, so that geometry is unaltered.</a:t>
            </a:r>
          </a:p>
          <a:p>
            <a:r>
              <a:rPr lang="en-US" baseline="0" dirty="0" smtClean="0"/>
              <a:t>Dragging the slider to the left results in smoothing,</a:t>
            </a:r>
          </a:p>
          <a:p>
            <a:r>
              <a:rPr lang="en-US" baseline="0" dirty="0" smtClean="0"/>
              <a:t>While dragging it to the right results in sharpening.</a:t>
            </a:r>
          </a:p>
          <a:p>
            <a:endParaRPr lang="en-US" baseline="0" dirty="0" smtClean="0"/>
          </a:p>
        </p:txBody>
      </p:sp>
      <p:sp>
        <p:nvSpPr>
          <p:cNvPr id="4" name="Slide Number Placeholder 3"/>
          <p:cNvSpPr>
            <a:spLocks noGrp="1"/>
          </p:cNvSpPr>
          <p:nvPr>
            <p:ph type="sldNum" sz="quarter" idx="10"/>
          </p:nvPr>
        </p:nvSpPr>
        <p:spPr/>
        <p:txBody>
          <a:bodyPr/>
          <a:lstStyle/>
          <a:p>
            <a:fld id="{B1E738A2-3EDF-4D82-90F6-ABC3AC158DB9}" type="slidenum">
              <a:rPr lang="en-US" smtClean="0"/>
              <a:pPr/>
              <a:t>35</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second</a:t>
            </a:r>
            <a:r>
              <a:rPr lang="en-US" baseline="0" dirty="0" smtClean="0"/>
              <a:t> interface is the spray can, drawn as a circle,</a:t>
            </a:r>
          </a:p>
          <a:p>
            <a:r>
              <a:rPr lang="en-US" baseline="0" dirty="0" smtClean="0"/>
              <a:t>This allows a user to localize modulation values.</a:t>
            </a:r>
          </a:p>
          <a:p>
            <a:r>
              <a:rPr lang="en-US" baseline="0" dirty="0" smtClean="0"/>
              <a:t>In our visualization, red corresponds to amplifying the gradients while blue corresponds to dampening.</a:t>
            </a:r>
          </a:p>
          <a:p>
            <a:endParaRPr lang="en-US" baseline="0" dirty="0" smtClean="0"/>
          </a:p>
        </p:txBody>
      </p:sp>
      <p:sp>
        <p:nvSpPr>
          <p:cNvPr id="4" name="Slide Number Placeholder 3"/>
          <p:cNvSpPr>
            <a:spLocks noGrp="1"/>
          </p:cNvSpPr>
          <p:nvPr>
            <p:ph type="sldNum" sz="quarter" idx="10"/>
          </p:nvPr>
        </p:nvSpPr>
        <p:spPr/>
        <p:txBody>
          <a:bodyPr/>
          <a:lstStyle/>
          <a:p>
            <a:fld id="{B1E738A2-3EDF-4D82-90F6-ABC3AC158DB9}" type="slidenum">
              <a:rPr lang="en-US" smtClean="0"/>
              <a:pPr/>
              <a:t>36</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The third interface allows the user to specify how the metric is scaled along principal curvature directions, and is drawn as a profile curve.</a:t>
            </a:r>
          </a:p>
          <a:p>
            <a:pPr defTabSz="933602">
              <a:defRPr/>
            </a:pPr>
            <a:r>
              <a:rPr lang="en-US" baseline="0" dirty="0" smtClean="0"/>
              <a:t>For each curvature value, ranging from negative on the left to positive on the right,</a:t>
            </a:r>
          </a:p>
          <a:p>
            <a:pPr defTabSz="933602">
              <a:defRPr/>
            </a:pPr>
            <a:r>
              <a:rPr lang="en-US" baseline="0" dirty="0" smtClean="0"/>
              <a:t>The associated metric scaling is given by the height of the plot.</a:t>
            </a:r>
          </a:p>
          <a:p>
            <a:pPr defTabSz="933602">
              <a:defRPr/>
            </a:pPr>
            <a:endParaRPr lang="en-US" baseline="0" dirty="0" smtClean="0"/>
          </a:p>
          <a:p>
            <a:pPr defTabSz="933602">
              <a:defRPr/>
            </a:pPr>
            <a:r>
              <a:rPr lang="en-US" baseline="0" dirty="0" smtClean="0"/>
              <a:t>So in this example, we would be specifying that distances should be increased along directions of low curvature, minimizing the effects of the edits, and should be decreased along directions of large curvature.</a:t>
            </a:r>
          </a:p>
          <a:p>
            <a:pPr defTabSz="933602">
              <a:defRPr/>
            </a:pPr>
            <a:endParaRPr lang="en-US" baseline="0" dirty="0" smtClean="0"/>
          </a:p>
        </p:txBody>
      </p:sp>
      <p:sp>
        <p:nvSpPr>
          <p:cNvPr id="4" name="Slide Number Placeholder 3"/>
          <p:cNvSpPr>
            <a:spLocks noGrp="1"/>
          </p:cNvSpPr>
          <p:nvPr>
            <p:ph type="sldNum" sz="quarter" idx="10"/>
          </p:nvPr>
        </p:nvSpPr>
        <p:spPr/>
        <p:txBody>
          <a:bodyPr/>
          <a:lstStyle/>
          <a:p>
            <a:fld id="{B1E738A2-3EDF-4D82-90F6-ABC3AC158DB9}" type="slidenum">
              <a:rPr lang="en-US" smtClean="0"/>
              <a:pPr/>
              <a:t>37</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dirty="0" smtClean="0"/>
              <a:t>We’ll look at editing the </a:t>
            </a:r>
            <a:r>
              <a:rPr lang="en-US" dirty="0" err="1" smtClean="0"/>
              <a:t>david</a:t>
            </a:r>
            <a:r>
              <a:rPr lang="en-US" dirty="0" smtClean="0"/>
              <a:t> head.</a:t>
            </a:r>
          </a:p>
          <a:p>
            <a:r>
              <a:rPr lang="en-US" dirty="0" smtClean="0"/>
              <a:t>This models consists of 2</a:t>
            </a:r>
            <a:r>
              <a:rPr lang="en-US" baseline="0" dirty="0" smtClean="0"/>
              <a:t> million vertices, and defines a linear system with half a  million degrees of freedom.</a:t>
            </a:r>
          </a:p>
          <a:p>
            <a:r>
              <a:rPr lang="en-US" baseline="0" dirty="0" smtClean="0"/>
              <a:t>As you will see, despite the high dimension, our editing system runs at interactive frame-rates.</a:t>
            </a:r>
          </a:p>
          <a:p>
            <a:endParaRPr lang="en-US" baseline="0" dirty="0" smtClean="0"/>
          </a:p>
          <a:p>
            <a:r>
              <a:rPr lang="en-US" baseline="0" dirty="0" smtClean="0"/>
              <a:t>[Drag left]</a:t>
            </a:r>
          </a:p>
          <a:p>
            <a:r>
              <a:rPr lang="en-US" baseline="0" dirty="0" smtClean="0"/>
              <a:t>[Let go]</a:t>
            </a:r>
          </a:p>
          <a:p>
            <a:r>
              <a:rPr lang="en-US" baseline="0" dirty="0" smtClean="0"/>
              <a:t>[Drag right]</a:t>
            </a:r>
          </a:p>
          <a:p>
            <a:r>
              <a:rPr lang="en-US" baseline="0" dirty="0" smtClean="0"/>
              <a:t>Here we’re seeing the effects of global modulation, as we smooth and then sharpen the model.</a:t>
            </a:r>
          </a:p>
          <a:p>
            <a:endParaRPr lang="en-US" baseline="0" dirty="0" smtClean="0"/>
          </a:p>
          <a:p>
            <a:r>
              <a:rPr lang="en-US" baseline="0" dirty="0" smtClean="0"/>
              <a:t>[Hit ‘p’]</a:t>
            </a:r>
          </a:p>
          <a:p>
            <a:r>
              <a:rPr lang="en-US" baseline="0" dirty="0" smtClean="0"/>
              <a:t>We can also change the way in which the sharpening is being performed by changing the curvature profile.</a:t>
            </a:r>
          </a:p>
          <a:p>
            <a:r>
              <a:rPr lang="en-US" baseline="0" dirty="0" smtClean="0"/>
              <a:t>[Click point on curve mid to right]</a:t>
            </a:r>
          </a:p>
          <a:p>
            <a:r>
              <a:rPr lang="en-US" baseline="0" dirty="0" smtClean="0"/>
              <a:t>[Drag point on curve mid to left]</a:t>
            </a:r>
          </a:p>
          <a:p>
            <a:r>
              <a:rPr lang="en-US" baseline="0" dirty="0" smtClean="0"/>
              <a:t>For example, dragging up the plot on the left side, scales up distances along negative curvature directions, reducing the effects of the edits there.</a:t>
            </a:r>
          </a:p>
          <a:p>
            <a:endParaRPr lang="en-US" baseline="0" dirty="0" smtClean="0"/>
          </a:p>
          <a:p>
            <a:r>
              <a:rPr lang="en-US" baseline="0" dirty="0" smtClean="0"/>
              <a:t>[Drag point on curve mid to right]</a:t>
            </a:r>
          </a:p>
          <a:p>
            <a:r>
              <a:rPr lang="en-US" baseline="0" dirty="0" smtClean="0"/>
              <a:t>More generally as we change the profile curve, we generate different sharpened geometries.</a:t>
            </a:r>
          </a:p>
          <a:p>
            <a:endParaRPr lang="en-US" baseline="0" dirty="0" smtClean="0"/>
          </a:p>
          <a:p>
            <a:r>
              <a:rPr lang="en-US" baseline="0" dirty="0" smtClean="0"/>
              <a:t>[Hit ‘p’]</a:t>
            </a:r>
          </a:p>
          <a:p>
            <a:r>
              <a:rPr lang="en-US" baseline="0" dirty="0" smtClean="0"/>
              <a:t>Finally,</a:t>
            </a:r>
          </a:p>
          <a:p>
            <a:r>
              <a:rPr lang="en-US" baseline="0" dirty="0" smtClean="0"/>
              <a:t>[Spray on eyes]</a:t>
            </a:r>
          </a:p>
          <a:p>
            <a:r>
              <a:rPr lang="en-US" baseline="0" dirty="0" smtClean="0"/>
              <a:t>If we want to undo the effects locally, we can spray back a gradient modulation value of 1.</a:t>
            </a:r>
          </a:p>
        </p:txBody>
      </p:sp>
      <p:sp>
        <p:nvSpPr>
          <p:cNvPr id="4" name="Slide Number Placeholder 3"/>
          <p:cNvSpPr>
            <a:spLocks noGrp="1"/>
          </p:cNvSpPr>
          <p:nvPr>
            <p:ph type="sldNum" sz="quarter" idx="10"/>
          </p:nvPr>
        </p:nvSpPr>
        <p:spPr/>
        <p:txBody>
          <a:bodyPr/>
          <a:lstStyle/>
          <a:p>
            <a:fld id="{B1E738A2-3EDF-4D82-90F6-ABC3AC158DB9}" type="slidenum">
              <a:rPr lang="en-US" smtClean="0"/>
              <a:pPr/>
              <a:t>38</a:t>
            </a:fld>
            <a:endParaRPr lang="en-US"/>
          </a:p>
        </p:txBody>
      </p:sp>
    </p:spTree>
    <p:extLst>
      <p:ext uri="{BB962C8B-B14F-4D97-AF65-F5344CB8AC3E}">
        <p14:creationId xmlns:p14="http://schemas.microsoft.com/office/powerpoint/2010/main" val="298932738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US" dirty="0" smtClean="0"/>
              <a:t>Here are</a:t>
            </a:r>
            <a:r>
              <a:rPr lang="en-US" baseline="0" dirty="0" smtClean="0"/>
              <a:t> performance numbers for a variety of different models.</a:t>
            </a:r>
          </a:p>
          <a:p>
            <a:endParaRPr lang="en-US" dirty="0" smtClean="0"/>
          </a:p>
          <a:p>
            <a:r>
              <a:rPr lang="en-US" dirty="0" smtClean="0"/>
              <a:t>The</a:t>
            </a:r>
            <a:r>
              <a:rPr lang="en-US" baseline="0" dirty="0" smtClean="0"/>
              <a:t> first thing we can observe is that</a:t>
            </a:r>
          </a:p>
          <a:p>
            <a:r>
              <a:rPr lang="en-US" baseline="0" dirty="0" smtClean="0"/>
              <a:t>[Click]</a:t>
            </a:r>
          </a:p>
          <a:p>
            <a:r>
              <a:rPr lang="en-US" dirty="0" smtClean="0"/>
              <a:t>The</a:t>
            </a:r>
            <a:r>
              <a:rPr lang="en-US" baseline="0" dirty="0" smtClean="0"/>
              <a:t> dimensionality of the linear system is defined not by the tessellation of the mesh but by the number of basis functions whose support overlaps the geometry.</a:t>
            </a:r>
          </a:p>
          <a:p>
            <a:r>
              <a:rPr lang="en-US" baseline="0" dirty="0" smtClean="0"/>
              <a:t>As a result, models towards the bottom, which have the largest surface areas, define the systems with highest dimensions.</a:t>
            </a:r>
          </a:p>
          <a:p>
            <a:endParaRPr lang="en-US" baseline="0" dirty="0" smtClean="0"/>
          </a:p>
          <a:p>
            <a:r>
              <a:rPr lang="en-US" baseline="0" dirty="0" smtClean="0"/>
              <a:t>Next we note that, at each frame, our system is in one of three states.</a:t>
            </a:r>
          </a:p>
          <a:p>
            <a:r>
              <a:rPr lang="en-US" baseline="0" dirty="0" smtClean="0"/>
              <a:t>[Click]</a:t>
            </a:r>
          </a:p>
          <a:p>
            <a:r>
              <a:rPr lang="en-US" baseline="0" dirty="0" smtClean="0"/>
              <a:t>If no edits are specified, the system performs a full </a:t>
            </a:r>
            <a:r>
              <a:rPr lang="en-US" baseline="0" dirty="0" err="1" smtClean="0"/>
              <a:t>multigrid</a:t>
            </a:r>
            <a:r>
              <a:rPr lang="en-US" baseline="0" dirty="0" smtClean="0"/>
              <a:t> V-cycle to relax the solution.</a:t>
            </a:r>
          </a:p>
          <a:p>
            <a:r>
              <a:rPr lang="en-US" baseline="0" dirty="0" smtClean="0"/>
              <a:t>[Click]</a:t>
            </a:r>
          </a:p>
          <a:p>
            <a:r>
              <a:rPr lang="en-US" baseline="0" dirty="0" smtClean="0"/>
              <a:t>If the gradient modulation is changed, the system updates the constraints before relaxing.</a:t>
            </a:r>
          </a:p>
          <a:p>
            <a:r>
              <a:rPr lang="en-US" baseline="0" dirty="0" smtClean="0"/>
              <a:t>[Click]</a:t>
            </a:r>
          </a:p>
          <a:p>
            <a:r>
              <a:rPr lang="en-US" baseline="0" dirty="0" smtClean="0"/>
              <a:t>And if the metric scale is changed, the system updates both the matrix and the constraints before relaxing.</a:t>
            </a:r>
          </a:p>
          <a:p>
            <a:r>
              <a:rPr lang="en-US" baseline="0" dirty="0" smtClean="0"/>
              <a:t>Looking at these numbers, we see that even at the most expensive stage, our system continues to run at interactive rates.</a:t>
            </a:r>
          </a:p>
          <a:p>
            <a:endParaRPr lang="en-US" baseline="0" dirty="0" smtClean="0"/>
          </a:p>
          <a:p>
            <a:r>
              <a:rPr lang="en-US" baseline="0" dirty="0" smtClean="0"/>
              <a:t>Finally, comparing the performance of serial and parallel implementations on a quad-core desktop,</a:t>
            </a:r>
          </a:p>
          <a:p>
            <a:r>
              <a:rPr lang="en-US" baseline="0" dirty="0" smtClean="0"/>
              <a:t>[Click]</a:t>
            </a:r>
          </a:p>
          <a:p>
            <a:r>
              <a:rPr lang="en-US" baseline="0" dirty="0" smtClean="0"/>
              <a:t>We see a roughly three-fold speed-up across the different models, confirming the benefits of using a regularly indexed finite-elements system.</a:t>
            </a:r>
          </a:p>
        </p:txBody>
      </p:sp>
      <p:sp>
        <p:nvSpPr>
          <p:cNvPr id="4" name="Slide Number Placeholder 3"/>
          <p:cNvSpPr>
            <a:spLocks noGrp="1"/>
          </p:cNvSpPr>
          <p:nvPr>
            <p:ph type="sldNum" sz="quarter" idx="10"/>
          </p:nvPr>
        </p:nvSpPr>
        <p:spPr/>
        <p:txBody>
          <a:bodyPr/>
          <a:lstStyle/>
          <a:p>
            <a:fld id="{B1E738A2-3EDF-4D82-90F6-ABC3AC158DB9}" type="slidenum">
              <a:rPr lang="en-US" smtClean="0"/>
              <a:pPr/>
              <a:t>39</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 will begin</a:t>
            </a:r>
            <a:r>
              <a:rPr lang="en-US" baseline="0" dirty="0" smtClean="0"/>
              <a:t> by presenting the general approach we use, and then Ming will describe our implementation.</a:t>
            </a:r>
            <a:endParaRPr lang="en-US" dirty="0"/>
          </a:p>
        </p:txBody>
      </p:sp>
      <p:sp>
        <p:nvSpPr>
          <p:cNvPr id="4" name="Slide Number Placeholder 3"/>
          <p:cNvSpPr>
            <a:spLocks noGrp="1"/>
          </p:cNvSpPr>
          <p:nvPr>
            <p:ph type="sldNum" sz="quarter" idx="10"/>
          </p:nvPr>
        </p:nvSpPr>
        <p:spPr/>
        <p:txBody>
          <a:bodyPr/>
          <a:lstStyle/>
          <a:p>
            <a:fld id="{B1E738A2-3EDF-4D82-90F6-ABC3AC158DB9}" type="slidenum">
              <a:rPr lang="en-US" smtClean="0"/>
              <a:pPr/>
              <a:t>4</a:t>
            </a:fld>
            <a:endParaRPr lang="en-US"/>
          </a:p>
        </p:txBody>
      </p:sp>
    </p:spTree>
    <p:extLst>
      <p:ext uri="{BB962C8B-B14F-4D97-AF65-F5344CB8AC3E}">
        <p14:creationId xmlns:p14="http://schemas.microsoft.com/office/powerpoint/2010/main" val="383983274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 summary,</a:t>
            </a:r>
            <a:r>
              <a:rPr lang="en-US" baseline="0" dirty="0" smtClean="0"/>
              <a:t> we have presented a novel system for performing anisotropic geometry processing.</a:t>
            </a:r>
          </a:p>
          <a:p>
            <a:r>
              <a:rPr lang="en-US" baseline="0" dirty="0" smtClean="0"/>
              <a:t>We have shown how a classical image processing formulation can be applied to edit a surface,</a:t>
            </a:r>
          </a:p>
          <a:p>
            <a:r>
              <a:rPr lang="en-US" baseline="0" dirty="0" smtClean="0"/>
              <a:t>And have extended it to support anisotropic edits</a:t>
            </a:r>
          </a:p>
          <a:p>
            <a:endParaRPr lang="en-US" dirty="0" smtClean="0"/>
          </a:p>
          <a:p>
            <a:r>
              <a:rPr lang="en-US" dirty="0" smtClean="0"/>
              <a:t>[Click]</a:t>
            </a:r>
          </a:p>
          <a:p>
            <a:r>
              <a:rPr lang="en-US" dirty="0" smtClean="0"/>
              <a:t>Using this approach, we have developed</a:t>
            </a:r>
            <a:r>
              <a:rPr lang="en-US" baseline="0" dirty="0" smtClean="0"/>
              <a:t> a real-time system</a:t>
            </a:r>
          </a:p>
          <a:p>
            <a:r>
              <a:rPr lang="en-US" baseline="0" dirty="0" smtClean="0"/>
              <a:t>Which efficiently computes the integrals making up the matrix and constraint coefficients</a:t>
            </a:r>
          </a:p>
          <a:p>
            <a:r>
              <a:rPr lang="en-US" baseline="0" dirty="0" smtClean="0"/>
              <a:t>And supports a parallel multigrid solver that allows the matrices to be changed interactively.</a:t>
            </a:r>
            <a:endParaRPr lang="en-US" dirty="0" smtClean="0"/>
          </a:p>
          <a:p>
            <a:endParaRPr lang="en-US" dirty="0" smtClean="0"/>
          </a:p>
        </p:txBody>
      </p:sp>
      <p:sp>
        <p:nvSpPr>
          <p:cNvPr id="4" name="Slide Number Placeholder 3"/>
          <p:cNvSpPr>
            <a:spLocks noGrp="1"/>
          </p:cNvSpPr>
          <p:nvPr>
            <p:ph type="sldNum" sz="quarter" idx="10"/>
          </p:nvPr>
        </p:nvSpPr>
        <p:spPr/>
        <p:txBody>
          <a:bodyPr/>
          <a:lstStyle/>
          <a:p>
            <a:fld id="{B1E738A2-3EDF-4D82-90F6-ABC3AC158DB9}" type="slidenum">
              <a:rPr lang="en-US" smtClean="0"/>
              <a:pPr/>
              <a:t>40</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 future work, we would like to address</a:t>
            </a:r>
            <a:r>
              <a:rPr lang="en-US" baseline="0" dirty="0" smtClean="0"/>
              <a:t> two issues.</a:t>
            </a:r>
          </a:p>
          <a:p>
            <a:endParaRPr lang="en-US" baseline="0" dirty="0" smtClean="0"/>
          </a:p>
          <a:p>
            <a:r>
              <a:rPr lang="en-US" baseline="0" dirty="0" smtClean="0"/>
              <a:t>[Click]</a:t>
            </a:r>
          </a:p>
          <a:p>
            <a:r>
              <a:rPr lang="en-US" baseline="0" dirty="0" smtClean="0"/>
              <a:t>First, we would like to extend our method to support more general metrics.</a:t>
            </a:r>
          </a:p>
          <a:p>
            <a:r>
              <a:rPr lang="en-US" baseline="0" dirty="0" smtClean="0"/>
              <a:t>This includes extending our interface to support the use of different curvature profiles for different parts of the model.</a:t>
            </a:r>
          </a:p>
          <a:p>
            <a:r>
              <a:rPr lang="en-US" baseline="0" dirty="0" smtClean="0"/>
              <a:t>And, more generally, to support metrics that do not align with curvature directions.</a:t>
            </a:r>
          </a:p>
          <a:p>
            <a:endParaRPr lang="en-US" baseline="0" dirty="0" smtClean="0"/>
          </a:p>
          <a:p>
            <a:pPr defTabSz="933602">
              <a:defRPr/>
            </a:pPr>
            <a:r>
              <a:rPr lang="en-US" baseline="0" dirty="0" smtClean="0"/>
              <a:t>[Click]</a:t>
            </a:r>
          </a:p>
          <a:p>
            <a:r>
              <a:rPr lang="en-US" baseline="0" dirty="0" smtClean="0"/>
              <a:t>In addition, we would like to explore applications to surface deformation, where the evolution of the surface is defined by the geometry in the previous frame as well as the input geometry.</a:t>
            </a:r>
          </a:p>
          <a:p>
            <a:endParaRPr lang="en-US" dirty="0"/>
          </a:p>
        </p:txBody>
      </p:sp>
      <p:sp>
        <p:nvSpPr>
          <p:cNvPr id="4" name="Slide Number Placeholder 3"/>
          <p:cNvSpPr>
            <a:spLocks noGrp="1"/>
          </p:cNvSpPr>
          <p:nvPr>
            <p:ph type="sldNum" sz="quarter" idx="10"/>
          </p:nvPr>
        </p:nvSpPr>
        <p:spPr/>
        <p:txBody>
          <a:bodyPr/>
          <a:lstStyle/>
          <a:p>
            <a:fld id="{B1E738A2-3EDF-4D82-90F6-ABC3AC158DB9}" type="slidenum">
              <a:rPr lang="en-US" smtClean="0"/>
              <a:pPr/>
              <a:t>41</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Wit</a:t>
            </a:r>
            <a:r>
              <a:rPr lang="en-US" baseline="0" dirty="0" smtClean="0"/>
              <a:t>h that, we would like to t</a:t>
            </a:r>
            <a:r>
              <a:rPr lang="en-US" dirty="0" smtClean="0"/>
              <a:t>hank</a:t>
            </a:r>
            <a:r>
              <a:rPr lang="en-US" baseline="0" dirty="0" smtClean="0"/>
              <a:t> you very much for your attention.</a:t>
            </a:r>
            <a:endParaRPr lang="en-US" dirty="0"/>
          </a:p>
        </p:txBody>
      </p:sp>
      <p:sp>
        <p:nvSpPr>
          <p:cNvPr id="4" name="Slide Number Placeholder 3"/>
          <p:cNvSpPr>
            <a:spLocks noGrp="1"/>
          </p:cNvSpPr>
          <p:nvPr>
            <p:ph type="sldNum" sz="quarter" idx="10"/>
          </p:nvPr>
        </p:nvSpPr>
        <p:spPr/>
        <p:txBody>
          <a:bodyPr/>
          <a:lstStyle/>
          <a:p>
            <a:fld id="{B1E738A2-3EDF-4D82-90F6-ABC3AC158DB9}" type="slidenum">
              <a:rPr lang="en-US" smtClean="0"/>
              <a:pPr/>
              <a:t>42</a:t>
            </a:fld>
            <a:endParaRPr lang="en-US"/>
          </a:p>
        </p:txBody>
      </p:sp>
    </p:spTree>
    <p:extLst>
      <p:ext uri="{BB962C8B-B14F-4D97-AF65-F5344CB8AC3E}">
        <p14:creationId xmlns:p14="http://schemas.microsoft.com/office/powerpoint/2010/main" val="22487793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Our approach begins</a:t>
            </a:r>
            <a:r>
              <a:rPr lang="en-US" baseline="0" dirty="0" smtClean="0"/>
              <a:t> with the </a:t>
            </a:r>
            <a:r>
              <a:rPr lang="en-US" baseline="0" dirty="0" err="1" smtClean="0"/>
              <a:t>variational</a:t>
            </a:r>
            <a:r>
              <a:rPr lang="en-US" baseline="0" dirty="0" smtClean="0"/>
              <a:t> formulation, used to characterize a broad class of image filters.</a:t>
            </a:r>
          </a:p>
          <a:p>
            <a:r>
              <a:rPr lang="en-US" baseline="0" dirty="0" smtClean="0"/>
              <a:t>Here, image filtering is expressed as an optimization problem in which an input image is given, and we find a new image that simultaneously satisfies two constraints.</a:t>
            </a:r>
          </a:p>
          <a:p>
            <a:endParaRPr lang="en-US" baseline="0" dirty="0" smtClean="0"/>
          </a:p>
          <a:p>
            <a:r>
              <a:rPr lang="en-US" baseline="0" dirty="0" smtClean="0"/>
              <a:t>First,</a:t>
            </a:r>
          </a:p>
          <a:p>
            <a:r>
              <a:rPr lang="en-US" baseline="0" dirty="0" smtClean="0"/>
              <a:t>[Click]</a:t>
            </a:r>
          </a:p>
          <a:p>
            <a:r>
              <a:rPr lang="en-US" baseline="0" dirty="0" smtClean="0"/>
              <a:t>The values of the new image should match the values of the original.</a:t>
            </a:r>
          </a:p>
          <a:p>
            <a:endParaRPr lang="en-US" baseline="0" dirty="0" smtClean="0"/>
          </a:p>
          <a:p>
            <a:r>
              <a:rPr lang="en-US" baseline="0" dirty="0" smtClean="0"/>
              <a:t>And second,</a:t>
            </a:r>
          </a:p>
          <a:p>
            <a:r>
              <a:rPr lang="en-US" baseline="0" dirty="0" smtClean="0"/>
              <a:t>[Click]</a:t>
            </a:r>
          </a:p>
          <a:p>
            <a:r>
              <a:rPr lang="en-US" baseline="0" dirty="0" smtClean="0"/>
              <a:t>The gradients of the new image should match the </a:t>
            </a:r>
            <a:r>
              <a:rPr lang="en-US" u="sng" baseline="0" dirty="0" smtClean="0"/>
              <a:t>scaled</a:t>
            </a:r>
            <a:r>
              <a:rPr lang="en-US" baseline="0" dirty="0" smtClean="0"/>
              <a:t> </a:t>
            </a:r>
            <a:r>
              <a:rPr lang="en-US" u="none" baseline="0" dirty="0" smtClean="0"/>
              <a:t>gradients</a:t>
            </a:r>
            <a:r>
              <a:rPr lang="en-US" baseline="0" dirty="0" smtClean="0"/>
              <a:t> of the input.</a:t>
            </a:r>
          </a:p>
          <a:p>
            <a:endParaRPr lang="en-US" baseline="0" dirty="0" smtClean="0"/>
          </a:p>
          <a:p>
            <a:r>
              <a:rPr lang="en-US" baseline="0" dirty="0" smtClean="0"/>
              <a:t>For example,</a:t>
            </a:r>
          </a:p>
          <a:p>
            <a:r>
              <a:rPr lang="en-US" baseline="0" dirty="0" smtClean="0"/>
              <a:t>[Click]</a:t>
            </a:r>
          </a:p>
          <a:p>
            <a:r>
              <a:rPr lang="en-US" baseline="0" dirty="0" smtClean="0"/>
              <a:t>By setting the gradient modulation to a value greater than one, we amplify gradients, and obtain a sharpened image.</a:t>
            </a:r>
          </a:p>
          <a:p>
            <a:endParaRPr lang="en-US" baseline="0" dirty="0" smtClean="0"/>
          </a:p>
          <a:p>
            <a:r>
              <a:rPr lang="en-US" baseline="0" dirty="0" smtClean="0"/>
              <a:t>Since this formulation optimizes a quadratic energy,</a:t>
            </a:r>
          </a:p>
          <a:p>
            <a:r>
              <a:rPr lang="en-US" baseline="0" dirty="0" smtClean="0"/>
              <a:t>[Click]</a:t>
            </a:r>
          </a:p>
          <a:p>
            <a:r>
              <a:rPr lang="en-US" baseline="0" dirty="0" smtClean="0"/>
              <a:t>The problem has a minimum which can be obtained by solving a system of linear equations.</a:t>
            </a:r>
          </a:p>
        </p:txBody>
      </p:sp>
      <p:sp>
        <p:nvSpPr>
          <p:cNvPr id="4" name="Slide Number Placeholder 3"/>
          <p:cNvSpPr>
            <a:spLocks noGrp="1"/>
          </p:cNvSpPr>
          <p:nvPr>
            <p:ph type="sldNum" sz="quarter" idx="10"/>
          </p:nvPr>
        </p:nvSpPr>
        <p:spPr/>
        <p:txBody>
          <a:bodyPr/>
          <a:lstStyle/>
          <a:p>
            <a:fld id="{B1E738A2-3EDF-4D82-90F6-ABC3AC158DB9}" type="slidenum">
              <a:rPr lang="en-US" smtClean="0"/>
              <a:pPr/>
              <a:t>5</a:t>
            </a:fld>
            <a:endParaRPr lang="en-US"/>
          </a:p>
        </p:txBody>
      </p:sp>
    </p:spTree>
    <p:extLst>
      <p:ext uri="{BB962C8B-B14F-4D97-AF65-F5344CB8AC3E}">
        <p14:creationId xmlns:p14="http://schemas.microsoft.com/office/powerpoint/2010/main" val="37445182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Examining this</a:t>
            </a:r>
            <a:r>
              <a:rPr lang="en-US" baseline="0" dirty="0" smtClean="0"/>
              <a:t> formulation, we note that there is nothing that restricts it to image processing, and exactly the same approach can be used for editing signals on meshes.</a:t>
            </a:r>
          </a:p>
          <a:p>
            <a:endParaRPr lang="en-US" baseline="0" dirty="0" smtClean="0"/>
          </a:p>
          <a:p>
            <a:r>
              <a:rPr lang="en-US" baseline="0" dirty="0" smtClean="0"/>
              <a:t>So, for example, given a texture on a mesh,</a:t>
            </a:r>
          </a:p>
          <a:p>
            <a:r>
              <a:rPr lang="en-US" baseline="0" dirty="0" smtClean="0"/>
              <a:t>[Click]</a:t>
            </a:r>
          </a:p>
          <a:p>
            <a:r>
              <a:rPr lang="en-US" baseline="0" dirty="0" smtClean="0"/>
              <a:t>We can sharpen the details by specifying that the gradients should be amplified.</a:t>
            </a:r>
          </a:p>
          <a:p>
            <a:endParaRPr lang="en-US" dirty="0"/>
          </a:p>
        </p:txBody>
      </p:sp>
      <p:sp>
        <p:nvSpPr>
          <p:cNvPr id="4" name="Slide Number Placeholder 3"/>
          <p:cNvSpPr>
            <a:spLocks noGrp="1"/>
          </p:cNvSpPr>
          <p:nvPr>
            <p:ph type="sldNum" sz="quarter" idx="10"/>
          </p:nvPr>
        </p:nvSpPr>
        <p:spPr/>
        <p:txBody>
          <a:bodyPr/>
          <a:lstStyle/>
          <a:p>
            <a:fld id="{B1E738A2-3EDF-4D82-90F6-ABC3AC158DB9}" type="slidenum">
              <a:rPr lang="en-US" smtClean="0"/>
              <a:pPr/>
              <a:t>6</a:t>
            </a:fld>
            <a:endParaRPr lang="en-US"/>
          </a:p>
        </p:txBody>
      </p:sp>
    </p:spTree>
    <p:extLst>
      <p:ext uri="{BB962C8B-B14F-4D97-AF65-F5344CB8AC3E}">
        <p14:creationId xmlns:p14="http://schemas.microsoft.com/office/powerpoint/2010/main" val="3975593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More generally</a:t>
            </a:r>
            <a:r>
              <a:rPr lang="en-US" baseline="0" dirty="0" smtClean="0"/>
              <a:t>, we see that there are three types of choices we can make when processing the signal.</a:t>
            </a:r>
          </a:p>
          <a:p>
            <a:endParaRPr lang="en-US" baseline="0" dirty="0" smtClean="0"/>
          </a:p>
          <a:p>
            <a:r>
              <a:rPr lang="en-US" baseline="0" dirty="0" smtClean="0"/>
              <a:t>[Click]</a:t>
            </a:r>
          </a:p>
          <a:p>
            <a:r>
              <a:rPr lang="en-US" baseline="0" dirty="0" smtClean="0"/>
              <a:t>We can choose the original function.</a:t>
            </a:r>
          </a:p>
          <a:p>
            <a:endParaRPr lang="en-US" baseline="0" dirty="0" smtClean="0"/>
          </a:p>
          <a:p>
            <a:r>
              <a:rPr lang="en-US" baseline="0" dirty="0" smtClean="0"/>
              <a:t>[Click]</a:t>
            </a:r>
          </a:p>
          <a:p>
            <a:r>
              <a:rPr lang="en-US" baseline="0" dirty="0" smtClean="0"/>
              <a:t>We can choose the gradient modulation.</a:t>
            </a:r>
          </a:p>
          <a:p>
            <a:endParaRPr lang="en-US" baseline="0" dirty="0" smtClean="0"/>
          </a:p>
          <a:p>
            <a:r>
              <a:rPr lang="en-US" baseline="0" dirty="0" smtClean="0"/>
              <a:t>[Click]</a:t>
            </a:r>
          </a:p>
          <a:p>
            <a:r>
              <a:rPr lang="en-US" baseline="0" dirty="0" smtClean="0"/>
              <a:t>And we can choose the notion of lengths and areas used to define and combine the energy contributed by each point.</a:t>
            </a:r>
          </a:p>
          <a:p>
            <a:endParaRPr lang="en-US" baseline="0" dirty="0" smtClean="0"/>
          </a:p>
          <a:p>
            <a:r>
              <a:rPr lang="en-US" baseline="0" dirty="0" smtClean="0"/>
              <a:t>Let’s look at these in more detail.</a:t>
            </a:r>
            <a:endParaRPr lang="en-US" dirty="0"/>
          </a:p>
        </p:txBody>
      </p:sp>
      <p:sp>
        <p:nvSpPr>
          <p:cNvPr id="4" name="Slide Number Placeholder 3"/>
          <p:cNvSpPr>
            <a:spLocks noGrp="1"/>
          </p:cNvSpPr>
          <p:nvPr>
            <p:ph type="sldNum" sz="quarter" idx="10"/>
          </p:nvPr>
        </p:nvSpPr>
        <p:spPr/>
        <p:txBody>
          <a:bodyPr/>
          <a:lstStyle/>
          <a:p>
            <a:fld id="{B1E738A2-3EDF-4D82-90F6-ABC3AC158DB9}" type="slidenum">
              <a:rPr lang="en-US" smtClean="0"/>
              <a:pPr/>
              <a:t>7</a:t>
            </a:fld>
            <a:endParaRPr lang="en-US"/>
          </a:p>
        </p:txBody>
      </p:sp>
    </p:spTree>
    <p:extLst>
      <p:ext uri="{BB962C8B-B14F-4D97-AF65-F5344CB8AC3E}">
        <p14:creationId xmlns:p14="http://schemas.microsoft.com/office/powerpoint/2010/main" val="37998874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Since the goal of our work is to edit</a:t>
            </a:r>
            <a:r>
              <a:rPr lang="en-US" baseline="0" dirty="0" smtClean="0"/>
              <a:t> the surface, we use the embedding function as the input signal.</a:t>
            </a:r>
          </a:p>
          <a:p>
            <a:r>
              <a:rPr lang="en-US" baseline="0" dirty="0" smtClean="0"/>
              <a:t>This is the function whose value at a point is its position in 3D.</a:t>
            </a:r>
          </a:p>
          <a:p>
            <a:endParaRPr lang="en-US" baseline="0" dirty="0" smtClean="0"/>
          </a:p>
          <a:p>
            <a:r>
              <a:rPr lang="en-US" baseline="0" dirty="0" smtClean="0"/>
              <a:t>In this case,</a:t>
            </a:r>
          </a:p>
          <a:p>
            <a:r>
              <a:rPr lang="en-US" baseline="0" dirty="0" smtClean="0"/>
              <a:t>[Click]</a:t>
            </a:r>
          </a:p>
          <a:p>
            <a:r>
              <a:rPr lang="en-US" baseline="0" dirty="0" smtClean="0"/>
              <a:t>By specifying that gradients should be amplified, we sharpen the geometry itself.</a:t>
            </a:r>
            <a:endParaRPr lang="en-US" dirty="0"/>
          </a:p>
        </p:txBody>
      </p:sp>
      <p:sp>
        <p:nvSpPr>
          <p:cNvPr id="4" name="Slide Number Placeholder 3"/>
          <p:cNvSpPr>
            <a:spLocks noGrp="1"/>
          </p:cNvSpPr>
          <p:nvPr>
            <p:ph type="sldNum" sz="quarter" idx="10"/>
          </p:nvPr>
        </p:nvSpPr>
        <p:spPr/>
        <p:txBody>
          <a:bodyPr/>
          <a:lstStyle/>
          <a:p>
            <a:fld id="{B1E738A2-3EDF-4D82-90F6-ABC3AC158DB9}" type="slidenum">
              <a:rPr lang="en-US" smtClean="0"/>
              <a:pPr/>
              <a:t>8</a:t>
            </a:fld>
            <a:endParaRPr lang="en-US"/>
          </a:p>
        </p:txBody>
      </p:sp>
    </p:spTree>
    <p:extLst>
      <p:ext uri="{BB962C8B-B14F-4D97-AF65-F5344CB8AC3E}">
        <p14:creationId xmlns:p14="http://schemas.microsoft.com/office/powerpoint/2010/main" val="20477436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Additionally,</a:t>
            </a:r>
            <a:r>
              <a:rPr lang="en-US" baseline="0" dirty="0" smtClean="0"/>
              <a:t> we observe that the modulation term does not have to be constant.</a:t>
            </a:r>
          </a:p>
          <a:p>
            <a:r>
              <a:rPr lang="en-US" baseline="0" dirty="0" smtClean="0"/>
              <a:t>So we can localize the edits by assigning different modulation values to different regions.</a:t>
            </a:r>
          </a:p>
          <a:p>
            <a:endParaRPr lang="en-US" baseline="0" dirty="0" smtClean="0"/>
          </a:p>
          <a:p>
            <a:r>
              <a:rPr lang="en-US" baseline="0" dirty="0" smtClean="0"/>
              <a:t>In this example, we specify that gradients should be amplified in the head and dampened in the body,</a:t>
            </a:r>
          </a:p>
          <a:p>
            <a:r>
              <a:rPr lang="en-US" baseline="0" dirty="0" smtClean="0"/>
              <a:t>[Click]</a:t>
            </a:r>
          </a:p>
          <a:p>
            <a:r>
              <a:rPr lang="en-US" baseline="0" dirty="0" smtClean="0"/>
              <a:t>Resulting in smoothing and sharpening in the respective regions.</a:t>
            </a:r>
          </a:p>
        </p:txBody>
      </p:sp>
      <p:sp>
        <p:nvSpPr>
          <p:cNvPr id="4" name="Slide Number Placeholder 3"/>
          <p:cNvSpPr>
            <a:spLocks noGrp="1"/>
          </p:cNvSpPr>
          <p:nvPr>
            <p:ph type="sldNum" sz="quarter" idx="10"/>
          </p:nvPr>
        </p:nvSpPr>
        <p:spPr/>
        <p:txBody>
          <a:bodyPr/>
          <a:lstStyle/>
          <a:p>
            <a:fld id="{B1E738A2-3EDF-4D82-90F6-ABC3AC158DB9}" type="slidenum">
              <a:rPr lang="en-US" smtClean="0"/>
              <a:pPr/>
              <a:t>9</a:t>
            </a:fld>
            <a:endParaRPr lang="en-US"/>
          </a:p>
        </p:txBody>
      </p:sp>
    </p:spTree>
    <p:extLst>
      <p:ext uri="{BB962C8B-B14F-4D97-AF65-F5344CB8AC3E}">
        <p14:creationId xmlns:p14="http://schemas.microsoft.com/office/powerpoint/2010/main" val="28077763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CBEC5196-94D6-497A-AA20-AA02FA6C1D34}" type="datetimeFigureOut">
              <a:rPr lang="en-US" smtClean="0"/>
              <a:pPr/>
              <a:t>8/9/2011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E4C951-1FC2-4627-87F1-96389CAB595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BEC5196-94D6-497A-AA20-AA02FA6C1D34}" type="datetimeFigureOut">
              <a:rPr lang="en-US" smtClean="0"/>
              <a:pPr/>
              <a:t>8/9/2011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E4C951-1FC2-4627-87F1-96389CAB595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4781"/>
            <a:ext cx="2057400" cy="32908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54781"/>
            <a:ext cx="6019800" cy="32908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BEC5196-94D6-497A-AA20-AA02FA6C1D34}" type="datetimeFigureOut">
              <a:rPr lang="en-US" smtClean="0"/>
              <a:pPr/>
              <a:t>8/9/2011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E4C951-1FC2-4627-87F1-96389CAB595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BEC5196-94D6-497A-AA20-AA02FA6C1D34}" type="datetimeFigureOut">
              <a:rPr lang="en-US" smtClean="0"/>
              <a:pPr/>
              <a:t>8/9/2011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E4C951-1FC2-4627-87F1-96389CAB595B}"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BEC5196-94D6-497A-AA20-AA02FA6C1D34}" type="datetimeFigureOut">
              <a:rPr lang="en-US" smtClean="0"/>
              <a:pPr/>
              <a:t>8/9/2011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E4C951-1FC2-4627-87F1-96389CAB595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BEC5196-94D6-497A-AA20-AA02FA6C1D34}" type="datetimeFigureOut">
              <a:rPr lang="en-US" smtClean="0"/>
              <a:pPr/>
              <a:t>8/9/2011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E4C951-1FC2-4627-87F1-96389CAB595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BEC5196-94D6-497A-AA20-AA02FA6C1D34}" type="datetimeFigureOut">
              <a:rPr lang="en-US" smtClean="0"/>
              <a:pPr/>
              <a:t>8/9/2011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8E4C951-1FC2-4627-87F1-96389CAB595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BEC5196-94D6-497A-AA20-AA02FA6C1D34}" type="datetimeFigureOut">
              <a:rPr lang="en-US" smtClean="0"/>
              <a:pPr/>
              <a:t>8/9/2011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8E4C951-1FC2-4627-87F1-96389CAB595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BEC5196-94D6-497A-AA20-AA02FA6C1D34}" type="datetimeFigureOut">
              <a:rPr lang="en-US" smtClean="0"/>
              <a:pPr/>
              <a:t>8/9/2011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8E4C951-1FC2-4627-87F1-96389CAB595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BEC5196-94D6-497A-AA20-AA02FA6C1D34}" type="datetimeFigureOut">
              <a:rPr lang="en-US" smtClean="0"/>
              <a:pPr/>
              <a:t>8/9/2011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E4C951-1FC2-4627-87F1-96389CAB595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BEC5196-94D6-497A-AA20-AA02FA6C1D34}" type="datetimeFigureOut">
              <a:rPr lang="en-US" smtClean="0"/>
              <a:pPr/>
              <a:t>8/9/2011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E4C951-1FC2-4627-87F1-96389CAB595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CBEC5196-94D6-497A-AA20-AA02FA6C1D34}" type="datetimeFigureOut">
              <a:rPr lang="en-US" smtClean="0"/>
              <a:pPr/>
              <a:t>8/9/2011</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68E4C951-1FC2-4627-87F1-96389CAB595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notesSlide" Target="../notesSlides/notesSlide10.xml"/><Relationship Id="rId7" Type="http://schemas.openxmlformats.org/officeDocument/2006/relationships/image" Target="../media/image24.png"/><Relationship Id="rId12" Type="http://schemas.openxmlformats.org/officeDocument/2006/relationships/image" Target="../media/image29.png"/><Relationship Id="rId2" Type="http://schemas.openxmlformats.org/officeDocument/2006/relationships/slideLayout" Target="../slideLayouts/slideLayout2.xml"/><Relationship Id="rId1" Type="http://schemas.openxmlformats.org/officeDocument/2006/relationships/vmlDrawing" Target="../drawings/vmlDrawing6.vml"/><Relationship Id="rId6" Type="http://schemas.openxmlformats.org/officeDocument/2006/relationships/image" Target="../media/image13.wmf"/><Relationship Id="rId11" Type="http://schemas.openxmlformats.org/officeDocument/2006/relationships/image" Target="../media/image28.png"/><Relationship Id="rId5" Type="http://schemas.openxmlformats.org/officeDocument/2006/relationships/oleObject" Target="../embeddings/oleObject9.bin"/><Relationship Id="rId10" Type="http://schemas.openxmlformats.org/officeDocument/2006/relationships/image" Target="../media/image27.png"/><Relationship Id="rId4" Type="http://schemas.openxmlformats.org/officeDocument/2006/relationships/image" Target="../media/image23.png"/><Relationship Id="rId9" Type="http://schemas.openxmlformats.org/officeDocument/2006/relationships/image" Target="../media/image26.png"/></Relationships>
</file>

<file path=ppt/slides/_rels/slide11.xml.rels><?xml version="1.0" encoding="UTF-8" standalone="yes"?>
<Relationships xmlns="http://schemas.openxmlformats.org/package/2006/relationships"><Relationship Id="rId8" Type="http://schemas.openxmlformats.org/officeDocument/2006/relationships/image" Target="../media/image31.wmf"/><Relationship Id="rId3" Type="http://schemas.openxmlformats.org/officeDocument/2006/relationships/notesSlide" Target="../notesSlides/notesSlide11.xml"/><Relationship Id="rId7" Type="http://schemas.openxmlformats.org/officeDocument/2006/relationships/oleObject" Target="../embeddings/oleObject11.bin"/><Relationship Id="rId2" Type="http://schemas.openxmlformats.org/officeDocument/2006/relationships/slideLayout" Target="../slideLayouts/slideLayout2.xml"/><Relationship Id="rId1" Type="http://schemas.openxmlformats.org/officeDocument/2006/relationships/vmlDrawing" Target="../drawings/vmlDrawing7.vml"/><Relationship Id="rId6" Type="http://schemas.openxmlformats.org/officeDocument/2006/relationships/image" Target="../media/image30.wmf"/><Relationship Id="rId5" Type="http://schemas.openxmlformats.org/officeDocument/2006/relationships/oleObject" Target="../embeddings/oleObject10.bin"/><Relationship Id="rId4" Type="http://schemas.openxmlformats.org/officeDocument/2006/relationships/image" Target="../media/image32.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vmlDrawing" Target="../drawings/vmlDrawing8.vml"/><Relationship Id="rId6" Type="http://schemas.openxmlformats.org/officeDocument/2006/relationships/image" Target="../media/image33.wmf"/><Relationship Id="rId5" Type="http://schemas.openxmlformats.org/officeDocument/2006/relationships/oleObject" Target="../embeddings/oleObject12.bin"/><Relationship Id="rId4" Type="http://schemas.openxmlformats.org/officeDocument/2006/relationships/image" Target="../media/image32.jpeg"/></Relationships>
</file>

<file path=ppt/slides/_rels/slide13.xml.rels><?xml version="1.0" encoding="UTF-8" standalone="yes"?>
<Relationships xmlns="http://schemas.openxmlformats.org/package/2006/relationships"><Relationship Id="rId8" Type="http://schemas.openxmlformats.org/officeDocument/2006/relationships/image" Target="../media/image32.jpeg"/><Relationship Id="rId3" Type="http://schemas.openxmlformats.org/officeDocument/2006/relationships/notesSlide" Target="../notesSlides/notesSlide13.xml"/><Relationship Id="rId7" Type="http://schemas.openxmlformats.org/officeDocument/2006/relationships/image" Target="../media/image35.wmf"/><Relationship Id="rId2" Type="http://schemas.openxmlformats.org/officeDocument/2006/relationships/slideLayout" Target="../slideLayouts/slideLayout2.xml"/><Relationship Id="rId1" Type="http://schemas.openxmlformats.org/officeDocument/2006/relationships/vmlDrawing" Target="../drawings/vmlDrawing9.vml"/><Relationship Id="rId6" Type="http://schemas.openxmlformats.org/officeDocument/2006/relationships/oleObject" Target="../embeddings/oleObject14.bin"/><Relationship Id="rId5" Type="http://schemas.openxmlformats.org/officeDocument/2006/relationships/image" Target="../media/image34.wmf"/><Relationship Id="rId4" Type="http://schemas.openxmlformats.org/officeDocument/2006/relationships/oleObject" Target="../embeddings/oleObject13.bin"/></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oleObject" Target="../embeddings/oleObject17.bin"/><Relationship Id="rId3" Type="http://schemas.openxmlformats.org/officeDocument/2006/relationships/notesSlide" Target="../notesSlides/notesSlide15.xml"/><Relationship Id="rId7" Type="http://schemas.openxmlformats.org/officeDocument/2006/relationships/image" Target="../media/image37.wmf"/><Relationship Id="rId2" Type="http://schemas.openxmlformats.org/officeDocument/2006/relationships/slideLayout" Target="../slideLayouts/slideLayout2.xml"/><Relationship Id="rId1" Type="http://schemas.openxmlformats.org/officeDocument/2006/relationships/vmlDrawing" Target="../drawings/vmlDrawing10.vml"/><Relationship Id="rId6" Type="http://schemas.openxmlformats.org/officeDocument/2006/relationships/oleObject" Target="../embeddings/oleObject16.bin"/><Relationship Id="rId11" Type="http://schemas.openxmlformats.org/officeDocument/2006/relationships/image" Target="../media/image39.wmf"/><Relationship Id="rId5" Type="http://schemas.openxmlformats.org/officeDocument/2006/relationships/image" Target="../media/image36.wmf"/><Relationship Id="rId10" Type="http://schemas.openxmlformats.org/officeDocument/2006/relationships/oleObject" Target="../embeddings/oleObject18.bin"/><Relationship Id="rId4" Type="http://schemas.openxmlformats.org/officeDocument/2006/relationships/oleObject" Target="../embeddings/oleObject15.bin"/><Relationship Id="rId9" Type="http://schemas.openxmlformats.org/officeDocument/2006/relationships/image" Target="../media/image38.wmf"/></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7" Type="http://schemas.openxmlformats.org/officeDocument/2006/relationships/image" Target="../media/image39.wmf"/><Relationship Id="rId2" Type="http://schemas.openxmlformats.org/officeDocument/2006/relationships/slideLayout" Target="../slideLayouts/slideLayout2.xml"/><Relationship Id="rId1" Type="http://schemas.openxmlformats.org/officeDocument/2006/relationships/vmlDrawing" Target="../drawings/vmlDrawing11.vml"/><Relationship Id="rId6" Type="http://schemas.openxmlformats.org/officeDocument/2006/relationships/oleObject" Target="../embeddings/oleObject20.bin"/><Relationship Id="rId5" Type="http://schemas.openxmlformats.org/officeDocument/2006/relationships/image" Target="../media/image36.wmf"/><Relationship Id="rId4" Type="http://schemas.openxmlformats.org/officeDocument/2006/relationships/oleObject" Target="../embeddings/oleObject19.bin"/></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42.png"/><Relationship Id="rId4" Type="http://schemas.openxmlformats.org/officeDocument/2006/relationships/image" Target="../media/image41.png"/></Relationships>
</file>

<file path=ppt/slides/_rels/slide1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45.png"/><Relationship Id="rId4" Type="http://schemas.openxmlformats.org/officeDocument/2006/relationships/image" Target="../media/image44.png"/></Relationships>
</file>

<file path=ppt/slides/_rels/slide2.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jpeg"/><Relationship Id="rId7"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image" Target="../media/image2.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47.png"/></Relationships>
</file>

<file path=ppt/slides/_rels/slide2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49.png"/><Relationship Id="rId4" Type="http://schemas.openxmlformats.org/officeDocument/2006/relationships/image" Target="../media/image48.png"/></Relationships>
</file>

<file path=ppt/slides/_rels/slide2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49.png"/><Relationship Id="rId4" Type="http://schemas.openxmlformats.org/officeDocument/2006/relationships/image" Target="../media/image48.png"/></Relationships>
</file>

<file path=ppt/slides/_rels/slide27.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49.png"/></Relationships>
</file>

<file path=ppt/slides/_rels/slide2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xml"/><Relationship Id="rId1" Type="http://schemas.openxmlformats.org/officeDocument/2006/relationships/vmlDrawing" Target="../drawings/vmlDrawing12.vml"/><Relationship Id="rId5" Type="http://schemas.openxmlformats.org/officeDocument/2006/relationships/image" Target="../media/image50.wmf"/><Relationship Id="rId4" Type="http://schemas.openxmlformats.org/officeDocument/2006/relationships/oleObject" Target="../embeddings/oleObject21.bin"/></Relationships>
</file>

<file path=ppt/slides/_rels/slide32.xml.rels><?xml version="1.0" encoding="UTF-8" standalone="yes"?>
<Relationships xmlns="http://schemas.openxmlformats.org/package/2006/relationships"><Relationship Id="rId8" Type="http://schemas.openxmlformats.org/officeDocument/2006/relationships/oleObject" Target="../embeddings/oleObject24.bin"/><Relationship Id="rId13" Type="http://schemas.openxmlformats.org/officeDocument/2006/relationships/image" Target="../media/image55.wmf"/><Relationship Id="rId18" Type="http://schemas.openxmlformats.org/officeDocument/2006/relationships/oleObject" Target="../embeddings/oleObject29.bin"/><Relationship Id="rId26" Type="http://schemas.openxmlformats.org/officeDocument/2006/relationships/oleObject" Target="../embeddings/oleObject33.bin"/><Relationship Id="rId3" Type="http://schemas.openxmlformats.org/officeDocument/2006/relationships/notesSlide" Target="../notesSlides/notesSlide32.xml"/><Relationship Id="rId21" Type="http://schemas.openxmlformats.org/officeDocument/2006/relationships/image" Target="../media/image59.wmf"/><Relationship Id="rId7" Type="http://schemas.openxmlformats.org/officeDocument/2006/relationships/image" Target="../media/image52.wmf"/><Relationship Id="rId12" Type="http://schemas.openxmlformats.org/officeDocument/2006/relationships/oleObject" Target="../embeddings/oleObject26.bin"/><Relationship Id="rId17" Type="http://schemas.openxmlformats.org/officeDocument/2006/relationships/image" Target="../media/image57.wmf"/><Relationship Id="rId25" Type="http://schemas.openxmlformats.org/officeDocument/2006/relationships/image" Target="../media/image61.wmf"/><Relationship Id="rId2" Type="http://schemas.openxmlformats.org/officeDocument/2006/relationships/slideLayout" Target="../slideLayouts/slideLayout2.xml"/><Relationship Id="rId16" Type="http://schemas.openxmlformats.org/officeDocument/2006/relationships/oleObject" Target="../embeddings/oleObject28.bin"/><Relationship Id="rId20" Type="http://schemas.openxmlformats.org/officeDocument/2006/relationships/oleObject" Target="../embeddings/oleObject30.bin"/><Relationship Id="rId29" Type="http://schemas.openxmlformats.org/officeDocument/2006/relationships/image" Target="../media/image63.wmf"/><Relationship Id="rId1" Type="http://schemas.openxmlformats.org/officeDocument/2006/relationships/vmlDrawing" Target="../drawings/vmlDrawing13.vml"/><Relationship Id="rId6" Type="http://schemas.openxmlformats.org/officeDocument/2006/relationships/oleObject" Target="../embeddings/oleObject23.bin"/><Relationship Id="rId11" Type="http://schemas.openxmlformats.org/officeDocument/2006/relationships/image" Target="../media/image54.wmf"/><Relationship Id="rId24" Type="http://schemas.openxmlformats.org/officeDocument/2006/relationships/oleObject" Target="../embeddings/oleObject32.bin"/><Relationship Id="rId5" Type="http://schemas.openxmlformats.org/officeDocument/2006/relationships/image" Target="../media/image51.wmf"/><Relationship Id="rId15" Type="http://schemas.openxmlformats.org/officeDocument/2006/relationships/image" Target="../media/image56.wmf"/><Relationship Id="rId23" Type="http://schemas.openxmlformats.org/officeDocument/2006/relationships/image" Target="../media/image60.wmf"/><Relationship Id="rId28" Type="http://schemas.openxmlformats.org/officeDocument/2006/relationships/oleObject" Target="../embeddings/oleObject34.bin"/><Relationship Id="rId10" Type="http://schemas.openxmlformats.org/officeDocument/2006/relationships/oleObject" Target="../embeddings/oleObject25.bin"/><Relationship Id="rId19" Type="http://schemas.openxmlformats.org/officeDocument/2006/relationships/image" Target="../media/image58.wmf"/><Relationship Id="rId31" Type="http://schemas.openxmlformats.org/officeDocument/2006/relationships/image" Target="../media/image64.wmf"/><Relationship Id="rId4" Type="http://schemas.openxmlformats.org/officeDocument/2006/relationships/oleObject" Target="../embeddings/oleObject22.bin"/><Relationship Id="rId9" Type="http://schemas.openxmlformats.org/officeDocument/2006/relationships/image" Target="../media/image53.wmf"/><Relationship Id="rId14" Type="http://schemas.openxmlformats.org/officeDocument/2006/relationships/oleObject" Target="../embeddings/oleObject27.bin"/><Relationship Id="rId22" Type="http://schemas.openxmlformats.org/officeDocument/2006/relationships/oleObject" Target="../embeddings/oleObject31.bin"/><Relationship Id="rId27" Type="http://schemas.openxmlformats.org/officeDocument/2006/relationships/image" Target="../media/image62.wmf"/><Relationship Id="rId30" Type="http://schemas.openxmlformats.org/officeDocument/2006/relationships/oleObject" Target="../embeddings/oleObject35.bin"/></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xml"/><Relationship Id="rId1" Type="http://schemas.openxmlformats.org/officeDocument/2006/relationships/vmlDrawing" Target="../drawings/vmlDrawing14.vml"/><Relationship Id="rId6" Type="http://schemas.openxmlformats.org/officeDocument/2006/relationships/image" Target="../media/image65.wmf"/><Relationship Id="rId5" Type="http://schemas.openxmlformats.org/officeDocument/2006/relationships/oleObject" Target="../embeddings/oleObject36.bin"/><Relationship Id="rId4" Type="http://schemas.openxmlformats.org/officeDocument/2006/relationships/image" Target="../media/image66.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7" Type="http://schemas.openxmlformats.org/officeDocument/2006/relationships/oleObject" Target="../embeddings/oleObject38.bin"/><Relationship Id="rId2" Type="http://schemas.openxmlformats.org/officeDocument/2006/relationships/slideLayout" Target="../slideLayouts/slideLayout2.xml"/><Relationship Id="rId1" Type="http://schemas.openxmlformats.org/officeDocument/2006/relationships/vmlDrawing" Target="../drawings/vmlDrawing15.vml"/><Relationship Id="rId6" Type="http://schemas.openxmlformats.org/officeDocument/2006/relationships/image" Target="../media/image65.wmf"/><Relationship Id="rId5" Type="http://schemas.openxmlformats.org/officeDocument/2006/relationships/oleObject" Target="../embeddings/oleObject37.bin"/><Relationship Id="rId4" Type="http://schemas.openxmlformats.org/officeDocument/2006/relationships/image" Target="../media/image67.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7" Type="http://schemas.openxmlformats.org/officeDocument/2006/relationships/image" Target="../media/image65.wmf"/><Relationship Id="rId2" Type="http://schemas.openxmlformats.org/officeDocument/2006/relationships/slideLayout" Target="../slideLayouts/slideLayout2.xml"/><Relationship Id="rId1" Type="http://schemas.openxmlformats.org/officeDocument/2006/relationships/vmlDrawing" Target="../drawings/vmlDrawing16.vml"/><Relationship Id="rId6" Type="http://schemas.openxmlformats.org/officeDocument/2006/relationships/oleObject" Target="../embeddings/oleObject39.bin"/><Relationship Id="rId5" Type="http://schemas.openxmlformats.org/officeDocument/2006/relationships/image" Target="../media/image68.png"/><Relationship Id="rId4" Type="http://schemas.openxmlformats.org/officeDocument/2006/relationships/hyperlink" Target="gargoyle.bat" TargetMode="Externa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39.xml"/><Relationship Id="rId1" Type="http://schemas.openxmlformats.org/officeDocument/2006/relationships/slideLayout" Target="../slideLayouts/slideLayout2.xml"/><Relationship Id="rId5" Type="http://schemas.openxmlformats.org/officeDocument/2006/relationships/image" Target="../media/image71.png"/><Relationship Id="rId4" Type="http://schemas.openxmlformats.org/officeDocument/2006/relationships/image" Target="../media/image70.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oleObject" Target="../embeddings/oleObject40.bin"/><Relationship Id="rId2" Type="http://schemas.openxmlformats.org/officeDocument/2006/relationships/slideLayout" Target="../slideLayouts/slideLayout2.xml"/><Relationship Id="rId1" Type="http://schemas.openxmlformats.org/officeDocument/2006/relationships/vmlDrawing" Target="../drawings/vmlDrawing17.vml"/><Relationship Id="rId5" Type="http://schemas.openxmlformats.org/officeDocument/2006/relationships/image" Target="../media/image74.png"/><Relationship Id="rId4" Type="http://schemas.openxmlformats.org/officeDocument/2006/relationships/image" Target="../media/image73.wmf"/></Relationships>
</file>

<file path=ppt/slides/_rels/slide5.xml.rels><?xml version="1.0" encoding="UTF-8" standalone="yes"?>
<Relationships xmlns="http://schemas.openxmlformats.org/package/2006/relationships"><Relationship Id="rId8" Type="http://schemas.openxmlformats.org/officeDocument/2006/relationships/oleObject" Target="../embeddings/oleObject2.bin"/><Relationship Id="rId3" Type="http://schemas.openxmlformats.org/officeDocument/2006/relationships/notesSlide" Target="../notesSlides/notesSlide5.xml"/><Relationship Id="rId7" Type="http://schemas.openxmlformats.org/officeDocument/2006/relationships/image" Target="../media/image12.wmf"/><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oleObject" Target="../embeddings/oleObject1.bin"/><Relationship Id="rId5" Type="http://schemas.openxmlformats.org/officeDocument/2006/relationships/image" Target="../media/image15.jpeg"/><Relationship Id="rId4" Type="http://schemas.openxmlformats.org/officeDocument/2006/relationships/image" Target="../media/image14.jpeg"/><Relationship Id="rId9" Type="http://schemas.openxmlformats.org/officeDocument/2006/relationships/image" Target="../media/image13.wmf"/></Relationships>
</file>

<file path=ppt/slides/_rels/slide6.xml.rels><?xml version="1.0" encoding="UTF-8" standalone="yes"?>
<Relationships xmlns="http://schemas.openxmlformats.org/package/2006/relationships"><Relationship Id="rId8" Type="http://schemas.openxmlformats.org/officeDocument/2006/relationships/oleObject" Target="../embeddings/oleObject4.bin"/><Relationship Id="rId3" Type="http://schemas.openxmlformats.org/officeDocument/2006/relationships/notesSlide" Target="../notesSlides/notesSlide6.xml"/><Relationship Id="rId7" Type="http://schemas.openxmlformats.org/officeDocument/2006/relationships/image" Target="../media/image17.png"/><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16.png"/><Relationship Id="rId5" Type="http://schemas.openxmlformats.org/officeDocument/2006/relationships/image" Target="../media/image13.wmf"/><Relationship Id="rId4" Type="http://schemas.openxmlformats.org/officeDocument/2006/relationships/oleObject" Target="../embeddings/oleObject3.bin"/><Relationship Id="rId9" Type="http://schemas.openxmlformats.org/officeDocument/2006/relationships/image" Target="../media/image12.wmf"/></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7" Type="http://schemas.openxmlformats.org/officeDocument/2006/relationships/image" Target="../media/image17.png"/><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image" Target="../media/image16.png"/><Relationship Id="rId5" Type="http://schemas.openxmlformats.org/officeDocument/2006/relationships/image" Target="../media/image13.wmf"/><Relationship Id="rId4" Type="http://schemas.openxmlformats.org/officeDocument/2006/relationships/oleObject" Target="../embeddings/oleObject5.bin"/></Relationships>
</file>

<file path=ppt/slides/_rels/slide8.xml.rels><?xml version="1.0" encoding="UTF-8" standalone="yes"?>
<Relationships xmlns="http://schemas.openxmlformats.org/package/2006/relationships"><Relationship Id="rId8" Type="http://schemas.openxmlformats.org/officeDocument/2006/relationships/oleObject" Target="../embeddings/oleObject7.bin"/><Relationship Id="rId3" Type="http://schemas.openxmlformats.org/officeDocument/2006/relationships/notesSlide" Target="../notesSlides/notesSlide8.xml"/><Relationship Id="rId7" Type="http://schemas.openxmlformats.org/officeDocument/2006/relationships/image" Target="../media/image20.png"/><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image" Target="../media/image19.png"/><Relationship Id="rId5" Type="http://schemas.openxmlformats.org/officeDocument/2006/relationships/image" Target="../media/image18.wmf"/><Relationship Id="rId4" Type="http://schemas.openxmlformats.org/officeDocument/2006/relationships/oleObject" Target="../embeddings/oleObject6.bin"/><Relationship Id="rId9" Type="http://schemas.openxmlformats.org/officeDocument/2006/relationships/image" Target="../media/image13.wmf"/></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7" Type="http://schemas.openxmlformats.org/officeDocument/2006/relationships/image" Target="../media/image13.wmf"/><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oleObject" Target="../embeddings/oleObject8.bin"/><Relationship Id="rId5" Type="http://schemas.openxmlformats.org/officeDocument/2006/relationships/image" Target="../media/image22.png"/><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597819"/>
            <a:ext cx="9144000" cy="1102519"/>
          </a:xfrm>
        </p:spPr>
        <p:txBody>
          <a:bodyPr>
            <a:noAutofit/>
          </a:bodyPr>
          <a:lstStyle/>
          <a:p>
            <a:r>
              <a:rPr lang="en-US" sz="3200" dirty="0" smtClean="0"/>
              <a:t>Interactive and Anisotropic Geometry Processing</a:t>
            </a:r>
            <a:br>
              <a:rPr lang="en-US" sz="3200" dirty="0" smtClean="0"/>
            </a:br>
            <a:r>
              <a:rPr lang="en-US" sz="3200" dirty="0" smtClean="0"/>
              <a:t>Using the Screened Poisson Equation</a:t>
            </a:r>
            <a:endParaRPr lang="en-US" sz="3200" dirty="0"/>
          </a:p>
        </p:txBody>
      </p:sp>
      <p:sp>
        <p:nvSpPr>
          <p:cNvPr id="3" name="Subtitle 2"/>
          <p:cNvSpPr>
            <a:spLocks noGrp="1"/>
          </p:cNvSpPr>
          <p:nvPr>
            <p:ph type="subTitle" idx="1"/>
          </p:nvPr>
        </p:nvSpPr>
        <p:spPr/>
        <p:txBody>
          <a:bodyPr>
            <a:normAutofit/>
          </a:bodyPr>
          <a:lstStyle/>
          <a:p>
            <a:r>
              <a:rPr lang="en-US" sz="2800" dirty="0" smtClean="0">
                <a:solidFill>
                  <a:schemeClr val="tx1">
                    <a:lumMod val="65000"/>
                    <a:lumOff val="35000"/>
                  </a:schemeClr>
                </a:solidFill>
              </a:rPr>
              <a:t>Ming Chuang and </a:t>
            </a:r>
            <a:r>
              <a:rPr lang="en-US" sz="2800" dirty="0" err="1" smtClean="0">
                <a:solidFill>
                  <a:schemeClr val="tx1">
                    <a:lumMod val="65000"/>
                    <a:lumOff val="35000"/>
                  </a:schemeClr>
                </a:solidFill>
              </a:rPr>
              <a:t>Misha</a:t>
            </a:r>
            <a:r>
              <a:rPr lang="en-US" sz="2800" dirty="0" smtClean="0">
                <a:solidFill>
                  <a:schemeClr val="tx1">
                    <a:lumMod val="65000"/>
                    <a:lumOff val="35000"/>
                  </a:schemeClr>
                </a:solidFill>
              </a:rPr>
              <a:t> Kazhdan</a:t>
            </a:r>
            <a:br>
              <a:rPr lang="en-US" sz="2800" dirty="0" smtClean="0">
                <a:solidFill>
                  <a:schemeClr val="tx1">
                    <a:lumMod val="65000"/>
                    <a:lumOff val="35000"/>
                  </a:schemeClr>
                </a:solidFill>
              </a:rPr>
            </a:br>
            <a:r>
              <a:rPr lang="en-US" sz="2800" dirty="0" smtClean="0">
                <a:solidFill>
                  <a:schemeClr val="tx1">
                    <a:lumMod val="65000"/>
                    <a:lumOff val="35000"/>
                  </a:schemeClr>
                </a:solidFill>
              </a:rPr>
              <a:t>Johns Hopkins University</a:t>
            </a:r>
            <a:endParaRPr lang="en-US" sz="2800" dirty="0">
              <a:solidFill>
                <a:schemeClr val="tx1">
                  <a:lumMod val="65000"/>
                  <a:lumOff val="35000"/>
                </a:schemeClr>
              </a:solidFill>
            </a:endParaRPr>
          </a:p>
        </p:txBody>
      </p:sp>
    </p:spTree>
    <p:extLst>
      <p:ext uri="{BB962C8B-B14F-4D97-AF65-F5344CB8AC3E}">
        <p14:creationId xmlns:p14="http://schemas.microsoft.com/office/powerpoint/2010/main" val="112361013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Picture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54880" y="3931920"/>
            <a:ext cx="1143000" cy="1143000"/>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457200" y="205979"/>
            <a:ext cx="5791200" cy="857250"/>
          </a:xfrm>
        </p:spPr>
        <p:txBody>
          <a:bodyPr>
            <a:normAutofit/>
          </a:bodyPr>
          <a:lstStyle/>
          <a:p>
            <a:pPr algn="l"/>
            <a:r>
              <a:rPr lang="en-US" b="1" dirty="0" smtClean="0"/>
              <a:t>3) Metric</a:t>
            </a:r>
            <a:endParaRPr lang="en-US" b="1" dirty="0"/>
          </a:p>
        </p:txBody>
      </p:sp>
      <p:sp>
        <p:nvSpPr>
          <p:cNvPr id="3" name="Content Placeholder 2"/>
          <p:cNvSpPr>
            <a:spLocks noGrp="1"/>
          </p:cNvSpPr>
          <p:nvPr>
            <p:ph idx="1"/>
          </p:nvPr>
        </p:nvSpPr>
        <p:spPr>
          <a:xfrm>
            <a:off x="457200" y="1200150"/>
            <a:ext cx="8229600" cy="3943350"/>
          </a:xfrm>
        </p:spPr>
        <p:txBody>
          <a:bodyPr>
            <a:normAutofit/>
          </a:bodyPr>
          <a:lstStyle/>
          <a:p>
            <a:pPr marL="0" indent="0">
              <a:buNone/>
            </a:pPr>
            <a:endParaRPr lang="en-US" dirty="0" smtClean="0"/>
          </a:p>
          <a:p>
            <a:pPr marL="0" indent="0">
              <a:buNone/>
            </a:pPr>
            <a:endParaRPr lang="en-US" dirty="0"/>
          </a:p>
          <a:p>
            <a:pPr marL="0" indent="0">
              <a:buNone/>
            </a:pPr>
            <a:r>
              <a:rPr lang="en-US" dirty="0" smtClean="0"/>
              <a:t>Support direction-aware </a:t>
            </a:r>
            <a:br>
              <a:rPr lang="en-US" dirty="0" smtClean="0"/>
            </a:br>
            <a:r>
              <a:rPr lang="en-US" dirty="0" smtClean="0"/>
              <a:t>editing by letting the metric</a:t>
            </a:r>
            <a:br>
              <a:rPr lang="en-US" dirty="0" smtClean="0"/>
            </a:br>
            <a:r>
              <a:rPr lang="en-US" dirty="0" smtClean="0"/>
              <a:t>scale </a:t>
            </a:r>
            <a:r>
              <a:rPr lang="en-US" dirty="0" err="1" smtClean="0"/>
              <a:t>anisotropically</a:t>
            </a:r>
            <a:r>
              <a:rPr lang="en-US" dirty="0" smtClean="0"/>
              <a:t>.</a:t>
            </a:r>
          </a:p>
        </p:txBody>
      </p:sp>
      <p:graphicFrame>
        <p:nvGraphicFramePr>
          <p:cNvPr id="19" name="Object 18"/>
          <p:cNvGraphicFramePr>
            <a:graphicFrameLocks noChangeAspect="1"/>
          </p:cNvGraphicFramePr>
          <p:nvPr>
            <p:extLst>
              <p:ext uri="{D42A27DB-BD31-4B8C-83A1-F6EECF244321}">
                <p14:modId xmlns:p14="http://schemas.microsoft.com/office/powerpoint/2010/main" val="2597343302"/>
              </p:ext>
            </p:extLst>
          </p:nvPr>
        </p:nvGraphicFramePr>
        <p:xfrm>
          <a:off x="439738" y="1428750"/>
          <a:ext cx="5210175" cy="676275"/>
        </p:xfrm>
        <a:graphic>
          <a:graphicData uri="http://schemas.openxmlformats.org/presentationml/2006/ole">
            <mc:AlternateContent xmlns:mc="http://schemas.openxmlformats.org/markup-compatibility/2006">
              <mc:Choice xmlns:v="urn:schemas-microsoft-com:vml" Requires="v">
                <p:oleObj spid="_x0000_s107583" name="Equation" r:id="rId5" imgW="2933700" imgH="381000" progId="Equation.3">
                  <p:embed/>
                </p:oleObj>
              </mc:Choice>
              <mc:Fallback>
                <p:oleObj name="Equation" r:id="rId5" imgW="2933700" imgH="3810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39738" y="1428750"/>
                        <a:ext cx="5210175" cy="6762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 name="Oval 19"/>
          <p:cNvSpPr/>
          <p:nvPr/>
        </p:nvSpPr>
        <p:spPr>
          <a:xfrm>
            <a:off x="4910665" y="1497649"/>
            <a:ext cx="228600" cy="506863"/>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p:cNvSpPr/>
          <p:nvPr/>
        </p:nvSpPr>
        <p:spPr>
          <a:xfrm>
            <a:off x="3562661" y="1497649"/>
            <a:ext cx="228600" cy="506863"/>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p:cNvSpPr/>
          <p:nvPr/>
        </p:nvSpPr>
        <p:spPr>
          <a:xfrm>
            <a:off x="5291665" y="1497649"/>
            <a:ext cx="304800" cy="506863"/>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p:cNvSpPr/>
          <p:nvPr/>
        </p:nvSpPr>
        <p:spPr>
          <a:xfrm>
            <a:off x="2023535" y="1497649"/>
            <a:ext cx="228600" cy="506863"/>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ight Brace 27"/>
          <p:cNvSpPr/>
          <p:nvPr/>
        </p:nvSpPr>
        <p:spPr>
          <a:xfrm rot="5400000">
            <a:off x="2765287" y="1513151"/>
            <a:ext cx="134812" cy="940987"/>
          </a:xfrm>
          <a:prstGeom prst="righ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9" name="Right Brace 28"/>
          <p:cNvSpPr/>
          <p:nvPr/>
        </p:nvSpPr>
        <p:spPr>
          <a:xfrm rot="5400000">
            <a:off x="4281342" y="1247629"/>
            <a:ext cx="152400" cy="1495716"/>
          </a:xfrm>
          <a:prstGeom prst="righ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0" name="TextBox 29"/>
          <p:cNvSpPr txBox="1"/>
          <p:nvPr/>
        </p:nvSpPr>
        <p:spPr>
          <a:xfrm>
            <a:off x="2205901" y="2071687"/>
            <a:ext cx="1264898" cy="338554"/>
          </a:xfrm>
          <a:prstGeom prst="rect">
            <a:avLst/>
          </a:prstGeom>
          <a:noFill/>
        </p:spPr>
        <p:txBody>
          <a:bodyPr wrap="none" rtlCol="0">
            <a:spAutoFit/>
          </a:bodyPr>
          <a:lstStyle/>
          <a:p>
            <a:pPr algn="ctr"/>
            <a:r>
              <a:rPr lang="en-US" sz="1600" dirty="0" smtClean="0"/>
              <a:t>value fidelity</a:t>
            </a:r>
            <a:endParaRPr lang="en-US" sz="1600" dirty="0"/>
          </a:p>
        </p:txBody>
      </p:sp>
      <p:sp>
        <p:nvSpPr>
          <p:cNvPr id="32" name="TextBox 31"/>
          <p:cNvSpPr txBox="1"/>
          <p:nvPr/>
        </p:nvSpPr>
        <p:spPr>
          <a:xfrm>
            <a:off x="3401908" y="2071687"/>
            <a:ext cx="1919051" cy="338554"/>
          </a:xfrm>
          <a:prstGeom prst="rect">
            <a:avLst/>
          </a:prstGeom>
          <a:noFill/>
        </p:spPr>
        <p:txBody>
          <a:bodyPr wrap="none" rtlCol="0">
            <a:spAutoFit/>
          </a:bodyPr>
          <a:lstStyle/>
          <a:p>
            <a:pPr algn="ctr"/>
            <a:r>
              <a:rPr lang="en-US" sz="1600" dirty="0" smtClean="0"/>
              <a:t>gradient modulation</a:t>
            </a:r>
            <a:endParaRPr lang="en-US" sz="1600" dirty="0"/>
          </a:p>
        </p:txBody>
      </p:sp>
      <p:sp>
        <p:nvSpPr>
          <p:cNvPr id="4" name="Rectangle 3"/>
          <p:cNvSpPr>
            <a:spLocks noChangeAspect="1"/>
          </p:cNvSpPr>
          <p:nvPr/>
        </p:nvSpPr>
        <p:spPr>
          <a:xfrm>
            <a:off x="6248400" y="3147794"/>
            <a:ext cx="457200" cy="4572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0"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924010" y="304397"/>
            <a:ext cx="2404100" cy="20745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8" name="Down Arrow 37"/>
          <p:cNvSpPr/>
          <p:nvPr/>
        </p:nvSpPr>
        <p:spPr>
          <a:xfrm>
            <a:off x="7021711" y="2266950"/>
            <a:ext cx="228600" cy="546354"/>
          </a:xfrm>
          <a:prstGeom prst="downArrow">
            <a:avLst/>
          </a:prstGeom>
          <a:solidFill>
            <a:srgbClr val="385D8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ectangle 43"/>
          <p:cNvSpPr/>
          <p:nvPr/>
        </p:nvSpPr>
        <p:spPr>
          <a:xfrm>
            <a:off x="6858000" y="2425249"/>
            <a:ext cx="565731" cy="17599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tx1"/>
                </a:solidFill>
                <a:sym typeface="Symbol"/>
              </a:rPr>
              <a:t>&lt;1</a:t>
            </a:r>
            <a:endParaRPr lang="en-US" sz="1600" dirty="0">
              <a:solidFill>
                <a:schemeClr val="tx1"/>
              </a:solidFill>
            </a:endParaRPr>
          </a:p>
        </p:txBody>
      </p:sp>
      <p:sp>
        <p:nvSpPr>
          <p:cNvPr id="45" name="TextBox 44"/>
          <p:cNvSpPr txBox="1"/>
          <p:nvPr/>
        </p:nvSpPr>
        <p:spPr>
          <a:xfrm>
            <a:off x="6947746" y="1812033"/>
            <a:ext cx="365549" cy="369332"/>
          </a:xfrm>
          <a:prstGeom prst="rect">
            <a:avLst/>
          </a:prstGeom>
          <a:solidFill>
            <a:schemeClr val="tx1">
              <a:lumMod val="50000"/>
              <a:lumOff val="50000"/>
              <a:alpha val="50000"/>
            </a:schemeClr>
          </a:solidFill>
          <a:ln w="25400">
            <a:solidFill>
              <a:schemeClr val="tx1"/>
            </a:solidFill>
          </a:ln>
        </p:spPr>
        <p:txBody>
          <a:bodyPr wrap="none" rtlCol="0">
            <a:spAutoFit/>
          </a:bodyPr>
          <a:lstStyle/>
          <a:p>
            <a:r>
              <a:rPr lang="en-US" i="1" dirty="0" err="1" smtClean="0"/>
              <a:t>F</a:t>
            </a:r>
            <a:r>
              <a:rPr lang="en-US" i="1" baseline="30000" dirty="0" err="1" smtClean="0"/>
              <a:t>o</a:t>
            </a:r>
            <a:endParaRPr lang="en-US" i="1" baseline="30000" dirty="0"/>
          </a:p>
        </p:txBody>
      </p:sp>
      <p:pic>
        <p:nvPicPr>
          <p:cNvPr id="105475" name="Picture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934456" y="2905505"/>
            <a:ext cx="2405470" cy="2075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 name="Picture 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934456" y="2907792"/>
            <a:ext cx="2405470" cy="2075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5477" name="Picture 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934456" y="2907792"/>
            <a:ext cx="2405470" cy="2075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 name="TextBox 20"/>
          <p:cNvSpPr txBox="1"/>
          <p:nvPr/>
        </p:nvSpPr>
        <p:spPr>
          <a:xfrm>
            <a:off x="6858000" y="4458714"/>
            <a:ext cx="549446" cy="369332"/>
          </a:xfrm>
          <a:prstGeom prst="rect">
            <a:avLst/>
          </a:prstGeom>
          <a:solidFill>
            <a:schemeClr val="tx1">
              <a:lumMod val="50000"/>
              <a:lumOff val="50000"/>
              <a:alpha val="50000"/>
            </a:schemeClr>
          </a:solidFill>
          <a:ln w="25400">
            <a:solidFill>
              <a:schemeClr val="tx1"/>
            </a:solidFill>
          </a:ln>
        </p:spPr>
        <p:txBody>
          <a:bodyPr wrap="none" rtlCol="0">
            <a:spAutoFit/>
          </a:bodyPr>
          <a:lstStyle/>
          <a:p>
            <a:r>
              <a:rPr lang="en-US" i="1" dirty="0" err="1" smtClean="0"/>
              <a:t>F</a:t>
            </a:r>
            <a:r>
              <a:rPr lang="en-US" i="1" baseline="30000" dirty="0" err="1" smtClean="0"/>
              <a:t>new</a:t>
            </a:r>
            <a:endParaRPr lang="en-US" i="1" baseline="30000" dirty="0"/>
          </a:p>
        </p:txBody>
      </p:sp>
      <p:pic>
        <p:nvPicPr>
          <p:cNvPr id="105482" name="Picture 10"/>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520440" y="3931920"/>
            <a:ext cx="1143000" cy="1143000"/>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5483" name="Picture 1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286000" y="3931920"/>
            <a:ext cx="1143000" cy="1143000"/>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3" name="Rectangle 32"/>
          <p:cNvSpPr>
            <a:spLocks noChangeAspect="1"/>
          </p:cNvSpPr>
          <p:nvPr/>
        </p:nvSpPr>
        <p:spPr>
          <a:xfrm>
            <a:off x="4754880" y="3943350"/>
            <a:ext cx="1121935" cy="1121935"/>
          </a:xfrm>
          <a:prstGeom prst="rect">
            <a:avLst/>
          </a:prstGeom>
          <a:no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p:cNvSpPr>
            <a:spLocks noChangeAspect="1"/>
          </p:cNvSpPr>
          <p:nvPr/>
        </p:nvSpPr>
        <p:spPr>
          <a:xfrm>
            <a:off x="3505200" y="3943350"/>
            <a:ext cx="1121935" cy="1121935"/>
          </a:xfrm>
          <a:prstGeom prst="rect">
            <a:avLst/>
          </a:prstGeom>
          <a:no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p:cNvSpPr>
            <a:spLocks noChangeAspect="1"/>
          </p:cNvSpPr>
          <p:nvPr/>
        </p:nvSpPr>
        <p:spPr>
          <a:xfrm>
            <a:off x="2286000" y="3943350"/>
            <a:ext cx="1121935" cy="1121935"/>
          </a:xfrm>
          <a:prstGeom prst="rect">
            <a:avLst/>
          </a:prstGeom>
          <a:no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919527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547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5482"/>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1"/>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4"/>
                                        </p:tgtEl>
                                        <p:attrNameLst>
                                          <p:attrName>style.visibility</p:attrName>
                                        </p:attrNameLst>
                                      </p:cBhvr>
                                      <p:to>
                                        <p:strVal val="visible"/>
                                      </p:to>
                                    </p:set>
                                  </p:childTnLst>
                                </p:cTn>
                              </p:par>
                              <p:par>
                                <p:cTn id="27" presetID="1" presetClass="exit" presetSubtype="0" fill="hold" grpId="1" nodeType="withEffect">
                                  <p:stCondLst>
                                    <p:cond delay="0"/>
                                  </p:stCondLst>
                                  <p:childTnLst>
                                    <p:set>
                                      <p:cBhvr>
                                        <p:cTn id="28" dur="1" fill="hold">
                                          <p:stCondLst>
                                            <p:cond delay="0"/>
                                          </p:stCondLst>
                                        </p:cTn>
                                        <p:tgtEl>
                                          <p:spTgt spid="33"/>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105483"/>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05477"/>
                                        </p:tgtEl>
                                        <p:attrNameLst>
                                          <p:attrName>style.visibility</p:attrName>
                                        </p:attrNameLst>
                                      </p:cBhvr>
                                      <p:to>
                                        <p:strVal val="visible"/>
                                      </p:to>
                                    </p:set>
                                  </p:childTnLst>
                                </p:cTn>
                              </p:par>
                              <p:par>
                                <p:cTn id="35" presetID="1" presetClass="exit" presetSubtype="0" fill="hold" grpId="1" nodeType="withEffect">
                                  <p:stCondLst>
                                    <p:cond delay="0"/>
                                  </p:stCondLst>
                                  <p:childTnLst>
                                    <p:set>
                                      <p:cBhvr>
                                        <p:cTn id="36" dur="1" fill="hold">
                                          <p:stCondLst>
                                            <p:cond delay="0"/>
                                          </p:stCondLst>
                                        </p:cTn>
                                        <p:tgtEl>
                                          <p:spTgt spid="34"/>
                                        </p:tgtEl>
                                        <p:attrNameLst>
                                          <p:attrName>style.visibility</p:attrName>
                                        </p:attrNameLst>
                                      </p:cBhvr>
                                      <p:to>
                                        <p:strVal val="hidden"/>
                                      </p:to>
                                    </p:set>
                                  </p:childTnLst>
                                </p:cTn>
                              </p:par>
                              <p:par>
                                <p:cTn id="37" presetID="1" presetClass="entr" presetSubtype="0" fill="hold" grpId="0" nodeType="withEffect">
                                  <p:stCondLst>
                                    <p:cond delay="0"/>
                                  </p:stCondLst>
                                  <p:childTnLst>
                                    <p:set>
                                      <p:cBhvr>
                                        <p:cTn id="38" dur="1" fill="hold">
                                          <p:stCondLst>
                                            <p:cond delay="0"/>
                                          </p:stCondLst>
                                        </p:cTn>
                                        <p:tgtEl>
                                          <p:spTgt spid="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8" grpId="0" animBg="1"/>
      <p:bldP spid="44" grpId="0" animBg="1"/>
      <p:bldP spid="21" grpId="0" animBg="1"/>
      <p:bldP spid="33" grpId="0" animBg="1"/>
      <p:bldP spid="33" grpId="1" animBg="1"/>
      <p:bldP spid="34" grpId="0" animBg="1"/>
      <p:bldP spid="34" grpId="1" animBg="1"/>
      <p:bldP spid="3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5181600" cy="857250"/>
          </a:xfrm>
        </p:spPr>
        <p:txBody>
          <a:bodyPr>
            <a:normAutofit/>
          </a:bodyPr>
          <a:lstStyle/>
          <a:p>
            <a:pPr algn="l"/>
            <a:r>
              <a:rPr lang="en-US" b="1" dirty="0" smtClean="0"/>
              <a:t>Defining a Metric</a:t>
            </a:r>
            <a:endParaRPr lang="en-US" b="1" dirty="0"/>
          </a:p>
        </p:txBody>
      </p:sp>
      <p:sp>
        <p:nvSpPr>
          <p:cNvPr id="3" name="Content Placeholder 2"/>
          <p:cNvSpPr>
            <a:spLocks noGrp="1"/>
          </p:cNvSpPr>
          <p:nvPr>
            <p:ph idx="1"/>
          </p:nvPr>
        </p:nvSpPr>
        <p:spPr>
          <a:xfrm>
            <a:off x="457200" y="1200150"/>
            <a:ext cx="8229600" cy="3943350"/>
          </a:xfrm>
        </p:spPr>
        <p:txBody>
          <a:bodyPr>
            <a:normAutofit/>
          </a:bodyPr>
          <a:lstStyle/>
          <a:p>
            <a:pPr marL="0" indent="0">
              <a:buNone/>
            </a:pPr>
            <a:r>
              <a:rPr lang="en-US" u="sng" dirty="0" smtClean="0"/>
              <a:t>General Formulation</a:t>
            </a:r>
            <a:r>
              <a:rPr lang="en-US" dirty="0" smtClean="0"/>
              <a:t>:</a:t>
            </a:r>
          </a:p>
          <a:p>
            <a:r>
              <a:rPr lang="en-US" dirty="0" smtClean="0"/>
              <a:t>Choose a basis for each tangent plane</a:t>
            </a:r>
          </a:p>
          <a:p>
            <a:r>
              <a:rPr lang="en-US" dirty="0" smtClean="0"/>
              <a:t>Prescribe a symmetric positive definite matrix:</a:t>
            </a:r>
            <a:br>
              <a:rPr lang="en-US" dirty="0" smtClean="0"/>
            </a:br>
            <a:endParaRPr lang="en-US" dirty="0" smtClean="0"/>
          </a:p>
        </p:txBody>
      </p:sp>
      <p:pic>
        <p:nvPicPr>
          <p:cNvPr id="16" name="Picture 2"/>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5562600" y="2800350"/>
            <a:ext cx="3295650" cy="1828800"/>
          </a:xfrm>
          <a:prstGeom prst="rect">
            <a:avLst/>
          </a:prstGeom>
          <a:noFill/>
          <a:ln w="9525">
            <a:noFill/>
            <a:miter lim="800000"/>
            <a:headEnd/>
            <a:tailEnd/>
          </a:ln>
        </p:spPr>
      </p:pic>
      <p:graphicFrame>
        <p:nvGraphicFramePr>
          <p:cNvPr id="9" name="Object 8"/>
          <p:cNvGraphicFramePr>
            <a:graphicFrameLocks noChangeAspect="1"/>
          </p:cNvGraphicFramePr>
          <p:nvPr>
            <p:extLst>
              <p:ext uri="{D42A27DB-BD31-4B8C-83A1-F6EECF244321}">
                <p14:modId xmlns:p14="http://schemas.microsoft.com/office/powerpoint/2010/main" val="3736871993"/>
              </p:ext>
            </p:extLst>
          </p:nvPr>
        </p:nvGraphicFramePr>
        <p:xfrm>
          <a:off x="1655763" y="2916238"/>
          <a:ext cx="2416175" cy="722312"/>
        </p:xfrm>
        <a:graphic>
          <a:graphicData uri="http://schemas.openxmlformats.org/presentationml/2006/ole">
            <mc:AlternateContent xmlns:mc="http://schemas.openxmlformats.org/markup-compatibility/2006">
              <mc:Choice xmlns:v="urn:schemas-microsoft-com:vml" Requires="v">
                <p:oleObj spid="_x0000_s88252" name="Equation" r:id="rId5" imgW="1358310" imgH="406224" progId="Equation.3">
                  <p:embed/>
                </p:oleObj>
              </mc:Choice>
              <mc:Fallback>
                <p:oleObj name="Equation" r:id="rId5" imgW="1358310" imgH="406224"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55763" y="2916238"/>
                        <a:ext cx="2416175" cy="7223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8" name="TextBox 27"/>
          <p:cNvSpPr txBox="1"/>
          <p:nvPr/>
        </p:nvSpPr>
        <p:spPr>
          <a:xfrm>
            <a:off x="6707112" y="3758748"/>
            <a:ext cx="514885" cy="369332"/>
          </a:xfrm>
          <a:prstGeom prst="rect">
            <a:avLst/>
          </a:prstGeom>
          <a:noFill/>
        </p:spPr>
        <p:txBody>
          <a:bodyPr wrap="none" rtlCol="0">
            <a:spAutoFit/>
          </a:bodyPr>
          <a:lstStyle/>
          <a:p>
            <a:r>
              <a:rPr lang="en-US" dirty="0" smtClean="0"/>
              <a:t>|</a:t>
            </a:r>
            <a:r>
              <a:rPr lang="en-US" i="1" dirty="0" smtClean="0"/>
              <a:t>u</a:t>
            </a:r>
            <a:r>
              <a:rPr lang="en-US" dirty="0" smtClean="0"/>
              <a:t>|</a:t>
            </a:r>
            <a:endParaRPr lang="en-US" dirty="0"/>
          </a:p>
        </p:txBody>
      </p:sp>
      <p:sp>
        <p:nvSpPr>
          <p:cNvPr id="29" name="TextBox 28"/>
          <p:cNvSpPr txBox="1"/>
          <p:nvPr/>
        </p:nvSpPr>
        <p:spPr>
          <a:xfrm>
            <a:off x="6051024" y="4112528"/>
            <a:ext cx="349776" cy="369332"/>
          </a:xfrm>
          <a:prstGeom prst="rect">
            <a:avLst/>
          </a:prstGeom>
          <a:noFill/>
        </p:spPr>
        <p:txBody>
          <a:bodyPr wrap="none" rtlCol="0">
            <a:spAutoFit/>
          </a:bodyPr>
          <a:lstStyle/>
          <a:p>
            <a:r>
              <a:rPr lang="en-US" i="1" dirty="0" smtClean="0"/>
              <a:t>w</a:t>
            </a:r>
            <a:endParaRPr lang="en-US" i="1" dirty="0"/>
          </a:p>
        </p:txBody>
      </p:sp>
      <p:cxnSp>
        <p:nvCxnSpPr>
          <p:cNvPr id="30" name="Straight Arrow Connector 29"/>
          <p:cNvCxnSpPr/>
          <p:nvPr/>
        </p:nvCxnSpPr>
        <p:spPr>
          <a:xfrm flipV="1">
            <a:off x="6694441" y="4019550"/>
            <a:ext cx="239759" cy="239759"/>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flipH="1" flipV="1">
            <a:off x="6307822" y="4251624"/>
            <a:ext cx="321891" cy="22392"/>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graphicFrame>
        <p:nvGraphicFramePr>
          <p:cNvPr id="17" name="Object 16"/>
          <p:cNvGraphicFramePr>
            <a:graphicFrameLocks noChangeAspect="1"/>
          </p:cNvGraphicFramePr>
          <p:nvPr>
            <p:extLst>
              <p:ext uri="{D42A27DB-BD31-4B8C-83A1-F6EECF244321}">
                <p14:modId xmlns:p14="http://schemas.microsoft.com/office/powerpoint/2010/main" val="952335770"/>
              </p:ext>
            </p:extLst>
          </p:nvPr>
        </p:nvGraphicFramePr>
        <p:xfrm>
          <a:off x="1455737" y="3638550"/>
          <a:ext cx="1668463" cy="450850"/>
        </p:xfrm>
        <a:graphic>
          <a:graphicData uri="http://schemas.openxmlformats.org/presentationml/2006/ole">
            <mc:AlternateContent xmlns:mc="http://schemas.openxmlformats.org/markup-compatibility/2006">
              <mc:Choice xmlns:v="urn:schemas-microsoft-com:vml" Requires="v">
                <p:oleObj spid="_x0000_s88253" name="Equation" r:id="rId7" imgW="939600" imgH="253800" progId="Equation.3">
                  <p:embed/>
                </p:oleObj>
              </mc:Choice>
              <mc:Fallback>
                <p:oleObj name="Equation" r:id="rId7" imgW="939600" imgH="253800" progId="Equation.3">
                  <p:embed/>
                  <p:pic>
                    <p:nvPicPr>
                      <p:cNvPr id="0" name=""/>
                      <p:cNvPicPr>
                        <a:picLocks noChangeAspect="1" noChangeArrowheads="1"/>
                      </p:cNvPicPr>
                      <p:nvPr/>
                    </p:nvPicPr>
                    <p:blipFill>
                      <a:blip r:embed="rId8"/>
                      <a:srcRect/>
                      <a:stretch>
                        <a:fillRect/>
                      </a:stretch>
                    </p:blipFill>
                    <p:spPr bwMode="auto">
                      <a:xfrm>
                        <a:off x="1455737" y="3638550"/>
                        <a:ext cx="1668463" cy="4508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7" name="Group 6"/>
          <p:cNvGrpSpPr/>
          <p:nvPr/>
        </p:nvGrpSpPr>
        <p:grpSpPr>
          <a:xfrm>
            <a:off x="7284649" y="3386067"/>
            <a:ext cx="996788" cy="788981"/>
            <a:chOff x="7321973" y="3479377"/>
            <a:chExt cx="996788" cy="788981"/>
          </a:xfrm>
        </p:grpSpPr>
        <p:sp>
          <p:nvSpPr>
            <p:cNvPr id="11" name="TextBox 10"/>
            <p:cNvSpPr txBox="1"/>
            <p:nvPr/>
          </p:nvSpPr>
          <p:spPr>
            <a:xfrm>
              <a:off x="7321973" y="3878818"/>
              <a:ext cx="306494" cy="369332"/>
            </a:xfrm>
            <a:prstGeom prst="rect">
              <a:avLst/>
            </a:prstGeom>
            <a:noFill/>
          </p:spPr>
          <p:txBody>
            <a:bodyPr wrap="none" rtlCol="0">
              <a:spAutoFit/>
            </a:bodyPr>
            <a:lstStyle/>
            <a:p>
              <a:r>
                <a:rPr lang="en-US" i="1" dirty="0" smtClean="0"/>
                <a:t>q</a:t>
              </a:r>
              <a:endParaRPr lang="en-US" i="1" dirty="0"/>
            </a:p>
          </p:txBody>
        </p:sp>
        <p:grpSp>
          <p:nvGrpSpPr>
            <p:cNvPr id="31" name="Group 30"/>
            <p:cNvGrpSpPr/>
            <p:nvPr/>
          </p:nvGrpSpPr>
          <p:grpSpPr>
            <a:xfrm rot="1405011">
              <a:off x="7578758" y="3783573"/>
              <a:ext cx="304800" cy="304800"/>
              <a:chOff x="6781800" y="590550"/>
              <a:chExt cx="304800" cy="304800"/>
            </a:xfrm>
          </p:grpSpPr>
          <p:cxnSp>
            <p:nvCxnSpPr>
              <p:cNvPr id="32" name="Straight Arrow Connector 31"/>
              <p:cNvCxnSpPr>
                <a:stCxn id="34" idx="6"/>
              </p:cNvCxnSpPr>
              <p:nvPr/>
            </p:nvCxnSpPr>
            <p:spPr>
              <a:xfrm>
                <a:off x="6858000" y="857250"/>
                <a:ext cx="228600" cy="0"/>
              </a:xfrm>
              <a:prstGeom prst="straightConnector1">
                <a:avLst/>
              </a:prstGeom>
              <a:ln>
                <a:solidFill>
                  <a:schemeClr val="tx1">
                    <a:lumMod val="75000"/>
                    <a:lumOff val="25000"/>
                  </a:schemeClr>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a:stCxn id="34" idx="0"/>
              </p:cNvCxnSpPr>
              <p:nvPr/>
            </p:nvCxnSpPr>
            <p:spPr>
              <a:xfrm flipH="1" flipV="1">
                <a:off x="6814320" y="590550"/>
                <a:ext cx="5580" cy="228600"/>
              </a:xfrm>
              <a:prstGeom prst="straightConnector1">
                <a:avLst/>
              </a:prstGeom>
              <a:ln>
                <a:solidFill>
                  <a:schemeClr val="tx1">
                    <a:lumMod val="75000"/>
                    <a:lumOff val="25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34" name="Oval 33"/>
              <p:cNvSpPr>
                <a:spLocks noChangeAspect="1"/>
              </p:cNvSpPr>
              <p:nvPr/>
            </p:nvSpPr>
            <p:spPr>
              <a:xfrm>
                <a:off x="6781800" y="819150"/>
                <a:ext cx="76200" cy="76200"/>
              </a:xfrm>
              <a:prstGeom prst="ellipse">
                <a:avLst/>
              </a:prstGeom>
              <a:solidFill>
                <a:schemeClr val="bg1">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0" name="TextBox 39"/>
            <p:cNvSpPr txBox="1"/>
            <p:nvPr/>
          </p:nvSpPr>
          <p:spPr>
            <a:xfrm>
              <a:off x="7742962" y="3929804"/>
              <a:ext cx="575799" cy="338554"/>
            </a:xfrm>
            <a:prstGeom prst="rect">
              <a:avLst/>
            </a:prstGeom>
            <a:noFill/>
          </p:spPr>
          <p:txBody>
            <a:bodyPr wrap="none" rtlCol="0">
              <a:spAutoFit/>
            </a:bodyPr>
            <a:lstStyle/>
            <a:p>
              <a:r>
                <a:rPr lang="en-US" sz="1600" i="1" dirty="0" smtClean="0"/>
                <a:t>v</a:t>
              </a:r>
              <a:r>
                <a:rPr lang="en-US" sz="1600" i="1" baseline="-25000" dirty="0" smtClean="0"/>
                <a:t>1</a:t>
              </a:r>
              <a:r>
                <a:rPr lang="en-US" sz="1600" dirty="0" smtClean="0"/>
                <a:t>(</a:t>
              </a:r>
              <a:r>
                <a:rPr lang="en-US" sz="1600" i="1" dirty="0" smtClean="0"/>
                <a:t>q</a:t>
              </a:r>
              <a:r>
                <a:rPr lang="en-US" sz="1600" dirty="0" smtClean="0"/>
                <a:t>)</a:t>
              </a:r>
              <a:endParaRPr lang="en-US" sz="1600" dirty="0"/>
            </a:p>
          </p:txBody>
        </p:sp>
        <p:sp>
          <p:nvSpPr>
            <p:cNvPr id="41" name="TextBox 40"/>
            <p:cNvSpPr txBox="1"/>
            <p:nvPr/>
          </p:nvSpPr>
          <p:spPr>
            <a:xfrm>
              <a:off x="7523481" y="3479377"/>
              <a:ext cx="575799" cy="338554"/>
            </a:xfrm>
            <a:prstGeom prst="rect">
              <a:avLst/>
            </a:prstGeom>
            <a:noFill/>
          </p:spPr>
          <p:txBody>
            <a:bodyPr wrap="none" rtlCol="0">
              <a:spAutoFit/>
            </a:bodyPr>
            <a:lstStyle/>
            <a:p>
              <a:r>
                <a:rPr lang="en-US" sz="1600" i="1" dirty="0" smtClean="0"/>
                <a:t>v</a:t>
              </a:r>
              <a:r>
                <a:rPr lang="en-US" sz="1600" i="1" baseline="-25000" dirty="0" smtClean="0"/>
                <a:t>2</a:t>
              </a:r>
              <a:r>
                <a:rPr lang="en-US" sz="1600" dirty="0" smtClean="0"/>
                <a:t>(</a:t>
              </a:r>
              <a:r>
                <a:rPr lang="en-US" sz="1600" i="1" dirty="0" smtClean="0"/>
                <a:t>q</a:t>
              </a:r>
              <a:r>
                <a:rPr lang="en-US" sz="1600" dirty="0" smtClean="0"/>
                <a:t>)</a:t>
              </a:r>
              <a:endParaRPr lang="en-US" sz="1600" dirty="0"/>
            </a:p>
          </p:txBody>
        </p:sp>
      </p:grpSp>
      <p:grpSp>
        <p:nvGrpSpPr>
          <p:cNvPr id="8" name="Group 7"/>
          <p:cNvGrpSpPr/>
          <p:nvPr/>
        </p:nvGrpSpPr>
        <p:grpSpPr>
          <a:xfrm>
            <a:off x="8183952" y="3409950"/>
            <a:ext cx="890981" cy="719554"/>
            <a:chOff x="8183952" y="3409950"/>
            <a:chExt cx="890981" cy="719554"/>
          </a:xfrm>
        </p:grpSpPr>
        <p:grpSp>
          <p:nvGrpSpPr>
            <p:cNvPr id="20" name="Group 19"/>
            <p:cNvGrpSpPr/>
            <p:nvPr/>
          </p:nvGrpSpPr>
          <p:grpSpPr>
            <a:xfrm rot="4772940">
              <a:off x="8361488" y="3590006"/>
              <a:ext cx="292248" cy="315824"/>
              <a:chOff x="9282386" y="3892577"/>
              <a:chExt cx="292248" cy="315824"/>
            </a:xfrm>
          </p:grpSpPr>
          <p:cxnSp>
            <p:nvCxnSpPr>
              <p:cNvPr id="42" name="Straight Arrow Connector 41"/>
              <p:cNvCxnSpPr>
                <a:stCxn id="44" idx="6"/>
              </p:cNvCxnSpPr>
              <p:nvPr/>
            </p:nvCxnSpPr>
            <p:spPr>
              <a:xfrm rot="1405011">
                <a:off x="9346034" y="4208401"/>
                <a:ext cx="228600" cy="0"/>
              </a:xfrm>
              <a:prstGeom prst="straightConnector1">
                <a:avLst/>
              </a:prstGeom>
              <a:ln>
                <a:solidFill>
                  <a:schemeClr val="tx1">
                    <a:lumMod val="75000"/>
                    <a:lumOff val="25000"/>
                  </a:schemeClr>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a:stCxn id="44" idx="0"/>
              </p:cNvCxnSpPr>
              <p:nvPr/>
            </p:nvCxnSpPr>
            <p:spPr>
              <a:xfrm rot="1405011" flipH="1" flipV="1">
                <a:off x="9375702" y="3892577"/>
                <a:ext cx="5580" cy="228600"/>
              </a:xfrm>
              <a:prstGeom prst="straightConnector1">
                <a:avLst/>
              </a:prstGeom>
              <a:ln>
                <a:solidFill>
                  <a:schemeClr val="tx1">
                    <a:lumMod val="75000"/>
                    <a:lumOff val="25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44" name="Oval 43"/>
              <p:cNvSpPr>
                <a:spLocks noChangeAspect="1"/>
              </p:cNvSpPr>
              <p:nvPr/>
            </p:nvSpPr>
            <p:spPr>
              <a:xfrm rot="1405011">
                <a:off x="9282386" y="4109734"/>
                <a:ext cx="76200" cy="76200"/>
              </a:xfrm>
              <a:prstGeom prst="ellipse">
                <a:avLst/>
              </a:prstGeom>
              <a:solidFill>
                <a:schemeClr val="bg1">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7" name="TextBox 46"/>
            <p:cNvSpPr txBox="1"/>
            <p:nvPr/>
          </p:nvSpPr>
          <p:spPr>
            <a:xfrm>
              <a:off x="8183952" y="3409950"/>
              <a:ext cx="255198" cy="338554"/>
            </a:xfrm>
            <a:prstGeom prst="rect">
              <a:avLst/>
            </a:prstGeom>
            <a:noFill/>
          </p:spPr>
          <p:txBody>
            <a:bodyPr wrap="none" rtlCol="0">
              <a:spAutoFit/>
            </a:bodyPr>
            <a:lstStyle/>
            <a:p>
              <a:r>
                <a:rPr lang="en-US" sz="1600" i="1" dirty="0" smtClean="0"/>
                <a:t>r</a:t>
              </a:r>
              <a:endParaRPr lang="en-US" sz="1600" dirty="0"/>
            </a:p>
          </p:txBody>
        </p:sp>
        <p:sp>
          <p:nvSpPr>
            <p:cNvPr id="48" name="TextBox 47"/>
            <p:cNvSpPr txBox="1"/>
            <p:nvPr/>
          </p:nvSpPr>
          <p:spPr>
            <a:xfrm>
              <a:off x="8229600" y="3790950"/>
              <a:ext cx="540533" cy="338554"/>
            </a:xfrm>
            <a:prstGeom prst="rect">
              <a:avLst/>
            </a:prstGeom>
            <a:noFill/>
          </p:spPr>
          <p:txBody>
            <a:bodyPr wrap="none" rtlCol="0">
              <a:spAutoFit/>
            </a:bodyPr>
            <a:lstStyle/>
            <a:p>
              <a:r>
                <a:rPr lang="en-US" sz="1600" i="1" dirty="0" smtClean="0"/>
                <a:t>v</a:t>
              </a:r>
              <a:r>
                <a:rPr lang="en-US" sz="1600" i="1" baseline="-25000" dirty="0" smtClean="0"/>
                <a:t>1</a:t>
              </a:r>
              <a:r>
                <a:rPr lang="en-US" sz="1600" dirty="0" smtClean="0"/>
                <a:t>(</a:t>
              </a:r>
              <a:r>
                <a:rPr lang="en-US" sz="1600" i="1" dirty="0" smtClean="0"/>
                <a:t>r</a:t>
              </a:r>
              <a:r>
                <a:rPr lang="en-US" sz="1600" dirty="0" smtClean="0"/>
                <a:t>)</a:t>
              </a:r>
              <a:endParaRPr lang="en-US" sz="1600" dirty="0"/>
            </a:p>
          </p:txBody>
        </p:sp>
        <p:sp>
          <p:nvSpPr>
            <p:cNvPr id="49" name="TextBox 48"/>
            <p:cNvSpPr txBox="1"/>
            <p:nvPr/>
          </p:nvSpPr>
          <p:spPr>
            <a:xfrm>
              <a:off x="8534400" y="3452396"/>
              <a:ext cx="540533" cy="338554"/>
            </a:xfrm>
            <a:prstGeom prst="rect">
              <a:avLst/>
            </a:prstGeom>
            <a:noFill/>
          </p:spPr>
          <p:txBody>
            <a:bodyPr wrap="none" rtlCol="0">
              <a:spAutoFit/>
            </a:bodyPr>
            <a:lstStyle/>
            <a:p>
              <a:r>
                <a:rPr lang="en-US" sz="1600" i="1" dirty="0" smtClean="0"/>
                <a:t>v</a:t>
              </a:r>
              <a:r>
                <a:rPr lang="en-US" sz="1600" i="1" baseline="-25000" dirty="0" smtClean="0"/>
                <a:t>2</a:t>
              </a:r>
              <a:r>
                <a:rPr lang="en-US" sz="1600" dirty="0" smtClean="0"/>
                <a:t>(</a:t>
              </a:r>
              <a:r>
                <a:rPr lang="en-US" sz="1600" i="1" dirty="0" smtClean="0"/>
                <a:t>r</a:t>
              </a:r>
              <a:r>
                <a:rPr lang="en-US" sz="1600" dirty="0" smtClean="0"/>
                <a:t>)</a:t>
              </a:r>
              <a:endParaRPr lang="en-US" sz="1600" dirty="0"/>
            </a:p>
          </p:txBody>
        </p:sp>
      </p:grpSp>
      <p:sp>
        <p:nvSpPr>
          <p:cNvPr id="37" name="Arc 36"/>
          <p:cNvSpPr>
            <a:spLocks noChangeAspect="1"/>
          </p:cNvSpPr>
          <p:nvPr/>
        </p:nvSpPr>
        <p:spPr>
          <a:xfrm>
            <a:off x="6467475" y="4091804"/>
            <a:ext cx="394471" cy="394471"/>
          </a:xfrm>
          <a:prstGeom prst="arc">
            <a:avLst>
              <a:gd name="adj1" fmla="val 11286538"/>
              <a:gd name="adj2" fmla="val 18979158"/>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10" name="Group 9"/>
          <p:cNvGrpSpPr/>
          <p:nvPr/>
        </p:nvGrpSpPr>
        <p:grpSpPr>
          <a:xfrm>
            <a:off x="6057124" y="3881155"/>
            <a:ext cx="1299507" cy="662464"/>
            <a:chOff x="6210492" y="482020"/>
            <a:chExt cx="1299507" cy="662464"/>
          </a:xfrm>
        </p:grpSpPr>
        <p:sp>
          <p:nvSpPr>
            <p:cNvPr id="51" name="TextBox 50"/>
            <p:cNvSpPr txBox="1"/>
            <p:nvPr/>
          </p:nvSpPr>
          <p:spPr>
            <a:xfrm>
              <a:off x="6553200" y="775152"/>
              <a:ext cx="306494" cy="369332"/>
            </a:xfrm>
            <a:prstGeom prst="rect">
              <a:avLst/>
            </a:prstGeom>
            <a:noFill/>
          </p:spPr>
          <p:txBody>
            <a:bodyPr wrap="none" rtlCol="0">
              <a:spAutoFit/>
            </a:bodyPr>
            <a:lstStyle/>
            <a:p>
              <a:r>
                <a:rPr lang="en-US" i="1" dirty="0" smtClean="0"/>
                <a:t>p</a:t>
              </a:r>
              <a:endParaRPr lang="en-US" i="1" dirty="0"/>
            </a:p>
          </p:txBody>
        </p:sp>
        <p:grpSp>
          <p:nvGrpSpPr>
            <p:cNvPr id="52" name="Group 51"/>
            <p:cNvGrpSpPr/>
            <p:nvPr/>
          </p:nvGrpSpPr>
          <p:grpSpPr>
            <a:xfrm rot="19816738">
              <a:off x="6712745" y="580789"/>
              <a:ext cx="304800" cy="304800"/>
              <a:chOff x="6781800" y="590550"/>
              <a:chExt cx="304800" cy="304800"/>
            </a:xfrm>
          </p:grpSpPr>
          <p:cxnSp>
            <p:nvCxnSpPr>
              <p:cNvPr id="53" name="Straight Arrow Connector 52"/>
              <p:cNvCxnSpPr>
                <a:stCxn id="55" idx="6"/>
              </p:cNvCxnSpPr>
              <p:nvPr/>
            </p:nvCxnSpPr>
            <p:spPr>
              <a:xfrm>
                <a:off x="6858000" y="857250"/>
                <a:ext cx="228600" cy="0"/>
              </a:xfrm>
              <a:prstGeom prst="straightConnector1">
                <a:avLst/>
              </a:prstGeom>
              <a:ln>
                <a:solidFill>
                  <a:schemeClr val="tx1">
                    <a:lumMod val="75000"/>
                    <a:lumOff val="25000"/>
                  </a:schemeClr>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54" name="Straight Arrow Connector 53"/>
              <p:cNvCxnSpPr>
                <a:stCxn id="55" idx="0"/>
              </p:cNvCxnSpPr>
              <p:nvPr/>
            </p:nvCxnSpPr>
            <p:spPr>
              <a:xfrm flipH="1" flipV="1">
                <a:off x="6814320" y="590550"/>
                <a:ext cx="5580" cy="228600"/>
              </a:xfrm>
              <a:prstGeom prst="straightConnector1">
                <a:avLst/>
              </a:prstGeom>
              <a:ln>
                <a:solidFill>
                  <a:schemeClr val="tx1">
                    <a:lumMod val="75000"/>
                    <a:lumOff val="25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55" name="Oval 54"/>
              <p:cNvSpPr>
                <a:spLocks noChangeAspect="1"/>
              </p:cNvSpPr>
              <p:nvPr/>
            </p:nvSpPr>
            <p:spPr>
              <a:xfrm>
                <a:off x="6781800" y="819150"/>
                <a:ext cx="76200" cy="76200"/>
              </a:xfrm>
              <a:prstGeom prst="ellipse">
                <a:avLst/>
              </a:prstGeom>
              <a:solidFill>
                <a:schemeClr val="bg1">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6" name="TextBox 55"/>
            <p:cNvSpPr txBox="1"/>
            <p:nvPr/>
          </p:nvSpPr>
          <p:spPr>
            <a:xfrm>
              <a:off x="6210492" y="482020"/>
              <a:ext cx="575799" cy="338554"/>
            </a:xfrm>
            <a:prstGeom prst="rect">
              <a:avLst/>
            </a:prstGeom>
            <a:noFill/>
          </p:spPr>
          <p:txBody>
            <a:bodyPr wrap="none" rtlCol="0">
              <a:spAutoFit/>
            </a:bodyPr>
            <a:lstStyle/>
            <a:p>
              <a:r>
                <a:rPr lang="en-US" sz="1600" i="1" dirty="0" smtClean="0"/>
                <a:t>v</a:t>
              </a:r>
              <a:r>
                <a:rPr lang="en-US" sz="1600" i="1" baseline="-25000" dirty="0" smtClean="0"/>
                <a:t>2</a:t>
              </a:r>
              <a:r>
                <a:rPr lang="en-US" sz="1600" dirty="0" smtClean="0"/>
                <a:t>(</a:t>
              </a:r>
              <a:r>
                <a:rPr lang="en-US" sz="1600" i="1" dirty="0" smtClean="0"/>
                <a:t>p</a:t>
              </a:r>
              <a:r>
                <a:rPr lang="en-US" sz="1600" dirty="0" smtClean="0"/>
                <a:t>)</a:t>
              </a:r>
              <a:endParaRPr lang="en-US" sz="1600" dirty="0"/>
            </a:p>
          </p:txBody>
        </p:sp>
        <p:sp>
          <p:nvSpPr>
            <p:cNvPr id="57" name="TextBox 56"/>
            <p:cNvSpPr txBox="1"/>
            <p:nvPr/>
          </p:nvSpPr>
          <p:spPr>
            <a:xfrm>
              <a:off x="6934200" y="634420"/>
              <a:ext cx="575799" cy="338554"/>
            </a:xfrm>
            <a:prstGeom prst="rect">
              <a:avLst/>
            </a:prstGeom>
            <a:noFill/>
          </p:spPr>
          <p:txBody>
            <a:bodyPr wrap="none" rtlCol="0">
              <a:spAutoFit/>
            </a:bodyPr>
            <a:lstStyle/>
            <a:p>
              <a:r>
                <a:rPr lang="en-US" sz="1600" i="1" dirty="0" smtClean="0"/>
                <a:t>v</a:t>
              </a:r>
              <a:r>
                <a:rPr lang="en-US" sz="1600" i="1" baseline="-25000" dirty="0" smtClean="0"/>
                <a:t>1</a:t>
              </a:r>
              <a:r>
                <a:rPr lang="en-US" sz="1600" dirty="0" smtClean="0"/>
                <a:t>(</a:t>
              </a:r>
              <a:r>
                <a:rPr lang="en-US" sz="1600" i="1" dirty="0" smtClean="0"/>
                <a:t>p</a:t>
              </a:r>
              <a:r>
                <a:rPr lang="en-US" sz="1600" dirty="0" smtClean="0"/>
                <a:t>)</a:t>
              </a:r>
              <a:endParaRPr lang="en-US" sz="1600" dirty="0"/>
            </a:p>
          </p:txBody>
        </p:sp>
      </p:grpSp>
    </p:spTree>
    <p:extLst>
      <p:ext uri="{BB962C8B-B14F-4D97-AF65-F5344CB8AC3E}">
        <p14:creationId xmlns:p14="http://schemas.microsoft.com/office/powerpoint/2010/main" val="41007763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nodeType="withEffect">
                                  <p:stCondLst>
                                    <p:cond delay="40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nodeType="withEffect">
                                  <p:stCondLst>
                                    <p:cond delay="80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5"/>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0"/>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8"/>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9"/>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7"/>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5181600" cy="857250"/>
          </a:xfrm>
        </p:spPr>
        <p:txBody>
          <a:bodyPr>
            <a:normAutofit/>
          </a:bodyPr>
          <a:lstStyle/>
          <a:p>
            <a:pPr algn="l"/>
            <a:r>
              <a:rPr lang="en-US" b="1" dirty="0" smtClean="0"/>
              <a:t>Defining a Metric</a:t>
            </a:r>
            <a:endParaRPr lang="en-US" b="1" dirty="0"/>
          </a:p>
        </p:txBody>
      </p:sp>
      <p:sp>
        <p:nvSpPr>
          <p:cNvPr id="3" name="Content Placeholder 2"/>
          <p:cNvSpPr>
            <a:spLocks noGrp="1"/>
          </p:cNvSpPr>
          <p:nvPr>
            <p:ph idx="1"/>
          </p:nvPr>
        </p:nvSpPr>
        <p:spPr>
          <a:xfrm>
            <a:off x="457200" y="1200150"/>
            <a:ext cx="8229600" cy="3943350"/>
          </a:xfrm>
        </p:spPr>
        <p:txBody>
          <a:bodyPr>
            <a:normAutofit/>
          </a:bodyPr>
          <a:lstStyle/>
          <a:p>
            <a:pPr marL="0" indent="0">
              <a:buNone/>
            </a:pPr>
            <a:r>
              <a:rPr lang="en-US" u="sng" dirty="0" smtClean="0"/>
              <a:t>Feature-Aware Formulation [</a:t>
            </a:r>
            <a:r>
              <a:rPr lang="en-US" u="sng" dirty="0" err="1" smtClean="0"/>
              <a:t>Clarenz</a:t>
            </a:r>
            <a:r>
              <a:rPr lang="en-US" u="sng" dirty="0" smtClean="0"/>
              <a:t> </a:t>
            </a:r>
            <a:r>
              <a:rPr lang="en-US" i="1" u="sng" dirty="0" smtClean="0"/>
              <a:t>et al</a:t>
            </a:r>
            <a:r>
              <a:rPr lang="en-US" u="sng" dirty="0" smtClean="0"/>
              <a:t>. ’00]</a:t>
            </a:r>
            <a:r>
              <a:rPr lang="en-US" dirty="0" smtClean="0"/>
              <a:t>:</a:t>
            </a:r>
          </a:p>
          <a:p>
            <a:r>
              <a:rPr lang="en-US" dirty="0" smtClean="0"/>
              <a:t>Use principal directions as a basis</a:t>
            </a:r>
          </a:p>
          <a:p>
            <a:r>
              <a:rPr lang="en-US" dirty="0" smtClean="0"/>
              <a:t>Prescribe a diagonal positive definite matrix</a:t>
            </a:r>
            <a:endParaRPr lang="en-US" dirty="0"/>
          </a:p>
          <a:p>
            <a:pPr marL="0" indent="0">
              <a:buNone/>
            </a:pPr>
            <a:endParaRPr lang="en-US" dirty="0" smtClean="0"/>
          </a:p>
        </p:txBody>
      </p:sp>
      <p:pic>
        <p:nvPicPr>
          <p:cNvPr id="12" name="Picture 2"/>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5562600" y="2800350"/>
            <a:ext cx="3295650" cy="1828800"/>
          </a:xfrm>
          <a:prstGeom prst="rect">
            <a:avLst/>
          </a:prstGeom>
          <a:noFill/>
          <a:ln w="9525">
            <a:noFill/>
            <a:miter lim="800000"/>
            <a:headEnd/>
            <a:tailEnd/>
          </a:ln>
        </p:spPr>
      </p:pic>
      <p:graphicFrame>
        <p:nvGraphicFramePr>
          <p:cNvPr id="7" name="Object 6"/>
          <p:cNvGraphicFramePr>
            <a:graphicFrameLocks noChangeAspect="1"/>
          </p:cNvGraphicFramePr>
          <p:nvPr>
            <p:extLst>
              <p:ext uri="{D42A27DB-BD31-4B8C-83A1-F6EECF244321}">
                <p14:modId xmlns:p14="http://schemas.microsoft.com/office/powerpoint/2010/main" val="3500876486"/>
              </p:ext>
            </p:extLst>
          </p:nvPr>
        </p:nvGraphicFramePr>
        <p:xfrm>
          <a:off x="1592263" y="2895600"/>
          <a:ext cx="2752725" cy="1174750"/>
        </p:xfrm>
        <a:graphic>
          <a:graphicData uri="http://schemas.openxmlformats.org/presentationml/2006/ole">
            <mc:AlternateContent xmlns:mc="http://schemas.openxmlformats.org/markup-compatibility/2006">
              <mc:Choice xmlns:v="urn:schemas-microsoft-com:vml" Requires="v">
                <p:oleObj spid="_x0000_s64707" name="Equation" r:id="rId5" imgW="1548728" imgH="660113" progId="Equation.3">
                  <p:embed/>
                </p:oleObj>
              </mc:Choice>
              <mc:Fallback>
                <p:oleObj name="Equation" r:id="rId5" imgW="1548728" imgH="660113" progId="Equation.3">
                  <p:embed/>
                  <p:pic>
                    <p:nvPicPr>
                      <p:cNvPr id="0" name="Picture 4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92263" y="2895600"/>
                        <a:ext cx="2752725" cy="1174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Arc 7"/>
          <p:cNvSpPr/>
          <p:nvPr/>
        </p:nvSpPr>
        <p:spPr>
          <a:xfrm rot="21420000">
            <a:off x="6668180" y="3833618"/>
            <a:ext cx="231105" cy="722376"/>
          </a:xfrm>
          <a:prstGeom prst="arc">
            <a:avLst>
              <a:gd name="adj1" fmla="val 5477484"/>
              <a:gd name="adj2" fmla="val 15958969"/>
            </a:avLst>
          </a:prstGeom>
          <a:ln w="12700">
            <a:solidFill>
              <a:schemeClr val="tx1"/>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3" name="Arc 32"/>
          <p:cNvSpPr/>
          <p:nvPr/>
        </p:nvSpPr>
        <p:spPr>
          <a:xfrm rot="15578092">
            <a:off x="6541072" y="2014687"/>
            <a:ext cx="1283869" cy="3154680"/>
          </a:xfrm>
          <a:prstGeom prst="arc">
            <a:avLst>
              <a:gd name="adj1" fmla="val 5093720"/>
              <a:gd name="adj2" fmla="val 16661628"/>
            </a:avLst>
          </a:prstGeom>
          <a:ln w="12700">
            <a:solidFill>
              <a:schemeClr val="tx1"/>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6" name="Group 5"/>
          <p:cNvGrpSpPr/>
          <p:nvPr/>
        </p:nvGrpSpPr>
        <p:grpSpPr>
          <a:xfrm>
            <a:off x="6165427" y="3790950"/>
            <a:ext cx="1232746" cy="750332"/>
            <a:chOff x="6165427" y="3790950"/>
            <a:chExt cx="1232746" cy="750332"/>
          </a:xfrm>
        </p:grpSpPr>
        <p:sp>
          <p:nvSpPr>
            <p:cNvPr id="58" name="TextBox 57"/>
            <p:cNvSpPr txBox="1"/>
            <p:nvPr/>
          </p:nvSpPr>
          <p:spPr>
            <a:xfrm>
              <a:off x="6400800" y="4171950"/>
              <a:ext cx="306494" cy="369332"/>
            </a:xfrm>
            <a:prstGeom prst="rect">
              <a:avLst/>
            </a:prstGeom>
            <a:noFill/>
          </p:spPr>
          <p:txBody>
            <a:bodyPr wrap="none" rtlCol="0">
              <a:spAutoFit/>
            </a:bodyPr>
            <a:lstStyle/>
            <a:p>
              <a:r>
                <a:rPr lang="en-US" i="1" dirty="0" smtClean="0"/>
                <a:t>p</a:t>
              </a:r>
              <a:endParaRPr lang="en-US" i="1" dirty="0"/>
            </a:p>
          </p:txBody>
        </p:sp>
        <p:grpSp>
          <p:nvGrpSpPr>
            <p:cNvPr id="66" name="Group 65"/>
            <p:cNvGrpSpPr/>
            <p:nvPr/>
          </p:nvGrpSpPr>
          <p:grpSpPr>
            <a:xfrm rot="21283543">
              <a:off x="6619168" y="4009318"/>
              <a:ext cx="304800" cy="304800"/>
              <a:chOff x="6781800" y="590550"/>
              <a:chExt cx="304800" cy="304800"/>
            </a:xfrm>
          </p:grpSpPr>
          <p:cxnSp>
            <p:nvCxnSpPr>
              <p:cNvPr id="75" name="Straight Arrow Connector 74"/>
              <p:cNvCxnSpPr>
                <a:stCxn id="77" idx="6"/>
              </p:cNvCxnSpPr>
              <p:nvPr/>
            </p:nvCxnSpPr>
            <p:spPr>
              <a:xfrm>
                <a:off x="6858000" y="857250"/>
                <a:ext cx="228600" cy="0"/>
              </a:xfrm>
              <a:prstGeom prst="straightConnector1">
                <a:avLst/>
              </a:prstGeom>
              <a:ln>
                <a:solidFill>
                  <a:schemeClr val="tx1">
                    <a:lumMod val="75000"/>
                    <a:lumOff val="25000"/>
                  </a:schemeClr>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76" name="Straight Arrow Connector 75"/>
              <p:cNvCxnSpPr>
                <a:stCxn id="77" idx="0"/>
              </p:cNvCxnSpPr>
              <p:nvPr/>
            </p:nvCxnSpPr>
            <p:spPr>
              <a:xfrm flipH="1" flipV="1">
                <a:off x="6814320" y="590550"/>
                <a:ext cx="5580" cy="228600"/>
              </a:xfrm>
              <a:prstGeom prst="straightConnector1">
                <a:avLst/>
              </a:prstGeom>
              <a:ln>
                <a:solidFill>
                  <a:schemeClr val="tx1">
                    <a:lumMod val="75000"/>
                    <a:lumOff val="25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77" name="Oval 76"/>
              <p:cNvSpPr>
                <a:spLocks noChangeAspect="1"/>
              </p:cNvSpPr>
              <p:nvPr/>
            </p:nvSpPr>
            <p:spPr>
              <a:xfrm>
                <a:off x="6781800" y="819150"/>
                <a:ext cx="76200" cy="76200"/>
              </a:xfrm>
              <a:prstGeom prst="ellipse">
                <a:avLst/>
              </a:prstGeom>
              <a:solidFill>
                <a:schemeClr val="bg1">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8" name="TextBox 67"/>
            <p:cNvSpPr txBox="1"/>
            <p:nvPr/>
          </p:nvSpPr>
          <p:spPr>
            <a:xfrm>
              <a:off x="6822374" y="4142980"/>
              <a:ext cx="575799" cy="338554"/>
            </a:xfrm>
            <a:prstGeom prst="rect">
              <a:avLst/>
            </a:prstGeom>
            <a:noFill/>
          </p:spPr>
          <p:txBody>
            <a:bodyPr wrap="none" rtlCol="0">
              <a:spAutoFit/>
            </a:bodyPr>
            <a:lstStyle/>
            <a:p>
              <a:r>
                <a:rPr lang="en-US" sz="1600" i="1" dirty="0" smtClean="0"/>
                <a:t>v</a:t>
              </a:r>
              <a:r>
                <a:rPr lang="en-US" sz="1600" i="1" baseline="-25000" dirty="0" smtClean="0"/>
                <a:t>1</a:t>
              </a:r>
              <a:r>
                <a:rPr lang="en-US" sz="1600" dirty="0" smtClean="0"/>
                <a:t>(</a:t>
              </a:r>
              <a:r>
                <a:rPr lang="en-US" sz="1600" i="1" dirty="0" smtClean="0"/>
                <a:t>p</a:t>
              </a:r>
              <a:r>
                <a:rPr lang="en-US" sz="1600" dirty="0" smtClean="0"/>
                <a:t>)</a:t>
              </a:r>
              <a:endParaRPr lang="en-US" sz="1600" dirty="0"/>
            </a:p>
          </p:txBody>
        </p:sp>
        <p:sp>
          <p:nvSpPr>
            <p:cNvPr id="69" name="TextBox 68"/>
            <p:cNvSpPr txBox="1"/>
            <p:nvPr/>
          </p:nvSpPr>
          <p:spPr>
            <a:xfrm>
              <a:off x="6165427" y="3790950"/>
              <a:ext cx="575799" cy="338554"/>
            </a:xfrm>
            <a:prstGeom prst="rect">
              <a:avLst/>
            </a:prstGeom>
            <a:noFill/>
          </p:spPr>
          <p:txBody>
            <a:bodyPr wrap="none" rtlCol="0">
              <a:spAutoFit/>
            </a:bodyPr>
            <a:lstStyle/>
            <a:p>
              <a:r>
                <a:rPr lang="en-US" sz="1600" i="1" dirty="0" smtClean="0"/>
                <a:t>v</a:t>
              </a:r>
              <a:r>
                <a:rPr lang="en-US" sz="1600" i="1" baseline="-25000" dirty="0" smtClean="0"/>
                <a:t>2</a:t>
              </a:r>
              <a:r>
                <a:rPr lang="en-US" sz="1600" dirty="0" smtClean="0"/>
                <a:t>(</a:t>
              </a:r>
              <a:r>
                <a:rPr lang="en-US" sz="1600" i="1" dirty="0" smtClean="0"/>
                <a:t>p</a:t>
              </a:r>
              <a:r>
                <a:rPr lang="en-US" sz="1600" dirty="0" smtClean="0"/>
                <a:t>)</a:t>
              </a:r>
              <a:endParaRPr lang="en-US" sz="1600" dirty="0"/>
            </a:p>
          </p:txBody>
        </p:sp>
      </p:grpSp>
      <p:sp>
        <p:nvSpPr>
          <p:cNvPr id="41" name="Arc 40"/>
          <p:cNvSpPr/>
          <p:nvPr/>
        </p:nvSpPr>
        <p:spPr>
          <a:xfrm rot="15540000">
            <a:off x="6649146" y="1969715"/>
            <a:ext cx="1024128" cy="2980944"/>
          </a:xfrm>
          <a:prstGeom prst="arc">
            <a:avLst>
              <a:gd name="adj1" fmla="val 4976500"/>
              <a:gd name="adj2" fmla="val 16661628"/>
            </a:avLst>
          </a:prstGeom>
          <a:ln w="12700">
            <a:solidFill>
              <a:schemeClr val="tx1"/>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4" name="Arc 43"/>
          <p:cNvSpPr/>
          <p:nvPr/>
        </p:nvSpPr>
        <p:spPr>
          <a:xfrm rot="20760000" flipH="1">
            <a:off x="7504431" y="3725793"/>
            <a:ext cx="91440" cy="722376"/>
          </a:xfrm>
          <a:prstGeom prst="arc">
            <a:avLst>
              <a:gd name="adj1" fmla="val 5477484"/>
              <a:gd name="adj2" fmla="val 15958969"/>
            </a:avLst>
          </a:prstGeom>
          <a:ln w="12700">
            <a:solidFill>
              <a:schemeClr val="tx1"/>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5" name="Arc 44"/>
          <p:cNvSpPr/>
          <p:nvPr/>
        </p:nvSpPr>
        <p:spPr>
          <a:xfrm rot="15540000">
            <a:off x="6587146" y="1983269"/>
            <a:ext cx="1161288" cy="3063240"/>
          </a:xfrm>
          <a:prstGeom prst="arc">
            <a:avLst>
              <a:gd name="adj1" fmla="val 5274727"/>
              <a:gd name="adj2" fmla="val 16514494"/>
            </a:avLst>
          </a:prstGeom>
          <a:ln w="12700">
            <a:solidFill>
              <a:schemeClr val="tx1"/>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5" name="Group 4"/>
          <p:cNvGrpSpPr/>
          <p:nvPr/>
        </p:nvGrpSpPr>
        <p:grpSpPr>
          <a:xfrm>
            <a:off x="7285655" y="3409950"/>
            <a:ext cx="956799" cy="741556"/>
            <a:chOff x="7321973" y="3506594"/>
            <a:chExt cx="956799" cy="741556"/>
          </a:xfrm>
        </p:grpSpPr>
        <p:sp>
          <p:nvSpPr>
            <p:cNvPr id="65" name="TextBox 64"/>
            <p:cNvSpPr txBox="1"/>
            <p:nvPr/>
          </p:nvSpPr>
          <p:spPr>
            <a:xfrm>
              <a:off x="7321973" y="3878818"/>
              <a:ext cx="306494" cy="369332"/>
            </a:xfrm>
            <a:prstGeom prst="rect">
              <a:avLst/>
            </a:prstGeom>
            <a:noFill/>
          </p:spPr>
          <p:txBody>
            <a:bodyPr wrap="none" rtlCol="0">
              <a:spAutoFit/>
            </a:bodyPr>
            <a:lstStyle/>
            <a:p>
              <a:r>
                <a:rPr lang="en-US" i="1" dirty="0" smtClean="0"/>
                <a:t>q</a:t>
              </a:r>
              <a:endParaRPr lang="en-US" i="1" dirty="0"/>
            </a:p>
          </p:txBody>
        </p:sp>
        <p:grpSp>
          <p:nvGrpSpPr>
            <p:cNvPr id="67" name="Group 66"/>
            <p:cNvGrpSpPr/>
            <p:nvPr/>
          </p:nvGrpSpPr>
          <p:grpSpPr>
            <a:xfrm rot="20547655">
              <a:off x="7500543" y="3700988"/>
              <a:ext cx="304800" cy="304800"/>
              <a:chOff x="6781800" y="590550"/>
              <a:chExt cx="304800" cy="304800"/>
            </a:xfrm>
          </p:grpSpPr>
          <p:cxnSp>
            <p:nvCxnSpPr>
              <p:cNvPr id="72" name="Straight Arrow Connector 71"/>
              <p:cNvCxnSpPr>
                <a:stCxn id="74" idx="6"/>
              </p:cNvCxnSpPr>
              <p:nvPr/>
            </p:nvCxnSpPr>
            <p:spPr>
              <a:xfrm>
                <a:off x="6858000" y="857250"/>
                <a:ext cx="228600" cy="0"/>
              </a:xfrm>
              <a:prstGeom prst="straightConnector1">
                <a:avLst/>
              </a:prstGeom>
              <a:ln>
                <a:solidFill>
                  <a:schemeClr val="tx1">
                    <a:lumMod val="75000"/>
                    <a:lumOff val="25000"/>
                  </a:schemeClr>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73" name="Straight Arrow Connector 72"/>
              <p:cNvCxnSpPr>
                <a:stCxn id="74" idx="0"/>
              </p:cNvCxnSpPr>
              <p:nvPr/>
            </p:nvCxnSpPr>
            <p:spPr>
              <a:xfrm flipH="1" flipV="1">
                <a:off x="6814320" y="590550"/>
                <a:ext cx="5580" cy="228600"/>
              </a:xfrm>
              <a:prstGeom prst="straightConnector1">
                <a:avLst/>
              </a:prstGeom>
              <a:ln>
                <a:solidFill>
                  <a:schemeClr val="tx1">
                    <a:lumMod val="75000"/>
                    <a:lumOff val="25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74" name="Oval 73"/>
              <p:cNvSpPr>
                <a:spLocks noChangeAspect="1"/>
              </p:cNvSpPr>
              <p:nvPr/>
            </p:nvSpPr>
            <p:spPr>
              <a:xfrm>
                <a:off x="6781800" y="819150"/>
                <a:ext cx="76200" cy="76200"/>
              </a:xfrm>
              <a:prstGeom prst="ellipse">
                <a:avLst/>
              </a:prstGeom>
              <a:solidFill>
                <a:schemeClr val="bg1">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0" name="TextBox 69"/>
            <p:cNvSpPr txBox="1"/>
            <p:nvPr/>
          </p:nvSpPr>
          <p:spPr>
            <a:xfrm>
              <a:off x="7702973" y="3804496"/>
              <a:ext cx="575799" cy="338554"/>
            </a:xfrm>
            <a:prstGeom prst="rect">
              <a:avLst/>
            </a:prstGeom>
            <a:noFill/>
          </p:spPr>
          <p:txBody>
            <a:bodyPr wrap="none" rtlCol="0">
              <a:spAutoFit/>
            </a:bodyPr>
            <a:lstStyle/>
            <a:p>
              <a:r>
                <a:rPr lang="en-US" sz="1600" i="1" dirty="0" smtClean="0"/>
                <a:t>v</a:t>
              </a:r>
              <a:r>
                <a:rPr lang="en-US" sz="1600" i="1" baseline="-25000" dirty="0" smtClean="0"/>
                <a:t>1</a:t>
              </a:r>
              <a:r>
                <a:rPr lang="en-US" sz="1600" dirty="0" smtClean="0"/>
                <a:t>(</a:t>
              </a:r>
              <a:r>
                <a:rPr lang="en-US" sz="1600" i="1" dirty="0" smtClean="0"/>
                <a:t>q</a:t>
              </a:r>
              <a:r>
                <a:rPr lang="en-US" sz="1600" dirty="0" smtClean="0"/>
                <a:t>)</a:t>
              </a:r>
              <a:endParaRPr lang="en-US" sz="1600" dirty="0"/>
            </a:p>
          </p:txBody>
        </p:sp>
        <p:sp>
          <p:nvSpPr>
            <p:cNvPr id="71" name="TextBox 70"/>
            <p:cNvSpPr txBox="1"/>
            <p:nvPr/>
          </p:nvSpPr>
          <p:spPr>
            <a:xfrm>
              <a:off x="7362610" y="3506594"/>
              <a:ext cx="633379" cy="409650"/>
            </a:xfrm>
            <a:prstGeom prst="rect">
              <a:avLst/>
            </a:prstGeom>
            <a:noFill/>
          </p:spPr>
          <p:txBody>
            <a:bodyPr wrap="none" rtlCol="0">
              <a:spAutoFit/>
            </a:bodyPr>
            <a:lstStyle/>
            <a:p>
              <a:r>
                <a:rPr lang="en-US" sz="1600" i="1" dirty="0" smtClean="0"/>
                <a:t>v</a:t>
              </a:r>
              <a:r>
                <a:rPr lang="en-US" sz="1600" i="1" baseline="-25000" dirty="0" smtClean="0"/>
                <a:t>2</a:t>
              </a:r>
              <a:r>
                <a:rPr lang="en-US" sz="1600" dirty="0" smtClean="0"/>
                <a:t>(</a:t>
              </a:r>
              <a:r>
                <a:rPr lang="en-US" sz="1600" i="1" dirty="0" smtClean="0"/>
                <a:t>q</a:t>
              </a:r>
              <a:r>
                <a:rPr lang="en-US" sz="1600" dirty="0" smtClean="0"/>
                <a:t>)</a:t>
              </a:r>
              <a:endParaRPr lang="en-US" sz="1600" dirty="0"/>
            </a:p>
          </p:txBody>
        </p:sp>
      </p:grpSp>
      <p:sp>
        <p:nvSpPr>
          <p:cNvPr id="46" name="Arc 45"/>
          <p:cNvSpPr/>
          <p:nvPr/>
        </p:nvSpPr>
        <p:spPr>
          <a:xfrm rot="19560000" flipH="1">
            <a:off x="8180001" y="3361036"/>
            <a:ext cx="228600" cy="713232"/>
          </a:xfrm>
          <a:prstGeom prst="arc">
            <a:avLst>
              <a:gd name="adj1" fmla="val 5477484"/>
              <a:gd name="adj2" fmla="val 15958969"/>
            </a:avLst>
          </a:prstGeom>
          <a:ln w="12700">
            <a:solidFill>
              <a:schemeClr val="tx1"/>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4" name="Group 3"/>
          <p:cNvGrpSpPr/>
          <p:nvPr/>
        </p:nvGrpSpPr>
        <p:grpSpPr>
          <a:xfrm>
            <a:off x="8070067" y="3147596"/>
            <a:ext cx="921533" cy="795754"/>
            <a:chOff x="8070067" y="3147596"/>
            <a:chExt cx="921533" cy="795754"/>
          </a:xfrm>
        </p:grpSpPr>
        <p:grpSp>
          <p:nvGrpSpPr>
            <p:cNvPr id="36" name="Group 35"/>
            <p:cNvGrpSpPr/>
            <p:nvPr/>
          </p:nvGrpSpPr>
          <p:grpSpPr>
            <a:xfrm rot="13237781">
              <a:off x="8258985" y="3357322"/>
              <a:ext cx="297636" cy="234129"/>
              <a:chOff x="8358092" y="3688029"/>
              <a:chExt cx="297636" cy="234129"/>
            </a:xfrm>
          </p:grpSpPr>
          <p:cxnSp>
            <p:nvCxnSpPr>
              <p:cNvPr id="42" name="Straight Arrow Connector 41"/>
              <p:cNvCxnSpPr>
                <a:stCxn id="37" idx="6"/>
              </p:cNvCxnSpPr>
              <p:nvPr/>
            </p:nvCxnSpPr>
            <p:spPr>
              <a:xfrm rot="6177951">
                <a:off x="8243792" y="3807858"/>
                <a:ext cx="228600" cy="0"/>
              </a:xfrm>
              <a:prstGeom prst="straightConnector1">
                <a:avLst/>
              </a:prstGeom>
              <a:ln>
                <a:solidFill>
                  <a:schemeClr val="tx1">
                    <a:lumMod val="75000"/>
                    <a:lumOff val="25000"/>
                  </a:schemeClr>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a:stCxn id="37" idx="0"/>
              </p:cNvCxnSpPr>
              <p:nvPr/>
            </p:nvCxnSpPr>
            <p:spPr>
              <a:xfrm rot="6177951" flipH="1" flipV="1">
                <a:off x="8538638" y="3576519"/>
                <a:ext cx="5580" cy="228600"/>
              </a:xfrm>
              <a:prstGeom prst="straightConnector1">
                <a:avLst/>
              </a:prstGeom>
              <a:ln>
                <a:solidFill>
                  <a:schemeClr val="tx1">
                    <a:lumMod val="75000"/>
                    <a:lumOff val="25000"/>
                  </a:schemeClr>
                </a:solidFill>
                <a:prstDash val="dash"/>
                <a:tailEnd type="triangle"/>
              </a:ln>
            </p:spPr>
            <p:style>
              <a:lnRef idx="1">
                <a:schemeClr val="accent1"/>
              </a:lnRef>
              <a:fillRef idx="0">
                <a:schemeClr val="accent1"/>
              </a:fillRef>
              <a:effectRef idx="0">
                <a:schemeClr val="accent1"/>
              </a:effectRef>
              <a:fontRef idx="minor">
                <a:schemeClr val="tx1"/>
              </a:fontRef>
            </p:style>
          </p:cxnSp>
        </p:grpSp>
        <p:sp>
          <p:nvSpPr>
            <p:cNvPr id="37" name="Oval 36"/>
            <p:cNvSpPr>
              <a:spLocks noChangeAspect="1"/>
            </p:cNvSpPr>
            <p:nvPr/>
          </p:nvSpPr>
          <p:spPr>
            <a:xfrm rot="6177951">
              <a:off x="8354187" y="3621244"/>
              <a:ext cx="76200" cy="76200"/>
            </a:xfrm>
            <a:prstGeom prst="ellipse">
              <a:avLst/>
            </a:prstGeom>
            <a:solidFill>
              <a:schemeClr val="bg1">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p:cNvSpPr txBox="1"/>
            <p:nvPr/>
          </p:nvSpPr>
          <p:spPr>
            <a:xfrm>
              <a:off x="8183952" y="3604796"/>
              <a:ext cx="255198" cy="338554"/>
            </a:xfrm>
            <a:prstGeom prst="rect">
              <a:avLst/>
            </a:prstGeom>
            <a:noFill/>
          </p:spPr>
          <p:txBody>
            <a:bodyPr wrap="none" rtlCol="0">
              <a:spAutoFit/>
            </a:bodyPr>
            <a:lstStyle/>
            <a:p>
              <a:r>
                <a:rPr lang="en-US" sz="1600" i="1" dirty="0" smtClean="0"/>
                <a:t>r</a:t>
              </a:r>
              <a:endParaRPr lang="en-US" sz="1600" dirty="0"/>
            </a:p>
          </p:txBody>
        </p:sp>
        <p:sp>
          <p:nvSpPr>
            <p:cNvPr id="39" name="TextBox 38"/>
            <p:cNvSpPr txBox="1"/>
            <p:nvPr/>
          </p:nvSpPr>
          <p:spPr>
            <a:xfrm>
              <a:off x="8451067" y="3452396"/>
              <a:ext cx="540533" cy="338554"/>
            </a:xfrm>
            <a:prstGeom prst="rect">
              <a:avLst/>
            </a:prstGeom>
            <a:noFill/>
          </p:spPr>
          <p:txBody>
            <a:bodyPr wrap="none" rtlCol="0">
              <a:spAutoFit/>
            </a:bodyPr>
            <a:lstStyle/>
            <a:p>
              <a:r>
                <a:rPr lang="en-US" sz="1600" i="1" dirty="0" smtClean="0"/>
                <a:t>v</a:t>
              </a:r>
              <a:r>
                <a:rPr lang="en-US" sz="1600" i="1" baseline="-25000" dirty="0" smtClean="0"/>
                <a:t>1</a:t>
              </a:r>
              <a:r>
                <a:rPr lang="en-US" sz="1600" dirty="0" smtClean="0"/>
                <a:t>(</a:t>
              </a:r>
              <a:r>
                <a:rPr lang="en-US" sz="1600" i="1" dirty="0" smtClean="0"/>
                <a:t>r</a:t>
              </a:r>
              <a:r>
                <a:rPr lang="en-US" sz="1600" dirty="0" smtClean="0"/>
                <a:t>)</a:t>
              </a:r>
              <a:endParaRPr lang="en-US" sz="1600" dirty="0"/>
            </a:p>
          </p:txBody>
        </p:sp>
        <p:sp>
          <p:nvSpPr>
            <p:cNvPr id="40" name="TextBox 39"/>
            <p:cNvSpPr txBox="1"/>
            <p:nvPr/>
          </p:nvSpPr>
          <p:spPr>
            <a:xfrm>
              <a:off x="8070067" y="3147596"/>
              <a:ext cx="540533" cy="338554"/>
            </a:xfrm>
            <a:prstGeom prst="rect">
              <a:avLst/>
            </a:prstGeom>
            <a:noFill/>
          </p:spPr>
          <p:txBody>
            <a:bodyPr wrap="none" rtlCol="0">
              <a:spAutoFit/>
            </a:bodyPr>
            <a:lstStyle/>
            <a:p>
              <a:r>
                <a:rPr lang="en-US" sz="1600" i="1" dirty="0" smtClean="0"/>
                <a:t>v</a:t>
              </a:r>
              <a:r>
                <a:rPr lang="en-US" sz="1600" i="1" baseline="-25000" dirty="0" smtClean="0"/>
                <a:t>2</a:t>
              </a:r>
              <a:r>
                <a:rPr lang="en-US" sz="1600" dirty="0" smtClean="0"/>
                <a:t>(</a:t>
              </a:r>
              <a:r>
                <a:rPr lang="en-US" sz="1600" i="1" dirty="0" smtClean="0"/>
                <a:t>r</a:t>
              </a:r>
              <a:r>
                <a:rPr lang="en-US" sz="1600" dirty="0" smtClean="0"/>
                <a:t>)</a:t>
              </a:r>
              <a:endParaRPr lang="en-US" sz="1600" dirty="0"/>
            </a:p>
          </p:txBody>
        </p:sp>
      </p:grpSp>
    </p:spTree>
    <p:extLst>
      <p:ext uri="{BB962C8B-B14F-4D97-AF65-F5344CB8AC3E}">
        <p14:creationId xmlns:p14="http://schemas.microsoft.com/office/powerpoint/2010/main" val="10198698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nodeType="withEffect">
                                  <p:stCondLst>
                                    <p:cond delay="500"/>
                                  </p:stCondLst>
                                  <p:childTnLst>
                                    <p:set>
                                      <p:cBhvr>
                                        <p:cTn id="14" dur="1" fill="hold">
                                          <p:stCondLst>
                                            <p:cond delay="0"/>
                                          </p:stCondLst>
                                        </p:cTn>
                                        <p:tgtEl>
                                          <p:spTgt spid="5"/>
                                        </p:tgtEl>
                                        <p:attrNameLst>
                                          <p:attrName>style.visibility</p:attrName>
                                        </p:attrNameLst>
                                      </p:cBhvr>
                                      <p:to>
                                        <p:strVal val="visible"/>
                                      </p:to>
                                    </p:set>
                                  </p:childTnLst>
                                </p:cTn>
                              </p:par>
                              <p:par>
                                <p:cTn id="15" presetID="1" presetClass="exit" presetSubtype="0" fill="hold" grpId="1" nodeType="withEffect">
                                  <p:stCondLst>
                                    <p:cond delay="500"/>
                                  </p:stCondLst>
                                  <p:childTnLst>
                                    <p:set>
                                      <p:cBhvr>
                                        <p:cTn id="16" dur="1" fill="hold">
                                          <p:stCondLst>
                                            <p:cond delay="0"/>
                                          </p:stCondLst>
                                        </p:cTn>
                                        <p:tgtEl>
                                          <p:spTgt spid="33"/>
                                        </p:tgtEl>
                                        <p:attrNameLst>
                                          <p:attrName>style.visibility</p:attrName>
                                        </p:attrNameLst>
                                      </p:cBhvr>
                                      <p:to>
                                        <p:strVal val="hidden"/>
                                      </p:to>
                                    </p:set>
                                  </p:childTnLst>
                                </p:cTn>
                              </p:par>
                              <p:par>
                                <p:cTn id="17" presetID="1" presetClass="exit" presetSubtype="0" fill="hold" grpId="1" nodeType="withEffect">
                                  <p:stCondLst>
                                    <p:cond delay="500"/>
                                  </p:stCondLst>
                                  <p:childTnLst>
                                    <p:set>
                                      <p:cBhvr>
                                        <p:cTn id="18" dur="1" fill="hold">
                                          <p:stCondLst>
                                            <p:cond delay="0"/>
                                          </p:stCondLst>
                                        </p:cTn>
                                        <p:tgtEl>
                                          <p:spTgt spid="8"/>
                                        </p:tgtEl>
                                        <p:attrNameLst>
                                          <p:attrName>style.visibility</p:attrName>
                                        </p:attrNameLst>
                                      </p:cBhvr>
                                      <p:to>
                                        <p:strVal val="hidden"/>
                                      </p:to>
                                    </p:set>
                                  </p:childTnLst>
                                </p:cTn>
                              </p:par>
                              <p:par>
                                <p:cTn id="19" presetID="1" presetClass="entr" presetSubtype="0" fill="hold" grpId="0" nodeType="withEffect">
                                  <p:stCondLst>
                                    <p:cond delay="500"/>
                                  </p:stCondLst>
                                  <p:childTnLst>
                                    <p:set>
                                      <p:cBhvr>
                                        <p:cTn id="20" dur="1" fill="hold">
                                          <p:stCondLst>
                                            <p:cond delay="0"/>
                                          </p:stCondLst>
                                        </p:cTn>
                                        <p:tgtEl>
                                          <p:spTgt spid="41"/>
                                        </p:tgtEl>
                                        <p:attrNameLst>
                                          <p:attrName>style.visibility</p:attrName>
                                        </p:attrNameLst>
                                      </p:cBhvr>
                                      <p:to>
                                        <p:strVal val="visible"/>
                                      </p:to>
                                    </p:set>
                                  </p:childTnLst>
                                </p:cTn>
                              </p:par>
                              <p:par>
                                <p:cTn id="21" presetID="1" presetClass="entr" presetSubtype="0" fill="hold" grpId="0" nodeType="withEffect">
                                  <p:stCondLst>
                                    <p:cond delay="500"/>
                                  </p:stCondLst>
                                  <p:childTnLst>
                                    <p:set>
                                      <p:cBhvr>
                                        <p:cTn id="22" dur="1" fill="hold">
                                          <p:stCondLst>
                                            <p:cond delay="0"/>
                                          </p:stCondLst>
                                        </p:cTn>
                                        <p:tgtEl>
                                          <p:spTgt spid="44"/>
                                        </p:tgtEl>
                                        <p:attrNameLst>
                                          <p:attrName>style.visibility</p:attrName>
                                        </p:attrNameLst>
                                      </p:cBhvr>
                                      <p:to>
                                        <p:strVal val="visible"/>
                                      </p:to>
                                    </p:set>
                                  </p:childTnLst>
                                </p:cTn>
                              </p:par>
                              <p:par>
                                <p:cTn id="23" presetID="1" presetClass="entr" presetSubtype="0" fill="hold" nodeType="withEffect">
                                  <p:stCondLst>
                                    <p:cond delay="1000"/>
                                  </p:stCondLst>
                                  <p:childTnLst>
                                    <p:set>
                                      <p:cBhvr>
                                        <p:cTn id="24" dur="1" fill="hold">
                                          <p:stCondLst>
                                            <p:cond delay="0"/>
                                          </p:stCondLst>
                                        </p:cTn>
                                        <p:tgtEl>
                                          <p:spTgt spid="4"/>
                                        </p:tgtEl>
                                        <p:attrNameLst>
                                          <p:attrName>style.visibility</p:attrName>
                                        </p:attrNameLst>
                                      </p:cBhvr>
                                      <p:to>
                                        <p:strVal val="visible"/>
                                      </p:to>
                                    </p:set>
                                  </p:childTnLst>
                                </p:cTn>
                              </p:par>
                              <p:par>
                                <p:cTn id="25" presetID="1" presetClass="exit" presetSubtype="0" fill="hold" grpId="1" nodeType="withEffect">
                                  <p:stCondLst>
                                    <p:cond delay="1000"/>
                                  </p:stCondLst>
                                  <p:childTnLst>
                                    <p:set>
                                      <p:cBhvr>
                                        <p:cTn id="26" dur="1" fill="hold">
                                          <p:stCondLst>
                                            <p:cond delay="0"/>
                                          </p:stCondLst>
                                        </p:cTn>
                                        <p:tgtEl>
                                          <p:spTgt spid="41"/>
                                        </p:tgtEl>
                                        <p:attrNameLst>
                                          <p:attrName>style.visibility</p:attrName>
                                        </p:attrNameLst>
                                      </p:cBhvr>
                                      <p:to>
                                        <p:strVal val="hidden"/>
                                      </p:to>
                                    </p:set>
                                  </p:childTnLst>
                                </p:cTn>
                              </p:par>
                              <p:par>
                                <p:cTn id="27" presetID="1" presetClass="exit" presetSubtype="0" fill="hold" grpId="1" nodeType="withEffect">
                                  <p:stCondLst>
                                    <p:cond delay="1000"/>
                                  </p:stCondLst>
                                  <p:childTnLst>
                                    <p:set>
                                      <p:cBhvr>
                                        <p:cTn id="28" dur="1" fill="hold">
                                          <p:stCondLst>
                                            <p:cond delay="0"/>
                                          </p:stCondLst>
                                        </p:cTn>
                                        <p:tgtEl>
                                          <p:spTgt spid="44"/>
                                        </p:tgtEl>
                                        <p:attrNameLst>
                                          <p:attrName>style.visibility</p:attrName>
                                        </p:attrNameLst>
                                      </p:cBhvr>
                                      <p:to>
                                        <p:strVal val="hidden"/>
                                      </p:to>
                                    </p:set>
                                  </p:childTnLst>
                                </p:cTn>
                              </p:par>
                              <p:par>
                                <p:cTn id="29" presetID="1" presetClass="entr" presetSubtype="0" fill="hold" grpId="0" nodeType="withEffect">
                                  <p:stCondLst>
                                    <p:cond delay="1000"/>
                                  </p:stCondLst>
                                  <p:childTnLst>
                                    <p:set>
                                      <p:cBhvr>
                                        <p:cTn id="30" dur="1" fill="hold">
                                          <p:stCondLst>
                                            <p:cond delay="0"/>
                                          </p:stCondLst>
                                        </p:cTn>
                                        <p:tgtEl>
                                          <p:spTgt spid="45"/>
                                        </p:tgtEl>
                                        <p:attrNameLst>
                                          <p:attrName>style.visibility</p:attrName>
                                        </p:attrNameLst>
                                      </p:cBhvr>
                                      <p:to>
                                        <p:strVal val="visible"/>
                                      </p:to>
                                    </p:set>
                                  </p:childTnLst>
                                </p:cTn>
                              </p:par>
                              <p:par>
                                <p:cTn id="31" presetID="1" presetClass="entr" presetSubtype="0" fill="hold" grpId="0" nodeType="withEffect">
                                  <p:stCondLst>
                                    <p:cond delay="1000"/>
                                  </p:stCondLst>
                                  <p:childTnLst>
                                    <p:set>
                                      <p:cBhvr>
                                        <p:cTn id="32" dur="1" fill="hold">
                                          <p:stCondLst>
                                            <p:cond delay="0"/>
                                          </p:stCondLst>
                                        </p:cTn>
                                        <p:tgtEl>
                                          <p:spTgt spid="46"/>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3">
                                            <p:txEl>
                                              <p:pRg st="2" end="2"/>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P spid="33" grpId="0" animBg="1"/>
      <p:bldP spid="33" grpId="1" animBg="1"/>
      <p:bldP spid="41" grpId="0" animBg="1"/>
      <p:bldP spid="41" grpId="1" animBg="1"/>
      <p:bldP spid="44" grpId="0" animBg="1"/>
      <p:bldP spid="44" grpId="1" animBg="1"/>
      <p:bldP spid="45" grpId="0" animBg="1"/>
      <p:bldP spid="4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5181600" cy="857250"/>
          </a:xfrm>
        </p:spPr>
        <p:txBody>
          <a:bodyPr>
            <a:normAutofit/>
          </a:bodyPr>
          <a:lstStyle/>
          <a:p>
            <a:pPr algn="l"/>
            <a:r>
              <a:rPr lang="en-US" b="1" dirty="0" smtClean="0"/>
              <a:t>Defining a Metric</a:t>
            </a:r>
            <a:endParaRPr lang="en-US" b="1" dirty="0"/>
          </a:p>
        </p:txBody>
      </p:sp>
      <p:sp>
        <p:nvSpPr>
          <p:cNvPr id="3" name="Content Placeholder 2"/>
          <p:cNvSpPr>
            <a:spLocks noGrp="1"/>
          </p:cNvSpPr>
          <p:nvPr>
            <p:ph idx="1"/>
          </p:nvPr>
        </p:nvSpPr>
        <p:spPr>
          <a:xfrm>
            <a:off x="457200" y="1200150"/>
            <a:ext cx="8229600" cy="3943350"/>
          </a:xfrm>
        </p:spPr>
        <p:txBody>
          <a:bodyPr>
            <a:normAutofit/>
          </a:bodyPr>
          <a:lstStyle/>
          <a:p>
            <a:pPr marL="0" indent="0">
              <a:buNone/>
            </a:pPr>
            <a:r>
              <a:rPr lang="en-US" u="sng" dirty="0" smtClean="0"/>
              <a:t>Feature-Aware Formulation [</a:t>
            </a:r>
            <a:r>
              <a:rPr lang="en-US" u="sng" dirty="0" err="1" smtClean="0"/>
              <a:t>Clarenz</a:t>
            </a:r>
            <a:r>
              <a:rPr lang="en-US" u="sng" dirty="0" smtClean="0"/>
              <a:t> </a:t>
            </a:r>
            <a:r>
              <a:rPr lang="en-US" i="1" u="sng" dirty="0" smtClean="0"/>
              <a:t>et al</a:t>
            </a:r>
            <a:r>
              <a:rPr lang="en-US" u="sng" dirty="0" smtClean="0"/>
              <a:t>. ’00]</a:t>
            </a:r>
            <a:r>
              <a:rPr lang="en-US" dirty="0" smtClean="0"/>
              <a:t>:</a:t>
            </a:r>
          </a:p>
          <a:p>
            <a:pPr marL="0" indent="0">
              <a:buNone/>
            </a:pPr>
            <a:endParaRPr lang="en-US" dirty="0"/>
          </a:p>
          <a:p>
            <a:pPr lvl="1"/>
            <a:endParaRPr lang="en-US" dirty="0" smtClean="0"/>
          </a:p>
          <a:p>
            <a:pPr lvl="1"/>
            <a:r>
              <a:rPr lang="en-US" dirty="0" smtClean="0"/>
              <a:t>Area grows with scale</a:t>
            </a:r>
          </a:p>
          <a:p>
            <a:pPr lvl="1"/>
            <a:r>
              <a:rPr lang="en-US" dirty="0" smtClean="0"/>
              <a:t>Derivatives shrink with scale</a:t>
            </a:r>
          </a:p>
        </p:txBody>
      </p:sp>
      <p:graphicFrame>
        <p:nvGraphicFramePr>
          <p:cNvPr id="8" name="Object 7"/>
          <p:cNvGraphicFramePr>
            <a:graphicFrameLocks noChangeAspect="1"/>
          </p:cNvGraphicFramePr>
          <p:nvPr>
            <p:extLst>
              <p:ext uri="{D42A27DB-BD31-4B8C-83A1-F6EECF244321}">
                <p14:modId xmlns:p14="http://schemas.microsoft.com/office/powerpoint/2010/main" val="3236952253"/>
              </p:ext>
            </p:extLst>
          </p:nvPr>
        </p:nvGraphicFramePr>
        <p:xfrm>
          <a:off x="766763" y="1671638"/>
          <a:ext cx="6310312" cy="935037"/>
        </p:xfrm>
        <a:graphic>
          <a:graphicData uri="http://schemas.openxmlformats.org/presentationml/2006/ole">
            <mc:AlternateContent xmlns:mc="http://schemas.openxmlformats.org/markup-compatibility/2006">
              <mc:Choice xmlns:v="urn:schemas-microsoft-com:vml" Requires="v">
                <p:oleObj spid="_x0000_s65914" name="Equation" r:id="rId4" imgW="3771900" imgH="558800" progId="Equation.3">
                  <p:embed/>
                </p:oleObj>
              </mc:Choice>
              <mc:Fallback>
                <p:oleObj name="Equation" r:id="rId4" imgW="3771900" imgH="558800" progId="Equation.3">
                  <p:embed/>
                  <p:pic>
                    <p:nvPicPr>
                      <p:cNvPr id="0" name="Picture 8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6763" y="1671638"/>
                        <a:ext cx="6310312" cy="9350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6" name="Oval 25"/>
          <p:cNvSpPr/>
          <p:nvPr/>
        </p:nvSpPr>
        <p:spPr>
          <a:xfrm>
            <a:off x="6096000" y="1813082"/>
            <a:ext cx="761631" cy="6096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5" name="Object 4"/>
          <p:cNvGraphicFramePr>
            <a:graphicFrameLocks noChangeAspect="1"/>
          </p:cNvGraphicFramePr>
          <p:nvPr>
            <p:extLst>
              <p:ext uri="{D42A27DB-BD31-4B8C-83A1-F6EECF244321}">
                <p14:modId xmlns:p14="http://schemas.microsoft.com/office/powerpoint/2010/main" val="3687667874"/>
              </p:ext>
            </p:extLst>
          </p:nvPr>
        </p:nvGraphicFramePr>
        <p:xfrm>
          <a:off x="767186" y="1668040"/>
          <a:ext cx="5330825" cy="936625"/>
        </p:xfrm>
        <a:graphic>
          <a:graphicData uri="http://schemas.openxmlformats.org/presentationml/2006/ole">
            <mc:AlternateContent xmlns:mc="http://schemas.openxmlformats.org/markup-compatibility/2006">
              <mc:Choice xmlns:v="urn:schemas-microsoft-com:vml" Requires="v">
                <p:oleObj spid="_x0000_s65915" name="Equation" r:id="rId6" imgW="3187700" imgH="558800" progId="Equation.3">
                  <p:embed/>
                </p:oleObj>
              </mc:Choice>
              <mc:Fallback>
                <p:oleObj name="Equation" r:id="rId6" imgW="3187700" imgH="558800" progId="Equation.3">
                  <p:embed/>
                  <p:pic>
                    <p:nvPicPr>
                      <p:cNvPr id="0" name="Picture 8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67186" y="1668040"/>
                        <a:ext cx="5330825" cy="9366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7" name="Oval 26"/>
          <p:cNvSpPr/>
          <p:nvPr/>
        </p:nvSpPr>
        <p:spPr>
          <a:xfrm>
            <a:off x="4032883" y="1826628"/>
            <a:ext cx="381000" cy="657011"/>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Right Brace 61"/>
          <p:cNvSpPr/>
          <p:nvPr/>
        </p:nvSpPr>
        <p:spPr>
          <a:xfrm rot="5400000">
            <a:off x="2979492" y="2087211"/>
            <a:ext cx="134812" cy="912198"/>
          </a:xfrm>
          <a:prstGeom prst="righ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3" name="Right Brace 62"/>
          <p:cNvSpPr/>
          <p:nvPr/>
        </p:nvSpPr>
        <p:spPr>
          <a:xfrm rot="5400000">
            <a:off x="4639646" y="1635254"/>
            <a:ext cx="155456" cy="1842851"/>
          </a:xfrm>
          <a:prstGeom prst="righ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4" name="TextBox 63"/>
          <p:cNvSpPr txBox="1"/>
          <p:nvPr/>
        </p:nvSpPr>
        <p:spPr>
          <a:xfrm>
            <a:off x="2419794" y="2537996"/>
            <a:ext cx="1264898" cy="338554"/>
          </a:xfrm>
          <a:prstGeom prst="rect">
            <a:avLst/>
          </a:prstGeom>
          <a:noFill/>
        </p:spPr>
        <p:txBody>
          <a:bodyPr wrap="none" rtlCol="0">
            <a:spAutoFit/>
          </a:bodyPr>
          <a:lstStyle/>
          <a:p>
            <a:pPr algn="ctr"/>
            <a:r>
              <a:rPr lang="en-US" sz="1600" dirty="0" smtClean="0"/>
              <a:t>value fidelity</a:t>
            </a:r>
            <a:endParaRPr lang="en-US" sz="1600" dirty="0"/>
          </a:p>
        </p:txBody>
      </p:sp>
      <p:sp>
        <p:nvSpPr>
          <p:cNvPr id="65" name="TextBox 64"/>
          <p:cNvSpPr txBox="1"/>
          <p:nvPr/>
        </p:nvSpPr>
        <p:spPr>
          <a:xfrm>
            <a:off x="3762084" y="2537996"/>
            <a:ext cx="1919051" cy="338554"/>
          </a:xfrm>
          <a:prstGeom prst="rect">
            <a:avLst/>
          </a:prstGeom>
          <a:noFill/>
        </p:spPr>
        <p:txBody>
          <a:bodyPr wrap="none" rtlCol="0">
            <a:spAutoFit/>
          </a:bodyPr>
          <a:lstStyle/>
          <a:p>
            <a:pPr algn="ctr"/>
            <a:r>
              <a:rPr lang="en-US" sz="1600" dirty="0" smtClean="0"/>
              <a:t>gradient modulation</a:t>
            </a:r>
            <a:endParaRPr lang="en-US" sz="1600" dirty="0"/>
          </a:p>
        </p:txBody>
      </p:sp>
      <p:sp>
        <p:nvSpPr>
          <p:cNvPr id="77" name="Right Brace 76"/>
          <p:cNvSpPr/>
          <p:nvPr/>
        </p:nvSpPr>
        <p:spPr>
          <a:xfrm rot="5400000">
            <a:off x="4866686" y="1405097"/>
            <a:ext cx="155458" cy="2303168"/>
          </a:xfrm>
          <a:prstGeom prst="righ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9" name="TextBox 78"/>
          <p:cNvSpPr txBox="1"/>
          <p:nvPr/>
        </p:nvSpPr>
        <p:spPr>
          <a:xfrm>
            <a:off x="4007771" y="2537996"/>
            <a:ext cx="1919051" cy="338554"/>
          </a:xfrm>
          <a:prstGeom prst="rect">
            <a:avLst/>
          </a:prstGeom>
          <a:noFill/>
        </p:spPr>
        <p:txBody>
          <a:bodyPr wrap="none" rtlCol="0">
            <a:spAutoFit/>
          </a:bodyPr>
          <a:lstStyle/>
          <a:p>
            <a:pPr algn="ctr"/>
            <a:r>
              <a:rPr lang="en-US" sz="1600" dirty="0" smtClean="0"/>
              <a:t>gradient modulation</a:t>
            </a:r>
            <a:endParaRPr lang="en-US" sz="1600" dirty="0"/>
          </a:p>
        </p:txBody>
      </p:sp>
      <p:pic>
        <p:nvPicPr>
          <p:cNvPr id="43" name="Picture 2"/>
          <p:cNvPicPr>
            <a:picLocks noChangeAspect="1" noChangeArrowheads="1"/>
          </p:cNvPicPr>
          <p:nvPr/>
        </p:nvPicPr>
        <p:blipFill>
          <a:blip r:embed="rId8" cstate="print">
            <a:clrChange>
              <a:clrFrom>
                <a:srgbClr val="FFFFFF"/>
              </a:clrFrom>
              <a:clrTo>
                <a:srgbClr val="FFFFFF">
                  <a:alpha val="0"/>
                </a:srgbClr>
              </a:clrTo>
            </a:clrChange>
          </a:blip>
          <a:srcRect/>
          <a:stretch>
            <a:fillRect/>
          </a:stretch>
        </p:blipFill>
        <p:spPr bwMode="auto">
          <a:xfrm>
            <a:off x="5562600" y="2800350"/>
            <a:ext cx="3295650" cy="1828800"/>
          </a:xfrm>
          <a:prstGeom prst="rect">
            <a:avLst/>
          </a:prstGeom>
          <a:noFill/>
          <a:ln w="9525">
            <a:noFill/>
            <a:miter lim="800000"/>
            <a:headEnd/>
            <a:tailEnd/>
          </a:ln>
        </p:spPr>
      </p:pic>
      <p:sp>
        <p:nvSpPr>
          <p:cNvPr id="39" name="Arc 38"/>
          <p:cNvSpPr/>
          <p:nvPr/>
        </p:nvSpPr>
        <p:spPr>
          <a:xfrm rot="19560000" flipH="1">
            <a:off x="8180001" y="3361036"/>
            <a:ext cx="228600" cy="713232"/>
          </a:xfrm>
          <a:prstGeom prst="arc">
            <a:avLst>
              <a:gd name="adj1" fmla="val 5477484"/>
              <a:gd name="adj2" fmla="val 15958969"/>
            </a:avLst>
          </a:prstGeom>
          <a:ln w="12700">
            <a:solidFill>
              <a:schemeClr val="tx1"/>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0" name="Arc 39"/>
          <p:cNvSpPr/>
          <p:nvPr/>
        </p:nvSpPr>
        <p:spPr>
          <a:xfrm rot="15540000">
            <a:off x="6587146" y="1983269"/>
            <a:ext cx="1161288" cy="3063240"/>
          </a:xfrm>
          <a:prstGeom prst="arc">
            <a:avLst>
              <a:gd name="adj1" fmla="val 5274727"/>
              <a:gd name="adj2" fmla="val 16514494"/>
            </a:avLst>
          </a:prstGeom>
          <a:ln w="12700">
            <a:solidFill>
              <a:schemeClr val="tx1"/>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41" name="Group 40"/>
          <p:cNvGrpSpPr/>
          <p:nvPr/>
        </p:nvGrpSpPr>
        <p:grpSpPr>
          <a:xfrm>
            <a:off x="6165427" y="3790950"/>
            <a:ext cx="1232746" cy="750332"/>
            <a:chOff x="6165427" y="3790950"/>
            <a:chExt cx="1232746" cy="750332"/>
          </a:xfrm>
        </p:grpSpPr>
        <p:sp>
          <p:nvSpPr>
            <p:cNvPr id="42" name="TextBox 41"/>
            <p:cNvSpPr txBox="1"/>
            <p:nvPr/>
          </p:nvSpPr>
          <p:spPr>
            <a:xfrm>
              <a:off x="6400800" y="4171950"/>
              <a:ext cx="306494" cy="369332"/>
            </a:xfrm>
            <a:prstGeom prst="rect">
              <a:avLst/>
            </a:prstGeom>
            <a:noFill/>
          </p:spPr>
          <p:txBody>
            <a:bodyPr wrap="none" rtlCol="0">
              <a:spAutoFit/>
            </a:bodyPr>
            <a:lstStyle/>
            <a:p>
              <a:r>
                <a:rPr lang="en-US" i="1" dirty="0" smtClean="0"/>
                <a:t>p</a:t>
              </a:r>
              <a:endParaRPr lang="en-US" i="1" dirty="0"/>
            </a:p>
          </p:txBody>
        </p:sp>
        <p:grpSp>
          <p:nvGrpSpPr>
            <p:cNvPr id="71" name="Group 70"/>
            <p:cNvGrpSpPr/>
            <p:nvPr/>
          </p:nvGrpSpPr>
          <p:grpSpPr>
            <a:xfrm rot="21283543">
              <a:off x="6619168" y="4009318"/>
              <a:ext cx="304800" cy="304800"/>
              <a:chOff x="6781800" y="590550"/>
              <a:chExt cx="304800" cy="304800"/>
            </a:xfrm>
          </p:grpSpPr>
          <p:cxnSp>
            <p:nvCxnSpPr>
              <p:cNvPr id="74" name="Straight Arrow Connector 73"/>
              <p:cNvCxnSpPr>
                <a:stCxn id="76" idx="6"/>
              </p:cNvCxnSpPr>
              <p:nvPr/>
            </p:nvCxnSpPr>
            <p:spPr>
              <a:xfrm>
                <a:off x="6858000" y="857250"/>
                <a:ext cx="228600" cy="0"/>
              </a:xfrm>
              <a:prstGeom prst="straightConnector1">
                <a:avLst/>
              </a:prstGeom>
              <a:ln>
                <a:solidFill>
                  <a:schemeClr val="tx1">
                    <a:lumMod val="75000"/>
                    <a:lumOff val="25000"/>
                  </a:schemeClr>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75" name="Straight Arrow Connector 74"/>
              <p:cNvCxnSpPr>
                <a:stCxn id="76" idx="0"/>
              </p:cNvCxnSpPr>
              <p:nvPr/>
            </p:nvCxnSpPr>
            <p:spPr>
              <a:xfrm flipH="1" flipV="1">
                <a:off x="6814320" y="590550"/>
                <a:ext cx="5580" cy="228600"/>
              </a:xfrm>
              <a:prstGeom prst="straightConnector1">
                <a:avLst/>
              </a:prstGeom>
              <a:ln>
                <a:solidFill>
                  <a:schemeClr val="tx1">
                    <a:lumMod val="75000"/>
                    <a:lumOff val="25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76" name="Oval 75"/>
              <p:cNvSpPr>
                <a:spLocks noChangeAspect="1"/>
              </p:cNvSpPr>
              <p:nvPr/>
            </p:nvSpPr>
            <p:spPr>
              <a:xfrm>
                <a:off x="6781800" y="819150"/>
                <a:ext cx="76200" cy="76200"/>
              </a:xfrm>
              <a:prstGeom prst="ellipse">
                <a:avLst/>
              </a:prstGeom>
              <a:solidFill>
                <a:schemeClr val="bg1">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2" name="TextBox 71"/>
            <p:cNvSpPr txBox="1"/>
            <p:nvPr/>
          </p:nvSpPr>
          <p:spPr>
            <a:xfrm>
              <a:off x="6822374" y="4142980"/>
              <a:ext cx="575799" cy="338554"/>
            </a:xfrm>
            <a:prstGeom prst="rect">
              <a:avLst/>
            </a:prstGeom>
            <a:noFill/>
          </p:spPr>
          <p:txBody>
            <a:bodyPr wrap="none" rtlCol="0">
              <a:spAutoFit/>
            </a:bodyPr>
            <a:lstStyle/>
            <a:p>
              <a:r>
                <a:rPr lang="en-US" sz="1600" i="1" dirty="0" smtClean="0"/>
                <a:t>v</a:t>
              </a:r>
              <a:r>
                <a:rPr lang="en-US" sz="1600" i="1" baseline="-25000" dirty="0" smtClean="0"/>
                <a:t>1</a:t>
              </a:r>
              <a:r>
                <a:rPr lang="en-US" sz="1600" dirty="0" smtClean="0"/>
                <a:t>(</a:t>
              </a:r>
              <a:r>
                <a:rPr lang="en-US" sz="1600" i="1" dirty="0" smtClean="0"/>
                <a:t>p</a:t>
              </a:r>
              <a:r>
                <a:rPr lang="en-US" sz="1600" dirty="0" smtClean="0"/>
                <a:t>)</a:t>
              </a:r>
              <a:endParaRPr lang="en-US" sz="1600" dirty="0"/>
            </a:p>
          </p:txBody>
        </p:sp>
        <p:sp>
          <p:nvSpPr>
            <p:cNvPr id="73" name="TextBox 72"/>
            <p:cNvSpPr txBox="1"/>
            <p:nvPr/>
          </p:nvSpPr>
          <p:spPr>
            <a:xfrm>
              <a:off x="6165427" y="3790950"/>
              <a:ext cx="575799" cy="338554"/>
            </a:xfrm>
            <a:prstGeom prst="rect">
              <a:avLst/>
            </a:prstGeom>
            <a:noFill/>
          </p:spPr>
          <p:txBody>
            <a:bodyPr wrap="none" rtlCol="0">
              <a:spAutoFit/>
            </a:bodyPr>
            <a:lstStyle/>
            <a:p>
              <a:r>
                <a:rPr lang="en-US" sz="1600" i="1" dirty="0" smtClean="0"/>
                <a:t>v</a:t>
              </a:r>
              <a:r>
                <a:rPr lang="en-US" sz="1600" i="1" baseline="-25000" dirty="0" smtClean="0"/>
                <a:t>2</a:t>
              </a:r>
              <a:r>
                <a:rPr lang="en-US" sz="1600" dirty="0" smtClean="0"/>
                <a:t>(</a:t>
              </a:r>
              <a:r>
                <a:rPr lang="en-US" sz="1600" i="1" dirty="0" smtClean="0"/>
                <a:t>p</a:t>
              </a:r>
              <a:r>
                <a:rPr lang="en-US" sz="1600" dirty="0" smtClean="0"/>
                <a:t>)</a:t>
              </a:r>
              <a:endParaRPr lang="en-US" sz="1600" dirty="0"/>
            </a:p>
          </p:txBody>
        </p:sp>
      </p:grpSp>
      <p:grpSp>
        <p:nvGrpSpPr>
          <p:cNvPr id="78" name="Group 77"/>
          <p:cNvGrpSpPr/>
          <p:nvPr/>
        </p:nvGrpSpPr>
        <p:grpSpPr>
          <a:xfrm>
            <a:off x="7285655" y="3409950"/>
            <a:ext cx="956799" cy="741556"/>
            <a:chOff x="7321973" y="3506594"/>
            <a:chExt cx="956799" cy="741556"/>
          </a:xfrm>
        </p:grpSpPr>
        <p:sp>
          <p:nvSpPr>
            <p:cNvPr id="80" name="TextBox 79"/>
            <p:cNvSpPr txBox="1"/>
            <p:nvPr/>
          </p:nvSpPr>
          <p:spPr>
            <a:xfrm>
              <a:off x="7321973" y="3878818"/>
              <a:ext cx="306494" cy="369332"/>
            </a:xfrm>
            <a:prstGeom prst="rect">
              <a:avLst/>
            </a:prstGeom>
            <a:noFill/>
          </p:spPr>
          <p:txBody>
            <a:bodyPr wrap="none" rtlCol="0">
              <a:spAutoFit/>
            </a:bodyPr>
            <a:lstStyle/>
            <a:p>
              <a:r>
                <a:rPr lang="en-US" i="1" dirty="0" smtClean="0"/>
                <a:t>q</a:t>
              </a:r>
              <a:endParaRPr lang="en-US" i="1" dirty="0"/>
            </a:p>
          </p:txBody>
        </p:sp>
        <p:grpSp>
          <p:nvGrpSpPr>
            <p:cNvPr id="81" name="Group 80"/>
            <p:cNvGrpSpPr/>
            <p:nvPr/>
          </p:nvGrpSpPr>
          <p:grpSpPr>
            <a:xfrm rot="20547655">
              <a:off x="7500543" y="3700988"/>
              <a:ext cx="304800" cy="304800"/>
              <a:chOff x="6781800" y="590550"/>
              <a:chExt cx="304800" cy="304800"/>
            </a:xfrm>
          </p:grpSpPr>
          <p:cxnSp>
            <p:nvCxnSpPr>
              <p:cNvPr id="84" name="Straight Arrow Connector 83"/>
              <p:cNvCxnSpPr>
                <a:stCxn id="86" idx="6"/>
              </p:cNvCxnSpPr>
              <p:nvPr/>
            </p:nvCxnSpPr>
            <p:spPr>
              <a:xfrm>
                <a:off x="6858000" y="857250"/>
                <a:ext cx="228600" cy="0"/>
              </a:xfrm>
              <a:prstGeom prst="straightConnector1">
                <a:avLst/>
              </a:prstGeom>
              <a:ln>
                <a:solidFill>
                  <a:schemeClr val="tx1">
                    <a:lumMod val="75000"/>
                    <a:lumOff val="25000"/>
                  </a:schemeClr>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85" name="Straight Arrow Connector 84"/>
              <p:cNvCxnSpPr>
                <a:stCxn id="86" idx="0"/>
              </p:cNvCxnSpPr>
              <p:nvPr/>
            </p:nvCxnSpPr>
            <p:spPr>
              <a:xfrm flipH="1" flipV="1">
                <a:off x="6814320" y="590550"/>
                <a:ext cx="5580" cy="228600"/>
              </a:xfrm>
              <a:prstGeom prst="straightConnector1">
                <a:avLst/>
              </a:prstGeom>
              <a:ln>
                <a:solidFill>
                  <a:schemeClr val="tx1">
                    <a:lumMod val="75000"/>
                    <a:lumOff val="25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86" name="Oval 85"/>
              <p:cNvSpPr>
                <a:spLocks noChangeAspect="1"/>
              </p:cNvSpPr>
              <p:nvPr/>
            </p:nvSpPr>
            <p:spPr>
              <a:xfrm>
                <a:off x="6781800" y="819150"/>
                <a:ext cx="76200" cy="76200"/>
              </a:xfrm>
              <a:prstGeom prst="ellipse">
                <a:avLst/>
              </a:prstGeom>
              <a:solidFill>
                <a:schemeClr val="bg1">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2" name="TextBox 81"/>
            <p:cNvSpPr txBox="1"/>
            <p:nvPr/>
          </p:nvSpPr>
          <p:spPr>
            <a:xfrm>
              <a:off x="7702973" y="3804496"/>
              <a:ext cx="575799" cy="338554"/>
            </a:xfrm>
            <a:prstGeom prst="rect">
              <a:avLst/>
            </a:prstGeom>
            <a:noFill/>
          </p:spPr>
          <p:txBody>
            <a:bodyPr wrap="none" rtlCol="0">
              <a:spAutoFit/>
            </a:bodyPr>
            <a:lstStyle/>
            <a:p>
              <a:r>
                <a:rPr lang="en-US" sz="1600" i="1" dirty="0" smtClean="0"/>
                <a:t>v</a:t>
              </a:r>
              <a:r>
                <a:rPr lang="en-US" sz="1600" i="1" baseline="-25000" dirty="0" smtClean="0"/>
                <a:t>1</a:t>
              </a:r>
              <a:r>
                <a:rPr lang="en-US" sz="1600" dirty="0" smtClean="0"/>
                <a:t>(</a:t>
              </a:r>
              <a:r>
                <a:rPr lang="en-US" sz="1600" i="1" dirty="0" smtClean="0"/>
                <a:t>q</a:t>
              </a:r>
              <a:r>
                <a:rPr lang="en-US" sz="1600" dirty="0" smtClean="0"/>
                <a:t>)</a:t>
              </a:r>
              <a:endParaRPr lang="en-US" sz="1600" dirty="0"/>
            </a:p>
          </p:txBody>
        </p:sp>
        <p:sp>
          <p:nvSpPr>
            <p:cNvPr id="83" name="TextBox 82"/>
            <p:cNvSpPr txBox="1"/>
            <p:nvPr/>
          </p:nvSpPr>
          <p:spPr>
            <a:xfrm>
              <a:off x="7362610" y="3506594"/>
              <a:ext cx="633379" cy="409650"/>
            </a:xfrm>
            <a:prstGeom prst="rect">
              <a:avLst/>
            </a:prstGeom>
            <a:noFill/>
          </p:spPr>
          <p:txBody>
            <a:bodyPr wrap="none" rtlCol="0">
              <a:spAutoFit/>
            </a:bodyPr>
            <a:lstStyle/>
            <a:p>
              <a:r>
                <a:rPr lang="en-US" sz="1600" i="1" dirty="0" smtClean="0"/>
                <a:t>v</a:t>
              </a:r>
              <a:r>
                <a:rPr lang="en-US" sz="1600" i="1" baseline="-25000" dirty="0" smtClean="0"/>
                <a:t>2</a:t>
              </a:r>
              <a:r>
                <a:rPr lang="en-US" sz="1600" dirty="0" smtClean="0"/>
                <a:t>(</a:t>
              </a:r>
              <a:r>
                <a:rPr lang="en-US" sz="1600" i="1" dirty="0" smtClean="0"/>
                <a:t>q</a:t>
              </a:r>
              <a:r>
                <a:rPr lang="en-US" sz="1600" dirty="0" smtClean="0"/>
                <a:t>)</a:t>
              </a:r>
              <a:endParaRPr lang="en-US" sz="1600" dirty="0"/>
            </a:p>
          </p:txBody>
        </p:sp>
      </p:grpSp>
      <p:grpSp>
        <p:nvGrpSpPr>
          <p:cNvPr id="87" name="Group 86"/>
          <p:cNvGrpSpPr/>
          <p:nvPr/>
        </p:nvGrpSpPr>
        <p:grpSpPr>
          <a:xfrm>
            <a:off x="8070067" y="3147596"/>
            <a:ext cx="921533" cy="795754"/>
            <a:chOff x="8070067" y="3147596"/>
            <a:chExt cx="921533" cy="795754"/>
          </a:xfrm>
        </p:grpSpPr>
        <p:grpSp>
          <p:nvGrpSpPr>
            <p:cNvPr id="88" name="Group 87"/>
            <p:cNvGrpSpPr/>
            <p:nvPr/>
          </p:nvGrpSpPr>
          <p:grpSpPr>
            <a:xfrm rot="13237781">
              <a:off x="8258985" y="3357322"/>
              <a:ext cx="297636" cy="234129"/>
              <a:chOff x="8358092" y="3688029"/>
              <a:chExt cx="297636" cy="234129"/>
            </a:xfrm>
          </p:grpSpPr>
          <p:cxnSp>
            <p:nvCxnSpPr>
              <p:cNvPr id="93" name="Straight Arrow Connector 92"/>
              <p:cNvCxnSpPr>
                <a:stCxn id="89" idx="6"/>
              </p:cNvCxnSpPr>
              <p:nvPr/>
            </p:nvCxnSpPr>
            <p:spPr>
              <a:xfrm rot="6177951">
                <a:off x="8243792" y="3807858"/>
                <a:ext cx="228600" cy="0"/>
              </a:xfrm>
              <a:prstGeom prst="straightConnector1">
                <a:avLst/>
              </a:prstGeom>
              <a:ln>
                <a:solidFill>
                  <a:schemeClr val="tx1">
                    <a:lumMod val="75000"/>
                    <a:lumOff val="25000"/>
                  </a:schemeClr>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94" name="Straight Arrow Connector 93"/>
              <p:cNvCxnSpPr>
                <a:stCxn id="89" idx="0"/>
              </p:cNvCxnSpPr>
              <p:nvPr/>
            </p:nvCxnSpPr>
            <p:spPr>
              <a:xfrm rot="6177951" flipH="1" flipV="1">
                <a:off x="8538638" y="3576519"/>
                <a:ext cx="5580" cy="228600"/>
              </a:xfrm>
              <a:prstGeom prst="straightConnector1">
                <a:avLst/>
              </a:prstGeom>
              <a:ln>
                <a:solidFill>
                  <a:schemeClr val="tx1">
                    <a:lumMod val="75000"/>
                    <a:lumOff val="25000"/>
                  </a:schemeClr>
                </a:solidFill>
                <a:prstDash val="dash"/>
                <a:tailEnd type="triangle"/>
              </a:ln>
            </p:spPr>
            <p:style>
              <a:lnRef idx="1">
                <a:schemeClr val="accent1"/>
              </a:lnRef>
              <a:fillRef idx="0">
                <a:schemeClr val="accent1"/>
              </a:fillRef>
              <a:effectRef idx="0">
                <a:schemeClr val="accent1"/>
              </a:effectRef>
              <a:fontRef idx="minor">
                <a:schemeClr val="tx1"/>
              </a:fontRef>
            </p:style>
          </p:cxnSp>
        </p:grpSp>
        <p:sp>
          <p:nvSpPr>
            <p:cNvPr id="89" name="Oval 88"/>
            <p:cNvSpPr>
              <a:spLocks noChangeAspect="1"/>
            </p:cNvSpPr>
            <p:nvPr/>
          </p:nvSpPr>
          <p:spPr>
            <a:xfrm rot="6177951">
              <a:off x="8354187" y="3621244"/>
              <a:ext cx="76200" cy="76200"/>
            </a:xfrm>
            <a:prstGeom prst="ellipse">
              <a:avLst/>
            </a:prstGeom>
            <a:solidFill>
              <a:schemeClr val="bg1">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0" name="TextBox 89"/>
            <p:cNvSpPr txBox="1"/>
            <p:nvPr/>
          </p:nvSpPr>
          <p:spPr>
            <a:xfrm>
              <a:off x="8183952" y="3604796"/>
              <a:ext cx="255198" cy="338554"/>
            </a:xfrm>
            <a:prstGeom prst="rect">
              <a:avLst/>
            </a:prstGeom>
            <a:noFill/>
          </p:spPr>
          <p:txBody>
            <a:bodyPr wrap="none" rtlCol="0">
              <a:spAutoFit/>
            </a:bodyPr>
            <a:lstStyle/>
            <a:p>
              <a:r>
                <a:rPr lang="en-US" sz="1600" i="1" dirty="0" smtClean="0"/>
                <a:t>r</a:t>
              </a:r>
              <a:endParaRPr lang="en-US" sz="1600" dirty="0"/>
            </a:p>
          </p:txBody>
        </p:sp>
        <p:sp>
          <p:nvSpPr>
            <p:cNvPr id="91" name="TextBox 90"/>
            <p:cNvSpPr txBox="1"/>
            <p:nvPr/>
          </p:nvSpPr>
          <p:spPr>
            <a:xfrm>
              <a:off x="8451067" y="3452396"/>
              <a:ext cx="540533" cy="338554"/>
            </a:xfrm>
            <a:prstGeom prst="rect">
              <a:avLst/>
            </a:prstGeom>
            <a:noFill/>
          </p:spPr>
          <p:txBody>
            <a:bodyPr wrap="none" rtlCol="0">
              <a:spAutoFit/>
            </a:bodyPr>
            <a:lstStyle/>
            <a:p>
              <a:r>
                <a:rPr lang="en-US" sz="1600" i="1" dirty="0" smtClean="0"/>
                <a:t>v</a:t>
              </a:r>
              <a:r>
                <a:rPr lang="en-US" sz="1600" i="1" baseline="-25000" dirty="0" smtClean="0"/>
                <a:t>1</a:t>
              </a:r>
              <a:r>
                <a:rPr lang="en-US" sz="1600" dirty="0" smtClean="0"/>
                <a:t>(</a:t>
              </a:r>
              <a:r>
                <a:rPr lang="en-US" sz="1600" i="1" dirty="0" smtClean="0"/>
                <a:t>r</a:t>
              </a:r>
              <a:r>
                <a:rPr lang="en-US" sz="1600" dirty="0" smtClean="0"/>
                <a:t>)</a:t>
              </a:r>
              <a:endParaRPr lang="en-US" sz="1600" dirty="0"/>
            </a:p>
          </p:txBody>
        </p:sp>
        <p:sp>
          <p:nvSpPr>
            <p:cNvPr id="92" name="TextBox 91"/>
            <p:cNvSpPr txBox="1"/>
            <p:nvPr/>
          </p:nvSpPr>
          <p:spPr>
            <a:xfrm>
              <a:off x="8070067" y="3147596"/>
              <a:ext cx="540533" cy="338554"/>
            </a:xfrm>
            <a:prstGeom prst="rect">
              <a:avLst/>
            </a:prstGeom>
            <a:noFill/>
          </p:spPr>
          <p:txBody>
            <a:bodyPr wrap="none" rtlCol="0">
              <a:spAutoFit/>
            </a:bodyPr>
            <a:lstStyle/>
            <a:p>
              <a:r>
                <a:rPr lang="en-US" sz="1600" i="1" dirty="0" smtClean="0"/>
                <a:t>v</a:t>
              </a:r>
              <a:r>
                <a:rPr lang="en-US" sz="1600" i="1" baseline="-25000" dirty="0" smtClean="0"/>
                <a:t>2</a:t>
              </a:r>
              <a:r>
                <a:rPr lang="en-US" sz="1600" dirty="0" smtClean="0"/>
                <a:t>(</a:t>
              </a:r>
              <a:r>
                <a:rPr lang="en-US" sz="1600" i="1" dirty="0" smtClean="0"/>
                <a:t>r</a:t>
              </a:r>
              <a:r>
                <a:rPr lang="en-US" sz="1600" dirty="0" smtClean="0"/>
                <a:t>)</a:t>
              </a:r>
              <a:endParaRPr lang="en-US" sz="1600" dirty="0"/>
            </a:p>
          </p:txBody>
        </p:sp>
      </p:grpSp>
    </p:spTree>
    <p:extLst>
      <p:ext uri="{BB962C8B-B14F-4D97-AF65-F5344CB8AC3E}">
        <p14:creationId xmlns:p14="http://schemas.microsoft.com/office/powerpoint/2010/main" val="31289388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xit" presetSubtype="0" fill="hold" nodeType="withEffect">
                                  <p:stCondLst>
                                    <p:cond delay="0"/>
                                  </p:stCondLst>
                                  <p:childTnLst>
                                    <p:set>
                                      <p:cBhvr>
                                        <p:cTn id="8" dur="1" fill="hold">
                                          <p:stCondLst>
                                            <p:cond delay="0"/>
                                          </p:stCondLst>
                                        </p:cTn>
                                        <p:tgtEl>
                                          <p:spTgt spid="5"/>
                                        </p:tgtEl>
                                        <p:attrNameLst>
                                          <p:attrName>style.visibility</p:attrName>
                                        </p:attrNameLst>
                                      </p:cBhvr>
                                      <p:to>
                                        <p:strVal val="hidden"/>
                                      </p:to>
                                    </p:set>
                                  </p:childTnLst>
                                </p:cTn>
                              </p:par>
                              <p:par>
                                <p:cTn id="9" presetID="1" presetClass="exit" presetSubtype="0" fill="hold" grpId="0" nodeType="withEffect">
                                  <p:stCondLst>
                                    <p:cond delay="0"/>
                                  </p:stCondLst>
                                  <p:childTnLst>
                                    <p:set>
                                      <p:cBhvr>
                                        <p:cTn id="10" dur="1" fill="hold">
                                          <p:stCondLst>
                                            <p:cond delay="0"/>
                                          </p:stCondLst>
                                        </p:cTn>
                                        <p:tgtEl>
                                          <p:spTgt spid="63"/>
                                        </p:tgtEl>
                                        <p:attrNameLst>
                                          <p:attrName>style.visibility</p:attrName>
                                        </p:attrNameLst>
                                      </p:cBhvr>
                                      <p:to>
                                        <p:strVal val="hidden"/>
                                      </p:to>
                                    </p:set>
                                  </p:childTnLst>
                                </p:cTn>
                              </p:par>
                              <p:par>
                                <p:cTn id="11" presetID="1" presetClass="exit" presetSubtype="0" fill="hold" grpId="0" nodeType="withEffect">
                                  <p:stCondLst>
                                    <p:cond delay="0"/>
                                  </p:stCondLst>
                                  <p:childTnLst>
                                    <p:set>
                                      <p:cBhvr>
                                        <p:cTn id="12" dur="1" fill="hold">
                                          <p:stCondLst>
                                            <p:cond delay="0"/>
                                          </p:stCondLst>
                                        </p:cTn>
                                        <p:tgtEl>
                                          <p:spTgt spid="65"/>
                                        </p:tgtEl>
                                        <p:attrNameLst>
                                          <p:attrName>style.visibility</p:attrName>
                                        </p:attrNameLst>
                                      </p:cBhvr>
                                      <p:to>
                                        <p:strVal val="hidden"/>
                                      </p:to>
                                    </p:set>
                                  </p:childTnLst>
                                </p:cTn>
                              </p:par>
                              <p:par>
                                <p:cTn id="13" presetID="1" presetClass="entr" presetSubtype="0" fill="hold" grpId="0" nodeType="withEffect">
                                  <p:stCondLst>
                                    <p:cond delay="0"/>
                                  </p:stCondLst>
                                  <p:childTnLst>
                                    <p:set>
                                      <p:cBhvr>
                                        <p:cTn id="14" dur="1" fill="hold">
                                          <p:stCondLst>
                                            <p:cond delay="0"/>
                                          </p:stCondLst>
                                        </p:cTn>
                                        <p:tgtEl>
                                          <p:spTgt spid="7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7"/>
                                        </p:tgtEl>
                                        <p:attrNameLst>
                                          <p:attrName>style.visibility</p:attrName>
                                        </p:attrNameLst>
                                      </p:cBhvr>
                                      <p:to>
                                        <p:strVal val="visible"/>
                                      </p:to>
                                    </p:set>
                                  </p:childTnLst>
                                </p:cTn>
                              </p:par>
                              <p:par>
                                <p:cTn id="29" presetID="1" presetClass="exit" presetSubtype="0" fill="hold" grpId="1" nodeType="withEffect">
                                  <p:stCondLst>
                                    <p:cond delay="0"/>
                                  </p:stCondLst>
                                  <p:childTnLst>
                                    <p:set>
                                      <p:cBhvr>
                                        <p:cTn id="30" dur="1" fill="hold">
                                          <p:stCondLst>
                                            <p:cond delay="0"/>
                                          </p:stCondLst>
                                        </p:cTn>
                                        <p:tgtEl>
                                          <p:spTgt spid="2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6" grpId="1" animBg="1"/>
      <p:bldP spid="27" grpId="0" animBg="1"/>
      <p:bldP spid="63" grpId="0" animBg="1"/>
      <p:bldP spid="65" grpId="0"/>
      <p:bldP spid="77" grpId="0" animBg="1"/>
      <p:bldP spid="7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Outline</a:t>
            </a:r>
            <a:endParaRPr lang="en-US" b="1" dirty="0"/>
          </a:p>
        </p:txBody>
      </p:sp>
      <p:sp>
        <p:nvSpPr>
          <p:cNvPr id="3" name="Content Placeholder 2"/>
          <p:cNvSpPr>
            <a:spLocks noGrp="1"/>
          </p:cNvSpPr>
          <p:nvPr>
            <p:ph idx="1"/>
          </p:nvPr>
        </p:nvSpPr>
        <p:spPr>
          <a:xfrm>
            <a:off x="457200" y="1200150"/>
            <a:ext cx="8229600" cy="3943349"/>
          </a:xfrm>
        </p:spPr>
        <p:txBody>
          <a:bodyPr>
            <a:normAutofit lnSpcReduction="10000"/>
          </a:bodyPr>
          <a:lstStyle/>
          <a:p>
            <a:r>
              <a:rPr lang="en-US" b="1" dirty="0" smtClean="0">
                <a:solidFill>
                  <a:schemeClr val="bg1">
                    <a:lumMod val="50000"/>
                  </a:schemeClr>
                </a:solidFill>
              </a:rPr>
              <a:t>Introduction</a:t>
            </a:r>
          </a:p>
          <a:p>
            <a:r>
              <a:rPr lang="en-US" b="1" dirty="0" smtClean="0"/>
              <a:t>Approach</a:t>
            </a:r>
          </a:p>
          <a:p>
            <a:pPr lvl="1"/>
            <a:r>
              <a:rPr lang="en-US" b="1" dirty="0" err="1" smtClean="0">
                <a:solidFill>
                  <a:schemeClr val="bg1">
                    <a:lumMod val="50000"/>
                  </a:schemeClr>
                </a:solidFill>
              </a:rPr>
              <a:t>Variational</a:t>
            </a:r>
            <a:r>
              <a:rPr lang="en-US" b="1" dirty="0" smtClean="0">
                <a:solidFill>
                  <a:schemeClr val="bg1">
                    <a:lumMod val="50000"/>
                  </a:schemeClr>
                </a:solidFill>
              </a:rPr>
              <a:t> Formulation</a:t>
            </a:r>
            <a:endParaRPr lang="en-US" b="1" dirty="0">
              <a:solidFill>
                <a:schemeClr val="bg1">
                  <a:lumMod val="50000"/>
                </a:schemeClr>
              </a:solidFill>
            </a:endParaRPr>
          </a:p>
          <a:p>
            <a:pPr lvl="1"/>
            <a:r>
              <a:rPr lang="en-US" b="1" dirty="0" smtClean="0"/>
              <a:t>Discretization</a:t>
            </a:r>
          </a:p>
          <a:p>
            <a:r>
              <a:rPr lang="en-US" b="1" dirty="0" smtClean="0">
                <a:solidFill>
                  <a:schemeClr val="bg1">
                    <a:lumMod val="50000"/>
                  </a:schemeClr>
                </a:solidFill>
              </a:rPr>
              <a:t>Implementation</a:t>
            </a:r>
          </a:p>
          <a:p>
            <a:r>
              <a:rPr lang="en-US" b="1" dirty="0" smtClean="0">
                <a:solidFill>
                  <a:schemeClr val="bg1">
                    <a:lumMod val="50000"/>
                  </a:schemeClr>
                </a:solidFill>
              </a:rPr>
              <a:t>Results</a:t>
            </a:r>
          </a:p>
          <a:p>
            <a:r>
              <a:rPr lang="en-US" b="1" dirty="0" smtClean="0">
                <a:solidFill>
                  <a:schemeClr val="bg1">
                    <a:lumMod val="50000"/>
                  </a:schemeClr>
                </a:solidFill>
              </a:rPr>
              <a:t>Conclusion</a:t>
            </a:r>
            <a:endParaRPr lang="en-US" b="1" dirty="0">
              <a:solidFill>
                <a:schemeClr val="bg1">
                  <a:lumMod val="50000"/>
                </a:schemeClr>
              </a:solidFill>
            </a:endParaRPr>
          </a:p>
        </p:txBody>
      </p:sp>
    </p:spTree>
    <p:extLst>
      <p:ext uri="{BB962C8B-B14F-4D97-AF65-F5344CB8AC3E}">
        <p14:creationId xmlns:p14="http://schemas.microsoft.com/office/powerpoint/2010/main" val="194494357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7121202" cy="857250"/>
          </a:xfrm>
        </p:spPr>
        <p:txBody>
          <a:bodyPr>
            <a:normAutofit/>
          </a:bodyPr>
          <a:lstStyle/>
          <a:p>
            <a:pPr algn="l"/>
            <a:r>
              <a:rPr lang="en-US" b="1" dirty="0" smtClean="0"/>
              <a:t>Discretization</a:t>
            </a:r>
            <a:endParaRPr lang="en-US" b="1" dirty="0"/>
          </a:p>
        </p:txBody>
      </p:sp>
      <p:sp>
        <p:nvSpPr>
          <p:cNvPr id="3" name="Content Placeholder 2"/>
          <p:cNvSpPr>
            <a:spLocks noGrp="1"/>
          </p:cNvSpPr>
          <p:nvPr>
            <p:ph idx="1"/>
          </p:nvPr>
        </p:nvSpPr>
        <p:spPr>
          <a:xfrm>
            <a:off x="457200" y="1200150"/>
            <a:ext cx="8229600" cy="3943350"/>
          </a:xfrm>
        </p:spPr>
        <p:txBody>
          <a:bodyPr>
            <a:normAutofit/>
          </a:bodyPr>
          <a:lstStyle/>
          <a:p>
            <a:pPr marL="57150" indent="0">
              <a:buNone/>
            </a:pPr>
            <a:endParaRPr lang="en-US" dirty="0" smtClean="0"/>
          </a:p>
          <a:p>
            <a:pPr marL="57150" indent="0">
              <a:buNone/>
            </a:pPr>
            <a:r>
              <a:rPr lang="en-US" u="sng" dirty="0" smtClean="0"/>
              <a:t>Finite Elements</a:t>
            </a:r>
            <a:r>
              <a:rPr lang="en-US" dirty="0" smtClean="0"/>
              <a:t>:</a:t>
            </a:r>
          </a:p>
          <a:p>
            <a:pPr lvl="1"/>
            <a:r>
              <a:rPr lang="en-US" dirty="0" smtClean="0"/>
              <a:t>Choose a basis {</a:t>
            </a:r>
            <a:r>
              <a:rPr lang="en-US" i="1" dirty="0" smtClean="0"/>
              <a:t>B</a:t>
            </a:r>
            <a:r>
              <a:rPr lang="en-US" baseline="-25000" dirty="0" smtClean="0"/>
              <a:t>1</a:t>
            </a:r>
            <a:r>
              <a:rPr lang="en-US" dirty="0" smtClean="0"/>
              <a:t>(</a:t>
            </a:r>
            <a:r>
              <a:rPr lang="en-US" i="1" dirty="0" smtClean="0"/>
              <a:t>p</a:t>
            </a:r>
            <a:r>
              <a:rPr lang="en-US" dirty="0" smtClean="0"/>
              <a:t>),…,</a:t>
            </a:r>
            <a:r>
              <a:rPr lang="en-US" i="1" dirty="0" err="1" smtClean="0"/>
              <a:t>B</a:t>
            </a:r>
            <a:r>
              <a:rPr lang="en-US" i="1" baseline="-25000" dirty="0" err="1" smtClean="0"/>
              <a:t>n</a:t>
            </a:r>
            <a:r>
              <a:rPr lang="en-US" dirty="0"/>
              <a:t>(</a:t>
            </a:r>
            <a:r>
              <a:rPr lang="en-US" i="1" dirty="0"/>
              <a:t>p</a:t>
            </a:r>
            <a:r>
              <a:rPr lang="en-US" dirty="0" smtClean="0"/>
              <a:t>)}</a:t>
            </a:r>
          </a:p>
          <a:p>
            <a:pPr lvl="1"/>
            <a:endParaRPr lang="en-US" dirty="0"/>
          </a:p>
          <a:p>
            <a:pPr lvl="1"/>
            <a:r>
              <a:rPr lang="en-US" dirty="0" smtClean="0"/>
              <a:t>Discretize the system</a:t>
            </a:r>
            <a:br>
              <a:rPr lang="en-US" dirty="0" smtClean="0"/>
            </a:br>
            <a:r>
              <a:rPr lang="en-US" dirty="0">
                <a:sym typeface="Symbol"/>
              </a:rPr>
              <a:t/>
            </a:r>
            <a:br>
              <a:rPr lang="en-US" dirty="0">
                <a:sym typeface="Symbol"/>
              </a:rPr>
            </a:br>
            <a:endParaRPr lang="en-US" dirty="0" smtClean="0">
              <a:sym typeface="Symbol"/>
            </a:endParaRPr>
          </a:p>
        </p:txBody>
      </p:sp>
      <p:graphicFrame>
        <p:nvGraphicFramePr>
          <p:cNvPr id="8" name="Object 7"/>
          <p:cNvGraphicFramePr>
            <a:graphicFrameLocks noChangeAspect="1"/>
          </p:cNvGraphicFramePr>
          <p:nvPr>
            <p:extLst>
              <p:ext uri="{D42A27DB-BD31-4B8C-83A1-F6EECF244321}">
                <p14:modId xmlns:p14="http://schemas.microsoft.com/office/powerpoint/2010/main" val="517592060"/>
              </p:ext>
            </p:extLst>
          </p:nvPr>
        </p:nvGraphicFramePr>
        <p:xfrm>
          <a:off x="5464007" y="3486150"/>
          <a:ext cx="3527593" cy="1524000"/>
        </p:xfrm>
        <a:graphic>
          <a:graphicData uri="http://schemas.openxmlformats.org/presentationml/2006/ole">
            <mc:AlternateContent xmlns:mc="http://schemas.openxmlformats.org/markup-compatibility/2006">
              <mc:Choice xmlns:v="urn:schemas-microsoft-com:vml" Requires="v">
                <p:oleObj spid="_x0000_s82496" name="Equation" r:id="rId4" imgW="1993900" imgH="863600" progId="Equation.3">
                  <p:embed/>
                </p:oleObj>
              </mc:Choice>
              <mc:Fallback>
                <p:oleObj name="Equation" r:id="rId4" imgW="1993900" imgH="86360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64007" y="3486150"/>
                        <a:ext cx="3527593" cy="1524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3848214782"/>
              </p:ext>
            </p:extLst>
          </p:nvPr>
        </p:nvGraphicFramePr>
        <p:xfrm>
          <a:off x="2794000" y="1226276"/>
          <a:ext cx="4826000" cy="533400"/>
        </p:xfrm>
        <a:graphic>
          <a:graphicData uri="http://schemas.openxmlformats.org/presentationml/2006/ole">
            <mc:AlternateContent xmlns:mc="http://schemas.openxmlformats.org/markup-compatibility/2006">
              <mc:Choice xmlns:v="urn:schemas-microsoft-com:vml" Requires="v">
                <p:oleObj spid="_x0000_s82497" name="Equation" r:id="rId6" imgW="2070000" imgH="228600" progId="Equation.3">
                  <p:embed/>
                </p:oleObj>
              </mc:Choice>
              <mc:Fallback>
                <p:oleObj name="Equation" r:id="rId6" imgW="2070000" imgH="228600" progId="Equation.3">
                  <p:embed/>
                  <p:pic>
                    <p:nvPicPr>
                      <p:cNvPr id="0" name=""/>
                      <p:cNvPicPr>
                        <a:picLocks noChangeAspect="1" noChangeArrowheads="1"/>
                      </p:cNvPicPr>
                      <p:nvPr/>
                    </p:nvPicPr>
                    <p:blipFill>
                      <a:blip r:embed="rId7"/>
                      <a:srcRect/>
                      <a:stretch>
                        <a:fillRect/>
                      </a:stretch>
                    </p:blipFill>
                    <p:spPr bwMode="auto">
                      <a:xfrm>
                        <a:off x="2794000" y="1226276"/>
                        <a:ext cx="4826000" cy="533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332182882"/>
              </p:ext>
            </p:extLst>
          </p:nvPr>
        </p:nvGraphicFramePr>
        <p:xfrm>
          <a:off x="1989137" y="2876550"/>
          <a:ext cx="2582863" cy="609600"/>
        </p:xfrm>
        <a:graphic>
          <a:graphicData uri="http://schemas.openxmlformats.org/presentationml/2006/ole">
            <mc:AlternateContent xmlns:mc="http://schemas.openxmlformats.org/markup-compatibility/2006">
              <mc:Choice xmlns:v="urn:schemas-microsoft-com:vml" Requires="v">
                <p:oleObj spid="_x0000_s82498" name="Equation" r:id="rId8" imgW="1447560" imgH="342720" progId="Equation.3">
                  <p:embed/>
                </p:oleObj>
              </mc:Choice>
              <mc:Fallback>
                <p:oleObj name="Equation" r:id="rId8" imgW="1447560" imgH="342720" progId="Equation.3">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989137" y="2876550"/>
                        <a:ext cx="2582863" cy="609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6" name="Object 15"/>
          <p:cNvGraphicFramePr>
            <a:graphicFrameLocks noChangeAspect="1"/>
          </p:cNvGraphicFramePr>
          <p:nvPr>
            <p:extLst>
              <p:ext uri="{D42A27DB-BD31-4B8C-83A1-F6EECF244321}">
                <p14:modId xmlns:p14="http://schemas.microsoft.com/office/powerpoint/2010/main" val="742805054"/>
              </p:ext>
            </p:extLst>
          </p:nvPr>
        </p:nvGraphicFramePr>
        <p:xfrm>
          <a:off x="2590800" y="1123950"/>
          <a:ext cx="4371380" cy="533400"/>
        </p:xfrm>
        <a:graphic>
          <a:graphicData uri="http://schemas.openxmlformats.org/presentationml/2006/ole">
            <mc:AlternateContent xmlns:mc="http://schemas.openxmlformats.org/markup-compatibility/2006">
              <mc:Choice xmlns:v="urn:schemas-microsoft-com:vml" Requires="v">
                <p:oleObj spid="_x0000_s82499" name="Equation" r:id="rId10" imgW="1866600" imgH="228600" progId="Equation.3">
                  <p:embed/>
                </p:oleObj>
              </mc:Choice>
              <mc:Fallback>
                <p:oleObj name="Equation" r:id="rId10" imgW="1866600" imgH="228600" progId="Equation.3">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590800" y="1123950"/>
                        <a:ext cx="4371380" cy="533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 name="Down Arrow 4"/>
          <p:cNvSpPr/>
          <p:nvPr/>
        </p:nvSpPr>
        <p:spPr>
          <a:xfrm rot="10800000">
            <a:off x="4749339" y="1541961"/>
            <a:ext cx="228600" cy="4572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587825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par>
                                <p:cTn id="13" presetID="42" presetClass="path" presetSubtype="0" accel="50000" decel="50000" fill="hold" grpId="0" nodeType="withEffect">
                                  <p:stCondLst>
                                    <p:cond delay="0"/>
                                  </p:stCondLst>
                                  <p:childTnLst>
                                    <p:animMotion origin="layout" path="M 0 3.60383E-6 L 0 0.13514 " pathEditMode="fixed" rAng="0" ptsTypes="AA">
                                      <p:cBhvr>
                                        <p:cTn id="14" dur="2000" fill="hold"/>
                                        <p:tgtEl>
                                          <p:spTgt spid="3">
                                            <p:txEl>
                                              <p:pRg st="1" end="1"/>
                                            </p:txEl>
                                          </p:spTgt>
                                        </p:tgtEl>
                                        <p:attrNameLst>
                                          <p:attrName>ppt_x</p:attrName>
                                          <p:attrName>ppt_y</p:attrName>
                                        </p:attrNameLst>
                                      </p:cBhvr>
                                      <p:rCtr x="0" y="6757"/>
                                    </p:animMotion>
                                  </p:childTnLst>
                                </p:cTn>
                              </p:par>
                              <p:par>
                                <p:cTn id="15" presetID="42" presetClass="path" presetSubtype="0" accel="50000" decel="50000" fill="hold" grpId="0" nodeType="withEffect">
                                  <p:stCondLst>
                                    <p:cond delay="0"/>
                                  </p:stCondLst>
                                  <p:childTnLst>
                                    <p:animMotion origin="layout" path="M 0 3.60383E-6 L 0 0.13514 " pathEditMode="fixed" rAng="0" ptsTypes="AA">
                                      <p:cBhvr>
                                        <p:cTn id="16" dur="2000" fill="hold"/>
                                        <p:tgtEl>
                                          <p:spTgt spid="3">
                                            <p:txEl>
                                              <p:pRg st="2" end="2"/>
                                            </p:txEl>
                                          </p:spTgt>
                                        </p:tgtEl>
                                        <p:attrNameLst>
                                          <p:attrName>ppt_x</p:attrName>
                                          <p:attrName>ppt_y</p:attrName>
                                        </p:attrNameLst>
                                      </p:cBhvr>
                                      <p:rCtr x="0" y="6757"/>
                                    </p:animMotion>
                                  </p:childTnLst>
                                </p:cTn>
                              </p:par>
                              <p:par>
                                <p:cTn id="17" presetID="42" presetClass="path" presetSubtype="0" accel="50000" decel="50000" fill="hold" grpId="0" nodeType="withEffect">
                                  <p:stCondLst>
                                    <p:cond delay="0"/>
                                  </p:stCondLst>
                                  <p:childTnLst>
                                    <p:animMotion origin="layout" path="M 0 3.60383E-6 L 0 0.13514 " pathEditMode="fixed" rAng="0" ptsTypes="AA">
                                      <p:cBhvr>
                                        <p:cTn id="18" dur="2000" fill="hold"/>
                                        <p:tgtEl>
                                          <p:spTgt spid="3">
                                            <p:txEl>
                                              <p:pRg st="4" end="4"/>
                                            </p:txEl>
                                          </p:spTgt>
                                        </p:tgtEl>
                                        <p:attrNameLst>
                                          <p:attrName>ppt_x</p:attrName>
                                          <p:attrName>ppt_y</p:attrName>
                                        </p:attrNameLst>
                                      </p:cBhvr>
                                      <p:rCtr x="0" y="6757"/>
                                    </p:animMotion>
                                  </p:childTnLst>
                                </p:cTn>
                              </p:par>
                              <p:par>
                                <p:cTn id="19" presetID="42" presetClass="path" presetSubtype="0" accel="50000" decel="50000" fill="hold" nodeType="withEffect">
                                  <p:stCondLst>
                                    <p:cond delay="0"/>
                                  </p:stCondLst>
                                  <p:childTnLst>
                                    <p:animMotion origin="layout" path="M -5.55556E-7 2.32336E-6 L -5.55556E-7 0.13329 " pathEditMode="fixed" rAng="0" ptsTypes="AA">
                                      <p:cBhvr>
                                        <p:cTn id="20" dur="2000" fill="hold"/>
                                        <p:tgtEl>
                                          <p:spTgt spid="7"/>
                                        </p:tgtEl>
                                        <p:attrNameLst>
                                          <p:attrName>ppt_x</p:attrName>
                                          <p:attrName>ppt_y</p:attrName>
                                        </p:attrNameLst>
                                      </p:cBhvr>
                                      <p:rCtr x="0" y="6665"/>
                                    </p:animMotion>
                                  </p:childTnLst>
                                </p:cTn>
                              </p:par>
                              <p:par>
                                <p:cTn id="21" presetID="42" presetClass="path" presetSubtype="0" accel="50000" decel="50000" fill="hold" nodeType="withEffect">
                                  <p:stCondLst>
                                    <p:cond delay="0"/>
                                  </p:stCondLst>
                                  <p:childTnLst>
                                    <p:animMotion origin="layout" path="M -4.44444E-6 -4.47872E-6 L -4.44444E-6 0.13572 " pathEditMode="relative" rAng="0" ptsTypes="AA">
                                      <p:cBhvr>
                                        <p:cTn id="22" dur="2000" fill="hold"/>
                                        <p:tgtEl>
                                          <p:spTgt spid="4"/>
                                        </p:tgtEl>
                                        <p:attrNameLst>
                                          <p:attrName>ppt_x</p:attrName>
                                          <p:attrName>ppt_y</p:attrName>
                                        </p:attrNameLst>
                                      </p:cBhvr>
                                      <p:rCtr x="0" y="6786"/>
                                    </p:animMotion>
                                  </p:childTnLst>
                                </p:cTn>
                              </p:par>
                            </p:childTnLst>
                          </p:cTn>
                        </p:par>
                        <p:par>
                          <p:cTn id="23" fill="hold">
                            <p:stCondLst>
                              <p:cond delay="2000"/>
                            </p:stCondLst>
                            <p:childTnLst>
                              <p:par>
                                <p:cTn id="24" presetID="1" presetClass="entr" presetSubtype="0" fill="hold" nodeType="afterEffect">
                                  <p:stCondLst>
                                    <p:cond delay="0"/>
                                  </p:stCondLst>
                                  <p:childTnLst>
                                    <p:set>
                                      <p:cBhvr>
                                        <p:cTn id="25" dur="1" fill="hold">
                                          <p:stCondLst>
                                            <p:cond delay="0"/>
                                          </p:stCondLst>
                                        </p:cTn>
                                        <p:tgtEl>
                                          <p:spTgt spid="16"/>
                                        </p:tgtEl>
                                        <p:attrNameLst>
                                          <p:attrName>style.visibility</p:attrName>
                                        </p:attrNameLst>
                                      </p:cBhvr>
                                      <p:to>
                                        <p:strVal val="visible"/>
                                      </p:to>
                                    </p:set>
                                  </p:childTnLst>
                                </p:cTn>
                              </p:par>
                            </p:childTnLst>
                          </p:cTn>
                        </p:par>
                        <p:par>
                          <p:cTn id="26" fill="hold">
                            <p:stCondLst>
                              <p:cond delay="2000"/>
                            </p:stCondLst>
                            <p:childTnLst>
                              <p:par>
                                <p:cTn id="27" presetID="1" presetClass="entr" presetSubtype="0" fill="hold" grpId="0" nodeType="afterEffect">
                                  <p:stCondLst>
                                    <p:cond delay="0"/>
                                  </p:stCondLst>
                                  <p:childTnLst>
                                    <p:set>
                                      <p:cBhvr>
                                        <p:cTn id="28" dur="1" fill="hold">
                                          <p:stCondLst>
                                            <p:cond delay="0"/>
                                          </p:stCondLst>
                                        </p:cTn>
                                        <p:tgtEl>
                                          <p:spTgt spid="5"/>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allAtOnce"/>
      <p:bldP spid="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7121202" cy="857250"/>
          </a:xfrm>
        </p:spPr>
        <p:txBody>
          <a:bodyPr>
            <a:normAutofit/>
          </a:bodyPr>
          <a:lstStyle/>
          <a:p>
            <a:pPr algn="l"/>
            <a:r>
              <a:rPr lang="en-US" b="1" dirty="0" smtClean="0"/>
              <a:t>Discretization</a:t>
            </a:r>
            <a:endParaRPr lang="en-US" b="1" dirty="0"/>
          </a:p>
        </p:txBody>
      </p:sp>
      <p:sp>
        <p:nvSpPr>
          <p:cNvPr id="3" name="Content Placeholder 2"/>
          <p:cNvSpPr>
            <a:spLocks noGrp="1"/>
          </p:cNvSpPr>
          <p:nvPr>
            <p:ph idx="1"/>
          </p:nvPr>
        </p:nvSpPr>
        <p:spPr>
          <a:xfrm>
            <a:off x="457200" y="1200150"/>
            <a:ext cx="8229600" cy="3943350"/>
          </a:xfrm>
        </p:spPr>
        <p:txBody>
          <a:bodyPr>
            <a:normAutofit/>
          </a:bodyPr>
          <a:lstStyle/>
          <a:p>
            <a:pPr marL="0" indent="0">
              <a:buNone/>
            </a:pPr>
            <a:r>
              <a:rPr lang="en-US" dirty="0" smtClean="0">
                <a:sym typeface="Symbol"/>
              </a:rPr>
              <a:t/>
            </a:r>
            <a:br>
              <a:rPr lang="en-US" dirty="0" smtClean="0">
                <a:sym typeface="Symbol"/>
              </a:rPr>
            </a:br>
            <a:endParaRPr lang="en-US" dirty="0" smtClean="0">
              <a:sym typeface="Symbol"/>
            </a:endParaRPr>
          </a:p>
          <a:p>
            <a:pPr marL="0" indent="0">
              <a:buNone/>
            </a:pPr>
            <a:r>
              <a:rPr lang="en-US" u="sng" dirty="0" smtClean="0">
                <a:sym typeface="Symbol"/>
              </a:rPr>
              <a:t>In </a:t>
            </a:r>
            <a:r>
              <a:rPr lang="en-US" u="sng" dirty="0">
                <a:sym typeface="Symbol"/>
              </a:rPr>
              <a:t>our </a:t>
            </a:r>
            <a:r>
              <a:rPr lang="en-US" u="sng" dirty="0" smtClean="0">
                <a:sym typeface="Symbol"/>
              </a:rPr>
              <a:t>system</a:t>
            </a:r>
            <a:r>
              <a:rPr lang="en-US" dirty="0" smtClean="0">
                <a:sym typeface="Symbol"/>
              </a:rPr>
              <a:t>:</a:t>
            </a:r>
            <a:endParaRPr lang="en-US" dirty="0">
              <a:sym typeface="Symbol"/>
            </a:endParaRPr>
          </a:p>
          <a:p>
            <a:pPr lvl="1"/>
            <a:r>
              <a:rPr lang="en-US" dirty="0" smtClean="0">
                <a:sym typeface="Symbol"/>
              </a:rPr>
              <a:t>Modulate gradient</a:t>
            </a:r>
            <a:endParaRPr lang="en-US" dirty="0">
              <a:sym typeface="Symbol"/>
            </a:endParaRPr>
          </a:p>
          <a:p>
            <a:pPr lvl="1"/>
            <a:r>
              <a:rPr lang="en-US" dirty="0">
                <a:sym typeface="Symbol"/>
              </a:rPr>
              <a:t>Scale metric</a:t>
            </a:r>
          </a:p>
          <a:p>
            <a:pPr marL="57150" indent="0">
              <a:buNone/>
            </a:pPr>
            <a:endParaRPr lang="en-US" dirty="0" smtClean="0"/>
          </a:p>
        </p:txBody>
      </p:sp>
      <p:graphicFrame>
        <p:nvGraphicFramePr>
          <p:cNvPr id="8" name="Object 7"/>
          <p:cNvGraphicFramePr>
            <a:graphicFrameLocks noChangeAspect="1"/>
          </p:cNvGraphicFramePr>
          <p:nvPr>
            <p:extLst>
              <p:ext uri="{D42A27DB-BD31-4B8C-83A1-F6EECF244321}">
                <p14:modId xmlns:p14="http://schemas.microsoft.com/office/powerpoint/2010/main" val="4238435944"/>
              </p:ext>
            </p:extLst>
          </p:nvPr>
        </p:nvGraphicFramePr>
        <p:xfrm>
          <a:off x="5464007" y="3486150"/>
          <a:ext cx="3527593" cy="1524000"/>
        </p:xfrm>
        <a:graphic>
          <a:graphicData uri="http://schemas.openxmlformats.org/presentationml/2006/ole">
            <mc:AlternateContent xmlns:mc="http://schemas.openxmlformats.org/markup-compatibility/2006">
              <mc:Choice xmlns:v="urn:schemas-microsoft-com:vml" Requires="v">
                <p:oleObj spid="_x0000_s83329" name="Equation" r:id="rId4" imgW="1993900" imgH="863600" progId="Equation.3">
                  <p:embed/>
                </p:oleObj>
              </mc:Choice>
              <mc:Fallback>
                <p:oleObj name="Equation" r:id="rId4" imgW="1993900" imgH="86360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64007" y="3486150"/>
                        <a:ext cx="3527593" cy="1524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 name="Oval 8"/>
          <p:cNvSpPr/>
          <p:nvPr/>
        </p:nvSpPr>
        <p:spPr>
          <a:xfrm>
            <a:off x="6771289" y="4248150"/>
            <a:ext cx="194735" cy="3048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6737130" y="4629150"/>
            <a:ext cx="194735" cy="3048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7109955" y="3604390"/>
            <a:ext cx="558258" cy="3048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p:nvPr/>
        </p:nvSpPr>
        <p:spPr>
          <a:xfrm>
            <a:off x="8128542" y="4442590"/>
            <a:ext cx="558258" cy="3048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p:cNvSpPr/>
          <p:nvPr/>
        </p:nvSpPr>
        <p:spPr>
          <a:xfrm>
            <a:off x="6304052" y="1137481"/>
            <a:ext cx="194735" cy="3048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6053665" y="1127207"/>
            <a:ext cx="194735" cy="3048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p:cNvSpPr/>
          <p:nvPr/>
        </p:nvSpPr>
        <p:spPr>
          <a:xfrm>
            <a:off x="5410200" y="1127207"/>
            <a:ext cx="194735" cy="3048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p:cNvSpPr/>
          <p:nvPr/>
        </p:nvSpPr>
        <p:spPr>
          <a:xfrm>
            <a:off x="3678148" y="1127207"/>
            <a:ext cx="194735" cy="3048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p:cNvSpPr/>
          <p:nvPr/>
        </p:nvSpPr>
        <p:spPr>
          <a:xfrm>
            <a:off x="2995391" y="1127207"/>
            <a:ext cx="194735" cy="3048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ight Brace 22"/>
          <p:cNvSpPr/>
          <p:nvPr/>
        </p:nvSpPr>
        <p:spPr>
          <a:xfrm rot="5400000">
            <a:off x="3318997" y="924780"/>
            <a:ext cx="155450" cy="1474705"/>
          </a:xfrm>
          <a:prstGeom prst="righ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4" name="Right Brace 23"/>
          <p:cNvSpPr/>
          <p:nvPr/>
        </p:nvSpPr>
        <p:spPr>
          <a:xfrm rot="5400000">
            <a:off x="5867399" y="749257"/>
            <a:ext cx="152402" cy="1828799"/>
          </a:xfrm>
          <a:prstGeom prst="righ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5" name="TextBox 24"/>
          <p:cNvSpPr txBox="1"/>
          <p:nvPr/>
        </p:nvSpPr>
        <p:spPr>
          <a:xfrm>
            <a:off x="2722652" y="1660607"/>
            <a:ext cx="1360052" cy="338554"/>
          </a:xfrm>
          <a:prstGeom prst="rect">
            <a:avLst/>
          </a:prstGeom>
          <a:noFill/>
        </p:spPr>
        <p:txBody>
          <a:bodyPr wrap="none" rtlCol="0">
            <a:spAutoFit/>
          </a:bodyPr>
          <a:lstStyle/>
          <a:p>
            <a:pPr algn="ctr"/>
            <a:r>
              <a:rPr lang="en-US" sz="1600" dirty="0" smtClean="0"/>
              <a:t>system matrix</a:t>
            </a:r>
            <a:endParaRPr lang="en-US" sz="1600" dirty="0"/>
          </a:p>
        </p:txBody>
      </p:sp>
      <p:sp>
        <p:nvSpPr>
          <p:cNvPr id="26" name="TextBox 25"/>
          <p:cNvSpPr txBox="1"/>
          <p:nvPr/>
        </p:nvSpPr>
        <p:spPr>
          <a:xfrm>
            <a:off x="5087470" y="1660607"/>
            <a:ext cx="1739708" cy="338554"/>
          </a:xfrm>
          <a:prstGeom prst="rect">
            <a:avLst/>
          </a:prstGeom>
          <a:noFill/>
        </p:spPr>
        <p:txBody>
          <a:bodyPr wrap="none" rtlCol="0">
            <a:spAutoFit/>
          </a:bodyPr>
          <a:lstStyle/>
          <a:p>
            <a:pPr algn="ctr"/>
            <a:r>
              <a:rPr lang="en-US" sz="1600" dirty="0" smtClean="0"/>
              <a:t>system constraints</a:t>
            </a:r>
            <a:endParaRPr lang="en-US" sz="1600" dirty="0"/>
          </a:p>
        </p:txBody>
      </p:sp>
      <p:sp>
        <p:nvSpPr>
          <p:cNvPr id="27" name="TextBox 26"/>
          <p:cNvSpPr txBox="1"/>
          <p:nvPr/>
        </p:nvSpPr>
        <p:spPr>
          <a:xfrm>
            <a:off x="1524000" y="2983290"/>
            <a:ext cx="6109173" cy="1569660"/>
          </a:xfrm>
          <a:prstGeom prst="rect">
            <a:avLst/>
          </a:prstGeom>
          <a:solidFill>
            <a:schemeClr val="accent1"/>
          </a:solidFill>
          <a:ln w="25400">
            <a:solidFill>
              <a:schemeClr val="tx1"/>
            </a:solidFill>
          </a:ln>
        </p:spPr>
        <p:txBody>
          <a:bodyPr wrap="none" rtlCol="0">
            <a:spAutoFit/>
          </a:bodyPr>
          <a:lstStyle/>
          <a:p>
            <a:r>
              <a:rPr lang="en-US" sz="3200" dirty="0" smtClean="0"/>
              <a:t>To make the system interactive:</a:t>
            </a:r>
          </a:p>
          <a:p>
            <a:pPr marL="511175" indent="-342900">
              <a:buFont typeface="+mj-lt"/>
              <a:buAutoNum type="arabicPeriod"/>
            </a:pPr>
            <a:r>
              <a:rPr lang="en-US" sz="3200" dirty="0" smtClean="0"/>
              <a:t>Fast integration</a:t>
            </a:r>
          </a:p>
          <a:p>
            <a:pPr marL="511175" indent="-342900">
              <a:buFont typeface="+mj-lt"/>
              <a:buAutoNum type="arabicPeriod"/>
            </a:pPr>
            <a:r>
              <a:rPr lang="en-US" sz="3200" dirty="0" smtClean="0"/>
              <a:t>Fast solver w/o pre-factorization</a:t>
            </a:r>
          </a:p>
        </p:txBody>
      </p:sp>
      <p:graphicFrame>
        <p:nvGraphicFramePr>
          <p:cNvPr id="4" name="Object 3"/>
          <p:cNvGraphicFramePr>
            <a:graphicFrameLocks noChangeAspect="1"/>
          </p:cNvGraphicFramePr>
          <p:nvPr>
            <p:extLst>
              <p:ext uri="{D42A27DB-BD31-4B8C-83A1-F6EECF244321}">
                <p14:modId xmlns:p14="http://schemas.microsoft.com/office/powerpoint/2010/main" val="742805054"/>
              </p:ext>
            </p:extLst>
          </p:nvPr>
        </p:nvGraphicFramePr>
        <p:xfrm>
          <a:off x="2590800" y="1123950"/>
          <a:ext cx="4371975" cy="533400"/>
        </p:xfrm>
        <a:graphic>
          <a:graphicData uri="http://schemas.openxmlformats.org/presentationml/2006/ole">
            <mc:AlternateContent xmlns:mc="http://schemas.openxmlformats.org/markup-compatibility/2006">
              <mc:Choice xmlns:v="urn:schemas-microsoft-com:vml" Requires="v">
                <p:oleObj spid="_x0000_s83330" name="Equation" r:id="rId6" imgW="1866900" imgH="228600" progId="Equation.3">
                  <p:embed/>
                </p:oleObj>
              </mc:Choice>
              <mc:Fallback>
                <p:oleObj name="Equation" r:id="rId6" imgW="1866900" imgH="228600" progId="Equation.3">
                  <p:embed/>
                  <p:pic>
                    <p:nvPicPr>
                      <p:cNvPr id="0" name="Object 1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590800" y="1123950"/>
                        <a:ext cx="4371975"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2005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par>
                                <p:cTn id="11" presetID="15" presetClass="emph" presetSubtype="0" grpId="0" nodeType="withEffect">
                                  <p:stCondLst>
                                    <p:cond delay="0"/>
                                  </p:stCondLst>
                                  <p:iterate type="lt">
                                    <p:tmAbs val="0"/>
                                  </p:iterate>
                                  <p:childTnLst>
                                    <p:set>
                                      <p:cBhvr override="childStyle">
                                        <p:cTn id="12" dur="indefinite"/>
                                        <p:tgtEl>
                                          <p:spTgt spid="26"/>
                                        </p:tgtEl>
                                        <p:attrNameLst>
                                          <p:attrName>style.fontWeight</p:attrName>
                                        </p:attrNameLst>
                                      </p:cBhvr>
                                      <p:to>
                                        <p:strVal val="bold"/>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par>
                                <p:cTn id="17" presetID="1" presetClass="exit" presetSubtype="0" fill="hold" grpId="1" nodeType="withEffect">
                                  <p:stCondLst>
                                    <p:cond delay="0"/>
                                  </p:stCondLst>
                                  <p:childTnLst>
                                    <p:set>
                                      <p:cBhvr>
                                        <p:cTn id="18" dur="1" fill="hold">
                                          <p:stCondLst>
                                            <p:cond delay="0"/>
                                          </p:stCondLst>
                                        </p:cTn>
                                        <p:tgtEl>
                                          <p:spTgt spid="9"/>
                                        </p:tgtEl>
                                        <p:attrNameLst>
                                          <p:attrName>style.visibility</p:attrName>
                                        </p:attrNameLst>
                                      </p:cBhvr>
                                      <p:to>
                                        <p:strVal val="hidden"/>
                                      </p:to>
                                    </p:set>
                                  </p:childTnLst>
                                </p:cTn>
                              </p:par>
                              <p:par>
                                <p:cTn id="19" presetID="1" presetClass="entr" presetSubtype="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par>
                                <p:cTn id="25" presetID="1" presetClass="exit" presetSubtype="0" fill="hold" grpId="1" nodeType="withEffect">
                                  <p:stCondLst>
                                    <p:cond delay="0"/>
                                  </p:stCondLst>
                                  <p:childTnLst>
                                    <p:set>
                                      <p:cBhvr>
                                        <p:cTn id="26" dur="1" fill="hold">
                                          <p:stCondLst>
                                            <p:cond delay="0"/>
                                          </p:stCondLst>
                                        </p:cTn>
                                        <p:tgtEl>
                                          <p:spTgt spid="13"/>
                                        </p:tgtEl>
                                        <p:attrNameLst>
                                          <p:attrName>style.visibility</p:attrName>
                                        </p:attrNameLst>
                                      </p:cBhvr>
                                      <p:to>
                                        <p:strVal val="hidden"/>
                                      </p:to>
                                    </p:set>
                                  </p:childTnLst>
                                </p:cTn>
                              </p:par>
                              <p:par>
                                <p:cTn id="27" presetID="1" presetClass="entr" presetSubtype="0"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7"/>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8"/>
                                        </p:tgtEl>
                                        <p:attrNameLst>
                                          <p:attrName>style.visibility</p:attrName>
                                        </p:attrNameLst>
                                      </p:cBhvr>
                                      <p:to>
                                        <p:strVal val="visible"/>
                                      </p:to>
                                    </p:set>
                                  </p:childTnLst>
                                </p:cTn>
                              </p:par>
                              <p:par>
                                <p:cTn id="35" presetID="15" presetClass="emph" presetSubtype="0" nodeType="withEffect">
                                  <p:stCondLst>
                                    <p:cond delay="0"/>
                                  </p:stCondLst>
                                  <p:iterate type="lt">
                                    <p:tmAbs val="0"/>
                                  </p:iterate>
                                  <p:childTnLst>
                                    <p:set>
                                      <p:cBhvr override="childStyle">
                                        <p:cTn id="36" dur="indefinite"/>
                                        <p:tgtEl>
                                          <p:spTgt spid="25">
                                            <p:txEl>
                                              <p:pRg st="0" end="0"/>
                                            </p:txEl>
                                          </p:spTgt>
                                        </p:tgtEl>
                                        <p:attrNameLst>
                                          <p:attrName>style.fontWeight</p:attrName>
                                        </p:attrNameLst>
                                      </p:cBhvr>
                                      <p:to>
                                        <p:strVal val="bold"/>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10" grpId="0" animBg="1"/>
      <p:bldP spid="11" grpId="0" animBg="1"/>
      <p:bldP spid="12" grpId="0" animBg="1"/>
      <p:bldP spid="13" grpId="0" animBg="1"/>
      <p:bldP spid="13" grpId="1" animBg="1"/>
      <p:bldP spid="14" grpId="0" animBg="1"/>
      <p:bldP spid="15" grpId="0" animBg="1"/>
      <p:bldP spid="17" grpId="0" animBg="1"/>
      <p:bldP spid="18" grpId="0" animBg="1"/>
      <p:bldP spid="26" grpId="0"/>
      <p:bldP spid="2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Outline</a:t>
            </a:r>
            <a:endParaRPr lang="en-US" b="1" dirty="0"/>
          </a:p>
        </p:txBody>
      </p:sp>
      <p:sp>
        <p:nvSpPr>
          <p:cNvPr id="3" name="Content Placeholder 2"/>
          <p:cNvSpPr>
            <a:spLocks noGrp="1"/>
          </p:cNvSpPr>
          <p:nvPr>
            <p:ph idx="1"/>
          </p:nvPr>
        </p:nvSpPr>
        <p:spPr>
          <a:xfrm>
            <a:off x="457200" y="1200150"/>
            <a:ext cx="8229600" cy="3943349"/>
          </a:xfrm>
        </p:spPr>
        <p:txBody>
          <a:bodyPr>
            <a:normAutofit lnSpcReduction="10000"/>
          </a:bodyPr>
          <a:lstStyle/>
          <a:p>
            <a:r>
              <a:rPr lang="en-US" b="1" dirty="0" smtClean="0">
                <a:solidFill>
                  <a:schemeClr val="bg1">
                    <a:lumMod val="50000"/>
                  </a:schemeClr>
                </a:solidFill>
              </a:rPr>
              <a:t>Introduction</a:t>
            </a:r>
          </a:p>
          <a:p>
            <a:r>
              <a:rPr lang="en-US" b="1" dirty="0" smtClean="0">
                <a:solidFill>
                  <a:schemeClr val="bg1">
                    <a:lumMod val="50000"/>
                  </a:schemeClr>
                </a:solidFill>
              </a:rPr>
              <a:t>Approach</a:t>
            </a:r>
          </a:p>
          <a:p>
            <a:r>
              <a:rPr lang="en-US" b="1" dirty="0" smtClean="0"/>
              <a:t>Implementation</a:t>
            </a:r>
          </a:p>
          <a:p>
            <a:pPr lvl="1"/>
            <a:r>
              <a:rPr lang="en-US" b="1" dirty="0" smtClean="0"/>
              <a:t>Finite Elements</a:t>
            </a:r>
          </a:p>
          <a:p>
            <a:pPr lvl="1"/>
            <a:r>
              <a:rPr lang="en-US" b="1" dirty="0" smtClean="0"/>
              <a:t>Integration</a:t>
            </a:r>
          </a:p>
          <a:p>
            <a:r>
              <a:rPr lang="en-US" b="1" dirty="0" smtClean="0">
                <a:solidFill>
                  <a:schemeClr val="bg1">
                    <a:lumMod val="50000"/>
                  </a:schemeClr>
                </a:solidFill>
              </a:rPr>
              <a:t>Results</a:t>
            </a:r>
          </a:p>
          <a:p>
            <a:r>
              <a:rPr lang="en-US" b="1" dirty="0" smtClean="0">
                <a:solidFill>
                  <a:schemeClr val="bg1">
                    <a:lumMod val="50000"/>
                  </a:schemeClr>
                </a:solidFill>
              </a:rPr>
              <a:t>Conclusion</a:t>
            </a:r>
            <a:endParaRPr lang="en-US" b="1" dirty="0">
              <a:solidFill>
                <a:schemeClr val="bg1">
                  <a:lumMod val="50000"/>
                </a:schemeClr>
              </a:solidFill>
            </a:endParaRPr>
          </a:p>
        </p:txBody>
      </p:sp>
    </p:spTree>
    <p:extLst>
      <p:ext uri="{BB962C8B-B14F-4D97-AF65-F5344CB8AC3E}">
        <p14:creationId xmlns:p14="http://schemas.microsoft.com/office/powerpoint/2010/main" val="101052050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1" name="Group 130"/>
          <p:cNvGrpSpPr/>
          <p:nvPr/>
        </p:nvGrpSpPr>
        <p:grpSpPr>
          <a:xfrm>
            <a:off x="5495192" y="2697766"/>
            <a:ext cx="2362200" cy="2166986"/>
            <a:chOff x="6011008" y="2521926"/>
            <a:chExt cx="2362200" cy="2166986"/>
          </a:xfrm>
        </p:grpSpPr>
        <p:sp>
          <p:nvSpPr>
            <p:cNvPr id="132" name="Freeform 131"/>
            <p:cNvSpPr/>
            <p:nvPr/>
          </p:nvSpPr>
          <p:spPr>
            <a:xfrm>
              <a:off x="6066692" y="2567354"/>
              <a:ext cx="2259623" cy="2092569"/>
            </a:xfrm>
            <a:custGeom>
              <a:avLst/>
              <a:gdLst>
                <a:gd name="connsiteX0" fmla="*/ 0 w 2259623"/>
                <a:gd name="connsiteY0" fmla="*/ 2083777 h 2092569"/>
                <a:gd name="connsiteX1" fmla="*/ 140677 w 2259623"/>
                <a:gd name="connsiteY1" fmla="*/ 1213338 h 2092569"/>
                <a:gd name="connsiteX2" fmla="*/ 316523 w 2259623"/>
                <a:gd name="connsiteY2" fmla="*/ 756138 h 2092569"/>
                <a:gd name="connsiteX3" fmla="*/ 536331 w 2259623"/>
                <a:gd name="connsiteY3" fmla="*/ 430823 h 2092569"/>
                <a:gd name="connsiteX4" fmla="*/ 888023 w 2259623"/>
                <a:gd name="connsiteY4" fmla="*/ 175846 h 2092569"/>
                <a:gd name="connsiteX5" fmla="*/ 1283677 w 2259623"/>
                <a:gd name="connsiteY5" fmla="*/ 61546 h 2092569"/>
                <a:gd name="connsiteX6" fmla="*/ 1696916 w 2259623"/>
                <a:gd name="connsiteY6" fmla="*/ 0 h 2092569"/>
                <a:gd name="connsiteX7" fmla="*/ 1943100 w 2259623"/>
                <a:gd name="connsiteY7" fmla="*/ 202223 h 2092569"/>
                <a:gd name="connsiteX8" fmla="*/ 2057400 w 2259623"/>
                <a:gd name="connsiteY8" fmla="*/ 589084 h 2092569"/>
                <a:gd name="connsiteX9" fmla="*/ 2259623 w 2259623"/>
                <a:gd name="connsiteY9" fmla="*/ 923192 h 2092569"/>
                <a:gd name="connsiteX10" fmla="*/ 2145323 w 2259623"/>
                <a:gd name="connsiteY10" fmla="*/ 1055077 h 2092569"/>
                <a:gd name="connsiteX11" fmla="*/ 1635370 w 2259623"/>
                <a:gd name="connsiteY11" fmla="*/ 888023 h 2092569"/>
                <a:gd name="connsiteX12" fmla="*/ 1195754 w 2259623"/>
                <a:gd name="connsiteY12" fmla="*/ 826477 h 2092569"/>
                <a:gd name="connsiteX13" fmla="*/ 1046285 w 2259623"/>
                <a:gd name="connsiteY13" fmla="*/ 844061 h 2092569"/>
                <a:gd name="connsiteX14" fmla="*/ 791308 w 2259623"/>
                <a:gd name="connsiteY14" fmla="*/ 1046284 h 2092569"/>
                <a:gd name="connsiteX15" fmla="*/ 712177 w 2259623"/>
                <a:gd name="connsiteY15" fmla="*/ 1485900 h 2092569"/>
                <a:gd name="connsiteX16" fmla="*/ 650631 w 2259623"/>
                <a:gd name="connsiteY16" fmla="*/ 2092569 h 2092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59623" h="2092569">
                  <a:moveTo>
                    <a:pt x="0" y="2083777"/>
                  </a:moveTo>
                  <a:lnTo>
                    <a:pt x="140677" y="1213338"/>
                  </a:lnTo>
                  <a:lnTo>
                    <a:pt x="316523" y="756138"/>
                  </a:lnTo>
                  <a:lnTo>
                    <a:pt x="536331" y="430823"/>
                  </a:lnTo>
                  <a:lnTo>
                    <a:pt x="888023" y="175846"/>
                  </a:lnTo>
                  <a:lnTo>
                    <a:pt x="1283677" y="61546"/>
                  </a:lnTo>
                  <a:lnTo>
                    <a:pt x="1696916" y="0"/>
                  </a:lnTo>
                  <a:lnTo>
                    <a:pt x="1943100" y="202223"/>
                  </a:lnTo>
                  <a:lnTo>
                    <a:pt x="2057400" y="589084"/>
                  </a:lnTo>
                  <a:lnTo>
                    <a:pt x="2259623" y="923192"/>
                  </a:lnTo>
                  <a:lnTo>
                    <a:pt x="2145323" y="1055077"/>
                  </a:lnTo>
                  <a:lnTo>
                    <a:pt x="1635370" y="888023"/>
                  </a:lnTo>
                  <a:lnTo>
                    <a:pt x="1195754" y="826477"/>
                  </a:lnTo>
                  <a:lnTo>
                    <a:pt x="1046285" y="844061"/>
                  </a:lnTo>
                  <a:lnTo>
                    <a:pt x="791308" y="1046284"/>
                  </a:lnTo>
                  <a:lnTo>
                    <a:pt x="712177" y="1485900"/>
                  </a:lnTo>
                  <a:lnTo>
                    <a:pt x="650631" y="2092569"/>
                  </a:lnTo>
                </a:path>
              </a:pathLst>
            </a:custGeom>
            <a:ln w="508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3" name="Oval 132"/>
            <p:cNvSpPr>
              <a:spLocks noChangeAspect="1"/>
            </p:cNvSpPr>
            <p:nvPr/>
          </p:nvSpPr>
          <p:spPr>
            <a:xfrm flipV="1">
              <a:off x="6011008" y="4588328"/>
              <a:ext cx="100584" cy="10058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4" name="Oval 133"/>
            <p:cNvSpPr>
              <a:spLocks noChangeAspect="1"/>
            </p:cNvSpPr>
            <p:nvPr/>
          </p:nvSpPr>
          <p:spPr>
            <a:xfrm flipV="1">
              <a:off x="6147816" y="3773366"/>
              <a:ext cx="100584" cy="10058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5" name="Oval 134"/>
            <p:cNvSpPr>
              <a:spLocks noChangeAspect="1"/>
            </p:cNvSpPr>
            <p:nvPr/>
          </p:nvSpPr>
          <p:spPr>
            <a:xfrm flipV="1">
              <a:off x="6326592" y="3300574"/>
              <a:ext cx="100584" cy="10058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6" name="Oval 135"/>
            <p:cNvSpPr>
              <a:spLocks noChangeAspect="1"/>
            </p:cNvSpPr>
            <p:nvPr/>
          </p:nvSpPr>
          <p:spPr>
            <a:xfrm flipV="1">
              <a:off x="6555192" y="2952750"/>
              <a:ext cx="100584" cy="10058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7" name="Oval 136"/>
            <p:cNvSpPr>
              <a:spLocks noChangeAspect="1"/>
            </p:cNvSpPr>
            <p:nvPr/>
          </p:nvSpPr>
          <p:spPr>
            <a:xfrm flipV="1">
              <a:off x="6901024" y="2699766"/>
              <a:ext cx="100584" cy="10058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8" name="Oval 137"/>
            <p:cNvSpPr>
              <a:spLocks noChangeAspect="1"/>
            </p:cNvSpPr>
            <p:nvPr/>
          </p:nvSpPr>
          <p:spPr>
            <a:xfrm flipV="1">
              <a:off x="7282024" y="2580542"/>
              <a:ext cx="100584" cy="10058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9" name="Oval 138"/>
            <p:cNvSpPr>
              <a:spLocks noChangeAspect="1"/>
            </p:cNvSpPr>
            <p:nvPr/>
          </p:nvSpPr>
          <p:spPr>
            <a:xfrm flipV="1">
              <a:off x="7696200" y="2521926"/>
              <a:ext cx="100584" cy="10058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0" name="Oval 139"/>
            <p:cNvSpPr>
              <a:spLocks noChangeAspect="1"/>
            </p:cNvSpPr>
            <p:nvPr/>
          </p:nvSpPr>
          <p:spPr>
            <a:xfrm flipV="1">
              <a:off x="7961960" y="2723214"/>
              <a:ext cx="100584" cy="10058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1" name="Oval 140"/>
            <p:cNvSpPr>
              <a:spLocks noChangeAspect="1"/>
            </p:cNvSpPr>
            <p:nvPr/>
          </p:nvSpPr>
          <p:spPr>
            <a:xfrm flipV="1">
              <a:off x="8062544" y="3080766"/>
              <a:ext cx="100584" cy="10058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2" name="Oval 141"/>
            <p:cNvSpPr>
              <a:spLocks noChangeAspect="1"/>
            </p:cNvSpPr>
            <p:nvPr/>
          </p:nvSpPr>
          <p:spPr>
            <a:xfrm flipV="1">
              <a:off x="8272624" y="3427534"/>
              <a:ext cx="100584" cy="10058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3" name="Oval 142"/>
            <p:cNvSpPr>
              <a:spLocks noChangeAspect="1"/>
            </p:cNvSpPr>
            <p:nvPr/>
          </p:nvSpPr>
          <p:spPr>
            <a:xfrm flipV="1">
              <a:off x="8153400" y="3561414"/>
              <a:ext cx="100584" cy="10058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4" name="Oval 143"/>
            <p:cNvSpPr>
              <a:spLocks noChangeAspect="1"/>
            </p:cNvSpPr>
            <p:nvPr/>
          </p:nvSpPr>
          <p:spPr>
            <a:xfrm flipV="1">
              <a:off x="7645440" y="3409950"/>
              <a:ext cx="100584" cy="10058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5" name="Oval 144"/>
            <p:cNvSpPr>
              <a:spLocks noChangeAspect="1"/>
            </p:cNvSpPr>
            <p:nvPr/>
          </p:nvSpPr>
          <p:spPr>
            <a:xfrm flipV="1">
              <a:off x="7230208" y="3351334"/>
              <a:ext cx="100584" cy="10058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6" name="Oval 145"/>
            <p:cNvSpPr>
              <a:spLocks noChangeAspect="1"/>
            </p:cNvSpPr>
            <p:nvPr/>
          </p:nvSpPr>
          <p:spPr>
            <a:xfrm flipV="1">
              <a:off x="7060224" y="3368918"/>
              <a:ext cx="100584" cy="10058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7" name="Oval 146"/>
            <p:cNvSpPr>
              <a:spLocks noChangeAspect="1"/>
            </p:cNvSpPr>
            <p:nvPr/>
          </p:nvSpPr>
          <p:spPr>
            <a:xfrm flipV="1">
              <a:off x="6822832" y="3555550"/>
              <a:ext cx="100584" cy="10058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8" name="Oval 147"/>
            <p:cNvSpPr>
              <a:spLocks noChangeAspect="1"/>
            </p:cNvSpPr>
            <p:nvPr/>
          </p:nvSpPr>
          <p:spPr>
            <a:xfrm flipV="1">
              <a:off x="6672424" y="4570534"/>
              <a:ext cx="100584" cy="10058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p:cNvSpPr>
            <a:spLocks noGrp="1"/>
          </p:cNvSpPr>
          <p:nvPr>
            <p:ph type="title"/>
          </p:nvPr>
        </p:nvSpPr>
        <p:spPr/>
        <p:txBody>
          <a:bodyPr/>
          <a:lstStyle/>
          <a:p>
            <a:r>
              <a:rPr lang="en-US" dirty="0" smtClean="0"/>
              <a:t>Grid-Based Finite </a:t>
            </a:r>
            <a:r>
              <a:rPr lang="en-US" dirty="0"/>
              <a:t>Elements</a:t>
            </a:r>
          </a:p>
        </p:txBody>
      </p:sp>
      <p:sp>
        <p:nvSpPr>
          <p:cNvPr id="29" name="Content Placeholder 2"/>
          <p:cNvSpPr>
            <a:spLocks noGrp="1"/>
          </p:cNvSpPr>
          <p:nvPr>
            <p:ph idx="1"/>
          </p:nvPr>
        </p:nvSpPr>
        <p:spPr>
          <a:xfrm>
            <a:off x="457200" y="1200151"/>
            <a:ext cx="8686800" cy="761999"/>
          </a:xfrm>
        </p:spPr>
        <p:txBody>
          <a:bodyPr/>
          <a:lstStyle/>
          <a:p>
            <a:pPr marL="0" indent="0">
              <a:buNone/>
            </a:pPr>
            <a:r>
              <a:rPr lang="en-US" dirty="0"/>
              <a:t>Imposing </a:t>
            </a:r>
            <a:r>
              <a:rPr lang="en-US" dirty="0" smtClean="0"/>
              <a:t>regularity [Chuang </a:t>
            </a:r>
            <a:r>
              <a:rPr lang="en-US" i="1" dirty="0" smtClean="0"/>
              <a:t>et al.</a:t>
            </a:r>
            <a:r>
              <a:rPr lang="en-US" dirty="0" smtClean="0"/>
              <a:t> 2009]</a:t>
            </a:r>
            <a:endParaRPr lang="en-US" dirty="0"/>
          </a:p>
        </p:txBody>
      </p:sp>
      <p:sp>
        <p:nvSpPr>
          <p:cNvPr id="294" name="Right Arrow 293"/>
          <p:cNvSpPr/>
          <p:nvPr/>
        </p:nvSpPr>
        <p:spPr>
          <a:xfrm>
            <a:off x="4038600" y="3181350"/>
            <a:ext cx="609600" cy="609600"/>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pic>
        <p:nvPicPr>
          <p:cNvPr id="1095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9649" y="2162903"/>
            <a:ext cx="2743200" cy="274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578" name="Group 577"/>
          <p:cNvGrpSpPr/>
          <p:nvPr/>
        </p:nvGrpSpPr>
        <p:grpSpPr>
          <a:xfrm>
            <a:off x="5876629" y="2959692"/>
            <a:ext cx="1226525" cy="1212257"/>
            <a:chOff x="5867400" y="2647950"/>
            <a:chExt cx="1524000" cy="1524001"/>
          </a:xfrm>
        </p:grpSpPr>
        <p:sp>
          <p:nvSpPr>
            <p:cNvPr id="579" name="Rectangle 578"/>
            <p:cNvSpPr/>
            <p:nvPr/>
          </p:nvSpPr>
          <p:spPr>
            <a:xfrm>
              <a:off x="5867400" y="2647950"/>
              <a:ext cx="762000" cy="762000"/>
            </a:xfrm>
            <a:prstGeom prst="rect">
              <a:avLst/>
            </a:prstGeom>
            <a:gradFill flip="none" rotWithShape="1">
              <a:gsLst>
                <a:gs pos="0">
                  <a:schemeClr val="accent6">
                    <a:lumMod val="75000"/>
                    <a:alpha val="90000"/>
                  </a:schemeClr>
                </a:gs>
                <a:gs pos="16000">
                  <a:schemeClr val="accent6">
                    <a:lumMod val="75000"/>
                    <a:alpha val="90000"/>
                  </a:schemeClr>
                </a:gs>
                <a:gs pos="100000">
                  <a:schemeClr val="bg1">
                    <a:alpha val="80000"/>
                  </a:scheme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0" name="Rectangle 579"/>
            <p:cNvSpPr/>
            <p:nvPr/>
          </p:nvSpPr>
          <p:spPr>
            <a:xfrm rot="5400000">
              <a:off x="6629400" y="2647950"/>
              <a:ext cx="762000" cy="762000"/>
            </a:xfrm>
            <a:prstGeom prst="rect">
              <a:avLst/>
            </a:prstGeom>
            <a:gradFill flip="none" rotWithShape="1">
              <a:gsLst>
                <a:gs pos="0">
                  <a:schemeClr val="accent6">
                    <a:lumMod val="75000"/>
                    <a:alpha val="90000"/>
                  </a:schemeClr>
                </a:gs>
                <a:gs pos="16000">
                  <a:schemeClr val="accent6">
                    <a:lumMod val="75000"/>
                    <a:alpha val="90000"/>
                  </a:schemeClr>
                </a:gs>
                <a:gs pos="100000">
                  <a:schemeClr val="bg1">
                    <a:alpha val="80000"/>
                  </a:scheme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1" name="Rectangle 580"/>
            <p:cNvSpPr/>
            <p:nvPr/>
          </p:nvSpPr>
          <p:spPr>
            <a:xfrm rot="16200000">
              <a:off x="5867400" y="3409951"/>
              <a:ext cx="762000" cy="762000"/>
            </a:xfrm>
            <a:prstGeom prst="rect">
              <a:avLst/>
            </a:prstGeom>
            <a:gradFill flip="none" rotWithShape="1">
              <a:gsLst>
                <a:gs pos="0">
                  <a:schemeClr val="accent6">
                    <a:lumMod val="75000"/>
                    <a:alpha val="90000"/>
                  </a:schemeClr>
                </a:gs>
                <a:gs pos="16000">
                  <a:schemeClr val="accent6">
                    <a:lumMod val="75000"/>
                    <a:alpha val="90000"/>
                  </a:schemeClr>
                </a:gs>
                <a:gs pos="100000">
                  <a:schemeClr val="bg1">
                    <a:alpha val="80000"/>
                  </a:scheme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2" name="Rectangle 581"/>
            <p:cNvSpPr/>
            <p:nvPr/>
          </p:nvSpPr>
          <p:spPr>
            <a:xfrm rot="10800000">
              <a:off x="6629400" y="3409950"/>
              <a:ext cx="762000" cy="762000"/>
            </a:xfrm>
            <a:prstGeom prst="rect">
              <a:avLst/>
            </a:prstGeom>
            <a:gradFill flip="none" rotWithShape="1">
              <a:gsLst>
                <a:gs pos="0">
                  <a:schemeClr val="accent6">
                    <a:lumMod val="75000"/>
                  </a:schemeClr>
                </a:gs>
                <a:gs pos="16000">
                  <a:schemeClr val="accent6">
                    <a:lumMod val="75000"/>
                    <a:alpha val="90000"/>
                  </a:schemeClr>
                </a:gs>
                <a:gs pos="100000">
                  <a:schemeClr val="bg1"/>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51" name="Rectangle 450"/>
          <p:cNvSpPr>
            <a:spLocks noChangeAspect="1"/>
          </p:cNvSpPr>
          <p:nvPr/>
        </p:nvSpPr>
        <p:spPr>
          <a:xfrm>
            <a:off x="5155386" y="2311602"/>
            <a:ext cx="2702693" cy="270269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53" name="Picture 4"/>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96462" y="2187591"/>
            <a:ext cx="2743200" cy="274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a:spLocks noChangeAspect="1"/>
          </p:cNvSpPr>
          <p:nvPr/>
        </p:nvSpPr>
        <p:spPr>
          <a:xfrm>
            <a:off x="2938441" y="2162903"/>
            <a:ext cx="672949" cy="672949"/>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9573" name="Picture 5"/>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90600" y="2174405"/>
            <a:ext cx="2743200" cy="274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Freeform 2"/>
          <p:cNvSpPr/>
          <p:nvPr/>
        </p:nvSpPr>
        <p:spPr>
          <a:xfrm>
            <a:off x="5872480" y="2966720"/>
            <a:ext cx="508000" cy="538480"/>
          </a:xfrm>
          <a:custGeom>
            <a:avLst/>
            <a:gdLst>
              <a:gd name="connsiteX0" fmla="*/ 0 w 508000"/>
              <a:gd name="connsiteY0" fmla="*/ 538480 h 538480"/>
              <a:gd name="connsiteX1" fmla="*/ 213360 w 508000"/>
              <a:gd name="connsiteY1" fmla="*/ 213360 h 538480"/>
              <a:gd name="connsiteX2" fmla="*/ 508000 w 508000"/>
              <a:gd name="connsiteY2" fmla="*/ 0 h 538480"/>
            </a:gdLst>
            <a:ahLst/>
            <a:cxnLst>
              <a:cxn ang="0">
                <a:pos x="connsiteX0" y="connsiteY0"/>
              </a:cxn>
              <a:cxn ang="0">
                <a:pos x="connsiteX1" y="connsiteY1"/>
              </a:cxn>
              <a:cxn ang="0">
                <a:pos x="connsiteX2" y="connsiteY2"/>
              </a:cxn>
            </a:cxnLst>
            <a:rect l="l" t="t" r="r" b="b"/>
            <a:pathLst>
              <a:path w="508000" h="538480">
                <a:moveTo>
                  <a:pt x="0" y="538480"/>
                </a:moveTo>
                <a:lnTo>
                  <a:pt x="213360" y="213360"/>
                </a:lnTo>
                <a:lnTo>
                  <a:pt x="508000" y="0"/>
                </a:lnTo>
              </a:path>
            </a:pathLst>
          </a:custGeom>
          <a:ln w="76200">
            <a:solidFill>
              <a:schemeClr val="accent6">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 name="Freeform 5"/>
          <p:cNvSpPr/>
          <p:nvPr/>
        </p:nvSpPr>
        <p:spPr>
          <a:xfrm>
            <a:off x="6289040" y="3586480"/>
            <a:ext cx="802640" cy="568960"/>
          </a:xfrm>
          <a:custGeom>
            <a:avLst/>
            <a:gdLst>
              <a:gd name="connsiteX0" fmla="*/ 0 w 802640"/>
              <a:gd name="connsiteY0" fmla="*/ 568960 h 568960"/>
              <a:gd name="connsiteX1" fmla="*/ 71120 w 802640"/>
              <a:gd name="connsiteY1" fmla="*/ 203200 h 568960"/>
              <a:gd name="connsiteX2" fmla="*/ 314960 w 802640"/>
              <a:gd name="connsiteY2" fmla="*/ 10160 h 568960"/>
              <a:gd name="connsiteX3" fmla="*/ 487680 w 802640"/>
              <a:gd name="connsiteY3" fmla="*/ 0 h 568960"/>
              <a:gd name="connsiteX4" fmla="*/ 802640 w 802640"/>
              <a:gd name="connsiteY4" fmla="*/ 40640 h 568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2640" h="568960">
                <a:moveTo>
                  <a:pt x="0" y="568960"/>
                </a:moveTo>
                <a:lnTo>
                  <a:pt x="71120" y="203200"/>
                </a:lnTo>
                <a:lnTo>
                  <a:pt x="314960" y="10160"/>
                </a:lnTo>
                <a:lnTo>
                  <a:pt x="487680" y="0"/>
                </a:lnTo>
                <a:lnTo>
                  <a:pt x="802640" y="40640"/>
                </a:lnTo>
              </a:path>
            </a:pathLst>
          </a:custGeom>
          <a:ln w="76200">
            <a:solidFill>
              <a:schemeClr val="accent6">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77" name="Oval 576"/>
          <p:cNvSpPr/>
          <p:nvPr/>
        </p:nvSpPr>
        <p:spPr>
          <a:xfrm>
            <a:off x="6376417" y="3456432"/>
            <a:ext cx="247327" cy="246888"/>
          </a:xfrm>
          <a:prstGeom prst="ellipse">
            <a:avLst/>
          </a:prstGeom>
          <a:solidFill>
            <a:schemeClr val="tx2"/>
          </a:solid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7" name="Group 6"/>
          <p:cNvGrpSpPr/>
          <p:nvPr/>
        </p:nvGrpSpPr>
        <p:grpSpPr>
          <a:xfrm>
            <a:off x="4673988" y="1750343"/>
            <a:ext cx="1227212" cy="1212257"/>
            <a:chOff x="7857392" y="285750"/>
            <a:chExt cx="1227212" cy="1212257"/>
          </a:xfrm>
        </p:grpSpPr>
        <p:grpSp>
          <p:nvGrpSpPr>
            <p:cNvPr id="149" name="Group 148"/>
            <p:cNvGrpSpPr/>
            <p:nvPr/>
          </p:nvGrpSpPr>
          <p:grpSpPr>
            <a:xfrm>
              <a:off x="7858079" y="285750"/>
              <a:ext cx="1226525" cy="1212257"/>
              <a:chOff x="5867400" y="2647950"/>
              <a:chExt cx="1524000" cy="1524001"/>
            </a:xfrm>
          </p:grpSpPr>
          <p:sp>
            <p:nvSpPr>
              <p:cNvPr id="150" name="Rectangle 149"/>
              <p:cNvSpPr/>
              <p:nvPr/>
            </p:nvSpPr>
            <p:spPr>
              <a:xfrm>
                <a:off x="5867400" y="2647950"/>
                <a:ext cx="762000" cy="762000"/>
              </a:xfrm>
              <a:prstGeom prst="rect">
                <a:avLst/>
              </a:prstGeom>
              <a:gradFill flip="none" rotWithShape="1">
                <a:gsLst>
                  <a:gs pos="0">
                    <a:schemeClr val="accent6">
                      <a:lumMod val="75000"/>
                      <a:alpha val="90000"/>
                    </a:schemeClr>
                  </a:gs>
                  <a:gs pos="16000">
                    <a:schemeClr val="accent6">
                      <a:lumMod val="75000"/>
                      <a:alpha val="90000"/>
                    </a:schemeClr>
                  </a:gs>
                  <a:gs pos="100000">
                    <a:schemeClr val="bg1">
                      <a:alpha val="80000"/>
                    </a:scheme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1" name="Rectangle 150"/>
              <p:cNvSpPr/>
              <p:nvPr/>
            </p:nvSpPr>
            <p:spPr>
              <a:xfrm rot="5400000">
                <a:off x="6629400" y="2647950"/>
                <a:ext cx="762000" cy="762000"/>
              </a:xfrm>
              <a:prstGeom prst="rect">
                <a:avLst/>
              </a:prstGeom>
              <a:gradFill flip="none" rotWithShape="1">
                <a:gsLst>
                  <a:gs pos="0">
                    <a:schemeClr val="accent6">
                      <a:lumMod val="75000"/>
                      <a:alpha val="90000"/>
                    </a:schemeClr>
                  </a:gs>
                  <a:gs pos="16000">
                    <a:schemeClr val="accent6">
                      <a:lumMod val="75000"/>
                      <a:alpha val="90000"/>
                    </a:schemeClr>
                  </a:gs>
                  <a:gs pos="100000">
                    <a:schemeClr val="bg1">
                      <a:alpha val="80000"/>
                    </a:scheme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2" name="Rectangle 151"/>
              <p:cNvSpPr/>
              <p:nvPr/>
            </p:nvSpPr>
            <p:spPr>
              <a:xfrm rot="16200000">
                <a:off x="5867400" y="3409951"/>
                <a:ext cx="762000" cy="762000"/>
              </a:xfrm>
              <a:prstGeom prst="rect">
                <a:avLst/>
              </a:prstGeom>
              <a:gradFill flip="none" rotWithShape="1">
                <a:gsLst>
                  <a:gs pos="0">
                    <a:schemeClr val="accent6">
                      <a:lumMod val="75000"/>
                      <a:alpha val="90000"/>
                    </a:schemeClr>
                  </a:gs>
                  <a:gs pos="16000">
                    <a:schemeClr val="accent6">
                      <a:lumMod val="75000"/>
                      <a:alpha val="90000"/>
                    </a:schemeClr>
                  </a:gs>
                  <a:gs pos="100000">
                    <a:schemeClr val="bg1">
                      <a:alpha val="80000"/>
                    </a:scheme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3" name="Rectangle 152"/>
              <p:cNvSpPr/>
              <p:nvPr/>
            </p:nvSpPr>
            <p:spPr>
              <a:xfrm rot="10800000">
                <a:off x="6629400" y="3409950"/>
                <a:ext cx="762000" cy="762000"/>
              </a:xfrm>
              <a:prstGeom prst="rect">
                <a:avLst/>
              </a:prstGeom>
              <a:gradFill flip="none" rotWithShape="1">
                <a:gsLst>
                  <a:gs pos="0">
                    <a:schemeClr val="accent6">
                      <a:lumMod val="75000"/>
                    </a:schemeClr>
                  </a:gs>
                  <a:gs pos="16000">
                    <a:schemeClr val="accent6">
                      <a:lumMod val="75000"/>
                      <a:alpha val="90000"/>
                    </a:schemeClr>
                  </a:gs>
                  <a:gs pos="100000">
                    <a:schemeClr val="bg1"/>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 name="Rectangle 3"/>
            <p:cNvSpPr>
              <a:spLocks noChangeAspect="1"/>
            </p:cNvSpPr>
            <p:nvPr/>
          </p:nvSpPr>
          <p:spPr>
            <a:xfrm>
              <a:off x="7857392" y="285750"/>
              <a:ext cx="1216152" cy="1212257"/>
            </a:xfrm>
            <a:prstGeom prst="rect">
              <a:avLst/>
            </a:prstGeom>
            <a:noFill/>
            <a:ln w="3175">
              <a:solidFill>
                <a:schemeClr val="bg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64" name="Group 163"/>
          <p:cNvGrpSpPr/>
          <p:nvPr/>
        </p:nvGrpSpPr>
        <p:grpSpPr>
          <a:xfrm>
            <a:off x="6510956" y="4198098"/>
            <a:ext cx="1227212" cy="1212257"/>
            <a:chOff x="7857392" y="285750"/>
            <a:chExt cx="1227212" cy="1212257"/>
          </a:xfrm>
        </p:grpSpPr>
        <p:grpSp>
          <p:nvGrpSpPr>
            <p:cNvPr id="165" name="Group 164"/>
            <p:cNvGrpSpPr/>
            <p:nvPr/>
          </p:nvGrpSpPr>
          <p:grpSpPr>
            <a:xfrm>
              <a:off x="7858079" y="285750"/>
              <a:ext cx="1226525" cy="1212257"/>
              <a:chOff x="5867400" y="2647950"/>
              <a:chExt cx="1524000" cy="1524001"/>
            </a:xfrm>
          </p:grpSpPr>
          <p:sp>
            <p:nvSpPr>
              <p:cNvPr id="167" name="Rectangle 166"/>
              <p:cNvSpPr/>
              <p:nvPr/>
            </p:nvSpPr>
            <p:spPr>
              <a:xfrm>
                <a:off x="5867400" y="2647950"/>
                <a:ext cx="762000" cy="762000"/>
              </a:xfrm>
              <a:prstGeom prst="rect">
                <a:avLst/>
              </a:prstGeom>
              <a:gradFill flip="none" rotWithShape="1">
                <a:gsLst>
                  <a:gs pos="0">
                    <a:schemeClr val="accent6">
                      <a:lumMod val="75000"/>
                      <a:alpha val="90000"/>
                    </a:schemeClr>
                  </a:gs>
                  <a:gs pos="16000">
                    <a:schemeClr val="accent6">
                      <a:lumMod val="75000"/>
                      <a:alpha val="90000"/>
                    </a:schemeClr>
                  </a:gs>
                  <a:gs pos="100000">
                    <a:schemeClr val="bg1">
                      <a:alpha val="80000"/>
                    </a:scheme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8" name="Rectangle 167"/>
              <p:cNvSpPr/>
              <p:nvPr/>
            </p:nvSpPr>
            <p:spPr>
              <a:xfrm rot="5400000">
                <a:off x="6629400" y="2647950"/>
                <a:ext cx="762000" cy="762000"/>
              </a:xfrm>
              <a:prstGeom prst="rect">
                <a:avLst/>
              </a:prstGeom>
              <a:gradFill flip="none" rotWithShape="1">
                <a:gsLst>
                  <a:gs pos="0">
                    <a:schemeClr val="accent6">
                      <a:lumMod val="75000"/>
                      <a:alpha val="90000"/>
                    </a:schemeClr>
                  </a:gs>
                  <a:gs pos="16000">
                    <a:schemeClr val="accent6">
                      <a:lumMod val="75000"/>
                      <a:alpha val="90000"/>
                    </a:schemeClr>
                  </a:gs>
                  <a:gs pos="100000">
                    <a:schemeClr val="bg1">
                      <a:alpha val="80000"/>
                    </a:scheme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9" name="Rectangle 168"/>
              <p:cNvSpPr/>
              <p:nvPr/>
            </p:nvSpPr>
            <p:spPr>
              <a:xfrm rot="16200000">
                <a:off x="5867400" y="3409951"/>
                <a:ext cx="762000" cy="762000"/>
              </a:xfrm>
              <a:prstGeom prst="rect">
                <a:avLst/>
              </a:prstGeom>
              <a:gradFill flip="none" rotWithShape="1">
                <a:gsLst>
                  <a:gs pos="0">
                    <a:schemeClr val="accent6">
                      <a:lumMod val="75000"/>
                      <a:alpha val="90000"/>
                    </a:schemeClr>
                  </a:gs>
                  <a:gs pos="16000">
                    <a:schemeClr val="accent6">
                      <a:lumMod val="75000"/>
                      <a:alpha val="90000"/>
                    </a:schemeClr>
                  </a:gs>
                  <a:gs pos="100000">
                    <a:schemeClr val="bg1">
                      <a:alpha val="80000"/>
                    </a:scheme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0" name="Rectangle 169"/>
              <p:cNvSpPr/>
              <p:nvPr/>
            </p:nvSpPr>
            <p:spPr>
              <a:xfrm rot="10800000">
                <a:off x="6629400" y="3409950"/>
                <a:ext cx="762000" cy="762000"/>
              </a:xfrm>
              <a:prstGeom prst="rect">
                <a:avLst/>
              </a:prstGeom>
              <a:gradFill flip="none" rotWithShape="1">
                <a:gsLst>
                  <a:gs pos="0">
                    <a:schemeClr val="accent6">
                      <a:lumMod val="75000"/>
                    </a:schemeClr>
                  </a:gs>
                  <a:gs pos="16000">
                    <a:schemeClr val="accent6">
                      <a:lumMod val="75000"/>
                      <a:alpha val="90000"/>
                    </a:schemeClr>
                  </a:gs>
                  <a:gs pos="100000">
                    <a:schemeClr val="bg1"/>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66" name="Rectangle 165"/>
            <p:cNvSpPr>
              <a:spLocks noChangeAspect="1"/>
            </p:cNvSpPr>
            <p:nvPr/>
          </p:nvSpPr>
          <p:spPr>
            <a:xfrm>
              <a:off x="7857392" y="285750"/>
              <a:ext cx="1216152" cy="1212257"/>
            </a:xfrm>
            <a:prstGeom prst="rect">
              <a:avLst/>
            </a:prstGeom>
            <a:noFill/>
            <a:ln w="3175">
              <a:solidFill>
                <a:schemeClr val="bg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71" name="Group 170"/>
          <p:cNvGrpSpPr/>
          <p:nvPr/>
        </p:nvGrpSpPr>
        <p:grpSpPr>
          <a:xfrm>
            <a:off x="7117080" y="4192270"/>
            <a:ext cx="1227212" cy="1212257"/>
            <a:chOff x="7857392" y="285750"/>
            <a:chExt cx="1227212" cy="1212257"/>
          </a:xfrm>
        </p:grpSpPr>
        <p:grpSp>
          <p:nvGrpSpPr>
            <p:cNvPr id="172" name="Group 171"/>
            <p:cNvGrpSpPr/>
            <p:nvPr/>
          </p:nvGrpSpPr>
          <p:grpSpPr>
            <a:xfrm>
              <a:off x="7858079" y="285750"/>
              <a:ext cx="1226525" cy="1212257"/>
              <a:chOff x="5867400" y="2647950"/>
              <a:chExt cx="1524000" cy="1524001"/>
            </a:xfrm>
          </p:grpSpPr>
          <p:sp>
            <p:nvSpPr>
              <p:cNvPr id="174" name="Rectangle 173"/>
              <p:cNvSpPr/>
              <p:nvPr/>
            </p:nvSpPr>
            <p:spPr>
              <a:xfrm>
                <a:off x="5867400" y="2647950"/>
                <a:ext cx="762000" cy="762000"/>
              </a:xfrm>
              <a:prstGeom prst="rect">
                <a:avLst/>
              </a:prstGeom>
              <a:gradFill flip="none" rotWithShape="1">
                <a:gsLst>
                  <a:gs pos="0">
                    <a:schemeClr val="accent6">
                      <a:lumMod val="75000"/>
                      <a:alpha val="50000"/>
                    </a:schemeClr>
                  </a:gs>
                  <a:gs pos="16000">
                    <a:schemeClr val="accent6">
                      <a:lumMod val="75000"/>
                      <a:alpha val="50000"/>
                    </a:schemeClr>
                  </a:gs>
                  <a:gs pos="100000">
                    <a:schemeClr val="bg1">
                      <a:alpha val="50000"/>
                    </a:scheme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5" name="Rectangle 174"/>
              <p:cNvSpPr/>
              <p:nvPr/>
            </p:nvSpPr>
            <p:spPr>
              <a:xfrm rot="5400000">
                <a:off x="6629400" y="2647950"/>
                <a:ext cx="762000" cy="762000"/>
              </a:xfrm>
              <a:prstGeom prst="rect">
                <a:avLst/>
              </a:prstGeom>
              <a:gradFill flip="none" rotWithShape="1">
                <a:gsLst>
                  <a:gs pos="0">
                    <a:schemeClr val="accent6">
                      <a:lumMod val="75000"/>
                      <a:alpha val="90000"/>
                    </a:schemeClr>
                  </a:gs>
                  <a:gs pos="16000">
                    <a:schemeClr val="accent6">
                      <a:lumMod val="75000"/>
                      <a:alpha val="90000"/>
                    </a:schemeClr>
                  </a:gs>
                  <a:gs pos="100000">
                    <a:schemeClr val="bg1">
                      <a:alpha val="80000"/>
                    </a:scheme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6" name="Rectangle 175"/>
              <p:cNvSpPr/>
              <p:nvPr/>
            </p:nvSpPr>
            <p:spPr>
              <a:xfrm rot="16200000">
                <a:off x="5867400" y="3409951"/>
                <a:ext cx="762000" cy="762000"/>
              </a:xfrm>
              <a:prstGeom prst="rect">
                <a:avLst/>
              </a:prstGeom>
              <a:gradFill flip="none" rotWithShape="1">
                <a:gsLst>
                  <a:gs pos="0">
                    <a:schemeClr val="accent6">
                      <a:lumMod val="75000"/>
                      <a:alpha val="50000"/>
                    </a:schemeClr>
                  </a:gs>
                  <a:gs pos="16000">
                    <a:schemeClr val="accent6">
                      <a:lumMod val="75000"/>
                      <a:alpha val="50000"/>
                    </a:schemeClr>
                  </a:gs>
                  <a:gs pos="100000">
                    <a:schemeClr val="bg1">
                      <a:alpha val="50000"/>
                    </a:scheme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7" name="Rectangle 176"/>
              <p:cNvSpPr/>
              <p:nvPr/>
            </p:nvSpPr>
            <p:spPr>
              <a:xfrm rot="10800000">
                <a:off x="6629400" y="3409950"/>
                <a:ext cx="762000" cy="762000"/>
              </a:xfrm>
              <a:prstGeom prst="rect">
                <a:avLst/>
              </a:prstGeom>
              <a:gradFill flip="none" rotWithShape="1">
                <a:gsLst>
                  <a:gs pos="0">
                    <a:schemeClr val="accent6">
                      <a:lumMod val="75000"/>
                    </a:schemeClr>
                  </a:gs>
                  <a:gs pos="16000">
                    <a:schemeClr val="accent6">
                      <a:lumMod val="75000"/>
                      <a:alpha val="90000"/>
                    </a:schemeClr>
                  </a:gs>
                  <a:gs pos="100000">
                    <a:schemeClr val="bg1"/>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73" name="Rectangle 172"/>
            <p:cNvSpPr>
              <a:spLocks noChangeAspect="1"/>
            </p:cNvSpPr>
            <p:nvPr/>
          </p:nvSpPr>
          <p:spPr>
            <a:xfrm>
              <a:off x="7857392" y="285750"/>
              <a:ext cx="1216152" cy="1212257"/>
            </a:xfrm>
            <a:prstGeom prst="rect">
              <a:avLst/>
            </a:prstGeom>
            <a:noFill/>
            <a:ln w="3175">
              <a:solidFill>
                <a:schemeClr val="bg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29" name="Group 228"/>
          <p:cNvGrpSpPr>
            <a:grpSpLocks noChangeAspect="1"/>
          </p:cNvGrpSpPr>
          <p:nvPr/>
        </p:nvGrpSpPr>
        <p:grpSpPr>
          <a:xfrm>
            <a:off x="4762065" y="1845128"/>
            <a:ext cx="3467535" cy="3317422"/>
            <a:chOff x="4843218" y="1809263"/>
            <a:chExt cx="3462582" cy="3312684"/>
          </a:xfrm>
          <a:solidFill>
            <a:schemeClr val="bg1">
              <a:lumMod val="50000"/>
            </a:schemeClr>
          </a:solidFill>
        </p:grpSpPr>
        <p:grpSp>
          <p:nvGrpSpPr>
            <p:cNvPr id="230" name="Group 229"/>
            <p:cNvGrpSpPr/>
            <p:nvPr/>
          </p:nvGrpSpPr>
          <p:grpSpPr>
            <a:xfrm>
              <a:off x="4843218" y="1809263"/>
              <a:ext cx="3462582" cy="3310182"/>
              <a:chOff x="4843218" y="1809263"/>
              <a:chExt cx="3462582" cy="3310182"/>
            </a:xfrm>
            <a:grpFill/>
          </p:grpSpPr>
          <p:cxnSp>
            <p:nvCxnSpPr>
              <p:cNvPr id="235" name="Straight Connector 234"/>
              <p:cNvCxnSpPr/>
              <p:nvPr/>
            </p:nvCxnSpPr>
            <p:spPr>
              <a:xfrm rot="5400000">
                <a:off x="7625649" y="1994759"/>
                <a:ext cx="370991" cy="0"/>
              </a:xfrm>
              <a:prstGeom prst="line">
                <a:avLst/>
              </a:prstGeom>
              <a:grpFill/>
              <a:ln w="5080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36" name="Straight Connector 235"/>
              <p:cNvCxnSpPr/>
              <p:nvPr/>
            </p:nvCxnSpPr>
            <p:spPr>
              <a:xfrm rot="5400000">
                <a:off x="7007332" y="1994759"/>
                <a:ext cx="370991" cy="0"/>
              </a:xfrm>
              <a:prstGeom prst="line">
                <a:avLst/>
              </a:prstGeom>
              <a:grpFill/>
              <a:ln w="5080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37" name="Straight Connector 236"/>
              <p:cNvCxnSpPr/>
              <p:nvPr/>
            </p:nvCxnSpPr>
            <p:spPr>
              <a:xfrm rot="5400000">
                <a:off x="6389014" y="1994759"/>
                <a:ext cx="370991" cy="0"/>
              </a:xfrm>
              <a:prstGeom prst="line">
                <a:avLst/>
              </a:prstGeom>
              <a:grpFill/>
              <a:ln w="5080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38" name="Straight Connector 237"/>
              <p:cNvCxnSpPr/>
              <p:nvPr/>
            </p:nvCxnSpPr>
            <p:spPr>
              <a:xfrm rot="5400000">
                <a:off x="5770695" y="1994759"/>
                <a:ext cx="370991" cy="0"/>
              </a:xfrm>
              <a:prstGeom prst="line">
                <a:avLst/>
              </a:prstGeom>
              <a:grpFill/>
              <a:ln w="5080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39" name="Straight Connector 238"/>
              <p:cNvCxnSpPr/>
              <p:nvPr/>
            </p:nvCxnSpPr>
            <p:spPr>
              <a:xfrm rot="5400000">
                <a:off x="5152377" y="1994759"/>
                <a:ext cx="370991" cy="0"/>
              </a:xfrm>
              <a:prstGeom prst="line">
                <a:avLst/>
              </a:prstGeom>
              <a:grpFill/>
              <a:ln w="5080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40" name="Straight Connector 239"/>
              <p:cNvCxnSpPr/>
              <p:nvPr/>
            </p:nvCxnSpPr>
            <p:spPr>
              <a:xfrm>
                <a:off x="4843218" y="4777191"/>
                <a:ext cx="370991" cy="0"/>
              </a:xfrm>
              <a:prstGeom prst="line">
                <a:avLst/>
              </a:prstGeom>
              <a:grpFill/>
              <a:ln w="5080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41" name="Straight Connector 240"/>
              <p:cNvCxnSpPr/>
              <p:nvPr/>
            </p:nvCxnSpPr>
            <p:spPr>
              <a:xfrm>
                <a:off x="4843218" y="4158873"/>
                <a:ext cx="370991" cy="0"/>
              </a:xfrm>
              <a:prstGeom prst="line">
                <a:avLst/>
              </a:prstGeom>
              <a:grpFill/>
              <a:ln w="5080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42" name="Straight Connector 241"/>
              <p:cNvCxnSpPr/>
              <p:nvPr/>
            </p:nvCxnSpPr>
            <p:spPr>
              <a:xfrm>
                <a:off x="4843218" y="3540554"/>
                <a:ext cx="370991" cy="0"/>
              </a:xfrm>
              <a:prstGeom prst="line">
                <a:avLst/>
              </a:prstGeom>
              <a:grpFill/>
              <a:ln w="5080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43" name="Straight Connector 242"/>
              <p:cNvCxnSpPr/>
              <p:nvPr/>
            </p:nvCxnSpPr>
            <p:spPr>
              <a:xfrm>
                <a:off x="4843218" y="2922236"/>
                <a:ext cx="370991" cy="0"/>
              </a:xfrm>
              <a:prstGeom prst="line">
                <a:avLst/>
              </a:prstGeom>
              <a:grpFill/>
              <a:ln w="5080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44" name="Straight Connector 243"/>
              <p:cNvCxnSpPr/>
              <p:nvPr/>
            </p:nvCxnSpPr>
            <p:spPr>
              <a:xfrm>
                <a:off x="4843218" y="2303918"/>
                <a:ext cx="370991" cy="0"/>
              </a:xfrm>
              <a:prstGeom prst="line">
                <a:avLst/>
              </a:prstGeom>
              <a:grpFill/>
              <a:ln w="5080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45" name="Straight Connector 244"/>
              <p:cNvCxnSpPr/>
              <p:nvPr/>
            </p:nvCxnSpPr>
            <p:spPr>
              <a:xfrm rot="5400000">
                <a:off x="5245125" y="5026698"/>
                <a:ext cx="185495" cy="0"/>
              </a:xfrm>
              <a:prstGeom prst="line">
                <a:avLst/>
              </a:prstGeom>
              <a:grpFill/>
              <a:ln w="5080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46" name="Straight Connector 245"/>
              <p:cNvCxnSpPr/>
              <p:nvPr/>
            </p:nvCxnSpPr>
            <p:spPr>
              <a:xfrm>
                <a:off x="7934809" y="3540554"/>
                <a:ext cx="370991" cy="0"/>
              </a:xfrm>
              <a:prstGeom prst="line">
                <a:avLst/>
              </a:prstGeom>
              <a:grpFill/>
              <a:ln w="5080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47" name="Straight Connector 246"/>
              <p:cNvCxnSpPr/>
              <p:nvPr/>
            </p:nvCxnSpPr>
            <p:spPr>
              <a:xfrm>
                <a:off x="7934809" y="2303918"/>
                <a:ext cx="370991" cy="0"/>
              </a:xfrm>
              <a:prstGeom prst="line">
                <a:avLst/>
              </a:prstGeom>
              <a:grpFill/>
              <a:ln w="5080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48" name="Straight Connector 247"/>
              <p:cNvCxnSpPr/>
              <p:nvPr/>
            </p:nvCxnSpPr>
            <p:spPr>
              <a:xfrm>
                <a:off x="7934809" y="2922236"/>
                <a:ext cx="370991" cy="0"/>
              </a:xfrm>
              <a:prstGeom prst="line">
                <a:avLst/>
              </a:prstGeom>
              <a:grpFill/>
              <a:ln w="5080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49" name="Straight Connector 248"/>
              <p:cNvCxnSpPr/>
              <p:nvPr/>
            </p:nvCxnSpPr>
            <p:spPr>
              <a:xfrm>
                <a:off x="7934809" y="4158873"/>
                <a:ext cx="370991" cy="0"/>
              </a:xfrm>
              <a:prstGeom prst="line">
                <a:avLst/>
              </a:prstGeom>
              <a:grpFill/>
              <a:ln w="5080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50" name="Straight Connector 249"/>
              <p:cNvCxnSpPr/>
              <p:nvPr/>
            </p:nvCxnSpPr>
            <p:spPr>
              <a:xfrm>
                <a:off x="7934809" y="4777191"/>
                <a:ext cx="370991" cy="0"/>
              </a:xfrm>
              <a:prstGeom prst="line">
                <a:avLst/>
              </a:prstGeom>
              <a:grpFill/>
              <a:ln w="5080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sp>
            <p:nvSpPr>
              <p:cNvPr id="251" name="Oval 250"/>
              <p:cNvSpPr/>
              <p:nvPr/>
            </p:nvSpPr>
            <p:spPr>
              <a:xfrm>
                <a:off x="7069164" y="3416891"/>
                <a:ext cx="247327" cy="247327"/>
              </a:xfrm>
              <a:prstGeom prst="ellipse">
                <a:avLst/>
              </a:prstGeom>
              <a:grp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2" name="Oval 251"/>
              <p:cNvSpPr/>
              <p:nvPr/>
            </p:nvSpPr>
            <p:spPr>
              <a:xfrm>
                <a:off x="7687482" y="3416891"/>
                <a:ext cx="247327" cy="247327"/>
              </a:xfrm>
              <a:prstGeom prst="ellipse">
                <a:avLst/>
              </a:prstGeom>
              <a:grp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3" name="Oval 252"/>
              <p:cNvSpPr/>
              <p:nvPr/>
            </p:nvSpPr>
            <p:spPr>
              <a:xfrm>
                <a:off x="7687482" y="2798573"/>
                <a:ext cx="247327" cy="247327"/>
              </a:xfrm>
              <a:prstGeom prst="ellipse">
                <a:avLst/>
              </a:prstGeom>
              <a:grp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4" name="Oval 253"/>
              <p:cNvSpPr/>
              <p:nvPr/>
            </p:nvSpPr>
            <p:spPr>
              <a:xfrm>
                <a:off x="7069164" y="4653527"/>
                <a:ext cx="247327" cy="247327"/>
              </a:xfrm>
              <a:prstGeom prst="ellipse">
                <a:avLst/>
              </a:prstGeom>
              <a:grp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5" name="Oval 254"/>
              <p:cNvSpPr/>
              <p:nvPr/>
            </p:nvSpPr>
            <p:spPr>
              <a:xfrm>
                <a:off x="7069164" y="4653527"/>
                <a:ext cx="247327" cy="247327"/>
              </a:xfrm>
              <a:prstGeom prst="ellipse">
                <a:avLst/>
              </a:prstGeom>
              <a:grp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6" name="Oval 255"/>
              <p:cNvSpPr/>
              <p:nvPr/>
            </p:nvSpPr>
            <p:spPr>
              <a:xfrm>
                <a:off x="7687482" y="4653527"/>
                <a:ext cx="247327" cy="247327"/>
              </a:xfrm>
              <a:prstGeom prst="ellipse">
                <a:avLst/>
              </a:prstGeom>
              <a:grp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7" name="Oval 256"/>
              <p:cNvSpPr/>
              <p:nvPr/>
            </p:nvSpPr>
            <p:spPr>
              <a:xfrm>
                <a:off x="7687482" y="4035209"/>
                <a:ext cx="247327" cy="247327"/>
              </a:xfrm>
              <a:prstGeom prst="ellipse">
                <a:avLst/>
              </a:prstGeom>
              <a:grp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8" name="Oval 257"/>
              <p:cNvSpPr/>
              <p:nvPr/>
            </p:nvSpPr>
            <p:spPr>
              <a:xfrm>
                <a:off x="5832527" y="3416891"/>
                <a:ext cx="247327" cy="247327"/>
              </a:xfrm>
              <a:prstGeom prst="ellipse">
                <a:avLst/>
              </a:prstGeom>
              <a:grp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9" name="Oval 258"/>
              <p:cNvSpPr/>
              <p:nvPr/>
            </p:nvSpPr>
            <p:spPr>
              <a:xfrm>
                <a:off x="5832527" y="4653527"/>
                <a:ext cx="247327" cy="247327"/>
              </a:xfrm>
              <a:prstGeom prst="ellipse">
                <a:avLst/>
              </a:prstGeom>
              <a:grp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0" name="Oval 259"/>
              <p:cNvSpPr/>
              <p:nvPr/>
            </p:nvSpPr>
            <p:spPr>
              <a:xfrm>
                <a:off x="5832527" y="4653527"/>
                <a:ext cx="247327" cy="247327"/>
              </a:xfrm>
              <a:prstGeom prst="ellipse">
                <a:avLst/>
              </a:prstGeom>
              <a:grp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1" name="Oval 260"/>
              <p:cNvSpPr/>
              <p:nvPr/>
            </p:nvSpPr>
            <p:spPr>
              <a:xfrm>
                <a:off x="6450845" y="4653527"/>
                <a:ext cx="247327" cy="247327"/>
              </a:xfrm>
              <a:prstGeom prst="ellipse">
                <a:avLst/>
              </a:prstGeom>
              <a:grp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2" name="Oval 261"/>
              <p:cNvSpPr/>
              <p:nvPr/>
            </p:nvSpPr>
            <p:spPr>
              <a:xfrm>
                <a:off x="7069164" y="2180255"/>
                <a:ext cx="247327" cy="247327"/>
              </a:xfrm>
              <a:prstGeom prst="ellipse">
                <a:avLst/>
              </a:prstGeom>
              <a:grp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3" name="Oval 262"/>
              <p:cNvSpPr/>
              <p:nvPr/>
            </p:nvSpPr>
            <p:spPr>
              <a:xfrm>
                <a:off x="7687482" y="2180255"/>
                <a:ext cx="247327" cy="247327"/>
              </a:xfrm>
              <a:prstGeom prst="ellipse">
                <a:avLst/>
              </a:prstGeom>
              <a:grp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4" name="Oval 263"/>
              <p:cNvSpPr/>
              <p:nvPr/>
            </p:nvSpPr>
            <p:spPr>
              <a:xfrm>
                <a:off x="5832527" y="2180255"/>
                <a:ext cx="247327" cy="247327"/>
              </a:xfrm>
              <a:prstGeom prst="ellipse">
                <a:avLst/>
              </a:prstGeom>
              <a:grp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5" name="Oval 264"/>
              <p:cNvSpPr/>
              <p:nvPr/>
            </p:nvSpPr>
            <p:spPr>
              <a:xfrm>
                <a:off x="6450845" y="2180255"/>
                <a:ext cx="247327" cy="247327"/>
              </a:xfrm>
              <a:prstGeom prst="ellipse">
                <a:avLst/>
              </a:prstGeom>
              <a:grp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6" name="Oval 265"/>
              <p:cNvSpPr/>
              <p:nvPr/>
            </p:nvSpPr>
            <p:spPr>
              <a:xfrm>
                <a:off x="5214209" y="3416891"/>
                <a:ext cx="247327" cy="247327"/>
              </a:xfrm>
              <a:prstGeom prst="ellipse">
                <a:avLst/>
              </a:prstGeom>
              <a:grp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7" name="Oval 266"/>
              <p:cNvSpPr/>
              <p:nvPr/>
            </p:nvSpPr>
            <p:spPr>
              <a:xfrm>
                <a:off x="5214209" y="2798573"/>
                <a:ext cx="247327" cy="247327"/>
              </a:xfrm>
              <a:prstGeom prst="ellipse">
                <a:avLst/>
              </a:prstGeom>
              <a:grp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8" name="Oval 267"/>
              <p:cNvSpPr/>
              <p:nvPr/>
            </p:nvSpPr>
            <p:spPr>
              <a:xfrm>
                <a:off x="5214209" y="3416891"/>
                <a:ext cx="247327" cy="247327"/>
              </a:xfrm>
              <a:prstGeom prst="ellipse">
                <a:avLst/>
              </a:prstGeom>
              <a:grp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9" name="Oval 268"/>
              <p:cNvSpPr/>
              <p:nvPr/>
            </p:nvSpPr>
            <p:spPr>
              <a:xfrm>
                <a:off x="5214209" y="4653527"/>
                <a:ext cx="247327" cy="247327"/>
              </a:xfrm>
              <a:prstGeom prst="ellipse">
                <a:avLst/>
              </a:prstGeom>
              <a:grp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0" name="Oval 269"/>
              <p:cNvSpPr/>
              <p:nvPr/>
            </p:nvSpPr>
            <p:spPr>
              <a:xfrm>
                <a:off x="5214209" y="4035209"/>
                <a:ext cx="247327" cy="247327"/>
              </a:xfrm>
              <a:prstGeom prst="ellipse">
                <a:avLst/>
              </a:prstGeom>
              <a:grp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1" name="Oval 270"/>
              <p:cNvSpPr/>
              <p:nvPr/>
            </p:nvSpPr>
            <p:spPr>
              <a:xfrm>
                <a:off x="5214209" y="4653527"/>
                <a:ext cx="247327" cy="247327"/>
              </a:xfrm>
              <a:prstGeom prst="ellipse">
                <a:avLst/>
              </a:prstGeom>
              <a:grp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2" name="Oval 271"/>
              <p:cNvSpPr/>
              <p:nvPr/>
            </p:nvSpPr>
            <p:spPr>
              <a:xfrm>
                <a:off x="5214209" y="2180255"/>
                <a:ext cx="247327" cy="247327"/>
              </a:xfrm>
              <a:prstGeom prst="ellipse">
                <a:avLst/>
              </a:prstGeom>
              <a:grp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273" name="Straight Connector 272"/>
              <p:cNvCxnSpPr/>
              <p:nvPr/>
            </p:nvCxnSpPr>
            <p:spPr>
              <a:xfrm>
                <a:off x="5461536" y="2303918"/>
                <a:ext cx="370991" cy="0"/>
              </a:xfrm>
              <a:prstGeom prst="line">
                <a:avLst/>
              </a:prstGeom>
              <a:grpFill/>
              <a:ln w="50800">
                <a:solidFill>
                  <a:schemeClr val="tx1">
                    <a:lumMod val="75000"/>
                    <a:lumOff val="2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74" name="Straight Connector 273"/>
              <p:cNvCxnSpPr/>
              <p:nvPr/>
            </p:nvCxnSpPr>
            <p:spPr>
              <a:xfrm>
                <a:off x="6079854" y="2303918"/>
                <a:ext cx="370991" cy="0"/>
              </a:xfrm>
              <a:prstGeom prst="line">
                <a:avLst/>
              </a:prstGeom>
              <a:grpFill/>
              <a:ln w="50800">
                <a:solidFill>
                  <a:schemeClr val="tx1">
                    <a:lumMod val="75000"/>
                    <a:lumOff val="2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75" name="Straight Connector 274"/>
              <p:cNvCxnSpPr/>
              <p:nvPr/>
            </p:nvCxnSpPr>
            <p:spPr>
              <a:xfrm>
                <a:off x="6698173" y="2303918"/>
                <a:ext cx="370991" cy="0"/>
              </a:xfrm>
              <a:prstGeom prst="line">
                <a:avLst/>
              </a:prstGeom>
              <a:grpFill/>
              <a:ln w="50800">
                <a:solidFill>
                  <a:schemeClr val="tx1">
                    <a:lumMod val="75000"/>
                    <a:lumOff val="2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76" name="Straight Connector 275"/>
              <p:cNvCxnSpPr/>
              <p:nvPr/>
            </p:nvCxnSpPr>
            <p:spPr>
              <a:xfrm>
                <a:off x="7316491" y="2303918"/>
                <a:ext cx="370991" cy="0"/>
              </a:xfrm>
              <a:prstGeom prst="line">
                <a:avLst/>
              </a:prstGeom>
              <a:grpFill/>
              <a:ln w="50800">
                <a:solidFill>
                  <a:schemeClr val="tx1">
                    <a:lumMod val="75000"/>
                    <a:lumOff val="2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77" name="Straight Connector 276"/>
              <p:cNvCxnSpPr/>
              <p:nvPr/>
            </p:nvCxnSpPr>
            <p:spPr>
              <a:xfrm>
                <a:off x="5461536" y="2922236"/>
                <a:ext cx="370991" cy="0"/>
              </a:xfrm>
              <a:prstGeom prst="line">
                <a:avLst/>
              </a:prstGeom>
              <a:grpFill/>
              <a:ln w="50800">
                <a:solidFill>
                  <a:schemeClr val="tx1">
                    <a:lumMod val="75000"/>
                    <a:lumOff val="2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78" name="Straight Connector 277"/>
              <p:cNvCxnSpPr/>
              <p:nvPr/>
            </p:nvCxnSpPr>
            <p:spPr>
              <a:xfrm>
                <a:off x="6079854" y="2922236"/>
                <a:ext cx="370991" cy="0"/>
              </a:xfrm>
              <a:prstGeom prst="line">
                <a:avLst/>
              </a:prstGeom>
              <a:grpFill/>
              <a:ln w="508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79" name="Straight Connector 278"/>
              <p:cNvCxnSpPr/>
              <p:nvPr/>
            </p:nvCxnSpPr>
            <p:spPr>
              <a:xfrm>
                <a:off x="6698173" y="2922236"/>
                <a:ext cx="370991" cy="0"/>
              </a:xfrm>
              <a:prstGeom prst="line">
                <a:avLst/>
              </a:prstGeom>
              <a:grpFill/>
              <a:ln w="508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80" name="Straight Connector 279"/>
              <p:cNvCxnSpPr/>
              <p:nvPr/>
            </p:nvCxnSpPr>
            <p:spPr>
              <a:xfrm>
                <a:off x="7316491" y="2922236"/>
                <a:ext cx="370991" cy="0"/>
              </a:xfrm>
              <a:prstGeom prst="line">
                <a:avLst/>
              </a:prstGeom>
              <a:grpFill/>
              <a:ln w="50800">
                <a:solidFill>
                  <a:schemeClr val="tx1">
                    <a:lumMod val="75000"/>
                    <a:lumOff val="2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81" name="Straight Connector 280"/>
              <p:cNvCxnSpPr/>
              <p:nvPr/>
            </p:nvCxnSpPr>
            <p:spPr>
              <a:xfrm>
                <a:off x="5461536" y="3540554"/>
                <a:ext cx="370991" cy="0"/>
              </a:xfrm>
              <a:prstGeom prst="line">
                <a:avLst/>
              </a:prstGeom>
              <a:grpFill/>
              <a:ln w="50800">
                <a:solidFill>
                  <a:schemeClr val="tx1">
                    <a:lumMod val="75000"/>
                    <a:lumOff val="2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82" name="Straight Connector 281"/>
              <p:cNvCxnSpPr/>
              <p:nvPr/>
            </p:nvCxnSpPr>
            <p:spPr>
              <a:xfrm>
                <a:off x="6079854" y="3540554"/>
                <a:ext cx="370991" cy="0"/>
              </a:xfrm>
              <a:prstGeom prst="line">
                <a:avLst/>
              </a:prstGeom>
              <a:grpFill/>
              <a:ln w="508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83" name="Straight Connector 282"/>
              <p:cNvCxnSpPr/>
              <p:nvPr/>
            </p:nvCxnSpPr>
            <p:spPr>
              <a:xfrm>
                <a:off x="6698173" y="3540554"/>
                <a:ext cx="370991" cy="0"/>
              </a:xfrm>
              <a:prstGeom prst="line">
                <a:avLst/>
              </a:prstGeom>
              <a:grpFill/>
              <a:ln w="508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84" name="Straight Connector 283"/>
              <p:cNvCxnSpPr/>
              <p:nvPr/>
            </p:nvCxnSpPr>
            <p:spPr>
              <a:xfrm>
                <a:off x="7316491" y="3540554"/>
                <a:ext cx="370991" cy="0"/>
              </a:xfrm>
              <a:prstGeom prst="line">
                <a:avLst/>
              </a:prstGeom>
              <a:grpFill/>
              <a:ln w="50800">
                <a:solidFill>
                  <a:schemeClr val="tx1">
                    <a:lumMod val="75000"/>
                    <a:lumOff val="2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85" name="Straight Connector 284"/>
              <p:cNvCxnSpPr/>
              <p:nvPr/>
            </p:nvCxnSpPr>
            <p:spPr>
              <a:xfrm>
                <a:off x="5461536" y="4158873"/>
                <a:ext cx="370991" cy="0"/>
              </a:xfrm>
              <a:prstGeom prst="line">
                <a:avLst/>
              </a:prstGeom>
              <a:grpFill/>
              <a:ln w="50800">
                <a:solidFill>
                  <a:schemeClr val="tx1">
                    <a:lumMod val="75000"/>
                    <a:lumOff val="2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86" name="Straight Connector 285"/>
              <p:cNvCxnSpPr/>
              <p:nvPr/>
            </p:nvCxnSpPr>
            <p:spPr>
              <a:xfrm>
                <a:off x="6079854" y="4158873"/>
                <a:ext cx="370991" cy="0"/>
              </a:xfrm>
              <a:prstGeom prst="line">
                <a:avLst/>
              </a:prstGeom>
              <a:grpFill/>
              <a:ln w="508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87" name="Straight Connector 286"/>
              <p:cNvCxnSpPr/>
              <p:nvPr/>
            </p:nvCxnSpPr>
            <p:spPr>
              <a:xfrm>
                <a:off x="6698173" y="4158873"/>
                <a:ext cx="370991" cy="0"/>
              </a:xfrm>
              <a:prstGeom prst="line">
                <a:avLst/>
              </a:prstGeom>
              <a:grpFill/>
              <a:ln w="508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88" name="Straight Connector 287"/>
              <p:cNvCxnSpPr/>
              <p:nvPr/>
            </p:nvCxnSpPr>
            <p:spPr>
              <a:xfrm>
                <a:off x="7316491" y="4158873"/>
                <a:ext cx="370991" cy="0"/>
              </a:xfrm>
              <a:prstGeom prst="line">
                <a:avLst/>
              </a:prstGeom>
              <a:grpFill/>
              <a:ln w="50800">
                <a:solidFill>
                  <a:schemeClr val="tx1">
                    <a:lumMod val="75000"/>
                    <a:lumOff val="2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89" name="Straight Connector 288"/>
              <p:cNvCxnSpPr/>
              <p:nvPr/>
            </p:nvCxnSpPr>
            <p:spPr>
              <a:xfrm>
                <a:off x="5461536" y="4777191"/>
                <a:ext cx="370991" cy="0"/>
              </a:xfrm>
              <a:prstGeom prst="line">
                <a:avLst/>
              </a:prstGeom>
              <a:grpFill/>
              <a:ln w="50800">
                <a:solidFill>
                  <a:schemeClr val="tx1">
                    <a:lumMod val="75000"/>
                    <a:lumOff val="2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90" name="Straight Connector 289"/>
              <p:cNvCxnSpPr/>
              <p:nvPr/>
            </p:nvCxnSpPr>
            <p:spPr>
              <a:xfrm>
                <a:off x="6079854" y="4777191"/>
                <a:ext cx="370991" cy="0"/>
              </a:xfrm>
              <a:prstGeom prst="line">
                <a:avLst/>
              </a:prstGeom>
              <a:grpFill/>
              <a:ln w="50800">
                <a:solidFill>
                  <a:schemeClr val="tx1">
                    <a:lumMod val="75000"/>
                    <a:lumOff val="2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91" name="Straight Connector 290"/>
              <p:cNvCxnSpPr/>
              <p:nvPr/>
            </p:nvCxnSpPr>
            <p:spPr>
              <a:xfrm>
                <a:off x="6698173" y="4777191"/>
                <a:ext cx="370991" cy="0"/>
              </a:xfrm>
              <a:prstGeom prst="line">
                <a:avLst/>
              </a:prstGeom>
              <a:grpFill/>
              <a:ln w="50800">
                <a:solidFill>
                  <a:schemeClr val="tx1">
                    <a:lumMod val="75000"/>
                    <a:lumOff val="2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92" name="Straight Connector 291"/>
              <p:cNvCxnSpPr/>
              <p:nvPr/>
            </p:nvCxnSpPr>
            <p:spPr>
              <a:xfrm>
                <a:off x="7316491" y="4777191"/>
                <a:ext cx="370991" cy="0"/>
              </a:xfrm>
              <a:prstGeom prst="line">
                <a:avLst/>
              </a:prstGeom>
              <a:grpFill/>
              <a:ln w="50800">
                <a:solidFill>
                  <a:schemeClr val="tx1">
                    <a:lumMod val="75000"/>
                    <a:lumOff val="2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93" name="Straight Connector 292"/>
              <p:cNvCxnSpPr/>
              <p:nvPr/>
            </p:nvCxnSpPr>
            <p:spPr>
              <a:xfrm rot="5400000">
                <a:off x="5152377" y="2613077"/>
                <a:ext cx="370991" cy="0"/>
              </a:xfrm>
              <a:prstGeom prst="line">
                <a:avLst/>
              </a:prstGeom>
              <a:grpFill/>
              <a:ln w="50800">
                <a:solidFill>
                  <a:schemeClr val="tx1">
                    <a:lumMod val="75000"/>
                    <a:lumOff val="2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36" name="Straight Connector 335"/>
              <p:cNvCxnSpPr/>
              <p:nvPr/>
            </p:nvCxnSpPr>
            <p:spPr>
              <a:xfrm rot="5400000">
                <a:off x="5152377" y="3231395"/>
                <a:ext cx="370991" cy="0"/>
              </a:xfrm>
              <a:prstGeom prst="line">
                <a:avLst/>
              </a:prstGeom>
              <a:grpFill/>
              <a:ln w="50800">
                <a:solidFill>
                  <a:schemeClr val="tx1">
                    <a:lumMod val="75000"/>
                    <a:lumOff val="2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24" name="Straight Connector 423"/>
              <p:cNvCxnSpPr/>
              <p:nvPr/>
            </p:nvCxnSpPr>
            <p:spPr>
              <a:xfrm rot="5400000">
                <a:off x="5152377" y="3849714"/>
                <a:ext cx="370991" cy="0"/>
              </a:xfrm>
              <a:prstGeom prst="line">
                <a:avLst/>
              </a:prstGeom>
              <a:grpFill/>
              <a:ln w="50800">
                <a:solidFill>
                  <a:schemeClr val="tx1">
                    <a:lumMod val="75000"/>
                    <a:lumOff val="2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25" name="Straight Connector 424"/>
              <p:cNvCxnSpPr/>
              <p:nvPr/>
            </p:nvCxnSpPr>
            <p:spPr>
              <a:xfrm rot="5400000">
                <a:off x="5152377" y="4468032"/>
                <a:ext cx="370991" cy="0"/>
              </a:xfrm>
              <a:prstGeom prst="line">
                <a:avLst/>
              </a:prstGeom>
              <a:grpFill/>
              <a:ln w="50800">
                <a:solidFill>
                  <a:schemeClr val="tx1">
                    <a:lumMod val="75000"/>
                    <a:lumOff val="2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26" name="Straight Connector 425"/>
              <p:cNvCxnSpPr/>
              <p:nvPr/>
            </p:nvCxnSpPr>
            <p:spPr>
              <a:xfrm rot="5400000">
                <a:off x="5770695" y="2613077"/>
                <a:ext cx="370991" cy="0"/>
              </a:xfrm>
              <a:prstGeom prst="line">
                <a:avLst/>
              </a:prstGeom>
              <a:grpFill/>
              <a:ln w="50800">
                <a:solidFill>
                  <a:schemeClr val="tx1">
                    <a:lumMod val="75000"/>
                    <a:lumOff val="2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27" name="Straight Connector 426"/>
              <p:cNvCxnSpPr/>
              <p:nvPr/>
            </p:nvCxnSpPr>
            <p:spPr>
              <a:xfrm rot="5400000">
                <a:off x="5770695" y="3231395"/>
                <a:ext cx="370991" cy="0"/>
              </a:xfrm>
              <a:prstGeom prst="line">
                <a:avLst/>
              </a:prstGeom>
              <a:grpFill/>
              <a:ln w="508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28" name="Straight Connector 427"/>
              <p:cNvCxnSpPr/>
              <p:nvPr/>
            </p:nvCxnSpPr>
            <p:spPr>
              <a:xfrm rot="5400000">
                <a:off x="5770695" y="3849714"/>
                <a:ext cx="370991" cy="0"/>
              </a:xfrm>
              <a:prstGeom prst="line">
                <a:avLst/>
              </a:prstGeom>
              <a:grpFill/>
              <a:ln w="508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29" name="Straight Connector 428"/>
              <p:cNvCxnSpPr/>
              <p:nvPr/>
            </p:nvCxnSpPr>
            <p:spPr>
              <a:xfrm rot="5400000">
                <a:off x="5770695" y="4468032"/>
                <a:ext cx="370991" cy="0"/>
              </a:xfrm>
              <a:prstGeom prst="line">
                <a:avLst/>
              </a:prstGeom>
              <a:grpFill/>
              <a:ln w="50800">
                <a:solidFill>
                  <a:schemeClr val="tx1">
                    <a:lumMod val="75000"/>
                    <a:lumOff val="2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30" name="Straight Connector 429"/>
              <p:cNvCxnSpPr/>
              <p:nvPr/>
            </p:nvCxnSpPr>
            <p:spPr>
              <a:xfrm rot="5400000">
                <a:off x="6389014" y="2613077"/>
                <a:ext cx="370991" cy="0"/>
              </a:xfrm>
              <a:prstGeom prst="line">
                <a:avLst/>
              </a:prstGeom>
              <a:grpFill/>
              <a:ln w="50800">
                <a:solidFill>
                  <a:schemeClr val="tx1">
                    <a:lumMod val="75000"/>
                    <a:lumOff val="2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31" name="Straight Connector 430"/>
              <p:cNvCxnSpPr/>
              <p:nvPr/>
            </p:nvCxnSpPr>
            <p:spPr>
              <a:xfrm rot="5400000">
                <a:off x="6389014" y="3231395"/>
                <a:ext cx="370991" cy="0"/>
              </a:xfrm>
              <a:prstGeom prst="line">
                <a:avLst/>
              </a:prstGeom>
              <a:grpFill/>
              <a:ln w="508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32" name="Straight Connector 431"/>
              <p:cNvCxnSpPr/>
              <p:nvPr/>
            </p:nvCxnSpPr>
            <p:spPr>
              <a:xfrm rot="5400000">
                <a:off x="6389014" y="3849714"/>
                <a:ext cx="370991" cy="0"/>
              </a:xfrm>
              <a:prstGeom prst="line">
                <a:avLst/>
              </a:prstGeom>
              <a:grpFill/>
              <a:ln w="508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33" name="Straight Connector 432"/>
              <p:cNvCxnSpPr/>
              <p:nvPr/>
            </p:nvCxnSpPr>
            <p:spPr>
              <a:xfrm rot="5400000">
                <a:off x="6389014" y="4468032"/>
                <a:ext cx="370991" cy="0"/>
              </a:xfrm>
              <a:prstGeom prst="line">
                <a:avLst/>
              </a:prstGeom>
              <a:grpFill/>
              <a:ln w="50800">
                <a:solidFill>
                  <a:schemeClr val="tx1">
                    <a:lumMod val="75000"/>
                    <a:lumOff val="2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34" name="Straight Connector 433"/>
              <p:cNvCxnSpPr/>
              <p:nvPr/>
            </p:nvCxnSpPr>
            <p:spPr>
              <a:xfrm rot="5400000">
                <a:off x="7007332" y="2613077"/>
                <a:ext cx="370991" cy="0"/>
              </a:xfrm>
              <a:prstGeom prst="line">
                <a:avLst/>
              </a:prstGeom>
              <a:grpFill/>
              <a:ln w="50800">
                <a:solidFill>
                  <a:schemeClr val="tx1">
                    <a:lumMod val="75000"/>
                    <a:lumOff val="2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35" name="Straight Connector 434"/>
              <p:cNvCxnSpPr/>
              <p:nvPr/>
            </p:nvCxnSpPr>
            <p:spPr>
              <a:xfrm rot="5400000">
                <a:off x="7007332" y="3231395"/>
                <a:ext cx="370991" cy="0"/>
              </a:xfrm>
              <a:prstGeom prst="line">
                <a:avLst/>
              </a:prstGeom>
              <a:grpFill/>
              <a:ln w="508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36" name="Straight Connector 435"/>
              <p:cNvCxnSpPr/>
              <p:nvPr/>
            </p:nvCxnSpPr>
            <p:spPr>
              <a:xfrm rot="5400000">
                <a:off x="7007332" y="3849714"/>
                <a:ext cx="370991" cy="0"/>
              </a:xfrm>
              <a:prstGeom prst="line">
                <a:avLst/>
              </a:prstGeom>
              <a:grpFill/>
              <a:ln w="508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37" name="Straight Connector 436"/>
              <p:cNvCxnSpPr/>
              <p:nvPr/>
            </p:nvCxnSpPr>
            <p:spPr>
              <a:xfrm rot="5400000">
                <a:off x="7007332" y="4468032"/>
                <a:ext cx="370991" cy="0"/>
              </a:xfrm>
              <a:prstGeom prst="line">
                <a:avLst/>
              </a:prstGeom>
              <a:grpFill/>
              <a:ln w="50800">
                <a:solidFill>
                  <a:schemeClr val="tx1">
                    <a:lumMod val="75000"/>
                    <a:lumOff val="2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38" name="Straight Connector 437"/>
              <p:cNvCxnSpPr/>
              <p:nvPr/>
            </p:nvCxnSpPr>
            <p:spPr>
              <a:xfrm rot="5400000">
                <a:off x="7625649" y="2613077"/>
                <a:ext cx="370991" cy="0"/>
              </a:xfrm>
              <a:prstGeom prst="line">
                <a:avLst/>
              </a:prstGeom>
              <a:grpFill/>
              <a:ln w="50800">
                <a:solidFill>
                  <a:schemeClr val="tx1">
                    <a:lumMod val="75000"/>
                    <a:lumOff val="2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39" name="Straight Connector 438"/>
              <p:cNvCxnSpPr/>
              <p:nvPr/>
            </p:nvCxnSpPr>
            <p:spPr>
              <a:xfrm rot="5400000">
                <a:off x="7625649" y="3231395"/>
                <a:ext cx="370991" cy="0"/>
              </a:xfrm>
              <a:prstGeom prst="line">
                <a:avLst/>
              </a:prstGeom>
              <a:grpFill/>
              <a:ln w="50800">
                <a:solidFill>
                  <a:schemeClr val="tx1">
                    <a:lumMod val="75000"/>
                    <a:lumOff val="2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40" name="Straight Connector 439"/>
              <p:cNvCxnSpPr/>
              <p:nvPr/>
            </p:nvCxnSpPr>
            <p:spPr>
              <a:xfrm rot="5400000">
                <a:off x="7625649" y="3849714"/>
                <a:ext cx="370991" cy="0"/>
              </a:xfrm>
              <a:prstGeom prst="line">
                <a:avLst/>
              </a:prstGeom>
              <a:grpFill/>
              <a:ln w="50800">
                <a:solidFill>
                  <a:schemeClr val="tx1">
                    <a:lumMod val="75000"/>
                    <a:lumOff val="2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41" name="Straight Connector 440"/>
              <p:cNvCxnSpPr/>
              <p:nvPr/>
            </p:nvCxnSpPr>
            <p:spPr>
              <a:xfrm rot="5400000">
                <a:off x="7625649" y="4468032"/>
                <a:ext cx="370991" cy="0"/>
              </a:xfrm>
              <a:prstGeom prst="line">
                <a:avLst/>
              </a:prstGeom>
              <a:grpFill/>
              <a:ln w="50800">
                <a:solidFill>
                  <a:schemeClr val="tx1">
                    <a:lumMod val="75000"/>
                    <a:lumOff val="25000"/>
                  </a:schemeClr>
                </a:solidFill>
                <a:prstDash val="solid"/>
              </a:ln>
            </p:spPr>
            <p:style>
              <a:lnRef idx="1">
                <a:schemeClr val="accent1"/>
              </a:lnRef>
              <a:fillRef idx="0">
                <a:schemeClr val="accent1"/>
              </a:fillRef>
              <a:effectRef idx="0">
                <a:schemeClr val="accent1"/>
              </a:effectRef>
              <a:fontRef idx="minor">
                <a:schemeClr val="tx1"/>
              </a:fontRef>
            </p:style>
          </p:cxnSp>
          <p:sp>
            <p:nvSpPr>
              <p:cNvPr id="442" name="Oval 441"/>
              <p:cNvSpPr/>
              <p:nvPr/>
            </p:nvSpPr>
            <p:spPr>
              <a:xfrm>
                <a:off x="7069164" y="2798573"/>
                <a:ext cx="247327" cy="247327"/>
              </a:xfrm>
              <a:prstGeom prst="ellipse">
                <a:avLst/>
              </a:prstGeom>
              <a:grp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3" name="Oval 442"/>
              <p:cNvSpPr/>
              <p:nvPr/>
            </p:nvSpPr>
            <p:spPr>
              <a:xfrm>
                <a:off x="7069164" y="3416891"/>
                <a:ext cx="247327" cy="247327"/>
              </a:xfrm>
              <a:prstGeom prst="ellipse">
                <a:avLst/>
              </a:prstGeom>
              <a:grp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4" name="Oval 443"/>
              <p:cNvSpPr/>
              <p:nvPr/>
            </p:nvSpPr>
            <p:spPr>
              <a:xfrm>
                <a:off x="7069164" y="4035209"/>
                <a:ext cx="247327" cy="247327"/>
              </a:xfrm>
              <a:prstGeom prst="ellipse">
                <a:avLst/>
              </a:prstGeom>
              <a:grp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5" name="Oval 444"/>
              <p:cNvSpPr/>
              <p:nvPr/>
            </p:nvSpPr>
            <p:spPr>
              <a:xfrm>
                <a:off x="5832527" y="2798573"/>
                <a:ext cx="247327" cy="247327"/>
              </a:xfrm>
              <a:prstGeom prst="ellipse">
                <a:avLst/>
              </a:prstGeom>
              <a:grp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6" name="Oval 445"/>
              <p:cNvSpPr/>
              <p:nvPr/>
            </p:nvSpPr>
            <p:spPr>
              <a:xfrm>
                <a:off x="5832527" y="3416891"/>
                <a:ext cx="247327" cy="247327"/>
              </a:xfrm>
              <a:prstGeom prst="ellipse">
                <a:avLst/>
              </a:prstGeom>
              <a:grp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7" name="Oval 446"/>
              <p:cNvSpPr/>
              <p:nvPr/>
            </p:nvSpPr>
            <p:spPr>
              <a:xfrm>
                <a:off x="6450845" y="3416891"/>
                <a:ext cx="247327" cy="247327"/>
              </a:xfrm>
              <a:prstGeom prst="ellipse">
                <a:avLst/>
              </a:prstGeom>
              <a:grp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8" name="Oval 447"/>
              <p:cNvSpPr/>
              <p:nvPr/>
            </p:nvSpPr>
            <p:spPr>
              <a:xfrm>
                <a:off x="6450845" y="2798573"/>
                <a:ext cx="247327" cy="247327"/>
              </a:xfrm>
              <a:prstGeom prst="ellipse">
                <a:avLst/>
              </a:prstGeom>
              <a:grp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9" name="Oval 448"/>
              <p:cNvSpPr/>
              <p:nvPr/>
            </p:nvSpPr>
            <p:spPr>
              <a:xfrm>
                <a:off x="5832527" y="4035209"/>
                <a:ext cx="247327" cy="247327"/>
              </a:xfrm>
              <a:prstGeom prst="ellipse">
                <a:avLst/>
              </a:prstGeom>
              <a:grp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50" name="Oval 449"/>
              <p:cNvSpPr/>
              <p:nvPr/>
            </p:nvSpPr>
            <p:spPr>
              <a:xfrm>
                <a:off x="6450845" y="4035209"/>
                <a:ext cx="247327" cy="247327"/>
              </a:xfrm>
              <a:prstGeom prst="ellipse">
                <a:avLst/>
              </a:prstGeom>
              <a:grp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cxnSp>
          <p:nvCxnSpPr>
            <p:cNvPr id="231" name="Straight Connector 230"/>
            <p:cNvCxnSpPr/>
            <p:nvPr/>
          </p:nvCxnSpPr>
          <p:spPr>
            <a:xfrm rot="5400000">
              <a:off x="5860184" y="5029200"/>
              <a:ext cx="185495" cy="0"/>
            </a:xfrm>
            <a:prstGeom prst="line">
              <a:avLst/>
            </a:prstGeom>
            <a:grpFill/>
            <a:ln w="5080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32" name="Straight Connector 231"/>
            <p:cNvCxnSpPr/>
            <p:nvPr/>
          </p:nvCxnSpPr>
          <p:spPr>
            <a:xfrm rot="5400000">
              <a:off x="6488834" y="5029200"/>
              <a:ext cx="185495" cy="0"/>
            </a:xfrm>
            <a:prstGeom prst="line">
              <a:avLst/>
            </a:prstGeom>
            <a:grpFill/>
            <a:ln w="5080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33" name="Straight Connector 232"/>
            <p:cNvCxnSpPr/>
            <p:nvPr/>
          </p:nvCxnSpPr>
          <p:spPr>
            <a:xfrm rot="5400000">
              <a:off x="7098821" y="5029200"/>
              <a:ext cx="185495" cy="0"/>
            </a:xfrm>
            <a:prstGeom prst="line">
              <a:avLst/>
            </a:prstGeom>
            <a:grpFill/>
            <a:ln w="5080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34" name="Straight Connector 233"/>
            <p:cNvCxnSpPr/>
            <p:nvPr/>
          </p:nvCxnSpPr>
          <p:spPr>
            <a:xfrm rot="5400000">
              <a:off x="7717946" y="5029200"/>
              <a:ext cx="185495" cy="0"/>
            </a:xfrm>
            <a:prstGeom prst="line">
              <a:avLst/>
            </a:prstGeom>
            <a:grpFill/>
            <a:ln w="5080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grpSp>
      <p:sp>
        <p:nvSpPr>
          <p:cNvPr id="492" name="Oval 491"/>
          <p:cNvSpPr/>
          <p:nvPr/>
        </p:nvSpPr>
        <p:spPr>
          <a:xfrm>
            <a:off x="6985000" y="4697222"/>
            <a:ext cx="247327" cy="246888"/>
          </a:xfrm>
          <a:prstGeom prst="ellipse">
            <a:avLst/>
          </a:prstGeom>
          <a:solidFill>
            <a:schemeClr val="bg1"/>
          </a:solid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93" name="Oval 492"/>
          <p:cNvSpPr/>
          <p:nvPr/>
        </p:nvSpPr>
        <p:spPr>
          <a:xfrm>
            <a:off x="7607808" y="4701032"/>
            <a:ext cx="247327" cy="246888"/>
          </a:xfrm>
          <a:prstGeom prst="ellipse">
            <a:avLst/>
          </a:prstGeom>
          <a:solidFill>
            <a:schemeClr val="bg1"/>
          </a:solid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94" name="Oval 493"/>
          <p:cNvSpPr/>
          <p:nvPr/>
        </p:nvSpPr>
        <p:spPr>
          <a:xfrm>
            <a:off x="5139944" y="2212848"/>
            <a:ext cx="247327" cy="246888"/>
          </a:xfrm>
          <a:prstGeom prst="ellipse">
            <a:avLst/>
          </a:prstGeom>
          <a:solidFill>
            <a:schemeClr val="bg1"/>
          </a:solid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699565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451"/>
                                        </p:tgtEl>
                                        <p:attrNameLst>
                                          <p:attrName>style.visibility</p:attrName>
                                        </p:attrNameLst>
                                      </p:cBhvr>
                                      <p:to>
                                        <p:strVal val="hidden"/>
                                      </p:to>
                                    </p:set>
                                  </p:childTnLst>
                                </p:cTn>
                              </p:par>
                              <p:par>
                                <p:cTn id="9" presetID="22" presetClass="entr" presetSubtype="8" fill="hold" nodeType="withEffect">
                                  <p:stCondLst>
                                    <p:cond delay="0"/>
                                  </p:stCondLst>
                                  <p:childTnLst>
                                    <p:set>
                                      <p:cBhvr>
                                        <p:cTn id="10" dur="1" fill="hold">
                                          <p:stCondLst>
                                            <p:cond delay="0"/>
                                          </p:stCondLst>
                                        </p:cTn>
                                        <p:tgtEl>
                                          <p:spTgt spid="453"/>
                                        </p:tgtEl>
                                        <p:attrNameLst>
                                          <p:attrName>style.visibility</p:attrName>
                                        </p:attrNameLst>
                                      </p:cBhvr>
                                      <p:to>
                                        <p:strVal val="visible"/>
                                      </p:to>
                                    </p:set>
                                    <p:animEffect transition="in" filter="wipe(left)">
                                      <p:cBhvr>
                                        <p:cTn id="11" dur="1000"/>
                                        <p:tgtEl>
                                          <p:spTgt spid="453"/>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29"/>
                                        </p:tgtEl>
                                        <p:attrNameLst>
                                          <p:attrName>style.visibility</p:attrName>
                                        </p:attrNameLst>
                                      </p:cBhvr>
                                      <p:to>
                                        <p:strVal val="visible"/>
                                      </p:to>
                                    </p:set>
                                    <p:animEffect transition="in" filter="wipe(left)">
                                      <p:cBhvr>
                                        <p:cTn id="15" dur="500"/>
                                        <p:tgtEl>
                                          <p:spTgt spid="229"/>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577"/>
                                        </p:tgtEl>
                                        <p:attrNameLst>
                                          <p:attrName>style.visibility</p:attrName>
                                        </p:attrNameLst>
                                      </p:cBhvr>
                                      <p:to>
                                        <p:strVal val="visible"/>
                                      </p:to>
                                    </p:set>
                                  </p:childTnLst>
                                </p:cTn>
                              </p:par>
                            </p:childTnLst>
                          </p:cTn>
                        </p:par>
                        <p:par>
                          <p:cTn id="20" fill="hold">
                            <p:stCondLst>
                              <p:cond delay="0"/>
                            </p:stCondLst>
                            <p:childTnLst>
                              <p:par>
                                <p:cTn id="21" presetID="10" presetClass="entr" presetSubtype="0" fill="hold" nodeType="afterEffect">
                                  <p:stCondLst>
                                    <p:cond delay="0"/>
                                  </p:stCondLst>
                                  <p:childTnLst>
                                    <p:set>
                                      <p:cBhvr>
                                        <p:cTn id="22" dur="1" fill="hold">
                                          <p:stCondLst>
                                            <p:cond delay="0"/>
                                          </p:stCondLst>
                                        </p:cTn>
                                        <p:tgtEl>
                                          <p:spTgt spid="578"/>
                                        </p:tgtEl>
                                        <p:attrNameLst>
                                          <p:attrName>style.visibility</p:attrName>
                                        </p:attrNameLst>
                                      </p:cBhvr>
                                      <p:to>
                                        <p:strVal val="visible"/>
                                      </p:to>
                                    </p:set>
                                    <p:animEffect transition="in" filter="fade">
                                      <p:cBhvr>
                                        <p:cTn id="23" dur="1000"/>
                                        <p:tgtEl>
                                          <p:spTgt spid="578"/>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childTnLst>
                                </p:cTn>
                              </p:par>
                              <p:par>
                                <p:cTn id="28" presetID="1" presetClass="entr" presetSubtype="0" fill="hold" grpId="0" nodeType="withEffect">
                                  <p:stCondLst>
                                    <p:cond delay="0"/>
                                  </p:stCondLst>
                                  <p:childTnLst>
                                    <p:set>
                                      <p:cBhvr>
                                        <p:cTn id="29" dur="1" fill="hold">
                                          <p:stCondLst>
                                            <p:cond delay="0"/>
                                          </p:stCondLst>
                                        </p:cTn>
                                        <p:tgtEl>
                                          <p:spTgt spid="3"/>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492"/>
                                        </p:tgtEl>
                                        <p:attrNameLst>
                                          <p:attrName>style.visibility</p:attrName>
                                        </p:attrNameLst>
                                      </p:cBhvr>
                                      <p:to>
                                        <p:strVal val="visible"/>
                                      </p:to>
                                    </p:set>
                                    <p:animEffect transition="in" filter="fade">
                                      <p:cBhvr>
                                        <p:cTn id="34" dur="1000"/>
                                        <p:tgtEl>
                                          <p:spTgt spid="492"/>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493"/>
                                        </p:tgtEl>
                                        <p:attrNameLst>
                                          <p:attrName>style.visibility</p:attrName>
                                        </p:attrNameLst>
                                      </p:cBhvr>
                                      <p:to>
                                        <p:strVal val="visible"/>
                                      </p:to>
                                    </p:set>
                                    <p:animEffect transition="in" filter="fade">
                                      <p:cBhvr>
                                        <p:cTn id="37" dur="1000"/>
                                        <p:tgtEl>
                                          <p:spTgt spid="493"/>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494"/>
                                        </p:tgtEl>
                                        <p:attrNameLst>
                                          <p:attrName>style.visibility</p:attrName>
                                        </p:attrNameLst>
                                      </p:cBhvr>
                                      <p:to>
                                        <p:strVal val="visible"/>
                                      </p:to>
                                    </p:set>
                                    <p:animEffect transition="in" filter="fade">
                                      <p:cBhvr>
                                        <p:cTn id="40" dur="1000"/>
                                        <p:tgtEl>
                                          <p:spTgt spid="494"/>
                                        </p:tgtEl>
                                      </p:cBhvr>
                                    </p:animEffect>
                                  </p:childTnLst>
                                </p:cTn>
                              </p:par>
                              <p:par>
                                <p:cTn id="41" presetID="35" presetClass="emph" presetSubtype="0" repeatCount="4000" fill="hold" grpId="1" nodeType="withEffect">
                                  <p:stCondLst>
                                    <p:cond delay="500"/>
                                  </p:stCondLst>
                                  <p:childTnLst>
                                    <p:anim calcmode="discrete" valueType="str">
                                      <p:cBhvr>
                                        <p:cTn id="42" dur="250" fill="hold"/>
                                        <p:tgtEl>
                                          <p:spTgt spid="492"/>
                                        </p:tgtEl>
                                        <p:attrNameLst>
                                          <p:attrName>style.visibility</p:attrName>
                                        </p:attrNameLst>
                                      </p:cBhvr>
                                      <p:tavLst>
                                        <p:tav tm="0">
                                          <p:val>
                                            <p:strVal val="hidden"/>
                                          </p:val>
                                        </p:tav>
                                        <p:tav tm="50000">
                                          <p:val>
                                            <p:strVal val="visible"/>
                                          </p:val>
                                        </p:tav>
                                      </p:tavLst>
                                    </p:anim>
                                  </p:childTnLst>
                                </p:cTn>
                              </p:par>
                              <p:par>
                                <p:cTn id="43" presetID="35" presetClass="emph" presetSubtype="0" repeatCount="4000" fill="hold" grpId="1" nodeType="withEffect">
                                  <p:stCondLst>
                                    <p:cond delay="500"/>
                                  </p:stCondLst>
                                  <p:childTnLst>
                                    <p:anim calcmode="discrete" valueType="str">
                                      <p:cBhvr>
                                        <p:cTn id="44" dur="250" fill="hold"/>
                                        <p:tgtEl>
                                          <p:spTgt spid="493"/>
                                        </p:tgtEl>
                                        <p:attrNameLst>
                                          <p:attrName>style.visibility</p:attrName>
                                        </p:attrNameLst>
                                      </p:cBhvr>
                                      <p:tavLst>
                                        <p:tav tm="0">
                                          <p:val>
                                            <p:strVal val="hidden"/>
                                          </p:val>
                                        </p:tav>
                                        <p:tav tm="50000">
                                          <p:val>
                                            <p:strVal val="visible"/>
                                          </p:val>
                                        </p:tav>
                                      </p:tavLst>
                                    </p:anim>
                                  </p:childTnLst>
                                </p:cTn>
                              </p:par>
                              <p:par>
                                <p:cTn id="45" presetID="35" presetClass="emph" presetSubtype="0" repeatCount="4000" fill="hold" grpId="1" nodeType="withEffect">
                                  <p:stCondLst>
                                    <p:cond delay="500"/>
                                  </p:stCondLst>
                                  <p:childTnLst>
                                    <p:anim calcmode="discrete" valueType="str">
                                      <p:cBhvr>
                                        <p:cTn id="46" dur="250" fill="hold"/>
                                        <p:tgtEl>
                                          <p:spTgt spid="494"/>
                                        </p:tgtEl>
                                        <p:attrNameLst>
                                          <p:attrName>style.visibility</p:attrName>
                                        </p:attrNameLst>
                                      </p:cBhvr>
                                      <p:tavLst>
                                        <p:tav tm="0">
                                          <p:val>
                                            <p:strVal val="hidden"/>
                                          </p:val>
                                        </p:tav>
                                        <p:tav tm="50000">
                                          <p:val>
                                            <p:strVal val="visible"/>
                                          </p:val>
                                        </p:tav>
                                      </p:tavLst>
                                    </p:anim>
                                  </p:childTnLst>
                                </p:cTn>
                              </p:par>
                              <p:par>
                                <p:cTn id="47" presetID="1" presetClass="entr" presetSubtype="0" fill="hold" nodeType="withEffect">
                                  <p:stCondLst>
                                    <p:cond delay="500"/>
                                  </p:stCondLst>
                                  <p:childTnLst>
                                    <p:set>
                                      <p:cBhvr>
                                        <p:cTn id="48" dur="1" fill="hold">
                                          <p:stCondLst>
                                            <p:cond delay="0"/>
                                          </p:stCondLst>
                                        </p:cTn>
                                        <p:tgtEl>
                                          <p:spTgt spid="7"/>
                                        </p:tgtEl>
                                        <p:attrNameLst>
                                          <p:attrName>style.visibility</p:attrName>
                                        </p:attrNameLst>
                                      </p:cBhvr>
                                      <p:to>
                                        <p:strVal val="visible"/>
                                      </p:to>
                                    </p:set>
                                  </p:childTnLst>
                                </p:cTn>
                              </p:par>
                              <p:par>
                                <p:cTn id="49" presetID="1" presetClass="entr" presetSubtype="0" fill="hold" nodeType="withEffect">
                                  <p:stCondLst>
                                    <p:cond delay="500"/>
                                  </p:stCondLst>
                                  <p:childTnLst>
                                    <p:set>
                                      <p:cBhvr>
                                        <p:cTn id="50" dur="1" fill="hold">
                                          <p:stCondLst>
                                            <p:cond delay="0"/>
                                          </p:stCondLst>
                                        </p:cTn>
                                        <p:tgtEl>
                                          <p:spTgt spid="164"/>
                                        </p:tgtEl>
                                        <p:attrNameLst>
                                          <p:attrName>style.visibility</p:attrName>
                                        </p:attrNameLst>
                                      </p:cBhvr>
                                      <p:to>
                                        <p:strVal val="visible"/>
                                      </p:to>
                                    </p:set>
                                  </p:childTnLst>
                                </p:cTn>
                              </p:par>
                              <p:par>
                                <p:cTn id="51" presetID="1" presetClass="entr" presetSubtype="0" fill="hold" nodeType="withEffect">
                                  <p:stCondLst>
                                    <p:cond delay="500"/>
                                  </p:stCondLst>
                                  <p:childTnLst>
                                    <p:set>
                                      <p:cBhvr>
                                        <p:cTn id="52" dur="1" fill="hold">
                                          <p:stCondLst>
                                            <p:cond delay="0"/>
                                          </p:stCondLst>
                                        </p:cTn>
                                        <p:tgtEl>
                                          <p:spTgt spid="171"/>
                                        </p:tgtEl>
                                        <p:attrNameLst>
                                          <p:attrName>style.visibility</p:attrName>
                                        </p:attrNameLst>
                                      </p:cBhvr>
                                      <p:to>
                                        <p:strVal val="visible"/>
                                      </p:to>
                                    </p:set>
                                  </p:childTnLst>
                                </p:cTn>
                              </p:par>
                              <p:par>
                                <p:cTn id="53" presetID="1" presetClass="exit" presetSubtype="0" fill="hold" nodeType="withEffect">
                                  <p:stCondLst>
                                    <p:cond delay="0"/>
                                  </p:stCondLst>
                                  <p:childTnLst>
                                    <p:set>
                                      <p:cBhvr>
                                        <p:cTn id="54" dur="1" fill="hold">
                                          <p:stCondLst>
                                            <p:cond delay="0"/>
                                          </p:stCondLst>
                                        </p:cTn>
                                        <p:tgtEl>
                                          <p:spTgt spid="578"/>
                                        </p:tgtEl>
                                        <p:attrNameLst>
                                          <p:attrName>style.visibility</p:attrName>
                                        </p:attrNameLst>
                                      </p:cBhvr>
                                      <p:to>
                                        <p:strVal val="hidden"/>
                                      </p:to>
                                    </p:set>
                                  </p:childTnLst>
                                </p:cTn>
                              </p:par>
                              <p:par>
                                <p:cTn id="55" presetID="1" presetClass="exit" presetSubtype="0" fill="hold" grpId="1" nodeType="withEffect">
                                  <p:stCondLst>
                                    <p:cond delay="0"/>
                                  </p:stCondLst>
                                  <p:childTnLst>
                                    <p:set>
                                      <p:cBhvr>
                                        <p:cTn id="56" dur="1" fill="hold">
                                          <p:stCondLst>
                                            <p:cond delay="0"/>
                                          </p:stCondLst>
                                        </p:cTn>
                                        <p:tgtEl>
                                          <p:spTgt spid="577"/>
                                        </p:tgtEl>
                                        <p:attrNameLst>
                                          <p:attrName>style.visibility</p:attrName>
                                        </p:attrNameLst>
                                      </p:cBhvr>
                                      <p:to>
                                        <p:strVal val="hidden"/>
                                      </p:to>
                                    </p:set>
                                  </p:childTnLst>
                                </p:cTn>
                              </p:par>
                              <p:par>
                                <p:cTn id="57" presetID="1" presetClass="exit" presetSubtype="0" fill="hold" grpId="1" nodeType="withEffect">
                                  <p:stCondLst>
                                    <p:cond delay="0"/>
                                  </p:stCondLst>
                                  <p:childTnLst>
                                    <p:set>
                                      <p:cBhvr>
                                        <p:cTn id="58" dur="1" fill="hold">
                                          <p:stCondLst>
                                            <p:cond delay="0"/>
                                          </p:stCondLst>
                                        </p:cTn>
                                        <p:tgtEl>
                                          <p:spTgt spid="6"/>
                                        </p:tgtEl>
                                        <p:attrNameLst>
                                          <p:attrName>style.visibility</p:attrName>
                                        </p:attrNameLst>
                                      </p:cBhvr>
                                      <p:to>
                                        <p:strVal val="hidden"/>
                                      </p:to>
                                    </p:set>
                                  </p:childTnLst>
                                </p:cTn>
                              </p:par>
                              <p:par>
                                <p:cTn id="59" presetID="1" presetClass="exit" presetSubtype="0" fill="hold" grpId="1" nodeType="withEffect">
                                  <p:stCondLst>
                                    <p:cond delay="0"/>
                                  </p:stCondLst>
                                  <p:childTnLst>
                                    <p:set>
                                      <p:cBhvr>
                                        <p:cTn id="60" dur="1" fill="hold">
                                          <p:stCondLst>
                                            <p:cond delay="0"/>
                                          </p:stCondLst>
                                        </p:cTn>
                                        <p:tgtEl>
                                          <p:spTgt spid="3"/>
                                        </p:tgtEl>
                                        <p:attrNameLst>
                                          <p:attrName>style.visibility</p:attrName>
                                        </p:attrNameLst>
                                      </p:cBhvr>
                                      <p:to>
                                        <p:strVal val="hidden"/>
                                      </p:to>
                                    </p:set>
                                  </p:childTnLst>
                                </p:cTn>
                              </p:par>
                            </p:childTnLst>
                          </p:cTn>
                        </p:par>
                      </p:childTnLst>
                    </p:cTn>
                  </p:par>
                  <p:par>
                    <p:cTn id="61" fill="hold">
                      <p:stCondLst>
                        <p:cond delay="indefinite"/>
                      </p:stCondLst>
                      <p:childTnLst>
                        <p:par>
                          <p:cTn id="62" fill="hold">
                            <p:stCondLst>
                              <p:cond delay="0"/>
                            </p:stCondLst>
                            <p:childTnLst>
                              <p:par>
                                <p:cTn id="63" presetID="10" presetClass="exit" presetSubtype="0" fill="hold" nodeType="clickEffect">
                                  <p:stCondLst>
                                    <p:cond delay="0"/>
                                  </p:stCondLst>
                                  <p:childTnLst>
                                    <p:animEffect transition="out" filter="fade">
                                      <p:cBhvr>
                                        <p:cTn id="64" dur="1000"/>
                                        <p:tgtEl>
                                          <p:spTgt spid="453"/>
                                        </p:tgtEl>
                                      </p:cBhvr>
                                    </p:animEffect>
                                    <p:set>
                                      <p:cBhvr>
                                        <p:cTn id="65" dur="1" fill="hold">
                                          <p:stCondLst>
                                            <p:cond delay="999"/>
                                          </p:stCondLst>
                                        </p:cTn>
                                        <p:tgtEl>
                                          <p:spTgt spid="453"/>
                                        </p:tgtEl>
                                        <p:attrNameLst>
                                          <p:attrName>style.visibility</p:attrName>
                                        </p:attrNameLst>
                                      </p:cBhvr>
                                      <p:to>
                                        <p:strVal val="hidden"/>
                                      </p:to>
                                    </p:set>
                                  </p:childTnLst>
                                </p:cTn>
                              </p:par>
                              <p:par>
                                <p:cTn id="66" presetID="10" presetClass="entr" presetSubtype="0" fill="hold" nodeType="withEffect">
                                  <p:stCondLst>
                                    <p:cond delay="0"/>
                                  </p:stCondLst>
                                  <p:childTnLst>
                                    <p:set>
                                      <p:cBhvr>
                                        <p:cTn id="67" dur="1" fill="hold">
                                          <p:stCondLst>
                                            <p:cond delay="0"/>
                                          </p:stCondLst>
                                        </p:cTn>
                                        <p:tgtEl>
                                          <p:spTgt spid="109573"/>
                                        </p:tgtEl>
                                        <p:attrNameLst>
                                          <p:attrName>style.visibility</p:attrName>
                                        </p:attrNameLst>
                                      </p:cBhvr>
                                      <p:to>
                                        <p:strVal val="visible"/>
                                      </p:to>
                                    </p:set>
                                    <p:animEffect transition="in" filter="fade">
                                      <p:cBhvr>
                                        <p:cTn id="68" dur="1000"/>
                                        <p:tgtEl>
                                          <p:spTgt spid="109573"/>
                                        </p:tgtEl>
                                      </p:cBhvr>
                                    </p:animEffect>
                                  </p:childTnLst>
                                </p:cTn>
                              </p:par>
                              <p:par>
                                <p:cTn id="69" presetID="1" presetClass="exit" presetSubtype="0" fill="hold" nodeType="withEffect">
                                  <p:stCondLst>
                                    <p:cond delay="0"/>
                                  </p:stCondLst>
                                  <p:childTnLst>
                                    <p:set>
                                      <p:cBhvr>
                                        <p:cTn id="70" dur="1" fill="hold">
                                          <p:stCondLst>
                                            <p:cond delay="0"/>
                                          </p:stCondLst>
                                        </p:cTn>
                                        <p:tgtEl>
                                          <p:spTgt spid="7"/>
                                        </p:tgtEl>
                                        <p:attrNameLst>
                                          <p:attrName>style.visibility</p:attrName>
                                        </p:attrNameLst>
                                      </p:cBhvr>
                                      <p:to>
                                        <p:strVal val="hidden"/>
                                      </p:to>
                                    </p:set>
                                  </p:childTnLst>
                                </p:cTn>
                              </p:par>
                              <p:par>
                                <p:cTn id="71" presetID="1" presetClass="exit" presetSubtype="0" fill="hold" nodeType="withEffect">
                                  <p:stCondLst>
                                    <p:cond delay="0"/>
                                  </p:stCondLst>
                                  <p:childTnLst>
                                    <p:set>
                                      <p:cBhvr>
                                        <p:cTn id="72" dur="1" fill="hold">
                                          <p:stCondLst>
                                            <p:cond delay="0"/>
                                          </p:stCondLst>
                                        </p:cTn>
                                        <p:tgtEl>
                                          <p:spTgt spid="164"/>
                                        </p:tgtEl>
                                        <p:attrNameLst>
                                          <p:attrName>style.visibility</p:attrName>
                                        </p:attrNameLst>
                                      </p:cBhvr>
                                      <p:to>
                                        <p:strVal val="hidden"/>
                                      </p:to>
                                    </p:set>
                                  </p:childTnLst>
                                </p:cTn>
                              </p:par>
                              <p:par>
                                <p:cTn id="73" presetID="1" presetClass="exit" presetSubtype="0" fill="hold" nodeType="withEffect">
                                  <p:stCondLst>
                                    <p:cond delay="0"/>
                                  </p:stCondLst>
                                  <p:childTnLst>
                                    <p:set>
                                      <p:cBhvr>
                                        <p:cTn id="74" dur="1" fill="hold">
                                          <p:stCondLst>
                                            <p:cond delay="0"/>
                                          </p:stCondLst>
                                        </p:cTn>
                                        <p:tgtEl>
                                          <p:spTgt spid="17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1" grpId="0" animBg="1"/>
      <p:bldP spid="5" grpId="0" animBg="1"/>
      <p:bldP spid="3" grpId="0" animBg="1"/>
      <p:bldP spid="3" grpId="1" animBg="1"/>
      <p:bldP spid="6" grpId="0" animBg="1"/>
      <p:bldP spid="6" grpId="1" animBg="1"/>
      <p:bldP spid="577" grpId="0" animBg="1"/>
      <p:bldP spid="577" grpId="1" animBg="1"/>
      <p:bldP spid="492" grpId="0" animBg="1"/>
      <p:bldP spid="492" grpId="1" animBg="1"/>
      <p:bldP spid="493" grpId="0" animBg="1"/>
      <p:bldP spid="493" grpId="1" animBg="1"/>
      <p:bldP spid="494" grpId="0" animBg="1"/>
      <p:bldP spid="494"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Grid-Based Finite Elements</a:t>
            </a:r>
          </a:p>
        </p:txBody>
      </p:sp>
      <p:sp>
        <p:nvSpPr>
          <p:cNvPr id="3" name="Content Placeholder 2"/>
          <p:cNvSpPr>
            <a:spLocks noGrp="1"/>
          </p:cNvSpPr>
          <p:nvPr>
            <p:ph idx="1"/>
          </p:nvPr>
        </p:nvSpPr>
        <p:spPr/>
        <p:txBody>
          <a:bodyPr/>
          <a:lstStyle/>
          <a:p>
            <a:pPr marL="0" indent="0">
              <a:buNone/>
            </a:pPr>
            <a:r>
              <a:rPr lang="en-US" u="sng" dirty="0" smtClean="0"/>
              <a:t>Advantages</a:t>
            </a:r>
            <a:r>
              <a:rPr lang="en-US" dirty="0" smtClean="0"/>
              <a:t>:</a:t>
            </a:r>
          </a:p>
          <a:p>
            <a:pPr marL="971550" lvl="1" indent="-514350">
              <a:buFont typeface="+mj-lt"/>
              <a:buAutoNum type="arabicPeriod"/>
            </a:pPr>
            <a:r>
              <a:rPr lang="en-US" dirty="0" smtClean="0"/>
              <a:t>Supports multigrid</a:t>
            </a:r>
          </a:p>
          <a:p>
            <a:pPr marL="857250" lvl="2" indent="0">
              <a:buNone/>
            </a:pPr>
            <a:r>
              <a:rPr lang="en-US" dirty="0" smtClean="0">
                <a:sym typeface="Symbol"/>
              </a:rPr>
              <a:t> System can change at run-time</a:t>
            </a:r>
            <a:br>
              <a:rPr lang="en-US" dirty="0" smtClean="0">
                <a:sym typeface="Symbol"/>
              </a:rPr>
            </a:br>
            <a:r>
              <a:rPr lang="en-US" dirty="0" smtClean="0"/>
              <a:t/>
            </a:r>
            <a:br>
              <a:rPr lang="en-US" dirty="0" smtClean="0"/>
            </a:br>
            <a:endParaRPr lang="en-US" dirty="0"/>
          </a:p>
        </p:txBody>
      </p:sp>
      <p:cxnSp>
        <p:nvCxnSpPr>
          <p:cNvPr id="4" name="Straight Arrow Connector 3"/>
          <p:cNvCxnSpPr>
            <a:stCxn id="6" idx="2"/>
            <a:endCxn id="7" idx="1"/>
          </p:cNvCxnSpPr>
          <p:nvPr/>
        </p:nvCxnSpPr>
        <p:spPr>
          <a:xfrm rot="16200000" flipH="1">
            <a:off x="5502554" y="2083382"/>
            <a:ext cx="1645117" cy="913374"/>
          </a:xfrm>
          <a:prstGeom prst="straightConnector1">
            <a:avLst/>
          </a:prstGeom>
          <a:ln w="76200">
            <a:tailEnd type="triangle"/>
          </a:ln>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cxnSp>
      <p:cxnSp>
        <p:nvCxnSpPr>
          <p:cNvPr id="5" name="Straight Arrow Connector 4"/>
          <p:cNvCxnSpPr>
            <a:stCxn id="7" idx="3"/>
            <a:endCxn id="10" idx="2"/>
          </p:cNvCxnSpPr>
          <p:nvPr/>
        </p:nvCxnSpPr>
        <p:spPr>
          <a:xfrm flipV="1">
            <a:off x="7625992" y="1717512"/>
            <a:ext cx="831183" cy="1645116"/>
          </a:xfrm>
          <a:prstGeom prst="straightConnector1">
            <a:avLst/>
          </a:prstGeom>
          <a:ln w="76200">
            <a:tailEnd type="triangle"/>
          </a:ln>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cxnSp>
      <p:sp>
        <p:nvSpPr>
          <p:cNvPr id="6" name="Rounded Rectangle 5"/>
          <p:cNvSpPr/>
          <p:nvPr/>
        </p:nvSpPr>
        <p:spPr>
          <a:xfrm>
            <a:off x="5486400" y="1352550"/>
            <a:ext cx="764050" cy="36496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Relax</a:t>
            </a:r>
            <a:endParaRPr lang="en-US" dirty="0">
              <a:solidFill>
                <a:schemeClr val="tx1"/>
              </a:solidFill>
            </a:endParaRPr>
          </a:p>
        </p:txBody>
      </p:sp>
      <p:sp>
        <p:nvSpPr>
          <p:cNvPr id="7" name="Rounded Rectangle 6"/>
          <p:cNvSpPr/>
          <p:nvPr/>
        </p:nvSpPr>
        <p:spPr>
          <a:xfrm>
            <a:off x="6781799" y="3102742"/>
            <a:ext cx="844193" cy="51977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Solve</a:t>
            </a:r>
            <a:endParaRPr lang="en-US" dirty="0">
              <a:solidFill>
                <a:schemeClr val="tx1"/>
              </a:solidFill>
            </a:endParaRPr>
          </a:p>
        </p:txBody>
      </p:sp>
      <p:sp>
        <p:nvSpPr>
          <p:cNvPr id="8" name="Rounded Rectangle 7"/>
          <p:cNvSpPr/>
          <p:nvPr/>
        </p:nvSpPr>
        <p:spPr>
          <a:xfrm>
            <a:off x="5816933" y="2166582"/>
            <a:ext cx="888667" cy="522512"/>
          </a:xfrm>
          <a:prstGeom prst="round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tx1"/>
                </a:solidFill>
              </a:rPr>
              <a:t>Down-</a:t>
            </a:r>
            <a:br>
              <a:rPr lang="en-US" sz="1600" dirty="0" smtClean="0">
                <a:solidFill>
                  <a:schemeClr val="tx1"/>
                </a:solidFill>
              </a:rPr>
            </a:br>
            <a:r>
              <a:rPr lang="en-US" sz="1600" dirty="0" smtClean="0">
                <a:solidFill>
                  <a:schemeClr val="tx1"/>
                </a:solidFill>
              </a:rPr>
              <a:t>Sample</a:t>
            </a:r>
            <a:endParaRPr lang="en-US" sz="1600" dirty="0">
              <a:solidFill>
                <a:schemeClr val="tx1"/>
              </a:solidFill>
            </a:endParaRPr>
          </a:p>
        </p:txBody>
      </p:sp>
      <p:sp>
        <p:nvSpPr>
          <p:cNvPr id="9" name="Rounded Rectangle 8"/>
          <p:cNvSpPr/>
          <p:nvPr/>
        </p:nvSpPr>
        <p:spPr>
          <a:xfrm>
            <a:off x="7721933" y="2164607"/>
            <a:ext cx="888667" cy="522512"/>
          </a:xfrm>
          <a:prstGeom prst="round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tx1"/>
                </a:solidFill>
              </a:rPr>
              <a:t>Up-</a:t>
            </a:r>
            <a:br>
              <a:rPr lang="en-US" sz="1600" dirty="0" smtClean="0">
                <a:solidFill>
                  <a:schemeClr val="tx1"/>
                </a:solidFill>
              </a:rPr>
            </a:br>
            <a:r>
              <a:rPr lang="en-US" sz="1600" dirty="0" smtClean="0">
                <a:solidFill>
                  <a:schemeClr val="tx1"/>
                </a:solidFill>
              </a:rPr>
              <a:t>Sample</a:t>
            </a:r>
            <a:endParaRPr lang="en-US" sz="1600" dirty="0">
              <a:solidFill>
                <a:schemeClr val="tx1"/>
              </a:solidFill>
            </a:endParaRPr>
          </a:p>
        </p:txBody>
      </p:sp>
      <p:sp>
        <p:nvSpPr>
          <p:cNvPr id="10" name="Rounded Rectangle 9"/>
          <p:cNvSpPr/>
          <p:nvPr/>
        </p:nvSpPr>
        <p:spPr>
          <a:xfrm>
            <a:off x="8075150" y="1352551"/>
            <a:ext cx="764050" cy="36496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Relax</a:t>
            </a:r>
            <a:endParaRPr lang="en-US" dirty="0">
              <a:solidFill>
                <a:schemeClr val="tx1"/>
              </a:solidFill>
            </a:endParaRPr>
          </a:p>
        </p:txBody>
      </p:sp>
      <p:pic>
        <p:nvPicPr>
          <p:cNvPr id="11161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43400" y="3009901"/>
            <a:ext cx="1965960" cy="19659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1619"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301240" y="3008376"/>
            <a:ext cx="1965960" cy="19659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1620"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43840" y="3008376"/>
            <a:ext cx="1965960" cy="19659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302334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4267200" cy="857250"/>
          </a:xfrm>
        </p:spPr>
        <p:txBody>
          <a:bodyPr/>
          <a:lstStyle/>
          <a:p>
            <a:r>
              <a:rPr lang="en-US" b="1" dirty="0" smtClean="0"/>
              <a:t>Goal</a:t>
            </a:r>
            <a:endParaRPr lang="en-US" b="1" dirty="0"/>
          </a:p>
        </p:txBody>
      </p:sp>
      <p:sp>
        <p:nvSpPr>
          <p:cNvPr id="3" name="Content Placeholder 2"/>
          <p:cNvSpPr>
            <a:spLocks noGrp="1"/>
          </p:cNvSpPr>
          <p:nvPr>
            <p:ph idx="1"/>
          </p:nvPr>
        </p:nvSpPr>
        <p:spPr/>
        <p:txBody>
          <a:bodyPr>
            <a:normAutofit/>
          </a:bodyPr>
          <a:lstStyle/>
          <a:p>
            <a:pPr marL="0" indent="0">
              <a:buNone/>
            </a:pPr>
            <a:r>
              <a:rPr lang="en-US" dirty="0"/>
              <a:t>Extend gradient-domain</a:t>
            </a:r>
            <a:br>
              <a:rPr lang="en-US" dirty="0"/>
            </a:br>
            <a:r>
              <a:rPr lang="en-US" dirty="0"/>
              <a:t>image processing techniques</a:t>
            </a:r>
            <a:br>
              <a:rPr lang="en-US" dirty="0"/>
            </a:br>
            <a:r>
              <a:rPr lang="en-US" dirty="0"/>
              <a:t>to processing of high-res</a:t>
            </a:r>
            <a:br>
              <a:rPr lang="en-US" dirty="0"/>
            </a:br>
            <a:r>
              <a:rPr lang="en-US" dirty="0"/>
              <a:t>geometry.</a:t>
            </a:r>
            <a:endParaRPr lang="en-US" dirty="0">
              <a:solidFill>
                <a:schemeClr val="bg1">
                  <a:lumMod val="50000"/>
                </a:schemeClr>
              </a:solidFill>
            </a:endParaRPr>
          </a:p>
        </p:txBody>
      </p:sp>
      <p:pic>
        <p:nvPicPr>
          <p:cNvPr id="9218" name="Picture 2" descr="C:\Papers\RealTimeLB\Images\Screened\misha.tn.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62600" y="971550"/>
            <a:ext cx="2472744" cy="2057400"/>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9221" name="Picture 5" descr="C:\Papers\RealTimeLB\Images\Screened\misha.001.2.tn.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56805" y="3135630"/>
            <a:ext cx="1978194" cy="1645920"/>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9222" name="Picture 6" descr="C:\Papers\RealTimeLB\Images\Screened\misha.001.0.tn.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013406" y="3135630"/>
            <a:ext cx="1978194" cy="1645920"/>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4926346" y="4705350"/>
            <a:ext cx="1245854" cy="369332"/>
          </a:xfrm>
          <a:prstGeom prst="rect">
            <a:avLst/>
          </a:prstGeom>
          <a:noFill/>
        </p:spPr>
        <p:txBody>
          <a:bodyPr wrap="none" rtlCol="0">
            <a:spAutoFit/>
          </a:bodyPr>
          <a:lstStyle/>
          <a:p>
            <a:pPr algn="ctr"/>
            <a:r>
              <a:rPr lang="en-US" dirty="0" smtClean="0"/>
              <a:t>Sharpening</a:t>
            </a:r>
            <a:endParaRPr lang="en-US" dirty="0"/>
          </a:p>
        </p:txBody>
      </p:sp>
      <p:sp>
        <p:nvSpPr>
          <p:cNvPr id="18" name="TextBox 17"/>
          <p:cNvSpPr txBox="1"/>
          <p:nvPr/>
        </p:nvSpPr>
        <p:spPr>
          <a:xfrm>
            <a:off x="7413842" y="4705350"/>
            <a:ext cx="1200971" cy="369332"/>
          </a:xfrm>
          <a:prstGeom prst="rect">
            <a:avLst/>
          </a:prstGeom>
          <a:noFill/>
        </p:spPr>
        <p:txBody>
          <a:bodyPr wrap="none" rtlCol="0">
            <a:spAutoFit/>
          </a:bodyPr>
          <a:lstStyle/>
          <a:p>
            <a:pPr algn="ctr"/>
            <a:r>
              <a:rPr lang="en-US" dirty="0" smtClean="0"/>
              <a:t>Smoothing</a:t>
            </a:r>
            <a:endParaRPr lang="en-US" dirty="0"/>
          </a:p>
        </p:txBody>
      </p:sp>
      <p:pic>
        <p:nvPicPr>
          <p:cNvPr id="9" name="Picture 10" descr="C:\Talks\SIG-11\Presentation\arm.0.bmp"/>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410200" y="-19050"/>
            <a:ext cx="2201888" cy="297180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8" descr="C:\Talks\SIG-11\Presentation\arm.1a.bmp"/>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572000" y="2465070"/>
            <a:ext cx="1829261" cy="246888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9" descr="C:\Talks\SIG-11\Presentation\arm.3a.bmp"/>
          <p:cNvPicPr>
            <a:picLocks noChangeAspect="1" noChangeArrowheads="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934200" y="2465070"/>
            <a:ext cx="1829261" cy="24688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650962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9218"/>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9221"/>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9222"/>
                                        </p:tgtEl>
                                        <p:attrNameLst>
                                          <p:attrName>style.visibility</p:attrName>
                                        </p:attrNameLst>
                                      </p:cBhvr>
                                      <p:to>
                                        <p:strVal val="hidden"/>
                                      </p:to>
                                    </p:set>
                                  </p:childTnLst>
                                </p:cTn>
                              </p:par>
                              <p:par>
                                <p:cTn id="11" presetID="1"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Grid-Based Finite Elements</a:t>
            </a:r>
          </a:p>
        </p:txBody>
      </p:sp>
      <p:sp>
        <p:nvSpPr>
          <p:cNvPr id="3" name="Content Placeholder 2"/>
          <p:cNvSpPr>
            <a:spLocks noGrp="1"/>
          </p:cNvSpPr>
          <p:nvPr>
            <p:ph idx="1"/>
          </p:nvPr>
        </p:nvSpPr>
        <p:spPr/>
        <p:txBody>
          <a:bodyPr/>
          <a:lstStyle/>
          <a:p>
            <a:pPr marL="0" indent="0">
              <a:buNone/>
            </a:pPr>
            <a:r>
              <a:rPr lang="en-US" u="sng" dirty="0" smtClean="0"/>
              <a:t>Advantages</a:t>
            </a:r>
            <a:r>
              <a:rPr lang="en-US" dirty="0" smtClean="0"/>
              <a:t>:</a:t>
            </a:r>
          </a:p>
          <a:p>
            <a:pPr marL="971550" lvl="1" indent="-514350">
              <a:buFont typeface="+mj-lt"/>
              <a:buAutoNum type="arabicPeriod"/>
            </a:pPr>
            <a:r>
              <a:rPr lang="en-US" dirty="0"/>
              <a:t>Supports multigrid </a:t>
            </a:r>
            <a:endParaRPr lang="en-US" dirty="0" smtClean="0"/>
          </a:p>
          <a:p>
            <a:pPr marL="971550" lvl="1" indent="-514350">
              <a:buFont typeface="+mj-lt"/>
              <a:buAutoNum type="arabicPeriod"/>
            </a:pPr>
            <a:r>
              <a:rPr lang="en-US" dirty="0" smtClean="0"/>
              <a:t>Controllable dimension</a:t>
            </a:r>
            <a:endParaRPr lang="en-US" dirty="0"/>
          </a:p>
        </p:txBody>
      </p:sp>
      <p:grpSp>
        <p:nvGrpSpPr>
          <p:cNvPr id="20" name="Group 19"/>
          <p:cNvGrpSpPr/>
          <p:nvPr/>
        </p:nvGrpSpPr>
        <p:grpSpPr>
          <a:xfrm>
            <a:off x="6011008" y="2521926"/>
            <a:ext cx="2362200" cy="2166986"/>
            <a:chOff x="6011008" y="2521926"/>
            <a:chExt cx="2362200" cy="2166986"/>
          </a:xfrm>
        </p:grpSpPr>
        <p:sp>
          <p:nvSpPr>
            <p:cNvPr id="19" name="Freeform 18"/>
            <p:cNvSpPr/>
            <p:nvPr/>
          </p:nvSpPr>
          <p:spPr>
            <a:xfrm>
              <a:off x="6066692" y="2567354"/>
              <a:ext cx="2259623" cy="2092569"/>
            </a:xfrm>
            <a:custGeom>
              <a:avLst/>
              <a:gdLst>
                <a:gd name="connsiteX0" fmla="*/ 0 w 2259623"/>
                <a:gd name="connsiteY0" fmla="*/ 2083777 h 2092569"/>
                <a:gd name="connsiteX1" fmla="*/ 140677 w 2259623"/>
                <a:gd name="connsiteY1" fmla="*/ 1213338 h 2092569"/>
                <a:gd name="connsiteX2" fmla="*/ 316523 w 2259623"/>
                <a:gd name="connsiteY2" fmla="*/ 756138 h 2092569"/>
                <a:gd name="connsiteX3" fmla="*/ 536331 w 2259623"/>
                <a:gd name="connsiteY3" fmla="*/ 430823 h 2092569"/>
                <a:gd name="connsiteX4" fmla="*/ 888023 w 2259623"/>
                <a:gd name="connsiteY4" fmla="*/ 175846 h 2092569"/>
                <a:gd name="connsiteX5" fmla="*/ 1283677 w 2259623"/>
                <a:gd name="connsiteY5" fmla="*/ 61546 h 2092569"/>
                <a:gd name="connsiteX6" fmla="*/ 1696916 w 2259623"/>
                <a:gd name="connsiteY6" fmla="*/ 0 h 2092569"/>
                <a:gd name="connsiteX7" fmla="*/ 1943100 w 2259623"/>
                <a:gd name="connsiteY7" fmla="*/ 202223 h 2092569"/>
                <a:gd name="connsiteX8" fmla="*/ 2057400 w 2259623"/>
                <a:gd name="connsiteY8" fmla="*/ 589084 h 2092569"/>
                <a:gd name="connsiteX9" fmla="*/ 2259623 w 2259623"/>
                <a:gd name="connsiteY9" fmla="*/ 923192 h 2092569"/>
                <a:gd name="connsiteX10" fmla="*/ 2145323 w 2259623"/>
                <a:gd name="connsiteY10" fmla="*/ 1055077 h 2092569"/>
                <a:gd name="connsiteX11" fmla="*/ 1635370 w 2259623"/>
                <a:gd name="connsiteY11" fmla="*/ 888023 h 2092569"/>
                <a:gd name="connsiteX12" fmla="*/ 1195754 w 2259623"/>
                <a:gd name="connsiteY12" fmla="*/ 826477 h 2092569"/>
                <a:gd name="connsiteX13" fmla="*/ 1046285 w 2259623"/>
                <a:gd name="connsiteY13" fmla="*/ 844061 h 2092569"/>
                <a:gd name="connsiteX14" fmla="*/ 791308 w 2259623"/>
                <a:gd name="connsiteY14" fmla="*/ 1046284 h 2092569"/>
                <a:gd name="connsiteX15" fmla="*/ 712177 w 2259623"/>
                <a:gd name="connsiteY15" fmla="*/ 1485900 h 2092569"/>
                <a:gd name="connsiteX16" fmla="*/ 650631 w 2259623"/>
                <a:gd name="connsiteY16" fmla="*/ 2092569 h 2092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59623" h="2092569">
                  <a:moveTo>
                    <a:pt x="0" y="2083777"/>
                  </a:moveTo>
                  <a:lnTo>
                    <a:pt x="140677" y="1213338"/>
                  </a:lnTo>
                  <a:lnTo>
                    <a:pt x="316523" y="756138"/>
                  </a:lnTo>
                  <a:lnTo>
                    <a:pt x="536331" y="430823"/>
                  </a:lnTo>
                  <a:lnTo>
                    <a:pt x="888023" y="175846"/>
                  </a:lnTo>
                  <a:lnTo>
                    <a:pt x="1283677" y="61546"/>
                  </a:lnTo>
                  <a:lnTo>
                    <a:pt x="1696916" y="0"/>
                  </a:lnTo>
                  <a:lnTo>
                    <a:pt x="1943100" y="202223"/>
                  </a:lnTo>
                  <a:lnTo>
                    <a:pt x="2057400" y="589084"/>
                  </a:lnTo>
                  <a:lnTo>
                    <a:pt x="2259623" y="923192"/>
                  </a:lnTo>
                  <a:lnTo>
                    <a:pt x="2145323" y="1055077"/>
                  </a:lnTo>
                  <a:lnTo>
                    <a:pt x="1635370" y="888023"/>
                  </a:lnTo>
                  <a:lnTo>
                    <a:pt x="1195754" y="826477"/>
                  </a:lnTo>
                  <a:lnTo>
                    <a:pt x="1046285" y="844061"/>
                  </a:lnTo>
                  <a:lnTo>
                    <a:pt x="791308" y="1046284"/>
                  </a:lnTo>
                  <a:lnTo>
                    <a:pt x="712177" y="1485900"/>
                  </a:lnTo>
                  <a:lnTo>
                    <a:pt x="650631" y="2092569"/>
                  </a:lnTo>
                </a:path>
              </a:pathLst>
            </a:custGeom>
            <a:ln w="508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9" name="Oval 138"/>
            <p:cNvSpPr>
              <a:spLocks noChangeAspect="1"/>
            </p:cNvSpPr>
            <p:nvPr/>
          </p:nvSpPr>
          <p:spPr>
            <a:xfrm flipV="1">
              <a:off x="6011008" y="4588328"/>
              <a:ext cx="100584" cy="10058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2" name="Oval 141"/>
            <p:cNvSpPr>
              <a:spLocks noChangeAspect="1"/>
            </p:cNvSpPr>
            <p:nvPr/>
          </p:nvSpPr>
          <p:spPr>
            <a:xfrm flipV="1">
              <a:off x="6147816" y="3773366"/>
              <a:ext cx="100584" cy="10058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3" name="Oval 142"/>
            <p:cNvSpPr>
              <a:spLocks noChangeAspect="1"/>
            </p:cNvSpPr>
            <p:nvPr/>
          </p:nvSpPr>
          <p:spPr>
            <a:xfrm flipV="1">
              <a:off x="6326592" y="3300574"/>
              <a:ext cx="100584" cy="10058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4" name="Oval 143"/>
            <p:cNvSpPr>
              <a:spLocks noChangeAspect="1"/>
            </p:cNvSpPr>
            <p:nvPr/>
          </p:nvSpPr>
          <p:spPr>
            <a:xfrm flipV="1">
              <a:off x="6555192" y="2952750"/>
              <a:ext cx="100584" cy="10058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5" name="Oval 144"/>
            <p:cNvSpPr>
              <a:spLocks noChangeAspect="1"/>
            </p:cNvSpPr>
            <p:nvPr/>
          </p:nvSpPr>
          <p:spPr>
            <a:xfrm flipV="1">
              <a:off x="6901024" y="2699766"/>
              <a:ext cx="100584" cy="10058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6" name="Oval 145"/>
            <p:cNvSpPr>
              <a:spLocks noChangeAspect="1"/>
            </p:cNvSpPr>
            <p:nvPr/>
          </p:nvSpPr>
          <p:spPr>
            <a:xfrm flipV="1">
              <a:off x="7282024" y="2580542"/>
              <a:ext cx="100584" cy="10058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7" name="Oval 146"/>
            <p:cNvSpPr>
              <a:spLocks noChangeAspect="1"/>
            </p:cNvSpPr>
            <p:nvPr/>
          </p:nvSpPr>
          <p:spPr>
            <a:xfrm flipV="1">
              <a:off x="7696200" y="2521926"/>
              <a:ext cx="100584" cy="10058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8" name="Oval 147"/>
            <p:cNvSpPr>
              <a:spLocks noChangeAspect="1"/>
            </p:cNvSpPr>
            <p:nvPr/>
          </p:nvSpPr>
          <p:spPr>
            <a:xfrm flipV="1">
              <a:off x="7961960" y="2723214"/>
              <a:ext cx="100584" cy="10058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9" name="Oval 148"/>
            <p:cNvSpPr>
              <a:spLocks noChangeAspect="1"/>
            </p:cNvSpPr>
            <p:nvPr/>
          </p:nvSpPr>
          <p:spPr>
            <a:xfrm flipV="1">
              <a:off x="8062544" y="3080766"/>
              <a:ext cx="100584" cy="10058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0" name="Oval 149"/>
            <p:cNvSpPr>
              <a:spLocks noChangeAspect="1"/>
            </p:cNvSpPr>
            <p:nvPr/>
          </p:nvSpPr>
          <p:spPr>
            <a:xfrm flipV="1">
              <a:off x="8272624" y="3427534"/>
              <a:ext cx="100584" cy="10058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1" name="Oval 150"/>
            <p:cNvSpPr>
              <a:spLocks noChangeAspect="1"/>
            </p:cNvSpPr>
            <p:nvPr/>
          </p:nvSpPr>
          <p:spPr>
            <a:xfrm flipV="1">
              <a:off x="8153400" y="3561414"/>
              <a:ext cx="100584" cy="10058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2" name="Oval 151"/>
            <p:cNvSpPr>
              <a:spLocks noChangeAspect="1"/>
            </p:cNvSpPr>
            <p:nvPr/>
          </p:nvSpPr>
          <p:spPr>
            <a:xfrm flipV="1">
              <a:off x="7645440" y="3409950"/>
              <a:ext cx="100584" cy="10058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3" name="Oval 152"/>
            <p:cNvSpPr>
              <a:spLocks noChangeAspect="1"/>
            </p:cNvSpPr>
            <p:nvPr/>
          </p:nvSpPr>
          <p:spPr>
            <a:xfrm flipV="1">
              <a:off x="7230208" y="3351334"/>
              <a:ext cx="100584" cy="10058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4" name="Oval 153"/>
            <p:cNvSpPr>
              <a:spLocks noChangeAspect="1"/>
            </p:cNvSpPr>
            <p:nvPr/>
          </p:nvSpPr>
          <p:spPr>
            <a:xfrm flipV="1">
              <a:off x="7060224" y="3368918"/>
              <a:ext cx="100584" cy="10058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5" name="Oval 154"/>
            <p:cNvSpPr>
              <a:spLocks noChangeAspect="1"/>
            </p:cNvSpPr>
            <p:nvPr/>
          </p:nvSpPr>
          <p:spPr>
            <a:xfrm flipV="1">
              <a:off x="6822832" y="3555550"/>
              <a:ext cx="100584" cy="10058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6" name="Oval 155"/>
            <p:cNvSpPr>
              <a:spLocks noChangeAspect="1"/>
            </p:cNvSpPr>
            <p:nvPr/>
          </p:nvSpPr>
          <p:spPr>
            <a:xfrm flipV="1">
              <a:off x="6672424" y="4570534"/>
              <a:ext cx="100584" cy="10058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58" name="Group 157"/>
          <p:cNvGrpSpPr>
            <a:grpSpLocks noChangeAspect="1"/>
          </p:cNvGrpSpPr>
          <p:nvPr/>
        </p:nvGrpSpPr>
        <p:grpSpPr>
          <a:xfrm>
            <a:off x="5295465" y="1657350"/>
            <a:ext cx="3467535" cy="3317422"/>
            <a:chOff x="4843218" y="1809263"/>
            <a:chExt cx="3462582" cy="3312684"/>
          </a:xfrm>
          <a:solidFill>
            <a:schemeClr val="bg1">
              <a:lumMod val="50000"/>
            </a:schemeClr>
          </a:solidFill>
        </p:grpSpPr>
        <p:grpSp>
          <p:nvGrpSpPr>
            <p:cNvPr id="159" name="Group 158"/>
            <p:cNvGrpSpPr/>
            <p:nvPr/>
          </p:nvGrpSpPr>
          <p:grpSpPr>
            <a:xfrm>
              <a:off x="4843218" y="1809263"/>
              <a:ext cx="3462582" cy="3310182"/>
              <a:chOff x="4843218" y="1809263"/>
              <a:chExt cx="3462582" cy="3310182"/>
            </a:xfrm>
            <a:grpFill/>
          </p:grpSpPr>
          <p:cxnSp>
            <p:nvCxnSpPr>
              <p:cNvPr id="164" name="Straight Connector 163"/>
              <p:cNvCxnSpPr/>
              <p:nvPr/>
            </p:nvCxnSpPr>
            <p:spPr>
              <a:xfrm rot="5400000">
                <a:off x="7625649" y="1994759"/>
                <a:ext cx="370991" cy="0"/>
              </a:xfrm>
              <a:prstGeom prst="line">
                <a:avLst/>
              </a:prstGeom>
              <a:grpFill/>
              <a:ln w="5080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65" name="Straight Connector 164"/>
              <p:cNvCxnSpPr/>
              <p:nvPr/>
            </p:nvCxnSpPr>
            <p:spPr>
              <a:xfrm rot="5400000">
                <a:off x="7007332" y="1994759"/>
                <a:ext cx="370991" cy="0"/>
              </a:xfrm>
              <a:prstGeom prst="line">
                <a:avLst/>
              </a:prstGeom>
              <a:grpFill/>
              <a:ln w="5080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66" name="Straight Connector 165"/>
              <p:cNvCxnSpPr/>
              <p:nvPr/>
            </p:nvCxnSpPr>
            <p:spPr>
              <a:xfrm rot="5400000">
                <a:off x="6389014" y="1994759"/>
                <a:ext cx="370991" cy="0"/>
              </a:xfrm>
              <a:prstGeom prst="line">
                <a:avLst/>
              </a:prstGeom>
              <a:grpFill/>
              <a:ln w="5080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67" name="Straight Connector 166"/>
              <p:cNvCxnSpPr/>
              <p:nvPr/>
            </p:nvCxnSpPr>
            <p:spPr>
              <a:xfrm rot="5400000">
                <a:off x="5770695" y="1994759"/>
                <a:ext cx="370991" cy="0"/>
              </a:xfrm>
              <a:prstGeom prst="line">
                <a:avLst/>
              </a:prstGeom>
              <a:grpFill/>
              <a:ln w="5080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68" name="Straight Connector 167"/>
              <p:cNvCxnSpPr/>
              <p:nvPr/>
            </p:nvCxnSpPr>
            <p:spPr>
              <a:xfrm rot="5400000">
                <a:off x="5152377" y="1994759"/>
                <a:ext cx="370991" cy="0"/>
              </a:xfrm>
              <a:prstGeom prst="line">
                <a:avLst/>
              </a:prstGeom>
              <a:grpFill/>
              <a:ln w="5080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69" name="Straight Connector 168"/>
              <p:cNvCxnSpPr/>
              <p:nvPr/>
            </p:nvCxnSpPr>
            <p:spPr>
              <a:xfrm>
                <a:off x="4843218" y="4777191"/>
                <a:ext cx="370991" cy="0"/>
              </a:xfrm>
              <a:prstGeom prst="line">
                <a:avLst/>
              </a:prstGeom>
              <a:grpFill/>
              <a:ln w="5080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70" name="Straight Connector 169"/>
              <p:cNvCxnSpPr/>
              <p:nvPr/>
            </p:nvCxnSpPr>
            <p:spPr>
              <a:xfrm>
                <a:off x="4843218" y="4158873"/>
                <a:ext cx="370991" cy="0"/>
              </a:xfrm>
              <a:prstGeom prst="line">
                <a:avLst/>
              </a:prstGeom>
              <a:grpFill/>
              <a:ln w="5080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71" name="Straight Connector 170"/>
              <p:cNvCxnSpPr/>
              <p:nvPr/>
            </p:nvCxnSpPr>
            <p:spPr>
              <a:xfrm>
                <a:off x="4843218" y="3540554"/>
                <a:ext cx="370991" cy="0"/>
              </a:xfrm>
              <a:prstGeom prst="line">
                <a:avLst/>
              </a:prstGeom>
              <a:grpFill/>
              <a:ln w="5080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72" name="Straight Connector 171"/>
              <p:cNvCxnSpPr/>
              <p:nvPr/>
            </p:nvCxnSpPr>
            <p:spPr>
              <a:xfrm>
                <a:off x="4843218" y="2922236"/>
                <a:ext cx="370991" cy="0"/>
              </a:xfrm>
              <a:prstGeom prst="line">
                <a:avLst/>
              </a:prstGeom>
              <a:grpFill/>
              <a:ln w="5080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73" name="Straight Connector 172"/>
              <p:cNvCxnSpPr/>
              <p:nvPr/>
            </p:nvCxnSpPr>
            <p:spPr>
              <a:xfrm>
                <a:off x="4843218" y="2303918"/>
                <a:ext cx="370991" cy="0"/>
              </a:xfrm>
              <a:prstGeom prst="line">
                <a:avLst/>
              </a:prstGeom>
              <a:grpFill/>
              <a:ln w="5080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74" name="Straight Connector 173"/>
              <p:cNvCxnSpPr/>
              <p:nvPr/>
            </p:nvCxnSpPr>
            <p:spPr>
              <a:xfrm rot="5400000">
                <a:off x="5245125" y="5026698"/>
                <a:ext cx="185495" cy="0"/>
              </a:xfrm>
              <a:prstGeom prst="line">
                <a:avLst/>
              </a:prstGeom>
              <a:grpFill/>
              <a:ln w="5080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75" name="Straight Connector 174"/>
              <p:cNvCxnSpPr/>
              <p:nvPr/>
            </p:nvCxnSpPr>
            <p:spPr>
              <a:xfrm>
                <a:off x="7934809" y="3540554"/>
                <a:ext cx="370991" cy="0"/>
              </a:xfrm>
              <a:prstGeom prst="line">
                <a:avLst/>
              </a:prstGeom>
              <a:grpFill/>
              <a:ln w="5080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76" name="Straight Connector 175"/>
              <p:cNvCxnSpPr/>
              <p:nvPr/>
            </p:nvCxnSpPr>
            <p:spPr>
              <a:xfrm>
                <a:off x="7934809" y="2303918"/>
                <a:ext cx="370991" cy="0"/>
              </a:xfrm>
              <a:prstGeom prst="line">
                <a:avLst/>
              </a:prstGeom>
              <a:grpFill/>
              <a:ln w="5080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77" name="Straight Connector 176"/>
              <p:cNvCxnSpPr/>
              <p:nvPr/>
            </p:nvCxnSpPr>
            <p:spPr>
              <a:xfrm>
                <a:off x="7934809" y="2922236"/>
                <a:ext cx="370991" cy="0"/>
              </a:xfrm>
              <a:prstGeom prst="line">
                <a:avLst/>
              </a:prstGeom>
              <a:grpFill/>
              <a:ln w="5080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78" name="Straight Connector 177"/>
              <p:cNvCxnSpPr/>
              <p:nvPr/>
            </p:nvCxnSpPr>
            <p:spPr>
              <a:xfrm>
                <a:off x="7934809" y="4158873"/>
                <a:ext cx="370991" cy="0"/>
              </a:xfrm>
              <a:prstGeom prst="line">
                <a:avLst/>
              </a:prstGeom>
              <a:grpFill/>
              <a:ln w="5080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79" name="Straight Connector 178"/>
              <p:cNvCxnSpPr/>
              <p:nvPr/>
            </p:nvCxnSpPr>
            <p:spPr>
              <a:xfrm>
                <a:off x="7934809" y="4777191"/>
                <a:ext cx="370991" cy="0"/>
              </a:xfrm>
              <a:prstGeom prst="line">
                <a:avLst/>
              </a:prstGeom>
              <a:grpFill/>
              <a:ln w="5080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80" name="Oval 179"/>
              <p:cNvSpPr/>
              <p:nvPr/>
            </p:nvSpPr>
            <p:spPr>
              <a:xfrm>
                <a:off x="7069164" y="3416891"/>
                <a:ext cx="247327" cy="247327"/>
              </a:xfrm>
              <a:prstGeom prst="ellipse">
                <a:avLst/>
              </a:prstGeom>
              <a:grp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1" name="Oval 180"/>
              <p:cNvSpPr/>
              <p:nvPr/>
            </p:nvSpPr>
            <p:spPr>
              <a:xfrm>
                <a:off x="7687482" y="3416891"/>
                <a:ext cx="247327" cy="247327"/>
              </a:xfrm>
              <a:prstGeom prst="ellipse">
                <a:avLst/>
              </a:prstGeom>
              <a:grp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2" name="Oval 181"/>
              <p:cNvSpPr/>
              <p:nvPr/>
            </p:nvSpPr>
            <p:spPr>
              <a:xfrm>
                <a:off x="7687482" y="2798573"/>
                <a:ext cx="247327" cy="247327"/>
              </a:xfrm>
              <a:prstGeom prst="ellipse">
                <a:avLst/>
              </a:prstGeom>
              <a:grp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3" name="Oval 182"/>
              <p:cNvSpPr/>
              <p:nvPr/>
            </p:nvSpPr>
            <p:spPr>
              <a:xfrm>
                <a:off x="7069164" y="4653527"/>
                <a:ext cx="247327" cy="247327"/>
              </a:xfrm>
              <a:prstGeom prst="ellipse">
                <a:avLst/>
              </a:prstGeom>
              <a:grp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4" name="Oval 183"/>
              <p:cNvSpPr/>
              <p:nvPr/>
            </p:nvSpPr>
            <p:spPr>
              <a:xfrm>
                <a:off x="7069164" y="4653527"/>
                <a:ext cx="247327" cy="247327"/>
              </a:xfrm>
              <a:prstGeom prst="ellipse">
                <a:avLst/>
              </a:prstGeom>
              <a:solidFill>
                <a:schemeClr val="bg1"/>
              </a:solid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5" name="Oval 184"/>
              <p:cNvSpPr/>
              <p:nvPr/>
            </p:nvSpPr>
            <p:spPr>
              <a:xfrm>
                <a:off x="7687482" y="4653527"/>
                <a:ext cx="247327" cy="247327"/>
              </a:xfrm>
              <a:prstGeom prst="ellipse">
                <a:avLst/>
              </a:prstGeom>
              <a:solidFill>
                <a:schemeClr val="bg1"/>
              </a:solid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7" name="Oval 186"/>
              <p:cNvSpPr/>
              <p:nvPr/>
            </p:nvSpPr>
            <p:spPr>
              <a:xfrm>
                <a:off x="7687482" y="4035209"/>
                <a:ext cx="247327" cy="247327"/>
              </a:xfrm>
              <a:prstGeom prst="ellipse">
                <a:avLst/>
              </a:prstGeom>
              <a:grp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8" name="Oval 187"/>
              <p:cNvSpPr/>
              <p:nvPr/>
            </p:nvSpPr>
            <p:spPr>
              <a:xfrm>
                <a:off x="5832527" y="3416891"/>
                <a:ext cx="247327" cy="247327"/>
              </a:xfrm>
              <a:prstGeom prst="ellipse">
                <a:avLst/>
              </a:prstGeom>
              <a:grp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9" name="Oval 188"/>
              <p:cNvSpPr/>
              <p:nvPr/>
            </p:nvSpPr>
            <p:spPr>
              <a:xfrm>
                <a:off x="5832527" y="4653527"/>
                <a:ext cx="247327" cy="247327"/>
              </a:xfrm>
              <a:prstGeom prst="ellipse">
                <a:avLst/>
              </a:prstGeom>
              <a:grp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0" name="Oval 189"/>
              <p:cNvSpPr/>
              <p:nvPr/>
            </p:nvSpPr>
            <p:spPr>
              <a:xfrm>
                <a:off x="5832527" y="4653527"/>
                <a:ext cx="247327" cy="247327"/>
              </a:xfrm>
              <a:prstGeom prst="ellipse">
                <a:avLst/>
              </a:prstGeom>
              <a:grp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1" name="Oval 190"/>
              <p:cNvSpPr/>
              <p:nvPr/>
            </p:nvSpPr>
            <p:spPr>
              <a:xfrm>
                <a:off x="6450845" y="4653527"/>
                <a:ext cx="247327" cy="247327"/>
              </a:xfrm>
              <a:prstGeom prst="ellipse">
                <a:avLst/>
              </a:prstGeom>
              <a:grp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2" name="Oval 191"/>
              <p:cNvSpPr/>
              <p:nvPr/>
            </p:nvSpPr>
            <p:spPr>
              <a:xfrm>
                <a:off x="7069164" y="2180255"/>
                <a:ext cx="247327" cy="247327"/>
              </a:xfrm>
              <a:prstGeom prst="ellipse">
                <a:avLst/>
              </a:prstGeom>
              <a:grp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3" name="Oval 192"/>
              <p:cNvSpPr/>
              <p:nvPr/>
            </p:nvSpPr>
            <p:spPr>
              <a:xfrm>
                <a:off x="7687482" y="2180255"/>
                <a:ext cx="247327" cy="247327"/>
              </a:xfrm>
              <a:prstGeom prst="ellipse">
                <a:avLst/>
              </a:prstGeom>
              <a:grp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4" name="Oval 193"/>
              <p:cNvSpPr/>
              <p:nvPr/>
            </p:nvSpPr>
            <p:spPr>
              <a:xfrm>
                <a:off x="5832527" y="2180255"/>
                <a:ext cx="247327" cy="247327"/>
              </a:xfrm>
              <a:prstGeom prst="ellipse">
                <a:avLst/>
              </a:prstGeom>
              <a:grp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5" name="Oval 194"/>
              <p:cNvSpPr/>
              <p:nvPr/>
            </p:nvSpPr>
            <p:spPr>
              <a:xfrm>
                <a:off x="6450845" y="2180255"/>
                <a:ext cx="247327" cy="247327"/>
              </a:xfrm>
              <a:prstGeom prst="ellipse">
                <a:avLst/>
              </a:prstGeom>
              <a:grp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6" name="Oval 195"/>
              <p:cNvSpPr/>
              <p:nvPr/>
            </p:nvSpPr>
            <p:spPr>
              <a:xfrm>
                <a:off x="5214209" y="3416891"/>
                <a:ext cx="247327" cy="247327"/>
              </a:xfrm>
              <a:prstGeom prst="ellipse">
                <a:avLst/>
              </a:prstGeom>
              <a:grp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7" name="Oval 196"/>
              <p:cNvSpPr/>
              <p:nvPr/>
            </p:nvSpPr>
            <p:spPr>
              <a:xfrm>
                <a:off x="5214209" y="2798573"/>
                <a:ext cx="247327" cy="247327"/>
              </a:xfrm>
              <a:prstGeom prst="ellipse">
                <a:avLst/>
              </a:prstGeom>
              <a:grp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8" name="Oval 197"/>
              <p:cNvSpPr/>
              <p:nvPr/>
            </p:nvSpPr>
            <p:spPr>
              <a:xfrm>
                <a:off x="5214209" y="3416891"/>
                <a:ext cx="247327" cy="247327"/>
              </a:xfrm>
              <a:prstGeom prst="ellipse">
                <a:avLst/>
              </a:prstGeom>
              <a:grp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9" name="Oval 198"/>
              <p:cNvSpPr/>
              <p:nvPr/>
            </p:nvSpPr>
            <p:spPr>
              <a:xfrm>
                <a:off x="5214209" y="4653527"/>
                <a:ext cx="247327" cy="247327"/>
              </a:xfrm>
              <a:prstGeom prst="ellipse">
                <a:avLst/>
              </a:prstGeom>
              <a:grp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0" name="Oval 199"/>
              <p:cNvSpPr/>
              <p:nvPr/>
            </p:nvSpPr>
            <p:spPr>
              <a:xfrm>
                <a:off x="5214209" y="4035209"/>
                <a:ext cx="247327" cy="247327"/>
              </a:xfrm>
              <a:prstGeom prst="ellipse">
                <a:avLst/>
              </a:prstGeom>
              <a:grp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1" name="Oval 200"/>
              <p:cNvSpPr/>
              <p:nvPr/>
            </p:nvSpPr>
            <p:spPr>
              <a:xfrm>
                <a:off x="5214209" y="4653527"/>
                <a:ext cx="247327" cy="247327"/>
              </a:xfrm>
              <a:prstGeom prst="ellipse">
                <a:avLst/>
              </a:prstGeom>
              <a:grp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2" name="Oval 201"/>
              <p:cNvSpPr/>
              <p:nvPr/>
            </p:nvSpPr>
            <p:spPr>
              <a:xfrm>
                <a:off x="5214209" y="2180255"/>
                <a:ext cx="247327" cy="247327"/>
              </a:xfrm>
              <a:prstGeom prst="ellipse">
                <a:avLst/>
              </a:prstGeom>
              <a:solidFill>
                <a:schemeClr val="bg1"/>
              </a:solid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203" name="Straight Connector 202"/>
              <p:cNvCxnSpPr/>
              <p:nvPr/>
            </p:nvCxnSpPr>
            <p:spPr>
              <a:xfrm>
                <a:off x="5461536" y="2303918"/>
                <a:ext cx="370991" cy="0"/>
              </a:xfrm>
              <a:prstGeom prst="line">
                <a:avLst/>
              </a:prstGeom>
              <a:grpFill/>
              <a:ln w="50800">
                <a:solidFill>
                  <a:schemeClr val="tx1">
                    <a:lumMod val="75000"/>
                    <a:lumOff val="2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04" name="Straight Connector 203"/>
              <p:cNvCxnSpPr/>
              <p:nvPr/>
            </p:nvCxnSpPr>
            <p:spPr>
              <a:xfrm>
                <a:off x="6079854" y="2303918"/>
                <a:ext cx="370991" cy="0"/>
              </a:xfrm>
              <a:prstGeom prst="line">
                <a:avLst/>
              </a:prstGeom>
              <a:grpFill/>
              <a:ln w="50800">
                <a:solidFill>
                  <a:schemeClr val="tx1">
                    <a:lumMod val="75000"/>
                    <a:lumOff val="2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05" name="Straight Connector 204"/>
              <p:cNvCxnSpPr/>
              <p:nvPr/>
            </p:nvCxnSpPr>
            <p:spPr>
              <a:xfrm>
                <a:off x="6698173" y="2303918"/>
                <a:ext cx="370991" cy="0"/>
              </a:xfrm>
              <a:prstGeom prst="line">
                <a:avLst/>
              </a:prstGeom>
              <a:grpFill/>
              <a:ln w="50800">
                <a:solidFill>
                  <a:schemeClr val="tx1">
                    <a:lumMod val="75000"/>
                    <a:lumOff val="2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06" name="Straight Connector 205"/>
              <p:cNvCxnSpPr/>
              <p:nvPr/>
            </p:nvCxnSpPr>
            <p:spPr>
              <a:xfrm>
                <a:off x="7316491" y="2303918"/>
                <a:ext cx="370991" cy="0"/>
              </a:xfrm>
              <a:prstGeom prst="line">
                <a:avLst/>
              </a:prstGeom>
              <a:grpFill/>
              <a:ln w="50800">
                <a:solidFill>
                  <a:schemeClr val="tx1">
                    <a:lumMod val="75000"/>
                    <a:lumOff val="2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07" name="Straight Connector 206"/>
              <p:cNvCxnSpPr/>
              <p:nvPr/>
            </p:nvCxnSpPr>
            <p:spPr>
              <a:xfrm>
                <a:off x="5461536" y="2922236"/>
                <a:ext cx="370991" cy="0"/>
              </a:xfrm>
              <a:prstGeom prst="line">
                <a:avLst/>
              </a:prstGeom>
              <a:grpFill/>
              <a:ln w="50800">
                <a:solidFill>
                  <a:schemeClr val="tx1">
                    <a:lumMod val="75000"/>
                    <a:lumOff val="2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08" name="Straight Connector 207"/>
              <p:cNvCxnSpPr/>
              <p:nvPr/>
            </p:nvCxnSpPr>
            <p:spPr>
              <a:xfrm>
                <a:off x="6079854" y="2922236"/>
                <a:ext cx="370991" cy="0"/>
              </a:xfrm>
              <a:prstGeom prst="line">
                <a:avLst/>
              </a:prstGeom>
              <a:grpFill/>
              <a:ln w="508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09" name="Straight Connector 208"/>
              <p:cNvCxnSpPr/>
              <p:nvPr/>
            </p:nvCxnSpPr>
            <p:spPr>
              <a:xfrm>
                <a:off x="6698173" y="2922236"/>
                <a:ext cx="370991" cy="0"/>
              </a:xfrm>
              <a:prstGeom prst="line">
                <a:avLst/>
              </a:prstGeom>
              <a:grpFill/>
              <a:ln w="508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10" name="Straight Connector 209"/>
              <p:cNvCxnSpPr/>
              <p:nvPr/>
            </p:nvCxnSpPr>
            <p:spPr>
              <a:xfrm>
                <a:off x="7316491" y="2922236"/>
                <a:ext cx="370991" cy="0"/>
              </a:xfrm>
              <a:prstGeom prst="line">
                <a:avLst/>
              </a:prstGeom>
              <a:grpFill/>
              <a:ln w="50800">
                <a:solidFill>
                  <a:schemeClr val="tx1">
                    <a:lumMod val="75000"/>
                    <a:lumOff val="2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11" name="Straight Connector 210"/>
              <p:cNvCxnSpPr/>
              <p:nvPr/>
            </p:nvCxnSpPr>
            <p:spPr>
              <a:xfrm>
                <a:off x="5461536" y="3540554"/>
                <a:ext cx="370991" cy="0"/>
              </a:xfrm>
              <a:prstGeom prst="line">
                <a:avLst/>
              </a:prstGeom>
              <a:grpFill/>
              <a:ln w="50800">
                <a:solidFill>
                  <a:schemeClr val="tx1">
                    <a:lumMod val="75000"/>
                    <a:lumOff val="2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12" name="Straight Connector 211"/>
              <p:cNvCxnSpPr/>
              <p:nvPr/>
            </p:nvCxnSpPr>
            <p:spPr>
              <a:xfrm>
                <a:off x="6079854" y="3540554"/>
                <a:ext cx="370991" cy="0"/>
              </a:xfrm>
              <a:prstGeom prst="line">
                <a:avLst/>
              </a:prstGeom>
              <a:grpFill/>
              <a:ln w="508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13" name="Straight Connector 212"/>
              <p:cNvCxnSpPr/>
              <p:nvPr/>
            </p:nvCxnSpPr>
            <p:spPr>
              <a:xfrm>
                <a:off x="6698173" y="3540554"/>
                <a:ext cx="370991" cy="0"/>
              </a:xfrm>
              <a:prstGeom prst="line">
                <a:avLst/>
              </a:prstGeom>
              <a:grpFill/>
              <a:ln w="508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14" name="Straight Connector 213"/>
              <p:cNvCxnSpPr/>
              <p:nvPr/>
            </p:nvCxnSpPr>
            <p:spPr>
              <a:xfrm>
                <a:off x="7316491" y="3540554"/>
                <a:ext cx="370991" cy="0"/>
              </a:xfrm>
              <a:prstGeom prst="line">
                <a:avLst/>
              </a:prstGeom>
              <a:grpFill/>
              <a:ln w="50800">
                <a:solidFill>
                  <a:schemeClr val="tx1">
                    <a:lumMod val="75000"/>
                    <a:lumOff val="2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15" name="Straight Connector 214"/>
              <p:cNvCxnSpPr/>
              <p:nvPr/>
            </p:nvCxnSpPr>
            <p:spPr>
              <a:xfrm>
                <a:off x="5461536" y="4158873"/>
                <a:ext cx="370991" cy="0"/>
              </a:xfrm>
              <a:prstGeom prst="line">
                <a:avLst/>
              </a:prstGeom>
              <a:grpFill/>
              <a:ln w="50800">
                <a:solidFill>
                  <a:schemeClr val="tx1">
                    <a:lumMod val="75000"/>
                    <a:lumOff val="2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16" name="Straight Connector 215"/>
              <p:cNvCxnSpPr/>
              <p:nvPr/>
            </p:nvCxnSpPr>
            <p:spPr>
              <a:xfrm>
                <a:off x="6079854" y="4158873"/>
                <a:ext cx="370991" cy="0"/>
              </a:xfrm>
              <a:prstGeom prst="line">
                <a:avLst/>
              </a:prstGeom>
              <a:grpFill/>
              <a:ln w="508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17" name="Straight Connector 216"/>
              <p:cNvCxnSpPr/>
              <p:nvPr/>
            </p:nvCxnSpPr>
            <p:spPr>
              <a:xfrm>
                <a:off x="6698173" y="4158873"/>
                <a:ext cx="370991" cy="0"/>
              </a:xfrm>
              <a:prstGeom prst="line">
                <a:avLst/>
              </a:prstGeom>
              <a:grpFill/>
              <a:ln w="508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18" name="Straight Connector 217"/>
              <p:cNvCxnSpPr/>
              <p:nvPr/>
            </p:nvCxnSpPr>
            <p:spPr>
              <a:xfrm>
                <a:off x="7316491" y="4158873"/>
                <a:ext cx="370991" cy="0"/>
              </a:xfrm>
              <a:prstGeom prst="line">
                <a:avLst/>
              </a:prstGeom>
              <a:grpFill/>
              <a:ln w="50800">
                <a:solidFill>
                  <a:schemeClr val="tx1">
                    <a:lumMod val="75000"/>
                    <a:lumOff val="2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19" name="Straight Connector 218"/>
              <p:cNvCxnSpPr/>
              <p:nvPr/>
            </p:nvCxnSpPr>
            <p:spPr>
              <a:xfrm>
                <a:off x="5461536" y="4777191"/>
                <a:ext cx="370991" cy="0"/>
              </a:xfrm>
              <a:prstGeom prst="line">
                <a:avLst/>
              </a:prstGeom>
              <a:grpFill/>
              <a:ln w="50800">
                <a:solidFill>
                  <a:schemeClr val="tx1">
                    <a:lumMod val="75000"/>
                    <a:lumOff val="2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20" name="Straight Connector 219"/>
              <p:cNvCxnSpPr/>
              <p:nvPr/>
            </p:nvCxnSpPr>
            <p:spPr>
              <a:xfrm>
                <a:off x="6079854" y="4777191"/>
                <a:ext cx="370991" cy="0"/>
              </a:xfrm>
              <a:prstGeom prst="line">
                <a:avLst/>
              </a:prstGeom>
              <a:grpFill/>
              <a:ln w="50800">
                <a:solidFill>
                  <a:schemeClr val="tx1">
                    <a:lumMod val="75000"/>
                    <a:lumOff val="2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21" name="Straight Connector 220"/>
              <p:cNvCxnSpPr/>
              <p:nvPr/>
            </p:nvCxnSpPr>
            <p:spPr>
              <a:xfrm>
                <a:off x="6698173" y="4777191"/>
                <a:ext cx="370991" cy="0"/>
              </a:xfrm>
              <a:prstGeom prst="line">
                <a:avLst/>
              </a:prstGeom>
              <a:grpFill/>
              <a:ln w="50800">
                <a:solidFill>
                  <a:schemeClr val="tx1">
                    <a:lumMod val="75000"/>
                    <a:lumOff val="2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22" name="Straight Connector 221"/>
              <p:cNvCxnSpPr/>
              <p:nvPr/>
            </p:nvCxnSpPr>
            <p:spPr>
              <a:xfrm>
                <a:off x="7316491" y="4777191"/>
                <a:ext cx="370991" cy="0"/>
              </a:xfrm>
              <a:prstGeom prst="line">
                <a:avLst/>
              </a:prstGeom>
              <a:grpFill/>
              <a:ln w="50800">
                <a:solidFill>
                  <a:schemeClr val="tx1">
                    <a:lumMod val="75000"/>
                    <a:lumOff val="2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23" name="Straight Connector 222"/>
              <p:cNvCxnSpPr/>
              <p:nvPr/>
            </p:nvCxnSpPr>
            <p:spPr>
              <a:xfrm rot="5400000">
                <a:off x="5152377" y="2613077"/>
                <a:ext cx="370991" cy="0"/>
              </a:xfrm>
              <a:prstGeom prst="line">
                <a:avLst/>
              </a:prstGeom>
              <a:grpFill/>
              <a:ln w="50800">
                <a:solidFill>
                  <a:schemeClr val="tx1">
                    <a:lumMod val="75000"/>
                    <a:lumOff val="2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24" name="Straight Connector 223"/>
              <p:cNvCxnSpPr/>
              <p:nvPr/>
            </p:nvCxnSpPr>
            <p:spPr>
              <a:xfrm rot="5400000">
                <a:off x="5152377" y="3231395"/>
                <a:ext cx="370991" cy="0"/>
              </a:xfrm>
              <a:prstGeom prst="line">
                <a:avLst/>
              </a:prstGeom>
              <a:grpFill/>
              <a:ln w="50800">
                <a:solidFill>
                  <a:schemeClr val="tx1">
                    <a:lumMod val="75000"/>
                    <a:lumOff val="2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25" name="Straight Connector 224"/>
              <p:cNvCxnSpPr/>
              <p:nvPr/>
            </p:nvCxnSpPr>
            <p:spPr>
              <a:xfrm rot="5400000">
                <a:off x="5152377" y="3849714"/>
                <a:ext cx="370991" cy="0"/>
              </a:xfrm>
              <a:prstGeom prst="line">
                <a:avLst/>
              </a:prstGeom>
              <a:grpFill/>
              <a:ln w="50800">
                <a:solidFill>
                  <a:schemeClr val="tx1">
                    <a:lumMod val="75000"/>
                    <a:lumOff val="2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26" name="Straight Connector 225"/>
              <p:cNvCxnSpPr/>
              <p:nvPr/>
            </p:nvCxnSpPr>
            <p:spPr>
              <a:xfrm rot="5400000">
                <a:off x="5152377" y="4468032"/>
                <a:ext cx="370991" cy="0"/>
              </a:xfrm>
              <a:prstGeom prst="line">
                <a:avLst/>
              </a:prstGeom>
              <a:grpFill/>
              <a:ln w="50800">
                <a:solidFill>
                  <a:schemeClr val="tx1">
                    <a:lumMod val="75000"/>
                    <a:lumOff val="2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27" name="Straight Connector 226"/>
              <p:cNvCxnSpPr/>
              <p:nvPr/>
            </p:nvCxnSpPr>
            <p:spPr>
              <a:xfrm rot="5400000">
                <a:off x="5770695" y="2613077"/>
                <a:ext cx="370991" cy="0"/>
              </a:xfrm>
              <a:prstGeom prst="line">
                <a:avLst/>
              </a:prstGeom>
              <a:grpFill/>
              <a:ln w="50800">
                <a:solidFill>
                  <a:schemeClr val="tx1">
                    <a:lumMod val="75000"/>
                    <a:lumOff val="2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28" name="Straight Connector 227"/>
              <p:cNvCxnSpPr/>
              <p:nvPr/>
            </p:nvCxnSpPr>
            <p:spPr>
              <a:xfrm rot="5400000">
                <a:off x="5770695" y="3231395"/>
                <a:ext cx="370991" cy="0"/>
              </a:xfrm>
              <a:prstGeom prst="line">
                <a:avLst/>
              </a:prstGeom>
              <a:grpFill/>
              <a:ln w="508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29" name="Straight Connector 228"/>
              <p:cNvCxnSpPr/>
              <p:nvPr/>
            </p:nvCxnSpPr>
            <p:spPr>
              <a:xfrm rot="5400000">
                <a:off x="5770695" y="3849714"/>
                <a:ext cx="370991" cy="0"/>
              </a:xfrm>
              <a:prstGeom prst="line">
                <a:avLst/>
              </a:prstGeom>
              <a:grpFill/>
              <a:ln w="508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30" name="Straight Connector 229"/>
              <p:cNvCxnSpPr/>
              <p:nvPr/>
            </p:nvCxnSpPr>
            <p:spPr>
              <a:xfrm rot="5400000">
                <a:off x="5770695" y="4468032"/>
                <a:ext cx="370991" cy="0"/>
              </a:xfrm>
              <a:prstGeom prst="line">
                <a:avLst/>
              </a:prstGeom>
              <a:grpFill/>
              <a:ln w="50800">
                <a:solidFill>
                  <a:schemeClr val="tx1">
                    <a:lumMod val="75000"/>
                    <a:lumOff val="2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31" name="Straight Connector 230"/>
              <p:cNvCxnSpPr/>
              <p:nvPr/>
            </p:nvCxnSpPr>
            <p:spPr>
              <a:xfrm rot="5400000">
                <a:off x="6389014" y="2613077"/>
                <a:ext cx="370991" cy="0"/>
              </a:xfrm>
              <a:prstGeom prst="line">
                <a:avLst/>
              </a:prstGeom>
              <a:grpFill/>
              <a:ln w="50800">
                <a:solidFill>
                  <a:schemeClr val="tx1">
                    <a:lumMod val="75000"/>
                    <a:lumOff val="2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32" name="Straight Connector 231"/>
              <p:cNvCxnSpPr/>
              <p:nvPr/>
            </p:nvCxnSpPr>
            <p:spPr>
              <a:xfrm rot="5400000">
                <a:off x="6389014" y="3231395"/>
                <a:ext cx="370991" cy="0"/>
              </a:xfrm>
              <a:prstGeom prst="line">
                <a:avLst/>
              </a:prstGeom>
              <a:grpFill/>
              <a:ln w="508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33" name="Straight Connector 232"/>
              <p:cNvCxnSpPr/>
              <p:nvPr/>
            </p:nvCxnSpPr>
            <p:spPr>
              <a:xfrm rot="5400000">
                <a:off x="6389014" y="3849714"/>
                <a:ext cx="370991" cy="0"/>
              </a:xfrm>
              <a:prstGeom prst="line">
                <a:avLst/>
              </a:prstGeom>
              <a:grpFill/>
              <a:ln w="508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34" name="Straight Connector 233"/>
              <p:cNvCxnSpPr/>
              <p:nvPr/>
            </p:nvCxnSpPr>
            <p:spPr>
              <a:xfrm rot="5400000">
                <a:off x="6389014" y="4468032"/>
                <a:ext cx="370991" cy="0"/>
              </a:xfrm>
              <a:prstGeom prst="line">
                <a:avLst/>
              </a:prstGeom>
              <a:grpFill/>
              <a:ln w="50800">
                <a:solidFill>
                  <a:schemeClr val="tx1">
                    <a:lumMod val="75000"/>
                    <a:lumOff val="2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35" name="Straight Connector 234"/>
              <p:cNvCxnSpPr/>
              <p:nvPr/>
            </p:nvCxnSpPr>
            <p:spPr>
              <a:xfrm rot="5400000">
                <a:off x="7007332" y="2613077"/>
                <a:ext cx="370991" cy="0"/>
              </a:xfrm>
              <a:prstGeom prst="line">
                <a:avLst/>
              </a:prstGeom>
              <a:grpFill/>
              <a:ln w="50800">
                <a:solidFill>
                  <a:schemeClr val="tx1">
                    <a:lumMod val="75000"/>
                    <a:lumOff val="2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36" name="Straight Connector 235"/>
              <p:cNvCxnSpPr/>
              <p:nvPr/>
            </p:nvCxnSpPr>
            <p:spPr>
              <a:xfrm rot="5400000">
                <a:off x="7007332" y="3231395"/>
                <a:ext cx="370991" cy="0"/>
              </a:xfrm>
              <a:prstGeom prst="line">
                <a:avLst/>
              </a:prstGeom>
              <a:grpFill/>
              <a:ln w="508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37" name="Straight Connector 236"/>
              <p:cNvCxnSpPr/>
              <p:nvPr/>
            </p:nvCxnSpPr>
            <p:spPr>
              <a:xfrm rot="5400000">
                <a:off x="7007332" y="3849714"/>
                <a:ext cx="370991" cy="0"/>
              </a:xfrm>
              <a:prstGeom prst="line">
                <a:avLst/>
              </a:prstGeom>
              <a:grpFill/>
              <a:ln w="508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38" name="Straight Connector 237"/>
              <p:cNvCxnSpPr/>
              <p:nvPr/>
            </p:nvCxnSpPr>
            <p:spPr>
              <a:xfrm rot="5400000">
                <a:off x="7007332" y="4468032"/>
                <a:ext cx="370991" cy="0"/>
              </a:xfrm>
              <a:prstGeom prst="line">
                <a:avLst/>
              </a:prstGeom>
              <a:grpFill/>
              <a:ln w="50800">
                <a:solidFill>
                  <a:schemeClr val="tx1">
                    <a:lumMod val="75000"/>
                    <a:lumOff val="2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39" name="Straight Connector 238"/>
              <p:cNvCxnSpPr/>
              <p:nvPr/>
            </p:nvCxnSpPr>
            <p:spPr>
              <a:xfrm rot="5400000">
                <a:off x="7625649" y="2613077"/>
                <a:ext cx="370991" cy="0"/>
              </a:xfrm>
              <a:prstGeom prst="line">
                <a:avLst/>
              </a:prstGeom>
              <a:grpFill/>
              <a:ln w="50800">
                <a:solidFill>
                  <a:schemeClr val="tx1">
                    <a:lumMod val="75000"/>
                    <a:lumOff val="2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40" name="Straight Connector 239"/>
              <p:cNvCxnSpPr/>
              <p:nvPr/>
            </p:nvCxnSpPr>
            <p:spPr>
              <a:xfrm rot="5400000">
                <a:off x="7625649" y="3231395"/>
                <a:ext cx="370991" cy="0"/>
              </a:xfrm>
              <a:prstGeom prst="line">
                <a:avLst/>
              </a:prstGeom>
              <a:grpFill/>
              <a:ln w="50800">
                <a:solidFill>
                  <a:schemeClr val="tx1">
                    <a:lumMod val="75000"/>
                    <a:lumOff val="2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41" name="Straight Connector 240"/>
              <p:cNvCxnSpPr/>
              <p:nvPr/>
            </p:nvCxnSpPr>
            <p:spPr>
              <a:xfrm rot="5400000">
                <a:off x="7625649" y="3849714"/>
                <a:ext cx="370991" cy="0"/>
              </a:xfrm>
              <a:prstGeom prst="line">
                <a:avLst/>
              </a:prstGeom>
              <a:grpFill/>
              <a:ln w="50800">
                <a:solidFill>
                  <a:schemeClr val="tx1">
                    <a:lumMod val="75000"/>
                    <a:lumOff val="2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42" name="Straight Connector 241"/>
              <p:cNvCxnSpPr/>
              <p:nvPr/>
            </p:nvCxnSpPr>
            <p:spPr>
              <a:xfrm rot="5400000">
                <a:off x="7625649" y="4468032"/>
                <a:ext cx="370991" cy="0"/>
              </a:xfrm>
              <a:prstGeom prst="line">
                <a:avLst/>
              </a:prstGeom>
              <a:grpFill/>
              <a:ln w="50800">
                <a:solidFill>
                  <a:schemeClr val="tx1">
                    <a:lumMod val="75000"/>
                    <a:lumOff val="25000"/>
                  </a:schemeClr>
                </a:solidFill>
                <a:prstDash val="solid"/>
              </a:ln>
            </p:spPr>
            <p:style>
              <a:lnRef idx="1">
                <a:schemeClr val="accent1"/>
              </a:lnRef>
              <a:fillRef idx="0">
                <a:schemeClr val="accent1"/>
              </a:fillRef>
              <a:effectRef idx="0">
                <a:schemeClr val="accent1"/>
              </a:effectRef>
              <a:fontRef idx="minor">
                <a:schemeClr val="tx1"/>
              </a:fontRef>
            </p:style>
          </p:cxnSp>
          <p:sp>
            <p:nvSpPr>
              <p:cNvPr id="243" name="Oval 242"/>
              <p:cNvSpPr/>
              <p:nvPr/>
            </p:nvSpPr>
            <p:spPr>
              <a:xfrm>
                <a:off x="7069164" y="2798573"/>
                <a:ext cx="247327" cy="247327"/>
              </a:xfrm>
              <a:prstGeom prst="ellipse">
                <a:avLst/>
              </a:prstGeom>
              <a:grp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4" name="Oval 243"/>
              <p:cNvSpPr/>
              <p:nvPr/>
            </p:nvSpPr>
            <p:spPr>
              <a:xfrm>
                <a:off x="7069164" y="3416891"/>
                <a:ext cx="247327" cy="247327"/>
              </a:xfrm>
              <a:prstGeom prst="ellipse">
                <a:avLst/>
              </a:prstGeom>
              <a:grp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5" name="Oval 244"/>
              <p:cNvSpPr/>
              <p:nvPr/>
            </p:nvSpPr>
            <p:spPr>
              <a:xfrm>
                <a:off x="7069164" y="4035209"/>
                <a:ext cx="247327" cy="247327"/>
              </a:xfrm>
              <a:prstGeom prst="ellipse">
                <a:avLst/>
              </a:prstGeom>
              <a:grp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6" name="Oval 245"/>
              <p:cNvSpPr/>
              <p:nvPr/>
            </p:nvSpPr>
            <p:spPr>
              <a:xfrm>
                <a:off x="5832527" y="2798573"/>
                <a:ext cx="247327" cy="247327"/>
              </a:xfrm>
              <a:prstGeom prst="ellipse">
                <a:avLst/>
              </a:prstGeom>
              <a:grp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7" name="Oval 246"/>
              <p:cNvSpPr/>
              <p:nvPr/>
            </p:nvSpPr>
            <p:spPr>
              <a:xfrm>
                <a:off x="5832527" y="3416891"/>
                <a:ext cx="247327" cy="247327"/>
              </a:xfrm>
              <a:prstGeom prst="ellipse">
                <a:avLst/>
              </a:prstGeom>
              <a:grp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8" name="Oval 247"/>
              <p:cNvSpPr/>
              <p:nvPr/>
            </p:nvSpPr>
            <p:spPr>
              <a:xfrm>
                <a:off x="6450845" y="3416891"/>
                <a:ext cx="247327" cy="247327"/>
              </a:xfrm>
              <a:prstGeom prst="ellipse">
                <a:avLst/>
              </a:prstGeom>
              <a:grp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9" name="Oval 248"/>
              <p:cNvSpPr/>
              <p:nvPr/>
            </p:nvSpPr>
            <p:spPr>
              <a:xfrm>
                <a:off x="6450845" y="2798573"/>
                <a:ext cx="247327" cy="247327"/>
              </a:xfrm>
              <a:prstGeom prst="ellipse">
                <a:avLst/>
              </a:prstGeom>
              <a:grp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0" name="Oval 249"/>
              <p:cNvSpPr/>
              <p:nvPr/>
            </p:nvSpPr>
            <p:spPr>
              <a:xfrm>
                <a:off x="5832527" y="4035209"/>
                <a:ext cx="247327" cy="247327"/>
              </a:xfrm>
              <a:prstGeom prst="ellipse">
                <a:avLst/>
              </a:prstGeom>
              <a:grp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1" name="Oval 250"/>
              <p:cNvSpPr/>
              <p:nvPr/>
            </p:nvSpPr>
            <p:spPr>
              <a:xfrm>
                <a:off x="6450845" y="4035209"/>
                <a:ext cx="247327" cy="247327"/>
              </a:xfrm>
              <a:prstGeom prst="ellipse">
                <a:avLst/>
              </a:prstGeom>
              <a:grp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cxnSp>
          <p:nvCxnSpPr>
            <p:cNvPr id="160" name="Straight Connector 159"/>
            <p:cNvCxnSpPr/>
            <p:nvPr/>
          </p:nvCxnSpPr>
          <p:spPr>
            <a:xfrm rot="5400000">
              <a:off x="5860184" y="5029200"/>
              <a:ext cx="185495" cy="0"/>
            </a:xfrm>
            <a:prstGeom prst="line">
              <a:avLst/>
            </a:prstGeom>
            <a:grpFill/>
            <a:ln w="5080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61" name="Straight Connector 160"/>
            <p:cNvCxnSpPr/>
            <p:nvPr/>
          </p:nvCxnSpPr>
          <p:spPr>
            <a:xfrm rot="5400000">
              <a:off x="6488834" y="5029200"/>
              <a:ext cx="185495" cy="0"/>
            </a:xfrm>
            <a:prstGeom prst="line">
              <a:avLst/>
            </a:prstGeom>
            <a:grpFill/>
            <a:ln w="5080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62" name="Straight Connector 161"/>
            <p:cNvCxnSpPr/>
            <p:nvPr/>
          </p:nvCxnSpPr>
          <p:spPr>
            <a:xfrm rot="5400000">
              <a:off x="7098821" y="5029200"/>
              <a:ext cx="185495" cy="0"/>
            </a:xfrm>
            <a:prstGeom prst="line">
              <a:avLst/>
            </a:prstGeom>
            <a:grpFill/>
            <a:ln w="5080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63" name="Straight Connector 162"/>
            <p:cNvCxnSpPr/>
            <p:nvPr/>
          </p:nvCxnSpPr>
          <p:spPr>
            <a:xfrm rot="5400000">
              <a:off x="7717946" y="5029200"/>
              <a:ext cx="185495" cy="0"/>
            </a:xfrm>
            <a:prstGeom prst="line">
              <a:avLst/>
            </a:prstGeom>
            <a:grpFill/>
            <a:ln w="5080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8423880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Grid-Based Finite Elements</a:t>
            </a:r>
          </a:p>
        </p:txBody>
      </p:sp>
      <p:sp>
        <p:nvSpPr>
          <p:cNvPr id="3" name="Content Placeholder 2"/>
          <p:cNvSpPr>
            <a:spLocks noGrp="1"/>
          </p:cNvSpPr>
          <p:nvPr>
            <p:ph idx="1"/>
          </p:nvPr>
        </p:nvSpPr>
        <p:spPr/>
        <p:txBody>
          <a:bodyPr/>
          <a:lstStyle/>
          <a:p>
            <a:pPr marL="0" indent="0">
              <a:buNone/>
            </a:pPr>
            <a:r>
              <a:rPr lang="en-US" u="sng" dirty="0" smtClean="0"/>
              <a:t>Advantages</a:t>
            </a:r>
            <a:r>
              <a:rPr lang="en-US" dirty="0" smtClean="0"/>
              <a:t>:</a:t>
            </a:r>
          </a:p>
          <a:p>
            <a:pPr marL="971550" lvl="1" indent="-514350">
              <a:buFont typeface="+mj-lt"/>
              <a:buAutoNum type="arabicPeriod"/>
            </a:pPr>
            <a:r>
              <a:rPr lang="en-US" dirty="0"/>
              <a:t>Supports multigrid </a:t>
            </a:r>
          </a:p>
          <a:p>
            <a:pPr marL="971550" lvl="1" indent="-514350">
              <a:buFont typeface="+mj-lt"/>
              <a:buAutoNum type="arabicPeriod"/>
            </a:pPr>
            <a:r>
              <a:rPr lang="en-US" dirty="0"/>
              <a:t>Controllable dimension</a:t>
            </a:r>
          </a:p>
          <a:p>
            <a:pPr marL="971550" lvl="1" indent="-514350">
              <a:buFont typeface="+mj-lt"/>
              <a:buAutoNum type="arabicPeriod"/>
            </a:pPr>
            <a:r>
              <a:rPr lang="en-US" dirty="0" smtClean="0"/>
              <a:t>Supports parallelization</a:t>
            </a:r>
            <a:endParaRPr lang="en-US" dirty="0"/>
          </a:p>
        </p:txBody>
      </p:sp>
    </p:spTree>
    <p:extLst>
      <p:ext uri="{BB962C8B-B14F-4D97-AF65-F5344CB8AC3E}">
        <p14:creationId xmlns:p14="http://schemas.microsoft.com/office/powerpoint/2010/main" val="49528252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Parallel Gauss-Seidel Relaxation</a:t>
            </a:r>
            <a:endParaRPr lang="en-US" dirty="0"/>
          </a:p>
        </p:txBody>
      </p:sp>
      <p:sp>
        <p:nvSpPr>
          <p:cNvPr id="3" name="Content Placeholder 2"/>
          <p:cNvSpPr>
            <a:spLocks noGrp="1"/>
          </p:cNvSpPr>
          <p:nvPr>
            <p:ph idx="1"/>
          </p:nvPr>
        </p:nvSpPr>
        <p:spPr>
          <a:xfrm>
            <a:off x="457200" y="1123950"/>
            <a:ext cx="8229600" cy="3394472"/>
          </a:xfrm>
        </p:spPr>
        <p:txBody>
          <a:bodyPr/>
          <a:lstStyle/>
          <a:p>
            <a:pPr marL="0" indent="0">
              <a:buNone/>
            </a:pPr>
            <a:r>
              <a:rPr lang="en-US" dirty="0" smtClean="0"/>
              <a:t>Use “safe-zones” [Weber </a:t>
            </a:r>
            <a:r>
              <a:rPr lang="en-US" i="1" dirty="0" smtClean="0"/>
              <a:t>et al</a:t>
            </a:r>
            <a:r>
              <a:rPr lang="en-US" dirty="0" smtClean="0"/>
              <a:t>. 2008]:</a:t>
            </a:r>
            <a:endParaRPr lang="en-US" dirty="0"/>
          </a:p>
        </p:txBody>
      </p:sp>
      <p:sp>
        <p:nvSpPr>
          <p:cNvPr id="6" name="Rectangle 5"/>
          <p:cNvSpPr/>
          <p:nvPr/>
        </p:nvSpPr>
        <p:spPr>
          <a:xfrm>
            <a:off x="1066800" y="2647950"/>
            <a:ext cx="2514600" cy="152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t>`</a:t>
            </a:r>
            <a:endParaRPr lang="en-US"/>
          </a:p>
        </p:txBody>
      </p:sp>
      <p:sp>
        <p:nvSpPr>
          <p:cNvPr id="7" name="Rectangle 6"/>
          <p:cNvSpPr/>
          <p:nvPr/>
        </p:nvSpPr>
        <p:spPr>
          <a:xfrm>
            <a:off x="1066800" y="4933950"/>
            <a:ext cx="2514600" cy="152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t>`</a:t>
            </a:r>
            <a:endParaRPr lang="en-US"/>
          </a:p>
        </p:txBody>
      </p:sp>
      <p:sp>
        <p:nvSpPr>
          <p:cNvPr id="8" name="Rectangle 7"/>
          <p:cNvSpPr/>
          <p:nvPr/>
        </p:nvSpPr>
        <p:spPr>
          <a:xfrm rot="5400000">
            <a:off x="0" y="3714750"/>
            <a:ext cx="2286000" cy="152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t>`</a:t>
            </a:r>
            <a:endParaRPr lang="en-US"/>
          </a:p>
        </p:txBody>
      </p:sp>
      <p:sp>
        <p:nvSpPr>
          <p:cNvPr id="9" name="Rectangle 8"/>
          <p:cNvSpPr/>
          <p:nvPr/>
        </p:nvSpPr>
        <p:spPr>
          <a:xfrm rot="5400000">
            <a:off x="2285999" y="3714751"/>
            <a:ext cx="2286000" cy="152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t>`</a:t>
            </a:r>
            <a:endParaRPr lang="en-US"/>
          </a:p>
        </p:txBody>
      </p:sp>
      <p:pic>
        <p:nvPicPr>
          <p:cNvPr id="12"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43000" y="2724150"/>
            <a:ext cx="2286000" cy="2286000"/>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2" descr="C:\Papers\RealTimeLB\Images\Dino\foo.bmp"/>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43000" y="2724150"/>
            <a:ext cx="2286000" cy="2286000"/>
          </a:xfrm>
          <a:prstGeom prst="rect">
            <a:avLst/>
          </a:prstGeom>
          <a:noFill/>
          <a:ln w="12700">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816887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Picture 2" descr="C:\Papers\RealTimeLB\Images\Dino\foo.bmp"/>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49096" y="2723388"/>
            <a:ext cx="2286000" cy="2286000"/>
          </a:xfrm>
          <a:prstGeom prst="rect">
            <a:avLst/>
          </a:prstGeom>
          <a:noFill/>
          <a:ln w="12700">
            <a:solidFill>
              <a:schemeClr val="tx1"/>
            </a:solidFill>
          </a:ln>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smtClean="0"/>
              <a:t>Parallel Gauss-Seidel Relaxation</a:t>
            </a:r>
            <a:endParaRPr lang="en-US" dirty="0"/>
          </a:p>
        </p:txBody>
      </p:sp>
      <p:sp>
        <p:nvSpPr>
          <p:cNvPr id="36" name="Content Placeholder 2"/>
          <p:cNvSpPr>
            <a:spLocks noGrp="1"/>
          </p:cNvSpPr>
          <p:nvPr>
            <p:ph idx="1"/>
          </p:nvPr>
        </p:nvSpPr>
        <p:spPr>
          <a:xfrm>
            <a:off x="457200" y="1082278"/>
            <a:ext cx="8229600" cy="3394472"/>
          </a:xfrm>
        </p:spPr>
        <p:txBody>
          <a:bodyPr>
            <a:normAutofit/>
          </a:bodyPr>
          <a:lstStyle/>
          <a:p>
            <a:pPr marL="571500" indent="-571500">
              <a:buFont typeface="+mj-lt"/>
              <a:buAutoNum type="romanUcPeriod"/>
            </a:pPr>
            <a:r>
              <a:rPr lang="en-US" sz="2800" dirty="0" smtClean="0"/>
              <a:t>Function assignment</a:t>
            </a:r>
            <a:endParaRPr lang="en-US" sz="2800" dirty="0"/>
          </a:p>
        </p:txBody>
      </p:sp>
      <p:grpSp>
        <p:nvGrpSpPr>
          <p:cNvPr id="3" name="Group 2"/>
          <p:cNvGrpSpPr/>
          <p:nvPr/>
        </p:nvGrpSpPr>
        <p:grpSpPr>
          <a:xfrm>
            <a:off x="1143000" y="2656713"/>
            <a:ext cx="2295144" cy="1418082"/>
            <a:chOff x="762000" y="2656713"/>
            <a:chExt cx="2295144" cy="1418082"/>
          </a:xfrm>
        </p:grpSpPr>
        <p:sp>
          <p:nvSpPr>
            <p:cNvPr id="11" name="Rectangle 10"/>
            <p:cNvSpPr/>
            <p:nvPr/>
          </p:nvSpPr>
          <p:spPr>
            <a:xfrm>
              <a:off x="762000" y="2656713"/>
              <a:ext cx="2295144" cy="137160"/>
            </a:xfrm>
            <a:prstGeom prst="rect">
              <a:avLst/>
            </a:prstGeom>
            <a:solidFill>
              <a:schemeClr val="accent3">
                <a:lumMod val="60000"/>
                <a:lumOff val="4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762000" y="2794635"/>
              <a:ext cx="2295144" cy="137160"/>
            </a:xfrm>
            <a:prstGeom prst="rect">
              <a:avLst/>
            </a:prstGeom>
            <a:solidFill>
              <a:schemeClr val="accent3">
                <a:lumMod val="60000"/>
                <a:lumOff val="4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762000" y="2931795"/>
              <a:ext cx="2295144" cy="146304"/>
            </a:xfrm>
            <a:prstGeom prst="rect">
              <a:avLst/>
            </a:prstGeom>
            <a:solidFill>
              <a:schemeClr val="accent3">
                <a:lumMod val="60000"/>
                <a:lumOff val="4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762000" y="3078099"/>
              <a:ext cx="2295144" cy="137160"/>
            </a:xfrm>
            <a:prstGeom prst="rect">
              <a:avLst/>
            </a:prstGeom>
            <a:solidFill>
              <a:schemeClr val="accent3">
                <a:lumMod val="60000"/>
                <a:lumOff val="4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p:cNvSpPr/>
            <p:nvPr/>
          </p:nvSpPr>
          <p:spPr>
            <a:xfrm>
              <a:off x="762000" y="3215259"/>
              <a:ext cx="2295144" cy="146304"/>
            </a:xfrm>
            <a:prstGeom prst="rect">
              <a:avLst/>
            </a:prstGeom>
            <a:solidFill>
              <a:schemeClr val="accent3">
                <a:lumMod val="60000"/>
                <a:lumOff val="4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p:cNvSpPr/>
            <p:nvPr/>
          </p:nvSpPr>
          <p:spPr>
            <a:xfrm>
              <a:off x="762000" y="3361563"/>
              <a:ext cx="2295144" cy="146304"/>
            </a:xfrm>
            <a:prstGeom prst="rect">
              <a:avLst/>
            </a:prstGeom>
            <a:solidFill>
              <a:schemeClr val="accent3">
                <a:lumMod val="60000"/>
                <a:lumOff val="4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Rectangle 29"/>
            <p:cNvSpPr/>
            <p:nvPr/>
          </p:nvSpPr>
          <p:spPr>
            <a:xfrm>
              <a:off x="762000" y="3507867"/>
              <a:ext cx="2295144" cy="146304"/>
            </a:xfrm>
            <a:prstGeom prst="rect">
              <a:avLst/>
            </a:prstGeom>
            <a:solidFill>
              <a:schemeClr val="accent3">
                <a:lumMod val="60000"/>
                <a:lumOff val="4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p:cNvSpPr/>
            <p:nvPr/>
          </p:nvSpPr>
          <p:spPr>
            <a:xfrm>
              <a:off x="762000" y="3928491"/>
              <a:ext cx="2295144" cy="146304"/>
            </a:xfrm>
            <a:prstGeom prst="rect">
              <a:avLst/>
            </a:prstGeom>
            <a:solidFill>
              <a:schemeClr val="accent3">
                <a:lumMod val="60000"/>
                <a:lumOff val="4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p:cNvSpPr/>
            <p:nvPr/>
          </p:nvSpPr>
          <p:spPr>
            <a:xfrm>
              <a:off x="762000" y="3653409"/>
              <a:ext cx="2295144" cy="146304"/>
            </a:xfrm>
            <a:prstGeom prst="rect">
              <a:avLst/>
            </a:prstGeom>
            <a:solidFill>
              <a:schemeClr val="accent3">
                <a:lumMod val="60000"/>
                <a:lumOff val="4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p:cNvSpPr/>
            <p:nvPr/>
          </p:nvSpPr>
          <p:spPr>
            <a:xfrm>
              <a:off x="762000" y="3791331"/>
              <a:ext cx="2295144" cy="137160"/>
            </a:xfrm>
            <a:prstGeom prst="rect">
              <a:avLst/>
            </a:prstGeom>
            <a:solidFill>
              <a:schemeClr val="accent3">
                <a:lumMod val="60000"/>
                <a:lumOff val="4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 name="Group 3"/>
          <p:cNvGrpSpPr/>
          <p:nvPr/>
        </p:nvGrpSpPr>
        <p:grpSpPr>
          <a:xfrm>
            <a:off x="1143000" y="4074795"/>
            <a:ext cx="2295144" cy="1018413"/>
            <a:chOff x="762000" y="4074795"/>
            <a:chExt cx="2295144" cy="1018413"/>
          </a:xfrm>
        </p:grpSpPr>
        <p:sp>
          <p:nvSpPr>
            <p:cNvPr id="12" name="Rectangle 11"/>
            <p:cNvSpPr/>
            <p:nvPr/>
          </p:nvSpPr>
          <p:spPr>
            <a:xfrm>
              <a:off x="762000" y="4788027"/>
              <a:ext cx="2295144" cy="155448"/>
            </a:xfrm>
            <a:prstGeom prst="rect">
              <a:avLst/>
            </a:prstGeom>
            <a:solidFill>
              <a:schemeClr val="accent4">
                <a:lumMod val="60000"/>
                <a:lumOff val="4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762000" y="4650867"/>
              <a:ext cx="2295144" cy="137160"/>
            </a:xfrm>
            <a:prstGeom prst="rect">
              <a:avLst/>
            </a:prstGeom>
            <a:solidFill>
              <a:schemeClr val="accent4">
                <a:lumMod val="60000"/>
                <a:lumOff val="4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762000" y="4504563"/>
              <a:ext cx="2295144" cy="146304"/>
            </a:xfrm>
            <a:prstGeom prst="rect">
              <a:avLst/>
            </a:prstGeom>
            <a:solidFill>
              <a:schemeClr val="accent4">
                <a:lumMod val="60000"/>
                <a:lumOff val="4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762000" y="4367403"/>
              <a:ext cx="2295144" cy="137160"/>
            </a:xfrm>
            <a:prstGeom prst="rect">
              <a:avLst/>
            </a:prstGeom>
            <a:solidFill>
              <a:schemeClr val="accent4">
                <a:lumMod val="60000"/>
                <a:lumOff val="4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p:cNvSpPr/>
            <p:nvPr/>
          </p:nvSpPr>
          <p:spPr>
            <a:xfrm>
              <a:off x="762000" y="4221099"/>
              <a:ext cx="2295144" cy="146304"/>
            </a:xfrm>
            <a:prstGeom prst="rect">
              <a:avLst/>
            </a:prstGeom>
            <a:solidFill>
              <a:schemeClr val="accent4">
                <a:lumMod val="60000"/>
                <a:lumOff val="4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p:cNvSpPr/>
            <p:nvPr/>
          </p:nvSpPr>
          <p:spPr>
            <a:xfrm>
              <a:off x="762000" y="4074795"/>
              <a:ext cx="2295144" cy="146304"/>
            </a:xfrm>
            <a:prstGeom prst="rect">
              <a:avLst/>
            </a:prstGeom>
            <a:solidFill>
              <a:schemeClr val="accent4">
                <a:lumMod val="60000"/>
                <a:lumOff val="4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762000" y="4937760"/>
              <a:ext cx="2295144" cy="155448"/>
            </a:xfrm>
            <a:prstGeom prst="rect">
              <a:avLst/>
            </a:prstGeom>
            <a:solidFill>
              <a:schemeClr val="accent4">
                <a:lumMod val="60000"/>
                <a:lumOff val="4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6" name="Right Brace 25"/>
          <p:cNvSpPr/>
          <p:nvPr/>
        </p:nvSpPr>
        <p:spPr>
          <a:xfrm flipH="1">
            <a:off x="841248" y="4074794"/>
            <a:ext cx="219456" cy="1011555"/>
          </a:xfrm>
          <a:prstGeom prst="rightBrace">
            <a:avLst/>
          </a:prstGeom>
          <a:ln w="25400">
            <a:solidFill>
              <a:schemeClr val="accent4">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 name="TextBox 5"/>
          <p:cNvSpPr txBox="1"/>
          <p:nvPr/>
        </p:nvSpPr>
        <p:spPr>
          <a:xfrm rot="16200000">
            <a:off x="141695" y="3193018"/>
            <a:ext cx="1023678" cy="369332"/>
          </a:xfrm>
          <a:prstGeom prst="rect">
            <a:avLst/>
          </a:prstGeom>
          <a:noFill/>
        </p:spPr>
        <p:txBody>
          <a:bodyPr wrap="none" rtlCol="0">
            <a:spAutoFit/>
          </a:bodyPr>
          <a:lstStyle/>
          <a:p>
            <a:r>
              <a:rPr lang="en-US" b="1" dirty="0" smtClean="0">
                <a:solidFill>
                  <a:schemeClr val="accent3">
                    <a:lumMod val="50000"/>
                  </a:schemeClr>
                </a:solidFill>
              </a:rPr>
              <a:t>Thread </a:t>
            </a:r>
            <a:r>
              <a:rPr lang="en-US" b="1" dirty="0">
                <a:solidFill>
                  <a:schemeClr val="accent3">
                    <a:lumMod val="50000"/>
                  </a:schemeClr>
                </a:solidFill>
              </a:rPr>
              <a:t>1</a:t>
            </a:r>
          </a:p>
        </p:txBody>
      </p:sp>
      <p:sp>
        <p:nvSpPr>
          <p:cNvPr id="29" name="TextBox 28"/>
          <p:cNvSpPr txBox="1"/>
          <p:nvPr/>
        </p:nvSpPr>
        <p:spPr>
          <a:xfrm rot="16200000">
            <a:off x="141695" y="4393168"/>
            <a:ext cx="1023678" cy="369332"/>
          </a:xfrm>
          <a:prstGeom prst="rect">
            <a:avLst/>
          </a:prstGeom>
          <a:noFill/>
        </p:spPr>
        <p:txBody>
          <a:bodyPr wrap="none" rtlCol="0">
            <a:spAutoFit/>
          </a:bodyPr>
          <a:lstStyle/>
          <a:p>
            <a:r>
              <a:rPr lang="en-US" b="1" dirty="0" smtClean="0">
                <a:solidFill>
                  <a:schemeClr val="accent4">
                    <a:lumMod val="50000"/>
                  </a:schemeClr>
                </a:solidFill>
              </a:rPr>
              <a:t>Thread 2</a:t>
            </a:r>
            <a:endParaRPr lang="en-US" b="1" dirty="0">
              <a:solidFill>
                <a:schemeClr val="accent4">
                  <a:lumMod val="50000"/>
                </a:schemeClr>
              </a:solidFill>
            </a:endParaRPr>
          </a:p>
        </p:txBody>
      </p:sp>
      <p:sp>
        <p:nvSpPr>
          <p:cNvPr id="32" name="Rectangle 31"/>
          <p:cNvSpPr/>
          <p:nvPr/>
        </p:nvSpPr>
        <p:spPr>
          <a:xfrm>
            <a:off x="1143000" y="4076700"/>
            <a:ext cx="2295144" cy="146304"/>
          </a:xfrm>
          <a:prstGeom prst="rect">
            <a:avLst/>
          </a:prstGeom>
          <a:pattFill prst="wdUpDiag">
            <a:fgClr>
              <a:schemeClr val="accent2">
                <a:lumMod val="75000"/>
              </a:schemeClr>
            </a:fgClr>
            <a:bgClr>
              <a:schemeClr val="accent5">
                <a:lumMod val="60000"/>
                <a:lumOff val="40000"/>
              </a:schemeClr>
            </a:bgClr>
          </a:patt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p:cNvSpPr/>
          <p:nvPr/>
        </p:nvSpPr>
        <p:spPr>
          <a:xfrm>
            <a:off x="1143000" y="3943350"/>
            <a:ext cx="2295144" cy="146304"/>
          </a:xfrm>
          <a:prstGeom prst="rect">
            <a:avLst/>
          </a:prstGeom>
          <a:pattFill prst="wdUpDiag">
            <a:fgClr>
              <a:schemeClr val="accent2">
                <a:lumMod val="75000"/>
              </a:schemeClr>
            </a:fgClr>
            <a:bgClr>
              <a:schemeClr val="accent3">
                <a:lumMod val="60000"/>
                <a:lumOff val="40000"/>
              </a:schemeClr>
            </a:bgClr>
          </a:patt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ight Brace 4"/>
          <p:cNvSpPr/>
          <p:nvPr/>
        </p:nvSpPr>
        <p:spPr>
          <a:xfrm flipH="1">
            <a:off x="841248" y="2656713"/>
            <a:ext cx="219456" cy="1418082"/>
          </a:xfrm>
          <a:prstGeom prst="rightBrace">
            <a:avLst/>
          </a:prstGeom>
          <a:ln w="254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411966180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1"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up)">
                                      <p:cBhvr>
                                        <p:cTn id="10" dur="500"/>
                                        <p:tgtEl>
                                          <p:spTgt spid="3"/>
                                        </p:tgtEl>
                                      </p:cBhvr>
                                    </p:animEffect>
                                  </p:childTnLst>
                                </p:cTn>
                              </p:par>
                            </p:childTnLst>
                          </p:cTn>
                        </p:par>
                        <p:par>
                          <p:cTn id="11" fill="hold">
                            <p:stCondLst>
                              <p:cond delay="500"/>
                            </p:stCondLst>
                            <p:childTnLst>
                              <p:par>
                                <p:cTn id="12" presetID="1" presetClass="entr" presetSubtype="0"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childTnLst>
                                </p:cTn>
                              </p:par>
                            </p:childTnLst>
                          </p:cTn>
                        </p:par>
                        <p:par>
                          <p:cTn id="14" fill="hold">
                            <p:stCondLst>
                              <p:cond delay="500"/>
                            </p:stCondLst>
                            <p:childTnLst>
                              <p:par>
                                <p:cTn id="15" presetID="1" presetClass="entr" presetSubtype="0" fill="hold" grpId="0" nodeType="afterEffect">
                                  <p:stCondLst>
                                    <p:cond delay="0"/>
                                  </p:stCondLst>
                                  <p:childTnLst>
                                    <p:set>
                                      <p:cBhvr>
                                        <p:cTn id="16" dur="1" fill="hold">
                                          <p:stCondLst>
                                            <p:cond delay="0"/>
                                          </p:stCondLst>
                                        </p:cTn>
                                        <p:tgtEl>
                                          <p:spTgt spid="26"/>
                                        </p:tgtEl>
                                        <p:attrNameLst>
                                          <p:attrName>style.visibility</p:attrName>
                                        </p:attrNameLst>
                                      </p:cBhvr>
                                      <p:to>
                                        <p:strVal val="visible"/>
                                      </p:to>
                                    </p:set>
                                  </p:childTnLst>
                                </p:cTn>
                              </p:par>
                            </p:childTnLst>
                          </p:cTn>
                        </p:par>
                        <p:par>
                          <p:cTn id="17" fill="hold">
                            <p:stCondLst>
                              <p:cond delay="500"/>
                            </p:stCondLst>
                            <p:childTnLst>
                              <p:par>
                                <p:cTn id="18" presetID="1" presetClass="entr" presetSubtype="0"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childTnLst>
                                </p:cTn>
                              </p:par>
                            </p:childTnLst>
                          </p:cTn>
                        </p:par>
                        <p:par>
                          <p:cTn id="20" fill="hold">
                            <p:stCondLst>
                              <p:cond delay="500"/>
                            </p:stCondLst>
                            <p:childTnLst>
                              <p:par>
                                <p:cTn id="21" presetID="1" presetClass="entr" presetSubtype="0" fill="hold" grpId="0" nodeType="afterEffect">
                                  <p:stCondLst>
                                    <p:cond delay="0"/>
                                  </p:stCondLst>
                                  <p:childTnLst>
                                    <p:set>
                                      <p:cBhvr>
                                        <p:cTn id="22" dur="1" fill="hold">
                                          <p:stCondLst>
                                            <p:cond delay="0"/>
                                          </p:stCondLst>
                                        </p:cTn>
                                        <p:tgtEl>
                                          <p:spTgt spid="2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7"/>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6" grpId="0"/>
      <p:bldP spid="29" grpId="0"/>
      <p:bldP spid="32" grpId="0" animBg="1"/>
      <p:bldP spid="37" grpId="0" animBg="1"/>
      <p:bldP spid="5"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2" descr="C:\Papers\RealTimeLB\Images\Dino\foo.bmp"/>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39952" y="2724150"/>
            <a:ext cx="2286000" cy="2286000"/>
          </a:xfrm>
          <a:prstGeom prst="rect">
            <a:avLst/>
          </a:prstGeom>
          <a:noFill/>
          <a:ln w="12700">
            <a:solidFill>
              <a:schemeClr val="tx1"/>
            </a:solidFill>
          </a:ln>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smtClean="0"/>
              <a:t>Parallel Gauss-Seidel Relaxation</a:t>
            </a:r>
            <a:endParaRPr lang="en-US" dirty="0"/>
          </a:p>
        </p:txBody>
      </p:sp>
      <p:sp>
        <p:nvSpPr>
          <p:cNvPr id="30" name="Rectangle 29"/>
          <p:cNvSpPr/>
          <p:nvPr/>
        </p:nvSpPr>
        <p:spPr>
          <a:xfrm>
            <a:off x="1139952" y="4075557"/>
            <a:ext cx="2286000" cy="146304"/>
          </a:xfrm>
          <a:prstGeom prst="rect">
            <a:avLst/>
          </a:prstGeom>
          <a:solidFill>
            <a:schemeClr val="accent3">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p:cNvSpPr/>
          <p:nvPr/>
        </p:nvSpPr>
        <p:spPr>
          <a:xfrm>
            <a:off x="1139952" y="4221861"/>
            <a:ext cx="2286000" cy="137160"/>
          </a:xfrm>
          <a:prstGeom prst="rect">
            <a:avLst/>
          </a:prstGeom>
          <a:solidFill>
            <a:schemeClr val="accent3">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p:cNvSpPr/>
          <p:nvPr/>
        </p:nvSpPr>
        <p:spPr>
          <a:xfrm>
            <a:off x="1139952" y="4359021"/>
            <a:ext cx="2286000" cy="146304"/>
          </a:xfrm>
          <a:prstGeom prst="rect">
            <a:avLst/>
          </a:prstGeom>
          <a:solidFill>
            <a:schemeClr val="accent3">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Content Placeholder 2"/>
          <p:cNvSpPr>
            <a:spLocks noGrp="1"/>
          </p:cNvSpPr>
          <p:nvPr>
            <p:ph idx="1"/>
          </p:nvPr>
        </p:nvSpPr>
        <p:spPr>
          <a:xfrm>
            <a:off x="457200" y="1082278"/>
            <a:ext cx="8229600" cy="3394472"/>
          </a:xfrm>
        </p:spPr>
        <p:txBody>
          <a:bodyPr>
            <a:normAutofit/>
          </a:bodyPr>
          <a:lstStyle/>
          <a:p>
            <a:pPr marL="571500" indent="-571500">
              <a:buFont typeface="+mj-lt"/>
              <a:buAutoNum type="romanUcPeriod"/>
            </a:pPr>
            <a:r>
              <a:rPr lang="en-US" sz="2800" dirty="0" smtClean="0"/>
              <a:t>Function assignment</a:t>
            </a:r>
          </a:p>
          <a:p>
            <a:pPr marL="571500" indent="-571500">
              <a:buFont typeface="+mj-lt"/>
              <a:buAutoNum type="romanUcPeriod"/>
            </a:pPr>
            <a:r>
              <a:rPr lang="en-US" sz="2800" dirty="0" smtClean="0"/>
              <a:t>Safe-zone </a:t>
            </a:r>
            <a:r>
              <a:rPr lang="en-US" sz="2800" dirty="0"/>
              <a:t>expansion</a:t>
            </a:r>
            <a:endParaRPr lang="en-US" sz="2800" dirty="0" smtClean="0"/>
          </a:p>
          <a:p>
            <a:pPr marL="571500" indent="-571500">
              <a:buFont typeface="+mj-lt"/>
              <a:buAutoNum type="romanUcPeriod"/>
            </a:pPr>
            <a:endParaRPr lang="en-US" sz="2800" dirty="0"/>
          </a:p>
        </p:txBody>
      </p:sp>
      <p:grpSp>
        <p:nvGrpSpPr>
          <p:cNvPr id="3" name="Group 2"/>
          <p:cNvGrpSpPr/>
          <p:nvPr/>
        </p:nvGrpSpPr>
        <p:grpSpPr>
          <a:xfrm>
            <a:off x="1133856" y="2656713"/>
            <a:ext cx="2295144" cy="1418082"/>
            <a:chOff x="762000" y="2656713"/>
            <a:chExt cx="2295144" cy="1418082"/>
          </a:xfrm>
        </p:grpSpPr>
        <p:sp>
          <p:nvSpPr>
            <p:cNvPr id="35" name="Rectangle 34"/>
            <p:cNvSpPr/>
            <p:nvPr/>
          </p:nvSpPr>
          <p:spPr>
            <a:xfrm>
              <a:off x="762000" y="2656713"/>
              <a:ext cx="2295144" cy="137160"/>
            </a:xfrm>
            <a:prstGeom prst="rect">
              <a:avLst/>
            </a:prstGeom>
            <a:solidFill>
              <a:schemeClr val="accent3">
                <a:lumMod val="60000"/>
                <a:lumOff val="4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p:cNvSpPr/>
            <p:nvPr/>
          </p:nvSpPr>
          <p:spPr>
            <a:xfrm>
              <a:off x="762000" y="2794635"/>
              <a:ext cx="2295144" cy="137160"/>
            </a:xfrm>
            <a:prstGeom prst="rect">
              <a:avLst/>
            </a:prstGeom>
            <a:solidFill>
              <a:schemeClr val="accent3">
                <a:lumMod val="60000"/>
                <a:lumOff val="4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p:cNvSpPr/>
            <p:nvPr/>
          </p:nvSpPr>
          <p:spPr>
            <a:xfrm>
              <a:off x="762000" y="2931795"/>
              <a:ext cx="2295144" cy="146304"/>
            </a:xfrm>
            <a:prstGeom prst="rect">
              <a:avLst/>
            </a:prstGeom>
            <a:solidFill>
              <a:schemeClr val="accent3">
                <a:lumMod val="60000"/>
                <a:lumOff val="4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p:cNvSpPr/>
            <p:nvPr/>
          </p:nvSpPr>
          <p:spPr>
            <a:xfrm>
              <a:off x="762000" y="3078099"/>
              <a:ext cx="2295144" cy="137160"/>
            </a:xfrm>
            <a:prstGeom prst="rect">
              <a:avLst/>
            </a:prstGeom>
            <a:solidFill>
              <a:schemeClr val="accent3">
                <a:lumMod val="60000"/>
                <a:lumOff val="4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38"/>
            <p:cNvSpPr/>
            <p:nvPr/>
          </p:nvSpPr>
          <p:spPr>
            <a:xfrm>
              <a:off x="762000" y="3215259"/>
              <a:ext cx="2295144" cy="146304"/>
            </a:xfrm>
            <a:prstGeom prst="rect">
              <a:avLst/>
            </a:prstGeom>
            <a:solidFill>
              <a:schemeClr val="accent3">
                <a:lumMod val="60000"/>
                <a:lumOff val="4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39"/>
            <p:cNvSpPr/>
            <p:nvPr/>
          </p:nvSpPr>
          <p:spPr>
            <a:xfrm>
              <a:off x="762000" y="3361563"/>
              <a:ext cx="2295144" cy="146304"/>
            </a:xfrm>
            <a:prstGeom prst="rect">
              <a:avLst/>
            </a:prstGeom>
            <a:solidFill>
              <a:schemeClr val="accent3">
                <a:lumMod val="60000"/>
                <a:lumOff val="4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 name="Rectangle 40"/>
            <p:cNvSpPr/>
            <p:nvPr/>
          </p:nvSpPr>
          <p:spPr>
            <a:xfrm>
              <a:off x="762000" y="3507867"/>
              <a:ext cx="2295144" cy="146304"/>
            </a:xfrm>
            <a:prstGeom prst="rect">
              <a:avLst/>
            </a:prstGeom>
            <a:solidFill>
              <a:schemeClr val="accent3">
                <a:lumMod val="60000"/>
                <a:lumOff val="4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41"/>
            <p:cNvSpPr/>
            <p:nvPr/>
          </p:nvSpPr>
          <p:spPr>
            <a:xfrm>
              <a:off x="762000" y="3928491"/>
              <a:ext cx="2295144" cy="146304"/>
            </a:xfrm>
            <a:prstGeom prst="rect">
              <a:avLst/>
            </a:prstGeom>
            <a:solidFill>
              <a:schemeClr val="accent3">
                <a:lumMod val="60000"/>
                <a:lumOff val="4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42"/>
            <p:cNvSpPr/>
            <p:nvPr/>
          </p:nvSpPr>
          <p:spPr>
            <a:xfrm>
              <a:off x="762000" y="3653409"/>
              <a:ext cx="2295144" cy="146304"/>
            </a:xfrm>
            <a:prstGeom prst="rect">
              <a:avLst/>
            </a:prstGeom>
            <a:solidFill>
              <a:schemeClr val="accent3">
                <a:lumMod val="60000"/>
                <a:lumOff val="4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ectangle 43"/>
            <p:cNvSpPr/>
            <p:nvPr/>
          </p:nvSpPr>
          <p:spPr>
            <a:xfrm>
              <a:off x="762000" y="3791331"/>
              <a:ext cx="2295144" cy="137160"/>
            </a:xfrm>
            <a:prstGeom prst="rect">
              <a:avLst/>
            </a:prstGeom>
            <a:solidFill>
              <a:schemeClr val="accent3">
                <a:lumMod val="60000"/>
                <a:lumOff val="4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2" name="Group 51"/>
          <p:cNvGrpSpPr/>
          <p:nvPr/>
        </p:nvGrpSpPr>
        <p:grpSpPr>
          <a:xfrm>
            <a:off x="1133856" y="4074795"/>
            <a:ext cx="2295144" cy="1018413"/>
            <a:chOff x="762000" y="4074795"/>
            <a:chExt cx="2295144" cy="1018413"/>
          </a:xfrm>
        </p:grpSpPr>
        <p:sp>
          <p:nvSpPr>
            <p:cNvPr id="53" name="Rectangle 52"/>
            <p:cNvSpPr/>
            <p:nvPr/>
          </p:nvSpPr>
          <p:spPr>
            <a:xfrm>
              <a:off x="762000" y="4788027"/>
              <a:ext cx="2295144" cy="155448"/>
            </a:xfrm>
            <a:prstGeom prst="rect">
              <a:avLst/>
            </a:prstGeom>
            <a:solidFill>
              <a:schemeClr val="accent4">
                <a:lumMod val="60000"/>
                <a:lumOff val="4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Rectangle 53"/>
            <p:cNvSpPr/>
            <p:nvPr/>
          </p:nvSpPr>
          <p:spPr>
            <a:xfrm>
              <a:off x="762000" y="4650867"/>
              <a:ext cx="2295144" cy="137160"/>
            </a:xfrm>
            <a:prstGeom prst="rect">
              <a:avLst/>
            </a:prstGeom>
            <a:solidFill>
              <a:schemeClr val="accent4">
                <a:lumMod val="60000"/>
                <a:lumOff val="4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Rectangle 54"/>
            <p:cNvSpPr/>
            <p:nvPr/>
          </p:nvSpPr>
          <p:spPr>
            <a:xfrm>
              <a:off x="762000" y="4504563"/>
              <a:ext cx="2295144" cy="146304"/>
            </a:xfrm>
            <a:prstGeom prst="rect">
              <a:avLst/>
            </a:prstGeom>
            <a:solidFill>
              <a:schemeClr val="accent4">
                <a:lumMod val="60000"/>
                <a:lumOff val="4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Rectangle 55"/>
            <p:cNvSpPr/>
            <p:nvPr/>
          </p:nvSpPr>
          <p:spPr>
            <a:xfrm>
              <a:off x="762000" y="4367403"/>
              <a:ext cx="2295144" cy="137160"/>
            </a:xfrm>
            <a:prstGeom prst="rect">
              <a:avLst/>
            </a:prstGeom>
            <a:solidFill>
              <a:schemeClr val="accent4">
                <a:lumMod val="60000"/>
                <a:lumOff val="4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ectangle 56"/>
            <p:cNvSpPr/>
            <p:nvPr/>
          </p:nvSpPr>
          <p:spPr>
            <a:xfrm>
              <a:off x="762000" y="4221099"/>
              <a:ext cx="2295144" cy="146304"/>
            </a:xfrm>
            <a:prstGeom prst="rect">
              <a:avLst/>
            </a:prstGeom>
            <a:solidFill>
              <a:schemeClr val="accent4">
                <a:lumMod val="60000"/>
                <a:lumOff val="4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Rectangle 57"/>
            <p:cNvSpPr/>
            <p:nvPr/>
          </p:nvSpPr>
          <p:spPr>
            <a:xfrm>
              <a:off x="762000" y="4074795"/>
              <a:ext cx="2295144" cy="146304"/>
            </a:xfrm>
            <a:prstGeom prst="rect">
              <a:avLst/>
            </a:prstGeom>
            <a:solidFill>
              <a:schemeClr val="accent4">
                <a:lumMod val="60000"/>
                <a:lumOff val="4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ectangle 58"/>
            <p:cNvSpPr/>
            <p:nvPr/>
          </p:nvSpPr>
          <p:spPr>
            <a:xfrm>
              <a:off x="762000" y="4937760"/>
              <a:ext cx="2295144" cy="155448"/>
            </a:xfrm>
            <a:prstGeom prst="rect">
              <a:avLst/>
            </a:prstGeom>
            <a:solidFill>
              <a:schemeClr val="accent4">
                <a:lumMod val="60000"/>
                <a:lumOff val="4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8" name="Right Brace 27"/>
          <p:cNvSpPr/>
          <p:nvPr/>
        </p:nvSpPr>
        <p:spPr>
          <a:xfrm flipH="1">
            <a:off x="841248" y="4074794"/>
            <a:ext cx="219456" cy="1011555"/>
          </a:xfrm>
          <a:prstGeom prst="rightBrace">
            <a:avLst/>
          </a:prstGeom>
          <a:ln w="25400">
            <a:solidFill>
              <a:schemeClr val="accent4">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9" name="TextBox 28"/>
          <p:cNvSpPr txBox="1"/>
          <p:nvPr/>
        </p:nvSpPr>
        <p:spPr>
          <a:xfrm rot="16200000">
            <a:off x="141695" y="3193018"/>
            <a:ext cx="1023678" cy="369332"/>
          </a:xfrm>
          <a:prstGeom prst="rect">
            <a:avLst/>
          </a:prstGeom>
          <a:noFill/>
        </p:spPr>
        <p:txBody>
          <a:bodyPr wrap="none" rtlCol="0">
            <a:spAutoFit/>
          </a:bodyPr>
          <a:lstStyle/>
          <a:p>
            <a:r>
              <a:rPr lang="en-US" b="1" dirty="0" smtClean="0">
                <a:solidFill>
                  <a:schemeClr val="accent3">
                    <a:lumMod val="50000"/>
                  </a:schemeClr>
                </a:solidFill>
              </a:rPr>
              <a:t>Thread </a:t>
            </a:r>
            <a:r>
              <a:rPr lang="en-US" b="1" dirty="0">
                <a:solidFill>
                  <a:schemeClr val="accent3">
                    <a:lumMod val="50000"/>
                  </a:schemeClr>
                </a:solidFill>
              </a:rPr>
              <a:t>1</a:t>
            </a:r>
          </a:p>
        </p:txBody>
      </p:sp>
      <p:sp>
        <p:nvSpPr>
          <p:cNvPr id="33" name="TextBox 32"/>
          <p:cNvSpPr txBox="1"/>
          <p:nvPr/>
        </p:nvSpPr>
        <p:spPr>
          <a:xfrm rot="16200000">
            <a:off x="141695" y="4393168"/>
            <a:ext cx="1023678" cy="369332"/>
          </a:xfrm>
          <a:prstGeom prst="rect">
            <a:avLst/>
          </a:prstGeom>
          <a:noFill/>
        </p:spPr>
        <p:txBody>
          <a:bodyPr wrap="none" rtlCol="0">
            <a:spAutoFit/>
          </a:bodyPr>
          <a:lstStyle/>
          <a:p>
            <a:r>
              <a:rPr lang="en-US" b="1" dirty="0" smtClean="0">
                <a:solidFill>
                  <a:schemeClr val="accent4">
                    <a:lumMod val="50000"/>
                  </a:schemeClr>
                </a:solidFill>
              </a:rPr>
              <a:t>Thread </a:t>
            </a:r>
            <a:r>
              <a:rPr lang="en-US" b="1" dirty="0">
                <a:solidFill>
                  <a:schemeClr val="accent4">
                    <a:lumMod val="50000"/>
                  </a:schemeClr>
                </a:solidFill>
              </a:rPr>
              <a:t>2</a:t>
            </a:r>
          </a:p>
        </p:txBody>
      </p:sp>
      <p:sp>
        <p:nvSpPr>
          <p:cNvPr id="27" name="Right Brace 26"/>
          <p:cNvSpPr/>
          <p:nvPr/>
        </p:nvSpPr>
        <p:spPr>
          <a:xfrm flipH="1">
            <a:off x="841248" y="2656713"/>
            <a:ext cx="219456" cy="1418082"/>
          </a:xfrm>
          <a:prstGeom prst="rightBrace">
            <a:avLst/>
          </a:prstGeom>
          <a:ln w="254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4118050782"/>
      </p:ext>
    </p:extLst>
  </p:cSld>
  <p:clrMapOvr>
    <a:masterClrMapping/>
  </p:clrMapOvr>
  <p:transition advClick="0" advTm="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nodeType="withEffect">
                                  <p:stCondLst>
                                    <p:cond delay="0"/>
                                  </p:stCondLst>
                                  <p:childTnLst>
                                    <p:animEffect transition="out" filter="fade">
                                      <p:cBhvr>
                                        <p:cTn id="6" dur="1000"/>
                                        <p:tgtEl>
                                          <p:spTgt spid="52"/>
                                        </p:tgtEl>
                                      </p:cBhvr>
                                    </p:animEffect>
                                    <p:set>
                                      <p:cBhvr>
                                        <p:cTn id="7" dur="1" fill="hold">
                                          <p:stCondLst>
                                            <p:cond delay="999"/>
                                          </p:stCondLst>
                                        </p:cTn>
                                        <p:tgtEl>
                                          <p:spTgt spid="52"/>
                                        </p:tgtEl>
                                        <p:attrNameLst>
                                          <p:attrName>style.visibility</p:attrName>
                                        </p:attrNameLst>
                                      </p:cBhvr>
                                      <p:to>
                                        <p:strVal val="hidden"/>
                                      </p:to>
                                    </p:set>
                                  </p:childTnLst>
                                </p:cTn>
                              </p:par>
                            </p:childTnLst>
                          </p:cTn>
                        </p:par>
                        <p:par>
                          <p:cTn id="8" fill="hold">
                            <p:stCondLst>
                              <p:cond delay="1000"/>
                            </p:stCondLst>
                            <p:childTnLst>
                              <p:par>
                                <p:cTn id="9" presetID="9" presetClass="entr" presetSubtype="0"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dissolve">
                                      <p:cBhvr>
                                        <p:cTn id="11" dur="500"/>
                                        <p:tgtEl>
                                          <p:spTgt spid="30"/>
                                        </p:tgtEl>
                                      </p:cBhvr>
                                    </p:animEffect>
                                  </p:childTnLst>
                                </p:cTn>
                              </p:par>
                            </p:childTnLst>
                          </p:cTn>
                        </p:par>
                        <p:par>
                          <p:cTn id="12" fill="hold">
                            <p:stCondLst>
                              <p:cond delay="1500"/>
                            </p:stCondLst>
                            <p:childTnLst>
                              <p:par>
                                <p:cTn id="13" presetID="9" presetClass="entr" presetSubtype="0" fill="hold" grpId="0" nodeType="after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dissolve">
                                      <p:cBhvr>
                                        <p:cTn id="15" dur="500"/>
                                        <p:tgtEl>
                                          <p:spTgt spid="31"/>
                                        </p:tgtEl>
                                      </p:cBhvr>
                                    </p:animEffect>
                                  </p:childTnLst>
                                </p:cTn>
                              </p:par>
                            </p:childTnLst>
                          </p:cTn>
                        </p:par>
                        <p:par>
                          <p:cTn id="16" fill="hold">
                            <p:stCondLst>
                              <p:cond delay="2000"/>
                            </p:stCondLst>
                            <p:childTnLst>
                              <p:par>
                                <p:cTn id="17" presetID="9" presetClass="entr" presetSubtype="0" fill="hold" grpId="0" nodeType="after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dissolve">
                                      <p:cBhvr>
                                        <p:cTn id="1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Picture 2" descr="C:\Papers\RealTimeLB\Images\Dino\foo.bmp"/>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43000" y="2724150"/>
            <a:ext cx="2286000" cy="2286000"/>
          </a:xfrm>
          <a:prstGeom prst="rect">
            <a:avLst/>
          </a:prstGeom>
          <a:noFill/>
          <a:ln w="12700">
            <a:solidFill>
              <a:schemeClr val="tx1"/>
            </a:solidFill>
          </a:ln>
          <a:extLst>
            <a:ext uri="{909E8E84-426E-40DD-AFC4-6F175D3DCCD1}">
              <a14:hiddenFill xmlns:a14="http://schemas.microsoft.com/office/drawing/2010/main">
                <a:solidFill>
                  <a:srgbClr val="FFFFFF"/>
                </a:solidFill>
              </a14:hiddenFill>
            </a:ext>
          </a:extLst>
        </p:spPr>
      </p:pic>
      <p:pic>
        <p:nvPicPr>
          <p:cNvPr id="56" name="Picture 2" descr="C:\Papers\RealTimeLB\Images\Dino\foo.bmp"/>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43000" y="2724150"/>
            <a:ext cx="2286000" cy="2286000"/>
          </a:xfrm>
          <a:prstGeom prst="rect">
            <a:avLst/>
          </a:prstGeom>
          <a:noFill/>
          <a:ln w="12700">
            <a:solidFill>
              <a:schemeClr val="tx1"/>
            </a:solidFill>
          </a:ln>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smtClean="0"/>
              <a:t>Parallel Gauss-Seidel Relaxation</a:t>
            </a:r>
            <a:endParaRPr lang="en-US" dirty="0"/>
          </a:p>
        </p:txBody>
      </p:sp>
      <p:sp>
        <p:nvSpPr>
          <p:cNvPr id="60" name="Content Placeholder 2"/>
          <p:cNvSpPr>
            <a:spLocks noGrp="1"/>
          </p:cNvSpPr>
          <p:nvPr>
            <p:ph idx="1"/>
          </p:nvPr>
        </p:nvSpPr>
        <p:spPr>
          <a:xfrm>
            <a:off x="457200" y="1082278"/>
            <a:ext cx="8229600" cy="3394472"/>
          </a:xfrm>
        </p:spPr>
        <p:txBody>
          <a:bodyPr>
            <a:normAutofit/>
          </a:bodyPr>
          <a:lstStyle/>
          <a:p>
            <a:pPr marL="571500" indent="-571500">
              <a:buFont typeface="+mj-lt"/>
              <a:buAutoNum type="romanUcPeriod"/>
            </a:pPr>
            <a:r>
              <a:rPr lang="en-US" sz="2800" dirty="0" smtClean="0"/>
              <a:t>Function assignment</a:t>
            </a:r>
          </a:p>
          <a:p>
            <a:pPr marL="571500" indent="-571500">
              <a:buFont typeface="+mj-lt"/>
              <a:buAutoNum type="romanUcPeriod"/>
            </a:pPr>
            <a:r>
              <a:rPr lang="en-US" sz="2800" dirty="0" smtClean="0"/>
              <a:t>Safe-zone </a:t>
            </a:r>
            <a:r>
              <a:rPr lang="en-US" sz="2800" dirty="0"/>
              <a:t>expansion</a:t>
            </a:r>
            <a:endParaRPr lang="en-US" sz="2800" dirty="0" smtClean="0"/>
          </a:p>
          <a:p>
            <a:pPr marL="571500" indent="-571500">
              <a:buFont typeface="+mj-lt"/>
              <a:buAutoNum type="romanUcPeriod"/>
            </a:pPr>
            <a:endParaRPr lang="en-US" sz="2800" dirty="0"/>
          </a:p>
        </p:txBody>
      </p:sp>
      <p:grpSp>
        <p:nvGrpSpPr>
          <p:cNvPr id="87" name="Group 86"/>
          <p:cNvGrpSpPr/>
          <p:nvPr/>
        </p:nvGrpSpPr>
        <p:grpSpPr>
          <a:xfrm>
            <a:off x="1133475" y="2656713"/>
            <a:ext cx="2295144" cy="1848612"/>
            <a:chOff x="762000" y="2656713"/>
            <a:chExt cx="2295144" cy="1848612"/>
          </a:xfrm>
        </p:grpSpPr>
        <p:sp>
          <p:nvSpPr>
            <p:cNvPr id="88" name="Rectangle 87"/>
            <p:cNvSpPr/>
            <p:nvPr/>
          </p:nvSpPr>
          <p:spPr>
            <a:xfrm>
              <a:off x="768096" y="4075557"/>
              <a:ext cx="2286000" cy="146304"/>
            </a:xfrm>
            <a:prstGeom prst="rect">
              <a:avLst/>
            </a:prstGeom>
            <a:solidFill>
              <a:schemeClr val="accent3">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Rectangle 88"/>
            <p:cNvSpPr/>
            <p:nvPr/>
          </p:nvSpPr>
          <p:spPr>
            <a:xfrm>
              <a:off x="768096" y="4221861"/>
              <a:ext cx="2286000" cy="137160"/>
            </a:xfrm>
            <a:prstGeom prst="rect">
              <a:avLst/>
            </a:prstGeom>
            <a:solidFill>
              <a:schemeClr val="accent3">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0" name="Rectangle 89"/>
            <p:cNvSpPr/>
            <p:nvPr/>
          </p:nvSpPr>
          <p:spPr>
            <a:xfrm>
              <a:off x="768096" y="4359021"/>
              <a:ext cx="2286000" cy="146304"/>
            </a:xfrm>
            <a:prstGeom prst="rect">
              <a:avLst/>
            </a:prstGeom>
            <a:solidFill>
              <a:schemeClr val="accent3">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1" name="Group 90"/>
            <p:cNvGrpSpPr/>
            <p:nvPr/>
          </p:nvGrpSpPr>
          <p:grpSpPr>
            <a:xfrm>
              <a:off x="762000" y="2656713"/>
              <a:ext cx="2295144" cy="1418082"/>
              <a:chOff x="762000" y="2656713"/>
              <a:chExt cx="2295144" cy="1418082"/>
            </a:xfrm>
          </p:grpSpPr>
          <p:sp>
            <p:nvSpPr>
              <p:cNvPr id="92" name="Rectangle 91"/>
              <p:cNvSpPr/>
              <p:nvPr/>
            </p:nvSpPr>
            <p:spPr>
              <a:xfrm>
                <a:off x="762000" y="2656713"/>
                <a:ext cx="2295144" cy="137160"/>
              </a:xfrm>
              <a:prstGeom prst="rect">
                <a:avLst/>
              </a:prstGeom>
              <a:solidFill>
                <a:schemeClr val="accent3">
                  <a:lumMod val="60000"/>
                  <a:lumOff val="4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Rectangle 92"/>
              <p:cNvSpPr/>
              <p:nvPr/>
            </p:nvSpPr>
            <p:spPr>
              <a:xfrm>
                <a:off x="762000" y="2794635"/>
                <a:ext cx="2295144" cy="137160"/>
              </a:xfrm>
              <a:prstGeom prst="rect">
                <a:avLst/>
              </a:prstGeom>
              <a:solidFill>
                <a:schemeClr val="accent3">
                  <a:lumMod val="60000"/>
                  <a:lumOff val="4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 name="Rectangle 93"/>
              <p:cNvSpPr/>
              <p:nvPr/>
            </p:nvSpPr>
            <p:spPr>
              <a:xfrm>
                <a:off x="762000" y="2931795"/>
                <a:ext cx="2295144" cy="146304"/>
              </a:xfrm>
              <a:prstGeom prst="rect">
                <a:avLst/>
              </a:prstGeom>
              <a:solidFill>
                <a:schemeClr val="accent3">
                  <a:lumMod val="60000"/>
                  <a:lumOff val="4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Rectangle 94"/>
              <p:cNvSpPr/>
              <p:nvPr/>
            </p:nvSpPr>
            <p:spPr>
              <a:xfrm>
                <a:off x="762000" y="3078099"/>
                <a:ext cx="2295144" cy="137160"/>
              </a:xfrm>
              <a:prstGeom prst="rect">
                <a:avLst/>
              </a:prstGeom>
              <a:solidFill>
                <a:schemeClr val="accent3">
                  <a:lumMod val="60000"/>
                  <a:lumOff val="4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Rectangle 95"/>
              <p:cNvSpPr/>
              <p:nvPr/>
            </p:nvSpPr>
            <p:spPr>
              <a:xfrm>
                <a:off x="762000" y="3215259"/>
                <a:ext cx="2295144" cy="146304"/>
              </a:xfrm>
              <a:prstGeom prst="rect">
                <a:avLst/>
              </a:prstGeom>
              <a:solidFill>
                <a:schemeClr val="accent3">
                  <a:lumMod val="60000"/>
                  <a:lumOff val="4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Rectangle 96"/>
              <p:cNvSpPr/>
              <p:nvPr/>
            </p:nvSpPr>
            <p:spPr>
              <a:xfrm>
                <a:off x="762000" y="3361563"/>
                <a:ext cx="2295144" cy="146304"/>
              </a:xfrm>
              <a:prstGeom prst="rect">
                <a:avLst/>
              </a:prstGeom>
              <a:solidFill>
                <a:schemeClr val="accent3">
                  <a:lumMod val="60000"/>
                  <a:lumOff val="4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8" name="Rectangle 97"/>
              <p:cNvSpPr/>
              <p:nvPr/>
            </p:nvSpPr>
            <p:spPr>
              <a:xfrm>
                <a:off x="762000" y="3507867"/>
                <a:ext cx="2295144" cy="146304"/>
              </a:xfrm>
              <a:prstGeom prst="rect">
                <a:avLst/>
              </a:prstGeom>
              <a:solidFill>
                <a:schemeClr val="accent3">
                  <a:lumMod val="60000"/>
                  <a:lumOff val="4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Rectangle 98"/>
              <p:cNvSpPr/>
              <p:nvPr/>
            </p:nvSpPr>
            <p:spPr>
              <a:xfrm>
                <a:off x="762000" y="3928491"/>
                <a:ext cx="2295144" cy="146304"/>
              </a:xfrm>
              <a:prstGeom prst="rect">
                <a:avLst/>
              </a:prstGeom>
              <a:solidFill>
                <a:schemeClr val="accent3">
                  <a:lumMod val="60000"/>
                  <a:lumOff val="4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Rectangle 99"/>
              <p:cNvSpPr/>
              <p:nvPr/>
            </p:nvSpPr>
            <p:spPr>
              <a:xfrm>
                <a:off x="762000" y="3653409"/>
                <a:ext cx="2295144" cy="146304"/>
              </a:xfrm>
              <a:prstGeom prst="rect">
                <a:avLst/>
              </a:prstGeom>
              <a:solidFill>
                <a:schemeClr val="accent3">
                  <a:lumMod val="60000"/>
                  <a:lumOff val="4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Rectangle 100"/>
              <p:cNvSpPr/>
              <p:nvPr/>
            </p:nvSpPr>
            <p:spPr>
              <a:xfrm>
                <a:off x="762000" y="3791331"/>
                <a:ext cx="2295144" cy="137160"/>
              </a:xfrm>
              <a:prstGeom prst="rect">
                <a:avLst/>
              </a:prstGeom>
              <a:solidFill>
                <a:schemeClr val="accent3">
                  <a:lumMod val="60000"/>
                  <a:lumOff val="4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5" name="Group 4"/>
          <p:cNvGrpSpPr/>
          <p:nvPr/>
        </p:nvGrpSpPr>
        <p:grpSpPr>
          <a:xfrm>
            <a:off x="3797808" y="2647950"/>
            <a:ext cx="2298192" cy="2362200"/>
            <a:chOff x="3416808" y="2647950"/>
            <a:chExt cx="2298192" cy="2362200"/>
          </a:xfrm>
        </p:grpSpPr>
        <p:pic>
          <p:nvPicPr>
            <p:cNvPr id="53"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3429000" y="2724150"/>
              <a:ext cx="2286000" cy="2286000"/>
            </a:xfrm>
            <a:prstGeom prst="rect">
              <a:avLst/>
            </a:prstGeom>
            <a:blipFill>
              <a:blip r:embed="rId5" cstate="print"/>
              <a:stretch>
                <a:fillRect/>
              </a:stretch>
            </a:blipFill>
            <a:ln w="12700">
              <a:solidFill>
                <a:schemeClr val="tx1"/>
              </a:solidFill>
              <a:miter lim="800000"/>
              <a:headEnd/>
              <a:tailEnd/>
            </a:ln>
          </p:spPr>
        </p:pic>
        <p:grpSp>
          <p:nvGrpSpPr>
            <p:cNvPr id="4" name="Group 3"/>
            <p:cNvGrpSpPr/>
            <p:nvPr/>
          </p:nvGrpSpPr>
          <p:grpSpPr>
            <a:xfrm>
              <a:off x="3416808" y="2647950"/>
              <a:ext cx="2298192" cy="1848612"/>
              <a:chOff x="6473952" y="2426208"/>
              <a:chExt cx="2298192" cy="1848612"/>
            </a:xfrm>
          </p:grpSpPr>
          <p:sp>
            <p:nvSpPr>
              <p:cNvPr id="103" name="Rectangle 102"/>
              <p:cNvSpPr/>
              <p:nvPr/>
            </p:nvSpPr>
            <p:spPr>
              <a:xfrm>
                <a:off x="6473952" y="3845052"/>
                <a:ext cx="2295144" cy="146304"/>
              </a:xfrm>
              <a:prstGeom prst="rect">
                <a:avLst/>
              </a:prstGeom>
              <a:solidFill>
                <a:schemeClr val="accent3">
                  <a:lumMod val="75000"/>
                  <a:alpha val="7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4" name="Rectangle 103"/>
              <p:cNvSpPr/>
              <p:nvPr/>
            </p:nvSpPr>
            <p:spPr>
              <a:xfrm>
                <a:off x="6473952" y="3991356"/>
                <a:ext cx="2295144" cy="137160"/>
              </a:xfrm>
              <a:prstGeom prst="rect">
                <a:avLst/>
              </a:prstGeom>
              <a:solidFill>
                <a:schemeClr val="accent3">
                  <a:lumMod val="75000"/>
                  <a:alpha val="7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6473952" y="4128516"/>
                <a:ext cx="2295144" cy="146304"/>
              </a:xfrm>
              <a:prstGeom prst="rect">
                <a:avLst/>
              </a:prstGeom>
              <a:solidFill>
                <a:schemeClr val="accent3">
                  <a:lumMod val="75000"/>
                  <a:alpha val="7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6" name="Group 105"/>
              <p:cNvGrpSpPr/>
              <p:nvPr/>
            </p:nvGrpSpPr>
            <p:grpSpPr>
              <a:xfrm>
                <a:off x="6477000" y="2426208"/>
                <a:ext cx="2295144" cy="1418082"/>
                <a:chOff x="762000" y="2656713"/>
                <a:chExt cx="2295144" cy="1418082"/>
              </a:xfrm>
            </p:grpSpPr>
            <p:sp>
              <p:nvSpPr>
                <p:cNvPr id="107" name="Rectangle 106"/>
                <p:cNvSpPr/>
                <p:nvPr/>
              </p:nvSpPr>
              <p:spPr>
                <a:xfrm>
                  <a:off x="762000" y="2656713"/>
                  <a:ext cx="2295144" cy="137160"/>
                </a:xfrm>
                <a:prstGeom prst="rect">
                  <a:avLst/>
                </a:prstGeom>
                <a:solidFill>
                  <a:schemeClr val="accent3">
                    <a:lumMod val="60000"/>
                    <a:lumOff val="40000"/>
                    <a:alpha val="7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Rectangle 107"/>
                <p:cNvSpPr/>
                <p:nvPr/>
              </p:nvSpPr>
              <p:spPr>
                <a:xfrm>
                  <a:off x="762000" y="2794635"/>
                  <a:ext cx="2295144" cy="137160"/>
                </a:xfrm>
                <a:prstGeom prst="rect">
                  <a:avLst/>
                </a:prstGeom>
                <a:solidFill>
                  <a:schemeClr val="accent3">
                    <a:lumMod val="60000"/>
                    <a:lumOff val="40000"/>
                    <a:alpha val="7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Rectangle 108"/>
                <p:cNvSpPr/>
                <p:nvPr/>
              </p:nvSpPr>
              <p:spPr>
                <a:xfrm>
                  <a:off x="762000" y="2931795"/>
                  <a:ext cx="2295144" cy="146304"/>
                </a:xfrm>
                <a:prstGeom prst="rect">
                  <a:avLst/>
                </a:prstGeom>
                <a:solidFill>
                  <a:schemeClr val="accent3">
                    <a:lumMod val="60000"/>
                    <a:lumOff val="40000"/>
                    <a:alpha val="7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Rectangle 109"/>
                <p:cNvSpPr/>
                <p:nvPr/>
              </p:nvSpPr>
              <p:spPr>
                <a:xfrm>
                  <a:off x="762000" y="3078099"/>
                  <a:ext cx="2295144" cy="137160"/>
                </a:xfrm>
                <a:prstGeom prst="rect">
                  <a:avLst/>
                </a:prstGeom>
                <a:solidFill>
                  <a:schemeClr val="accent3">
                    <a:lumMod val="60000"/>
                    <a:lumOff val="40000"/>
                    <a:alpha val="7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Rectangle 110"/>
                <p:cNvSpPr/>
                <p:nvPr/>
              </p:nvSpPr>
              <p:spPr>
                <a:xfrm>
                  <a:off x="762000" y="3215259"/>
                  <a:ext cx="2295144" cy="146304"/>
                </a:xfrm>
                <a:prstGeom prst="rect">
                  <a:avLst/>
                </a:prstGeom>
                <a:solidFill>
                  <a:schemeClr val="accent3">
                    <a:lumMod val="60000"/>
                    <a:lumOff val="40000"/>
                    <a:alpha val="7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Rectangle 111"/>
                <p:cNvSpPr/>
                <p:nvPr/>
              </p:nvSpPr>
              <p:spPr>
                <a:xfrm>
                  <a:off x="762000" y="3361563"/>
                  <a:ext cx="2295144" cy="146304"/>
                </a:xfrm>
                <a:prstGeom prst="rect">
                  <a:avLst/>
                </a:prstGeom>
                <a:solidFill>
                  <a:schemeClr val="accent3">
                    <a:lumMod val="60000"/>
                    <a:lumOff val="40000"/>
                    <a:alpha val="7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3" name="Rectangle 112"/>
                <p:cNvSpPr/>
                <p:nvPr/>
              </p:nvSpPr>
              <p:spPr>
                <a:xfrm>
                  <a:off x="762000" y="3507867"/>
                  <a:ext cx="2295144" cy="146304"/>
                </a:xfrm>
                <a:prstGeom prst="rect">
                  <a:avLst/>
                </a:prstGeom>
                <a:solidFill>
                  <a:schemeClr val="accent3">
                    <a:lumMod val="60000"/>
                    <a:lumOff val="40000"/>
                    <a:alpha val="7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113"/>
                <p:cNvSpPr/>
                <p:nvPr/>
              </p:nvSpPr>
              <p:spPr>
                <a:xfrm>
                  <a:off x="762000" y="3928491"/>
                  <a:ext cx="2295144" cy="146304"/>
                </a:xfrm>
                <a:prstGeom prst="rect">
                  <a:avLst/>
                </a:prstGeom>
                <a:solidFill>
                  <a:schemeClr val="accent3">
                    <a:lumMod val="60000"/>
                    <a:lumOff val="40000"/>
                    <a:alpha val="7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 name="Rectangle 114"/>
                <p:cNvSpPr/>
                <p:nvPr/>
              </p:nvSpPr>
              <p:spPr>
                <a:xfrm>
                  <a:off x="762000" y="3653409"/>
                  <a:ext cx="2295144" cy="146304"/>
                </a:xfrm>
                <a:prstGeom prst="rect">
                  <a:avLst/>
                </a:prstGeom>
                <a:solidFill>
                  <a:schemeClr val="accent3">
                    <a:lumMod val="60000"/>
                    <a:lumOff val="40000"/>
                    <a:alpha val="7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6" name="Rectangle 115"/>
                <p:cNvSpPr/>
                <p:nvPr/>
              </p:nvSpPr>
              <p:spPr>
                <a:xfrm>
                  <a:off x="762000" y="3791331"/>
                  <a:ext cx="2295144" cy="137160"/>
                </a:xfrm>
                <a:prstGeom prst="rect">
                  <a:avLst/>
                </a:prstGeom>
                <a:solidFill>
                  <a:schemeClr val="accent3">
                    <a:lumMod val="60000"/>
                    <a:lumOff val="40000"/>
                    <a:alpha val="7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sp>
        <p:nvSpPr>
          <p:cNvPr id="40" name="Right Brace 39"/>
          <p:cNvSpPr/>
          <p:nvPr/>
        </p:nvSpPr>
        <p:spPr>
          <a:xfrm flipH="1">
            <a:off x="841248" y="4074794"/>
            <a:ext cx="219456" cy="1011555"/>
          </a:xfrm>
          <a:prstGeom prst="rightBrace">
            <a:avLst/>
          </a:prstGeom>
          <a:ln w="25400">
            <a:solidFill>
              <a:schemeClr val="accent4">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1" name="TextBox 40"/>
          <p:cNvSpPr txBox="1"/>
          <p:nvPr/>
        </p:nvSpPr>
        <p:spPr>
          <a:xfrm rot="16200000">
            <a:off x="141695" y="3193018"/>
            <a:ext cx="1023678" cy="369332"/>
          </a:xfrm>
          <a:prstGeom prst="rect">
            <a:avLst/>
          </a:prstGeom>
          <a:noFill/>
        </p:spPr>
        <p:txBody>
          <a:bodyPr wrap="none" rtlCol="0">
            <a:spAutoFit/>
          </a:bodyPr>
          <a:lstStyle/>
          <a:p>
            <a:r>
              <a:rPr lang="en-US" b="1" dirty="0" smtClean="0">
                <a:solidFill>
                  <a:schemeClr val="accent3">
                    <a:lumMod val="50000"/>
                  </a:schemeClr>
                </a:solidFill>
              </a:rPr>
              <a:t>Thread </a:t>
            </a:r>
            <a:r>
              <a:rPr lang="en-US" b="1" dirty="0">
                <a:solidFill>
                  <a:schemeClr val="accent3">
                    <a:lumMod val="50000"/>
                  </a:schemeClr>
                </a:solidFill>
              </a:rPr>
              <a:t>1</a:t>
            </a:r>
          </a:p>
        </p:txBody>
      </p:sp>
      <p:sp>
        <p:nvSpPr>
          <p:cNvPr id="42" name="TextBox 41"/>
          <p:cNvSpPr txBox="1"/>
          <p:nvPr/>
        </p:nvSpPr>
        <p:spPr>
          <a:xfrm rot="16200000">
            <a:off x="141695" y="4393168"/>
            <a:ext cx="1023678" cy="369332"/>
          </a:xfrm>
          <a:prstGeom prst="rect">
            <a:avLst/>
          </a:prstGeom>
          <a:noFill/>
        </p:spPr>
        <p:txBody>
          <a:bodyPr wrap="none" rtlCol="0">
            <a:spAutoFit/>
          </a:bodyPr>
          <a:lstStyle/>
          <a:p>
            <a:r>
              <a:rPr lang="en-US" b="1" dirty="0" smtClean="0">
                <a:solidFill>
                  <a:schemeClr val="accent4">
                    <a:lumMod val="50000"/>
                  </a:schemeClr>
                </a:solidFill>
              </a:rPr>
              <a:t>Thread </a:t>
            </a:r>
            <a:r>
              <a:rPr lang="en-US" b="1" dirty="0">
                <a:solidFill>
                  <a:schemeClr val="accent4">
                    <a:lumMod val="50000"/>
                  </a:schemeClr>
                </a:solidFill>
              </a:rPr>
              <a:t>2</a:t>
            </a:r>
          </a:p>
        </p:txBody>
      </p:sp>
      <p:sp>
        <p:nvSpPr>
          <p:cNvPr id="39" name="Right Brace 38"/>
          <p:cNvSpPr/>
          <p:nvPr/>
        </p:nvSpPr>
        <p:spPr>
          <a:xfrm flipH="1">
            <a:off x="841248" y="2656713"/>
            <a:ext cx="219456" cy="1418082"/>
          </a:xfrm>
          <a:prstGeom prst="rightBrace">
            <a:avLst/>
          </a:prstGeom>
          <a:ln w="254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904925012"/>
      </p:ext>
    </p:extLst>
  </p:cSld>
  <p:clrMapOvr>
    <a:masterClrMapping/>
  </p:clrMapOvr>
  <p:transition advClick="0" advTm="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xit" presetSubtype="8" fill="hold" nodeType="withEffect">
                                  <p:stCondLst>
                                    <p:cond delay="0"/>
                                  </p:stCondLst>
                                  <p:childTnLst>
                                    <p:animEffect transition="out" filter="wipe(left)">
                                      <p:cBhvr>
                                        <p:cTn id="6" dur="500"/>
                                        <p:tgtEl>
                                          <p:spTgt spid="87"/>
                                        </p:tgtEl>
                                      </p:cBhvr>
                                    </p:animEffect>
                                    <p:set>
                                      <p:cBhvr>
                                        <p:cTn id="7" dur="1" fill="hold">
                                          <p:stCondLst>
                                            <p:cond delay="499"/>
                                          </p:stCondLst>
                                        </p:cTn>
                                        <p:tgtEl>
                                          <p:spTgt spid="87"/>
                                        </p:tgtEl>
                                        <p:attrNameLst>
                                          <p:attrName>style.visibility</p:attrName>
                                        </p:attrNameLst>
                                      </p:cBhvr>
                                      <p:to>
                                        <p:strVal val="hidden"/>
                                      </p:to>
                                    </p:se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 descr="C:\Papers\RealTimeLB\Images\Dino\foo.bmp"/>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43000" y="2723388"/>
            <a:ext cx="2286000" cy="2286000"/>
          </a:xfrm>
          <a:prstGeom prst="rect">
            <a:avLst/>
          </a:prstGeom>
          <a:noFill/>
          <a:ln w="12700">
            <a:solidFill>
              <a:schemeClr val="tx1"/>
            </a:solidFill>
          </a:ln>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smtClean="0"/>
              <a:t>Parallel Gauss-Seidel Relaxation</a:t>
            </a:r>
            <a:endParaRPr lang="en-US" dirty="0"/>
          </a:p>
        </p:txBody>
      </p:sp>
      <p:sp>
        <p:nvSpPr>
          <p:cNvPr id="26" name="Rectangle 25"/>
          <p:cNvSpPr/>
          <p:nvPr/>
        </p:nvSpPr>
        <p:spPr>
          <a:xfrm>
            <a:off x="1143000" y="3931539"/>
            <a:ext cx="2295144" cy="146304"/>
          </a:xfrm>
          <a:prstGeom prst="rect">
            <a:avLst/>
          </a:prstGeom>
          <a:solidFill>
            <a:schemeClr val="accent4">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p:cNvSpPr/>
          <p:nvPr/>
        </p:nvSpPr>
        <p:spPr>
          <a:xfrm>
            <a:off x="1143000" y="3794379"/>
            <a:ext cx="2295144" cy="137160"/>
          </a:xfrm>
          <a:prstGeom prst="rect">
            <a:avLst/>
          </a:prstGeom>
          <a:solidFill>
            <a:schemeClr val="accent4">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Rectangle 60"/>
          <p:cNvSpPr/>
          <p:nvPr/>
        </p:nvSpPr>
        <p:spPr>
          <a:xfrm>
            <a:off x="1143000" y="3648075"/>
            <a:ext cx="2295144" cy="146304"/>
          </a:xfrm>
          <a:prstGeom prst="rect">
            <a:avLst/>
          </a:prstGeom>
          <a:solidFill>
            <a:schemeClr val="accent4">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Content Placeholder 2"/>
          <p:cNvSpPr>
            <a:spLocks noGrp="1"/>
          </p:cNvSpPr>
          <p:nvPr>
            <p:ph idx="1"/>
          </p:nvPr>
        </p:nvSpPr>
        <p:spPr>
          <a:xfrm>
            <a:off x="457200" y="1082278"/>
            <a:ext cx="8229600" cy="3394472"/>
          </a:xfrm>
        </p:spPr>
        <p:txBody>
          <a:bodyPr>
            <a:normAutofit/>
          </a:bodyPr>
          <a:lstStyle/>
          <a:p>
            <a:pPr marL="571500" indent="-571500">
              <a:buFont typeface="+mj-lt"/>
              <a:buAutoNum type="romanUcPeriod"/>
            </a:pPr>
            <a:r>
              <a:rPr lang="en-US" sz="2800" dirty="0" smtClean="0"/>
              <a:t>Function assignment</a:t>
            </a:r>
          </a:p>
          <a:p>
            <a:pPr marL="571500" indent="-571500">
              <a:buFont typeface="+mj-lt"/>
              <a:buAutoNum type="romanUcPeriod"/>
            </a:pPr>
            <a:r>
              <a:rPr lang="en-US" sz="2800" dirty="0" smtClean="0"/>
              <a:t>Safe-zone </a:t>
            </a:r>
            <a:r>
              <a:rPr lang="en-US" sz="2800" dirty="0"/>
              <a:t>expansion</a:t>
            </a:r>
            <a:endParaRPr lang="en-US" sz="2800" dirty="0" smtClean="0"/>
          </a:p>
          <a:p>
            <a:pPr marL="0" indent="0">
              <a:buNone/>
            </a:pPr>
            <a:endParaRPr lang="en-US" sz="2800" dirty="0"/>
          </a:p>
        </p:txBody>
      </p:sp>
      <p:grpSp>
        <p:nvGrpSpPr>
          <p:cNvPr id="39" name="Group 38"/>
          <p:cNvGrpSpPr/>
          <p:nvPr/>
        </p:nvGrpSpPr>
        <p:grpSpPr>
          <a:xfrm>
            <a:off x="1143000" y="4074795"/>
            <a:ext cx="2295144" cy="1018413"/>
            <a:chOff x="762000" y="4074795"/>
            <a:chExt cx="2295144" cy="1018413"/>
          </a:xfrm>
        </p:grpSpPr>
        <p:sp>
          <p:nvSpPr>
            <p:cNvPr id="40" name="Rectangle 39"/>
            <p:cNvSpPr/>
            <p:nvPr/>
          </p:nvSpPr>
          <p:spPr>
            <a:xfrm>
              <a:off x="762000" y="4788027"/>
              <a:ext cx="2295144" cy="155448"/>
            </a:xfrm>
            <a:prstGeom prst="rect">
              <a:avLst/>
            </a:prstGeom>
            <a:solidFill>
              <a:schemeClr val="accent4">
                <a:lumMod val="60000"/>
                <a:lumOff val="4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p:cNvSpPr/>
            <p:nvPr/>
          </p:nvSpPr>
          <p:spPr>
            <a:xfrm>
              <a:off x="762000" y="4650867"/>
              <a:ext cx="2295144" cy="137160"/>
            </a:xfrm>
            <a:prstGeom prst="rect">
              <a:avLst/>
            </a:prstGeom>
            <a:solidFill>
              <a:schemeClr val="accent4">
                <a:lumMod val="60000"/>
                <a:lumOff val="4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41"/>
            <p:cNvSpPr/>
            <p:nvPr/>
          </p:nvSpPr>
          <p:spPr>
            <a:xfrm>
              <a:off x="762000" y="4504563"/>
              <a:ext cx="2295144" cy="146304"/>
            </a:xfrm>
            <a:prstGeom prst="rect">
              <a:avLst/>
            </a:prstGeom>
            <a:solidFill>
              <a:schemeClr val="accent4">
                <a:lumMod val="60000"/>
                <a:lumOff val="4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42"/>
            <p:cNvSpPr/>
            <p:nvPr/>
          </p:nvSpPr>
          <p:spPr>
            <a:xfrm>
              <a:off x="762000" y="4367403"/>
              <a:ext cx="2295144" cy="137160"/>
            </a:xfrm>
            <a:prstGeom prst="rect">
              <a:avLst/>
            </a:prstGeom>
            <a:solidFill>
              <a:schemeClr val="accent4">
                <a:lumMod val="60000"/>
                <a:lumOff val="4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ectangle 43"/>
            <p:cNvSpPr/>
            <p:nvPr/>
          </p:nvSpPr>
          <p:spPr>
            <a:xfrm>
              <a:off x="762000" y="4221099"/>
              <a:ext cx="2295144" cy="146304"/>
            </a:xfrm>
            <a:prstGeom prst="rect">
              <a:avLst/>
            </a:prstGeom>
            <a:solidFill>
              <a:schemeClr val="accent4">
                <a:lumMod val="60000"/>
                <a:lumOff val="4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44"/>
            <p:cNvSpPr/>
            <p:nvPr/>
          </p:nvSpPr>
          <p:spPr>
            <a:xfrm>
              <a:off x="762000" y="4074795"/>
              <a:ext cx="2295144" cy="146304"/>
            </a:xfrm>
            <a:prstGeom prst="rect">
              <a:avLst/>
            </a:prstGeom>
            <a:solidFill>
              <a:schemeClr val="accent4">
                <a:lumMod val="60000"/>
                <a:lumOff val="4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Rectangle 45"/>
            <p:cNvSpPr/>
            <p:nvPr/>
          </p:nvSpPr>
          <p:spPr>
            <a:xfrm>
              <a:off x="762000" y="4937760"/>
              <a:ext cx="2295144" cy="155448"/>
            </a:xfrm>
            <a:prstGeom prst="rect">
              <a:avLst/>
            </a:prstGeom>
            <a:solidFill>
              <a:schemeClr val="accent4">
                <a:lumMod val="60000"/>
                <a:lumOff val="4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7" name="Group 46"/>
          <p:cNvGrpSpPr/>
          <p:nvPr/>
        </p:nvGrpSpPr>
        <p:grpSpPr>
          <a:xfrm>
            <a:off x="3797808" y="2647950"/>
            <a:ext cx="2298192" cy="2362200"/>
            <a:chOff x="3416808" y="2647950"/>
            <a:chExt cx="2298192" cy="2362200"/>
          </a:xfrm>
        </p:grpSpPr>
        <p:pic>
          <p:nvPicPr>
            <p:cNvPr id="48"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3429000" y="2724150"/>
              <a:ext cx="2286000" cy="2286000"/>
            </a:xfrm>
            <a:prstGeom prst="rect">
              <a:avLst/>
            </a:prstGeom>
            <a:blipFill>
              <a:blip r:embed="rId5" cstate="print"/>
              <a:stretch>
                <a:fillRect/>
              </a:stretch>
            </a:blipFill>
            <a:ln w="12700">
              <a:solidFill>
                <a:schemeClr val="tx1"/>
              </a:solidFill>
              <a:miter lim="800000"/>
              <a:headEnd/>
              <a:tailEnd/>
            </a:ln>
          </p:spPr>
        </p:pic>
        <p:grpSp>
          <p:nvGrpSpPr>
            <p:cNvPr id="49" name="Group 48"/>
            <p:cNvGrpSpPr/>
            <p:nvPr/>
          </p:nvGrpSpPr>
          <p:grpSpPr>
            <a:xfrm>
              <a:off x="3416808" y="2647950"/>
              <a:ext cx="2298192" cy="1848612"/>
              <a:chOff x="6473952" y="2426208"/>
              <a:chExt cx="2298192" cy="1848612"/>
            </a:xfrm>
          </p:grpSpPr>
          <p:sp>
            <p:nvSpPr>
              <p:cNvPr id="50" name="Rectangle 49"/>
              <p:cNvSpPr/>
              <p:nvPr/>
            </p:nvSpPr>
            <p:spPr>
              <a:xfrm>
                <a:off x="6473952" y="3845052"/>
                <a:ext cx="2295144" cy="146304"/>
              </a:xfrm>
              <a:prstGeom prst="rect">
                <a:avLst/>
              </a:prstGeom>
              <a:solidFill>
                <a:schemeClr val="accent3">
                  <a:lumMod val="75000"/>
                  <a:alpha val="7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ectangle 50"/>
              <p:cNvSpPr/>
              <p:nvPr/>
            </p:nvSpPr>
            <p:spPr>
              <a:xfrm>
                <a:off x="6473952" y="3991356"/>
                <a:ext cx="2295144" cy="137160"/>
              </a:xfrm>
              <a:prstGeom prst="rect">
                <a:avLst/>
              </a:prstGeom>
              <a:solidFill>
                <a:schemeClr val="accent3">
                  <a:lumMod val="75000"/>
                  <a:alpha val="7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ectangle 51"/>
              <p:cNvSpPr/>
              <p:nvPr/>
            </p:nvSpPr>
            <p:spPr>
              <a:xfrm>
                <a:off x="6473952" y="4128516"/>
                <a:ext cx="2295144" cy="146304"/>
              </a:xfrm>
              <a:prstGeom prst="rect">
                <a:avLst/>
              </a:prstGeom>
              <a:solidFill>
                <a:schemeClr val="accent3">
                  <a:lumMod val="75000"/>
                  <a:alpha val="7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3" name="Group 52"/>
              <p:cNvGrpSpPr/>
              <p:nvPr/>
            </p:nvGrpSpPr>
            <p:grpSpPr>
              <a:xfrm>
                <a:off x="6477000" y="2426208"/>
                <a:ext cx="2295144" cy="1418082"/>
                <a:chOff x="762000" y="2656713"/>
                <a:chExt cx="2295144" cy="1418082"/>
              </a:xfrm>
            </p:grpSpPr>
            <p:sp>
              <p:nvSpPr>
                <p:cNvPr id="54" name="Rectangle 53"/>
                <p:cNvSpPr/>
                <p:nvPr/>
              </p:nvSpPr>
              <p:spPr>
                <a:xfrm>
                  <a:off x="762000" y="2656713"/>
                  <a:ext cx="2295144" cy="137160"/>
                </a:xfrm>
                <a:prstGeom prst="rect">
                  <a:avLst/>
                </a:prstGeom>
                <a:solidFill>
                  <a:schemeClr val="accent3">
                    <a:lumMod val="60000"/>
                    <a:lumOff val="40000"/>
                    <a:alpha val="7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Rectangle 54"/>
                <p:cNvSpPr/>
                <p:nvPr/>
              </p:nvSpPr>
              <p:spPr>
                <a:xfrm>
                  <a:off x="762000" y="2794635"/>
                  <a:ext cx="2295144" cy="137160"/>
                </a:xfrm>
                <a:prstGeom prst="rect">
                  <a:avLst/>
                </a:prstGeom>
                <a:solidFill>
                  <a:schemeClr val="accent3">
                    <a:lumMod val="60000"/>
                    <a:lumOff val="40000"/>
                    <a:alpha val="7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Rectangle 55"/>
                <p:cNvSpPr/>
                <p:nvPr/>
              </p:nvSpPr>
              <p:spPr>
                <a:xfrm>
                  <a:off x="762000" y="2931795"/>
                  <a:ext cx="2295144" cy="146304"/>
                </a:xfrm>
                <a:prstGeom prst="rect">
                  <a:avLst/>
                </a:prstGeom>
                <a:solidFill>
                  <a:schemeClr val="accent3">
                    <a:lumMod val="60000"/>
                    <a:lumOff val="40000"/>
                    <a:alpha val="7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ectangle 56"/>
                <p:cNvSpPr/>
                <p:nvPr/>
              </p:nvSpPr>
              <p:spPr>
                <a:xfrm>
                  <a:off x="762000" y="3078099"/>
                  <a:ext cx="2295144" cy="137160"/>
                </a:xfrm>
                <a:prstGeom prst="rect">
                  <a:avLst/>
                </a:prstGeom>
                <a:solidFill>
                  <a:schemeClr val="accent3">
                    <a:lumMod val="60000"/>
                    <a:lumOff val="40000"/>
                    <a:alpha val="7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Rectangle 57"/>
                <p:cNvSpPr/>
                <p:nvPr/>
              </p:nvSpPr>
              <p:spPr>
                <a:xfrm>
                  <a:off x="762000" y="3215259"/>
                  <a:ext cx="2295144" cy="146304"/>
                </a:xfrm>
                <a:prstGeom prst="rect">
                  <a:avLst/>
                </a:prstGeom>
                <a:solidFill>
                  <a:schemeClr val="accent3">
                    <a:lumMod val="60000"/>
                    <a:lumOff val="40000"/>
                    <a:alpha val="7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ectangle 58"/>
                <p:cNvSpPr/>
                <p:nvPr/>
              </p:nvSpPr>
              <p:spPr>
                <a:xfrm>
                  <a:off x="762000" y="3361563"/>
                  <a:ext cx="2295144" cy="146304"/>
                </a:xfrm>
                <a:prstGeom prst="rect">
                  <a:avLst/>
                </a:prstGeom>
                <a:solidFill>
                  <a:schemeClr val="accent3">
                    <a:lumMod val="60000"/>
                    <a:lumOff val="40000"/>
                    <a:alpha val="7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0" name="Rectangle 59"/>
                <p:cNvSpPr/>
                <p:nvPr/>
              </p:nvSpPr>
              <p:spPr>
                <a:xfrm>
                  <a:off x="762000" y="3507867"/>
                  <a:ext cx="2295144" cy="146304"/>
                </a:xfrm>
                <a:prstGeom prst="rect">
                  <a:avLst/>
                </a:prstGeom>
                <a:solidFill>
                  <a:schemeClr val="accent3">
                    <a:lumMod val="60000"/>
                    <a:lumOff val="40000"/>
                    <a:alpha val="7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Rectangle 61"/>
                <p:cNvSpPr/>
                <p:nvPr/>
              </p:nvSpPr>
              <p:spPr>
                <a:xfrm>
                  <a:off x="762000" y="3928491"/>
                  <a:ext cx="2295144" cy="146304"/>
                </a:xfrm>
                <a:prstGeom prst="rect">
                  <a:avLst/>
                </a:prstGeom>
                <a:solidFill>
                  <a:schemeClr val="accent3">
                    <a:lumMod val="60000"/>
                    <a:lumOff val="40000"/>
                    <a:alpha val="7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Rectangle 62"/>
                <p:cNvSpPr/>
                <p:nvPr/>
              </p:nvSpPr>
              <p:spPr>
                <a:xfrm>
                  <a:off x="762000" y="3653409"/>
                  <a:ext cx="2295144" cy="146304"/>
                </a:xfrm>
                <a:prstGeom prst="rect">
                  <a:avLst/>
                </a:prstGeom>
                <a:solidFill>
                  <a:schemeClr val="accent3">
                    <a:lumMod val="60000"/>
                    <a:lumOff val="40000"/>
                    <a:alpha val="7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Rectangle 63"/>
                <p:cNvSpPr/>
                <p:nvPr/>
              </p:nvSpPr>
              <p:spPr>
                <a:xfrm>
                  <a:off x="762000" y="3791331"/>
                  <a:ext cx="2295144" cy="137160"/>
                </a:xfrm>
                <a:prstGeom prst="rect">
                  <a:avLst/>
                </a:prstGeom>
                <a:solidFill>
                  <a:schemeClr val="accent3">
                    <a:lumMod val="60000"/>
                    <a:lumOff val="40000"/>
                    <a:alpha val="7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sp>
        <p:nvSpPr>
          <p:cNvPr id="34" name="Right Brace 33"/>
          <p:cNvSpPr/>
          <p:nvPr/>
        </p:nvSpPr>
        <p:spPr>
          <a:xfrm flipH="1">
            <a:off x="841248" y="4074794"/>
            <a:ext cx="219456" cy="1011555"/>
          </a:xfrm>
          <a:prstGeom prst="rightBrace">
            <a:avLst/>
          </a:prstGeom>
          <a:ln w="25400">
            <a:solidFill>
              <a:schemeClr val="accent4">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5" name="TextBox 34"/>
          <p:cNvSpPr txBox="1"/>
          <p:nvPr/>
        </p:nvSpPr>
        <p:spPr>
          <a:xfrm rot="16200000">
            <a:off x="141695" y="3193018"/>
            <a:ext cx="1023678" cy="369332"/>
          </a:xfrm>
          <a:prstGeom prst="rect">
            <a:avLst/>
          </a:prstGeom>
          <a:noFill/>
        </p:spPr>
        <p:txBody>
          <a:bodyPr wrap="none" rtlCol="0">
            <a:spAutoFit/>
          </a:bodyPr>
          <a:lstStyle/>
          <a:p>
            <a:r>
              <a:rPr lang="en-US" b="1" dirty="0" smtClean="0">
                <a:solidFill>
                  <a:schemeClr val="accent3">
                    <a:lumMod val="50000"/>
                  </a:schemeClr>
                </a:solidFill>
              </a:rPr>
              <a:t>Thread </a:t>
            </a:r>
            <a:r>
              <a:rPr lang="en-US" b="1" dirty="0">
                <a:solidFill>
                  <a:schemeClr val="accent3">
                    <a:lumMod val="50000"/>
                  </a:schemeClr>
                </a:solidFill>
              </a:rPr>
              <a:t>1</a:t>
            </a:r>
          </a:p>
        </p:txBody>
      </p:sp>
      <p:sp>
        <p:nvSpPr>
          <p:cNvPr id="36" name="TextBox 35"/>
          <p:cNvSpPr txBox="1"/>
          <p:nvPr/>
        </p:nvSpPr>
        <p:spPr>
          <a:xfrm rot="16200000">
            <a:off x="141695" y="4393168"/>
            <a:ext cx="1023678" cy="369332"/>
          </a:xfrm>
          <a:prstGeom prst="rect">
            <a:avLst/>
          </a:prstGeom>
          <a:noFill/>
        </p:spPr>
        <p:txBody>
          <a:bodyPr wrap="none" rtlCol="0">
            <a:spAutoFit/>
          </a:bodyPr>
          <a:lstStyle/>
          <a:p>
            <a:r>
              <a:rPr lang="en-US" b="1" dirty="0" smtClean="0">
                <a:solidFill>
                  <a:schemeClr val="accent4">
                    <a:lumMod val="50000"/>
                  </a:schemeClr>
                </a:solidFill>
              </a:rPr>
              <a:t>Thread </a:t>
            </a:r>
            <a:r>
              <a:rPr lang="en-US" b="1" dirty="0">
                <a:solidFill>
                  <a:schemeClr val="accent4">
                    <a:lumMod val="50000"/>
                  </a:schemeClr>
                </a:solidFill>
              </a:rPr>
              <a:t>2</a:t>
            </a:r>
          </a:p>
        </p:txBody>
      </p:sp>
      <p:sp>
        <p:nvSpPr>
          <p:cNvPr id="33" name="Right Brace 32"/>
          <p:cNvSpPr/>
          <p:nvPr/>
        </p:nvSpPr>
        <p:spPr>
          <a:xfrm flipH="1">
            <a:off x="841248" y="2656713"/>
            <a:ext cx="219456" cy="1418082"/>
          </a:xfrm>
          <a:prstGeom prst="rightBrace">
            <a:avLst/>
          </a:prstGeom>
          <a:ln w="254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1074398825"/>
      </p:ext>
    </p:extLst>
  </p:cSld>
  <p:clrMapOvr>
    <a:masterClrMapping/>
  </p:clrMapOvr>
  <p:transition advClick="0" advTm="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250"/>
                                  </p:stCondLst>
                                  <p:childTnLst>
                                    <p:set>
                                      <p:cBhvr>
                                        <p:cTn id="6" dur="1" fill="hold">
                                          <p:stCondLst>
                                            <p:cond delay="0"/>
                                          </p:stCondLst>
                                        </p:cTn>
                                        <p:tgtEl>
                                          <p:spTgt spid="26"/>
                                        </p:tgtEl>
                                        <p:attrNameLst>
                                          <p:attrName>style.visibility</p:attrName>
                                        </p:attrNameLst>
                                      </p:cBhvr>
                                      <p:to>
                                        <p:strVal val="visible"/>
                                      </p:to>
                                    </p:set>
                                    <p:animEffect transition="in" filter="dissolve">
                                      <p:cBhvr>
                                        <p:cTn id="7" dur="500"/>
                                        <p:tgtEl>
                                          <p:spTgt spid="26"/>
                                        </p:tgtEl>
                                      </p:cBhvr>
                                    </p:animEffect>
                                  </p:childTnLst>
                                </p:cTn>
                              </p:par>
                            </p:childTnLst>
                          </p:cTn>
                        </p:par>
                        <p:par>
                          <p:cTn id="8" fill="hold">
                            <p:stCondLst>
                              <p:cond delay="750"/>
                            </p:stCondLst>
                            <p:childTnLst>
                              <p:par>
                                <p:cTn id="9" presetID="9" presetClass="entr" presetSubtype="0"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dissolve">
                                      <p:cBhvr>
                                        <p:cTn id="11" dur="500"/>
                                        <p:tgtEl>
                                          <p:spTgt spid="27"/>
                                        </p:tgtEl>
                                      </p:cBhvr>
                                    </p:animEffect>
                                  </p:childTnLst>
                                </p:cTn>
                              </p:par>
                            </p:childTnLst>
                          </p:cTn>
                        </p:par>
                        <p:par>
                          <p:cTn id="12" fill="hold">
                            <p:stCondLst>
                              <p:cond delay="1250"/>
                            </p:stCondLst>
                            <p:childTnLst>
                              <p:par>
                                <p:cTn id="13" presetID="9" presetClass="entr" presetSubtype="0" fill="hold" grpId="0" nodeType="afterEffect">
                                  <p:stCondLst>
                                    <p:cond delay="0"/>
                                  </p:stCondLst>
                                  <p:childTnLst>
                                    <p:set>
                                      <p:cBhvr>
                                        <p:cTn id="14" dur="1" fill="hold">
                                          <p:stCondLst>
                                            <p:cond delay="0"/>
                                          </p:stCondLst>
                                        </p:cTn>
                                        <p:tgtEl>
                                          <p:spTgt spid="61"/>
                                        </p:tgtEl>
                                        <p:attrNameLst>
                                          <p:attrName>style.visibility</p:attrName>
                                        </p:attrNameLst>
                                      </p:cBhvr>
                                      <p:to>
                                        <p:strVal val="visible"/>
                                      </p:to>
                                    </p:set>
                                    <p:animEffect transition="in" filter="dissolve">
                                      <p:cBhvr>
                                        <p:cTn id="15"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61"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143000" y="2721102"/>
            <a:ext cx="2286000" cy="2286000"/>
          </a:xfrm>
          <a:prstGeom prst="rect">
            <a:avLst/>
          </a:prstGeom>
          <a:noFill/>
          <a:ln w="12700">
            <a:solidFill>
              <a:schemeClr val="tx1"/>
            </a:solidFill>
            <a:miter lim="800000"/>
            <a:headEnd/>
            <a:tailEnd/>
          </a:ln>
        </p:spPr>
      </p:pic>
      <p:sp>
        <p:nvSpPr>
          <p:cNvPr id="2" name="Title 1"/>
          <p:cNvSpPr>
            <a:spLocks noGrp="1"/>
          </p:cNvSpPr>
          <p:nvPr>
            <p:ph type="title"/>
          </p:nvPr>
        </p:nvSpPr>
        <p:spPr/>
        <p:txBody>
          <a:bodyPr/>
          <a:lstStyle/>
          <a:p>
            <a:r>
              <a:rPr lang="en-US" dirty="0" smtClean="0"/>
              <a:t>Parallel Gauss-Seidel Relaxation</a:t>
            </a:r>
            <a:endParaRPr lang="en-US" dirty="0"/>
          </a:p>
        </p:txBody>
      </p:sp>
      <p:sp>
        <p:nvSpPr>
          <p:cNvPr id="120" name="Content Placeholder 2"/>
          <p:cNvSpPr>
            <a:spLocks noGrp="1"/>
          </p:cNvSpPr>
          <p:nvPr>
            <p:ph idx="1"/>
          </p:nvPr>
        </p:nvSpPr>
        <p:spPr>
          <a:xfrm>
            <a:off x="457200" y="1082278"/>
            <a:ext cx="8229600" cy="3394472"/>
          </a:xfrm>
        </p:spPr>
        <p:txBody>
          <a:bodyPr>
            <a:normAutofit/>
          </a:bodyPr>
          <a:lstStyle/>
          <a:p>
            <a:pPr marL="571500" indent="-571500">
              <a:buFont typeface="+mj-lt"/>
              <a:buAutoNum type="romanUcPeriod"/>
            </a:pPr>
            <a:r>
              <a:rPr lang="en-US" sz="2800" dirty="0" smtClean="0"/>
              <a:t>Function assignment</a:t>
            </a:r>
          </a:p>
          <a:p>
            <a:pPr marL="571500" indent="-571500">
              <a:buFont typeface="+mj-lt"/>
              <a:buAutoNum type="romanUcPeriod"/>
            </a:pPr>
            <a:r>
              <a:rPr lang="en-US" sz="2800" dirty="0" smtClean="0"/>
              <a:t>Safe-zone </a:t>
            </a:r>
            <a:r>
              <a:rPr lang="en-US" sz="2800" dirty="0"/>
              <a:t>expansion</a:t>
            </a:r>
            <a:endParaRPr lang="en-US" sz="2800" dirty="0" smtClean="0"/>
          </a:p>
          <a:p>
            <a:pPr marL="571500" indent="-571500">
              <a:buFont typeface="+mj-lt"/>
              <a:buAutoNum type="romanUcPeriod"/>
            </a:pPr>
            <a:endParaRPr lang="en-US" sz="2800" dirty="0"/>
          </a:p>
        </p:txBody>
      </p:sp>
      <p:grpSp>
        <p:nvGrpSpPr>
          <p:cNvPr id="44" name="Group 43"/>
          <p:cNvGrpSpPr/>
          <p:nvPr/>
        </p:nvGrpSpPr>
        <p:grpSpPr>
          <a:xfrm>
            <a:off x="3797808" y="2647950"/>
            <a:ext cx="2298192" cy="2362200"/>
            <a:chOff x="3416808" y="2647950"/>
            <a:chExt cx="2298192" cy="2362200"/>
          </a:xfrm>
        </p:grpSpPr>
        <p:pic>
          <p:nvPicPr>
            <p:cNvPr id="46"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3429000" y="2724150"/>
              <a:ext cx="2286000" cy="2286000"/>
            </a:xfrm>
            <a:prstGeom prst="rect">
              <a:avLst/>
            </a:prstGeom>
            <a:blipFill>
              <a:blip r:embed="rId4" cstate="print"/>
              <a:stretch>
                <a:fillRect/>
              </a:stretch>
            </a:blipFill>
            <a:ln w="12700">
              <a:solidFill>
                <a:schemeClr val="tx1"/>
              </a:solidFill>
              <a:miter lim="800000"/>
              <a:headEnd/>
              <a:tailEnd/>
            </a:ln>
          </p:spPr>
        </p:pic>
        <p:grpSp>
          <p:nvGrpSpPr>
            <p:cNvPr id="47" name="Group 46"/>
            <p:cNvGrpSpPr/>
            <p:nvPr/>
          </p:nvGrpSpPr>
          <p:grpSpPr>
            <a:xfrm>
              <a:off x="3416808" y="2647950"/>
              <a:ext cx="2298192" cy="1848612"/>
              <a:chOff x="6473952" y="2426208"/>
              <a:chExt cx="2298192" cy="1848612"/>
            </a:xfrm>
          </p:grpSpPr>
          <p:sp>
            <p:nvSpPr>
              <p:cNvPr id="49" name="Rectangle 48"/>
              <p:cNvSpPr/>
              <p:nvPr/>
            </p:nvSpPr>
            <p:spPr>
              <a:xfrm>
                <a:off x="6473952" y="3845052"/>
                <a:ext cx="2295144" cy="146304"/>
              </a:xfrm>
              <a:prstGeom prst="rect">
                <a:avLst/>
              </a:prstGeom>
              <a:solidFill>
                <a:schemeClr val="accent3">
                  <a:lumMod val="75000"/>
                  <a:alpha val="7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49"/>
              <p:cNvSpPr/>
              <p:nvPr/>
            </p:nvSpPr>
            <p:spPr>
              <a:xfrm>
                <a:off x="6473952" y="3991356"/>
                <a:ext cx="2295144" cy="137160"/>
              </a:xfrm>
              <a:prstGeom prst="rect">
                <a:avLst/>
              </a:prstGeom>
              <a:solidFill>
                <a:schemeClr val="accent3">
                  <a:lumMod val="75000"/>
                  <a:alpha val="7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ectangle 50"/>
              <p:cNvSpPr/>
              <p:nvPr/>
            </p:nvSpPr>
            <p:spPr>
              <a:xfrm>
                <a:off x="6473952" y="4128516"/>
                <a:ext cx="2295144" cy="146304"/>
              </a:xfrm>
              <a:prstGeom prst="rect">
                <a:avLst/>
              </a:prstGeom>
              <a:solidFill>
                <a:schemeClr val="accent3">
                  <a:lumMod val="75000"/>
                  <a:alpha val="7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2" name="Group 51"/>
              <p:cNvGrpSpPr/>
              <p:nvPr/>
            </p:nvGrpSpPr>
            <p:grpSpPr>
              <a:xfrm>
                <a:off x="6477000" y="2426208"/>
                <a:ext cx="2295144" cy="1418082"/>
                <a:chOff x="762000" y="2656713"/>
                <a:chExt cx="2295144" cy="1418082"/>
              </a:xfrm>
            </p:grpSpPr>
            <p:sp>
              <p:nvSpPr>
                <p:cNvPr id="53" name="Rectangle 52"/>
                <p:cNvSpPr/>
                <p:nvPr/>
              </p:nvSpPr>
              <p:spPr>
                <a:xfrm>
                  <a:off x="762000" y="2656713"/>
                  <a:ext cx="2295144" cy="137160"/>
                </a:xfrm>
                <a:prstGeom prst="rect">
                  <a:avLst/>
                </a:prstGeom>
                <a:solidFill>
                  <a:schemeClr val="accent3">
                    <a:lumMod val="60000"/>
                    <a:lumOff val="40000"/>
                    <a:alpha val="7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Rectangle 53"/>
                <p:cNvSpPr/>
                <p:nvPr/>
              </p:nvSpPr>
              <p:spPr>
                <a:xfrm>
                  <a:off x="762000" y="2794635"/>
                  <a:ext cx="2295144" cy="137160"/>
                </a:xfrm>
                <a:prstGeom prst="rect">
                  <a:avLst/>
                </a:prstGeom>
                <a:solidFill>
                  <a:schemeClr val="accent3">
                    <a:lumMod val="60000"/>
                    <a:lumOff val="40000"/>
                    <a:alpha val="7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Rectangle 54"/>
                <p:cNvSpPr/>
                <p:nvPr/>
              </p:nvSpPr>
              <p:spPr>
                <a:xfrm>
                  <a:off x="762000" y="2931795"/>
                  <a:ext cx="2295144" cy="146304"/>
                </a:xfrm>
                <a:prstGeom prst="rect">
                  <a:avLst/>
                </a:prstGeom>
                <a:solidFill>
                  <a:schemeClr val="accent3">
                    <a:lumMod val="60000"/>
                    <a:lumOff val="40000"/>
                    <a:alpha val="7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Rectangle 55"/>
                <p:cNvSpPr/>
                <p:nvPr/>
              </p:nvSpPr>
              <p:spPr>
                <a:xfrm>
                  <a:off x="762000" y="3078099"/>
                  <a:ext cx="2295144" cy="137160"/>
                </a:xfrm>
                <a:prstGeom prst="rect">
                  <a:avLst/>
                </a:prstGeom>
                <a:solidFill>
                  <a:schemeClr val="accent3">
                    <a:lumMod val="60000"/>
                    <a:lumOff val="40000"/>
                    <a:alpha val="7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ectangle 56"/>
                <p:cNvSpPr/>
                <p:nvPr/>
              </p:nvSpPr>
              <p:spPr>
                <a:xfrm>
                  <a:off x="762000" y="3215259"/>
                  <a:ext cx="2295144" cy="146304"/>
                </a:xfrm>
                <a:prstGeom prst="rect">
                  <a:avLst/>
                </a:prstGeom>
                <a:solidFill>
                  <a:schemeClr val="accent3">
                    <a:lumMod val="60000"/>
                    <a:lumOff val="40000"/>
                    <a:alpha val="7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Rectangle 57"/>
                <p:cNvSpPr/>
                <p:nvPr/>
              </p:nvSpPr>
              <p:spPr>
                <a:xfrm>
                  <a:off x="762000" y="3361563"/>
                  <a:ext cx="2295144" cy="146304"/>
                </a:xfrm>
                <a:prstGeom prst="rect">
                  <a:avLst/>
                </a:prstGeom>
                <a:solidFill>
                  <a:schemeClr val="accent3">
                    <a:lumMod val="60000"/>
                    <a:lumOff val="40000"/>
                    <a:alpha val="7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9" name="Rectangle 58"/>
                <p:cNvSpPr/>
                <p:nvPr/>
              </p:nvSpPr>
              <p:spPr>
                <a:xfrm>
                  <a:off x="762000" y="3507867"/>
                  <a:ext cx="2295144" cy="146304"/>
                </a:xfrm>
                <a:prstGeom prst="rect">
                  <a:avLst/>
                </a:prstGeom>
                <a:solidFill>
                  <a:schemeClr val="accent3">
                    <a:lumMod val="60000"/>
                    <a:lumOff val="40000"/>
                    <a:alpha val="7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Rectangle 59"/>
                <p:cNvSpPr/>
                <p:nvPr/>
              </p:nvSpPr>
              <p:spPr>
                <a:xfrm>
                  <a:off x="762000" y="3928491"/>
                  <a:ext cx="2295144" cy="146304"/>
                </a:xfrm>
                <a:prstGeom prst="rect">
                  <a:avLst/>
                </a:prstGeom>
                <a:solidFill>
                  <a:schemeClr val="accent3">
                    <a:lumMod val="60000"/>
                    <a:lumOff val="40000"/>
                    <a:alpha val="7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Rectangle 60"/>
                <p:cNvSpPr/>
                <p:nvPr/>
              </p:nvSpPr>
              <p:spPr>
                <a:xfrm>
                  <a:off x="762000" y="3653409"/>
                  <a:ext cx="2295144" cy="146304"/>
                </a:xfrm>
                <a:prstGeom prst="rect">
                  <a:avLst/>
                </a:prstGeom>
                <a:solidFill>
                  <a:schemeClr val="accent3">
                    <a:lumMod val="60000"/>
                    <a:lumOff val="40000"/>
                    <a:alpha val="7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Rectangle 61"/>
                <p:cNvSpPr/>
                <p:nvPr/>
              </p:nvSpPr>
              <p:spPr>
                <a:xfrm>
                  <a:off x="762000" y="3791331"/>
                  <a:ext cx="2295144" cy="137160"/>
                </a:xfrm>
                <a:prstGeom prst="rect">
                  <a:avLst/>
                </a:prstGeom>
                <a:solidFill>
                  <a:schemeClr val="accent3">
                    <a:lumMod val="60000"/>
                    <a:lumOff val="40000"/>
                    <a:alpha val="7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grpSp>
        <p:nvGrpSpPr>
          <p:cNvPr id="3" name="Group 2"/>
          <p:cNvGrpSpPr/>
          <p:nvPr/>
        </p:nvGrpSpPr>
        <p:grpSpPr>
          <a:xfrm>
            <a:off x="1143000" y="3648075"/>
            <a:ext cx="2295144" cy="1445133"/>
            <a:chOff x="762000" y="3648075"/>
            <a:chExt cx="2295144" cy="1445133"/>
          </a:xfrm>
        </p:grpSpPr>
        <p:sp>
          <p:nvSpPr>
            <p:cNvPr id="63" name="Rectangle 62"/>
            <p:cNvSpPr/>
            <p:nvPr/>
          </p:nvSpPr>
          <p:spPr>
            <a:xfrm>
              <a:off x="762000" y="3931539"/>
              <a:ext cx="2295144" cy="146304"/>
            </a:xfrm>
            <a:prstGeom prst="rect">
              <a:avLst/>
            </a:prstGeom>
            <a:solidFill>
              <a:schemeClr val="accent4">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Rectangle 63"/>
            <p:cNvSpPr/>
            <p:nvPr/>
          </p:nvSpPr>
          <p:spPr>
            <a:xfrm>
              <a:off x="762000" y="3794379"/>
              <a:ext cx="2295144" cy="137160"/>
            </a:xfrm>
            <a:prstGeom prst="rect">
              <a:avLst/>
            </a:prstGeom>
            <a:solidFill>
              <a:schemeClr val="accent4">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Rectangle 64"/>
            <p:cNvSpPr/>
            <p:nvPr/>
          </p:nvSpPr>
          <p:spPr>
            <a:xfrm>
              <a:off x="762000" y="3648075"/>
              <a:ext cx="2295144" cy="146304"/>
            </a:xfrm>
            <a:prstGeom prst="rect">
              <a:avLst/>
            </a:prstGeom>
            <a:solidFill>
              <a:schemeClr val="accent4">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6" name="Group 65"/>
            <p:cNvGrpSpPr/>
            <p:nvPr/>
          </p:nvGrpSpPr>
          <p:grpSpPr>
            <a:xfrm>
              <a:off x="762000" y="4074795"/>
              <a:ext cx="2295144" cy="1018413"/>
              <a:chOff x="762000" y="4074795"/>
              <a:chExt cx="2295144" cy="1018413"/>
            </a:xfrm>
          </p:grpSpPr>
          <p:sp>
            <p:nvSpPr>
              <p:cNvPr id="67" name="Rectangle 66"/>
              <p:cNvSpPr/>
              <p:nvPr/>
            </p:nvSpPr>
            <p:spPr>
              <a:xfrm>
                <a:off x="762000" y="4788027"/>
                <a:ext cx="2295144" cy="155448"/>
              </a:xfrm>
              <a:prstGeom prst="rect">
                <a:avLst/>
              </a:prstGeom>
              <a:solidFill>
                <a:schemeClr val="accent4">
                  <a:lumMod val="60000"/>
                  <a:lumOff val="4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Rectangle 67"/>
              <p:cNvSpPr/>
              <p:nvPr/>
            </p:nvSpPr>
            <p:spPr>
              <a:xfrm>
                <a:off x="762000" y="4650867"/>
                <a:ext cx="2295144" cy="137160"/>
              </a:xfrm>
              <a:prstGeom prst="rect">
                <a:avLst/>
              </a:prstGeom>
              <a:solidFill>
                <a:schemeClr val="accent4">
                  <a:lumMod val="60000"/>
                  <a:lumOff val="4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Rectangle 68"/>
              <p:cNvSpPr/>
              <p:nvPr/>
            </p:nvSpPr>
            <p:spPr>
              <a:xfrm>
                <a:off x="762000" y="4504563"/>
                <a:ext cx="2295144" cy="146304"/>
              </a:xfrm>
              <a:prstGeom prst="rect">
                <a:avLst/>
              </a:prstGeom>
              <a:solidFill>
                <a:schemeClr val="accent4">
                  <a:lumMod val="60000"/>
                  <a:lumOff val="4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Rectangle 69"/>
              <p:cNvSpPr/>
              <p:nvPr/>
            </p:nvSpPr>
            <p:spPr>
              <a:xfrm>
                <a:off x="762000" y="4367403"/>
                <a:ext cx="2295144" cy="137160"/>
              </a:xfrm>
              <a:prstGeom prst="rect">
                <a:avLst/>
              </a:prstGeom>
              <a:solidFill>
                <a:schemeClr val="accent4">
                  <a:lumMod val="60000"/>
                  <a:lumOff val="4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Rectangle 70"/>
              <p:cNvSpPr/>
              <p:nvPr/>
            </p:nvSpPr>
            <p:spPr>
              <a:xfrm>
                <a:off x="762000" y="4221099"/>
                <a:ext cx="2295144" cy="146304"/>
              </a:xfrm>
              <a:prstGeom prst="rect">
                <a:avLst/>
              </a:prstGeom>
              <a:solidFill>
                <a:schemeClr val="accent4">
                  <a:lumMod val="60000"/>
                  <a:lumOff val="4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Rectangle 71"/>
              <p:cNvSpPr/>
              <p:nvPr/>
            </p:nvSpPr>
            <p:spPr>
              <a:xfrm>
                <a:off x="762000" y="4074795"/>
                <a:ext cx="2295144" cy="146304"/>
              </a:xfrm>
              <a:prstGeom prst="rect">
                <a:avLst/>
              </a:prstGeom>
              <a:solidFill>
                <a:schemeClr val="accent4">
                  <a:lumMod val="60000"/>
                  <a:lumOff val="4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Rectangle 72"/>
              <p:cNvSpPr/>
              <p:nvPr/>
            </p:nvSpPr>
            <p:spPr>
              <a:xfrm>
                <a:off x="762000" y="4937760"/>
                <a:ext cx="2295144" cy="155448"/>
              </a:xfrm>
              <a:prstGeom prst="rect">
                <a:avLst/>
              </a:prstGeom>
              <a:solidFill>
                <a:schemeClr val="accent4">
                  <a:lumMod val="60000"/>
                  <a:lumOff val="4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4" name="Group 3"/>
          <p:cNvGrpSpPr/>
          <p:nvPr/>
        </p:nvGrpSpPr>
        <p:grpSpPr>
          <a:xfrm>
            <a:off x="6467856" y="2721102"/>
            <a:ext cx="2295144" cy="2362581"/>
            <a:chOff x="6086856" y="2721102"/>
            <a:chExt cx="2295144" cy="2362581"/>
          </a:xfrm>
        </p:grpSpPr>
        <p:pic>
          <p:nvPicPr>
            <p:cNvPr id="48"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6096000" y="2721102"/>
              <a:ext cx="2286000" cy="2286000"/>
            </a:xfrm>
            <a:prstGeom prst="rect">
              <a:avLst/>
            </a:prstGeom>
            <a:noFill/>
            <a:ln w="12700">
              <a:solidFill>
                <a:schemeClr val="tx1"/>
              </a:solidFill>
              <a:miter lim="800000"/>
              <a:headEnd/>
              <a:tailEnd/>
            </a:ln>
          </p:spPr>
        </p:pic>
        <p:grpSp>
          <p:nvGrpSpPr>
            <p:cNvPr id="74" name="Group 73"/>
            <p:cNvGrpSpPr/>
            <p:nvPr/>
          </p:nvGrpSpPr>
          <p:grpSpPr>
            <a:xfrm>
              <a:off x="6086856" y="3638550"/>
              <a:ext cx="2295144" cy="1445133"/>
              <a:chOff x="762000" y="3648075"/>
              <a:chExt cx="2295144" cy="1445133"/>
            </a:xfrm>
          </p:grpSpPr>
          <p:sp>
            <p:nvSpPr>
              <p:cNvPr id="75" name="Rectangle 74"/>
              <p:cNvSpPr/>
              <p:nvPr/>
            </p:nvSpPr>
            <p:spPr>
              <a:xfrm>
                <a:off x="762000" y="3931539"/>
                <a:ext cx="2295144" cy="146304"/>
              </a:xfrm>
              <a:prstGeom prst="rect">
                <a:avLst/>
              </a:prstGeom>
              <a:solidFill>
                <a:schemeClr val="accent4">
                  <a:lumMod val="75000"/>
                  <a:alpha val="7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762000" y="3794379"/>
                <a:ext cx="2295144" cy="137160"/>
              </a:xfrm>
              <a:prstGeom prst="rect">
                <a:avLst/>
              </a:prstGeom>
              <a:solidFill>
                <a:schemeClr val="accent4">
                  <a:lumMod val="75000"/>
                  <a:alpha val="7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762000" y="3648075"/>
                <a:ext cx="2295144" cy="146304"/>
              </a:xfrm>
              <a:prstGeom prst="rect">
                <a:avLst/>
              </a:prstGeom>
              <a:solidFill>
                <a:schemeClr val="accent4">
                  <a:lumMod val="75000"/>
                  <a:alpha val="7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8" name="Group 77"/>
              <p:cNvGrpSpPr/>
              <p:nvPr/>
            </p:nvGrpSpPr>
            <p:grpSpPr>
              <a:xfrm>
                <a:off x="762000" y="4074795"/>
                <a:ext cx="2295144" cy="1018413"/>
                <a:chOff x="762000" y="4074795"/>
                <a:chExt cx="2295144" cy="1018413"/>
              </a:xfrm>
            </p:grpSpPr>
            <p:sp>
              <p:nvSpPr>
                <p:cNvPr id="79" name="Rectangle 78"/>
                <p:cNvSpPr/>
                <p:nvPr/>
              </p:nvSpPr>
              <p:spPr>
                <a:xfrm>
                  <a:off x="762000" y="4788027"/>
                  <a:ext cx="2295144" cy="155448"/>
                </a:xfrm>
                <a:prstGeom prst="rect">
                  <a:avLst/>
                </a:prstGeom>
                <a:solidFill>
                  <a:schemeClr val="accent4">
                    <a:lumMod val="60000"/>
                    <a:lumOff val="40000"/>
                    <a:alpha val="7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Rectangle 116"/>
                <p:cNvSpPr/>
                <p:nvPr/>
              </p:nvSpPr>
              <p:spPr>
                <a:xfrm>
                  <a:off x="762000" y="4650867"/>
                  <a:ext cx="2295144" cy="137160"/>
                </a:xfrm>
                <a:prstGeom prst="rect">
                  <a:avLst/>
                </a:prstGeom>
                <a:solidFill>
                  <a:schemeClr val="accent4">
                    <a:lumMod val="60000"/>
                    <a:lumOff val="40000"/>
                    <a:alpha val="7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9" name="Rectangle 118"/>
                <p:cNvSpPr/>
                <p:nvPr/>
              </p:nvSpPr>
              <p:spPr>
                <a:xfrm>
                  <a:off x="762000" y="4504563"/>
                  <a:ext cx="2295144" cy="146304"/>
                </a:xfrm>
                <a:prstGeom prst="rect">
                  <a:avLst/>
                </a:prstGeom>
                <a:solidFill>
                  <a:schemeClr val="accent4">
                    <a:lumMod val="60000"/>
                    <a:lumOff val="40000"/>
                    <a:alpha val="7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1" name="Rectangle 120"/>
                <p:cNvSpPr/>
                <p:nvPr/>
              </p:nvSpPr>
              <p:spPr>
                <a:xfrm>
                  <a:off x="762000" y="4367403"/>
                  <a:ext cx="2295144" cy="137160"/>
                </a:xfrm>
                <a:prstGeom prst="rect">
                  <a:avLst/>
                </a:prstGeom>
                <a:solidFill>
                  <a:schemeClr val="accent4">
                    <a:lumMod val="60000"/>
                    <a:lumOff val="40000"/>
                    <a:alpha val="7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2" name="Rectangle 121"/>
                <p:cNvSpPr/>
                <p:nvPr/>
              </p:nvSpPr>
              <p:spPr>
                <a:xfrm>
                  <a:off x="762000" y="4221099"/>
                  <a:ext cx="2295144" cy="146304"/>
                </a:xfrm>
                <a:prstGeom prst="rect">
                  <a:avLst/>
                </a:prstGeom>
                <a:solidFill>
                  <a:schemeClr val="accent4">
                    <a:lumMod val="60000"/>
                    <a:lumOff val="40000"/>
                    <a:alpha val="7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3" name="Rectangle 122"/>
                <p:cNvSpPr/>
                <p:nvPr/>
              </p:nvSpPr>
              <p:spPr>
                <a:xfrm>
                  <a:off x="762000" y="4074795"/>
                  <a:ext cx="2295144" cy="146304"/>
                </a:xfrm>
                <a:prstGeom prst="rect">
                  <a:avLst/>
                </a:prstGeom>
                <a:solidFill>
                  <a:schemeClr val="accent4">
                    <a:lumMod val="60000"/>
                    <a:lumOff val="40000"/>
                    <a:alpha val="7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4" name="Rectangle 123"/>
                <p:cNvSpPr/>
                <p:nvPr/>
              </p:nvSpPr>
              <p:spPr>
                <a:xfrm>
                  <a:off x="762000" y="4937760"/>
                  <a:ext cx="2295144" cy="155448"/>
                </a:xfrm>
                <a:prstGeom prst="rect">
                  <a:avLst/>
                </a:prstGeom>
                <a:solidFill>
                  <a:schemeClr val="accent4">
                    <a:lumMod val="60000"/>
                    <a:lumOff val="40000"/>
                    <a:alpha val="7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sp>
        <p:nvSpPr>
          <p:cNvPr id="81" name="Right Brace 80"/>
          <p:cNvSpPr/>
          <p:nvPr/>
        </p:nvSpPr>
        <p:spPr>
          <a:xfrm flipH="1">
            <a:off x="841248" y="4074794"/>
            <a:ext cx="219456" cy="1011555"/>
          </a:xfrm>
          <a:prstGeom prst="rightBrace">
            <a:avLst/>
          </a:prstGeom>
          <a:ln w="25400">
            <a:solidFill>
              <a:schemeClr val="accent4">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2" name="TextBox 81"/>
          <p:cNvSpPr txBox="1"/>
          <p:nvPr/>
        </p:nvSpPr>
        <p:spPr>
          <a:xfrm rot="16200000">
            <a:off x="141695" y="3193018"/>
            <a:ext cx="1023678" cy="369332"/>
          </a:xfrm>
          <a:prstGeom prst="rect">
            <a:avLst/>
          </a:prstGeom>
          <a:noFill/>
        </p:spPr>
        <p:txBody>
          <a:bodyPr wrap="none" rtlCol="0">
            <a:spAutoFit/>
          </a:bodyPr>
          <a:lstStyle/>
          <a:p>
            <a:r>
              <a:rPr lang="en-US" b="1" dirty="0" smtClean="0">
                <a:solidFill>
                  <a:schemeClr val="accent3">
                    <a:lumMod val="50000"/>
                  </a:schemeClr>
                </a:solidFill>
              </a:rPr>
              <a:t>Thread </a:t>
            </a:r>
            <a:r>
              <a:rPr lang="en-US" b="1" dirty="0">
                <a:solidFill>
                  <a:schemeClr val="accent3">
                    <a:lumMod val="50000"/>
                  </a:schemeClr>
                </a:solidFill>
              </a:rPr>
              <a:t>1</a:t>
            </a:r>
          </a:p>
        </p:txBody>
      </p:sp>
      <p:sp>
        <p:nvSpPr>
          <p:cNvPr id="83" name="TextBox 82"/>
          <p:cNvSpPr txBox="1"/>
          <p:nvPr/>
        </p:nvSpPr>
        <p:spPr>
          <a:xfrm rot="16200000">
            <a:off x="141695" y="4393168"/>
            <a:ext cx="1023678" cy="369332"/>
          </a:xfrm>
          <a:prstGeom prst="rect">
            <a:avLst/>
          </a:prstGeom>
          <a:noFill/>
        </p:spPr>
        <p:txBody>
          <a:bodyPr wrap="none" rtlCol="0">
            <a:spAutoFit/>
          </a:bodyPr>
          <a:lstStyle/>
          <a:p>
            <a:r>
              <a:rPr lang="en-US" b="1" dirty="0" smtClean="0">
                <a:solidFill>
                  <a:schemeClr val="accent4">
                    <a:lumMod val="50000"/>
                  </a:schemeClr>
                </a:solidFill>
              </a:rPr>
              <a:t>Thread </a:t>
            </a:r>
            <a:r>
              <a:rPr lang="en-US" b="1" dirty="0">
                <a:solidFill>
                  <a:schemeClr val="accent4">
                    <a:lumMod val="50000"/>
                  </a:schemeClr>
                </a:solidFill>
              </a:rPr>
              <a:t>2</a:t>
            </a:r>
          </a:p>
        </p:txBody>
      </p:sp>
      <p:sp>
        <p:nvSpPr>
          <p:cNvPr id="80" name="Right Brace 79"/>
          <p:cNvSpPr/>
          <p:nvPr/>
        </p:nvSpPr>
        <p:spPr>
          <a:xfrm flipH="1">
            <a:off x="841248" y="2656713"/>
            <a:ext cx="219456" cy="1418082"/>
          </a:xfrm>
          <a:prstGeom prst="rightBrace">
            <a:avLst/>
          </a:prstGeom>
          <a:ln w="254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3939118043"/>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xit" presetSubtype="8" fill="hold" nodeType="withEffect">
                                  <p:stCondLst>
                                    <p:cond delay="0"/>
                                  </p:stCondLst>
                                  <p:childTnLst>
                                    <p:animEffect transition="out" filter="wipe(left)">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icture 2" descr="C:\Papers\RealTimeLB\Images\Dino\foo.bmp"/>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77000" y="2721102"/>
            <a:ext cx="2286000" cy="2286000"/>
          </a:xfrm>
          <a:prstGeom prst="rect">
            <a:avLst/>
          </a:prstGeom>
          <a:noFill/>
          <a:ln w="12700">
            <a:solidFill>
              <a:schemeClr val="tx1"/>
            </a:solidFill>
          </a:ln>
          <a:extLst>
            <a:ext uri="{909E8E84-426E-40DD-AFC4-6F175D3DCCD1}">
              <a14:hiddenFill xmlns:a14="http://schemas.microsoft.com/office/drawing/2010/main">
                <a:solidFill>
                  <a:srgbClr val="FFFFFF"/>
                </a:solidFill>
              </a14:hiddenFill>
            </a:ext>
          </a:extLst>
        </p:spPr>
      </p:pic>
      <p:pic>
        <p:nvPicPr>
          <p:cNvPr id="109" name="Picture 2" descr="C:\Papers\RealTimeLB\Images\Dino\foo.bmp"/>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10000" y="2721102"/>
            <a:ext cx="2286000" cy="2286000"/>
          </a:xfrm>
          <a:prstGeom prst="rect">
            <a:avLst/>
          </a:prstGeom>
          <a:noFill/>
          <a:ln w="12700">
            <a:solidFill>
              <a:schemeClr val="tx1"/>
            </a:solidFill>
          </a:ln>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smtClean="0"/>
              <a:t>Parallel Gauss-Seidel Relaxation</a:t>
            </a:r>
            <a:endParaRPr lang="en-US" dirty="0"/>
          </a:p>
        </p:txBody>
      </p:sp>
      <p:grpSp>
        <p:nvGrpSpPr>
          <p:cNvPr id="3" name="Group 64"/>
          <p:cNvGrpSpPr/>
          <p:nvPr/>
        </p:nvGrpSpPr>
        <p:grpSpPr>
          <a:xfrm>
            <a:off x="1143000" y="4139184"/>
            <a:ext cx="2286000" cy="868680"/>
            <a:chOff x="1066800" y="4142232"/>
            <a:chExt cx="2286000" cy="868680"/>
          </a:xfrm>
          <a:noFill/>
        </p:grpSpPr>
        <p:sp>
          <p:nvSpPr>
            <p:cNvPr id="55" name="Rectangle 54"/>
            <p:cNvSpPr/>
            <p:nvPr/>
          </p:nvSpPr>
          <p:spPr>
            <a:xfrm>
              <a:off x="1066800" y="4855464"/>
              <a:ext cx="2286000" cy="155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Rectangle 55"/>
            <p:cNvSpPr/>
            <p:nvPr/>
          </p:nvSpPr>
          <p:spPr>
            <a:xfrm>
              <a:off x="1066800" y="4718304"/>
              <a:ext cx="2286000" cy="1371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ectangle 56"/>
            <p:cNvSpPr/>
            <p:nvPr/>
          </p:nvSpPr>
          <p:spPr>
            <a:xfrm>
              <a:off x="1066800" y="4572000"/>
              <a:ext cx="2286000" cy="1463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Rectangle 57"/>
            <p:cNvSpPr/>
            <p:nvPr/>
          </p:nvSpPr>
          <p:spPr>
            <a:xfrm>
              <a:off x="1066800" y="4434840"/>
              <a:ext cx="2286000" cy="1371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ectangle 58"/>
            <p:cNvSpPr/>
            <p:nvPr/>
          </p:nvSpPr>
          <p:spPr>
            <a:xfrm>
              <a:off x="1066800" y="4288536"/>
              <a:ext cx="2286000" cy="1463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Rectangle 59"/>
            <p:cNvSpPr/>
            <p:nvPr/>
          </p:nvSpPr>
          <p:spPr>
            <a:xfrm>
              <a:off x="1066800" y="4142232"/>
              <a:ext cx="2286000" cy="1463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07" name="Picture 2" descr="C:\Papers\RealTimeLB\Images\Dino\foo.bmp"/>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43000" y="2721102"/>
            <a:ext cx="2286000" cy="2286000"/>
          </a:xfrm>
          <a:prstGeom prst="rect">
            <a:avLst/>
          </a:prstGeom>
          <a:noFill/>
          <a:ln w="12700">
            <a:solidFill>
              <a:schemeClr val="tx1"/>
            </a:solidFill>
          </a:ln>
          <a:extLst>
            <a:ext uri="{909E8E84-426E-40DD-AFC4-6F175D3DCCD1}">
              <a14:hiddenFill xmlns:a14="http://schemas.microsoft.com/office/drawing/2010/main">
                <a:solidFill>
                  <a:srgbClr val="FFFFFF"/>
                </a:solidFill>
              </a14:hiddenFill>
            </a:ext>
          </a:extLst>
        </p:spPr>
      </p:pic>
      <p:sp>
        <p:nvSpPr>
          <p:cNvPr id="133" name="Rectangle 132"/>
          <p:cNvSpPr/>
          <p:nvPr/>
        </p:nvSpPr>
        <p:spPr>
          <a:xfrm>
            <a:off x="3810000" y="4349496"/>
            <a:ext cx="2286000" cy="146304"/>
          </a:xfrm>
          <a:prstGeom prst="rect">
            <a:avLst/>
          </a:prstGeom>
          <a:solidFill>
            <a:schemeClr val="bg1">
              <a:lumMod val="75000"/>
              <a:alpha val="5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1" name="Content Placeholder 2"/>
          <p:cNvSpPr>
            <a:spLocks noGrp="1"/>
          </p:cNvSpPr>
          <p:nvPr>
            <p:ph idx="1"/>
          </p:nvPr>
        </p:nvSpPr>
        <p:spPr>
          <a:xfrm>
            <a:off x="457200" y="1082278"/>
            <a:ext cx="8229600" cy="3394472"/>
          </a:xfrm>
        </p:spPr>
        <p:txBody>
          <a:bodyPr>
            <a:normAutofit/>
          </a:bodyPr>
          <a:lstStyle/>
          <a:p>
            <a:pPr marL="571500" indent="-571500">
              <a:buFont typeface="+mj-lt"/>
              <a:buAutoNum type="romanUcPeriod"/>
            </a:pPr>
            <a:r>
              <a:rPr lang="en-US" sz="2800" dirty="0" smtClean="0"/>
              <a:t>Function assignment</a:t>
            </a:r>
          </a:p>
          <a:p>
            <a:pPr marL="571500" indent="-571500">
              <a:buFont typeface="+mj-lt"/>
              <a:buAutoNum type="romanUcPeriod"/>
            </a:pPr>
            <a:r>
              <a:rPr lang="en-US" sz="2800" dirty="0" smtClean="0"/>
              <a:t>Safe-zone expansion</a:t>
            </a:r>
          </a:p>
          <a:p>
            <a:pPr marL="571500" indent="-571500">
              <a:buFont typeface="+mj-lt"/>
              <a:buAutoNum type="romanUcPeriod"/>
            </a:pPr>
            <a:r>
              <a:rPr lang="en-US" sz="2800" dirty="0" smtClean="0"/>
              <a:t>Eroding relaxation</a:t>
            </a:r>
          </a:p>
          <a:p>
            <a:pPr marL="571500" indent="-571500">
              <a:buFont typeface="+mj-lt"/>
              <a:buAutoNum type="romanUcPeriod"/>
            </a:pPr>
            <a:endParaRPr lang="en-US" sz="2800" dirty="0"/>
          </a:p>
        </p:txBody>
      </p:sp>
      <p:sp>
        <p:nvSpPr>
          <p:cNvPr id="182" name="Rectangle 181"/>
          <p:cNvSpPr/>
          <p:nvPr/>
        </p:nvSpPr>
        <p:spPr>
          <a:xfrm>
            <a:off x="3811016" y="4354830"/>
            <a:ext cx="2295144" cy="146304"/>
          </a:xfrm>
          <a:prstGeom prst="rect">
            <a:avLst/>
          </a:prstGeom>
          <a:pattFill prst="wdUpDiag">
            <a:fgClr>
              <a:schemeClr val="accent2">
                <a:lumMod val="75000"/>
              </a:schemeClr>
            </a:fgClr>
            <a:bgClr>
              <a:schemeClr val="accent3">
                <a:lumMod val="60000"/>
                <a:lumOff val="40000"/>
              </a:schemeClr>
            </a:bgClr>
          </a:patt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39"/>
          <p:cNvSpPr/>
          <p:nvPr/>
        </p:nvSpPr>
        <p:spPr>
          <a:xfrm>
            <a:off x="1143000" y="3992880"/>
            <a:ext cx="2286000" cy="1463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p:cNvSpPr/>
          <p:nvPr/>
        </p:nvSpPr>
        <p:spPr>
          <a:xfrm>
            <a:off x="1143000" y="3855720"/>
            <a:ext cx="2286000" cy="1371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41"/>
          <p:cNvSpPr/>
          <p:nvPr/>
        </p:nvSpPr>
        <p:spPr>
          <a:xfrm>
            <a:off x="1143000" y="3709416"/>
            <a:ext cx="2286000" cy="1463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Rectangle 107"/>
          <p:cNvSpPr/>
          <p:nvPr/>
        </p:nvSpPr>
        <p:spPr>
          <a:xfrm>
            <a:off x="3810000" y="2647950"/>
            <a:ext cx="2286000" cy="137160"/>
          </a:xfrm>
          <a:prstGeom prst="rect">
            <a:avLst/>
          </a:prstGeom>
          <a:solidFill>
            <a:schemeClr val="bg1">
              <a:lumMod val="75000"/>
              <a:alpha val="5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Rectangle 110"/>
          <p:cNvSpPr/>
          <p:nvPr/>
        </p:nvSpPr>
        <p:spPr>
          <a:xfrm>
            <a:off x="3810000" y="2785872"/>
            <a:ext cx="2286000" cy="137160"/>
          </a:xfrm>
          <a:prstGeom prst="rect">
            <a:avLst/>
          </a:prstGeom>
          <a:solidFill>
            <a:schemeClr val="bg1">
              <a:lumMod val="75000"/>
              <a:alpha val="5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5" name="Rectangle 124"/>
          <p:cNvSpPr/>
          <p:nvPr/>
        </p:nvSpPr>
        <p:spPr>
          <a:xfrm>
            <a:off x="3810000" y="2923032"/>
            <a:ext cx="2286000" cy="146304"/>
          </a:xfrm>
          <a:prstGeom prst="rect">
            <a:avLst/>
          </a:prstGeom>
          <a:solidFill>
            <a:schemeClr val="bg1">
              <a:lumMod val="75000"/>
              <a:alpha val="5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6" name="Rectangle 125"/>
          <p:cNvSpPr/>
          <p:nvPr/>
        </p:nvSpPr>
        <p:spPr>
          <a:xfrm>
            <a:off x="3810000" y="3069336"/>
            <a:ext cx="2286000" cy="137160"/>
          </a:xfrm>
          <a:prstGeom prst="rect">
            <a:avLst/>
          </a:prstGeom>
          <a:solidFill>
            <a:schemeClr val="bg1">
              <a:lumMod val="75000"/>
              <a:alpha val="5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7" name="Rectangle 126"/>
          <p:cNvSpPr/>
          <p:nvPr/>
        </p:nvSpPr>
        <p:spPr>
          <a:xfrm>
            <a:off x="3810000" y="3206496"/>
            <a:ext cx="2286000" cy="146304"/>
          </a:xfrm>
          <a:prstGeom prst="rect">
            <a:avLst/>
          </a:prstGeom>
          <a:solidFill>
            <a:schemeClr val="bg1">
              <a:lumMod val="75000"/>
              <a:alpha val="5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8" name="Rectangle 127"/>
          <p:cNvSpPr/>
          <p:nvPr/>
        </p:nvSpPr>
        <p:spPr>
          <a:xfrm>
            <a:off x="3810000" y="3352800"/>
            <a:ext cx="2286000" cy="146304"/>
          </a:xfrm>
          <a:prstGeom prst="rect">
            <a:avLst/>
          </a:prstGeom>
          <a:solidFill>
            <a:schemeClr val="bg1">
              <a:lumMod val="75000"/>
              <a:alpha val="5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9" name="Rectangle 128"/>
          <p:cNvSpPr/>
          <p:nvPr/>
        </p:nvSpPr>
        <p:spPr>
          <a:xfrm>
            <a:off x="3810000" y="3499104"/>
            <a:ext cx="2286000" cy="146304"/>
          </a:xfrm>
          <a:prstGeom prst="rect">
            <a:avLst/>
          </a:prstGeom>
          <a:solidFill>
            <a:schemeClr val="bg1">
              <a:lumMod val="75000"/>
              <a:alpha val="5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0" name="Rectangle 129"/>
          <p:cNvSpPr/>
          <p:nvPr/>
        </p:nvSpPr>
        <p:spPr>
          <a:xfrm>
            <a:off x="3810000" y="3644646"/>
            <a:ext cx="2286000" cy="146304"/>
          </a:xfrm>
          <a:prstGeom prst="rect">
            <a:avLst/>
          </a:prstGeom>
          <a:solidFill>
            <a:schemeClr val="bg1">
              <a:lumMod val="75000"/>
              <a:alpha val="5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1" name="Rectangle 130"/>
          <p:cNvSpPr/>
          <p:nvPr/>
        </p:nvSpPr>
        <p:spPr>
          <a:xfrm>
            <a:off x="3810000" y="4066032"/>
            <a:ext cx="2286000" cy="146304"/>
          </a:xfrm>
          <a:prstGeom prst="rect">
            <a:avLst/>
          </a:prstGeom>
          <a:solidFill>
            <a:schemeClr val="bg1">
              <a:lumMod val="75000"/>
              <a:alpha val="5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2" name="Rectangle 131"/>
          <p:cNvSpPr/>
          <p:nvPr/>
        </p:nvSpPr>
        <p:spPr>
          <a:xfrm>
            <a:off x="3810000" y="4212336"/>
            <a:ext cx="2286000" cy="146304"/>
          </a:xfrm>
          <a:prstGeom prst="rect">
            <a:avLst/>
          </a:prstGeom>
          <a:solidFill>
            <a:schemeClr val="bg1">
              <a:lumMod val="75000"/>
              <a:alpha val="5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4" name="Rectangle 133"/>
          <p:cNvSpPr/>
          <p:nvPr/>
        </p:nvSpPr>
        <p:spPr>
          <a:xfrm>
            <a:off x="3810000" y="3928872"/>
            <a:ext cx="2286000" cy="146304"/>
          </a:xfrm>
          <a:prstGeom prst="rect">
            <a:avLst/>
          </a:prstGeom>
          <a:solidFill>
            <a:schemeClr val="bg1">
              <a:lumMod val="75000"/>
              <a:alpha val="5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5" name="Rectangle 134"/>
          <p:cNvSpPr/>
          <p:nvPr/>
        </p:nvSpPr>
        <p:spPr>
          <a:xfrm>
            <a:off x="3810000" y="3782568"/>
            <a:ext cx="2286000" cy="146304"/>
          </a:xfrm>
          <a:prstGeom prst="rect">
            <a:avLst/>
          </a:prstGeom>
          <a:solidFill>
            <a:schemeClr val="bg1">
              <a:lumMod val="75000"/>
              <a:alpha val="5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6" name="Group 144"/>
          <p:cNvGrpSpPr/>
          <p:nvPr/>
        </p:nvGrpSpPr>
        <p:grpSpPr>
          <a:xfrm>
            <a:off x="3886200" y="2647950"/>
            <a:ext cx="2286000" cy="1710690"/>
            <a:chOff x="3505200" y="2724150"/>
            <a:chExt cx="2286000" cy="1710690"/>
          </a:xfrm>
          <a:solidFill>
            <a:schemeClr val="accent3">
              <a:lumMod val="60000"/>
              <a:lumOff val="40000"/>
              <a:alpha val="75000"/>
            </a:schemeClr>
          </a:solidFill>
        </p:grpSpPr>
        <p:sp>
          <p:nvSpPr>
            <p:cNvPr id="137" name="Rectangle 136"/>
            <p:cNvSpPr/>
            <p:nvPr/>
          </p:nvSpPr>
          <p:spPr>
            <a:xfrm>
              <a:off x="3505200" y="2724150"/>
              <a:ext cx="2286000" cy="137160"/>
            </a:xfrm>
            <a:prstGeom prst="rect">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8" name="Rectangle 137"/>
            <p:cNvSpPr/>
            <p:nvPr/>
          </p:nvSpPr>
          <p:spPr>
            <a:xfrm>
              <a:off x="3505200" y="2862072"/>
              <a:ext cx="2286000" cy="137160"/>
            </a:xfrm>
            <a:prstGeom prst="rect">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9" name="Rectangle 138"/>
            <p:cNvSpPr/>
            <p:nvPr/>
          </p:nvSpPr>
          <p:spPr>
            <a:xfrm>
              <a:off x="3505200" y="2999232"/>
              <a:ext cx="2286000" cy="146304"/>
            </a:xfrm>
            <a:prstGeom prst="rect">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0" name="Rectangle 139"/>
            <p:cNvSpPr/>
            <p:nvPr/>
          </p:nvSpPr>
          <p:spPr>
            <a:xfrm>
              <a:off x="3505200" y="3145536"/>
              <a:ext cx="2286000" cy="137160"/>
            </a:xfrm>
            <a:prstGeom prst="rect">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1" name="Rectangle 140"/>
            <p:cNvSpPr/>
            <p:nvPr/>
          </p:nvSpPr>
          <p:spPr>
            <a:xfrm>
              <a:off x="3505200" y="3282696"/>
              <a:ext cx="2286000" cy="146304"/>
            </a:xfrm>
            <a:prstGeom prst="rect">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2" name="Rectangle 141"/>
            <p:cNvSpPr/>
            <p:nvPr/>
          </p:nvSpPr>
          <p:spPr>
            <a:xfrm>
              <a:off x="3505200" y="3429000"/>
              <a:ext cx="2286000" cy="146304"/>
            </a:xfrm>
            <a:prstGeom prst="rect">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3" name="Rectangle 142"/>
            <p:cNvSpPr/>
            <p:nvPr/>
          </p:nvSpPr>
          <p:spPr>
            <a:xfrm>
              <a:off x="3505200" y="3575304"/>
              <a:ext cx="2286000" cy="146304"/>
            </a:xfrm>
            <a:prstGeom prst="rect">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4" name="Rectangle 143"/>
            <p:cNvSpPr/>
            <p:nvPr/>
          </p:nvSpPr>
          <p:spPr>
            <a:xfrm>
              <a:off x="3505200" y="3720846"/>
              <a:ext cx="2286000" cy="146304"/>
            </a:xfrm>
            <a:prstGeom prst="rect">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5" name="Rectangle 144"/>
            <p:cNvSpPr/>
            <p:nvPr/>
          </p:nvSpPr>
          <p:spPr>
            <a:xfrm>
              <a:off x="3505200" y="4142232"/>
              <a:ext cx="2286000" cy="146304"/>
            </a:xfrm>
            <a:prstGeom prst="rect">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7" name="Rectangle 156"/>
            <p:cNvSpPr/>
            <p:nvPr/>
          </p:nvSpPr>
          <p:spPr>
            <a:xfrm>
              <a:off x="3505200" y="4288536"/>
              <a:ext cx="2286000" cy="146304"/>
            </a:xfrm>
            <a:prstGeom prst="rect">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8" name="Rectangle 157"/>
            <p:cNvSpPr/>
            <p:nvPr/>
          </p:nvSpPr>
          <p:spPr>
            <a:xfrm>
              <a:off x="3505200" y="4005072"/>
              <a:ext cx="2286000" cy="146304"/>
            </a:xfrm>
            <a:prstGeom prst="rect">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9" name="Rectangle 158"/>
            <p:cNvSpPr/>
            <p:nvPr/>
          </p:nvSpPr>
          <p:spPr>
            <a:xfrm>
              <a:off x="3505200" y="3858768"/>
              <a:ext cx="2286000" cy="146304"/>
            </a:xfrm>
            <a:prstGeom prst="rect">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60" name="Group 156"/>
          <p:cNvGrpSpPr/>
          <p:nvPr/>
        </p:nvGrpSpPr>
        <p:grpSpPr>
          <a:xfrm>
            <a:off x="3962400" y="2647950"/>
            <a:ext cx="2286000" cy="1564386"/>
            <a:chOff x="3962400" y="2876550"/>
            <a:chExt cx="2286000" cy="1564386"/>
          </a:xfrm>
          <a:solidFill>
            <a:schemeClr val="accent3">
              <a:lumMod val="60000"/>
              <a:lumOff val="40000"/>
              <a:alpha val="60000"/>
            </a:schemeClr>
          </a:solidFill>
        </p:grpSpPr>
        <p:sp>
          <p:nvSpPr>
            <p:cNvPr id="161" name="Rectangle 160"/>
            <p:cNvSpPr/>
            <p:nvPr/>
          </p:nvSpPr>
          <p:spPr>
            <a:xfrm>
              <a:off x="3962400" y="2876550"/>
              <a:ext cx="2286000" cy="137160"/>
            </a:xfrm>
            <a:prstGeom prst="rect">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2" name="Rectangle 161"/>
            <p:cNvSpPr/>
            <p:nvPr/>
          </p:nvSpPr>
          <p:spPr>
            <a:xfrm>
              <a:off x="3962400" y="3014472"/>
              <a:ext cx="2286000" cy="137160"/>
            </a:xfrm>
            <a:prstGeom prst="rect">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3" name="Rectangle 162"/>
            <p:cNvSpPr/>
            <p:nvPr/>
          </p:nvSpPr>
          <p:spPr>
            <a:xfrm>
              <a:off x="3962400" y="3151632"/>
              <a:ext cx="2286000" cy="146304"/>
            </a:xfrm>
            <a:prstGeom prst="rect">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4" name="Rectangle 163"/>
            <p:cNvSpPr/>
            <p:nvPr/>
          </p:nvSpPr>
          <p:spPr>
            <a:xfrm>
              <a:off x="3962400" y="3297936"/>
              <a:ext cx="2286000" cy="137160"/>
            </a:xfrm>
            <a:prstGeom prst="rect">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5" name="Rectangle 164"/>
            <p:cNvSpPr/>
            <p:nvPr/>
          </p:nvSpPr>
          <p:spPr>
            <a:xfrm>
              <a:off x="3962400" y="3435096"/>
              <a:ext cx="2286000" cy="146304"/>
            </a:xfrm>
            <a:prstGeom prst="rect">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6" name="Rectangle 165"/>
            <p:cNvSpPr/>
            <p:nvPr/>
          </p:nvSpPr>
          <p:spPr>
            <a:xfrm>
              <a:off x="3962400" y="3581400"/>
              <a:ext cx="2286000" cy="146304"/>
            </a:xfrm>
            <a:prstGeom prst="rect">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7" name="Rectangle 166"/>
            <p:cNvSpPr/>
            <p:nvPr/>
          </p:nvSpPr>
          <p:spPr>
            <a:xfrm>
              <a:off x="3962400" y="3727704"/>
              <a:ext cx="2286000" cy="146304"/>
            </a:xfrm>
            <a:prstGeom prst="rect">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8" name="Rectangle 167"/>
            <p:cNvSpPr/>
            <p:nvPr/>
          </p:nvSpPr>
          <p:spPr>
            <a:xfrm>
              <a:off x="3962400" y="3873246"/>
              <a:ext cx="2286000" cy="146304"/>
            </a:xfrm>
            <a:prstGeom prst="rect">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9" name="Rectangle 178"/>
            <p:cNvSpPr/>
            <p:nvPr/>
          </p:nvSpPr>
          <p:spPr>
            <a:xfrm>
              <a:off x="3962400" y="4294632"/>
              <a:ext cx="2286000" cy="146304"/>
            </a:xfrm>
            <a:prstGeom prst="rect">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8" name="Rectangle 187"/>
            <p:cNvSpPr/>
            <p:nvPr/>
          </p:nvSpPr>
          <p:spPr>
            <a:xfrm>
              <a:off x="3962400" y="4157472"/>
              <a:ext cx="2286000" cy="146304"/>
            </a:xfrm>
            <a:prstGeom prst="rect">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6" name="Rectangle 195"/>
            <p:cNvSpPr/>
            <p:nvPr/>
          </p:nvSpPr>
          <p:spPr>
            <a:xfrm>
              <a:off x="3962400" y="4011168"/>
              <a:ext cx="2286000" cy="146304"/>
            </a:xfrm>
            <a:prstGeom prst="rect">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03" name="Group 178"/>
          <p:cNvGrpSpPr/>
          <p:nvPr/>
        </p:nvGrpSpPr>
        <p:grpSpPr>
          <a:xfrm>
            <a:off x="4038600" y="2647950"/>
            <a:ext cx="2286000" cy="1427226"/>
            <a:chOff x="3962400" y="2876550"/>
            <a:chExt cx="2286000" cy="1427226"/>
          </a:xfrm>
          <a:solidFill>
            <a:schemeClr val="accent3">
              <a:lumMod val="60000"/>
              <a:lumOff val="40000"/>
              <a:alpha val="70000"/>
            </a:schemeClr>
          </a:solidFill>
        </p:grpSpPr>
        <p:sp>
          <p:nvSpPr>
            <p:cNvPr id="211" name="Rectangle 210"/>
            <p:cNvSpPr/>
            <p:nvPr/>
          </p:nvSpPr>
          <p:spPr>
            <a:xfrm>
              <a:off x="3962400" y="2876550"/>
              <a:ext cx="2286000" cy="137160"/>
            </a:xfrm>
            <a:prstGeom prst="rect">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2" name="Rectangle 211"/>
            <p:cNvSpPr/>
            <p:nvPr/>
          </p:nvSpPr>
          <p:spPr>
            <a:xfrm>
              <a:off x="3962400" y="3014472"/>
              <a:ext cx="2286000" cy="137160"/>
            </a:xfrm>
            <a:prstGeom prst="rect">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3" name="Rectangle 212"/>
            <p:cNvSpPr/>
            <p:nvPr/>
          </p:nvSpPr>
          <p:spPr>
            <a:xfrm>
              <a:off x="3962400" y="3151632"/>
              <a:ext cx="2286000" cy="146304"/>
            </a:xfrm>
            <a:prstGeom prst="rect">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4" name="Rectangle 213"/>
            <p:cNvSpPr/>
            <p:nvPr/>
          </p:nvSpPr>
          <p:spPr>
            <a:xfrm>
              <a:off x="3962400" y="3297936"/>
              <a:ext cx="2286000" cy="137160"/>
            </a:xfrm>
            <a:prstGeom prst="rect">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5" name="Rectangle 214"/>
            <p:cNvSpPr/>
            <p:nvPr/>
          </p:nvSpPr>
          <p:spPr>
            <a:xfrm>
              <a:off x="3962400" y="3435096"/>
              <a:ext cx="2286000" cy="146304"/>
            </a:xfrm>
            <a:prstGeom prst="rect">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6" name="Rectangle 215"/>
            <p:cNvSpPr/>
            <p:nvPr/>
          </p:nvSpPr>
          <p:spPr>
            <a:xfrm>
              <a:off x="3962400" y="3581400"/>
              <a:ext cx="2286000" cy="146304"/>
            </a:xfrm>
            <a:prstGeom prst="rect">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7" name="Rectangle 216"/>
            <p:cNvSpPr/>
            <p:nvPr/>
          </p:nvSpPr>
          <p:spPr>
            <a:xfrm>
              <a:off x="3962400" y="3727704"/>
              <a:ext cx="2286000" cy="146304"/>
            </a:xfrm>
            <a:prstGeom prst="rect">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8" name="Rectangle 217"/>
            <p:cNvSpPr/>
            <p:nvPr/>
          </p:nvSpPr>
          <p:spPr>
            <a:xfrm>
              <a:off x="3962400" y="3873246"/>
              <a:ext cx="2286000" cy="146304"/>
            </a:xfrm>
            <a:prstGeom prst="rect">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9" name="Rectangle 218"/>
            <p:cNvSpPr/>
            <p:nvPr/>
          </p:nvSpPr>
          <p:spPr>
            <a:xfrm>
              <a:off x="3962400" y="4157472"/>
              <a:ext cx="2286000" cy="146304"/>
            </a:xfrm>
            <a:prstGeom prst="rect">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0" name="Rectangle 219"/>
            <p:cNvSpPr/>
            <p:nvPr/>
          </p:nvSpPr>
          <p:spPr>
            <a:xfrm>
              <a:off x="3962400" y="4011168"/>
              <a:ext cx="2286000" cy="146304"/>
            </a:xfrm>
            <a:prstGeom prst="rect">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84" name="Rectangle 183"/>
          <p:cNvSpPr/>
          <p:nvPr/>
        </p:nvSpPr>
        <p:spPr>
          <a:xfrm>
            <a:off x="3810000" y="4223073"/>
            <a:ext cx="2295144" cy="146304"/>
          </a:xfrm>
          <a:prstGeom prst="rect">
            <a:avLst/>
          </a:prstGeom>
          <a:pattFill prst="wdUpDiag">
            <a:fgClr>
              <a:schemeClr val="accent2">
                <a:lumMod val="75000"/>
              </a:schemeClr>
            </a:fgClr>
            <a:bgClr>
              <a:schemeClr val="accent3">
                <a:lumMod val="60000"/>
                <a:lumOff val="40000"/>
              </a:schemeClr>
            </a:bgClr>
          </a:patt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5" name="Rectangle 184"/>
          <p:cNvSpPr/>
          <p:nvPr/>
        </p:nvSpPr>
        <p:spPr>
          <a:xfrm>
            <a:off x="3810000" y="4081064"/>
            <a:ext cx="2295144" cy="146304"/>
          </a:xfrm>
          <a:prstGeom prst="rect">
            <a:avLst/>
          </a:prstGeom>
          <a:pattFill prst="wdUpDiag">
            <a:fgClr>
              <a:schemeClr val="accent2">
                <a:lumMod val="75000"/>
              </a:schemeClr>
            </a:fgClr>
            <a:bgClr>
              <a:schemeClr val="accent3">
                <a:lumMod val="60000"/>
                <a:lumOff val="40000"/>
              </a:schemeClr>
            </a:bgClr>
          </a:patt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Right Brace 69"/>
          <p:cNvSpPr/>
          <p:nvPr/>
        </p:nvSpPr>
        <p:spPr>
          <a:xfrm flipH="1">
            <a:off x="838200" y="4074794"/>
            <a:ext cx="219456" cy="1011555"/>
          </a:xfrm>
          <a:prstGeom prst="rightBrace">
            <a:avLst/>
          </a:prstGeom>
          <a:ln w="25400">
            <a:solidFill>
              <a:schemeClr val="accent4">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1" name="TextBox 70"/>
          <p:cNvSpPr txBox="1"/>
          <p:nvPr/>
        </p:nvSpPr>
        <p:spPr>
          <a:xfrm rot="16200000">
            <a:off x="141695" y="3193018"/>
            <a:ext cx="1023678" cy="369332"/>
          </a:xfrm>
          <a:prstGeom prst="rect">
            <a:avLst/>
          </a:prstGeom>
          <a:noFill/>
        </p:spPr>
        <p:txBody>
          <a:bodyPr wrap="none" rtlCol="0">
            <a:spAutoFit/>
          </a:bodyPr>
          <a:lstStyle/>
          <a:p>
            <a:r>
              <a:rPr lang="en-US" b="1" dirty="0" smtClean="0">
                <a:solidFill>
                  <a:schemeClr val="accent3">
                    <a:lumMod val="50000"/>
                  </a:schemeClr>
                </a:solidFill>
              </a:rPr>
              <a:t>Thread </a:t>
            </a:r>
            <a:r>
              <a:rPr lang="en-US" b="1" dirty="0">
                <a:solidFill>
                  <a:schemeClr val="accent3">
                    <a:lumMod val="50000"/>
                  </a:schemeClr>
                </a:solidFill>
              </a:rPr>
              <a:t>1</a:t>
            </a:r>
          </a:p>
        </p:txBody>
      </p:sp>
      <p:sp>
        <p:nvSpPr>
          <p:cNvPr id="72" name="TextBox 71"/>
          <p:cNvSpPr txBox="1"/>
          <p:nvPr/>
        </p:nvSpPr>
        <p:spPr>
          <a:xfrm rot="16200000">
            <a:off x="141695" y="4393168"/>
            <a:ext cx="1023678" cy="369332"/>
          </a:xfrm>
          <a:prstGeom prst="rect">
            <a:avLst/>
          </a:prstGeom>
          <a:noFill/>
        </p:spPr>
        <p:txBody>
          <a:bodyPr wrap="none" rtlCol="0">
            <a:spAutoFit/>
          </a:bodyPr>
          <a:lstStyle/>
          <a:p>
            <a:r>
              <a:rPr lang="en-US" b="1" dirty="0" smtClean="0">
                <a:solidFill>
                  <a:schemeClr val="accent4">
                    <a:lumMod val="50000"/>
                  </a:schemeClr>
                </a:solidFill>
              </a:rPr>
              <a:t>Thread </a:t>
            </a:r>
            <a:r>
              <a:rPr lang="en-US" b="1" dirty="0">
                <a:solidFill>
                  <a:schemeClr val="accent4">
                    <a:lumMod val="50000"/>
                  </a:schemeClr>
                </a:solidFill>
              </a:rPr>
              <a:t>2</a:t>
            </a:r>
          </a:p>
        </p:txBody>
      </p:sp>
      <p:cxnSp>
        <p:nvCxnSpPr>
          <p:cNvPr id="5" name="Straight Connector 4"/>
          <p:cNvCxnSpPr>
            <a:stCxn id="70" idx="0"/>
            <a:endCxn id="179" idx="3"/>
          </p:cNvCxnSpPr>
          <p:nvPr/>
        </p:nvCxnSpPr>
        <p:spPr>
          <a:xfrm>
            <a:off x="1057656" y="4074794"/>
            <a:ext cx="5257800" cy="0"/>
          </a:xfrm>
          <a:prstGeom prst="line">
            <a:avLst/>
          </a:prstGeom>
          <a:ln w="254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a:stCxn id="69" idx="0"/>
          </p:cNvCxnSpPr>
          <p:nvPr/>
        </p:nvCxnSpPr>
        <p:spPr>
          <a:xfrm>
            <a:off x="1060704" y="2656713"/>
            <a:ext cx="5254752" cy="761"/>
          </a:xfrm>
          <a:prstGeom prst="line">
            <a:avLst/>
          </a:prstGeom>
          <a:ln w="254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sp>
        <p:nvSpPr>
          <p:cNvPr id="69" name="Right Brace 68"/>
          <p:cNvSpPr/>
          <p:nvPr/>
        </p:nvSpPr>
        <p:spPr>
          <a:xfrm flipH="1">
            <a:off x="841248" y="2656713"/>
            <a:ext cx="219456" cy="1418082"/>
          </a:xfrm>
          <a:prstGeom prst="rightBrace">
            <a:avLst/>
          </a:prstGeom>
          <a:ln w="254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28542284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2"/>
                                        </p:tgtEl>
                                        <p:attrNameLst>
                                          <p:attrName>style.visibility</p:attrName>
                                        </p:attrNameLst>
                                      </p:cBhvr>
                                      <p:to>
                                        <p:strVal val="visible"/>
                                      </p:to>
                                    </p:set>
                                  </p:childTnLst>
                                </p:cTn>
                              </p:par>
                              <p:par>
                                <p:cTn id="7" presetID="22" presetClass="entr" presetSubtype="1" fill="hold" nodeType="withEffect">
                                  <p:stCondLst>
                                    <p:cond delay="250"/>
                                  </p:stCondLst>
                                  <p:childTnLst>
                                    <p:set>
                                      <p:cBhvr>
                                        <p:cTn id="8" dur="1" fill="hold">
                                          <p:stCondLst>
                                            <p:cond delay="0"/>
                                          </p:stCondLst>
                                        </p:cTn>
                                        <p:tgtEl>
                                          <p:spTgt spid="136"/>
                                        </p:tgtEl>
                                        <p:attrNameLst>
                                          <p:attrName>style.visibility</p:attrName>
                                        </p:attrNameLst>
                                      </p:cBhvr>
                                      <p:to>
                                        <p:strVal val="visible"/>
                                      </p:to>
                                    </p:set>
                                    <p:animEffect transition="in" filter="wipe(up)">
                                      <p:cBhvr>
                                        <p:cTn id="9" dur="3000"/>
                                        <p:tgtEl>
                                          <p:spTgt spid="136"/>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84"/>
                                        </p:tgtEl>
                                        <p:attrNameLst>
                                          <p:attrName>style.visibility</p:attrName>
                                        </p:attrNameLst>
                                      </p:cBhvr>
                                      <p:to>
                                        <p:strVal val="visible"/>
                                      </p:to>
                                    </p:set>
                                  </p:childTnLst>
                                </p:cTn>
                              </p:par>
                              <p:par>
                                <p:cTn id="14" presetID="22" presetClass="entr" presetSubtype="1" fill="hold" nodeType="withEffect">
                                  <p:stCondLst>
                                    <p:cond delay="250"/>
                                  </p:stCondLst>
                                  <p:childTnLst>
                                    <p:set>
                                      <p:cBhvr>
                                        <p:cTn id="15" dur="1" fill="hold">
                                          <p:stCondLst>
                                            <p:cond delay="0"/>
                                          </p:stCondLst>
                                        </p:cTn>
                                        <p:tgtEl>
                                          <p:spTgt spid="160"/>
                                        </p:tgtEl>
                                        <p:attrNameLst>
                                          <p:attrName>style.visibility</p:attrName>
                                        </p:attrNameLst>
                                      </p:cBhvr>
                                      <p:to>
                                        <p:strVal val="visible"/>
                                      </p:to>
                                    </p:set>
                                    <p:animEffect transition="in" filter="wipe(up)">
                                      <p:cBhvr>
                                        <p:cTn id="16" dur="2500"/>
                                        <p:tgtEl>
                                          <p:spTgt spid="160"/>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85"/>
                                        </p:tgtEl>
                                        <p:attrNameLst>
                                          <p:attrName>style.visibility</p:attrName>
                                        </p:attrNameLst>
                                      </p:cBhvr>
                                      <p:to>
                                        <p:strVal val="visible"/>
                                      </p:to>
                                    </p:set>
                                  </p:childTnLst>
                                </p:cTn>
                              </p:par>
                              <p:par>
                                <p:cTn id="21" presetID="22" presetClass="entr" presetSubtype="1" fill="hold" nodeType="withEffect">
                                  <p:stCondLst>
                                    <p:cond delay="250"/>
                                  </p:stCondLst>
                                  <p:childTnLst>
                                    <p:set>
                                      <p:cBhvr>
                                        <p:cTn id="22" dur="1" fill="hold">
                                          <p:stCondLst>
                                            <p:cond delay="0"/>
                                          </p:stCondLst>
                                        </p:cTn>
                                        <p:tgtEl>
                                          <p:spTgt spid="203"/>
                                        </p:tgtEl>
                                        <p:attrNameLst>
                                          <p:attrName>style.visibility</p:attrName>
                                        </p:attrNameLst>
                                      </p:cBhvr>
                                      <p:to>
                                        <p:strVal val="visible"/>
                                      </p:to>
                                    </p:set>
                                    <p:animEffect transition="in" filter="wipe(up)">
                                      <p:cBhvr>
                                        <p:cTn id="23" dur="1200"/>
                                        <p:tgtEl>
                                          <p:spTgt spid="203"/>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wipe(left)">
                                      <p:cBhvr>
                                        <p:cTn id="28" dur="500"/>
                                        <p:tgtEl>
                                          <p:spTgt spid="5"/>
                                        </p:tgtEl>
                                      </p:cBhvr>
                                    </p:animEffect>
                                  </p:childTnLst>
                                </p:cTn>
                              </p:par>
                              <p:par>
                                <p:cTn id="29" presetID="22" presetClass="entr" presetSubtype="8" fill="hold" nodeType="withEffect">
                                  <p:stCondLst>
                                    <p:cond delay="0"/>
                                  </p:stCondLst>
                                  <p:childTnLst>
                                    <p:set>
                                      <p:cBhvr>
                                        <p:cTn id="30" dur="1" fill="hold">
                                          <p:stCondLst>
                                            <p:cond delay="0"/>
                                          </p:stCondLst>
                                        </p:cTn>
                                        <p:tgtEl>
                                          <p:spTgt spid="77"/>
                                        </p:tgtEl>
                                        <p:attrNameLst>
                                          <p:attrName>style.visibility</p:attrName>
                                        </p:attrNameLst>
                                      </p:cBhvr>
                                      <p:to>
                                        <p:strVal val="visible"/>
                                      </p:to>
                                    </p:set>
                                    <p:animEffect transition="in" filter="wipe(left)">
                                      <p:cBhvr>
                                        <p:cTn id="31"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2" grpId="0" animBg="1"/>
      <p:bldP spid="184" grpId="0" animBg="1"/>
      <p:bldP spid="185"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icture 2" descr="C:\Papers\RealTimeLB\Images\Dino\foo.bmp"/>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77000" y="2721102"/>
            <a:ext cx="2286000" cy="2286000"/>
          </a:xfrm>
          <a:prstGeom prst="rect">
            <a:avLst/>
          </a:prstGeom>
          <a:noFill/>
          <a:ln w="12700">
            <a:solidFill>
              <a:schemeClr val="tx1"/>
            </a:solidFill>
          </a:ln>
          <a:extLst>
            <a:ext uri="{909E8E84-426E-40DD-AFC4-6F175D3DCCD1}">
              <a14:hiddenFill xmlns:a14="http://schemas.microsoft.com/office/drawing/2010/main">
                <a:solidFill>
                  <a:srgbClr val="FFFFFF"/>
                </a:solidFill>
              </a14:hiddenFill>
            </a:ext>
          </a:extLst>
        </p:spPr>
      </p:pic>
      <p:pic>
        <p:nvPicPr>
          <p:cNvPr id="109" name="Picture 2" descr="C:\Papers\RealTimeLB\Images\Dino\foo.bmp"/>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10000" y="2721102"/>
            <a:ext cx="2286000" cy="2286000"/>
          </a:xfrm>
          <a:prstGeom prst="rect">
            <a:avLst/>
          </a:prstGeom>
          <a:noFill/>
          <a:ln w="12700">
            <a:solidFill>
              <a:schemeClr val="tx1"/>
            </a:solidFill>
          </a:ln>
          <a:extLst>
            <a:ext uri="{909E8E84-426E-40DD-AFC4-6F175D3DCCD1}">
              <a14:hiddenFill xmlns:a14="http://schemas.microsoft.com/office/drawing/2010/main">
                <a:solidFill>
                  <a:srgbClr val="FFFFFF"/>
                </a:solidFill>
              </a14:hiddenFill>
            </a:ext>
          </a:extLst>
        </p:spPr>
      </p:pic>
      <p:sp>
        <p:nvSpPr>
          <p:cNvPr id="206" name="TextBox 205"/>
          <p:cNvSpPr txBox="1"/>
          <p:nvPr/>
        </p:nvSpPr>
        <p:spPr>
          <a:xfrm>
            <a:off x="7391400" y="2266950"/>
            <a:ext cx="1676400" cy="400110"/>
          </a:xfrm>
          <a:prstGeom prst="rect">
            <a:avLst/>
          </a:prstGeom>
          <a:noFill/>
        </p:spPr>
        <p:txBody>
          <a:bodyPr wrap="square" rtlCol="0">
            <a:spAutoFit/>
          </a:bodyPr>
          <a:lstStyle/>
          <a:p>
            <a:r>
              <a:rPr lang="en-US" sz="2000" i="1" dirty="0" smtClean="0"/>
              <a:t>Iteration #</a:t>
            </a:r>
            <a:r>
              <a:rPr lang="en-US" sz="2000" b="1" i="1" dirty="0" smtClean="0"/>
              <a:t>1</a:t>
            </a:r>
            <a:endParaRPr lang="en-US" sz="2000" b="1" i="1" dirty="0"/>
          </a:p>
        </p:txBody>
      </p:sp>
      <p:sp>
        <p:nvSpPr>
          <p:cNvPr id="110" name="TextBox 109"/>
          <p:cNvSpPr txBox="1"/>
          <p:nvPr/>
        </p:nvSpPr>
        <p:spPr>
          <a:xfrm>
            <a:off x="4724400" y="2286060"/>
            <a:ext cx="1676400" cy="400110"/>
          </a:xfrm>
          <a:prstGeom prst="rect">
            <a:avLst/>
          </a:prstGeom>
          <a:noFill/>
        </p:spPr>
        <p:txBody>
          <a:bodyPr wrap="square" rtlCol="0">
            <a:spAutoFit/>
          </a:bodyPr>
          <a:lstStyle/>
          <a:p>
            <a:r>
              <a:rPr lang="en-US" sz="2000" i="1" dirty="0" smtClean="0"/>
              <a:t>Iteration #</a:t>
            </a:r>
            <a:r>
              <a:rPr lang="en-US" sz="2000" b="1" i="1" dirty="0" smtClean="0"/>
              <a:t>1</a:t>
            </a:r>
            <a:endParaRPr lang="en-US" sz="2000" b="1" i="1" dirty="0"/>
          </a:p>
        </p:txBody>
      </p:sp>
      <p:sp>
        <p:nvSpPr>
          <p:cNvPr id="207" name="TextBox 206"/>
          <p:cNvSpPr txBox="1"/>
          <p:nvPr/>
        </p:nvSpPr>
        <p:spPr>
          <a:xfrm>
            <a:off x="7391400" y="2266950"/>
            <a:ext cx="1676400" cy="400110"/>
          </a:xfrm>
          <a:prstGeom prst="rect">
            <a:avLst/>
          </a:prstGeom>
          <a:noFill/>
        </p:spPr>
        <p:txBody>
          <a:bodyPr wrap="square" rtlCol="0">
            <a:spAutoFit/>
          </a:bodyPr>
          <a:lstStyle/>
          <a:p>
            <a:r>
              <a:rPr lang="en-US" sz="2000" i="1" dirty="0" smtClean="0"/>
              <a:t>Iteration #</a:t>
            </a:r>
            <a:r>
              <a:rPr lang="en-US" sz="2000" b="1" i="1" dirty="0" smtClean="0"/>
              <a:t>2</a:t>
            </a:r>
            <a:endParaRPr lang="en-US" sz="2000" b="1" i="1" dirty="0"/>
          </a:p>
        </p:txBody>
      </p:sp>
      <p:sp>
        <p:nvSpPr>
          <p:cNvPr id="208" name="TextBox 207"/>
          <p:cNvSpPr txBox="1"/>
          <p:nvPr/>
        </p:nvSpPr>
        <p:spPr>
          <a:xfrm>
            <a:off x="7391400" y="2266950"/>
            <a:ext cx="1676400" cy="400110"/>
          </a:xfrm>
          <a:prstGeom prst="rect">
            <a:avLst/>
          </a:prstGeom>
          <a:noFill/>
        </p:spPr>
        <p:txBody>
          <a:bodyPr wrap="square" rtlCol="0">
            <a:spAutoFit/>
          </a:bodyPr>
          <a:lstStyle/>
          <a:p>
            <a:r>
              <a:rPr lang="en-US" sz="2000" i="1" dirty="0" smtClean="0"/>
              <a:t>Iteration #</a:t>
            </a:r>
            <a:r>
              <a:rPr lang="en-US" sz="2000" b="1" i="1" dirty="0" smtClean="0"/>
              <a:t>3</a:t>
            </a:r>
            <a:endParaRPr lang="en-US" sz="2000" b="1" i="1" dirty="0"/>
          </a:p>
        </p:txBody>
      </p:sp>
      <p:sp>
        <p:nvSpPr>
          <p:cNvPr id="204" name="TextBox 203"/>
          <p:cNvSpPr txBox="1"/>
          <p:nvPr/>
        </p:nvSpPr>
        <p:spPr>
          <a:xfrm>
            <a:off x="4724400" y="2286060"/>
            <a:ext cx="2209800" cy="400110"/>
          </a:xfrm>
          <a:prstGeom prst="rect">
            <a:avLst/>
          </a:prstGeom>
          <a:noFill/>
        </p:spPr>
        <p:txBody>
          <a:bodyPr wrap="square" rtlCol="0">
            <a:spAutoFit/>
          </a:bodyPr>
          <a:lstStyle/>
          <a:p>
            <a:r>
              <a:rPr lang="en-US" sz="2000" i="1" dirty="0" smtClean="0"/>
              <a:t>Iteration #</a:t>
            </a:r>
            <a:r>
              <a:rPr lang="en-US" sz="2000" b="1" i="1" dirty="0" smtClean="0"/>
              <a:t>2</a:t>
            </a:r>
            <a:endParaRPr lang="en-US" sz="2000" b="1" i="1" dirty="0"/>
          </a:p>
        </p:txBody>
      </p:sp>
      <p:sp>
        <p:nvSpPr>
          <p:cNvPr id="205" name="TextBox 204"/>
          <p:cNvSpPr txBox="1"/>
          <p:nvPr/>
        </p:nvSpPr>
        <p:spPr>
          <a:xfrm>
            <a:off x="4724400" y="2286060"/>
            <a:ext cx="2133600" cy="400110"/>
          </a:xfrm>
          <a:prstGeom prst="rect">
            <a:avLst/>
          </a:prstGeom>
          <a:noFill/>
        </p:spPr>
        <p:txBody>
          <a:bodyPr wrap="square" rtlCol="0">
            <a:spAutoFit/>
          </a:bodyPr>
          <a:lstStyle/>
          <a:p>
            <a:r>
              <a:rPr lang="en-US" sz="2000" i="1" dirty="0" smtClean="0"/>
              <a:t>Iteration #</a:t>
            </a:r>
            <a:r>
              <a:rPr lang="en-US" sz="2000" b="1" i="1" dirty="0" smtClean="0"/>
              <a:t>3</a:t>
            </a:r>
            <a:endParaRPr lang="en-US" sz="2000" b="1" i="1" dirty="0"/>
          </a:p>
        </p:txBody>
      </p:sp>
      <p:sp>
        <p:nvSpPr>
          <p:cNvPr id="2" name="Title 1"/>
          <p:cNvSpPr>
            <a:spLocks noGrp="1"/>
          </p:cNvSpPr>
          <p:nvPr>
            <p:ph type="title"/>
          </p:nvPr>
        </p:nvSpPr>
        <p:spPr/>
        <p:txBody>
          <a:bodyPr/>
          <a:lstStyle/>
          <a:p>
            <a:r>
              <a:rPr lang="en-US" dirty="0" smtClean="0"/>
              <a:t>Parallel Gauss-Seidel Relaxation</a:t>
            </a:r>
            <a:endParaRPr lang="en-US" dirty="0"/>
          </a:p>
        </p:txBody>
      </p:sp>
      <p:grpSp>
        <p:nvGrpSpPr>
          <p:cNvPr id="3" name="Group 64"/>
          <p:cNvGrpSpPr/>
          <p:nvPr/>
        </p:nvGrpSpPr>
        <p:grpSpPr>
          <a:xfrm>
            <a:off x="1143000" y="4139184"/>
            <a:ext cx="2286000" cy="868680"/>
            <a:chOff x="1066800" y="4142232"/>
            <a:chExt cx="2286000" cy="868680"/>
          </a:xfrm>
          <a:noFill/>
        </p:grpSpPr>
        <p:sp>
          <p:nvSpPr>
            <p:cNvPr id="55" name="Rectangle 54"/>
            <p:cNvSpPr/>
            <p:nvPr/>
          </p:nvSpPr>
          <p:spPr>
            <a:xfrm>
              <a:off x="1066800" y="4855464"/>
              <a:ext cx="2286000" cy="1554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Rectangle 55"/>
            <p:cNvSpPr/>
            <p:nvPr/>
          </p:nvSpPr>
          <p:spPr>
            <a:xfrm>
              <a:off x="1066800" y="4718304"/>
              <a:ext cx="2286000" cy="1371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ectangle 56"/>
            <p:cNvSpPr/>
            <p:nvPr/>
          </p:nvSpPr>
          <p:spPr>
            <a:xfrm>
              <a:off x="1066800" y="4572000"/>
              <a:ext cx="2286000" cy="1463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Rectangle 57"/>
            <p:cNvSpPr/>
            <p:nvPr/>
          </p:nvSpPr>
          <p:spPr>
            <a:xfrm>
              <a:off x="1066800" y="4434840"/>
              <a:ext cx="2286000" cy="13716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ectangle 58"/>
            <p:cNvSpPr/>
            <p:nvPr/>
          </p:nvSpPr>
          <p:spPr>
            <a:xfrm>
              <a:off x="1066800" y="4288536"/>
              <a:ext cx="2286000" cy="1463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Rectangle 59"/>
            <p:cNvSpPr/>
            <p:nvPr/>
          </p:nvSpPr>
          <p:spPr>
            <a:xfrm>
              <a:off x="1066800" y="4142232"/>
              <a:ext cx="2286000" cy="1463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0" name="Rectangle 39"/>
          <p:cNvSpPr/>
          <p:nvPr/>
        </p:nvSpPr>
        <p:spPr>
          <a:xfrm>
            <a:off x="1143000" y="3992880"/>
            <a:ext cx="2286000" cy="1463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p:cNvSpPr/>
          <p:nvPr/>
        </p:nvSpPr>
        <p:spPr>
          <a:xfrm>
            <a:off x="1143000" y="3855720"/>
            <a:ext cx="2286000" cy="1371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41"/>
          <p:cNvSpPr/>
          <p:nvPr/>
        </p:nvSpPr>
        <p:spPr>
          <a:xfrm>
            <a:off x="1143000" y="3709416"/>
            <a:ext cx="2286000" cy="1463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9" name="TextBox 208"/>
          <p:cNvSpPr txBox="1"/>
          <p:nvPr/>
        </p:nvSpPr>
        <p:spPr>
          <a:xfrm>
            <a:off x="4724400" y="2286060"/>
            <a:ext cx="2133600" cy="400110"/>
          </a:xfrm>
          <a:prstGeom prst="rect">
            <a:avLst/>
          </a:prstGeom>
          <a:noFill/>
        </p:spPr>
        <p:txBody>
          <a:bodyPr wrap="square" rtlCol="0">
            <a:spAutoFit/>
          </a:bodyPr>
          <a:lstStyle/>
          <a:p>
            <a:r>
              <a:rPr lang="en-US" sz="2000" b="1" i="1" dirty="0" smtClean="0"/>
              <a:t>Done!</a:t>
            </a:r>
            <a:endParaRPr lang="en-US" sz="2000" b="1" i="1" dirty="0"/>
          </a:p>
        </p:txBody>
      </p:sp>
      <p:sp>
        <p:nvSpPr>
          <p:cNvPr id="210" name="TextBox 209"/>
          <p:cNvSpPr txBox="1"/>
          <p:nvPr/>
        </p:nvSpPr>
        <p:spPr>
          <a:xfrm>
            <a:off x="7391400" y="2266950"/>
            <a:ext cx="1676400" cy="400110"/>
          </a:xfrm>
          <a:prstGeom prst="rect">
            <a:avLst/>
          </a:prstGeom>
          <a:noFill/>
        </p:spPr>
        <p:txBody>
          <a:bodyPr wrap="square" rtlCol="0">
            <a:spAutoFit/>
          </a:bodyPr>
          <a:lstStyle/>
          <a:p>
            <a:r>
              <a:rPr lang="en-US" sz="2000" b="1" i="1" dirty="0" smtClean="0"/>
              <a:t>Done!</a:t>
            </a:r>
            <a:endParaRPr lang="en-US" sz="2000" b="1" i="1" dirty="0"/>
          </a:p>
        </p:txBody>
      </p:sp>
      <p:pic>
        <p:nvPicPr>
          <p:cNvPr id="107" name="Picture 2" descr="C:\Papers\RealTimeLB\Images\Dino\foo.bmp"/>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43000" y="2721102"/>
            <a:ext cx="2286000" cy="2286000"/>
          </a:xfrm>
          <a:prstGeom prst="rect">
            <a:avLst/>
          </a:prstGeom>
          <a:noFill/>
          <a:ln w="12700">
            <a:solidFill>
              <a:schemeClr val="tx1"/>
            </a:solidFill>
          </a:ln>
          <a:extLst>
            <a:ext uri="{909E8E84-426E-40DD-AFC4-6F175D3DCCD1}">
              <a14:hiddenFill xmlns:a14="http://schemas.microsoft.com/office/drawing/2010/main">
                <a:solidFill>
                  <a:srgbClr val="FFFFFF"/>
                </a:solidFill>
              </a14:hiddenFill>
            </a:ext>
          </a:extLst>
        </p:spPr>
      </p:pic>
      <p:sp>
        <p:nvSpPr>
          <p:cNvPr id="108" name="Rectangle 107"/>
          <p:cNvSpPr/>
          <p:nvPr/>
        </p:nvSpPr>
        <p:spPr>
          <a:xfrm>
            <a:off x="3810000" y="2647950"/>
            <a:ext cx="2286000" cy="137160"/>
          </a:xfrm>
          <a:prstGeom prst="rect">
            <a:avLst/>
          </a:prstGeom>
          <a:solidFill>
            <a:schemeClr val="bg1">
              <a:lumMod val="75000"/>
              <a:alpha val="5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Rectangle 110"/>
          <p:cNvSpPr/>
          <p:nvPr/>
        </p:nvSpPr>
        <p:spPr>
          <a:xfrm>
            <a:off x="3810000" y="2785872"/>
            <a:ext cx="2286000" cy="137160"/>
          </a:xfrm>
          <a:prstGeom prst="rect">
            <a:avLst/>
          </a:prstGeom>
          <a:solidFill>
            <a:schemeClr val="bg1">
              <a:lumMod val="75000"/>
              <a:alpha val="5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5" name="Rectangle 124"/>
          <p:cNvSpPr/>
          <p:nvPr/>
        </p:nvSpPr>
        <p:spPr>
          <a:xfrm>
            <a:off x="3810000" y="2923032"/>
            <a:ext cx="2286000" cy="146304"/>
          </a:xfrm>
          <a:prstGeom prst="rect">
            <a:avLst/>
          </a:prstGeom>
          <a:solidFill>
            <a:schemeClr val="bg1">
              <a:lumMod val="75000"/>
              <a:alpha val="5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6" name="Rectangle 125"/>
          <p:cNvSpPr/>
          <p:nvPr/>
        </p:nvSpPr>
        <p:spPr>
          <a:xfrm>
            <a:off x="3810000" y="3069336"/>
            <a:ext cx="2286000" cy="137160"/>
          </a:xfrm>
          <a:prstGeom prst="rect">
            <a:avLst/>
          </a:prstGeom>
          <a:solidFill>
            <a:schemeClr val="bg1">
              <a:lumMod val="75000"/>
              <a:alpha val="5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7" name="Rectangle 126"/>
          <p:cNvSpPr/>
          <p:nvPr/>
        </p:nvSpPr>
        <p:spPr>
          <a:xfrm>
            <a:off x="3810000" y="3206496"/>
            <a:ext cx="2286000" cy="146304"/>
          </a:xfrm>
          <a:prstGeom prst="rect">
            <a:avLst/>
          </a:prstGeom>
          <a:solidFill>
            <a:schemeClr val="bg1">
              <a:lumMod val="75000"/>
              <a:alpha val="5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8" name="Rectangle 127"/>
          <p:cNvSpPr/>
          <p:nvPr/>
        </p:nvSpPr>
        <p:spPr>
          <a:xfrm>
            <a:off x="3810000" y="3352800"/>
            <a:ext cx="2286000" cy="146304"/>
          </a:xfrm>
          <a:prstGeom prst="rect">
            <a:avLst/>
          </a:prstGeom>
          <a:solidFill>
            <a:schemeClr val="bg1">
              <a:lumMod val="75000"/>
              <a:alpha val="5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9" name="Rectangle 128"/>
          <p:cNvSpPr/>
          <p:nvPr/>
        </p:nvSpPr>
        <p:spPr>
          <a:xfrm>
            <a:off x="3810000" y="3499104"/>
            <a:ext cx="2286000" cy="146304"/>
          </a:xfrm>
          <a:prstGeom prst="rect">
            <a:avLst/>
          </a:prstGeom>
          <a:solidFill>
            <a:schemeClr val="bg1">
              <a:lumMod val="75000"/>
              <a:alpha val="5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0" name="Rectangle 129"/>
          <p:cNvSpPr/>
          <p:nvPr/>
        </p:nvSpPr>
        <p:spPr>
          <a:xfrm>
            <a:off x="3810000" y="3644646"/>
            <a:ext cx="2286000" cy="146304"/>
          </a:xfrm>
          <a:prstGeom prst="rect">
            <a:avLst/>
          </a:prstGeom>
          <a:solidFill>
            <a:schemeClr val="bg1">
              <a:lumMod val="75000"/>
              <a:alpha val="5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1" name="Rectangle 130"/>
          <p:cNvSpPr/>
          <p:nvPr/>
        </p:nvSpPr>
        <p:spPr>
          <a:xfrm>
            <a:off x="3810000" y="4066032"/>
            <a:ext cx="2286000" cy="146304"/>
          </a:xfrm>
          <a:prstGeom prst="rect">
            <a:avLst/>
          </a:prstGeom>
          <a:solidFill>
            <a:schemeClr val="bg1">
              <a:lumMod val="75000"/>
              <a:alpha val="5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2" name="Rectangle 131"/>
          <p:cNvSpPr/>
          <p:nvPr/>
        </p:nvSpPr>
        <p:spPr>
          <a:xfrm>
            <a:off x="3810000" y="4212336"/>
            <a:ext cx="2286000" cy="146304"/>
          </a:xfrm>
          <a:prstGeom prst="rect">
            <a:avLst/>
          </a:prstGeom>
          <a:solidFill>
            <a:schemeClr val="bg1">
              <a:lumMod val="75000"/>
              <a:alpha val="5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 name="Rectangle 132"/>
          <p:cNvSpPr/>
          <p:nvPr/>
        </p:nvSpPr>
        <p:spPr>
          <a:xfrm>
            <a:off x="3810000" y="4349496"/>
            <a:ext cx="2286000" cy="146304"/>
          </a:xfrm>
          <a:prstGeom prst="rect">
            <a:avLst/>
          </a:prstGeom>
          <a:solidFill>
            <a:schemeClr val="bg1">
              <a:lumMod val="75000"/>
              <a:alpha val="5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4" name="Rectangle 133"/>
          <p:cNvSpPr/>
          <p:nvPr/>
        </p:nvSpPr>
        <p:spPr>
          <a:xfrm>
            <a:off x="3810000" y="3928872"/>
            <a:ext cx="2286000" cy="146304"/>
          </a:xfrm>
          <a:prstGeom prst="rect">
            <a:avLst/>
          </a:prstGeom>
          <a:solidFill>
            <a:schemeClr val="bg1">
              <a:lumMod val="75000"/>
              <a:alpha val="5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5" name="Rectangle 134"/>
          <p:cNvSpPr/>
          <p:nvPr/>
        </p:nvSpPr>
        <p:spPr>
          <a:xfrm>
            <a:off x="3810000" y="3782568"/>
            <a:ext cx="2286000" cy="146304"/>
          </a:xfrm>
          <a:prstGeom prst="rect">
            <a:avLst/>
          </a:prstGeom>
          <a:solidFill>
            <a:schemeClr val="bg1">
              <a:lumMod val="75000"/>
              <a:alpha val="5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6" name="Group 144"/>
          <p:cNvGrpSpPr/>
          <p:nvPr/>
        </p:nvGrpSpPr>
        <p:grpSpPr>
          <a:xfrm>
            <a:off x="3886200" y="2647950"/>
            <a:ext cx="2286000" cy="1710690"/>
            <a:chOff x="3505200" y="2724150"/>
            <a:chExt cx="2286000" cy="1710690"/>
          </a:xfrm>
          <a:solidFill>
            <a:schemeClr val="accent3">
              <a:lumMod val="60000"/>
              <a:lumOff val="40000"/>
              <a:alpha val="50000"/>
            </a:schemeClr>
          </a:solidFill>
        </p:grpSpPr>
        <p:sp>
          <p:nvSpPr>
            <p:cNvPr id="137" name="Rectangle 136"/>
            <p:cNvSpPr/>
            <p:nvPr/>
          </p:nvSpPr>
          <p:spPr>
            <a:xfrm>
              <a:off x="3505200" y="2724150"/>
              <a:ext cx="2286000" cy="137160"/>
            </a:xfrm>
            <a:prstGeom prst="rect">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8" name="Rectangle 137"/>
            <p:cNvSpPr/>
            <p:nvPr/>
          </p:nvSpPr>
          <p:spPr>
            <a:xfrm>
              <a:off x="3505200" y="2862072"/>
              <a:ext cx="2286000" cy="137160"/>
            </a:xfrm>
            <a:prstGeom prst="rect">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9" name="Rectangle 138"/>
            <p:cNvSpPr/>
            <p:nvPr/>
          </p:nvSpPr>
          <p:spPr>
            <a:xfrm>
              <a:off x="3505200" y="2999232"/>
              <a:ext cx="2286000" cy="146304"/>
            </a:xfrm>
            <a:prstGeom prst="rect">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0" name="Rectangle 139"/>
            <p:cNvSpPr/>
            <p:nvPr/>
          </p:nvSpPr>
          <p:spPr>
            <a:xfrm>
              <a:off x="3505200" y="3145536"/>
              <a:ext cx="2286000" cy="137160"/>
            </a:xfrm>
            <a:prstGeom prst="rect">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1" name="Rectangle 140"/>
            <p:cNvSpPr/>
            <p:nvPr/>
          </p:nvSpPr>
          <p:spPr>
            <a:xfrm>
              <a:off x="3505200" y="3282696"/>
              <a:ext cx="2286000" cy="146304"/>
            </a:xfrm>
            <a:prstGeom prst="rect">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2" name="Rectangle 141"/>
            <p:cNvSpPr/>
            <p:nvPr/>
          </p:nvSpPr>
          <p:spPr>
            <a:xfrm>
              <a:off x="3505200" y="3429000"/>
              <a:ext cx="2286000" cy="146304"/>
            </a:xfrm>
            <a:prstGeom prst="rect">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3" name="Rectangle 142"/>
            <p:cNvSpPr/>
            <p:nvPr/>
          </p:nvSpPr>
          <p:spPr>
            <a:xfrm>
              <a:off x="3505200" y="3575304"/>
              <a:ext cx="2286000" cy="146304"/>
            </a:xfrm>
            <a:prstGeom prst="rect">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4" name="Rectangle 143"/>
            <p:cNvSpPr/>
            <p:nvPr/>
          </p:nvSpPr>
          <p:spPr>
            <a:xfrm>
              <a:off x="3505200" y="3720846"/>
              <a:ext cx="2286000" cy="146304"/>
            </a:xfrm>
            <a:prstGeom prst="rect">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5" name="Rectangle 144"/>
            <p:cNvSpPr/>
            <p:nvPr/>
          </p:nvSpPr>
          <p:spPr>
            <a:xfrm>
              <a:off x="3505200" y="4142232"/>
              <a:ext cx="2286000" cy="146304"/>
            </a:xfrm>
            <a:prstGeom prst="rect">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7" name="Rectangle 156"/>
            <p:cNvSpPr/>
            <p:nvPr/>
          </p:nvSpPr>
          <p:spPr>
            <a:xfrm>
              <a:off x="3505200" y="4288536"/>
              <a:ext cx="2286000" cy="146304"/>
            </a:xfrm>
            <a:prstGeom prst="rect">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8" name="Rectangle 157"/>
            <p:cNvSpPr/>
            <p:nvPr/>
          </p:nvSpPr>
          <p:spPr>
            <a:xfrm>
              <a:off x="3505200" y="4005072"/>
              <a:ext cx="2286000" cy="146304"/>
            </a:xfrm>
            <a:prstGeom prst="rect">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9" name="Rectangle 158"/>
            <p:cNvSpPr/>
            <p:nvPr/>
          </p:nvSpPr>
          <p:spPr>
            <a:xfrm>
              <a:off x="3505200" y="3858768"/>
              <a:ext cx="2286000" cy="146304"/>
            </a:xfrm>
            <a:prstGeom prst="rect">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60" name="Group 156"/>
          <p:cNvGrpSpPr/>
          <p:nvPr/>
        </p:nvGrpSpPr>
        <p:grpSpPr>
          <a:xfrm>
            <a:off x="3962400" y="2647950"/>
            <a:ext cx="2286000" cy="1564386"/>
            <a:chOff x="3962400" y="2876550"/>
            <a:chExt cx="2286000" cy="1564386"/>
          </a:xfrm>
          <a:solidFill>
            <a:schemeClr val="accent3">
              <a:lumMod val="60000"/>
              <a:lumOff val="40000"/>
              <a:alpha val="60000"/>
            </a:schemeClr>
          </a:solidFill>
        </p:grpSpPr>
        <p:sp>
          <p:nvSpPr>
            <p:cNvPr id="161" name="Rectangle 160"/>
            <p:cNvSpPr/>
            <p:nvPr/>
          </p:nvSpPr>
          <p:spPr>
            <a:xfrm>
              <a:off x="3962400" y="2876550"/>
              <a:ext cx="2286000" cy="137160"/>
            </a:xfrm>
            <a:prstGeom prst="rect">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2" name="Rectangle 161"/>
            <p:cNvSpPr/>
            <p:nvPr/>
          </p:nvSpPr>
          <p:spPr>
            <a:xfrm>
              <a:off x="3962400" y="3014472"/>
              <a:ext cx="2286000" cy="137160"/>
            </a:xfrm>
            <a:prstGeom prst="rect">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3" name="Rectangle 162"/>
            <p:cNvSpPr/>
            <p:nvPr/>
          </p:nvSpPr>
          <p:spPr>
            <a:xfrm>
              <a:off x="3962400" y="3151632"/>
              <a:ext cx="2286000" cy="146304"/>
            </a:xfrm>
            <a:prstGeom prst="rect">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4" name="Rectangle 163"/>
            <p:cNvSpPr/>
            <p:nvPr/>
          </p:nvSpPr>
          <p:spPr>
            <a:xfrm>
              <a:off x="3962400" y="3297936"/>
              <a:ext cx="2286000" cy="137160"/>
            </a:xfrm>
            <a:prstGeom prst="rect">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5" name="Rectangle 164"/>
            <p:cNvSpPr/>
            <p:nvPr/>
          </p:nvSpPr>
          <p:spPr>
            <a:xfrm>
              <a:off x="3962400" y="3435096"/>
              <a:ext cx="2286000" cy="146304"/>
            </a:xfrm>
            <a:prstGeom prst="rect">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6" name="Rectangle 165"/>
            <p:cNvSpPr/>
            <p:nvPr/>
          </p:nvSpPr>
          <p:spPr>
            <a:xfrm>
              <a:off x="3962400" y="3581400"/>
              <a:ext cx="2286000" cy="146304"/>
            </a:xfrm>
            <a:prstGeom prst="rect">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7" name="Rectangle 166"/>
            <p:cNvSpPr/>
            <p:nvPr/>
          </p:nvSpPr>
          <p:spPr>
            <a:xfrm>
              <a:off x="3962400" y="3727704"/>
              <a:ext cx="2286000" cy="146304"/>
            </a:xfrm>
            <a:prstGeom prst="rect">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8" name="Rectangle 167"/>
            <p:cNvSpPr/>
            <p:nvPr/>
          </p:nvSpPr>
          <p:spPr>
            <a:xfrm>
              <a:off x="3962400" y="3873246"/>
              <a:ext cx="2286000" cy="146304"/>
            </a:xfrm>
            <a:prstGeom prst="rect">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9" name="Rectangle 178"/>
            <p:cNvSpPr/>
            <p:nvPr/>
          </p:nvSpPr>
          <p:spPr>
            <a:xfrm>
              <a:off x="3962400" y="4294632"/>
              <a:ext cx="2286000" cy="146304"/>
            </a:xfrm>
            <a:prstGeom prst="rect">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8" name="Rectangle 187"/>
            <p:cNvSpPr/>
            <p:nvPr/>
          </p:nvSpPr>
          <p:spPr>
            <a:xfrm>
              <a:off x="3962400" y="4157472"/>
              <a:ext cx="2286000" cy="146304"/>
            </a:xfrm>
            <a:prstGeom prst="rect">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6" name="Rectangle 195"/>
            <p:cNvSpPr/>
            <p:nvPr/>
          </p:nvSpPr>
          <p:spPr>
            <a:xfrm>
              <a:off x="3962400" y="4011168"/>
              <a:ext cx="2286000" cy="146304"/>
            </a:xfrm>
            <a:prstGeom prst="rect">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03" name="Group 178"/>
          <p:cNvGrpSpPr/>
          <p:nvPr/>
        </p:nvGrpSpPr>
        <p:grpSpPr>
          <a:xfrm>
            <a:off x="4038600" y="2647950"/>
            <a:ext cx="2286000" cy="1427226"/>
            <a:chOff x="3962400" y="2876550"/>
            <a:chExt cx="2286000" cy="1427226"/>
          </a:xfrm>
          <a:solidFill>
            <a:schemeClr val="accent3">
              <a:lumMod val="60000"/>
              <a:lumOff val="40000"/>
              <a:alpha val="70000"/>
            </a:schemeClr>
          </a:solidFill>
        </p:grpSpPr>
        <p:sp>
          <p:nvSpPr>
            <p:cNvPr id="211" name="Rectangle 210"/>
            <p:cNvSpPr/>
            <p:nvPr/>
          </p:nvSpPr>
          <p:spPr>
            <a:xfrm>
              <a:off x="3962400" y="2876550"/>
              <a:ext cx="2286000" cy="137160"/>
            </a:xfrm>
            <a:prstGeom prst="rect">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2" name="Rectangle 211"/>
            <p:cNvSpPr/>
            <p:nvPr/>
          </p:nvSpPr>
          <p:spPr>
            <a:xfrm>
              <a:off x="3962400" y="3014472"/>
              <a:ext cx="2286000" cy="137160"/>
            </a:xfrm>
            <a:prstGeom prst="rect">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3" name="Rectangle 212"/>
            <p:cNvSpPr/>
            <p:nvPr/>
          </p:nvSpPr>
          <p:spPr>
            <a:xfrm>
              <a:off x="3962400" y="3151632"/>
              <a:ext cx="2286000" cy="146304"/>
            </a:xfrm>
            <a:prstGeom prst="rect">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4" name="Rectangle 213"/>
            <p:cNvSpPr/>
            <p:nvPr/>
          </p:nvSpPr>
          <p:spPr>
            <a:xfrm>
              <a:off x="3962400" y="3297936"/>
              <a:ext cx="2286000" cy="137160"/>
            </a:xfrm>
            <a:prstGeom prst="rect">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5" name="Rectangle 214"/>
            <p:cNvSpPr/>
            <p:nvPr/>
          </p:nvSpPr>
          <p:spPr>
            <a:xfrm>
              <a:off x="3962400" y="3435096"/>
              <a:ext cx="2286000" cy="146304"/>
            </a:xfrm>
            <a:prstGeom prst="rect">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6" name="Rectangle 215"/>
            <p:cNvSpPr/>
            <p:nvPr/>
          </p:nvSpPr>
          <p:spPr>
            <a:xfrm>
              <a:off x="3962400" y="3581400"/>
              <a:ext cx="2286000" cy="146304"/>
            </a:xfrm>
            <a:prstGeom prst="rect">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7" name="Rectangle 216"/>
            <p:cNvSpPr/>
            <p:nvPr/>
          </p:nvSpPr>
          <p:spPr>
            <a:xfrm>
              <a:off x="3962400" y="3727704"/>
              <a:ext cx="2286000" cy="146304"/>
            </a:xfrm>
            <a:prstGeom prst="rect">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8" name="Rectangle 217"/>
            <p:cNvSpPr/>
            <p:nvPr/>
          </p:nvSpPr>
          <p:spPr>
            <a:xfrm>
              <a:off x="3962400" y="3873246"/>
              <a:ext cx="2286000" cy="146304"/>
            </a:xfrm>
            <a:prstGeom prst="rect">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9" name="Rectangle 218"/>
            <p:cNvSpPr/>
            <p:nvPr/>
          </p:nvSpPr>
          <p:spPr>
            <a:xfrm>
              <a:off x="3962400" y="4157472"/>
              <a:ext cx="2286000" cy="146304"/>
            </a:xfrm>
            <a:prstGeom prst="rect">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0" name="Rectangle 219"/>
            <p:cNvSpPr/>
            <p:nvPr/>
          </p:nvSpPr>
          <p:spPr>
            <a:xfrm>
              <a:off x="3962400" y="4011168"/>
              <a:ext cx="2286000" cy="146304"/>
            </a:xfrm>
            <a:prstGeom prst="rect">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3" name="Rectangle 112"/>
          <p:cNvSpPr/>
          <p:nvPr/>
        </p:nvSpPr>
        <p:spPr>
          <a:xfrm>
            <a:off x="6477000" y="4778502"/>
            <a:ext cx="2286000" cy="155448"/>
          </a:xfrm>
          <a:prstGeom prst="rect">
            <a:avLst/>
          </a:prstGeom>
          <a:solidFill>
            <a:schemeClr val="bg1">
              <a:lumMod val="75000"/>
              <a:alpha val="5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113"/>
          <p:cNvSpPr/>
          <p:nvPr/>
        </p:nvSpPr>
        <p:spPr>
          <a:xfrm>
            <a:off x="6477000" y="4641342"/>
            <a:ext cx="2286000" cy="137160"/>
          </a:xfrm>
          <a:prstGeom prst="rect">
            <a:avLst/>
          </a:prstGeom>
          <a:solidFill>
            <a:schemeClr val="bg1">
              <a:lumMod val="75000"/>
              <a:alpha val="5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 name="Rectangle 114"/>
          <p:cNvSpPr/>
          <p:nvPr/>
        </p:nvSpPr>
        <p:spPr>
          <a:xfrm>
            <a:off x="6477000" y="4495038"/>
            <a:ext cx="2286000" cy="146304"/>
          </a:xfrm>
          <a:prstGeom prst="rect">
            <a:avLst/>
          </a:prstGeom>
          <a:solidFill>
            <a:schemeClr val="bg1">
              <a:lumMod val="75000"/>
              <a:alpha val="5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6" name="Rectangle 115"/>
          <p:cNvSpPr/>
          <p:nvPr/>
        </p:nvSpPr>
        <p:spPr>
          <a:xfrm>
            <a:off x="6477000" y="4357878"/>
            <a:ext cx="2286000" cy="137160"/>
          </a:xfrm>
          <a:prstGeom prst="rect">
            <a:avLst/>
          </a:prstGeom>
          <a:solidFill>
            <a:schemeClr val="bg1">
              <a:lumMod val="75000"/>
              <a:alpha val="5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Rectangle 116"/>
          <p:cNvSpPr/>
          <p:nvPr/>
        </p:nvSpPr>
        <p:spPr>
          <a:xfrm>
            <a:off x="6477000" y="4211574"/>
            <a:ext cx="2286000" cy="146304"/>
          </a:xfrm>
          <a:prstGeom prst="rect">
            <a:avLst/>
          </a:prstGeom>
          <a:solidFill>
            <a:schemeClr val="bg1">
              <a:lumMod val="75000"/>
              <a:alpha val="5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8" name="Rectangle 117"/>
          <p:cNvSpPr/>
          <p:nvPr/>
        </p:nvSpPr>
        <p:spPr>
          <a:xfrm>
            <a:off x="6477000" y="4065270"/>
            <a:ext cx="2286000" cy="146304"/>
          </a:xfrm>
          <a:prstGeom prst="rect">
            <a:avLst/>
          </a:prstGeom>
          <a:solidFill>
            <a:schemeClr val="bg1">
              <a:lumMod val="75000"/>
              <a:alpha val="5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9" name="Rectangle 118"/>
          <p:cNvSpPr/>
          <p:nvPr/>
        </p:nvSpPr>
        <p:spPr>
          <a:xfrm>
            <a:off x="6477000" y="3918966"/>
            <a:ext cx="2286000" cy="146304"/>
          </a:xfrm>
          <a:prstGeom prst="rect">
            <a:avLst/>
          </a:prstGeom>
          <a:solidFill>
            <a:schemeClr val="bg1">
              <a:lumMod val="75000"/>
              <a:alpha val="5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0" name="Rectangle 119"/>
          <p:cNvSpPr/>
          <p:nvPr/>
        </p:nvSpPr>
        <p:spPr>
          <a:xfrm>
            <a:off x="6477000" y="3781806"/>
            <a:ext cx="2286000" cy="137160"/>
          </a:xfrm>
          <a:prstGeom prst="rect">
            <a:avLst/>
          </a:prstGeom>
          <a:solidFill>
            <a:schemeClr val="bg1">
              <a:lumMod val="75000"/>
              <a:alpha val="5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1" name="Rectangle 120"/>
          <p:cNvSpPr/>
          <p:nvPr/>
        </p:nvSpPr>
        <p:spPr>
          <a:xfrm>
            <a:off x="6477000" y="3635502"/>
            <a:ext cx="2286000" cy="146304"/>
          </a:xfrm>
          <a:prstGeom prst="rect">
            <a:avLst/>
          </a:prstGeom>
          <a:solidFill>
            <a:schemeClr val="bg1">
              <a:lumMod val="75000"/>
              <a:alpha val="5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2" name="Rectangle 221"/>
          <p:cNvSpPr/>
          <p:nvPr/>
        </p:nvSpPr>
        <p:spPr>
          <a:xfrm>
            <a:off x="6477000" y="4930902"/>
            <a:ext cx="2286000" cy="155448"/>
          </a:xfrm>
          <a:prstGeom prst="rect">
            <a:avLst/>
          </a:prstGeom>
          <a:solidFill>
            <a:schemeClr val="bg1">
              <a:lumMod val="75000"/>
              <a:alpha val="5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p:cNvGrpSpPr/>
          <p:nvPr/>
        </p:nvGrpSpPr>
        <p:grpSpPr>
          <a:xfrm>
            <a:off x="6553200" y="3778758"/>
            <a:ext cx="2286000" cy="1310640"/>
            <a:chOff x="6172200" y="3778758"/>
            <a:chExt cx="2286000" cy="1310640"/>
          </a:xfrm>
        </p:grpSpPr>
        <p:grpSp>
          <p:nvGrpSpPr>
            <p:cNvPr id="122" name="Group 187"/>
            <p:cNvGrpSpPr/>
            <p:nvPr/>
          </p:nvGrpSpPr>
          <p:grpSpPr>
            <a:xfrm>
              <a:off x="6172200" y="3778758"/>
              <a:ext cx="2286000" cy="1152144"/>
              <a:chOff x="6477000" y="4013454"/>
              <a:chExt cx="2286000" cy="1152144"/>
            </a:xfrm>
            <a:solidFill>
              <a:schemeClr val="accent4">
                <a:lumMod val="60000"/>
                <a:lumOff val="40000"/>
                <a:alpha val="50000"/>
              </a:schemeClr>
            </a:solidFill>
          </p:grpSpPr>
          <p:sp>
            <p:nvSpPr>
              <p:cNvPr id="123" name="Rectangle 122"/>
              <p:cNvSpPr/>
              <p:nvPr/>
            </p:nvSpPr>
            <p:spPr>
              <a:xfrm>
                <a:off x="6477000" y="5010150"/>
                <a:ext cx="2286000" cy="155448"/>
              </a:xfrm>
              <a:prstGeom prst="rect">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6" name="Rectangle 145"/>
              <p:cNvSpPr/>
              <p:nvPr/>
            </p:nvSpPr>
            <p:spPr>
              <a:xfrm>
                <a:off x="6477000" y="4872990"/>
                <a:ext cx="2286000" cy="137160"/>
              </a:xfrm>
              <a:prstGeom prst="rect">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7" name="Rectangle 146"/>
              <p:cNvSpPr/>
              <p:nvPr/>
            </p:nvSpPr>
            <p:spPr>
              <a:xfrm>
                <a:off x="6477000" y="4726686"/>
                <a:ext cx="2286000" cy="146304"/>
              </a:xfrm>
              <a:prstGeom prst="rect">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8" name="Rectangle 147"/>
              <p:cNvSpPr/>
              <p:nvPr/>
            </p:nvSpPr>
            <p:spPr>
              <a:xfrm>
                <a:off x="6477000" y="4589526"/>
                <a:ext cx="2286000" cy="137160"/>
              </a:xfrm>
              <a:prstGeom prst="rect">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9" name="Rectangle 148"/>
              <p:cNvSpPr/>
              <p:nvPr/>
            </p:nvSpPr>
            <p:spPr>
              <a:xfrm>
                <a:off x="6477000" y="4443222"/>
                <a:ext cx="2286000" cy="146304"/>
              </a:xfrm>
              <a:prstGeom prst="rect">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0" name="Rectangle 149"/>
              <p:cNvSpPr/>
              <p:nvPr/>
            </p:nvSpPr>
            <p:spPr>
              <a:xfrm>
                <a:off x="6477000" y="4296918"/>
                <a:ext cx="2286000" cy="146304"/>
              </a:xfrm>
              <a:prstGeom prst="rect">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1" name="Rectangle 150"/>
              <p:cNvSpPr/>
              <p:nvPr/>
            </p:nvSpPr>
            <p:spPr>
              <a:xfrm>
                <a:off x="6477000" y="4150614"/>
                <a:ext cx="2286000" cy="146304"/>
              </a:xfrm>
              <a:prstGeom prst="rect">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2" name="Rectangle 151"/>
              <p:cNvSpPr/>
              <p:nvPr/>
            </p:nvSpPr>
            <p:spPr>
              <a:xfrm>
                <a:off x="6477000" y="4013454"/>
                <a:ext cx="2286000" cy="137160"/>
              </a:xfrm>
              <a:prstGeom prst="rect">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23" name="Rectangle 222"/>
            <p:cNvSpPr/>
            <p:nvPr/>
          </p:nvSpPr>
          <p:spPr>
            <a:xfrm>
              <a:off x="6172200" y="4933950"/>
              <a:ext cx="2286000" cy="155448"/>
            </a:xfrm>
            <a:prstGeom prst="rect">
              <a:avLst/>
            </a:prstGeom>
            <a:solidFill>
              <a:schemeClr val="bg1">
                <a:lumMod val="75000"/>
                <a:alpha val="5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 name="Group 5"/>
          <p:cNvGrpSpPr/>
          <p:nvPr/>
        </p:nvGrpSpPr>
        <p:grpSpPr>
          <a:xfrm>
            <a:off x="6629400" y="3915918"/>
            <a:ext cx="2286000" cy="1173480"/>
            <a:chOff x="6248400" y="3915918"/>
            <a:chExt cx="2286000" cy="1173480"/>
          </a:xfrm>
        </p:grpSpPr>
        <p:grpSp>
          <p:nvGrpSpPr>
            <p:cNvPr id="153" name="Group 195"/>
            <p:cNvGrpSpPr/>
            <p:nvPr/>
          </p:nvGrpSpPr>
          <p:grpSpPr>
            <a:xfrm>
              <a:off x="6248400" y="3915918"/>
              <a:ext cx="2286000" cy="1014984"/>
              <a:chOff x="6629400" y="4303014"/>
              <a:chExt cx="2286000" cy="1014984"/>
            </a:xfrm>
            <a:solidFill>
              <a:schemeClr val="accent4">
                <a:lumMod val="60000"/>
                <a:lumOff val="40000"/>
                <a:alpha val="60000"/>
              </a:schemeClr>
            </a:solidFill>
          </p:grpSpPr>
          <p:sp>
            <p:nvSpPr>
              <p:cNvPr id="154" name="Rectangle 153"/>
              <p:cNvSpPr/>
              <p:nvPr/>
            </p:nvSpPr>
            <p:spPr>
              <a:xfrm>
                <a:off x="6629400" y="5162550"/>
                <a:ext cx="2286000" cy="155448"/>
              </a:xfrm>
              <a:prstGeom prst="rect">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5" name="Rectangle 154"/>
              <p:cNvSpPr/>
              <p:nvPr/>
            </p:nvSpPr>
            <p:spPr>
              <a:xfrm>
                <a:off x="6629400" y="5025390"/>
                <a:ext cx="2286000" cy="137160"/>
              </a:xfrm>
              <a:prstGeom prst="rect">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6" name="Rectangle 155"/>
              <p:cNvSpPr/>
              <p:nvPr/>
            </p:nvSpPr>
            <p:spPr>
              <a:xfrm>
                <a:off x="6629400" y="4879086"/>
                <a:ext cx="2286000" cy="146304"/>
              </a:xfrm>
              <a:prstGeom prst="rect">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9" name="Rectangle 168"/>
              <p:cNvSpPr/>
              <p:nvPr/>
            </p:nvSpPr>
            <p:spPr>
              <a:xfrm>
                <a:off x="6629400" y="4741926"/>
                <a:ext cx="2286000" cy="137160"/>
              </a:xfrm>
              <a:prstGeom prst="rect">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0" name="Rectangle 169"/>
              <p:cNvSpPr/>
              <p:nvPr/>
            </p:nvSpPr>
            <p:spPr>
              <a:xfrm>
                <a:off x="6629400" y="4595622"/>
                <a:ext cx="2286000" cy="146304"/>
              </a:xfrm>
              <a:prstGeom prst="rect">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1" name="Rectangle 170"/>
              <p:cNvSpPr/>
              <p:nvPr/>
            </p:nvSpPr>
            <p:spPr>
              <a:xfrm>
                <a:off x="6629400" y="4449318"/>
                <a:ext cx="2286000" cy="146304"/>
              </a:xfrm>
              <a:prstGeom prst="rect">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2" name="Rectangle 171"/>
              <p:cNvSpPr/>
              <p:nvPr/>
            </p:nvSpPr>
            <p:spPr>
              <a:xfrm>
                <a:off x="6629400" y="4303014"/>
                <a:ext cx="2286000" cy="146304"/>
              </a:xfrm>
              <a:prstGeom prst="rect">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24" name="Rectangle 223"/>
            <p:cNvSpPr/>
            <p:nvPr/>
          </p:nvSpPr>
          <p:spPr>
            <a:xfrm>
              <a:off x="6248400" y="4933950"/>
              <a:ext cx="2286000" cy="155448"/>
            </a:xfrm>
            <a:prstGeom prst="rect">
              <a:avLst/>
            </a:prstGeom>
            <a:solidFill>
              <a:schemeClr val="bg1">
                <a:lumMod val="75000"/>
                <a:alpha val="5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 name="Group 9"/>
          <p:cNvGrpSpPr/>
          <p:nvPr/>
        </p:nvGrpSpPr>
        <p:grpSpPr>
          <a:xfrm>
            <a:off x="6705600" y="4062222"/>
            <a:ext cx="2286000" cy="1027176"/>
            <a:chOff x="6324600" y="4062222"/>
            <a:chExt cx="2286000" cy="1027176"/>
          </a:xfrm>
        </p:grpSpPr>
        <p:grpSp>
          <p:nvGrpSpPr>
            <p:cNvPr id="173" name="Group 202"/>
            <p:cNvGrpSpPr/>
            <p:nvPr/>
          </p:nvGrpSpPr>
          <p:grpSpPr>
            <a:xfrm>
              <a:off x="6324600" y="4062222"/>
              <a:ext cx="2286000" cy="868680"/>
              <a:chOff x="6781800" y="4141470"/>
              <a:chExt cx="2286000" cy="868680"/>
            </a:xfrm>
            <a:solidFill>
              <a:schemeClr val="accent4">
                <a:lumMod val="60000"/>
                <a:lumOff val="40000"/>
                <a:alpha val="70000"/>
              </a:schemeClr>
            </a:solidFill>
          </p:grpSpPr>
          <p:sp>
            <p:nvSpPr>
              <p:cNvPr id="174" name="Rectangle 173"/>
              <p:cNvSpPr/>
              <p:nvPr/>
            </p:nvSpPr>
            <p:spPr>
              <a:xfrm>
                <a:off x="6781800" y="4854702"/>
                <a:ext cx="2286000" cy="155448"/>
              </a:xfrm>
              <a:prstGeom prst="rect">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5" name="Rectangle 174"/>
              <p:cNvSpPr/>
              <p:nvPr/>
            </p:nvSpPr>
            <p:spPr>
              <a:xfrm>
                <a:off x="6781800" y="4717542"/>
                <a:ext cx="2286000" cy="137160"/>
              </a:xfrm>
              <a:prstGeom prst="rect">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6" name="Rectangle 175"/>
              <p:cNvSpPr/>
              <p:nvPr/>
            </p:nvSpPr>
            <p:spPr>
              <a:xfrm>
                <a:off x="6781800" y="4571238"/>
                <a:ext cx="2286000" cy="146304"/>
              </a:xfrm>
              <a:prstGeom prst="rect">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7" name="Rectangle 176"/>
              <p:cNvSpPr/>
              <p:nvPr/>
            </p:nvSpPr>
            <p:spPr>
              <a:xfrm>
                <a:off x="6781800" y="4434078"/>
                <a:ext cx="2286000" cy="137160"/>
              </a:xfrm>
              <a:prstGeom prst="rect">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8" name="Rectangle 177"/>
              <p:cNvSpPr/>
              <p:nvPr/>
            </p:nvSpPr>
            <p:spPr>
              <a:xfrm>
                <a:off x="6781800" y="4287774"/>
                <a:ext cx="2286000" cy="146304"/>
              </a:xfrm>
              <a:prstGeom prst="rect">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1" name="Rectangle 220"/>
              <p:cNvSpPr/>
              <p:nvPr/>
            </p:nvSpPr>
            <p:spPr>
              <a:xfrm>
                <a:off x="6781800" y="4141470"/>
                <a:ext cx="2286000" cy="146304"/>
              </a:xfrm>
              <a:prstGeom prst="rect">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25" name="Rectangle 224"/>
            <p:cNvSpPr/>
            <p:nvPr/>
          </p:nvSpPr>
          <p:spPr>
            <a:xfrm>
              <a:off x="6324600" y="4933950"/>
              <a:ext cx="2286000" cy="155448"/>
            </a:xfrm>
            <a:prstGeom prst="rect">
              <a:avLst/>
            </a:prstGeom>
            <a:solidFill>
              <a:schemeClr val="bg1">
                <a:lumMod val="75000"/>
                <a:alpha val="5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81" name="Content Placeholder 2"/>
          <p:cNvSpPr>
            <a:spLocks noGrp="1"/>
          </p:cNvSpPr>
          <p:nvPr>
            <p:ph idx="1"/>
          </p:nvPr>
        </p:nvSpPr>
        <p:spPr>
          <a:xfrm>
            <a:off x="457200" y="1082278"/>
            <a:ext cx="8229600" cy="3394472"/>
          </a:xfrm>
        </p:spPr>
        <p:txBody>
          <a:bodyPr>
            <a:normAutofit/>
          </a:bodyPr>
          <a:lstStyle/>
          <a:p>
            <a:pPr marL="571500" indent="-571500">
              <a:buFont typeface="+mj-lt"/>
              <a:buAutoNum type="romanUcPeriod"/>
            </a:pPr>
            <a:r>
              <a:rPr lang="en-US" sz="2800" dirty="0" smtClean="0"/>
              <a:t>Function assignment</a:t>
            </a:r>
          </a:p>
          <a:p>
            <a:pPr marL="571500" indent="-571500">
              <a:buFont typeface="+mj-lt"/>
              <a:buAutoNum type="romanUcPeriod"/>
            </a:pPr>
            <a:r>
              <a:rPr lang="en-US" sz="2800" dirty="0" smtClean="0"/>
              <a:t>Safe-zone expansion</a:t>
            </a:r>
          </a:p>
          <a:p>
            <a:pPr marL="571500" indent="-571500">
              <a:buFont typeface="+mj-lt"/>
              <a:buAutoNum type="romanUcPeriod"/>
            </a:pPr>
            <a:r>
              <a:rPr lang="en-US" sz="2800" dirty="0" smtClean="0"/>
              <a:t>Eroding relaxation</a:t>
            </a:r>
          </a:p>
          <a:p>
            <a:pPr marL="571500" indent="-571500">
              <a:buFont typeface="+mj-lt"/>
              <a:buAutoNum type="romanUcPeriod"/>
            </a:pPr>
            <a:endParaRPr lang="en-US" sz="2800" dirty="0"/>
          </a:p>
        </p:txBody>
      </p:sp>
      <p:sp>
        <p:nvSpPr>
          <p:cNvPr id="182" name="Right Brace 181"/>
          <p:cNvSpPr/>
          <p:nvPr/>
        </p:nvSpPr>
        <p:spPr>
          <a:xfrm flipH="1">
            <a:off x="841248" y="4074794"/>
            <a:ext cx="219456" cy="1011555"/>
          </a:xfrm>
          <a:prstGeom prst="rightBrace">
            <a:avLst/>
          </a:prstGeom>
          <a:ln w="25400">
            <a:solidFill>
              <a:schemeClr val="accent4">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83" name="TextBox 182"/>
          <p:cNvSpPr txBox="1"/>
          <p:nvPr/>
        </p:nvSpPr>
        <p:spPr>
          <a:xfrm rot="16200000">
            <a:off x="141695" y="3193018"/>
            <a:ext cx="1023678" cy="369332"/>
          </a:xfrm>
          <a:prstGeom prst="rect">
            <a:avLst/>
          </a:prstGeom>
          <a:noFill/>
        </p:spPr>
        <p:txBody>
          <a:bodyPr wrap="none" rtlCol="0">
            <a:spAutoFit/>
          </a:bodyPr>
          <a:lstStyle/>
          <a:p>
            <a:r>
              <a:rPr lang="en-US" b="1" dirty="0" smtClean="0">
                <a:solidFill>
                  <a:schemeClr val="accent3">
                    <a:lumMod val="50000"/>
                  </a:schemeClr>
                </a:solidFill>
              </a:rPr>
              <a:t>Thread </a:t>
            </a:r>
            <a:r>
              <a:rPr lang="en-US" b="1" dirty="0">
                <a:solidFill>
                  <a:schemeClr val="accent3">
                    <a:lumMod val="50000"/>
                  </a:schemeClr>
                </a:solidFill>
              </a:rPr>
              <a:t>1</a:t>
            </a:r>
          </a:p>
        </p:txBody>
      </p:sp>
      <p:sp>
        <p:nvSpPr>
          <p:cNvPr id="184" name="TextBox 183"/>
          <p:cNvSpPr txBox="1"/>
          <p:nvPr/>
        </p:nvSpPr>
        <p:spPr>
          <a:xfrm rot="16200000">
            <a:off x="141695" y="4393168"/>
            <a:ext cx="1023678" cy="369332"/>
          </a:xfrm>
          <a:prstGeom prst="rect">
            <a:avLst/>
          </a:prstGeom>
          <a:noFill/>
        </p:spPr>
        <p:txBody>
          <a:bodyPr wrap="none" rtlCol="0">
            <a:spAutoFit/>
          </a:bodyPr>
          <a:lstStyle/>
          <a:p>
            <a:r>
              <a:rPr lang="en-US" b="1" dirty="0" smtClean="0">
                <a:solidFill>
                  <a:schemeClr val="accent4">
                    <a:lumMod val="50000"/>
                  </a:schemeClr>
                </a:solidFill>
              </a:rPr>
              <a:t>Thread </a:t>
            </a:r>
            <a:r>
              <a:rPr lang="en-US" b="1" dirty="0">
                <a:solidFill>
                  <a:schemeClr val="accent4">
                    <a:lumMod val="50000"/>
                  </a:schemeClr>
                </a:solidFill>
              </a:rPr>
              <a:t>2</a:t>
            </a:r>
          </a:p>
        </p:txBody>
      </p:sp>
      <p:sp>
        <p:nvSpPr>
          <p:cNvPr id="180" name="Right Brace 179"/>
          <p:cNvSpPr/>
          <p:nvPr/>
        </p:nvSpPr>
        <p:spPr>
          <a:xfrm flipH="1">
            <a:off x="841248" y="2656713"/>
            <a:ext cx="219456" cy="1418082"/>
          </a:xfrm>
          <a:prstGeom prst="rightBrace">
            <a:avLst/>
          </a:prstGeom>
          <a:ln w="25400">
            <a:solidFill>
              <a:schemeClr val="accent3">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38014055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36"/>
                                        </p:tgtEl>
                                        <p:attrNameLst>
                                          <p:attrName>style.visibility</p:attrName>
                                        </p:attrNameLst>
                                      </p:cBhvr>
                                      <p:to>
                                        <p:strVal val="visible"/>
                                      </p:to>
                                    </p:set>
                                    <p:animEffect transition="in" filter="wipe(up)">
                                      <p:cBhvr>
                                        <p:cTn id="7" dur="3000"/>
                                        <p:tgtEl>
                                          <p:spTgt spid="136"/>
                                        </p:tgtEl>
                                      </p:cBhvr>
                                    </p:animEffect>
                                  </p:childTnLst>
                                </p:cTn>
                              </p:par>
                              <p:par>
                                <p:cTn id="8" presetID="22" presetClass="entr" presetSubtype="1" fill="hold" nodeType="withEffect">
                                  <p:stCondLst>
                                    <p:cond delay="2800"/>
                                  </p:stCondLst>
                                  <p:childTnLst>
                                    <p:set>
                                      <p:cBhvr>
                                        <p:cTn id="9" dur="1" fill="hold">
                                          <p:stCondLst>
                                            <p:cond delay="0"/>
                                          </p:stCondLst>
                                        </p:cTn>
                                        <p:tgtEl>
                                          <p:spTgt spid="160"/>
                                        </p:tgtEl>
                                        <p:attrNameLst>
                                          <p:attrName>style.visibility</p:attrName>
                                        </p:attrNameLst>
                                      </p:cBhvr>
                                      <p:to>
                                        <p:strVal val="visible"/>
                                      </p:to>
                                    </p:set>
                                    <p:animEffect transition="in" filter="wipe(up)">
                                      <p:cBhvr>
                                        <p:cTn id="10" dur="2500"/>
                                        <p:tgtEl>
                                          <p:spTgt spid="160"/>
                                        </p:tgtEl>
                                      </p:cBhvr>
                                    </p:animEffect>
                                  </p:childTnLst>
                                </p:cTn>
                              </p:par>
                              <p:par>
                                <p:cTn id="11" presetID="22" presetClass="entr" presetSubtype="1" fill="hold" nodeType="withEffect">
                                  <p:stCondLst>
                                    <p:cond delay="5300"/>
                                  </p:stCondLst>
                                  <p:childTnLst>
                                    <p:set>
                                      <p:cBhvr>
                                        <p:cTn id="12" dur="1" fill="hold">
                                          <p:stCondLst>
                                            <p:cond delay="0"/>
                                          </p:stCondLst>
                                        </p:cTn>
                                        <p:tgtEl>
                                          <p:spTgt spid="203"/>
                                        </p:tgtEl>
                                        <p:attrNameLst>
                                          <p:attrName>style.visibility</p:attrName>
                                        </p:attrNameLst>
                                      </p:cBhvr>
                                      <p:to>
                                        <p:strVal val="visible"/>
                                      </p:to>
                                    </p:set>
                                    <p:animEffect transition="in" filter="wipe(up)">
                                      <p:cBhvr>
                                        <p:cTn id="13" dur="1200"/>
                                        <p:tgtEl>
                                          <p:spTgt spid="203"/>
                                        </p:tgtEl>
                                      </p:cBhvr>
                                    </p:animEffect>
                                  </p:childTnLst>
                                </p:cTn>
                              </p:par>
                              <p:par>
                                <p:cTn id="14" presetID="22" presetClass="entr" presetSubtype="1"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up)">
                                      <p:cBhvr>
                                        <p:cTn id="16" dur="2500"/>
                                        <p:tgtEl>
                                          <p:spTgt spid="4"/>
                                        </p:tgtEl>
                                      </p:cBhvr>
                                    </p:animEffect>
                                  </p:childTnLst>
                                </p:cTn>
                              </p:par>
                              <p:par>
                                <p:cTn id="17" presetID="22" presetClass="entr" presetSubtype="1" fill="hold" nodeType="withEffect">
                                  <p:stCondLst>
                                    <p:cond delay="2500"/>
                                  </p:stCondLst>
                                  <p:childTnLst>
                                    <p:set>
                                      <p:cBhvr>
                                        <p:cTn id="18" dur="1" fill="hold">
                                          <p:stCondLst>
                                            <p:cond delay="0"/>
                                          </p:stCondLst>
                                        </p:cTn>
                                        <p:tgtEl>
                                          <p:spTgt spid="6"/>
                                        </p:tgtEl>
                                        <p:attrNameLst>
                                          <p:attrName>style.visibility</p:attrName>
                                        </p:attrNameLst>
                                      </p:cBhvr>
                                      <p:to>
                                        <p:strVal val="visible"/>
                                      </p:to>
                                    </p:set>
                                    <p:animEffect transition="in" filter="wipe(up)">
                                      <p:cBhvr>
                                        <p:cTn id="19" dur="2500"/>
                                        <p:tgtEl>
                                          <p:spTgt spid="6"/>
                                        </p:tgtEl>
                                      </p:cBhvr>
                                    </p:animEffect>
                                  </p:childTnLst>
                                </p:cTn>
                              </p:par>
                              <p:par>
                                <p:cTn id="20" presetID="22" presetClass="entr" presetSubtype="1" fill="hold" nodeType="withEffect">
                                  <p:stCondLst>
                                    <p:cond delay="5000"/>
                                  </p:stCondLst>
                                  <p:childTnLst>
                                    <p:set>
                                      <p:cBhvr>
                                        <p:cTn id="21" dur="1" fill="hold">
                                          <p:stCondLst>
                                            <p:cond delay="0"/>
                                          </p:stCondLst>
                                        </p:cTn>
                                        <p:tgtEl>
                                          <p:spTgt spid="10"/>
                                        </p:tgtEl>
                                        <p:attrNameLst>
                                          <p:attrName>style.visibility</p:attrName>
                                        </p:attrNameLst>
                                      </p:cBhvr>
                                      <p:to>
                                        <p:strVal val="visible"/>
                                      </p:to>
                                    </p:set>
                                    <p:animEffect transition="in" filter="wipe(up)">
                                      <p:cBhvr>
                                        <p:cTn id="22" dur="2000"/>
                                        <p:tgtEl>
                                          <p:spTgt spid="10"/>
                                        </p:tgtEl>
                                      </p:cBhvr>
                                    </p:animEffect>
                                  </p:childTnLst>
                                </p:cTn>
                              </p:par>
                              <p:par>
                                <p:cTn id="23" presetID="42" presetClass="entr" presetSubtype="0" fill="hold" grpId="1" nodeType="withEffect">
                                  <p:stCondLst>
                                    <p:cond delay="0"/>
                                  </p:stCondLst>
                                  <p:childTnLst>
                                    <p:set>
                                      <p:cBhvr>
                                        <p:cTn id="24" dur="1" fill="hold">
                                          <p:stCondLst>
                                            <p:cond delay="0"/>
                                          </p:stCondLst>
                                        </p:cTn>
                                        <p:tgtEl>
                                          <p:spTgt spid="110"/>
                                        </p:tgtEl>
                                        <p:attrNameLst>
                                          <p:attrName>style.visibility</p:attrName>
                                        </p:attrNameLst>
                                      </p:cBhvr>
                                      <p:to>
                                        <p:strVal val="visible"/>
                                      </p:to>
                                    </p:set>
                                    <p:animEffect transition="in" filter="fade">
                                      <p:cBhvr>
                                        <p:cTn id="25" dur="500"/>
                                        <p:tgtEl>
                                          <p:spTgt spid="110"/>
                                        </p:tgtEl>
                                      </p:cBhvr>
                                    </p:animEffect>
                                    <p:anim calcmode="lin" valueType="num">
                                      <p:cBhvr>
                                        <p:cTn id="26" dur="500" fill="hold"/>
                                        <p:tgtEl>
                                          <p:spTgt spid="110"/>
                                        </p:tgtEl>
                                        <p:attrNameLst>
                                          <p:attrName>ppt_x</p:attrName>
                                        </p:attrNameLst>
                                      </p:cBhvr>
                                      <p:tavLst>
                                        <p:tav tm="0">
                                          <p:val>
                                            <p:strVal val="#ppt_x"/>
                                          </p:val>
                                        </p:tav>
                                        <p:tav tm="100000">
                                          <p:val>
                                            <p:strVal val="#ppt_x"/>
                                          </p:val>
                                        </p:tav>
                                      </p:tavLst>
                                    </p:anim>
                                    <p:anim calcmode="lin" valueType="num">
                                      <p:cBhvr>
                                        <p:cTn id="27" dur="500" fill="hold"/>
                                        <p:tgtEl>
                                          <p:spTgt spid="110"/>
                                        </p:tgtEl>
                                        <p:attrNameLst>
                                          <p:attrName>ppt_y</p:attrName>
                                        </p:attrNameLst>
                                      </p:cBhvr>
                                      <p:tavLst>
                                        <p:tav tm="0">
                                          <p:val>
                                            <p:strVal val="#ppt_y+.1"/>
                                          </p:val>
                                        </p:tav>
                                        <p:tav tm="100000">
                                          <p:val>
                                            <p:strVal val="#ppt_y"/>
                                          </p:val>
                                        </p:tav>
                                      </p:tavLst>
                                    </p:anim>
                                  </p:childTnLst>
                                </p:cTn>
                              </p:par>
                              <p:par>
                                <p:cTn id="28" presetID="47" presetClass="exit" presetSubtype="0" fill="hold" grpId="0" nodeType="withEffect">
                                  <p:stCondLst>
                                    <p:cond delay="3000"/>
                                  </p:stCondLst>
                                  <p:childTnLst>
                                    <p:animEffect transition="out" filter="fade">
                                      <p:cBhvr>
                                        <p:cTn id="29" dur="500"/>
                                        <p:tgtEl>
                                          <p:spTgt spid="110"/>
                                        </p:tgtEl>
                                      </p:cBhvr>
                                    </p:animEffect>
                                    <p:anim calcmode="lin" valueType="num">
                                      <p:cBhvr>
                                        <p:cTn id="30" dur="500"/>
                                        <p:tgtEl>
                                          <p:spTgt spid="110"/>
                                        </p:tgtEl>
                                        <p:attrNameLst>
                                          <p:attrName>ppt_x</p:attrName>
                                        </p:attrNameLst>
                                      </p:cBhvr>
                                      <p:tavLst>
                                        <p:tav tm="0">
                                          <p:val>
                                            <p:strVal val="ppt_x"/>
                                          </p:val>
                                        </p:tav>
                                        <p:tav tm="100000">
                                          <p:val>
                                            <p:strVal val="ppt_x"/>
                                          </p:val>
                                        </p:tav>
                                      </p:tavLst>
                                    </p:anim>
                                    <p:anim calcmode="lin" valueType="num">
                                      <p:cBhvr>
                                        <p:cTn id="31" dur="500"/>
                                        <p:tgtEl>
                                          <p:spTgt spid="110"/>
                                        </p:tgtEl>
                                        <p:attrNameLst>
                                          <p:attrName>ppt_y</p:attrName>
                                        </p:attrNameLst>
                                      </p:cBhvr>
                                      <p:tavLst>
                                        <p:tav tm="0">
                                          <p:val>
                                            <p:strVal val="ppt_y"/>
                                          </p:val>
                                        </p:tav>
                                        <p:tav tm="100000">
                                          <p:val>
                                            <p:strVal val="ppt_y-.1"/>
                                          </p:val>
                                        </p:tav>
                                      </p:tavLst>
                                    </p:anim>
                                    <p:set>
                                      <p:cBhvr>
                                        <p:cTn id="32" dur="1" fill="hold">
                                          <p:stCondLst>
                                            <p:cond delay="499"/>
                                          </p:stCondLst>
                                        </p:cTn>
                                        <p:tgtEl>
                                          <p:spTgt spid="110"/>
                                        </p:tgtEl>
                                        <p:attrNameLst>
                                          <p:attrName>style.visibility</p:attrName>
                                        </p:attrNameLst>
                                      </p:cBhvr>
                                      <p:to>
                                        <p:strVal val="hidden"/>
                                      </p:to>
                                    </p:set>
                                  </p:childTnLst>
                                </p:cTn>
                              </p:par>
                              <p:par>
                                <p:cTn id="33" presetID="42" presetClass="entr" presetSubtype="0" fill="hold" grpId="0" nodeType="withEffect">
                                  <p:stCondLst>
                                    <p:cond delay="3000"/>
                                  </p:stCondLst>
                                  <p:childTnLst>
                                    <p:set>
                                      <p:cBhvr>
                                        <p:cTn id="34" dur="1" fill="hold">
                                          <p:stCondLst>
                                            <p:cond delay="0"/>
                                          </p:stCondLst>
                                        </p:cTn>
                                        <p:tgtEl>
                                          <p:spTgt spid="204"/>
                                        </p:tgtEl>
                                        <p:attrNameLst>
                                          <p:attrName>style.visibility</p:attrName>
                                        </p:attrNameLst>
                                      </p:cBhvr>
                                      <p:to>
                                        <p:strVal val="visible"/>
                                      </p:to>
                                    </p:set>
                                    <p:animEffect transition="in" filter="fade">
                                      <p:cBhvr>
                                        <p:cTn id="35" dur="500"/>
                                        <p:tgtEl>
                                          <p:spTgt spid="204"/>
                                        </p:tgtEl>
                                      </p:cBhvr>
                                    </p:animEffect>
                                    <p:anim calcmode="lin" valueType="num">
                                      <p:cBhvr>
                                        <p:cTn id="36" dur="500" fill="hold"/>
                                        <p:tgtEl>
                                          <p:spTgt spid="204"/>
                                        </p:tgtEl>
                                        <p:attrNameLst>
                                          <p:attrName>ppt_x</p:attrName>
                                        </p:attrNameLst>
                                      </p:cBhvr>
                                      <p:tavLst>
                                        <p:tav tm="0">
                                          <p:val>
                                            <p:strVal val="#ppt_x"/>
                                          </p:val>
                                        </p:tav>
                                        <p:tav tm="100000">
                                          <p:val>
                                            <p:strVal val="#ppt_x"/>
                                          </p:val>
                                        </p:tav>
                                      </p:tavLst>
                                    </p:anim>
                                    <p:anim calcmode="lin" valueType="num">
                                      <p:cBhvr>
                                        <p:cTn id="37" dur="500" fill="hold"/>
                                        <p:tgtEl>
                                          <p:spTgt spid="204"/>
                                        </p:tgtEl>
                                        <p:attrNameLst>
                                          <p:attrName>ppt_y</p:attrName>
                                        </p:attrNameLst>
                                      </p:cBhvr>
                                      <p:tavLst>
                                        <p:tav tm="0">
                                          <p:val>
                                            <p:strVal val="#ppt_y+.1"/>
                                          </p:val>
                                        </p:tav>
                                        <p:tav tm="100000">
                                          <p:val>
                                            <p:strVal val="#ppt_y"/>
                                          </p:val>
                                        </p:tav>
                                      </p:tavLst>
                                    </p:anim>
                                  </p:childTnLst>
                                </p:cTn>
                              </p:par>
                              <p:par>
                                <p:cTn id="38" presetID="47" presetClass="exit" presetSubtype="0" fill="hold" grpId="1" nodeType="withEffect">
                                  <p:stCondLst>
                                    <p:cond delay="5300"/>
                                  </p:stCondLst>
                                  <p:childTnLst>
                                    <p:animEffect transition="out" filter="fade">
                                      <p:cBhvr>
                                        <p:cTn id="39" dur="500"/>
                                        <p:tgtEl>
                                          <p:spTgt spid="204"/>
                                        </p:tgtEl>
                                      </p:cBhvr>
                                    </p:animEffect>
                                    <p:anim calcmode="lin" valueType="num">
                                      <p:cBhvr>
                                        <p:cTn id="40" dur="500"/>
                                        <p:tgtEl>
                                          <p:spTgt spid="204"/>
                                        </p:tgtEl>
                                        <p:attrNameLst>
                                          <p:attrName>ppt_x</p:attrName>
                                        </p:attrNameLst>
                                      </p:cBhvr>
                                      <p:tavLst>
                                        <p:tav tm="0">
                                          <p:val>
                                            <p:strVal val="ppt_x"/>
                                          </p:val>
                                        </p:tav>
                                        <p:tav tm="100000">
                                          <p:val>
                                            <p:strVal val="ppt_x"/>
                                          </p:val>
                                        </p:tav>
                                      </p:tavLst>
                                    </p:anim>
                                    <p:anim calcmode="lin" valueType="num">
                                      <p:cBhvr>
                                        <p:cTn id="41" dur="500"/>
                                        <p:tgtEl>
                                          <p:spTgt spid="204"/>
                                        </p:tgtEl>
                                        <p:attrNameLst>
                                          <p:attrName>ppt_y</p:attrName>
                                        </p:attrNameLst>
                                      </p:cBhvr>
                                      <p:tavLst>
                                        <p:tav tm="0">
                                          <p:val>
                                            <p:strVal val="ppt_y"/>
                                          </p:val>
                                        </p:tav>
                                        <p:tav tm="100000">
                                          <p:val>
                                            <p:strVal val="ppt_y-.1"/>
                                          </p:val>
                                        </p:tav>
                                      </p:tavLst>
                                    </p:anim>
                                    <p:set>
                                      <p:cBhvr>
                                        <p:cTn id="42" dur="1" fill="hold">
                                          <p:stCondLst>
                                            <p:cond delay="499"/>
                                          </p:stCondLst>
                                        </p:cTn>
                                        <p:tgtEl>
                                          <p:spTgt spid="204"/>
                                        </p:tgtEl>
                                        <p:attrNameLst>
                                          <p:attrName>style.visibility</p:attrName>
                                        </p:attrNameLst>
                                      </p:cBhvr>
                                      <p:to>
                                        <p:strVal val="hidden"/>
                                      </p:to>
                                    </p:set>
                                  </p:childTnLst>
                                </p:cTn>
                              </p:par>
                              <p:par>
                                <p:cTn id="43" presetID="42" presetClass="entr" presetSubtype="0" fill="hold" grpId="0" nodeType="withEffect">
                                  <p:stCondLst>
                                    <p:cond delay="5300"/>
                                  </p:stCondLst>
                                  <p:childTnLst>
                                    <p:set>
                                      <p:cBhvr>
                                        <p:cTn id="44" dur="1" fill="hold">
                                          <p:stCondLst>
                                            <p:cond delay="0"/>
                                          </p:stCondLst>
                                        </p:cTn>
                                        <p:tgtEl>
                                          <p:spTgt spid="205"/>
                                        </p:tgtEl>
                                        <p:attrNameLst>
                                          <p:attrName>style.visibility</p:attrName>
                                        </p:attrNameLst>
                                      </p:cBhvr>
                                      <p:to>
                                        <p:strVal val="visible"/>
                                      </p:to>
                                    </p:set>
                                    <p:animEffect transition="in" filter="fade">
                                      <p:cBhvr>
                                        <p:cTn id="45" dur="500"/>
                                        <p:tgtEl>
                                          <p:spTgt spid="205"/>
                                        </p:tgtEl>
                                      </p:cBhvr>
                                    </p:animEffect>
                                    <p:anim calcmode="lin" valueType="num">
                                      <p:cBhvr>
                                        <p:cTn id="46" dur="500" fill="hold"/>
                                        <p:tgtEl>
                                          <p:spTgt spid="205"/>
                                        </p:tgtEl>
                                        <p:attrNameLst>
                                          <p:attrName>ppt_x</p:attrName>
                                        </p:attrNameLst>
                                      </p:cBhvr>
                                      <p:tavLst>
                                        <p:tav tm="0">
                                          <p:val>
                                            <p:strVal val="#ppt_x"/>
                                          </p:val>
                                        </p:tav>
                                        <p:tav tm="100000">
                                          <p:val>
                                            <p:strVal val="#ppt_x"/>
                                          </p:val>
                                        </p:tav>
                                      </p:tavLst>
                                    </p:anim>
                                    <p:anim calcmode="lin" valueType="num">
                                      <p:cBhvr>
                                        <p:cTn id="47" dur="500" fill="hold"/>
                                        <p:tgtEl>
                                          <p:spTgt spid="205"/>
                                        </p:tgtEl>
                                        <p:attrNameLst>
                                          <p:attrName>ppt_y</p:attrName>
                                        </p:attrNameLst>
                                      </p:cBhvr>
                                      <p:tavLst>
                                        <p:tav tm="0">
                                          <p:val>
                                            <p:strVal val="#ppt_y+.1"/>
                                          </p:val>
                                        </p:tav>
                                        <p:tav tm="100000">
                                          <p:val>
                                            <p:strVal val="#ppt_y"/>
                                          </p:val>
                                        </p:tav>
                                      </p:tavLst>
                                    </p:anim>
                                  </p:childTnLst>
                                </p:cTn>
                              </p:par>
                              <p:par>
                                <p:cTn id="48" presetID="47" presetClass="exit" presetSubtype="0" fill="hold" grpId="1" nodeType="withEffect">
                                  <p:stCondLst>
                                    <p:cond delay="6500"/>
                                  </p:stCondLst>
                                  <p:childTnLst>
                                    <p:animEffect transition="out" filter="fade">
                                      <p:cBhvr>
                                        <p:cTn id="49" dur="500"/>
                                        <p:tgtEl>
                                          <p:spTgt spid="205"/>
                                        </p:tgtEl>
                                      </p:cBhvr>
                                    </p:animEffect>
                                    <p:anim calcmode="lin" valueType="num">
                                      <p:cBhvr>
                                        <p:cTn id="50" dur="500"/>
                                        <p:tgtEl>
                                          <p:spTgt spid="205"/>
                                        </p:tgtEl>
                                        <p:attrNameLst>
                                          <p:attrName>ppt_x</p:attrName>
                                        </p:attrNameLst>
                                      </p:cBhvr>
                                      <p:tavLst>
                                        <p:tav tm="0">
                                          <p:val>
                                            <p:strVal val="ppt_x"/>
                                          </p:val>
                                        </p:tav>
                                        <p:tav tm="100000">
                                          <p:val>
                                            <p:strVal val="ppt_x"/>
                                          </p:val>
                                        </p:tav>
                                      </p:tavLst>
                                    </p:anim>
                                    <p:anim calcmode="lin" valueType="num">
                                      <p:cBhvr>
                                        <p:cTn id="51" dur="500"/>
                                        <p:tgtEl>
                                          <p:spTgt spid="205"/>
                                        </p:tgtEl>
                                        <p:attrNameLst>
                                          <p:attrName>ppt_y</p:attrName>
                                        </p:attrNameLst>
                                      </p:cBhvr>
                                      <p:tavLst>
                                        <p:tav tm="0">
                                          <p:val>
                                            <p:strVal val="ppt_y"/>
                                          </p:val>
                                        </p:tav>
                                        <p:tav tm="100000">
                                          <p:val>
                                            <p:strVal val="ppt_y-.1"/>
                                          </p:val>
                                        </p:tav>
                                      </p:tavLst>
                                    </p:anim>
                                    <p:set>
                                      <p:cBhvr>
                                        <p:cTn id="52" dur="1" fill="hold">
                                          <p:stCondLst>
                                            <p:cond delay="499"/>
                                          </p:stCondLst>
                                        </p:cTn>
                                        <p:tgtEl>
                                          <p:spTgt spid="205"/>
                                        </p:tgtEl>
                                        <p:attrNameLst>
                                          <p:attrName>style.visibility</p:attrName>
                                        </p:attrNameLst>
                                      </p:cBhvr>
                                      <p:to>
                                        <p:strVal val="hidden"/>
                                      </p:to>
                                    </p:set>
                                  </p:childTnLst>
                                </p:cTn>
                              </p:par>
                              <p:par>
                                <p:cTn id="53" presetID="42" presetClass="entr" presetSubtype="0" fill="hold" grpId="0" nodeType="withEffect">
                                  <p:stCondLst>
                                    <p:cond delay="6500"/>
                                  </p:stCondLst>
                                  <p:childTnLst>
                                    <p:set>
                                      <p:cBhvr>
                                        <p:cTn id="54" dur="1" fill="hold">
                                          <p:stCondLst>
                                            <p:cond delay="0"/>
                                          </p:stCondLst>
                                        </p:cTn>
                                        <p:tgtEl>
                                          <p:spTgt spid="209"/>
                                        </p:tgtEl>
                                        <p:attrNameLst>
                                          <p:attrName>style.visibility</p:attrName>
                                        </p:attrNameLst>
                                      </p:cBhvr>
                                      <p:to>
                                        <p:strVal val="visible"/>
                                      </p:to>
                                    </p:set>
                                    <p:animEffect transition="in" filter="fade">
                                      <p:cBhvr>
                                        <p:cTn id="55" dur="500"/>
                                        <p:tgtEl>
                                          <p:spTgt spid="209"/>
                                        </p:tgtEl>
                                      </p:cBhvr>
                                    </p:animEffect>
                                    <p:anim calcmode="lin" valueType="num">
                                      <p:cBhvr>
                                        <p:cTn id="56" dur="500" fill="hold"/>
                                        <p:tgtEl>
                                          <p:spTgt spid="209"/>
                                        </p:tgtEl>
                                        <p:attrNameLst>
                                          <p:attrName>ppt_x</p:attrName>
                                        </p:attrNameLst>
                                      </p:cBhvr>
                                      <p:tavLst>
                                        <p:tav tm="0">
                                          <p:val>
                                            <p:strVal val="#ppt_x"/>
                                          </p:val>
                                        </p:tav>
                                        <p:tav tm="100000">
                                          <p:val>
                                            <p:strVal val="#ppt_x"/>
                                          </p:val>
                                        </p:tav>
                                      </p:tavLst>
                                    </p:anim>
                                    <p:anim calcmode="lin" valueType="num">
                                      <p:cBhvr>
                                        <p:cTn id="57" dur="500" fill="hold"/>
                                        <p:tgtEl>
                                          <p:spTgt spid="209"/>
                                        </p:tgtEl>
                                        <p:attrNameLst>
                                          <p:attrName>ppt_y</p:attrName>
                                        </p:attrNameLst>
                                      </p:cBhvr>
                                      <p:tavLst>
                                        <p:tav tm="0">
                                          <p:val>
                                            <p:strVal val="#ppt_y+.1"/>
                                          </p:val>
                                        </p:tav>
                                        <p:tav tm="100000">
                                          <p:val>
                                            <p:strVal val="#ppt_y"/>
                                          </p:val>
                                        </p:tav>
                                      </p:tavLst>
                                    </p:anim>
                                  </p:childTnLst>
                                </p:cTn>
                              </p:par>
                              <p:par>
                                <p:cTn id="58" presetID="42" presetClass="entr" presetSubtype="0" fill="hold" grpId="1" nodeType="withEffect">
                                  <p:stCondLst>
                                    <p:cond delay="0"/>
                                  </p:stCondLst>
                                  <p:childTnLst>
                                    <p:set>
                                      <p:cBhvr>
                                        <p:cTn id="59" dur="1" fill="hold">
                                          <p:stCondLst>
                                            <p:cond delay="0"/>
                                          </p:stCondLst>
                                        </p:cTn>
                                        <p:tgtEl>
                                          <p:spTgt spid="206"/>
                                        </p:tgtEl>
                                        <p:attrNameLst>
                                          <p:attrName>style.visibility</p:attrName>
                                        </p:attrNameLst>
                                      </p:cBhvr>
                                      <p:to>
                                        <p:strVal val="visible"/>
                                      </p:to>
                                    </p:set>
                                    <p:animEffect transition="in" filter="fade">
                                      <p:cBhvr>
                                        <p:cTn id="60" dur="500"/>
                                        <p:tgtEl>
                                          <p:spTgt spid="206"/>
                                        </p:tgtEl>
                                      </p:cBhvr>
                                    </p:animEffect>
                                    <p:anim calcmode="lin" valueType="num">
                                      <p:cBhvr>
                                        <p:cTn id="61" dur="500" fill="hold"/>
                                        <p:tgtEl>
                                          <p:spTgt spid="206"/>
                                        </p:tgtEl>
                                        <p:attrNameLst>
                                          <p:attrName>ppt_x</p:attrName>
                                        </p:attrNameLst>
                                      </p:cBhvr>
                                      <p:tavLst>
                                        <p:tav tm="0">
                                          <p:val>
                                            <p:strVal val="#ppt_x"/>
                                          </p:val>
                                        </p:tav>
                                        <p:tav tm="100000">
                                          <p:val>
                                            <p:strVal val="#ppt_x"/>
                                          </p:val>
                                        </p:tav>
                                      </p:tavLst>
                                    </p:anim>
                                    <p:anim calcmode="lin" valueType="num">
                                      <p:cBhvr>
                                        <p:cTn id="62" dur="500" fill="hold"/>
                                        <p:tgtEl>
                                          <p:spTgt spid="206"/>
                                        </p:tgtEl>
                                        <p:attrNameLst>
                                          <p:attrName>ppt_y</p:attrName>
                                        </p:attrNameLst>
                                      </p:cBhvr>
                                      <p:tavLst>
                                        <p:tav tm="0">
                                          <p:val>
                                            <p:strVal val="#ppt_y+.1"/>
                                          </p:val>
                                        </p:tav>
                                        <p:tav tm="100000">
                                          <p:val>
                                            <p:strVal val="#ppt_y"/>
                                          </p:val>
                                        </p:tav>
                                      </p:tavLst>
                                    </p:anim>
                                  </p:childTnLst>
                                </p:cTn>
                              </p:par>
                              <p:par>
                                <p:cTn id="63" presetID="47" presetClass="exit" presetSubtype="0" fill="hold" grpId="0" nodeType="withEffect">
                                  <p:stCondLst>
                                    <p:cond delay="2500"/>
                                  </p:stCondLst>
                                  <p:childTnLst>
                                    <p:animEffect transition="out" filter="fade">
                                      <p:cBhvr>
                                        <p:cTn id="64" dur="500"/>
                                        <p:tgtEl>
                                          <p:spTgt spid="206"/>
                                        </p:tgtEl>
                                      </p:cBhvr>
                                    </p:animEffect>
                                    <p:anim calcmode="lin" valueType="num">
                                      <p:cBhvr>
                                        <p:cTn id="65" dur="500"/>
                                        <p:tgtEl>
                                          <p:spTgt spid="206"/>
                                        </p:tgtEl>
                                        <p:attrNameLst>
                                          <p:attrName>ppt_x</p:attrName>
                                        </p:attrNameLst>
                                      </p:cBhvr>
                                      <p:tavLst>
                                        <p:tav tm="0">
                                          <p:val>
                                            <p:strVal val="ppt_x"/>
                                          </p:val>
                                        </p:tav>
                                        <p:tav tm="100000">
                                          <p:val>
                                            <p:strVal val="ppt_x"/>
                                          </p:val>
                                        </p:tav>
                                      </p:tavLst>
                                    </p:anim>
                                    <p:anim calcmode="lin" valueType="num">
                                      <p:cBhvr>
                                        <p:cTn id="66" dur="500"/>
                                        <p:tgtEl>
                                          <p:spTgt spid="206"/>
                                        </p:tgtEl>
                                        <p:attrNameLst>
                                          <p:attrName>ppt_y</p:attrName>
                                        </p:attrNameLst>
                                      </p:cBhvr>
                                      <p:tavLst>
                                        <p:tav tm="0">
                                          <p:val>
                                            <p:strVal val="ppt_y"/>
                                          </p:val>
                                        </p:tav>
                                        <p:tav tm="100000">
                                          <p:val>
                                            <p:strVal val="ppt_y-.1"/>
                                          </p:val>
                                        </p:tav>
                                      </p:tavLst>
                                    </p:anim>
                                    <p:set>
                                      <p:cBhvr>
                                        <p:cTn id="67" dur="1" fill="hold">
                                          <p:stCondLst>
                                            <p:cond delay="499"/>
                                          </p:stCondLst>
                                        </p:cTn>
                                        <p:tgtEl>
                                          <p:spTgt spid="206"/>
                                        </p:tgtEl>
                                        <p:attrNameLst>
                                          <p:attrName>style.visibility</p:attrName>
                                        </p:attrNameLst>
                                      </p:cBhvr>
                                      <p:to>
                                        <p:strVal val="hidden"/>
                                      </p:to>
                                    </p:set>
                                  </p:childTnLst>
                                </p:cTn>
                              </p:par>
                              <p:par>
                                <p:cTn id="68" presetID="42" presetClass="entr" presetSubtype="0" fill="hold" grpId="1" nodeType="withEffect">
                                  <p:stCondLst>
                                    <p:cond delay="2500"/>
                                  </p:stCondLst>
                                  <p:childTnLst>
                                    <p:set>
                                      <p:cBhvr>
                                        <p:cTn id="69" dur="1" fill="hold">
                                          <p:stCondLst>
                                            <p:cond delay="0"/>
                                          </p:stCondLst>
                                        </p:cTn>
                                        <p:tgtEl>
                                          <p:spTgt spid="207"/>
                                        </p:tgtEl>
                                        <p:attrNameLst>
                                          <p:attrName>style.visibility</p:attrName>
                                        </p:attrNameLst>
                                      </p:cBhvr>
                                      <p:to>
                                        <p:strVal val="visible"/>
                                      </p:to>
                                    </p:set>
                                    <p:animEffect transition="in" filter="fade">
                                      <p:cBhvr>
                                        <p:cTn id="70" dur="500"/>
                                        <p:tgtEl>
                                          <p:spTgt spid="207"/>
                                        </p:tgtEl>
                                      </p:cBhvr>
                                    </p:animEffect>
                                    <p:anim calcmode="lin" valueType="num">
                                      <p:cBhvr>
                                        <p:cTn id="71" dur="500" fill="hold"/>
                                        <p:tgtEl>
                                          <p:spTgt spid="207"/>
                                        </p:tgtEl>
                                        <p:attrNameLst>
                                          <p:attrName>ppt_x</p:attrName>
                                        </p:attrNameLst>
                                      </p:cBhvr>
                                      <p:tavLst>
                                        <p:tav tm="0">
                                          <p:val>
                                            <p:strVal val="#ppt_x"/>
                                          </p:val>
                                        </p:tav>
                                        <p:tav tm="100000">
                                          <p:val>
                                            <p:strVal val="#ppt_x"/>
                                          </p:val>
                                        </p:tav>
                                      </p:tavLst>
                                    </p:anim>
                                    <p:anim calcmode="lin" valueType="num">
                                      <p:cBhvr>
                                        <p:cTn id="72" dur="500" fill="hold"/>
                                        <p:tgtEl>
                                          <p:spTgt spid="207"/>
                                        </p:tgtEl>
                                        <p:attrNameLst>
                                          <p:attrName>ppt_y</p:attrName>
                                        </p:attrNameLst>
                                      </p:cBhvr>
                                      <p:tavLst>
                                        <p:tav tm="0">
                                          <p:val>
                                            <p:strVal val="#ppt_y+.1"/>
                                          </p:val>
                                        </p:tav>
                                        <p:tav tm="100000">
                                          <p:val>
                                            <p:strVal val="#ppt_y"/>
                                          </p:val>
                                        </p:tav>
                                      </p:tavLst>
                                    </p:anim>
                                  </p:childTnLst>
                                </p:cTn>
                              </p:par>
                              <p:par>
                                <p:cTn id="73" presetID="47" presetClass="exit" presetSubtype="0" fill="hold" grpId="0" nodeType="withEffect">
                                  <p:stCondLst>
                                    <p:cond delay="5000"/>
                                  </p:stCondLst>
                                  <p:childTnLst>
                                    <p:animEffect transition="out" filter="fade">
                                      <p:cBhvr>
                                        <p:cTn id="74" dur="500"/>
                                        <p:tgtEl>
                                          <p:spTgt spid="207"/>
                                        </p:tgtEl>
                                      </p:cBhvr>
                                    </p:animEffect>
                                    <p:anim calcmode="lin" valueType="num">
                                      <p:cBhvr>
                                        <p:cTn id="75" dur="500"/>
                                        <p:tgtEl>
                                          <p:spTgt spid="207"/>
                                        </p:tgtEl>
                                        <p:attrNameLst>
                                          <p:attrName>ppt_x</p:attrName>
                                        </p:attrNameLst>
                                      </p:cBhvr>
                                      <p:tavLst>
                                        <p:tav tm="0">
                                          <p:val>
                                            <p:strVal val="ppt_x"/>
                                          </p:val>
                                        </p:tav>
                                        <p:tav tm="100000">
                                          <p:val>
                                            <p:strVal val="ppt_x"/>
                                          </p:val>
                                        </p:tav>
                                      </p:tavLst>
                                    </p:anim>
                                    <p:anim calcmode="lin" valueType="num">
                                      <p:cBhvr>
                                        <p:cTn id="76" dur="500"/>
                                        <p:tgtEl>
                                          <p:spTgt spid="207"/>
                                        </p:tgtEl>
                                        <p:attrNameLst>
                                          <p:attrName>ppt_y</p:attrName>
                                        </p:attrNameLst>
                                      </p:cBhvr>
                                      <p:tavLst>
                                        <p:tav tm="0">
                                          <p:val>
                                            <p:strVal val="ppt_y"/>
                                          </p:val>
                                        </p:tav>
                                        <p:tav tm="100000">
                                          <p:val>
                                            <p:strVal val="ppt_y-.1"/>
                                          </p:val>
                                        </p:tav>
                                      </p:tavLst>
                                    </p:anim>
                                    <p:set>
                                      <p:cBhvr>
                                        <p:cTn id="77" dur="1" fill="hold">
                                          <p:stCondLst>
                                            <p:cond delay="499"/>
                                          </p:stCondLst>
                                        </p:cTn>
                                        <p:tgtEl>
                                          <p:spTgt spid="207"/>
                                        </p:tgtEl>
                                        <p:attrNameLst>
                                          <p:attrName>style.visibility</p:attrName>
                                        </p:attrNameLst>
                                      </p:cBhvr>
                                      <p:to>
                                        <p:strVal val="hidden"/>
                                      </p:to>
                                    </p:set>
                                  </p:childTnLst>
                                </p:cTn>
                              </p:par>
                              <p:par>
                                <p:cTn id="78" presetID="42" presetClass="entr" presetSubtype="0" fill="hold" grpId="0" nodeType="withEffect">
                                  <p:stCondLst>
                                    <p:cond delay="5000"/>
                                  </p:stCondLst>
                                  <p:childTnLst>
                                    <p:set>
                                      <p:cBhvr>
                                        <p:cTn id="79" dur="1" fill="hold">
                                          <p:stCondLst>
                                            <p:cond delay="0"/>
                                          </p:stCondLst>
                                        </p:cTn>
                                        <p:tgtEl>
                                          <p:spTgt spid="208"/>
                                        </p:tgtEl>
                                        <p:attrNameLst>
                                          <p:attrName>style.visibility</p:attrName>
                                        </p:attrNameLst>
                                      </p:cBhvr>
                                      <p:to>
                                        <p:strVal val="visible"/>
                                      </p:to>
                                    </p:set>
                                    <p:animEffect transition="in" filter="fade">
                                      <p:cBhvr>
                                        <p:cTn id="80" dur="500"/>
                                        <p:tgtEl>
                                          <p:spTgt spid="208"/>
                                        </p:tgtEl>
                                      </p:cBhvr>
                                    </p:animEffect>
                                    <p:anim calcmode="lin" valueType="num">
                                      <p:cBhvr>
                                        <p:cTn id="81" dur="500" fill="hold"/>
                                        <p:tgtEl>
                                          <p:spTgt spid="208"/>
                                        </p:tgtEl>
                                        <p:attrNameLst>
                                          <p:attrName>ppt_x</p:attrName>
                                        </p:attrNameLst>
                                      </p:cBhvr>
                                      <p:tavLst>
                                        <p:tav tm="0">
                                          <p:val>
                                            <p:strVal val="#ppt_x"/>
                                          </p:val>
                                        </p:tav>
                                        <p:tav tm="100000">
                                          <p:val>
                                            <p:strVal val="#ppt_x"/>
                                          </p:val>
                                        </p:tav>
                                      </p:tavLst>
                                    </p:anim>
                                    <p:anim calcmode="lin" valueType="num">
                                      <p:cBhvr>
                                        <p:cTn id="82" dur="500" fill="hold"/>
                                        <p:tgtEl>
                                          <p:spTgt spid="208"/>
                                        </p:tgtEl>
                                        <p:attrNameLst>
                                          <p:attrName>ppt_y</p:attrName>
                                        </p:attrNameLst>
                                      </p:cBhvr>
                                      <p:tavLst>
                                        <p:tav tm="0">
                                          <p:val>
                                            <p:strVal val="#ppt_y+.1"/>
                                          </p:val>
                                        </p:tav>
                                        <p:tav tm="100000">
                                          <p:val>
                                            <p:strVal val="#ppt_y"/>
                                          </p:val>
                                        </p:tav>
                                      </p:tavLst>
                                    </p:anim>
                                  </p:childTnLst>
                                </p:cTn>
                              </p:par>
                              <p:par>
                                <p:cTn id="83" presetID="47" presetClass="exit" presetSubtype="0" fill="hold" grpId="1" nodeType="withEffect">
                                  <p:stCondLst>
                                    <p:cond delay="7000"/>
                                  </p:stCondLst>
                                  <p:childTnLst>
                                    <p:animEffect transition="out" filter="fade">
                                      <p:cBhvr>
                                        <p:cTn id="84" dur="500"/>
                                        <p:tgtEl>
                                          <p:spTgt spid="208"/>
                                        </p:tgtEl>
                                      </p:cBhvr>
                                    </p:animEffect>
                                    <p:anim calcmode="lin" valueType="num">
                                      <p:cBhvr>
                                        <p:cTn id="85" dur="500"/>
                                        <p:tgtEl>
                                          <p:spTgt spid="208"/>
                                        </p:tgtEl>
                                        <p:attrNameLst>
                                          <p:attrName>ppt_x</p:attrName>
                                        </p:attrNameLst>
                                      </p:cBhvr>
                                      <p:tavLst>
                                        <p:tav tm="0">
                                          <p:val>
                                            <p:strVal val="ppt_x"/>
                                          </p:val>
                                        </p:tav>
                                        <p:tav tm="100000">
                                          <p:val>
                                            <p:strVal val="ppt_x"/>
                                          </p:val>
                                        </p:tav>
                                      </p:tavLst>
                                    </p:anim>
                                    <p:anim calcmode="lin" valueType="num">
                                      <p:cBhvr>
                                        <p:cTn id="86" dur="500"/>
                                        <p:tgtEl>
                                          <p:spTgt spid="208"/>
                                        </p:tgtEl>
                                        <p:attrNameLst>
                                          <p:attrName>ppt_y</p:attrName>
                                        </p:attrNameLst>
                                      </p:cBhvr>
                                      <p:tavLst>
                                        <p:tav tm="0">
                                          <p:val>
                                            <p:strVal val="ppt_y"/>
                                          </p:val>
                                        </p:tav>
                                        <p:tav tm="100000">
                                          <p:val>
                                            <p:strVal val="ppt_y-.1"/>
                                          </p:val>
                                        </p:tav>
                                      </p:tavLst>
                                    </p:anim>
                                    <p:set>
                                      <p:cBhvr>
                                        <p:cTn id="87" dur="1" fill="hold">
                                          <p:stCondLst>
                                            <p:cond delay="499"/>
                                          </p:stCondLst>
                                        </p:cTn>
                                        <p:tgtEl>
                                          <p:spTgt spid="208"/>
                                        </p:tgtEl>
                                        <p:attrNameLst>
                                          <p:attrName>style.visibility</p:attrName>
                                        </p:attrNameLst>
                                      </p:cBhvr>
                                      <p:to>
                                        <p:strVal val="hidden"/>
                                      </p:to>
                                    </p:set>
                                  </p:childTnLst>
                                </p:cTn>
                              </p:par>
                              <p:par>
                                <p:cTn id="88" presetID="42" presetClass="entr" presetSubtype="0" fill="hold" grpId="0" nodeType="withEffect">
                                  <p:stCondLst>
                                    <p:cond delay="7000"/>
                                  </p:stCondLst>
                                  <p:childTnLst>
                                    <p:set>
                                      <p:cBhvr>
                                        <p:cTn id="89" dur="1" fill="hold">
                                          <p:stCondLst>
                                            <p:cond delay="0"/>
                                          </p:stCondLst>
                                        </p:cTn>
                                        <p:tgtEl>
                                          <p:spTgt spid="210"/>
                                        </p:tgtEl>
                                        <p:attrNameLst>
                                          <p:attrName>style.visibility</p:attrName>
                                        </p:attrNameLst>
                                      </p:cBhvr>
                                      <p:to>
                                        <p:strVal val="visible"/>
                                      </p:to>
                                    </p:set>
                                    <p:animEffect transition="in" filter="fade">
                                      <p:cBhvr>
                                        <p:cTn id="90" dur="500"/>
                                        <p:tgtEl>
                                          <p:spTgt spid="210"/>
                                        </p:tgtEl>
                                      </p:cBhvr>
                                    </p:animEffect>
                                    <p:anim calcmode="lin" valueType="num">
                                      <p:cBhvr>
                                        <p:cTn id="91" dur="500" fill="hold"/>
                                        <p:tgtEl>
                                          <p:spTgt spid="210"/>
                                        </p:tgtEl>
                                        <p:attrNameLst>
                                          <p:attrName>ppt_x</p:attrName>
                                        </p:attrNameLst>
                                      </p:cBhvr>
                                      <p:tavLst>
                                        <p:tav tm="0">
                                          <p:val>
                                            <p:strVal val="#ppt_x"/>
                                          </p:val>
                                        </p:tav>
                                        <p:tav tm="100000">
                                          <p:val>
                                            <p:strVal val="#ppt_x"/>
                                          </p:val>
                                        </p:tav>
                                      </p:tavLst>
                                    </p:anim>
                                    <p:anim calcmode="lin" valueType="num">
                                      <p:cBhvr>
                                        <p:cTn id="92" dur="500" fill="hold"/>
                                        <p:tgtEl>
                                          <p:spTgt spid="2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6" grpId="0"/>
      <p:bldP spid="206" grpId="1"/>
      <p:bldP spid="110" grpId="0"/>
      <p:bldP spid="110" grpId="1"/>
      <p:bldP spid="207" grpId="0"/>
      <p:bldP spid="207" grpId="1"/>
      <p:bldP spid="208" grpId="0"/>
      <p:bldP spid="208" grpId="1"/>
      <p:bldP spid="204" grpId="0"/>
      <p:bldP spid="204" grpId="1"/>
      <p:bldP spid="205" grpId="0"/>
      <p:bldP spid="205" grpId="1"/>
      <p:bldP spid="209" grpId="0"/>
      <p:bldP spid="21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4267200" cy="857250"/>
          </a:xfrm>
        </p:spPr>
        <p:txBody>
          <a:bodyPr/>
          <a:lstStyle/>
          <a:p>
            <a:r>
              <a:rPr lang="en-US" b="1" dirty="0" smtClean="0"/>
              <a:t>Goal</a:t>
            </a:r>
            <a:endParaRPr lang="en-US" b="1" dirty="0"/>
          </a:p>
        </p:txBody>
      </p:sp>
      <p:sp>
        <p:nvSpPr>
          <p:cNvPr id="3" name="Content Placeholder 2"/>
          <p:cNvSpPr>
            <a:spLocks noGrp="1"/>
          </p:cNvSpPr>
          <p:nvPr>
            <p:ph idx="1"/>
          </p:nvPr>
        </p:nvSpPr>
        <p:spPr>
          <a:xfrm>
            <a:off x="457200" y="1200150"/>
            <a:ext cx="8229600" cy="3943349"/>
          </a:xfrm>
        </p:spPr>
        <p:txBody>
          <a:bodyPr>
            <a:normAutofit/>
          </a:bodyPr>
          <a:lstStyle/>
          <a:p>
            <a:pPr marL="0" indent="0">
              <a:buNone/>
            </a:pPr>
            <a:r>
              <a:rPr lang="en-US" dirty="0" smtClean="0"/>
              <a:t>Homogenous Filtering:</a:t>
            </a:r>
          </a:p>
          <a:p>
            <a:pPr marL="457200" lvl="1" indent="0">
              <a:buNone/>
            </a:pPr>
            <a:r>
              <a:rPr lang="en-US" sz="2000" b="1" dirty="0" smtClean="0"/>
              <a:t>Space</a:t>
            </a:r>
            <a:r>
              <a:rPr lang="en-US" sz="2000" dirty="0" smtClean="0"/>
              <a:t>: </a:t>
            </a:r>
            <a:br>
              <a:rPr lang="en-US" sz="2000" dirty="0" smtClean="0"/>
            </a:br>
            <a:r>
              <a:rPr lang="en-US" sz="2000" dirty="0" smtClean="0"/>
              <a:t>[</a:t>
            </a:r>
            <a:r>
              <a:rPr lang="en-US" sz="2000" dirty="0" err="1" smtClean="0"/>
              <a:t>Taubin</a:t>
            </a:r>
            <a:r>
              <a:rPr lang="en-US" sz="2000" dirty="0" smtClean="0"/>
              <a:t> ’95] [</a:t>
            </a:r>
            <a:r>
              <a:rPr lang="en-US" sz="2000" dirty="0" err="1" smtClean="0"/>
              <a:t>Desbrun</a:t>
            </a:r>
            <a:r>
              <a:rPr lang="en-US" sz="2000" dirty="0" smtClean="0"/>
              <a:t> </a:t>
            </a:r>
            <a:r>
              <a:rPr lang="en-US" sz="2000" i="1" dirty="0" smtClean="0"/>
              <a:t>et al</a:t>
            </a:r>
            <a:r>
              <a:rPr lang="en-US" sz="2000" dirty="0" smtClean="0"/>
              <a:t>. ’99]</a:t>
            </a:r>
          </a:p>
          <a:p>
            <a:pPr marL="457200" lvl="1" indent="0">
              <a:buNone/>
            </a:pPr>
            <a:r>
              <a:rPr lang="en-US" sz="2000" b="1" dirty="0" smtClean="0"/>
              <a:t>Frequency</a:t>
            </a:r>
            <a:r>
              <a:rPr lang="en-US" sz="2000" dirty="0" smtClean="0"/>
              <a:t>:</a:t>
            </a:r>
            <a:br>
              <a:rPr lang="en-US" sz="2000" dirty="0" smtClean="0"/>
            </a:br>
            <a:r>
              <a:rPr lang="en-US" sz="2000" dirty="0" smtClean="0"/>
              <a:t>[</a:t>
            </a:r>
            <a:r>
              <a:rPr lang="en-US" sz="2000" dirty="0" err="1"/>
              <a:t>Guskov</a:t>
            </a:r>
            <a:r>
              <a:rPr lang="en-US" sz="2000" dirty="0"/>
              <a:t> </a:t>
            </a:r>
            <a:r>
              <a:rPr lang="en-US" sz="2000" i="1" dirty="0"/>
              <a:t>et al</a:t>
            </a:r>
            <a:r>
              <a:rPr lang="en-US" sz="2000" dirty="0"/>
              <a:t>. ’99</a:t>
            </a:r>
            <a:r>
              <a:rPr lang="en-US" sz="2000" dirty="0" smtClean="0"/>
              <a:t>] [</a:t>
            </a:r>
            <a:r>
              <a:rPr lang="en-US" sz="2000" dirty="0" err="1" smtClean="0"/>
              <a:t>Vallet</a:t>
            </a:r>
            <a:r>
              <a:rPr lang="en-US" sz="2000" dirty="0" smtClean="0"/>
              <a:t> and Levy ’08]</a:t>
            </a:r>
          </a:p>
          <a:p>
            <a:pPr marL="57150" indent="0">
              <a:buNone/>
            </a:pPr>
            <a:r>
              <a:rPr lang="en-US" dirty="0"/>
              <a:t>Anisotropic Filtering:</a:t>
            </a:r>
          </a:p>
          <a:p>
            <a:pPr marL="457200" lvl="1" indent="0">
              <a:buNone/>
            </a:pPr>
            <a:r>
              <a:rPr lang="en-US" sz="2000" dirty="0"/>
              <a:t>[</a:t>
            </a:r>
            <a:r>
              <a:rPr lang="en-US" sz="2000" dirty="0" err="1"/>
              <a:t>Clarenz</a:t>
            </a:r>
            <a:r>
              <a:rPr lang="en-US" sz="2000" dirty="0"/>
              <a:t> </a:t>
            </a:r>
            <a:r>
              <a:rPr lang="en-US" sz="2000" i="1" dirty="0"/>
              <a:t>et al.</a:t>
            </a:r>
            <a:r>
              <a:rPr lang="en-US" sz="2000" dirty="0"/>
              <a:t> ’00] [Meyer </a:t>
            </a:r>
            <a:r>
              <a:rPr lang="en-US" sz="2000" i="1" dirty="0"/>
              <a:t>et al.</a:t>
            </a:r>
            <a:r>
              <a:rPr lang="en-US" sz="2000" dirty="0"/>
              <a:t> ’02]</a:t>
            </a:r>
            <a:br>
              <a:rPr lang="en-US" sz="2000" dirty="0"/>
            </a:br>
            <a:r>
              <a:rPr lang="en-US" sz="2000" dirty="0"/>
              <a:t>[Bajaj </a:t>
            </a:r>
            <a:r>
              <a:rPr lang="en-US" sz="2000" i="1" dirty="0"/>
              <a:t>et al.</a:t>
            </a:r>
            <a:r>
              <a:rPr lang="en-US" sz="2000" dirty="0"/>
              <a:t> ’02] [</a:t>
            </a:r>
            <a:r>
              <a:rPr lang="en-US" sz="2000" dirty="0" err="1"/>
              <a:t>Tasdizen</a:t>
            </a:r>
            <a:r>
              <a:rPr lang="en-US" sz="2000" dirty="0"/>
              <a:t> </a:t>
            </a:r>
            <a:r>
              <a:rPr lang="en-US" sz="2000" i="1" dirty="0"/>
              <a:t>et al. </a:t>
            </a:r>
            <a:r>
              <a:rPr lang="en-US" sz="2000" dirty="0"/>
              <a:t>’02</a:t>
            </a:r>
            <a:r>
              <a:rPr lang="en-US" sz="2000" dirty="0" smtClean="0"/>
              <a:t>]</a:t>
            </a:r>
          </a:p>
          <a:p>
            <a:pPr marL="57150" indent="0">
              <a:buNone/>
            </a:pPr>
            <a:r>
              <a:rPr lang="en-US" dirty="0" smtClean="0"/>
              <a:t>In real time!</a:t>
            </a:r>
            <a:endParaRPr lang="en-US" dirty="0"/>
          </a:p>
        </p:txBody>
      </p:sp>
      <p:grpSp>
        <p:nvGrpSpPr>
          <p:cNvPr id="14" name="Group 13"/>
          <p:cNvGrpSpPr>
            <a:grpSpLocks noChangeAspect="1"/>
          </p:cNvGrpSpPr>
          <p:nvPr/>
        </p:nvGrpSpPr>
        <p:grpSpPr>
          <a:xfrm>
            <a:off x="5200653" y="666750"/>
            <a:ext cx="3642759" cy="3733800"/>
            <a:chOff x="5200653" y="666750"/>
            <a:chExt cx="3642759" cy="3733800"/>
          </a:xfrm>
        </p:grpSpPr>
        <p:pic>
          <p:nvPicPr>
            <p:cNvPr id="15" name="Picture 2" descr="C:\Talks\SIG-11\Presentation\taubin.bmp"/>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00653" y="666750"/>
              <a:ext cx="3642759" cy="350520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6260198" y="4031218"/>
              <a:ext cx="1527599" cy="369332"/>
            </a:xfrm>
            <a:prstGeom prst="rect">
              <a:avLst/>
            </a:prstGeom>
            <a:noFill/>
          </p:spPr>
          <p:txBody>
            <a:bodyPr wrap="none" rtlCol="0">
              <a:spAutoFit/>
            </a:bodyPr>
            <a:lstStyle/>
            <a:p>
              <a:pPr algn="ctr"/>
              <a:r>
                <a:rPr lang="en-US" dirty="0" smtClean="0"/>
                <a:t>[</a:t>
              </a:r>
              <a:r>
                <a:rPr lang="en-US" dirty="0" err="1" smtClean="0"/>
                <a:t>Taubin</a:t>
              </a:r>
              <a:r>
                <a:rPr lang="en-US" dirty="0" smtClean="0"/>
                <a:t> 1995]</a:t>
              </a:r>
              <a:endParaRPr lang="en-US" dirty="0"/>
            </a:p>
          </p:txBody>
        </p:sp>
      </p:grpSp>
      <p:grpSp>
        <p:nvGrpSpPr>
          <p:cNvPr id="17" name="Group 16"/>
          <p:cNvGrpSpPr>
            <a:grpSpLocks noChangeAspect="1"/>
          </p:cNvGrpSpPr>
          <p:nvPr/>
        </p:nvGrpSpPr>
        <p:grpSpPr>
          <a:xfrm>
            <a:off x="4800600" y="57150"/>
            <a:ext cx="4191000" cy="4876800"/>
            <a:chOff x="4800600" y="57150"/>
            <a:chExt cx="4191000" cy="4876800"/>
          </a:xfrm>
        </p:grpSpPr>
        <p:sp>
          <p:nvSpPr>
            <p:cNvPr id="18" name="TextBox 17"/>
            <p:cNvSpPr txBox="1"/>
            <p:nvPr/>
          </p:nvSpPr>
          <p:spPr>
            <a:xfrm>
              <a:off x="5993623" y="4564618"/>
              <a:ext cx="2060757" cy="369332"/>
            </a:xfrm>
            <a:prstGeom prst="rect">
              <a:avLst/>
            </a:prstGeom>
            <a:noFill/>
          </p:spPr>
          <p:txBody>
            <a:bodyPr wrap="none" rtlCol="0">
              <a:spAutoFit/>
            </a:bodyPr>
            <a:lstStyle/>
            <a:p>
              <a:pPr algn="ctr"/>
              <a:r>
                <a:rPr lang="en-US" dirty="0" smtClean="0"/>
                <a:t>[</a:t>
              </a:r>
              <a:r>
                <a:rPr lang="en-US" dirty="0" err="1" smtClean="0"/>
                <a:t>Clarenz</a:t>
              </a:r>
              <a:r>
                <a:rPr lang="en-US" dirty="0" smtClean="0"/>
                <a:t> </a:t>
              </a:r>
              <a:r>
                <a:rPr lang="en-US" i="1" dirty="0" smtClean="0"/>
                <a:t>et al</a:t>
              </a:r>
              <a:r>
                <a:rPr lang="en-US" dirty="0" smtClean="0"/>
                <a:t>. 2002]</a:t>
              </a:r>
              <a:endParaRPr lang="en-US" dirty="0"/>
            </a:p>
          </p:txBody>
        </p:sp>
        <p:pic>
          <p:nvPicPr>
            <p:cNvPr id="19" name="Picture 5"/>
            <p:cNvPicPr>
              <a:picLocks noChangeAspect="1" noChangeArrowheads="1"/>
            </p:cNvPicPr>
            <p:nvPr/>
          </p:nvPicPr>
          <p:blipFill>
            <a:blip r:embed="rId4" cstate="print">
              <a:clrChange>
                <a:clrFrom>
                  <a:srgbClr val="FCFEFC"/>
                </a:clrFrom>
                <a:clrTo>
                  <a:srgbClr val="FCFEFC">
                    <a:alpha val="0"/>
                  </a:srgbClr>
                </a:clrTo>
              </a:clrChange>
              <a:extLst>
                <a:ext uri="{28A0092B-C50C-407E-A947-70E740481C1C}">
                  <a14:useLocalDpi xmlns:a14="http://schemas.microsoft.com/office/drawing/2010/main" val="0"/>
                </a:ext>
              </a:extLst>
            </a:blip>
            <a:srcRect/>
            <a:stretch>
              <a:fillRect/>
            </a:stretch>
          </p:blipFill>
          <p:spPr bwMode="auto">
            <a:xfrm>
              <a:off x="4800600" y="57150"/>
              <a:ext cx="2286000" cy="228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 name="Picture 6"/>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705600" y="57150"/>
              <a:ext cx="2286000" cy="228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7"/>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800600" y="2343150"/>
              <a:ext cx="2286000" cy="228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8"/>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705600" y="2343150"/>
              <a:ext cx="2286000" cy="228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33369221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14"/>
                                        </p:tgtEl>
                                        <p:attrNameLst>
                                          <p:attrName>style.visibility</p:attrName>
                                        </p:attrNameLst>
                                      </p:cBhvr>
                                      <p:to>
                                        <p:strVal val="hidden"/>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Outline</a:t>
            </a:r>
            <a:endParaRPr lang="en-US" b="1" dirty="0"/>
          </a:p>
        </p:txBody>
      </p:sp>
      <p:sp>
        <p:nvSpPr>
          <p:cNvPr id="3" name="Content Placeholder 2"/>
          <p:cNvSpPr>
            <a:spLocks noGrp="1"/>
          </p:cNvSpPr>
          <p:nvPr>
            <p:ph idx="1"/>
          </p:nvPr>
        </p:nvSpPr>
        <p:spPr>
          <a:xfrm>
            <a:off x="457200" y="1200150"/>
            <a:ext cx="8229600" cy="3943349"/>
          </a:xfrm>
        </p:spPr>
        <p:txBody>
          <a:bodyPr>
            <a:normAutofit lnSpcReduction="10000"/>
          </a:bodyPr>
          <a:lstStyle/>
          <a:p>
            <a:r>
              <a:rPr lang="en-US" b="1" dirty="0" smtClean="0">
                <a:solidFill>
                  <a:schemeClr val="bg1">
                    <a:lumMod val="50000"/>
                  </a:schemeClr>
                </a:solidFill>
              </a:rPr>
              <a:t>Introduction</a:t>
            </a:r>
          </a:p>
          <a:p>
            <a:r>
              <a:rPr lang="en-US" b="1" dirty="0" smtClean="0">
                <a:solidFill>
                  <a:schemeClr val="bg1">
                    <a:lumMod val="50000"/>
                  </a:schemeClr>
                </a:solidFill>
              </a:rPr>
              <a:t>Approach</a:t>
            </a:r>
          </a:p>
          <a:p>
            <a:r>
              <a:rPr lang="en-US" b="1" dirty="0" smtClean="0"/>
              <a:t>Implementation</a:t>
            </a:r>
          </a:p>
          <a:p>
            <a:pPr lvl="1"/>
            <a:r>
              <a:rPr lang="en-US" b="1" dirty="0" smtClean="0">
                <a:solidFill>
                  <a:schemeClr val="tx1">
                    <a:lumMod val="50000"/>
                    <a:lumOff val="50000"/>
                  </a:schemeClr>
                </a:solidFill>
              </a:rPr>
              <a:t>Finite Elements</a:t>
            </a:r>
          </a:p>
          <a:p>
            <a:pPr lvl="1"/>
            <a:r>
              <a:rPr lang="en-US" b="1" dirty="0" smtClean="0"/>
              <a:t>Integration</a:t>
            </a:r>
          </a:p>
          <a:p>
            <a:r>
              <a:rPr lang="en-US" b="1" dirty="0" smtClean="0">
                <a:solidFill>
                  <a:schemeClr val="bg1">
                    <a:lumMod val="50000"/>
                  </a:schemeClr>
                </a:solidFill>
              </a:rPr>
              <a:t>Results</a:t>
            </a:r>
          </a:p>
          <a:p>
            <a:r>
              <a:rPr lang="en-US" b="1" dirty="0" smtClean="0">
                <a:solidFill>
                  <a:schemeClr val="bg1">
                    <a:lumMod val="50000"/>
                  </a:schemeClr>
                </a:solidFill>
              </a:rPr>
              <a:t>Conclusion</a:t>
            </a:r>
            <a:endParaRPr lang="en-US" b="1" dirty="0">
              <a:solidFill>
                <a:schemeClr val="bg1">
                  <a:lumMod val="50000"/>
                </a:schemeClr>
              </a:solidFill>
            </a:endParaRPr>
          </a:p>
        </p:txBody>
      </p:sp>
    </p:spTree>
    <p:extLst>
      <p:ext uri="{BB962C8B-B14F-4D97-AF65-F5344CB8AC3E}">
        <p14:creationId xmlns:p14="http://schemas.microsoft.com/office/powerpoint/2010/main" val="274506628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a:t>Fast System Computation</a:t>
            </a:r>
          </a:p>
        </p:txBody>
      </p:sp>
      <p:sp>
        <p:nvSpPr>
          <p:cNvPr id="3" name="Content Placeholder 2"/>
          <p:cNvSpPr>
            <a:spLocks noGrp="1"/>
          </p:cNvSpPr>
          <p:nvPr>
            <p:ph idx="1"/>
          </p:nvPr>
        </p:nvSpPr>
        <p:spPr/>
        <p:txBody>
          <a:bodyPr>
            <a:normAutofit/>
          </a:bodyPr>
          <a:lstStyle/>
          <a:p>
            <a:pPr marL="0" indent="0">
              <a:buNone/>
            </a:pPr>
            <a:r>
              <a:rPr lang="en-US" u="sng" dirty="0" smtClean="0"/>
              <a:t>Requirements</a:t>
            </a:r>
            <a:r>
              <a:rPr lang="en-US" dirty="0" smtClean="0"/>
              <a:t>:</a:t>
            </a:r>
          </a:p>
          <a:p>
            <a:pPr marL="857250" lvl="1" indent="-457200"/>
            <a:r>
              <a:rPr lang="en-US" dirty="0" smtClean="0"/>
              <a:t>Differentiable basis functions</a:t>
            </a:r>
          </a:p>
          <a:p>
            <a:pPr marL="857250" lvl="1" indent="-457200"/>
            <a:r>
              <a:rPr lang="en-US" dirty="0" err="1" smtClean="0"/>
              <a:t>Integrable</a:t>
            </a:r>
            <a:r>
              <a:rPr lang="en-US" dirty="0" smtClean="0"/>
              <a:t> scale and modulation</a:t>
            </a:r>
            <a:endParaRPr lang="en-US" dirty="0"/>
          </a:p>
          <a:p>
            <a:pPr marL="800100" lvl="2" indent="0">
              <a:buNone/>
            </a:pPr>
            <a:r>
              <a:rPr lang="en-US" dirty="0" smtClean="0">
                <a:sym typeface="Symbol"/>
              </a:rPr>
              <a:t> </a:t>
            </a:r>
            <a:r>
              <a:rPr lang="en-US" i="1" baseline="-25000" dirty="0" smtClean="0">
                <a:sym typeface="Symbol"/>
              </a:rPr>
              <a:t>i</a:t>
            </a:r>
            <a:r>
              <a:rPr lang="en-US" dirty="0" smtClean="0">
                <a:sym typeface="Symbol"/>
              </a:rPr>
              <a:t> and  can be piecewise constant</a:t>
            </a:r>
            <a:endParaRPr lang="en-US" dirty="0" smtClean="0"/>
          </a:p>
        </p:txBody>
      </p:sp>
      <p:graphicFrame>
        <p:nvGraphicFramePr>
          <p:cNvPr id="4" name="Object 3"/>
          <p:cNvGraphicFramePr>
            <a:graphicFrameLocks noChangeAspect="1"/>
          </p:cNvGraphicFramePr>
          <p:nvPr>
            <p:extLst>
              <p:ext uri="{D42A27DB-BD31-4B8C-83A1-F6EECF244321}">
                <p14:modId xmlns:p14="http://schemas.microsoft.com/office/powerpoint/2010/main" val="3911743597"/>
              </p:ext>
            </p:extLst>
          </p:nvPr>
        </p:nvGraphicFramePr>
        <p:xfrm>
          <a:off x="1520825" y="3257550"/>
          <a:ext cx="3889375" cy="1636713"/>
        </p:xfrm>
        <a:graphic>
          <a:graphicData uri="http://schemas.openxmlformats.org/presentationml/2006/ole">
            <mc:AlternateContent xmlns:mc="http://schemas.openxmlformats.org/markup-compatibility/2006">
              <mc:Choice xmlns:v="urn:schemas-microsoft-com:vml" Requires="v">
                <p:oleObj spid="_x0000_s118835" name="Equation" r:id="rId4" imgW="2108200" imgH="889000" progId="Equation.3">
                  <p:embed/>
                </p:oleObj>
              </mc:Choice>
              <mc:Fallback>
                <p:oleObj name="Equation" r:id="rId4" imgW="2108200" imgH="88900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20825" y="3257550"/>
                        <a:ext cx="3889375" cy="16367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 name="Oval 4"/>
          <p:cNvSpPr/>
          <p:nvPr/>
        </p:nvSpPr>
        <p:spPr>
          <a:xfrm>
            <a:off x="4389437" y="4171950"/>
            <a:ext cx="838200" cy="494065"/>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3017837" y="4050764"/>
            <a:ext cx="381000" cy="774424"/>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3" name="Oval 212"/>
          <p:cNvSpPr/>
          <p:nvPr/>
        </p:nvSpPr>
        <p:spPr>
          <a:xfrm>
            <a:off x="3170237" y="3257550"/>
            <a:ext cx="838200" cy="494065"/>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4" name="Oval 213"/>
          <p:cNvSpPr/>
          <p:nvPr/>
        </p:nvSpPr>
        <p:spPr>
          <a:xfrm>
            <a:off x="3322637" y="3867151"/>
            <a:ext cx="1143000" cy="10668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Rectangle 109"/>
          <p:cNvSpPr/>
          <p:nvPr/>
        </p:nvSpPr>
        <p:spPr>
          <a:xfrm>
            <a:off x="7263951" y="3495094"/>
            <a:ext cx="454644" cy="454644"/>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Rectangle 110"/>
          <p:cNvSpPr/>
          <p:nvPr/>
        </p:nvSpPr>
        <p:spPr>
          <a:xfrm rot="5400000">
            <a:off x="7731658" y="3495094"/>
            <a:ext cx="454644" cy="4546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Rectangle 111"/>
          <p:cNvSpPr/>
          <p:nvPr/>
        </p:nvSpPr>
        <p:spPr>
          <a:xfrm rot="16200000">
            <a:off x="7263951" y="3949739"/>
            <a:ext cx="454644" cy="454644"/>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3" name="Rectangle 112"/>
          <p:cNvSpPr/>
          <p:nvPr/>
        </p:nvSpPr>
        <p:spPr>
          <a:xfrm rot="10800000">
            <a:off x="7731658" y="3949738"/>
            <a:ext cx="454644" cy="454644"/>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8" name="Group 127"/>
          <p:cNvGrpSpPr/>
          <p:nvPr/>
        </p:nvGrpSpPr>
        <p:grpSpPr>
          <a:xfrm>
            <a:off x="6439989" y="3124466"/>
            <a:ext cx="2595338" cy="1805573"/>
            <a:chOff x="6439989" y="3124466"/>
            <a:chExt cx="2595338" cy="1805573"/>
          </a:xfrm>
        </p:grpSpPr>
        <p:grpSp>
          <p:nvGrpSpPr>
            <p:cNvPr id="129" name="Group 128"/>
            <p:cNvGrpSpPr/>
            <p:nvPr/>
          </p:nvGrpSpPr>
          <p:grpSpPr>
            <a:xfrm>
              <a:off x="6975550" y="3308120"/>
              <a:ext cx="1768030" cy="1621919"/>
              <a:chOff x="6011008" y="2521926"/>
              <a:chExt cx="2362200" cy="2166986"/>
            </a:xfrm>
          </p:grpSpPr>
          <p:sp>
            <p:nvSpPr>
              <p:cNvPr id="185" name="Freeform 184"/>
              <p:cNvSpPr/>
              <p:nvPr/>
            </p:nvSpPr>
            <p:spPr>
              <a:xfrm>
                <a:off x="6066692" y="2567354"/>
                <a:ext cx="2259623" cy="2092569"/>
              </a:xfrm>
              <a:custGeom>
                <a:avLst/>
                <a:gdLst>
                  <a:gd name="connsiteX0" fmla="*/ 0 w 2259623"/>
                  <a:gd name="connsiteY0" fmla="*/ 2083777 h 2092569"/>
                  <a:gd name="connsiteX1" fmla="*/ 140677 w 2259623"/>
                  <a:gd name="connsiteY1" fmla="*/ 1213338 h 2092569"/>
                  <a:gd name="connsiteX2" fmla="*/ 316523 w 2259623"/>
                  <a:gd name="connsiteY2" fmla="*/ 756138 h 2092569"/>
                  <a:gd name="connsiteX3" fmla="*/ 536331 w 2259623"/>
                  <a:gd name="connsiteY3" fmla="*/ 430823 h 2092569"/>
                  <a:gd name="connsiteX4" fmla="*/ 888023 w 2259623"/>
                  <a:gd name="connsiteY4" fmla="*/ 175846 h 2092569"/>
                  <a:gd name="connsiteX5" fmla="*/ 1283677 w 2259623"/>
                  <a:gd name="connsiteY5" fmla="*/ 61546 h 2092569"/>
                  <a:gd name="connsiteX6" fmla="*/ 1696916 w 2259623"/>
                  <a:gd name="connsiteY6" fmla="*/ 0 h 2092569"/>
                  <a:gd name="connsiteX7" fmla="*/ 1943100 w 2259623"/>
                  <a:gd name="connsiteY7" fmla="*/ 202223 h 2092569"/>
                  <a:gd name="connsiteX8" fmla="*/ 2057400 w 2259623"/>
                  <a:gd name="connsiteY8" fmla="*/ 589084 h 2092569"/>
                  <a:gd name="connsiteX9" fmla="*/ 2259623 w 2259623"/>
                  <a:gd name="connsiteY9" fmla="*/ 923192 h 2092569"/>
                  <a:gd name="connsiteX10" fmla="*/ 2145323 w 2259623"/>
                  <a:gd name="connsiteY10" fmla="*/ 1055077 h 2092569"/>
                  <a:gd name="connsiteX11" fmla="*/ 1635370 w 2259623"/>
                  <a:gd name="connsiteY11" fmla="*/ 888023 h 2092569"/>
                  <a:gd name="connsiteX12" fmla="*/ 1195754 w 2259623"/>
                  <a:gd name="connsiteY12" fmla="*/ 826477 h 2092569"/>
                  <a:gd name="connsiteX13" fmla="*/ 1046285 w 2259623"/>
                  <a:gd name="connsiteY13" fmla="*/ 844061 h 2092569"/>
                  <a:gd name="connsiteX14" fmla="*/ 791308 w 2259623"/>
                  <a:gd name="connsiteY14" fmla="*/ 1046284 h 2092569"/>
                  <a:gd name="connsiteX15" fmla="*/ 712177 w 2259623"/>
                  <a:gd name="connsiteY15" fmla="*/ 1485900 h 2092569"/>
                  <a:gd name="connsiteX16" fmla="*/ 650631 w 2259623"/>
                  <a:gd name="connsiteY16" fmla="*/ 2092569 h 2092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59623" h="2092569">
                    <a:moveTo>
                      <a:pt x="0" y="2083777"/>
                    </a:moveTo>
                    <a:lnTo>
                      <a:pt x="140677" y="1213338"/>
                    </a:lnTo>
                    <a:lnTo>
                      <a:pt x="316523" y="756138"/>
                    </a:lnTo>
                    <a:lnTo>
                      <a:pt x="536331" y="430823"/>
                    </a:lnTo>
                    <a:lnTo>
                      <a:pt x="888023" y="175846"/>
                    </a:lnTo>
                    <a:lnTo>
                      <a:pt x="1283677" y="61546"/>
                    </a:lnTo>
                    <a:lnTo>
                      <a:pt x="1696916" y="0"/>
                    </a:lnTo>
                    <a:lnTo>
                      <a:pt x="1943100" y="202223"/>
                    </a:lnTo>
                    <a:lnTo>
                      <a:pt x="2057400" y="589084"/>
                    </a:lnTo>
                    <a:lnTo>
                      <a:pt x="2259623" y="923192"/>
                    </a:lnTo>
                    <a:lnTo>
                      <a:pt x="2145323" y="1055077"/>
                    </a:lnTo>
                    <a:lnTo>
                      <a:pt x="1635370" y="888023"/>
                    </a:lnTo>
                    <a:lnTo>
                      <a:pt x="1195754" y="826477"/>
                    </a:lnTo>
                    <a:lnTo>
                      <a:pt x="1046285" y="844061"/>
                    </a:lnTo>
                    <a:lnTo>
                      <a:pt x="791308" y="1046284"/>
                    </a:lnTo>
                    <a:lnTo>
                      <a:pt x="712177" y="1485900"/>
                    </a:lnTo>
                    <a:lnTo>
                      <a:pt x="650631" y="2092569"/>
                    </a:lnTo>
                  </a:path>
                </a:pathLst>
              </a:custGeom>
              <a:ln w="508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86" name="Oval 185"/>
              <p:cNvSpPr>
                <a:spLocks noChangeAspect="1"/>
              </p:cNvSpPr>
              <p:nvPr/>
            </p:nvSpPr>
            <p:spPr>
              <a:xfrm flipV="1">
                <a:off x="6011008" y="4588328"/>
                <a:ext cx="100584" cy="10058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7" name="Oval 186"/>
              <p:cNvSpPr>
                <a:spLocks noChangeAspect="1"/>
              </p:cNvSpPr>
              <p:nvPr/>
            </p:nvSpPr>
            <p:spPr>
              <a:xfrm flipV="1">
                <a:off x="6147816" y="3773366"/>
                <a:ext cx="100584" cy="10058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8" name="Oval 187"/>
              <p:cNvSpPr>
                <a:spLocks noChangeAspect="1"/>
              </p:cNvSpPr>
              <p:nvPr/>
            </p:nvSpPr>
            <p:spPr>
              <a:xfrm flipV="1">
                <a:off x="6326592" y="3300574"/>
                <a:ext cx="100584" cy="10058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9" name="Oval 188"/>
              <p:cNvSpPr>
                <a:spLocks noChangeAspect="1"/>
              </p:cNvSpPr>
              <p:nvPr/>
            </p:nvSpPr>
            <p:spPr>
              <a:xfrm flipV="1">
                <a:off x="6555192" y="2952750"/>
                <a:ext cx="100584" cy="10058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0" name="Oval 189"/>
              <p:cNvSpPr>
                <a:spLocks noChangeAspect="1"/>
              </p:cNvSpPr>
              <p:nvPr/>
            </p:nvSpPr>
            <p:spPr>
              <a:xfrm flipV="1">
                <a:off x="6901024" y="2699766"/>
                <a:ext cx="100584" cy="10058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1" name="Oval 190"/>
              <p:cNvSpPr>
                <a:spLocks noChangeAspect="1"/>
              </p:cNvSpPr>
              <p:nvPr/>
            </p:nvSpPr>
            <p:spPr>
              <a:xfrm flipV="1">
                <a:off x="7282024" y="2580542"/>
                <a:ext cx="100584" cy="10058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2" name="Oval 191"/>
              <p:cNvSpPr>
                <a:spLocks noChangeAspect="1"/>
              </p:cNvSpPr>
              <p:nvPr/>
            </p:nvSpPr>
            <p:spPr>
              <a:xfrm flipV="1">
                <a:off x="7696200" y="2521926"/>
                <a:ext cx="100584" cy="10058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3" name="Oval 192"/>
              <p:cNvSpPr>
                <a:spLocks noChangeAspect="1"/>
              </p:cNvSpPr>
              <p:nvPr/>
            </p:nvSpPr>
            <p:spPr>
              <a:xfrm flipV="1">
                <a:off x="7961960" y="2723214"/>
                <a:ext cx="100584" cy="10058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4" name="Oval 193"/>
              <p:cNvSpPr>
                <a:spLocks noChangeAspect="1"/>
              </p:cNvSpPr>
              <p:nvPr/>
            </p:nvSpPr>
            <p:spPr>
              <a:xfrm flipV="1">
                <a:off x="8062544" y="3080766"/>
                <a:ext cx="100584" cy="10058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5" name="Oval 194"/>
              <p:cNvSpPr>
                <a:spLocks noChangeAspect="1"/>
              </p:cNvSpPr>
              <p:nvPr/>
            </p:nvSpPr>
            <p:spPr>
              <a:xfrm flipV="1">
                <a:off x="8272624" y="3427534"/>
                <a:ext cx="100584" cy="10058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6" name="Oval 195"/>
              <p:cNvSpPr>
                <a:spLocks noChangeAspect="1"/>
              </p:cNvSpPr>
              <p:nvPr/>
            </p:nvSpPr>
            <p:spPr>
              <a:xfrm flipV="1">
                <a:off x="8153400" y="3561414"/>
                <a:ext cx="100584" cy="10058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7" name="Oval 196"/>
              <p:cNvSpPr>
                <a:spLocks noChangeAspect="1"/>
              </p:cNvSpPr>
              <p:nvPr/>
            </p:nvSpPr>
            <p:spPr>
              <a:xfrm flipV="1">
                <a:off x="7645440" y="3409950"/>
                <a:ext cx="100584" cy="10058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8" name="Oval 197"/>
              <p:cNvSpPr>
                <a:spLocks noChangeAspect="1"/>
              </p:cNvSpPr>
              <p:nvPr/>
            </p:nvSpPr>
            <p:spPr>
              <a:xfrm flipV="1">
                <a:off x="7230208" y="3351334"/>
                <a:ext cx="100584" cy="10058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9" name="Oval 198"/>
              <p:cNvSpPr>
                <a:spLocks noChangeAspect="1"/>
              </p:cNvSpPr>
              <p:nvPr/>
            </p:nvSpPr>
            <p:spPr>
              <a:xfrm flipV="1">
                <a:off x="7060224" y="3368918"/>
                <a:ext cx="100584" cy="10058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0" name="Oval 199"/>
              <p:cNvSpPr>
                <a:spLocks noChangeAspect="1"/>
              </p:cNvSpPr>
              <p:nvPr/>
            </p:nvSpPr>
            <p:spPr>
              <a:xfrm flipV="1">
                <a:off x="6822832" y="3555550"/>
                <a:ext cx="100584" cy="10058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1" name="Oval 200"/>
              <p:cNvSpPr>
                <a:spLocks noChangeAspect="1"/>
              </p:cNvSpPr>
              <p:nvPr/>
            </p:nvSpPr>
            <p:spPr>
              <a:xfrm flipV="1">
                <a:off x="6672424" y="4570534"/>
                <a:ext cx="100584" cy="10058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130" name="Straight Connector 129"/>
            <p:cNvCxnSpPr/>
            <p:nvPr/>
          </p:nvCxnSpPr>
          <p:spPr>
            <a:xfrm>
              <a:off x="6439989" y="4422136"/>
              <a:ext cx="278072" cy="0"/>
            </a:xfrm>
            <a:prstGeom prst="line">
              <a:avLst/>
            </a:prstGeom>
            <a:solidFill>
              <a:schemeClr val="bg1">
                <a:lumMod val="50000"/>
              </a:schemeClr>
            </a:solidFill>
            <a:ln w="5080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31" name="Straight Connector 130"/>
            <p:cNvCxnSpPr/>
            <p:nvPr/>
          </p:nvCxnSpPr>
          <p:spPr>
            <a:xfrm>
              <a:off x="6439989" y="3958682"/>
              <a:ext cx="278072" cy="0"/>
            </a:xfrm>
            <a:prstGeom prst="line">
              <a:avLst/>
            </a:prstGeom>
            <a:solidFill>
              <a:schemeClr val="bg1">
                <a:lumMod val="50000"/>
              </a:schemeClr>
            </a:solidFill>
            <a:ln w="5080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32" name="Straight Connector 131"/>
            <p:cNvCxnSpPr/>
            <p:nvPr/>
          </p:nvCxnSpPr>
          <p:spPr>
            <a:xfrm>
              <a:off x="6439989" y="3495229"/>
              <a:ext cx="278072" cy="0"/>
            </a:xfrm>
            <a:prstGeom prst="line">
              <a:avLst/>
            </a:prstGeom>
            <a:solidFill>
              <a:schemeClr val="bg1">
                <a:lumMod val="50000"/>
              </a:schemeClr>
            </a:solidFill>
            <a:ln w="5080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33" name="Straight Connector 132"/>
            <p:cNvCxnSpPr/>
            <p:nvPr/>
          </p:nvCxnSpPr>
          <p:spPr>
            <a:xfrm>
              <a:off x="8757255" y="3958682"/>
              <a:ext cx="278072" cy="0"/>
            </a:xfrm>
            <a:prstGeom prst="line">
              <a:avLst/>
            </a:prstGeom>
            <a:solidFill>
              <a:schemeClr val="bg1">
                <a:lumMod val="50000"/>
              </a:schemeClr>
            </a:solidFill>
            <a:ln w="5080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34" name="Straight Connector 133"/>
            <p:cNvCxnSpPr/>
            <p:nvPr/>
          </p:nvCxnSpPr>
          <p:spPr>
            <a:xfrm>
              <a:off x="8757255" y="3495229"/>
              <a:ext cx="278072" cy="0"/>
            </a:xfrm>
            <a:prstGeom prst="line">
              <a:avLst/>
            </a:prstGeom>
            <a:solidFill>
              <a:schemeClr val="bg1">
                <a:lumMod val="50000"/>
              </a:schemeClr>
            </a:solidFill>
            <a:ln w="5080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35" name="Straight Connector 134"/>
            <p:cNvCxnSpPr/>
            <p:nvPr/>
          </p:nvCxnSpPr>
          <p:spPr>
            <a:xfrm>
              <a:off x="8757255" y="4422136"/>
              <a:ext cx="278072" cy="0"/>
            </a:xfrm>
            <a:prstGeom prst="line">
              <a:avLst/>
            </a:prstGeom>
            <a:solidFill>
              <a:schemeClr val="bg1">
                <a:lumMod val="50000"/>
              </a:schemeClr>
            </a:solidFill>
            <a:ln w="5080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36" name="Oval 135"/>
            <p:cNvSpPr/>
            <p:nvPr/>
          </p:nvSpPr>
          <p:spPr>
            <a:xfrm>
              <a:off x="8108421" y="3865992"/>
              <a:ext cx="185381" cy="185381"/>
            </a:xfrm>
            <a:prstGeom prst="ellipse">
              <a:avLst/>
            </a:prstGeom>
            <a:solidFill>
              <a:schemeClr val="bg1">
                <a:lumMod val="50000"/>
              </a:schemeClr>
            </a:solid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7" name="Oval 136"/>
            <p:cNvSpPr/>
            <p:nvPr/>
          </p:nvSpPr>
          <p:spPr>
            <a:xfrm>
              <a:off x="8571874" y="3865992"/>
              <a:ext cx="185381" cy="185381"/>
            </a:xfrm>
            <a:prstGeom prst="ellipse">
              <a:avLst/>
            </a:prstGeom>
            <a:solidFill>
              <a:schemeClr val="bg1">
                <a:lumMod val="50000"/>
              </a:schemeClr>
            </a:solid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8" name="Oval 137"/>
            <p:cNvSpPr/>
            <p:nvPr/>
          </p:nvSpPr>
          <p:spPr>
            <a:xfrm>
              <a:off x="8571874" y="3402539"/>
              <a:ext cx="185381" cy="185381"/>
            </a:xfrm>
            <a:prstGeom prst="ellipse">
              <a:avLst/>
            </a:prstGeom>
            <a:solidFill>
              <a:schemeClr val="bg1">
                <a:lumMod val="50000"/>
              </a:schemeClr>
            </a:solid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9" name="Oval 138"/>
            <p:cNvSpPr/>
            <p:nvPr/>
          </p:nvSpPr>
          <p:spPr>
            <a:xfrm>
              <a:off x="8571874" y="4329445"/>
              <a:ext cx="185381" cy="185381"/>
            </a:xfrm>
            <a:prstGeom prst="ellipse">
              <a:avLst/>
            </a:prstGeom>
            <a:solidFill>
              <a:schemeClr val="bg1">
                <a:lumMod val="50000"/>
              </a:schemeClr>
            </a:solid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0" name="Oval 139"/>
            <p:cNvSpPr/>
            <p:nvPr/>
          </p:nvSpPr>
          <p:spPr>
            <a:xfrm>
              <a:off x="7181514" y="3865992"/>
              <a:ext cx="185381" cy="185381"/>
            </a:xfrm>
            <a:prstGeom prst="ellipse">
              <a:avLst/>
            </a:prstGeom>
            <a:solidFill>
              <a:schemeClr val="bg1">
                <a:lumMod val="50000"/>
              </a:schemeClr>
            </a:solid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1" name="Oval 140"/>
            <p:cNvSpPr/>
            <p:nvPr/>
          </p:nvSpPr>
          <p:spPr>
            <a:xfrm>
              <a:off x="6718061" y="3865992"/>
              <a:ext cx="185381" cy="185381"/>
            </a:xfrm>
            <a:prstGeom prst="ellipse">
              <a:avLst/>
            </a:prstGeom>
            <a:solidFill>
              <a:schemeClr val="bg1">
                <a:lumMod val="50000"/>
              </a:schemeClr>
            </a:solid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2" name="Oval 141"/>
            <p:cNvSpPr/>
            <p:nvPr/>
          </p:nvSpPr>
          <p:spPr>
            <a:xfrm>
              <a:off x="6718061" y="3402539"/>
              <a:ext cx="185381" cy="185381"/>
            </a:xfrm>
            <a:prstGeom prst="ellipse">
              <a:avLst/>
            </a:prstGeom>
            <a:solidFill>
              <a:schemeClr val="bg1">
                <a:lumMod val="50000"/>
              </a:schemeClr>
            </a:solid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3" name="Oval 142"/>
            <p:cNvSpPr/>
            <p:nvPr/>
          </p:nvSpPr>
          <p:spPr>
            <a:xfrm>
              <a:off x="6718061" y="4329445"/>
              <a:ext cx="185381" cy="185381"/>
            </a:xfrm>
            <a:prstGeom prst="ellipse">
              <a:avLst/>
            </a:prstGeom>
            <a:solidFill>
              <a:schemeClr val="bg1">
                <a:lumMod val="50000"/>
              </a:schemeClr>
            </a:solid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44" name="Straight Connector 143"/>
            <p:cNvCxnSpPr/>
            <p:nvPr/>
          </p:nvCxnSpPr>
          <p:spPr>
            <a:xfrm>
              <a:off x="6903442" y="3495229"/>
              <a:ext cx="278072" cy="0"/>
            </a:xfrm>
            <a:prstGeom prst="line">
              <a:avLst/>
            </a:prstGeom>
            <a:solidFill>
              <a:schemeClr val="bg1">
                <a:lumMod val="50000"/>
              </a:schemeClr>
            </a:solidFill>
            <a:ln w="50800">
              <a:solidFill>
                <a:schemeClr val="tx1">
                  <a:lumMod val="75000"/>
                  <a:lumOff val="2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45" name="Straight Connector 144"/>
            <p:cNvCxnSpPr/>
            <p:nvPr/>
          </p:nvCxnSpPr>
          <p:spPr>
            <a:xfrm>
              <a:off x="7366895" y="3495229"/>
              <a:ext cx="278072" cy="0"/>
            </a:xfrm>
            <a:prstGeom prst="line">
              <a:avLst/>
            </a:prstGeom>
            <a:solidFill>
              <a:schemeClr val="bg1">
                <a:lumMod val="50000"/>
              </a:schemeClr>
            </a:solidFill>
            <a:ln w="508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46" name="Straight Connector 145"/>
            <p:cNvCxnSpPr/>
            <p:nvPr/>
          </p:nvCxnSpPr>
          <p:spPr>
            <a:xfrm>
              <a:off x="7830349" y="3495229"/>
              <a:ext cx="278072" cy="0"/>
            </a:xfrm>
            <a:prstGeom prst="line">
              <a:avLst/>
            </a:prstGeom>
            <a:solidFill>
              <a:schemeClr val="bg1">
                <a:lumMod val="50000"/>
              </a:schemeClr>
            </a:solidFill>
            <a:ln w="508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47" name="Straight Connector 146"/>
            <p:cNvCxnSpPr/>
            <p:nvPr/>
          </p:nvCxnSpPr>
          <p:spPr>
            <a:xfrm>
              <a:off x="8293802" y="3495229"/>
              <a:ext cx="278072" cy="0"/>
            </a:xfrm>
            <a:prstGeom prst="line">
              <a:avLst/>
            </a:prstGeom>
            <a:solidFill>
              <a:schemeClr val="bg1">
                <a:lumMod val="50000"/>
              </a:schemeClr>
            </a:solidFill>
            <a:ln w="50800">
              <a:solidFill>
                <a:schemeClr val="tx1">
                  <a:lumMod val="75000"/>
                  <a:lumOff val="2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48" name="Straight Connector 147"/>
            <p:cNvCxnSpPr/>
            <p:nvPr/>
          </p:nvCxnSpPr>
          <p:spPr>
            <a:xfrm>
              <a:off x="6903442" y="3958682"/>
              <a:ext cx="278072" cy="0"/>
            </a:xfrm>
            <a:prstGeom prst="line">
              <a:avLst/>
            </a:prstGeom>
            <a:solidFill>
              <a:schemeClr val="bg1">
                <a:lumMod val="50000"/>
              </a:schemeClr>
            </a:solidFill>
            <a:ln w="50800">
              <a:solidFill>
                <a:schemeClr val="tx1">
                  <a:lumMod val="75000"/>
                  <a:lumOff val="2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49" name="Straight Connector 148"/>
            <p:cNvCxnSpPr/>
            <p:nvPr/>
          </p:nvCxnSpPr>
          <p:spPr>
            <a:xfrm>
              <a:off x="7366895" y="3958682"/>
              <a:ext cx="278072" cy="0"/>
            </a:xfrm>
            <a:prstGeom prst="line">
              <a:avLst/>
            </a:prstGeom>
            <a:solidFill>
              <a:schemeClr val="bg1">
                <a:lumMod val="50000"/>
              </a:schemeClr>
            </a:solidFill>
            <a:ln w="508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50" name="Straight Connector 149"/>
            <p:cNvCxnSpPr/>
            <p:nvPr/>
          </p:nvCxnSpPr>
          <p:spPr>
            <a:xfrm>
              <a:off x="7830349" y="3958682"/>
              <a:ext cx="278072" cy="0"/>
            </a:xfrm>
            <a:prstGeom prst="line">
              <a:avLst/>
            </a:prstGeom>
            <a:solidFill>
              <a:schemeClr val="bg1">
                <a:lumMod val="50000"/>
              </a:schemeClr>
            </a:solidFill>
            <a:ln w="508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51" name="Straight Connector 150"/>
            <p:cNvCxnSpPr/>
            <p:nvPr/>
          </p:nvCxnSpPr>
          <p:spPr>
            <a:xfrm>
              <a:off x="8293802" y="3958682"/>
              <a:ext cx="278072" cy="0"/>
            </a:xfrm>
            <a:prstGeom prst="line">
              <a:avLst/>
            </a:prstGeom>
            <a:solidFill>
              <a:schemeClr val="bg1">
                <a:lumMod val="50000"/>
              </a:schemeClr>
            </a:solidFill>
            <a:ln w="50800">
              <a:solidFill>
                <a:schemeClr val="tx1">
                  <a:lumMod val="75000"/>
                  <a:lumOff val="2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52" name="Straight Connector 151"/>
            <p:cNvCxnSpPr/>
            <p:nvPr/>
          </p:nvCxnSpPr>
          <p:spPr>
            <a:xfrm>
              <a:off x="6903442" y="4422136"/>
              <a:ext cx="278072" cy="0"/>
            </a:xfrm>
            <a:prstGeom prst="line">
              <a:avLst/>
            </a:prstGeom>
            <a:solidFill>
              <a:schemeClr val="bg1">
                <a:lumMod val="50000"/>
              </a:schemeClr>
            </a:solidFill>
            <a:ln w="50800">
              <a:solidFill>
                <a:schemeClr val="tx1">
                  <a:lumMod val="75000"/>
                  <a:lumOff val="2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53" name="Straight Connector 152"/>
            <p:cNvCxnSpPr/>
            <p:nvPr/>
          </p:nvCxnSpPr>
          <p:spPr>
            <a:xfrm>
              <a:off x="7366895" y="4422136"/>
              <a:ext cx="278072" cy="0"/>
            </a:xfrm>
            <a:prstGeom prst="line">
              <a:avLst/>
            </a:prstGeom>
            <a:solidFill>
              <a:schemeClr val="bg1">
                <a:lumMod val="50000"/>
              </a:schemeClr>
            </a:solidFill>
            <a:ln w="508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54" name="Straight Connector 153"/>
            <p:cNvCxnSpPr/>
            <p:nvPr/>
          </p:nvCxnSpPr>
          <p:spPr>
            <a:xfrm>
              <a:off x="7830349" y="4422136"/>
              <a:ext cx="278072" cy="0"/>
            </a:xfrm>
            <a:prstGeom prst="line">
              <a:avLst/>
            </a:prstGeom>
            <a:solidFill>
              <a:schemeClr val="bg1">
                <a:lumMod val="50000"/>
              </a:schemeClr>
            </a:solidFill>
            <a:ln w="508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55" name="Straight Connector 154"/>
            <p:cNvCxnSpPr/>
            <p:nvPr/>
          </p:nvCxnSpPr>
          <p:spPr>
            <a:xfrm>
              <a:off x="8293802" y="4422136"/>
              <a:ext cx="278072" cy="0"/>
            </a:xfrm>
            <a:prstGeom prst="line">
              <a:avLst/>
            </a:prstGeom>
            <a:solidFill>
              <a:schemeClr val="bg1">
                <a:lumMod val="50000"/>
              </a:schemeClr>
            </a:solidFill>
            <a:ln w="50800">
              <a:solidFill>
                <a:schemeClr val="tx1">
                  <a:lumMod val="75000"/>
                  <a:lumOff val="2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56" name="Straight Connector 155"/>
            <p:cNvCxnSpPr/>
            <p:nvPr/>
          </p:nvCxnSpPr>
          <p:spPr>
            <a:xfrm rot="5400000">
              <a:off x="6671716" y="3263502"/>
              <a:ext cx="278072" cy="0"/>
            </a:xfrm>
            <a:prstGeom prst="line">
              <a:avLst/>
            </a:prstGeom>
            <a:solidFill>
              <a:schemeClr val="bg1">
                <a:lumMod val="50000"/>
              </a:schemeClr>
            </a:solidFill>
            <a:ln w="5080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57" name="Straight Connector 156"/>
            <p:cNvCxnSpPr/>
            <p:nvPr/>
          </p:nvCxnSpPr>
          <p:spPr>
            <a:xfrm rot="5400000">
              <a:off x="6671716" y="3726955"/>
              <a:ext cx="278072" cy="0"/>
            </a:xfrm>
            <a:prstGeom prst="line">
              <a:avLst/>
            </a:prstGeom>
            <a:solidFill>
              <a:schemeClr val="bg1">
                <a:lumMod val="50000"/>
              </a:schemeClr>
            </a:solidFill>
            <a:ln w="50800">
              <a:solidFill>
                <a:schemeClr val="tx1">
                  <a:lumMod val="75000"/>
                  <a:lumOff val="2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58" name="Straight Connector 157"/>
            <p:cNvCxnSpPr/>
            <p:nvPr/>
          </p:nvCxnSpPr>
          <p:spPr>
            <a:xfrm rot="5400000">
              <a:off x="6671716" y="4190409"/>
              <a:ext cx="278072" cy="0"/>
            </a:xfrm>
            <a:prstGeom prst="line">
              <a:avLst/>
            </a:prstGeom>
            <a:solidFill>
              <a:schemeClr val="bg1">
                <a:lumMod val="50000"/>
              </a:schemeClr>
            </a:solidFill>
            <a:ln w="50800">
              <a:solidFill>
                <a:schemeClr val="tx1">
                  <a:lumMod val="75000"/>
                  <a:lumOff val="2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59" name="Straight Connector 158"/>
            <p:cNvCxnSpPr/>
            <p:nvPr/>
          </p:nvCxnSpPr>
          <p:spPr>
            <a:xfrm rot="5400000">
              <a:off x="6671716" y="4653862"/>
              <a:ext cx="278072" cy="0"/>
            </a:xfrm>
            <a:prstGeom prst="line">
              <a:avLst/>
            </a:prstGeom>
            <a:solidFill>
              <a:schemeClr val="bg1">
                <a:lumMod val="50000"/>
              </a:schemeClr>
            </a:solidFill>
            <a:ln w="5080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60" name="Straight Connector 159"/>
            <p:cNvCxnSpPr/>
            <p:nvPr/>
          </p:nvCxnSpPr>
          <p:spPr>
            <a:xfrm rot="5400000">
              <a:off x="7135169" y="3263502"/>
              <a:ext cx="278072" cy="0"/>
            </a:xfrm>
            <a:prstGeom prst="line">
              <a:avLst/>
            </a:prstGeom>
            <a:solidFill>
              <a:schemeClr val="bg1">
                <a:lumMod val="50000"/>
              </a:schemeClr>
            </a:solidFill>
            <a:ln w="5080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61" name="Straight Connector 160"/>
            <p:cNvCxnSpPr/>
            <p:nvPr/>
          </p:nvCxnSpPr>
          <p:spPr>
            <a:xfrm rot="5400000">
              <a:off x="7135169" y="3726955"/>
              <a:ext cx="278072" cy="0"/>
            </a:xfrm>
            <a:prstGeom prst="line">
              <a:avLst/>
            </a:prstGeom>
            <a:solidFill>
              <a:schemeClr val="bg1">
                <a:lumMod val="50000"/>
              </a:schemeClr>
            </a:solidFill>
            <a:ln w="508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62" name="Straight Connector 161"/>
            <p:cNvCxnSpPr/>
            <p:nvPr/>
          </p:nvCxnSpPr>
          <p:spPr>
            <a:xfrm rot="5400000">
              <a:off x="7135169" y="4190409"/>
              <a:ext cx="278072" cy="0"/>
            </a:xfrm>
            <a:prstGeom prst="line">
              <a:avLst/>
            </a:prstGeom>
            <a:solidFill>
              <a:schemeClr val="bg1">
                <a:lumMod val="50000"/>
              </a:schemeClr>
            </a:solidFill>
            <a:ln w="508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63" name="Straight Connector 162"/>
            <p:cNvCxnSpPr/>
            <p:nvPr/>
          </p:nvCxnSpPr>
          <p:spPr>
            <a:xfrm rot="5400000">
              <a:off x="7135169" y="4653862"/>
              <a:ext cx="278072" cy="0"/>
            </a:xfrm>
            <a:prstGeom prst="line">
              <a:avLst/>
            </a:prstGeom>
            <a:solidFill>
              <a:schemeClr val="bg1">
                <a:lumMod val="50000"/>
              </a:schemeClr>
            </a:solidFill>
            <a:ln w="5080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64" name="Straight Connector 163"/>
            <p:cNvCxnSpPr/>
            <p:nvPr/>
          </p:nvCxnSpPr>
          <p:spPr>
            <a:xfrm rot="5400000">
              <a:off x="7598622" y="3263502"/>
              <a:ext cx="278072" cy="0"/>
            </a:xfrm>
            <a:prstGeom prst="line">
              <a:avLst/>
            </a:prstGeom>
            <a:solidFill>
              <a:schemeClr val="bg1">
                <a:lumMod val="50000"/>
              </a:schemeClr>
            </a:solidFill>
            <a:ln w="5080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65" name="Straight Connector 164"/>
            <p:cNvCxnSpPr/>
            <p:nvPr/>
          </p:nvCxnSpPr>
          <p:spPr>
            <a:xfrm rot="5400000">
              <a:off x="7598622" y="3726955"/>
              <a:ext cx="278072" cy="0"/>
            </a:xfrm>
            <a:prstGeom prst="line">
              <a:avLst/>
            </a:prstGeom>
            <a:solidFill>
              <a:schemeClr val="bg1">
                <a:lumMod val="50000"/>
              </a:schemeClr>
            </a:solidFill>
            <a:ln w="508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66" name="Straight Connector 165"/>
            <p:cNvCxnSpPr/>
            <p:nvPr/>
          </p:nvCxnSpPr>
          <p:spPr>
            <a:xfrm rot="5400000">
              <a:off x="7598622" y="4190409"/>
              <a:ext cx="278072" cy="0"/>
            </a:xfrm>
            <a:prstGeom prst="line">
              <a:avLst/>
            </a:prstGeom>
            <a:solidFill>
              <a:schemeClr val="bg1">
                <a:lumMod val="50000"/>
              </a:schemeClr>
            </a:solidFill>
            <a:ln w="508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67" name="Straight Connector 166"/>
            <p:cNvCxnSpPr/>
            <p:nvPr/>
          </p:nvCxnSpPr>
          <p:spPr>
            <a:xfrm rot="5400000">
              <a:off x="7598622" y="4653862"/>
              <a:ext cx="278072" cy="0"/>
            </a:xfrm>
            <a:prstGeom prst="line">
              <a:avLst/>
            </a:prstGeom>
            <a:solidFill>
              <a:schemeClr val="bg1">
                <a:lumMod val="50000"/>
              </a:schemeClr>
            </a:solidFill>
            <a:ln w="5080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68" name="Straight Connector 167"/>
            <p:cNvCxnSpPr/>
            <p:nvPr/>
          </p:nvCxnSpPr>
          <p:spPr>
            <a:xfrm rot="5400000">
              <a:off x="8062075" y="3263502"/>
              <a:ext cx="278072" cy="0"/>
            </a:xfrm>
            <a:prstGeom prst="line">
              <a:avLst/>
            </a:prstGeom>
            <a:solidFill>
              <a:schemeClr val="bg1">
                <a:lumMod val="50000"/>
              </a:schemeClr>
            </a:solidFill>
            <a:ln w="5080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69" name="Straight Connector 168"/>
            <p:cNvCxnSpPr/>
            <p:nvPr/>
          </p:nvCxnSpPr>
          <p:spPr>
            <a:xfrm rot="5400000">
              <a:off x="8062075" y="3726955"/>
              <a:ext cx="278072" cy="0"/>
            </a:xfrm>
            <a:prstGeom prst="line">
              <a:avLst/>
            </a:prstGeom>
            <a:solidFill>
              <a:schemeClr val="bg1">
                <a:lumMod val="50000"/>
              </a:schemeClr>
            </a:solidFill>
            <a:ln w="508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70" name="Straight Connector 169"/>
            <p:cNvCxnSpPr/>
            <p:nvPr/>
          </p:nvCxnSpPr>
          <p:spPr>
            <a:xfrm rot="5400000">
              <a:off x="8062075" y="4190409"/>
              <a:ext cx="278072" cy="0"/>
            </a:xfrm>
            <a:prstGeom prst="line">
              <a:avLst/>
            </a:prstGeom>
            <a:solidFill>
              <a:schemeClr val="bg1">
                <a:lumMod val="50000"/>
              </a:schemeClr>
            </a:solidFill>
            <a:ln w="508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71" name="Straight Connector 170"/>
            <p:cNvCxnSpPr/>
            <p:nvPr/>
          </p:nvCxnSpPr>
          <p:spPr>
            <a:xfrm rot="5400000">
              <a:off x="8062075" y="4653862"/>
              <a:ext cx="278072" cy="0"/>
            </a:xfrm>
            <a:prstGeom prst="line">
              <a:avLst/>
            </a:prstGeom>
            <a:solidFill>
              <a:schemeClr val="bg1">
                <a:lumMod val="50000"/>
              </a:schemeClr>
            </a:solidFill>
            <a:ln w="5080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72" name="Straight Connector 171"/>
            <p:cNvCxnSpPr/>
            <p:nvPr/>
          </p:nvCxnSpPr>
          <p:spPr>
            <a:xfrm rot="5400000">
              <a:off x="8525528" y="3263502"/>
              <a:ext cx="278072" cy="0"/>
            </a:xfrm>
            <a:prstGeom prst="line">
              <a:avLst/>
            </a:prstGeom>
            <a:solidFill>
              <a:schemeClr val="bg1">
                <a:lumMod val="50000"/>
              </a:schemeClr>
            </a:solidFill>
            <a:ln w="5080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73" name="Straight Connector 172"/>
            <p:cNvCxnSpPr/>
            <p:nvPr/>
          </p:nvCxnSpPr>
          <p:spPr>
            <a:xfrm rot="5400000">
              <a:off x="8525528" y="3726955"/>
              <a:ext cx="278072" cy="0"/>
            </a:xfrm>
            <a:prstGeom prst="line">
              <a:avLst/>
            </a:prstGeom>
            <a:solidFill>
              <a:schemeClr val="bg1">
                <a:lumMod val="50000"/>
              </a:schemeClr>
            </a:solidFill>
            <a:ln w="50800">
              <a:solidFill>
                <a:schemeClr val="tx1">
                  <a:lumMod val="75000"/>
                  <a:lumOff val="2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74" name="Straight Connector 173"/>
            <p:cNvCxnSpPr/>
            <p:nvPr/>
          </p:nvCxnSpPr>
          <p:spPr>
            <a:xfrm rot="5400000">
              <a:off x="8525528" y="4190409"/>
              <a:ext cx="278072" cy="0"/>
            </a:xfrm>
            <a:prstGeom prst="line">
              <a:avLst/>
            </a:prstGeom>
            <a:solidFill>
              <a:schemeClr val="bg1">
                <a:lumMod val="50000"/>
              </a:schemeClr>
            </a:solidFill>
            <a:ln w="50800">
              <a:solidFill>
                <a:schemeClr val="tx1">
                  <a:lumMod val="75000"/>
                  <a:lumOff val="2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75" name="Straight Connector 174"/>
            <p:cNvCxnSpPr/>
            <p:nvPr/>
          </p:nvCxnSpPr>
          <p:spPr>
            <a:xfrm rot="5400000">
              <a:off x="8525528" y="4653862"/>
              <a:ext cx="278072" cy="0"/>
            </a:xfrm>
            <a:prstGeom prst="line">
              <a:avLst/>
            </a:prstGeom>
            <a:solidFill>
              <a:schemeClr val="bg1">
                <a:lumMod val="50000"/>
              </a:schemeClr>
            </a:solidFill>
            <a:ln w="5080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76" name="Oval 175"/>
            <p:cNvSpPr/>
            <p:nvPr/>
          </p:nvSpPr>
          <p:spPr>
            <a:xfrm>
              <a:off x="8108421" y="3402539"/>
              <a:ext cx="185381" cy="185381"/>
            </a:xfrm>
            <a:prstGeom prst="ellipse">
              <a:avLst/>
            </a:prstGeom>
            <a:solidFill>
              <a:schemeClr val="bg1">
                <a:lumMod val="50000"/>
              </a:schemeClr>
            </a:solid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7" name="Oval 176"/>
            <p:cNvSpPr/>
            <p:nvPr/>
          </p:nvSpPr>
          <p:spPr>
            <a:xfrm>
              <a:off x="8108421" y="3865992"/>
              <a:ext cx="185381" cy="185381"/>
            </a:xfrm>
            <a:prstGeom prst="ellipse">
              <a:avLst/>
            </a:prstGeom>
            <a:solidFill>
              <a:schemeClr val="bg1">
                <a:lumMod val="50000"/>
              </a:schemeClr>
            </a:solid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8" name="Oval 177"/>
            <p:cNvSpPr/>
            <p:nvPr/>
          </p:nvSpPr>
          <p:spPr>
            <a:xfrm>
              <a:off x="8108421" y="4329445"/>
              <a:ext cx="185381" cy="185381"/>
            </a:xfrm>
            <a:prstGeom prst="ellipse">
              <a:avLst/>
            </a:prstGeom>
            <a:solidFill>
              <a:schemeClr val="bg1">
                <a:lumMod val="50000"/>
              </a:schemeClr>
            </a:solid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9" name="Oval 178"/>
            <p:cNvSpPr/>
            <p:nvPr/>
          </p:nvSpPr>
          <p:spPr>
            <a:xfrm>
              <a:off x="7181514" y="3402539"/>
              <a:ext cx="185381" cy="185381"/>
            </a:xfrm>
            <a:prstGeom prst="ellipse">
              <a:avLst/>
            </a:prstGeom>
            <a:solidFill>
              <a:schemeClr val="bg1">
                <a:lumMod val="50000"/>
              </a:schemeClr>
            </a:solid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0" name="Oval 179"/>
            <p:cNvSpPr/>
            <p:nvPr/>
          </p:nvSpPr>
          <p:spPr>
            <a:xfrm>
              <a:off x="7181514" y="3865992"/>
              <a:ext cx="185381" cy="185381"/>
            </a:xfrm>
            <a:prstGeom prst="ellipse">
              <a:avLst/>
            </a:prstGeom>
            <a:solidFill>
              <a:schemeClr val="bg1">
                <a:lumMod val="50000"/>
              </a:schemeClr>
            </a:solid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1" name="Oval 180"/>
            <p:cNvSpPr/>
            <p:nvPr/>
          </p:nvSpPr>
          <p:spPr>
            <a:xfrm>
              <a:off x="7644967" y="3865992"/>
              <a:ext cx="185381" cy="185381"/>
            </a:xfrm>
            <a:prstGeom prst="ellipse">
              <a:avLst/>
            </a:prstGeom>
            <a:solidFill>
              <a:schemeClr val="bg1">
                <a:lumMod val="50000"/>
              </a:schemeClr>
            </a:solid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2" name="Oval 181"/>
            <p:cNvSpPr/>
            <p:nvPr/>
          </p:nvSpPr>
          <p:spPr>
            <a:xfrm>
              <a:off x="7644967" y="3402539"/>
              <a:ext cx="185381" cy="185381"/>
            </a:xfrm>
            <a:prstGeom prst="ellipse">
              <a:avLst/>
            </a:prstGeom>
            <a:solidFill>
              <a:schemeClr val="bg1">
                <a:lumMod val="50000"/>
              </a:schemeClr>
            </a:solid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3" name="Oval 182"/>
            <p:cNvSpPr/>
            <p:nvPr/>
          </p:nvSpPr>
          <p:spPr>
            <a:xfrm>
              <a:off x="7181514" y="4329445"/>
              <a:ext cx="185381" cy="185381"/>
            </a:xfrm>
            <a:prstGeom prst="ellipse">
              <a:avLst/>
            </a:prstGeom>
            <a:solidFill>
              <a:schemeClr val="bg1">
                <a:lumMod val="50000"/>
              </a:schemeClr>
            </a:solid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4" name="Oval 183"/>
            <p:cNvSpPr/>
            <p:nvPr/>
          </p:nvSpPr>
          <p:spPr>
            <a:xfrm>
              <a:off x="7644967" y="4329445"/>
              <a:ext cx="185381" cy="185381"/>
            </a:xfrm>
            <a:prstGeom prst="ellipse">
              <a:avLst/>
            </a:prstGeom>
            <a:solidFill>
              <a:schemeClr val="bg1">
                <a:lumMod val="50000"/>
              </a:schemeClr>
            </a:solid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88" name="Rectangle 87"/>
          <p:cNvSpPr/>
          <p:nvPr/>
        </p:nvSpPr>
        <p:spPr>
          <a:xfrm>
            <a:off x="7273399" y="960120"/>
            <a:ext cx="457200" cy="457200"/>
          </a:xfrm>
          <a:prstGeom prst="rect">
            <a:avLst/>
          </a:prstGeom>
          <a:gradFill flip="none" rotWithShape="1">
            <a:gsLst>
              <a:gs pos="0">
                <a:schemeClr val="accent6">
                  <a:lumMod val="75000"/>
                </a:schemeClr>
              </a:gs>
              <a:gs pos="16000">
                <a:schemeClr val="accent6">
                  <a:lumMod val="75000"/>
                </a:schemeClr>
              </a:gs>
              <a:gs pos="100000">
                <a:schemeClr val="bg1"/>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Rectangle 88"/>
          <p:cNvSpPr/>
          <p:nvPr/>
        </p:nvSpPr>
        <p:spPr>
          <a:xfrm rot="5400000">
            <a:off x="7730599" y="960120"/>
            <a:ext cx="457200" cy="457200"/>
          </a:xfrm>
          <a:prstGeom prst="rect">
            <a:avLst/>
          </a:prstGeom>
          <a:gradFill flip="none" rotWithShape="1">
            <a:gsLst>
              <a:gs pos="0">
                <a:schemeClr val="accent6">
                  <a:lumMod val="75000"/>
                </a:schemeClr>
              </a:gs>
              <a:gs pos="16000">
                <a:schemeClr val="accent6">
                  <a:lumMod val="75000"/>
                </a:schemeClr>
              </a:gs>
              <a:gs pos="100000">
                <a:schemeClr val="bg1"/>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0" name="Rectangle 89"/>
          <p:cNvSpPr/>
          <p:nvPr/>
        </p:nvSpPr>
        <p:spPr>
          <a:xfrm rot="16200000">
            <a:off x="7273399" y="1421195"/>
            <a:ext cx="457200" cy="457200"/>
          </a:xfrm>
          <a:prstGeom prst="rect">
            <a:avLst/>
          </a:prstGeom>
          <a:gradFill flip="none" rotWithShape="1">
            <a:gsLst>
              <a:gs pos="0">
                <a:schemeClr val="accent6">
                  <a:lumMod val="75000"/>
                </a:schemeClr>
              </a:gs>
              <a:gs pos="16000">
                <a:schemeClr val="accent6">
                  <a:lumMod val="75000"/>
                </a:schemeClr>
              </a:gs>
              <a:gs pos="100000">
                <a:schemeClr val="bg1"/>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Rectangle 90"/>
          <p:cNvSpPr/>
          <p:nvPr/>
        </p:nvSpPr>
        <p:spPr>
          <a:xfrm rot="10800000">
            <a:off x="7730599" y="1421195"/>
            <a:ext cx="457200" cy="457200"/>
          </a:xfrm>
          <a:prstGeom prst="rect">
            <a:avLst/>
          </a:prstGeom>
          <a:gradFill flip="none" rotWithShape="1">
            <a:gsLst>
              <a:gs pos="0">
                <a:schemeClr val="accent6">
                  <a:lumMod val="75000"/>
                </a:schemeClr>
              </a:gs>
              <a:gs pos="16000">
                <a:schemeClr val="accent6">
                  <a:lumMod val="75000"/>
                </a:schemeClr>
              </a:gs>
              <a:gs pos="100000">
                <a:schemeClr val="bg1"/>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 name="TextBox 91"/>
          <p:cNvSpPr txBox="1"/>
          <p:nvPr/>
        </p:nvSpPr>
        <p:spPr>
          <a:xfrm>
            <a:off x="7432038" y="285750"/>
            <a:ext cx="580608" cy="369332"/>
          </a:xfrm>
          <a:prstGeom prst="rect">
            <a:avLst/>
          </a:prstGeom>
          <a:noFill/>
        </p:spPr>
        <p:txBody>
          <a:bodyPr wrap="none" rtlCol="0">
            <a:spAutoFit/>
          </a:bodyPr>
          <a:lstStyle/>
          <a:p>
            <a:r>
              <a:rPr lang="en-US" b="1" i="1" dirty="0" smtClean="0">
                <a:effectLst>
                  <a:outerShdw blurRad="38100" dist="38100" dir="2700000" algn="tl">
                    <a:srgbClr val="000000">
                      <a:alpha val="43137"/>
                    </a:srgbClr>
                  </a:outerShdw>
                </a:effectLst>
              </a:rPr>
              <a:t>B</a:t>
            </a:r>
            <a:r>
              <a:rPr lang="en-US" b="1" dirty="0" smtClean="0">
                <a:effectLst>
                  <a:outerShdw blurRad="38100" dist="38100" dir="2700000" algn="tl">
                    <a:srgbClr val="000000">
                      <a:alpha val="43137"/>
                    </a:srgbClr>
                  </a:outerShdw>
                </a:effectLst>
              </a:rPr>
              <a:t>(</a:t>
            </a:r>
            <a:r>
              <a:rPr lang="en-US" b="1" i="1" dirty="0" smtClean="0">
                <a:effectLst>
                  <a:outerShdw blurRad="38100" dist="38100" dir="2700000" algn="tl">
                    <a:srgbClr val="000000">
                      <a:alpha val="43137"/>
                    </a:srgbClr>
                  </a:outerShdw>
                </a:effectLst>
              </a:rPr>
              <a:t>p</a:t>
            </a:r>
            <a:r>
              <a:rPr lang="en-US" b="1" dirty="0" smtClean="0">
                <a:effectLst>
                  <a:outerShdw blurRad="38100" dist="38100" dir="2700000" algn="tl">
                    <a:srgbClr val="000000">
                      <a:alpha val="43137"/>
                    </a:srgbClr>
                  </a:outerShdw>
                </a:effectLst>
              </a:rPr>
              <a:t>)</a:t>
            </a:r>
            <a:endParaRPr lang="en-US" b="1" dirty="0">
              <a:effectLst>
                <a:outerShdw blurRad="38100" dist="38100" dir="2700000" algn="tl">
                  <a:srgbClr val="000000">
                    <a:alpha val="43137"/>
                  </a:srgbClr>
                </a:outerShdw>
              </a:effectLst>
            </a:endParaRPr>
          </a:p>
        </p:txBody>
      </p:sp>
      <p:grpSp>
        <p:nvGrpSpPr>
          <p:cNvPr id="93" name="Group 92"/>
          <p:cNvGrpSpPr/>
          <p:nvPr/>
        </p:nvGrpSpPr>
        <p:grpSpPr>
          <a:xfrm>
            <a:off x="6446336" y="590550"/>
            <a:ext cx="2595338" cy="1805573"/>
            <a:chOff x="6439989" y="3124466"/>
            <a:chExt cx="2595338" cy="1805573"/>
          </a:xfrm>
        </p:grpSpPr>
        <p:grpSp>
          <p:nvGrpSpPr>
            <p:cNvPr id="94" name="Group 93"/>
            <p:cNvGrpSpPr/>
            <p:nvPr/>
          </p:nvGrpSpPr>
          <p:grpSpPr>
            <a:xfrm>
              <a:off x="6975550" y="3308120"/>
              <a:ext cx="1768030" cy="1621919"/>
              <a:chOff x="6011008" y="2521926"/>
              <a:chExt cx="2362200" cy="2166986"/>
            </a:xfrm>
          </p:grpSpPr>
          <p:sp>
            <p:nvSpPr>
              <p:cNvPr id="232" name="Freeform 231"/>
              <p:cNvSpPr/>
              <p:nvPr/>
            </p:nvSpPr>
            <p:spPr>
              <a:xfrm>
                <a:off x="6066692" y="2567354"/>
                <a:ext cx="2259623" cy="2092569"/>
              </a:xfrm>
              <a:custGeom>
                <a:avLst/>
                <a:gdLst>
                  <a:gd name="connsiteX0" fmla="*/ 0 w 2259623"/>
                  <a:gd name="connsiteY0" fmla="*/ 2083777 h 2092569"/>
                  <a:gd name="connsiteX1" fmla="*/ 140677 w 2259623"/>
                  <a:gd name="connsiteY1" fmla="*/ 1213338 h 2092569"/>
                  <a:gd name="connsiteX2" fmla="*/ 316523 w 2259623"/>
                  <a:gd name="connsiteY2" fmla="*/ 756138 h 2092569"/>
                  <a:gd name="connsiteX3" fmla="*/ 536331 w 2259623"/>
                  <a:gd name="connsiteY3" fmla="*/ 430823 h 2092569"/>
                  <a:gd name="connsiteX4" fmla="*/ 888023 w 2259623"/>
                  <a:gd name="connsiteY4" fmla="*/ 175846 h 2092569"/>
                  <a:gd name="connsiteX5" fmla="*/ 1283677 w 2259623"/>
                  <a:gd name="connsiteY5" fmla="*/ 61546 h 2092569"/>
                  <a:gd name="connsiteX6" fmla="*/ 1696916 w 2259623"/>
                  <a:gd name="connsiteY6" fmla="*/ 0 h 2092569"/>
                  <a:gd name="connsiteX7" fmla="*/ 1943100 w 2259623"/>
                  <a:gd name="connsiteY7" fmla="*/ 202223 h 2092569"/>
                  <a:gd name="connsiteX8" fmla="*/ 2057400 w 2259623"/>
                  <a:gd name="connsiteY8" fmla="*/ 589084 h 2092569"/>
                  <a:gd name="connsiteX9" fmla="*/ 2259623 w 2259623"/>
                  <a:gd name="connsiteY9" fmla="*/ 923192 h 2092569"/>
                  <a:gd name="connsiteX10" fmla="*/ 2145323 w 2259623"/>
                  <a:gd name="connsiteY10" fmla="*/ 1055077 h 2092569"/>
                  <a:gd name="connsiteX11" fmla="*/ 1635370 w 2259623"/>
                  <a:gd name="connsiteY11" fmla="*/ 888023 h 2092569"/>
                  <a:gd name="connsiteX12" fmla="*/ 1195754 w 2259623"/>
                  <a:gd name="connsiteY12" fmla="*/ 826477 h 2092569"/>
                  <a:gd name="connsiteX13" fmla="*/ 1046285 w 2259623"/>
                  <a:gd name="connsiteY13" fmla="*/ 844061 h 2092569"/>
                  <a:gd name="connsiteX14" fmla="*/ 791308 w 2259623"/>
                  <a:gd name="connsiteY14" fmla="*/ 1046284 h 2092569"/>
                  <a:gd name="connsiteX15" fmla="*/ 712177 w 2259623"/>
                  <a:gd name="connsiteY15" fmla="*/ 1485900 h 2092569"/>
                  <a:gd name="connsiteX16" fmla="*/ 650631 w 2259623"/>
                  <a:gd name="connsiteY16" fmla="*/ 2092569 h 2092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59623" h="2092569">
                    <a:moveTo>
                      <a:pt x="0" y="2083777"/>
                    </a:moveTo>
                    <a:lnTo>
                      <a:pt x="140677" y="1213338"/>
                    </a:lnTo>
                    <a:lnTo>
                      <a:pt x="316523" y="756138"/>
                    </a:lnTo>
                    <a:lnTo>
                      <a:pt x="536331" y="430823"/>
                    </a:lnTo>
                    <a:lnTo>
                      <a:pt x="888023" y="175846"/>
                    </a:lnTo>
                    <a:lnTo>
                      <a:pt x="1283677" y="61546"/>
                    </a:lnTo>
                    <a:lnTo>
                      <a:pt x="1696916" y="0"/>
                    </a:lnTo>
                    <a:lnTo>
                      <a:pt x="1943100" y="202223"/>
                    </a:lnTo>
                    <a:lnTo>
                      <a:pt x="2057400" y="589084"/>
                    </a:lnTo>
                    <a:lnTo>
                      <a:pt x="2259623" y="923192"/>
                    </a:lnTo>
                    <a:lnTo>
                      <a:pt x="2145323" y="1055077"/>
                    </a:lnTo>
                    <a:lnTo>
                      <a:pt x="1635370" y="888023"/>
                    </a:lnTo>
                    <a:lnTo>
                      <a:pt x="1195754" y="826477"/>
                    </a:lnTo>
                    <a:lnTo>
                      <a:pt x="1046285" y="844061"/>
                    </a:lnTo>
                    <a:lnTo>
                      <a:pt x="791308" y="1046284"/>
                    </a:lnTo>
                    <a:lnTo>
                      <a:pt x="712177" y="1485900"/>
                    </a:lnTo>
                    <a:lnTo>
                      <a:pt x="650631" y="2092569"/>
                    </a:lnTo>
                  </a:path>
                </a:pathLst>
              </a:custGeom>
              <a:ln w="508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33" name="Oval 232"/>
              <p:cNvSpPr>
                <a:spLocks noChangeAspect="1"/>
              </p:cNvSpPr>
              <p:nvPr/>
            </p:nvSpPr>
            <p:spPr>
              <a:xfrm flipV="1">
                <a:off x="6011008" y="4588328"/>
                <a:ext cx="100584" cy="10058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4" name="Oval 233"/>
              <p:cNvSpPr>
                <a:spLocks noChangeAspect="1"/>
              </p:cNvSpPr>
              <p:nvPr/>
            </p:nvSpPr>
            <p:spPr>
              <a:xfrm flipV="1">
                <a:off x="6147816" y="3773366"/>
                <a:ext cx="100584" cy="10058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5" name="Oval 234"/>
              <p:cNvSpPr>
                <a:spLocks noChangeAspect="1"/>
              </p:cNvSpPr>
              <p:nvPr/>
            </p:nvSpPr>
            <p:spPr>
              <a:xfrm flipV="1">
                <a:off x="6326592" y="3300574"/>
                <a:ext cx="100584" cy="10058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6" name="Oval 235"/>
              <p:cNvSpPr>
                <a:spLocks noChangeAspect="1"/>
              </p:cNvSpPr>
              <p:nvPr/>
            </p:nvSpPr>
            <p:spPr>
              <a:xfrm flipV="1">
                <a:off x="6555192" y="2952750"/>
                <a:ext cx="100584" cy="10058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7" name="Oval 236"/>
              <p:cNvSpPr>
                <a:spLocks noChangeAspect="1"/>
              </p:cNvSpPr>
              <p:nvPr/>
            </p:nvSpPr>
            <p:spPr>
              <a:xfrm flipV="1">
                <a:off x="6901024" y="2699766"/>
                <a:ext cx="100584" cy="10058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8" name="Oval 237"/>
              <p:cNvSpPr>
                <a:spLocks noChangeAspect="1"/>
              </p:cNvSpPr>
              <p:nvPr/>
            </p:nvSpPr>
            <p:spPr>
              <a:xfrm flipV="1">
                <a:off x="7282024" y="2580542"/>
                <a:ext cx="100584" cy="10058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9" name="Oval 238"/>
              <p:cNvSpPr>
                <a:spLocks noChangeAspect="1"/>
              </p:cNvSpPr>
              <p:nvPr/>
            </p:nvSpPr>
            <p:spPr>
              <a:xfrm flipV="1">
                <a:off x="7696200" y="2521926"/>
                <a:ext cx="100584" cy="10058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0" name="Oval 239"/>
              <p:cNvSpPr>
                <a:spLocks noChangeAspect="1"/>
              </p:cNvSpPr>
              <p:nvPr/>
            </p:nvSpPr>
            <p:spPr>
              <a:xfrm flipV="1">
                <a:off x="7961960" y="2723214"/>
                <a:ext cx="100584" cy="10058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1" name="Oval 240"/>
              <p:cNvSpPr>
                <a:spLocks noChangeAspect="1"/>
              </p:cNvSpPr>
              <p:nvPr/>
            </p:nvSpPr>
            <p:spPr>
              <a:xfrm flipV="1">
                <a:off x="8062544" y="3080766"/>
                <a:ext cx="100584" cy="10058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2" name="Oval 241"/>
              <p:cNvSpPr>
                <a:spLocks noChangeAspect="1"/>
              </p:cNvSpPr>
              <p:nvPr/>
            </p:nvSpPr>
            <p:spPr>
              <a:xfrm flipV="1">
                <a:off x="8272624" y="3427534"/>
                <a:ext cx="100584" cy="10058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3" name="Oval 242"/>
              <p:cNvSpPr>
                <a:spLocks noChangeAspect="1"/>
              </p:cNvSpPr>
              <p:nvPr/>
            </p:nvSpPr>
            <p:spPr>
              <a:xfrm flipV="1">
                <a:off x="8153400" y="3561414"/>
                <a:ext cx="100584" cy="10058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4" name="Oval 243"/>
              <p:cNvSpPr>
                <a:spLocks noChangeAspect="1"/>
              </p:cNvSpPr>
              <p:nvPr/>
            </p:nvSpPr>
            <p:spPr>
              <a:xfrm flipV="1">
                <a:off x="7645440" y="3409950"/>
                <a:ext cx="100584" cy="10058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5" name="Oval 244"/>
              <p:cNvSpPr>
                <a:spLocks noChangeAspect="1"/>
              </p:cNvSpPr>
              <p:nvPr/>
            </p:nvSpPr>
            <p:spPr>
              <a:xfrm flipV="1">
                <a:off x="7230208" y="3351334"/>
                <a:ext cx="100584" cy="10058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6" name="Oval 245"/>
              <p:cNvSpPr>
                <a:spLocks noChangeAspect="1"/>
              </p:cNvSpPr>
              <p:nvPr/>
            </p:nvSpPr>
            <p:spPr>
              <a:xfrm flipV="1">
                <a:off x="7060224" y="3368918"/>
                <a:ext cx="100584" cy="10058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7" name="Oval 246"/>
              <p:cNvSpPr>
                <a:spLocks noChangeAspect="1"/>
              </p:cNvSpPr>
              <p:nvPr/>
            </p:nvSpPr>
            <p:spPr>
              <a:xfrm flipV="1">
                <a:off x="6822832" y="3555550"/>
                <a:ext cx="100584" cy="10058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8" name="Oval 247"/>
              <p:cNvSpPr>
                <a:spLocks noChangeAspect="1"/>
              </p:cNvSpPr>
              <p:nvPr/>
            </p:nvSpPr>
            <p:spPr>
              <a:xfrm flipV="1">
                <a:off x="6672424" y="4570534"/>
                <a:ext cx="100584" cy="10058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95" name="Straight Connector 94"/>
            <p:cNvCxnSpPr/>
            <p:nvPr/>
          </p:nvCxnSpPr>
          <p:spPr>
            <a:xfrm>
              <a:off x="6439989" y="4422136"/>
              <a:ext cx="278072" cy="0"/>
            </a:xfrm>
            <a:prstGeom prst="line">
              <a:avLst/>
            </a:prstGeom>
            <a:solidFill>
              <a:schemeClr val="bg1">
                <a:lumMod val="50000"/>
              </a:schemeClr>
            </a:solidFill>
            <a:ln w="5080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p:nvCxnSpPr>
          <p:spPr>
            <a:xfrm>
              <a:off x="6439989" y="3958682"/>
              <a:ext cx="278072" cy="0"/>
            </a:xfrm>
            <a:prstGeom prst="line">
              <a:avLst/>
            </a:prstGeom>
            <a:solidFill>
              <a:schemeClr val="bg1">
                <a:lumMod val="50000"/>
              </a:schemeClr>
            </a:solidFill>
            <a:ln w="5080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p:nvCxnSpPr>
          <p:spPr>
            <a:xfrm>
              <a:off x="6439989" y="3495229"/>
              <a:ext cx="278072" cy="0"/>
            </a:xfrm>
            <a:prstGeom prst="line">
              <a:avLst/>
            </a:prstGeom>
            <a:solidFill>
              <a:schemeClr val="bg1">
                <a:lumMod val="50000"/>
              </a:schemeClr>
            </a:solidFill>
            <a:ln w="5080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8" name="Straight Connector 97"/>
            <p:cNvCxnSpPr/>
            <p:nvPr/>
          </p:nvCxnSpPr>
          <p:spPr>
            <a:xfrm>
              <a:off x="8757255" y="3958682"/>
              <a:ext cx="278072" cy="0"/>
            </a:xfrm>
            <a:prstGeom prst="line">
              <a:avLst/>
            </a:prstGeom>
            <a:solidFill>
              <a:schemeClr val="bg1">
                <a:lumMod val="50000"/>
              </a:schemeClr>
            </a:solidFill>
            <a:ln w="5080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9" name="Straight Connector 98"/>
            <p:cNvCxnSpPr/>
            <p:nvPr/>
          </p:nvCxnSpPr>
          <p:spPr>
            <a:xfrm>
              <a:off x="8757255" y="3495229"/>
              <a:ext cx="278072" cy="0"/>
            </a:xfrm>
            <a:prstGeom prst="line">
              <a:avLst/>
            </a:prstGeom>
            <a:solidFill>
              <a:schemeClr val="bg1">
                <a:lumMod val="50000"/>
              </a:schemeClr>
            </a:solidFill>
            <a:ln w="5080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0" name="Straight Connector 99"/>
            <p:cNvCxnSpPr/>
            <p:nvPr/>
          </p:nvCxnSpPr>
          <p:spPr>
            <a:xfrm>
              <a:off x="8757255" y="4422136"/>
              <a:ext cx="278072" cy="0"/>
            </a:xfrm>
            <a:prstGeom prst="line">
              <a:avLst/>
            </a:prstGeom>
            <a:solidFill>
              <a:schemeClr val="bg1">
                <a:lumMod val="50000"/>
              </a:schemeClr>
            </a:solidFill>
            <a:ln w="5080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01" name="Oval 100"/>
            <p:cNvSpPr/>
            <p:nvPr/>
          </p:nvSpPr>
          <p:spPr>
            <a:xfrm>
              <a:off x="8108421" y="3865992"/>
              <a:ext cx="185381" cy="185381"/>
            </a:xfrm>
            <a:prstGeom prst="ellipse">
              <a:avLst/>
            </a:prstGeom>
            <a:solidFill>
              <a:schemeClr val="bg1">
                <a:lumMod val="50000"/>
              </a:schemeClr>
            </a:solid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2" name="Oval 101"/>
            <p:cNvSpPr/>
            <p:nvPr/>
          </p:nvSpPr>
          <p:spPr>
            <a:xfrm>
              <a:off x="8571874" y="3865992"/>
              <a:ext cx="185381" cy="185381"/>
            </a:xfrm>
            <a:prstGeom prst="ellipse">
              <a:avLst/>
            </a:prstGeom>
            <a:solidFill>
              <a:schemeClr val="bg1">
                <a:lumMod val="50000"/>
              </a:schemeClr>
            </a:solid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3" name="Oval 102"/>
            <p:cNvSpPr/>
            <p:nvPr/>
          </p:nvSpPr>
          <p:spPr>
            <a:xfrm>
              <a:off x="8571874" y="3402539"/>
              <a:ext cx="185381" cy="185381"/>
            </a:xfrm>
            <a:prstGeom prst="ellipse">
              <a:avLst/>
            </a:prstGeom>
            <a:solidFill>
              <a:schemeClr val="bg1">
                <a:lumMod val="50000"/>
              </a:schemeClr>
            </a:solid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4" name="Oval 103"/>
            <p:cNvSpPr/>
            <p:nvPr/>
          </p:nvSpPr>
          <p:spPr>
            <a:xfrm>
              <a:off x="8571874" y="4329445"/>
              <a:ext cx="185381" cy="185381"/>
            </a:xfrm>
            <a:prstGeom prst="ellipse">
              <a:avLst/>
            </a:prstGeom>
            <a:solidFill>
              <a:schemeClr val="bg1">
                <a:lumMod val="50000"/>
              </a:schemeClr>
            </a:solid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5" name="Oval 104"/>
            <p:cNvSpPr/>
            <p:nvPr/>
          </p:nvSpPr>
          <p:spPr>
            <a:xfrm>
              <a:off x="7181514" y="3865992"/>
              <a:ext cx="185381" cy="185381"/>
            </a:xfrm>
            <a:prstGeom prst="ellipse">
              <a:avLst/>
            </a:prstGeom>
            <a:solidFill>
              <a:schemeClr val="bg1">
                <a:lumMod val="50000"/>
              </a:schemeClr>
            </a:solid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6" name="Oval 105"/>
            <p:cNvSpPr/>
            <p:nvPr/>
          </p:nvSpPr>
          <p:spPr>
            <a:xfrm>
              <a:off x="6718061" y="3865992"/>
              <a:ext cx="185381" cy="185381"/>
            </a:xfrm>
            <a:prstGeom prst="ellipse">
              <a:avLst/>
            </a:prstGeom>
            <a:solidFill>
              <a:schemeClr val="bg1">
                <a:lumMod val="50000"/>
              </a:schemeClr>
            </a:solid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7" name="Oval 106"/>
            <p:cNvSpPr/>
            <p:nvPr/>
          </p:nvSpPr>
          <p:spPr>
            <a:xfrm>
              <a:off x="6718061" y="3402539"/>
              <a:ext cx="185381" cy="185381"/>
            </a:xfrm>
            <a:prstGeom prst="ellipse">
              <a:avLst/>
            </a:prstGeom>
            <a:solidFill>
              <a:schemeClr val="bg1">
                <a:lumMod val="50000"/>
              </a:schemeClr>
            </a:solid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8" name="Oval 107"/>
            <p:cNvSpPr/>
            <p:nvPr/>
          </p:nvSpPr>
          <p:spPr>
            <a:xfrm>
              <a:off x="6718061" y="3865992"/>
              <a:ext cx="185381" cy="185381"/>
            </a:xfrm>
            <a:prstGeom prst="ellipse">
              <a:avLst/>
            </a:prstGeom>
            <a:solidFill>
              <a:schemeClr val="bg1">
                <a:lumMod val="50000"/>
              </a:schemeClr>
            </a:solid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9" name="Oval 108"/>
            <p:cNvSpPr/>
            <p:nvPr/>
          </p:nvSpPr>
          <p:spPr>
            <a:xfrm>
              <a:off x="6718061" y="4329445"/>
              <a:ext cx="185381" cy="185381"/>
            </a:xfrm>
            <a:prstGeom prst="ellipse">
              <a:avLst/>
            </a:prstGeom>
            <a:solidFill>
              <a:schemeClr val="bg1">
                <a:lumMod val="50000"/>
              </a:schemeClr>
            </a:solid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14" name="Straight Connector 113"/>
            <p:cNvCxnSpPr/>
            <p:nvPr/>
          </p:nvCxnSpPr>
          <p:spPr>
            <a:xfrm>
              <a:off x="6903442" y="3495229"/>
              <a:ext cx="278072" cy="0"/>
            </a:xfrm>
            <a:prstGeom prst="line">
              <a:avLst/>
            </a:prstGeom>
            <a:solidFill>
              <a:schemeClr val="bg1">
                <a:lumMod val="50000"/>
              </a:schemeClr>
            </a:solidFill>
            <a:ln w="50800">
              <a:solidFill>
                <a:schemeClr val="tx1">
                  <a:lumMod val="75000"/>
                  <a:lumOff val="2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15" name="Straight Connector 114"/>
            <p:cNvCxnSpPr/>
            <p:nvPr/>
          </p:nvCxnSpPr>
          <p:spPr>
            <a:xfrm>
              <a:off x="7366895" y="3495229"/>
              <a:ext cx="278072" cy="0"/>
            </a:xfrm>
            <a:prstGeom prst="line">
              <a:avLst/>
            </a:prstGeom>
            <a:solidFill>
              <a:schemeClr val="bg1">
                <a:lumMod val="50000"/>
              </a:schemeClr>
            </a:solidFill>
            <a:ln w="508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16" name="Straight Connector 115"/>
            <p:cNvCxnSpPr/>
            <p:nvPr/>
          </p:nvCxnSpPr>
          <p:spPr>
            <a:xfrm>
              <a:off x="7830349" y="3495229"/>
              <a:ext cx="278072" cy="0"/>
            </a:xfrm>
            <a:prstGeom prst="line">
              <a:avLst/>
            </a:prstGeom>
            <a:solidFill>
              <a:schemeClr val="bg1">
                <a:lumMod val="50000"/>
              </a:schemeClr>
            </a:solidFill>
            <a:ln w="508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17" name="Straight Connector 116"/>
            <p:cNvCxnSpPr/>
            <p:nvPr/>
          </p:nvCxnSpPr>
          <p:spPr>
            <a:xfrm>
              <a:off x="8293802" y="3495229"/>
              <a:ext cx="278072" cy="0"/>
            </a:xfrm>
            <a:prstGeom prst="line">
              <a:avLst/>
            </a:prstGeom>
            <a:solidFill>
              <a:schemeClr val="bg1">
                <a:lumMod val="50000"/>
              </a:schemeClr>
            </a:solidFill>
            <a:ln w="50800">
              <a:solidFill>
                <a:schemeClr val="tx1">
                  <a:lumMod val="75000"/>
                  <a:lumOff val="2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18" name="Straight Connector 117"/>
            <p:cNvCxnSpPr/>
            <p:nvPr/>
          </p:nvCxnSpPr>
          <p:spPr>
            <a:xfrm>
              <a:off x="6903442" y="3958682"/>
              <a:ext cx="278072" cy="0"/>
            </a:xfrm>
            <a:prstGeom prst="line">
              <a:avLst/>
            </a:prstGeom>
            <a:solidFill>
              <a:schemeClr val="bg1">
                <a:lumMod val="50000"/>
              </a:schemeClr>
            </a:solidFill>
            <a:ln w="50800">
              <a:solidFill>
                <a:schemeClr val="tx1">
                  <a:lumMod val="75000"/>
                  <a:lumOff val="2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19" name="Straight Connector 118"/>
            <p:cNvCxnSpPr/>
            <p:nvPr/>
          </p:nvCxnSpPr>
          <p:spPr>
            <a:xfrm>
              <a:off x="7366895" y="3958682"/>
              <a:ext cx="278072" cy="0"/>
            </a:xfrm>
            <a:prstGeom prst="line">
              <a:avLst/>
            </a:prstGeom>
            <a:solidFill>
              <a:schemeClr val="bg1">
                <a:lumMod val="50000"/>
              </a:schemeClr>
            </a:solidFill>
            <a:ln w="508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20" name="Straight Connector 119"/>
            <p:cNvCxnSpPr/>
            <p:nvPr/>
          </p:nvCxnSpPr>
          <p:spPr>
            <a:xfrm>
              <a:off x="7830349" y="3958682"/>
              <a:ext cx="278072" cy="0"/>
            </a:xfrm>
            <a:prstGeom prst="line">
              <a:avLst/>
            </a:prstGeom>
            <a:solidFill>
              <a:schemeClr val="bg1">
                <a:lumMod val="50000"/>
              </a:schemeClr>
            </a:solidFill>
            <a:ln w="508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21" name="Straight Connector 120"/>
            <p:cNvCxnSpPr/>
            <p:nvPr/>
          </p:nvCxnSpPr>
          <p:spPr>
            <a:xfrm>
              <a:off x="8293802" y="3958682"/>
              <a:ext cx="278072" cy="0"/>
            </a:xfrm>
            <a:prstGeom prst="line">
              <a:avLst/>
            </a:prstGeom>
            <a:solidFill>
              <a:schemeClr val="bg1">
                <a:lumMod val="50000"/>
              </a:schemeClr>
            </a:solidFill>
            <a:ln w="50800">
              <a:solidFill>
                <a:schemeClr val="tx1">
                  <a:lumMod val="75000"/>
                  <a:lumOff val="2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22" name="Straight Connector 121"/>
            <p:cNvCxnSpPr/>
            <p:nvPr/>
          </p:nvCxnSpPr>
          <p:spPr>
            <a:xfrm>
              <a:off x="6903442" y="4422136"/>
              <a:ext cx="278072" cy="0"/>
            </a:xfrm>
            <a:prstGeom prst="line">
              <a:avLst/>
            </a:prstGeom>
            <a:solidFill>
              <a:schemeClr val="bg1">
                <a:lumMod val="50000"/>
              </a:schemeClr>
            </a:solidFill>
            <a:ln w="50800">
              <a:solidFill>
                <a:schemeClr val="tx1">
                  <a:lumMod val="75000"/>
                  <a:lumOff val="2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23" name="Straight Connector 122"/>
            <p:cNvCxnSpPr/>
            <p:nvPr/>
          </p:nvCxnSpPr>
          <p:spPr>
            <a:xfrm>
              <a:off x="7366895" y="4422136"/>
              <a:ext cx="278072" cy="0"/>
            </a:xfrm>
            <a:prstGeom prst="line">
              <a:avLst/>
            </a:prstGeom>
            <a:solidFill>
              <a:schemeClr val="bg1">
                <a:lumMod val="50000"/>
              </a:schemeClr>
            </a:solidFill>
            <a:ln w="508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24" name="Straight Connector 123"/>
            <p:cNvCxnSpPr/>
            <p:nvPr/>
          </p:nvCxnSpPr>
          <p:spPr>
            <a:xfrm>
              <a:off x="7830349" y="4422136"/>
              <a:ext cx="278072" cy="0"/>
            </a:xfrm>
            <a:prstGeom prst="line">
              <a:avLst/>
            </a:prstGeom>
            <a:solidFill>
              <a:schemeClr val="bg1">
                <a:lumMod val="50000"/>
              </a:schemeClr>
            </a:solidFill>
            <a:ln w="508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25" name="Straight Connector 124"/>
            <p:cNvCxnSpPr/>
            <p:nvPr/>
          </p:nvCxnSpPr>
          <p:spPr>
            <a:xfrm>
              <a:off x="8293802" y="4422136"/>
              <a:ext cx="278072" cy="0"/>
            </a:xfrm>
            <a:prstGeom prst="line">
              <a:avLst/>
            </a:prstGeom>
            <a:solidFill>
              <a:schemeClr val="bg1">
                <a:lumMod val="50000"/>
              </a:schemeClr>
            </a:solidFill>
            <a:ln w="50800">
              <a:solidFill>
                <a:schemeClr val="tx1">
                  <a:lumMod val="75000"/>
                  <a:lumOff val="2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26" name="Straight Connector 125"/>
            <p:cNvCxnSpPr/>
            <p:nvPr/>
          </p:nvCxnSpPr>
          <p:spPr>
            <a:xfrm rot="5400000">
              <a:off x="6671716" y="3263502"/>
              <a:ext cx="278072" cy="0"/>
            </a:xfrm>
            <a:prstGeom prst="line">
              <a:avLst/>
            </a:prstGeom>
            <a:solidFill>
              <a:schemeClr val="bg1">
                <a:lumMod val="50000"/>
              </a:schemeClr>
            </a:solidFill>
            <a:ln w="5080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7" name="Straight Connector 126"/>
            <p:cNvCxnSpPr/>
            <p:nvPr/>
          </p:nvCxnSpPr>
          <p:spPr>
            <a:xfrm rot="5400000">
              <a:off x="6671716" y="3726955"/>
              <a:ext cx="278072" cy="0"/>
            </a:xfrm>
            <a:prstGeom prst="line">
              <a:avLst/>
            </a:prstGeom>
            <a:solidFill>
              <a:schemeClr val="bg1">
                <a:lumMod val="50000"/>
              </a:schemeClr>
            </a:solidFill>
            <a:ln w="50800">
              <a:solidFill>
                <a:schemeClr val="tx1">
                  <a:lumMod val="75000"/>
                  <a:lumOff val="2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02" name="Straight Connector 201"/>
            <p:cNvCxnSpPr/>
            <p:nvPr/>
          </p:nvCxnSpPr>
          <p:spPr>
            <a:xfrm rot="5400000">
              <a:off x="6671716" y="4190409"/>
              <a:ext cx="278072" cy="0"/>
            </a:xfrm>
            <a:prstGeom prst="line">
              <a:avLst/>
            </a:prstGeom>
            <a:solidFill>
              <a:schemeClr val="bg1">
                <a:lumMod val="50000"/>
              </a:schemeClr>
            </a:solidFill>
            <a:ln w="50800">
              <a:solidFill>
                <a:schemeClr val="tx1">
                  <a:lumMod val="75000"/>
                  <a:lumOff val="2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03" name="Straight Connector 202"/>
            <p:cNvCxnSpPr/>
            <p:nvPr/>
          </p:nvCxnSpPr>
          <p:spPr>
            <a:xfrm rot="5400000">
              <a:off x="6671716" y="4653862"/>
              <a:ext cx="278072" cy="0"/>
            </a:xfrm>
            <a:prstGeom prst="line">
              <a:avLst/>
            </a:prstGeom>
            <a:solidFill>
              <a:schemeClr val="bg1">
                <a:lumMod val="50000"/>
              </a:schemeClr>
            </a:solidFill>
            <a:ln w="5080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04" name="Straight Connector 203"/>
            <p:cNvCxnSpPr/>
            <p:nvPr/>
          </p:nvCxnSpPr>
          <p:spPr>
            <a:xfrm rot="5400000">
              <a:off x="7135169" y="3263502"/>
              <a:ext cx="278072" cy="0"/>
            </a:xfrm>
            <a:prstGeom prst="line">
              <a:avLst/>
            </a:prstGeom>
            <a:solidFill>
              <a:schemeClr val="bg1">
                <a:lumMod val="50000"/>
              </a:schemeClr>
            </a:solidFill>
            <a:ln w="5080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05" name="Straight Connector 204"/>
            <p:cNvCxnSpPr/>
            <p:nvPr/>
          </p:nvCxnSpPr>
          <p:spPr>
            <a:xfrm rot="5400000">
              <a:off x="7135169" y="3726955"/>
              <a:ext cx="278072" cy="0"/>
            </a:xfrm>
            <a:prstGeom prst="line">
              <a:avLst/>
            </a:prstGeom>
            <a:solidFill>
              <a:schemeClr val="bg1">
                <a:lumMod val="50000"/>
              </a:schemeClr>
            </a:solidFill>
            <a:ln w="508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06" name="Straight Connector 205"/>
            <p:cNvCxnSpPr/>
            <p:nvPr/>
          </p:nvCxnSpPr>
          <p:spPr>
            <a:xfrm rot="5400000">
              <a:off x="7135169" y="4190409"/>
              <a:ext cx="278072" cy="0"/>
            </a:xfrm>
            <a:prstGeom prst="line">
              <a:avLst/>
            </a:prstGeom>
            <a:solidFill>
              <a:schemeClr val="bg1">
                <a:lumMod val="50000"/>
              </a:schemeClr>
            </a:solidFill>
            <a:ln w="508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07" name="Straight Connector 206"/>
            <p:cNvCxnSpPr/>
            <p:nvPr/>
          </p:nvCxnSpPr>
          <p:spPr>
            <a:xfrm rot="5400000">
              <a:off x="7135169" y="4653862"/>
              <a:ext cx="278072" cy="0"/>
            </a:xfrm>
            <a:prstGeom prst="line">
              <a:avLst/>
            </a:prstGeom>
            <a:solidFill>
              <a:schemeClr val="bg1">
                <a:lumMod val="50000"/>
              </a:schemeClr>
            </a:solidFill>
            <a:ln w="5080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08" name="Straight Connector 207"/>
            <p:cNvCxnSpPr/>
            <p:nvPr/>
          </p:nvCxnSpPr>
          <p:spPr>
            <a:xfrm rot="5400000">
              <a:off x="7598622" y="3263502"/>
              <a:ext cx="278072" cy="0"/>
            </a:xfrm>
            <a:prstGeom prst="line">
              <a:avLst/>
            </a:prstGeom>
            <a:solidFill>
              <a:schemeClr val="bg1">
                <a:lumMod val="50000"/>
              </a:schemeClr>
            </a:solidFill>
            <a:ln w="5080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09" name="Straight Connector 208"/>
            <p:cNvCxnSpPr/>
            <p:nvPr/>
          </p:nvCxnSpPr>
          <p:spPr>
            <a:xfrm rot="5400000">
              <a:off x="7598622" y="3726955"/>
              <a:ext cx="278072" cy="0"/>
            </a:xfrm>
            <a:prstGeom prst="line">
              <a:avLst/>
            </a:prstGeom>
            <a:solidFill>
              <a:schemeClr val="bg1">
                <a:lumMod val="50000"/>
              </a:schemeClr>
            </a:solidFill>
            <a:ln w="508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10" name="Straight Connector 209"/>
            <p:cNvCxnSpPr/>
            <p:nvPr/>
          </p:nvCxnSpPr>
          <p:spPr>
            <a:xfrm rot="5400000">
              <a:off x="7598622" y="4190409"/>
              <a:ext cx="278072" cy="0"/>
            </a:xfrm>
            <a:prstGeom prst="line">
              <a:avLst/>
            </a:prstGeom>
            <a:solidFill>
              <a:schemeClr val="bg1">
                <a:lumMod val="50000"/>
              </a:schemeClr>
            </a:solidFill>
            <a:ln w="508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12" name="Straight Connector 211"/>
            <p:cNvCxnSpPr/>
            <p:nvPr/>
          </p:nvCxnSpPr>
          <p:spPr>
            <a:xfrm rot="5400000">
              <a:off x="7598622" y="4653862"/>
              <a:ext cx="278072" cy="0"/>
            </a:xfrm>
            <a:prstGeom prst="line">
              <a:avLst/>
            </a:prstGeom>
            <a:solidFill>
              <a:schemeClr val="bg1">
                <a:lumMod val="50000"/>
              </a:schemeClr>
            </a:solidFill>
            <a:ln w="5080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15" name="Straight Connector 214"/>
            <p:cNvCxnSpPr/>
            <p:nvPr/>
          </p:nvCxnSpPr>
          <p:spPr>
            <a:xfrm rot="5400000">
              <a:off x="8062075" y="3263502"/>
              <a:ext cx="278072" cy="0"/>
            </a:xfrm>
            <a:prstGeom prst="line">
              <a:avLst/>
            </a:prstGeom>
            <a:solidFill>
              <a:schemeClr val="bg1">
                <a:lumMod val="50000"/>
              </a:schemeClr>
            </a:solidFill>
            <a:ln w="5080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16" name="Straight Connector 215"/>
            <p:cNvCxnSpPr/>
            <p:nvPr/>
          </p:nvCxnSpPr>
          <p:spPr>
            <a:xfrm rot="5400000">
              <a:off x="8062075" y="3726955"/>
              <a:ext cx="278072" cy="0"/>
            </a:xfrm>
            <a:prstGeom prst="line">
              <a:avLst/>
            </a:prstGeom>
            <a:solidFill>
              <a:schemeClr val="bg1">
                <a:lumMod val="50000"/>
              </a:schemeClr>
            </a:solidFill>
            <a:ln w="508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17" name="Straight Connector 216"/>
            <p:cNvCxnSpPr/>
            <p:nvPr/>
          </p:nvCxnSpPr>
          <p:spPr>
            <a:xfrm rot="5400000">
              <a:off x="8062075" y="4190409"/>
              <a:ext cx="278072" cy="0"/>
            </a:xfrm>
            <a:prstGeom prst="line">
              <a:avLst/>
            </a:prstGeom>
            <a:solidFill>
              <a:schemeClr val="bg1">
                <a:lumMod val="50000"/>
              </a:schemeClr>
            </a:solidFill>
            <a:ln w="508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18" name="Straight Connector 217"/>
            <p:cNvCxnSpPr/>
            <p:nvPr/>
          </p:nvCxnSpPr>
          <p:spPr>
            <a:xfrm rot="5400000">
              <a:off x="8062075" y="4653862"/>
              <a:ext cx="278072" cy="0"/>
            </a:xfrm>
            <a:prstGeom prst="line">
              <a:avLst/>
            </a:prstGeom>
            <a:solidFill>
              <a:schemeClr val="bg1">
                <a:lumMod val="50000"/>
              </a:schemeClr>
            </a:solidFill>
            <a:ln w="5080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19" name="Straight Connector 218"/>
            <p:cNvCxnSpPr/>
            <p:nvPr/>
          </p:nvCxnSpPr>
          <p:spPr>
            <a:xfrm rot="5400000">
              <a:off x="8525528" y="3263502"/>
              <a:ext cx="278072" cy="0"/>
            </a:xfrm>
            <a:prstGeom prst="line">
              <a:avLst/>
            </a:prstGeom>
            <a:solidFill>
              <a:schemeClr val="bg1">
                <a:lumMod val="50000"/>
              </a:schemeClr>
            </a:solidFill>
            <a:ln w="5080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20" name="Straight Connector 219"/>
            <p:cNvCxnSpPr/>
            <p:nvPr/>
          </p:nvCxnSpPr>
          <p:spPr>
            <a:xfrm rot="5400000">
              <a:off x="8525528" y="3726955"/>
              <a:ext cx="278072" cy="0"/>
            </a:xfrm>
            <a:prstGeom prst="line">
              <a:avLst/>
            </a:prstGeom>
            <a:solidFill>
              <a:schemeClr val="bg1">
                <a:lumMod val="50000"/>
              </a:schemeClr>
            </a:solidFill>
            <a:ln w="50800">
              <a:solidFill>
                <a:schemeClr val="tx1">
                  <a:lumMod val="75000"/>
                  <a:lumOff val="2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21" name="Straight Connector 220"/>
            <p:cNvCxnSpPr/>
            <p:nvPr/>
          </p:nvCxnSpPr>
          <p:spPr>
            <a:xfrm rot="5400000">
              <a:off x="8525528" y="4190409"/>
              <a:ext cx="278072" cy="0"/>
            </a:xfrm>
            <a:prstGeom prst="line">
              <a:avLst/>
            </a:prstGeom>
            <a:solidFill>
              <a:schemeClr val="bg1">
                <a:lumMod val="50000"/>
              </a:schemeClr>
            </a:solidFill>
            <a:ln w="50800">
              <a:solidFill>
                <a:schemeClr val="tx1">
                  <a:lumMod val="75000"/>
                  <a:lumOff val="2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22" name="Straight Connector 221"/>
            <p:cNvCxnSpPr/>
            <p:nvPr/>
          </p:nvCxnSpPr>
          <p:spPr>
            <a:xfrm rot="5400000">
              <a:off x="8525528" y="4653862"/>
              <a:ext cx="278072" cy="0"/>
            </a:xfrm>
            <a:prstGeom prst="line">
              <a:avLst/>
            </a:prstGeom>
            <a:solidFill>
              <a:schemeClr val="bg1">
                <a:lumMod val="50000"/>
              </a:schemeClr>
            </a:solidFill>
            <a:ln w="5080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sp>
          <p:nvSpPr>
            <p:cNvPr id="223" name="Oval 222"/>
            <p:cNvSpPr/>
            <p:nvPr/>
          </p:nvSpPr>
          <p:spPr>
            <a:xfrm>
              <a:off x="8108421" y="3402539"/>
              <a:ext cx="185381" cy="185381"/>
            </a:xfrm>
            <a:prstGeom prst="ellipse">
              <a:avLst/>
            </a:prstGeom>
            <a:solidFill>
              <a:schemeClr val="bg1">
                <a:lumMod val="50000"/>
              </a:schemeClr>
            </a:solid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4" name="Oval 223"/>
            <p:cNvSpPr/>
            <p:nvPr/>
          </p:nvSpPr>
          <p:spPr>
            <a:xfrm>
              <a:off x="8108421" y="3865992"/>
              <a:ext cx="185381" cy="185381"/>
            </a:xfrm>
            <a:prstGeom prst="ellipse">
              <a:avLst/>
            </a:prstGeom>
            <a:solidFill>
              <a:schemeClr val="bg1">
                <a:lumMod val="50000"/>
              </a:schemeClr>
            </a:solid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5" name="Oval 224"/>
            <p:cNvSpPr/>
            <p:nvPr/>
          </p:nvSpPr>
          <p:spPr>
            <a:xfrm>
              <a:off x="8108421" y="4329445"/>
              <a:ext cx="185381" cy="185381"/>
            </a:xfrm>
            <a:prstGeom prst="ellipse">
              <a:avLst/>
            </a:prstGeom>
            <a:solidFill>
              <a:schemeClr val="bg1">
                <a:lumMod val="50000"/>
              </a:schemeClr>
            </a:solid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6" name="Oval 225"/>
            <p:cNvSpPr/>
            <p:nvPr/>
          </p:nvSpPr>
          <p:spPr>
            <a:xfrm>
              <a:off x="7181514" y="3402539"/>
              <a:ext cx="185381" cy="185381"/>
            </a:xfrm>
            <a:prstGeom prst="ellipse">
              <a:avLst/>
            </a:prstGeom>
            <a:solidFill>
              <a:schemeClr val="bg1">
                <a:lumMod val="50000"/>
              </a:schemeClr>
            </a:solid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7" name="Oval 226"/>
            <p:cNvSpPr/>
            <p:nvPr/>
          </p:nvSpPr>
          <p:spPr>
            <a:xfrm>
              <a:off x="7181514" y="3865992"/>
              <a:ext cx="185381" cy="185381"/>
            </a:xfrm>
            <a:prstGeom prst="ellipse">
              <a:avLst/>
            </a:prstGeom>
            <a:solidFill>
              <a:schemeClr val="bg1">
                <a:lumMod val="50000"/>
              </a:schemeClr>
            </a:solid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8" name="Oval 227"/>
            <p:cNvSpPr/>
            <p:nvPr/>
          </p:nvSpPr>
          <p:spPr>
            <a:xfrm>
              <a:off x="7644967" y="3865992"/>
              <a:ext cx="185381" cy="185381"/>
            </a:xfrm>
            <a:prstGeom prst="ellipse">
              <a:avLst/>
            </a:prstGeom>
            <a:solidFill>
              <a:schemeClr val="bg1">
                <a:lumMod val="50000"/>
              </a:schemeClr>
            </a:solid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9" name="Oval 228"/>
            <p:cNvSpPr/>
            <p:nvPr/>
          </p:nvSpPr>
          <p:spPr>
            <a:xfrm>
              <a:off x="7644967" y="3402539"/>
              <a:ext cx="185381" cy="185381"/>
            </a:xfrm>
            <a:prstGeom prst="ellipse">
              <a:avLst/>
            </a:prstGeom>
            <a:solidFill>
              <a:schemeClr val="bg1">
                <a:lumMod val="50000"/>
              </a:schemeClr>
            </a:solid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0" name="Oval 229"/>
            <p:cNvSpPr/>
            <p:nvPr/>
          </p:nvSpPr>
          <p:spPr>
            <a:xfrm>
              <a:off x="7181514" y="4329445"/>
              <a:ext cx="185381" cy="185381"/>
            </a:xfrm>
            <a:prstGeom prst="ellipse">
              <a:avLst/>
            </a:prstGeom>
            <a:solidFill>
              <a:schemeClr val="bg1">
                <a:lumMod val="50000"/>
              </a:schemeClr>
            </a:solid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1" name="Oval 230"/>
            <p:cNvSpPr/>
            <p:nvPr/>
          </p:nvSpPr>
          <p:spPr>
            <a:xfrm>
              <a:off x="7644967" y="4329445"/>
              <a:ext cx="185381" cy="185381"/>
            </a:xfrm>
            <a:prstGeom prst="ellipse">
              <a:avLst/>
            </a:prstGeom>
            <a:solidFill>
              <a:schemeClr val="bg1">
                <a:lumMod val="50000"/>
              </a:schemeClr>
            </a:solid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49" name="Oval 248"/>
          <p:cNvSpPr/>
          <p:nvPr/>
        </p:nvSpPr>
        <p:spPr>
          <a:xfrm>
            <a:off x="7654351" y="1335024"/>
            <a:ext cx="181783" cy="181783"/>
          </a:xfrm>
          <a:prstGeom prst="ellipse">
            <a:avLst/>
          </a:prstGeom>
          <a:solidFill>
            <a:schemeClr val="tx2"/>
          </a:solid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4" name="TextBox 253"/>
          <p:cNvSpPr txBox="1"/>
          <p:nvPr/>
        </p:nvSpPr>
        <p:spPr>
          <a:xfrm>
            <a:off x="7145186" y="2807379"/>
            <a:ext cx="1127232" cy="369332"/>
          </a:xfrm>
          <a:prstGeom prst="rect">
            <a:avLst/>
          </a:prstGeom>
          <a:noFill/>
        </p:spPr>
        <p:txBody>
          <a:bodyPr wrap="none" rtlCol="0">
            <a:spAutoFit/>
          </a:bodyPr>
          <a:lstStyle/>
          <a:p>
            <a:r>
              <a:rPr lang="en-US" b="1" i="1" dirty="0" smtClean="0">
                <a:effectLst>
                  <a:outerShdw blurRad="38100" dist="38100" dir="2700000" algn="tl">
                    <a:srgbClr val="000000">
                      <a:alpha val="43137"/>
                    </a:srgbClr>
                  </a:outerShdw>
                </a:effectLst>
                <a:sym typeface="Symbol"/>
              </a:rPr>
              <a:t></a:t>
            </a:r>
            <a:r>
              <a:rPr lang="en-US" b="1" i="1" baseline="-25000" dirty="0" err="1" smtClean="0">
                <a:effectLst>
                  <a:outerShdw blurRad="38100" dist="38100" dir="2700000" algn="tl">
                    <a:srgbClr val="000000">
                      <a:alpha val="43137"/>
                    </a:srgbClr>
                  </a:outerShdw>
                </a:effectLst>
                <a:sym typeface="Symbol"/>
              </a:rPr>
              <a:t>i</a:t>
            </a:r>
            <a:r>
              <a:rPr lang="en-US" b="1" dirty="0" smtClean="0">
                <a:effectLst>
                  <a:outerShdw blurRad="38100" dist="38100" dir="2700000" algn="tl">
                    <a:srgbClr val="000000">
                      <a:alpha val="43137"/>
                    </a:srgbClr>
                  </a:outerShdw>
                </a:effectLst>
                <a:sym typeface="Symbol"/>
              </a:rPr>
              <a:t>(</a:t>
            </a:r>
            <a:r>
              <a:rPr lang="en-US" b="1" i="1" dirty="0" smtClean="0">
                <a:effectLst>
                  <a:outerShdw blurRad="38100" dist="38100" dir="2700000" algn="tl">
                    <a:srgbClr val="000000">
                      <a:alpha val="43137"/>
                    </a:srgbClr>
                  </a:outerShdw>
                </a:effectLst>
                <a:sym typeface="Symbol"/>
              </a:rPr>
              <a:t>p</a:t>
            </a:r>
            <a:r>
              <a:rPr lang="en-US" b="1" dirty="0" smtClean="0">
                <a:effectLst>
                  <a:outerShdw blurRad="38100" dist="38100" dir="2700000" algn="tl">
                    <a:srgbClr val="000000">
                      <a:alpha val="43137"/>
                    </a:srgbClr>
                  </a:outerShdw>
                </a:effectLst>
                <a:sym typeface="Symbol"/>
              </a:rPr>
              <a:t>)|</a:t>
            </a:r>
            <a:r>
              <a:rPr lang="en-US" b="1" i="1" dirty="0" smtClean="0">
                <a:effectLst>
                  <a:outerShdw blurRad="38100" dist="38100" dir="2700000" algn="tl">
                    <a:srgbClr val="000000">
                      <a:alpha val="43137"/>
                    </a:srgbClr>
                  </a:outerShdw>
                </a:effectLst>
                <a:sym typeface="Symbol"/>
              </a:rPr>
              <a:t></a:t>
            </a:r>
            <a:r>
              <a:rPr lang="en-US" b="1" dirty="0" smtClean="0">
                <a:effectLst>
                  <a:outerShdw blurRad="38100" dist="38100" dir="2700000" algn="tl">
                    <a:srgbClr val="000000">
                      <a:alpha val="43137"/>
                    </a:srgbClr>
                  </a:outerShdw>
                </a:effectLst>
              </a:rPr>
              <a:t>(</a:t>
            </a:r>
            <a:r>
              <a:rPr lang="en-US" b="1" i="1" dirty="0" smtClean="0">
                <a:effectLst>
                  <a:outerShdw blurRad="38100" dist="38100" dir="2700000" algn="tl">
                    <a:srgbClr val="000000">
                      <a:alpha val="43137"/>
                    </a:srgbClr>
                  </a:outerShdw>
                </a:effectLst>
              </a:rPr>
              <a:t>p</a:t>
            </a:r>
            <a:r>
              <a:rPr lang="en-US" b="1" dirty="0" smtClean="0">
                <a:effectLst>
                  <a:outerShdw blurRad="38100" dist="38100" dir="2700000" algn="tl">
                    <a:srgbClr val="000000">
                      <a:alpha val="43137"/>
                    </a:srgbClr>
                  </a:outerShdw>
                </a:effectLst>
              </a:rPr>
              <a:t>)</a:t>
            </a:r>
            <a:endParaRPr lang="en-US"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2278578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1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4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8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13"/>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5"/>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7"/>
                                        </p:tgtEl>
                                        <p:attrNameLst>
                                          <p:attrName>style.visibility</p:attrName>
                                        </p:attrNameLst>
                                      </p:cBhvr>
                                      <p:to>
                                        <p:strVal val="visible"/>
                                      </p:to>
                                    </p:set>
                                  </p:childTnLst>
                                </p:cTn>
                              </p:par>
                              <p:par>
                                <p:cTn id="29" presetID="1" presetClass="exit" presetSubtype="0" fill="hold" grpId="1" nodeType="withEffect">
                                  <p:stCondLst>
                                    <p:cond delay="0"/>
                                  </p:stCondLst>
                                  <p:childTnLst>
                                    <p:set>
                                      <p:cBhvr>
                                        <p:cTn id="30" dur="1" fill="hold">
                                          <p:stCondLst>
                                            <p:cond delay="0"/>
                                          </p:stCondLst>
                                        </p:cTn>
                                        <p:tgtEl>
                                          <p:spTgt spid="214"/>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3" end="3"/>
                                            </p:txEl>
                                          </p:spTgt>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10"/>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11"/>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13"/>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4" grpId="0" animBg="1"/>
      <p:bldP spid="214" grpId="1" animBg="1"/>
      <p:bldP spid="110" grpId="0" animBg="1"/>
      <p:bldP spid="111" grpId="0" animBg="1"/>
      <p:bldP spid="112" grpId="0" animBg="1"/>
      <p:bldP spid="113" grpId="0" animBg="1"/>
      <p:bldP spid="88" grpId="0" animBg="1"/>
      <p:bldP spid="89" grpId="0" animBg="1"/>
      <p:bldP spid="90" grpId="0" animBg="1"/>
      <p:bldP spid="91" grpId="0" animBg="1"/>
      <p:bldP spid="249"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noChangeAspect="1"/>
          </p:cNvSpPr>
          <p:nvPr>
            <p:ph idx="1"/>
          </p:nvPr>
        </p:nvSpPr>
        <p:spPr/>
        <p:txBody>
          <a:bodyPr>
            <a:normAutofit/>
          </a:bodyPr>
          <a:lstStyle/>
          <a:p>
            <a:pPr marL="0" indent="0">
              <a:buNone/>
            </a:pPr>
            <a:r>
              <a:rPr lang="en-US" dirty="0"/>
              <a:t>Integration is done per-element</a:t>
            </a:r>
          </a:p>
          <a:p>
            <a:pPr lvl="1" indent="-342900">
              <a:buFont typeface="Symbol"/>
              <a:buChar char="Þ"/>
            </a:pPr>
            <a:r>
              <a:rPr lang="en-US" dirty="0">
                <a:sym typeface="Symbol"/>
              </a:rPr>
              <a:t> Integrals be computed off-line.</a:t>
            </a:r>
          </a:p>
          <a:p>
            <a:pPr marL="400050" lvl="1" indent="0">
              <a:buNone/>
            </a:pPr>
            <a:endParaRPr lang="en-US" dirty="0">
              <a:sym typeface="Symbol"/>
            </a:endParaRPr>
          </a:p>
        </p:txBody>
      </p:sp>
      <p:sp>
        <p:nvSpPr>
          <p:cNvPr id="2" name="Title 1"/>
          <p:cNvSpPr>
            <a:spLocks noGrp="1"/>
          </p:cNvSpPr>
          <p:nvPr>
            <p:ph type="title"/>
          </p:nvPr>
        </p:nvSpPr>
        <p:spPr/>
        <p:txBody>
          <a:bodyPr/>
          <a:lstStyle/>
          <a:p>
            <a:pPr algn="l"/>
            <a:r>
              <a:rPr lang="en-US" dirty="0"/>
              <a:t>Fast System Computation</a:t>
            </a:r>
          </a:p>
        </p:txBody>
      </p:sp>
      <p:sp>
        <p:nvSpPr>
          <p:cNvPr id="496" name="Rectangle 495"/>
          <p:cNvSpPr/>
          <p:nvPr/>
        </p:nvSpPr>
        <p:spPr>
          <a:xfrm>
            <a:off x="7273399" y="960120"/>
            <a:ext cx="457200" cy="457200"/>
          </a:xfrm>
          <a:prstGeom prst="rect">
            <a:avLst/>
          </a:prstGeom>
          <a:gradFill flip="none" rotWithShape="1">
            <a:gsLst>
              <a:gs pos="0">
                <a:schemeClr val="accent6">
                  <a:lumMod val="75000"/>
                </a:schemeClr>
              </a:gs>
              <a:gs pos="16000">
                <a:schemeClr val="accent6">
                  <a:lumMod val="75000"/>
                </a:schemeClr>
              </a:gs>
              <a:gs pos="100000">
                <a:schemeClr val="bg1"/>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7" name="Rectangle 496"/>
          <p:cNvSpPr/>
          <p:nvPr/>
        </p:nvSpPr>
        <p:spPr>
          <a:xfrm rot="5400000">
            <a:off x="7730599" y="960120"/>
            <a:ext cx="457200" cy="457200"/>
          </a:xfrm>
          <a:prstGeom prst="rect">
            <a:avLst/>
          </a:prstGeom>
          <a:gradFill flip="none" rotWithShape="1">
            <a:gsLst>
              <a:gs pos="0">
                <a:schemeClr val="accent6">
                  <a:lumMod val="75000"/>
                </a:schemeClr>
              </a:gs>
              <a:gs pos="16000">
                <a:schemeClr val="accent6">
                  <a:lumMod val="75000"/>
                </a:schemeClr>
              </a:gs>
              <a:gs pos="100000">
                <a:schemeClr val="bg1"/>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8" name="Rectangle 497"/>
          <p:cNvSpPr/>
          <p:nvPr/>
        </p:nvSpPr>
        <p:spPr>
          <a:xfrm rot="16200000">
            <a:off x="7273399" y="1421195"/>
            <a:ext cx="457200" cy="457200"/>
          </a:xfrm>
          <a:prstGeom prst="rect">
            <a:avLst/>
          </a:prstGeom>
          <a:gradFill flip="none" rotWithShape="1">
            <a:gsLst>
              <a:gs pos="0">
                <a:schemeClr val="accent6">
                  <a:lumMod val="75000"/>
                </a:schemeClr>
              </a:gs>
              <a:gs pos="16000">
                <a:schemeClr val="accent6">
                  <a:lumMod val="75000"/>
                </a:schemeClr>
              </a:gs>
              <a:gs pos="100000">
                <a:schemeClr val="bg1"/>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9" name="Rectangle 498"/>
          <p:cNvSpPr/>
          <p:nvPr/>
        </p:nvSpPr>
        <p:spPr>
          <a:xfrm rot="10800000">
            <a:off x="7730599" y="1421195"/>
            <a:ext cx="457200" cy="457200"/>
          </a:xfrm>
          <a:prstGeom prst="rect">
            <a:avLst/>
          </a:prstGeom>
          <a:gradFill flip="none" rotWithShape="1">
            <a:gsLst>
              <a:gs pos="0">
                <a:schemeClr val="accent6">
                  <a:lumMod val="75000"/>
                </a:schemeClr>
              </a:gs>
              <a:gs pos="16000">
                <a:schemeClr val="accent6">
                  <a:lumMod val="75000"/>
                </a:schemeClr>
              </a:gs>
              <a:gs pos="100000">
                <a:schemeClr val="bg1"/>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6" name="TextBox 655"/>
          <p:cNvSpPr txBox="1"/>
          <p:nvPr/>
        </p:nvSpPr>
        <p:spPr>
          <a:xfrm>
            <a:off x="7432038" y="285750"/>
            <a:ext cx="580608" cy="369332"/>
          </a:xfrm>
          <a:prstGeom prst="rect">
            <a:avLst/>
          </a:prstGeom>
          <a:noFill/>
        </p:spPr>
        <p:txBody>
          <a:bodyPr wrap="none" rtlCol="0">
            <a:spAutoFit/>
          </a:bodyPr>
          <a:lstStyle/>
          <a:p>
            <a:r>
              <a:rPr lang="en-US" b="1" i="1" dirty="0" smtClean="0">
                <a:effectLst>
                  <a:outerShdw blurRad="38100" dist="38100" dir="2700000" algn="tl">
                    <a:srgbClr val="000000">
                      <a:alpha val="43137"/>
                    </a:srgbClr>
                  </a:outerShdw>
                </a:effectLst>
              </a:rPr>
              <a:t>B</a:t>
            </a:r>
            <a:r>
              <a:rPr lang="en-US" b="1" dirty="0" smtClean="0">
                <a:effectLst>
                  <a:outerShdw blurRad="38100" dist="38100" dir="2700000" algn="tl">
                    <a:srgbClr val="000000">
                      <a:alpha val="43137"/>
                    </a:srgbClr>
                  </a:outerShdw>
                </a:effectLst>
              </a:rPr>
              <a:t>(</a:t>
            </a:r>
            <a:r>
              <a:rPr lang="en-US" b="1" i="1" dirty="0" smtClean="0">
                <a:effectLst>
                  <a:outerShdw blurRad="38100" dist="38100" dir="2700000" algn="tl">
                    <a:srgbClr val="000000">
                      <a:alpha val="43137"/>
                    </a:srgbClr>
                  </a:outerShdw>
                </a:effectLst>
              </a:rPr>
              <a:t>p</a:t>
            </a:r>
            <a:r>
              <a:rPr lang="en-US" b="1" dirty="0" smtClean="0">
                <a:effectLst>
                  <a:outerShdw blurRad="38100" dist="38100" dir="2700000" algn="tl">
                    <a:srgbClr val="000000">
                      <a:alpha val="43137"/>
                    </a:srgbClr>
                  </a:outerShdw>
                </a:effectLst>
              </a:rPr>
              <a:t>)</a:t>
            </a:r>
            <a:endParaRPr lang="en-US" b="1" dirty="0">
              <a:effectLst>
                <a:outerShdw blurRad="38100" dist="38100" dir="2700000" algn="tl">
                  <a:srgbClr val="000000">
                    <a:alpha val="43137"/>
                  </a:srgbClr>
                </a:outerShdw>
              </a:effectLst>
            </a:endParaRPr>
          </a:p>
        </p:txBody>
      </p:sp>
      <p:sp>
        <p:nvSpPr>
          <p:cNvPr id="661" name="Rectangle 660"/>
          <p:cNvSpPr/>
          <p:nvPr/>
        </p:nvSpPr>
        <p:spPr>
          <a:xfrm>
            <a:off x="7260336" y="3490455"/>
            <a:ext cx="457200" cy="457200"/>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2" name="Rectangle 661"/>
          <p:cNvSpPr/>
          <p:nvPr/>
        </p:nvSpPr>
        <p:spPr>
          <a:xfrm rot="5400000">
            <a:off x="7730599" y="3490455"/>
            <a:ext cx="4572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3" name="Rectangle 662"/>
          <p:cNvSpPr/>
          <p:nvPr/>
        </p:nvSpPr>
        <p:spPr>
          <a:xfrm rot="16200000">
            <a:off x="7260336" y="3950208"/>
            <a:ext cx="457200" cy="457200"/>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4" name="Rectangle 663"/>
          <p:cNvSpPr/>
          <p:nvPr/>
        </p:nvSpPr>
        <p:spPr>
          <a:xfrm rot="10800000">
            <a:off x="7730599" y="3950208"/>
            <a:ext cx="457200" cy="457200"/>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92" name="Group 291"/>
          <p:cNvGrpSpPr/>
          <p:nvPr/>
        </p:nvGrpSpPr>
        <p:grpSpPr>
          <a:xfrm>
            <a:off x="6439989" y="3124466"/>
            <a:ext cx="2595338" cy="1805573"/>
            <a:chOff x="6439989" y="3124466"/>
            <a:chExt cx="2595338" cy="1805573"/>
          </a:xfrm>
        </p:grpSpPr>
        <p:grpSp>
          <p:nvGrpSpPr>
            <p:cNvPr id="293" name="Group 292"/>
            <p:cNvGrpSpPr/>
            <p:nvPr/>
          </p:nvGrpSpPr>
          <p:grpSpPr>
            <a:xfrm>
              <a:off x="6975550" y="3308120"/>
              <a:ext cx="1768030" cy="1621919"/>
              <a:chOff x="6011008" y="2521926"/>
              <a:chExt cx="2362200" cy="2166986"/>
            </a:xfrm>
          </p:grpSpPr>
          <p:sp>
            <p:nvSpPr>
              <p:cNvPr id="422" name="Freeform 421"/>
              <p:cNvSpPr/>
              <p:nvPr/>
            </p:nvSpPr>
            <p:spPr>
              <a:xfrm>
                <a:off x="6066692" y="2567354"/>
                <a:ext cx="2259623" cy="2092569"/>
              </a:xfrm>
              <a:custGeom>
                <a:avLst/>
                <a:gdLst>
                  <a:gd name="connsiteX0" fmla="*/ 0 w 2259623"/>
                  <a:gd name="connsiteY0" fmla="*/ 2083777 h 2092569"/>
                  <a:gd name="connsiteX1" fmla="*/ 140677 w 2259623"/>
                  <a:gd name="connsiteY1" fmla="*/ 1213338 h 2092569"/>
                  <a:gd name="connsiteX2" fmla="*/ 316523 w 2259623"/>
                  <a:gd name="connsiteY2" fmla="*/ 756138 h 2092569"/>
                  <a:gd name="connsiteX3" fmla="*/ 536331 w 2259623"/>
                  <a:gd name="connsiteY3" fmla="*/ 430823 h 2092569"/>
                  <a:gd name="connsiteX4" fmla="*/ 888023 w 2259623"/>
                  <a:gd name="connsiteY4" fmla="*/ 175846 h 2092569"/>
                  <a:gd name="connsiteX5" fmla="*/ 1283677 w 2259623"/>
                  <a:gd name="connsiteY5" fmla="*/ 61546 h 2092569"/>
                  <a:gd name="connsiteX6" fmla="*/ 1696916 w 2259623"/>
                  <a:gd name="connsiteY6" fmla="*/ 0 h 2092569"/>
                  <a:gd name="connsiteX7" fmla="*/ 1943100 w 2259623"/>
                  <a:gd name="connsiteY7" fmla="*/ 202223 h 2092569"/>
                  <a:gd name="connsiteX8" fmla="*/ 2057400 w 2259623"/>
                  <a:gd name="connsiteY8" fmla="*/ 589084 h 2092569"/>
                  <a:gd name="connsiteX9" fmla="*/ 2259623 w 2259623"/>
                  <a:gd name="connsiteY9" fmla="*/ 923192 h 2092569"/>
                  <a:gd name="connsiteX10" fmla="*/ 2145323 w 2259623"/>
                  <a:gd name="connsiteY10" fmla="*/ 1055077 h 2092569"/>
                  <a:gd name="connsiteX11" fmla="*/ 1635370 w 2259623"/>
                  <a:gd name="connsiteY11" fmla="*/ 888023 h 2092569"/>
                  <a:gd name="connsiteX12" fmla="*/ 1195754 w 2259623"/>
                  <a:gd name="connsiteY12" fmla="*/ 826477 h 2092569"/>
                  <a:gd name="connsiteX13" fmla="*/ 1046285 w 2259623"/>
                  <a:gd name="connsiteY13" fmla="*/ 844061 h 2092569"/>
                  <a:gd name="connsiteX14" fmla="*/ 791308 w 2259623"/>
                  <a:gd name="connsiteY14" fmla="*/ 1046284 h 2092569"/>
                  <a:gd name="connsiteX15" fmla="*/ 712177 w 2259623"/>
                  <a:gd name="connsiteY15" fmla="*/ 1485900 h 2092569"/>
                  <a:gd name="connsiteX16" fmla="*/ 650631 w 2259623"/>
                  <a:gd name="connsiteY16" fmla="*/ 2092569 h 2092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59623" h="2092569">
                    <a:moveTo>
                      <a:pt x="0" y="2083777"/>
                    </a:moveTo>
                    <a:lnTo>
                      <a:pt x="140677" y="1213338"/>
                    </a:lnTo>
                    <a:lnTo>
                      <a:pt x="316523" y="756138"/>
                    </a:lnTo>
                    <a:lnTo>
                      <a:pt x="536331" y="430823"/>
                    </a:lnTo>
                    <a:lnTo>
                      <a:pt x="888023" y="175846"/>
                    </a:lnTo>
                    <a:lnTo>
                      <a:pt x="1283677" y="61546"/>
                    </a:lnTo>
                    <a:lnTo>
                      <a:pt x="1696916" y="0"/>
                    </a:lnTo>
                    <a:lnTo>
                      <a:pt x="1943100" y="202223"/>
                    </a:lnTo>
                    <a:lnTo>
                      <a:pt x="2057400" y="589084"/>
                    </a:lnTo>
                    <a:lnTo>
                      <a:pt x="2259623" y="923192"/>
                    </a:lnTo>
                    <a:lnTo>
                      <a:pt x="2145323" y="1055077"/>
                    </a:lnTo>
                    <a:lnTo>
                      <a:pt x="1635370" y="888023"/>
                    </a:lnTo>
                    <a:lnTo>
                      <a:pt x="1195754" y="826477"/>
                    </a:lnTo>
                    <a:lnTo>
                      <a:pt x="1046285" y="844061"/>
                    </a:lnTo>
                    <a:lnTo>
                      <a:pt x="791308" y="1046284"/>
                    </a:lnTo>
                    <a:lnTo>
                      <a:pt x="712177" y="1485900"/>
                    </a:lnTo>
                    <a:lnTo>
                      <a:pt x="650631" y="2092569"/>
                    </a:lnTo>
                  </a:path>
                </a:pathLst>
              </a:custGeom>
              <a:ln w="508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23" name="Oval 422"/>
              <p:cNvSpPr>
                <a:spLocks noChangeAspect="1"/>
              </p:cNvSpPr>
              <p:nvPr/>
            </p:nvSpPr>
            <p:spPr>
              <a:xfrm flipV="1">
                <a:off x="6011008" y="4588328"/>
                <a:ext cx="100584" cy="10058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4" name="Oval 423"/>
              <p:cNvSpPr>
                <a:spLocks noChangeAspect="1"/>
              </p:cNvSpPr>
              <p:nvPr/>
            </p:nvSpPr>
            <p:spPr>
              <a:xfrm flipV="1">
                <a:off x="6147816" y="3773366"/>
                <a:ext cx="100584" cy="10058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5" name="Oval 424"/>
              <p:cNvSpPr>
                <a:spLocks noChangeAspect="1"/>
              </p:cNvSpPr>
              <p:nvPr/>
            </p:nvSpPr>
            <p:spPr>
              <a:xfrm flipV="1">
                <a:off x="6326592" y="3300574"/>
                <a:ext cx="100584" cy="10058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6" name="Oval 425"/>
              <p:cNvSpPr>
                <a:spLocks noChangeAspect="1"/>
              </p:cNvSpPr>
              <p:nvPr/>
            </p:nvSpPr>
            <p:spPr>
              <a:xfrm flipV="1">
                <a:off x="6555192" y="2952750"/>
                <a:ext cx="100584" cy="10058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7" name="Oval 426"/>
              <p:cNvSpPr>
                <a:spLocks noChangeAspect="1"/>
              </p:cNvSpPr>
              <p:nvPr/>
            </p:nvSpPr>
            <p:spPr>
              <a:xfrm flipV="1">
                <a:off x="6901024" y="2699766"/>
                <a:ext cx="100584" cy="10058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28" name="Oval 427"/>
              <p:cNvSpPr>
                <a:spLocks noChangeAspect="1"/>
              </p:cNvSpPr>
              <p:nvPr/>
            </p:nvSpPr>
            <p:spPr>
              <a:xfrm flipV="1">
                <a:off x="7282024" y="2580542"/>
                <a:ext cx="100584" cy="10058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9" name="Oval 428"/>
              <p:cNvSpPr>
                <a:spLocks noChangeAspect="1"/>
              </p:cNvSpPr>
              <p:nvPr/>
            </p:nvSpPr>
            <p:spPr>
              <a:xfrm flipV="1">
                <a:off x="7696200" y="2521926"/>
                <a:ext cx="100584" cy="10058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0" name="Oval 429"/>
              <p:cNvSpPr>
                <a:spLocks noChangeAspect="1"/>
              </p:cNvSpPr>
              <p:nvPr/>
            </p:nvSpPr>
            <p:spPr>
              <a:xfrm flipV="1">
                <a:off x="7961960" y="2723214"/>
                <a:ext cx="100584" cy="10058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1" name="Oval 430"/>
              <p:cNvSpPr>
                <a:spLocks noChangeAspect="1"/>
              </p:cNvSpPr>
              <p:nvPr/>
            </p:nvSpPr>
            <p:spPr>
              <a:xfrm flipV="1">
                <a:off x="8062544" y="3080766"/>
                <a:ext cx="100584" cy="10058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2" name="Oval 431"/>
              <p:cNvSpPr>
                <a:spLocks noChangeAspect="1"/>
              </p:cNvSpPr>
              <p:nvPr/>
            </p:nvSpPr>
            <p:spPr>
              <a:xfrm flipV="1">
                <a:off x="8272624" y="3427534"/>
                <a:ext cx="100584" cy="10058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3" name="Oval 432"/>
              <p:cNvSpPr>
                <a:spLocks noChangeAspect="1"/>
              </p:cNvSpPr>
              <p:nvPr/>
            </p:nvSpPr>
            <p:spPr>
              <a:xfrm flipV="1">
                <a:off x="8153400" y="3561414"/>
                <a:ext cx="100584" cy="10058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4" name="Oval 433"/>
              <p:cNvSpPr>
                <a:spLocks noChangeAspect="1"/>
              </p:cNvSpPr>
              <p:nvPr/>
            </p:nvSpPr>
            <p:spPr>
              <a:xfrm flipV="1">
                <a:off x="7645440" y="3409950"/>
                <a:ext cx="100584" cy="10058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5" name="Oval 434"/>
              <p:cNvSpPr>
                <a:spLocks noChangeAspect="1"/>
              </p:cNvSpPr>
              <p:nvPr/>
            </p:nvSpPr>
            <p:spPr>
              <a:xfrm flipV="1">
                <a:off x="7230208" y="3351334"/>
                <a:ext cx="100584" cy="10058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6" name="Oval 435"/>
              <p:cNvSpPr>
                <a:spLocks noChangeAspect="1"/>
              </p:cNvSpPr>
              <p:nvPr/>
            </p:nvSpPr>
            <p:spPr>
              <a:xfrm flipV="1">
                <a:off x="7060224" y="3368918"/>
                <a:ext cx="100584" cy="10058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7" name="Oval 436"/>
              <p:cNvSpPr>
                <a:spLocks noChangeAspect="1"/>
              </p:cNvSpPr>
              <p:nvPr/>
            </p:nvSpPr>
            <p:spPr>
              <a:xfrm flipV="1">
                <a:off x="6822832" y="3555550"/>
                <a:ext cx="100584" cy="10058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8" name="Oval 437"/>
              <p:cNvSpPr>
                <a:spLocks noChangeAspect="1"/>
              </p:cNvSpPr>
              <p:nvPr/>
            </p:nvSpPr>
            <p:spPr>
              <a:xfrm flipV="1">
                <a:off x="6672424" y="4570534"/>
                <a:ext cx="100584" cy="10058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294" name="Straight Connector 293"/>
            <p:cNvCxnSpPr/>
            <p:nvPr/>
          </p:nvCxnSpPr>
          <p:spPr>
            <a:xfrm>
              <a:off x="6439989" y="4422136"/>
              <a:ext cx="278072" cy="0"/>
            </a:xfrm>
            <a:prstGeom prst="line">
              <a:avLst/>
            </a:prstGeom>
            <a:solidFill>
              <a:schemeClr val="bg1">
                <a:lumMod val="50000"/>
              </a:schemeClr>
            </a:solidFill>
            <a:ln w="5080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95" name="Straight Connector 294"/>
            <p:cNvCxnSpPr/>
            <p:nvPr/>
          </p:nvCxnSpPr>
          <p:spPr>
            <a:xfrm>
              <a:off x="6439989" y="3958682"/>
              <a:ext cx="278072" cy="0"/>
            </a:xfrm>
            <a:prstGeom prst="line">
              <a:avLst/>
            </a:prstGeom>
            <a:solidFill>
              <a:schemeClr val="bg1">
                <a:lumMod val="50000"/>
              </a:schemeClr>
            </a:solidFill>
            <a:ln w="5080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96" name="Straight Connector 295"/>
            <p:cNvCxnSpPr/>
            <p:nvPr/>
          </p:nvCxnSpPr>
          <p:spPr>
            <a:xfrm>
              <a:off x="6439989" y="3495229"/>
              <a:ext cx="278072" cy="0"/>
            </a:xfrm>
            <a:prstGeom prst="line">
              <a:avLst/>
            </a:prstGeom>
            <a:solidFill>
              <a:schemeClr val="bg1">
                <a:lumMod val="50000"/>
              </a:schemeClr>
            </a:solidFill>
            <a:ln w="5080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97" name="Straight Connector 296"/>
            <p:cNvCxnSpPr/>
            <p:nvPr/>
          </p:nvCxnSpPr>
          <p:spPr>
            <a:xfrm>
              <a:off x="8757255" y="3958682"/>
              <a:ext cx="278072" cy="0"/>
            </a:xfrm>
            <a:prstGeom prst="line">
              <a:avLst/>
            </a:prstGeom>
            <a:solidFill>
              <a:schemeClr val="bg1">
                <a:lumMod val="50000"/>
              </a:schemeClr>
            </a:solidFill>
            <a:ln w="5080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98" name="Straight Connector 297"/>
            <p:cNvCxnSpPr/>
            <p:nvPr/>
          </p:nvCxnSpPr>
          <p:spPr>
            <a:xfrm>
              <a:off x="8757255" y="3495229"/>
              <a:ext cx="278072" cy="0"/>
            </a:xfrm>
            <a:prstGeom prst="line">
              <a:avLst/>
            </a:prstGeom>
            <a:solidFill>
              <a:schemeClr val="bg1">
                <a:lumMod val="50000"/>
              </a:schemeClr>
            </a:solidFill>
            <a:ln w="5080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99" name="Straight Connector 298"/>
            <p:cNvCxnSpPr/>
            <p:nvPr/>
          </p:nvCxnSpPr>
          <p:spPr>
            <a:xfrm>
              <a:off x="8757255" y="4422136"/>
              <a:ext cx="278072" cy="0"/>
            </a:xfrm>
            <a:prstGeom prst="line">
              <a:avLst/>
            </a:prstGeom>
            <a:solidFill>
              <a:schemeClr val="bg1">
                <a:lumMod val="50000"/>
              </a:schemeClr>
            </a:solidFill>
            <a:ln w="5080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sp>
          <p:nvSpPr>
            <p:cNvPr id="300" name="Oval 299"/>
            <p:cNvSpPr/>
            <p:nvPr/>
          </p:nvSpPr>
          <p:spPr>
            <a:xfrm>
              <a:off x="8108421" y="3865992"/>
              <a:ext cx="185381" cy="185381"/>
            </a:xfrm>
            <a:prstGeom prst="ellipse">
              <a:avLst/>
            </a:prstGeom>
            <a:solidFill>
              <a:schemeClr val="bg1">
                <a:lumMod val="50000"/>
              </a:schemeClr>
            </a:solid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1" name="Oval 300"/>
            <p:cNvSpPr/>
            <p:nvPr/>
          </p:nvSpPr>
          <p:spPr>
            <a:xfrm>
              <a:off x="8571874" y="3865992"/>
              <a:ext cx="185381" cy="185381"/>
            </a:xfrm>
            <a:prstGeom prst="ellipse">
              <a:avLst/>
            </a:prstGeom>
            <a:solidFill>
              <a:schemeClr val="bg1">
                <a:lumMod val="50000"/>
              </a:schemeClr>
            </a:solid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2" name="Oval 301"/>
            <p:cNvSpPr/>
            <p:nvPr/>
          </p:nvSpPr>
          <p:spPr>
            <a:xfrm>
              <a:off x="8571874" y="3402539"/>
              <a:ext cx="185381" cy="185381"/>
            </a:xfrm>
            <a:prstGeom prst="ellipse">
              <a:avLst/>
            </a:prstGeom>
            <a:solidFill>
              <a:schemeClr val="bg1">
                <a:lumMod val="50000"/>
              </a:schemeClr>
            </a:solid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3" name="Oval 302"/>
            <p:cNvSpPr/>
            <p:nvPr/>
          </p:nvSpPr>
          <p:spPr>
            <a:xfrm>
              <a:off x="8571874" y="4329445"/>
              <a:ext cx="185381" cy="185381"/>
            </a:xfrm>
            <a:prstGeom prst="ellipse">
              <a:avLst/>
            </a:prstGeom>
            <a:solidFill>
              <a:schemeClr val="bg1">
                <a:lumMod val="50000"/>
              </a:schemeClr>
            </a:solid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4" name="Oval 303"/>
            <p:cNvSpPr/>
            <p:nvPr/>
          </p:nvSpPr>
          <p:spPr>
            <a:xfrm>
              <a:off x="7181514" y="3865992"/>
              <a:ext cx="185381" cy="185381"/>
            </a:xfrm>
            <a:prstGeom prst="ellipse">
              <a:avLst/>
            </a:prstGeom>
            <a:solidFill>
              <a:schemeClr val="bg1">
                <a:lumMod val="50000"/>
              </a:schemeClr>
            </a:solid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5" name="Oval 304"/>
            <p:cNvSpPr/>
            <p:nvPr/>
          </p:nvSpPr>
          <p:spPr>
            <a:xfrm>
              <a:off x="6718061" y="3865992"/>
              <a:ext cx="185381" cy="185381"/>
            </a:xfrm>
            <a:prstGeom prst="ellipse">
              <a:avLst/>
            </a:prstGeom>
            <a:solidFill>
              <a:schemeClr val="bg1">
                <a:lumMod val="50000"/>
              </a:schemeClr>
            </a:solid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6" name="Oval 305"/>
            <p:cNvSpPr/>
            <p:nvPr/>
          </p:nvSpPr>
          <p:spPr>
            <a:xfrm>
              <a:off x="6718061" y="3402539"/>
              <a:ext cx="185381" cy="185381"/>
            </a:xfrm>
            <a:prstGeom prst="ellipse">
              <a:avLst/>
            </a:prstGeom>
            <a:solidFill>
              <a:schemeClr val="bg1">
                <a:lumMod val="50000"/>
              </a:schemeClr>
            </a:solid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7" name="Oval 306"/>
            <p:cNvSpPr/>
            <p:nvPr/>
          </p:nvSpPr>
          <p:spPr>
            <a:xfrm>
              <a:off x="6718061" y="3865992"/>
              <a:ext cx="185381" cy="185381"/>
            </a:xfrm>
            <a:prstGeom prst="ellipse">
              <a:avLst/>
            </a:prstGeom>
            <a:solidFill>
              <a:schemeClr val="bg1">
                <a:lumMod val="50000"/>
              </a:schemeClr>
            </a:solid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8" name="Oval 307"/>
            <p:cNvSpPr/>
            <p:nvPr/>
          </p:nvSpPr>
          <p:spPr>
            <a:xfrm>
              <a:off x="6718061" y="4329445"/>
              <a:ext cx="185381" cy="185381"/>
            </a:xfrm>
            <a:prstGeom prst="ellipse">
              <a:avLst/>
            </a:prstGeom>
            <a:solidFill>
              <a:schemeClr val="bg1">
                <a:lumMod val="50000"/>
              </a:schemeClr>
            </a:solid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309" name="Straight Connector 308"/>
            <p:cNvCxnSpPr/>
            <p:nvPr/>
          </p:nvCxnSpPr>
          <p:spPr>
            <a:xfrm>
              <a:off x="6903442" y="3495229"/>
              <a:ext cx="278072" cy="0"/>
            </a:xfrm>
            <a:prstGeom prst="line">
              <a:avLst/>
            </a:prstGeom>
            <a:solidFill>
              <a:schemeClr val="bg1">
                <a:lumMod val="50000"/>
              </a:schemeClr>
            </a:solidFill>
            <a:ln w="50800">
              <a:solidFill>
                <a:schemeClr val="tx1">
                  <a:lumMod val="75000"/>
                  <a:lumOff val="2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10" name="Straight Connector 309"/>
            <p:cNvCxnSpPr/>
            <p:nvPr/>
          </p:nvCxnSpPr>
          <p:spPr>
            <a:xfrm>
              <a:off x="7366895" y="3495229"/>
              <a:ext cx="278072" cy="0"/>
            </a:xfrm>
            <a:prstGeom prst="line">
              <a:avLst/>
            </a:prstGeom>
            <a:solidFill>
              <a:schemeClr val="bg1">
                <a:lumMod val="50000"/>
              </a:schemeClr>
            </a:solidFill>
            <a:ln w="508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11" name="Straight Connector 310"/>
            <p:cNvCxnSpPr/>
            <p:nvPr/>
          </p:nvCxnSpPr>
          <p:spPr>
            <a:xfrm>
              <a:off x="7830349" y="3495229"/>
              <a:ext cx="278072" cy="0"/>
            </a:xfrm>
            <a:prstGeom prst="line">
              <a:avLst/>
            </a:prstGeom>
            <a:solidFill>
              <a:schemeClr val="bg1">
                <a:lumMod val="50000"/>
              </a:schemeClr>
            </a:solidFill>
            <a:ln w="508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12" name="Straight Connector 311"/>
            <p:cNvCxnSpPr/>
            <p:nvPr/>
          </p:nvCxnSpPr>
          <p:spPr>
            <a:xfrm>
              <a:off x="8293802" y="3495229"/>
              <a:ext cx="278072" cy="0"/>
            </a:xfrm>
            <a:prstGeom prst="line">
              <a:avLst/>
            </a:prstGeom>
            <a:solidFill>
              <a:schemeClr val="bg1">
                <a:lumMod val="50000"/>
              </a:schemeClr>
            </a:solidFill>
            <a:ln w="50800">
              <a:solidFill>
                <a:schemeClr val="tx1">
                  <a:lumMod val="75000"/>
                  <a:lumOff val="2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13" name="Straight Connector 312"/>
            <p:cNvCxnSpPr/>
            <p:nvPr/>
          </p:nvCxnSpPr>
          <p:spPr>
            <a:xfrm>
              <a:off x="6903442" y="3958682"/>
              <a:ext cx="278072" cy="0"/>
            </a:xfrm>
            <a:prstGeom prst="line">
              <a:avLst/>
            </a:prstGeom>
            <a:solidFill>
              <a:schemeClr val="bg1">
                <a:lumMod val="50000"/>
              </a:schemeClr>
            </a:solidFill>
            <a:ln w="50800">
              <a:solidFill>
                <a:schemeClr val="tx1">
                  <a:lumMod val="75000"/>
                  <a:lumOff val="2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14" name="Straight Connector 313"/>
            <p:cNvCxnSpPr/>
            <p:nvPr/>
          </p:nvCxnSpPr>
          <p:spPr>
            <a:xfrm>
              <a:off x="7366895" y="3958682"/>
              <a:ext cx="278072" cy="0"/>
            </a:xfrm>
            <a:prstGeom prst="line">
              <a:avLst/>
            </a:prstGeom>
            <a:solidFill>
              <a:schemeClr val="bg1">
                <a:lumMod val="50000"/>
              </a:schemeClr>
            </a:solidFill>
            <a:ln w="508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15" name="Straight Connector 314"/>
            <p:cNvCxnSpPr/>
            <p:nvPr/>
          </p:nvCxnSpPr>
          <p:spPr>
            <a:xfrm>
              <a:off x="7830349" y="3958682"/>
              <a:ext cx="278072" cy="0"/>
            </a:xfrm>
            <a:prstGeom prst="line">
              <a:avLst/>
            </a:prstGeom>
            <a:solidFill>
              <a:schemeClr val="bg1">
                <a:lumMod val="50000"/>
              </a:schemeClr>
            </a:solidFill>
            <a:ln w="508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16" name="Straight Connector 315"/>
            <p:cNvCxnSpPr/>
            <p:nvPr/>
          </p:nvCxnSpPr>
          <p:spPr>
            <a:xfrm>
              <a:off x="8293802" y="3958682"/>
              <a:ext cx="278072" cy="0"/>
            </a:xfrm>
            <a:prstGeom prst="line">
              <a:avLst/>
            </a:prstGeom>
            <a:solidFill>
              <a:schemeClr val="bg1">
                <a:lumMod val="50000"/>
              </a:schemeClr>
            </a:solidFill>
            <a:ln w="50800">
              <a:solidFill>
                <a:schemeClr val="tx1">
                  <a:lumMod val="75000"/>
                  <a:lumOff val="2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17" name="Straight Connector 316"/>
            <p:cNvCxnSpPr/>
            <p:nvPr/>
          </p:nvCxnSpPr>
          <p:spPr>
            <a:xfrm>
              <a:off x="6903442" y="4422136"/>
              <a:ext cx="278072" cy="0"/>
            </a:xfrm>
            <a:prstGeom prst="line">
              <a:avLst/>
            </a:prstGeom>
            <a:solidFill>
              <a:schemeClr val="bg1">
                <a:lumMod val="50000"/>
              </a:schemeClr>
            </a:solidFill>
            <a:ln w="50800">
              <a:solidFill>
                <a:schemeClr val="tx1">
                  <a:lumMod val="75000"/>
                  <a:lumOff val="2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18" name="Straight Connector 317"/>
            <p:cNvCxnSpPr/>
            <p:nvPr/>
          </p:nvCxnSpPr>
          <p:spPr>
            <a:xfrm>
              <a:off x="7366895" y="4422136"/>
              <a:ext cx="278072" cy="0"/>
            </a:xfrm>
            <a:prstGeom prst="line">
              <a:avLst/>
            </a:prstGeom>
            <a:solidFill>
              <a:schemeClr val="bg1">
                <a:lumMod val="50000"/>
              </a:schemeClr>
            </a:solidFill>
            <a:ln w="508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19" name="Straight Connector 318"/>
            <p:cNvCxnSpPr/>
            <p:nvPr/>
          </p:nvCxnSpPr>
          <p:spPr>
            <a:xfrm>
              <a:off x="7830349" y="4422136"/>
              <a:ext cx="278072" cy="0"/>
            </a:xfrm>
            <a:prstGeom prst="line">
              <a:avLst/>
            </a:prstGeom>
            <a:solidFill>
              <a:schemeClr val="bg1">
                <a:lumMod val="50000"/>
              </a:schemeClr>
            </a:solidFill>
            <a:ln w="508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20" name="Straight Connector 319"/>
            <p:cNvCxnSpPr/>
            <p:nvPr/>
          </p:nvCxnSpPr>
          <p:spPr>
            <a:xfrm>
              <a:off x="8293802" y="4422136"/>
              <a:ext cx="278072" cy="0"/>
            </a:xfrm>
            <a:prstGeom prst="line">
              <a:avLst/>
            </a:prstGeom>
            <a:solidFill>
              <a:schemeClr val="bg1">
                <a:lumMod val="50000"/>
              </a:schemeClr>
            </a:solidFill>
            <a:ln w="50800">
              <a:solidFill>
                <a:schemeClr val="tx1">
                  <a:lumMod val="75000"/>
                  <a:lumOff val="2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21" name="Straight Connector 320"/>
            <p:cNvCxnSpPr/>
            <p:nvPr/>
          </p:nvCxnSpPr>
          <p:spPr>
            <a:xfrm rot="5400000">
              <a:off x="6671716" y="3263502"/>
              <a:ext cx="278072" cy="0"/>
            </a:xfrm>
            <a:prstGeom prst="line">
              <a:avLst/>
            </a:prstGeom>
            <a:solidFill>
              <a:schemeClr val="bg1">
                <a:lumMod val="50000"/>
              </a:schemeClr>
            </a:solidFill>
            <a:ln w="5080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22" name="Straight Connector 321"/>
            <p:cNvCxnSpPr/>
            <p:nvPr/>
          </p:nvCxnSpPr>
          <p:spPr>
            <a:xfrm rot="5400000">
              <a:off x="6671716" y="3726955"/>
              <a:ext cx="278072" cy="0"/>
            </a:xfrm>
            <a:prstGeom prst="line">
              <a:avLst/>
            </a:prstGeom>
            <a:solidFill>
              <a:schemeClr val="bg1">
                <a:lumMod val="50000"/>
              </a:schemeClr>
            </a:solidFill>
            <a:ln w="50800">
              <a:solidFill>
                <a:schemeClr val="tx1">
                  <a:lumMod val="75000"/>
                  <a:lumOff val="2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23" name="Straight Connector 322"/>
            <p:cNvCxnSpPr/>
            <p:nvPr/>
          </p:nvCxnSpPr>
          <p:spPr>
            <a:xfrm rot="5400000">
              <a:off x="6671716" y="4190409"/>
              <a:ext cx="278072" cy="0"/>
            </a:xfrm>
            <a:prstGeom prst="line">
              <a:avLst/>
            </a:prstGeom>
            <a:solidFill>
              <a:schemeClr val="bg1">
                <a:lumMod val="50000"/>
              </a:schemeClr>
            </a:solidFill>
            <a:ln w="50800">
              <a:solidFill>
                <a:schemeClr val="tx1">
                  <a:lumMod val="75000"/>
                  <a:lumOff val="2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24" name="Straight Connector 323"/>
            <p:cNvCxnSpPr/>
            <p:nvPr/>
          </p:nvCxnSpPr>
          <p:spPr>
            <a:xfrm rot="5400000">
              <a:off x="6671716" y="4653862"/>
              <a:ext cx="278072" cy="0"/>
            </a:xfrm>
            <a:prstGeom prst="line">
              <a:avLst/>
            </a:prstGeom>
            <a:solidFill>
              <a:schemeClr val="bg1">
                <a:lumMod val="50000"/>
              </a:schemeClr>
            </a:solidFill>
            <a:ln w="5080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25" name="Straight Connector 324"/>
            <p:cNvCxnSpPr/>
            <p:nvPr/>
          </p:nvCxnSpPr>
          <p:spPr>
            <a:xfrm rot="5400000">
              <a:off x="7135169" y="3263502"/>
              <a:ext cx="278072" cy="0"/>
            </a:xfrm>
            <a:prstGeom prst="line">
              <a:avLst/>
            </a:prstGeom>
            <a:solidFill>
              <a:schemeClr val="bg1">
                <a:lumMod val="50000"/>
              </a:schemeClr>
            </a:solidFill>
            <a:ln w="5080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26" name="Straight Connector 325"/>
            <p:cNvCxnSpPr/>
            <p:nvPr/>
          </p:nvCxnSpPr>
          <p:spPr>
            <a:xfrm rot="5400000">
              <a:off x="7135169" y="3726955"/>
              <a:ext cx="278072" cy="0"/>
            </a:xfrm>
            <a:prstGeom prst="line">
              <a:avLst/>
            </a:prstGeom>
            <a:solidFill>
              <a:schemeClr val="bg1">
                <a:lumMod val="50000"/>
              </a:schemeClr>
            </a:solidFill>
            <a:ln w="508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27" name="Straight Connector 326"/>
            <p:cNvCxnSpPr/>
            <p:nvPr/>
          </p:nvCxnSpPr>
          <p:spPr>
            <a:xfrm rot="5400000">
              <a:off x="7135169" y="4190409"/>
              <a:ext cx="278072" cy="0"/>
            </a:xfrm>
            <a:prstGeom prst="line">
              <a:avLst/>
            </a:prstGeom>
            <a:solidFill>
              <a:schemeClr val="bg1">
                <a:lumMod val="50000"/>
              </a:schemeClr>
            </a:solidFill>
            <a:ln w="508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00" name="Straight Connector 399"/>
            <p:cNvCxnSpPr/>
            <p:nvPr/>
          </p:nvCxnSpPr>
          <p:spPr>
            <a:xfrm rot="5400000">
              <a:off x="7135169" y="4653862"/>
              <a:ext cx="278072" cy="0"/>
            </a:xfrm>
            <a:prstGeom prst="line">
              <a:avLst/>
            </a:prstGeom>
            <a:solidFill>
              <a:schemeClr val="bg1">
                <a:lumMod val="50000"/>
              </a:schemeClr>
            </a:solidFill>
            <a:ln w="5080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01" name="Straight Connector 400"/>
            <p:cNvCxnSpPr/>
            <p:nvPr/>
          </p:nvCxnSpPr>
          <p:spPr>
            <a:xfrm rot="5400000">
              <a:off x="7598622" y="3263502"/>
              <a:ext cx="278072" cy="0"/>
            </a:xfrm>
            <a:prstGeom prst="line">
              <a:avLst/>
            </a:prstGeom>
            <a:solidFill>
              <a:schemeClr val="bg1">
                <a:lumMod val="50000"/>
              </a:schemeClr>
            </a:solidFill>
            <a:ln w="5080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02" name="Straight Connector 401"/>
            <p:cNvCxnSpPr/>
            <p:nvPr/>
          </p:nvCxnSpPr>
          <p:spPr>
            <a:xfrm rot="5400000">
              <a:off x="7598622" y="3726955"/>
              <a:ext cx="278072" cy="0"/>
            </a:xfrm>
            <a:prstGeom prst="line">
              <a:avLst/>
            </a:prstGeom>
            <a:solidFill>
              <a:schemeClr val="bg1">
                <a:lumMod val="50000"/>
              </a:schemeClr>
            </a:solidFill>
            <a:ln w="508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03" name="Straight Connector 402"/>
            <p:cNvCxnSpPr/>
            <p:nvPr/>
          </p:nvCxnSpPr>
          <p:spPr>
            <a:xfrm rot="5400000">
              <a:off x="7598622" y="4190409"/>
              <a:ext cx="278072" cy="0"/>
            </a:xfrm>
            <a:prstGeom prst="line">
              <a:avLst/>
            </a:prstGeom>
            <a:solidFill>
              <a:schemeClr val="bg1">
                <a:lumMod val="50000"/>
              </a:schemeClr>
            </a:solidFill>
            <a:ln w="508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04" name="Straight Connector 403"/>
            <p:cNvCxnSpPr/>
            <p:nvPr/>
          </p:nvCxnSpPr>
          <p:spPr>
            <a:xfrm rot="5400000">
              <a:off x="7598622" y="4653862"/>
              <a:ext cx="278072" cy="0"/>
            </a:xfrm>
            <a:prstGeom prst="line">
              <a:avLst/>
            </a:prstGeom>
            <a:solidFill>
              <a:schemeClr val="bg1">
                <a:lumMod val="50000"/>
              </a:schemeClr>
            </a:solidFill>
            <a:ln w="5080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05" name="Straight Connector 404"/>
            <p:cNvCxnSpPr/>
            <p:nvPr/>
          </p:nvCxnSpPr>
          <p:spPr>
            <a:xfrm rot="5400000">
              <a:off x="8062075" y="3263502"/>
              <a:ext cx="278072" cy="0"/>
            </a:xfrm>
            <a:prstGeom prst="line">
              <a:avLst/>
            </a:prstGeom>
            <a:solidFill>
              <a:schemeClr val="bg1">
                <a:lumMod val="50000"/>
              </a:schemeClr>
            </a:solidFill>
            <a:ln w="5080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06" name="Straight Connector 405"/>
            <p:cNvCxnSpPr/>
            <p:nvPr/>
          </p:nvCxnSpPr>
          <p:spPr>
            <a:xfrm rot="5400000">
              <a:off x="8062075" y="3726955"/>
              <a:ext cx="278072" cy="0"/>
            </a:xfrm>
            <a:prstGeom prst="line">
              <a:avLst/>
            </a:prstGeom>
            <a:solidFill>
              <a:schemeClr val="bg1">
                <a:lumMod val="50000"/>
              </a:schemeClr>
            </a:solidFill>
            <a:ln w="508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07" name="Straight Connector 406"/>
            <p:cNvCxnSpPr/>
            <p:nvPr/>
          </p:nvCxnSpPr>
          <p:spPr>
            <a:xfrm rot="5400000">
              <a:off x="8062075" y="4190409"/>
              <a:ext cx="278072" cy="0"/>
            </a:xfrm>
            <a:prstGeom prst="line">
              <a:avLst/>
            </a:prstGeom>
            <a:solidFill>
              <a:schemeClr val="bg1">
                <a:lumMod val="50000"/>
              </a:schemeClr>
            </a:solidFill>
            <a:ln w="508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08" name="Straight Connector 407"/>
            <p:cNvCxnSpPr/>
            <p:nvPr/>
          </p:nvCxnSpPr>
          <p:spPr>
            <a:xfrm rot="5400000">
              <a:off x="8062075" y="4653862"/>
              <a:ext cx="278072" cy="0"/>
            </a:xfrm>
            <a:prstGeom prst="line">
              <a:avLst/>
            </a:prstGeom>
            <a:solidFill>
              <a:schemeClr val="bg1">
                <a:lumMod val="50000"/>
              </a:schemeClr>
            </a:solidFill>
            <a:ln w="5080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09" name="Straight Connector 408"/>
            <p:cNvCxnSpPr/>
            <p:nvPr/>
          </p:nvCxnSpPr>
          <p:spPr>
            <a:xfrm rot="5400000">
              <a:off x="8525528" y="3263502"/>
              <a:ext cx="278072" cy="0"/>
            </a:xfrm>
            <a:prstGeom prst="line">
              <a:avLst/>
            </a:prstGeom>
            <a:solidFill>
              <a:schemeClr val="bg1">
                <a:lumMod val="50000"/>
              </a:schemeClr>
            </a:solidFill>
            <a:ln w="5080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10" name="Straight Connector 409"/>
            <p:cNvCxnSpPr/>
            <p:nvPr/>
          </p:nvCxnSpPr>
          <p:spPr>
            <a:xfrm rot="5400000">
              <a:off x="8525528" y="3726955"/>
              <a:ext cx="278072" cy="0"/>
            </a:xfrm>
            <a:prstGeom prst="line">
              <a:avLst/>
            </a:prstGeom>
            <a:solidFill>
              <a:schemeClr val="bg1">
                <a:lumMod val="50000"/>
              </a:schemeClr>
            </a:solidFill>
            <a:ln w="50800">
              <a:solidFill>
                <a:schemeClr val="tx1">
                  <a:lumMod val="75000"/>
                  <a:lumOff val="2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11" name="Straight Connector 410"/>
            <p:cNvCxnSpPr/>
            <p:nvPr/>
          </p:nvCxnSpPr>
          <p:spPr>
            <a:xfrm rot="5400000">
              <a:off x="8525528" y="4190409"/>
              <a:ext cx="278072" cy="0"/>
            </a:xfrm>
            <a:prstGeom prst="line">
              <a:avLst/>
            </a:prstGeom>
            <a:solidFill>
              <a:schemeClr val="bg1">
                <a:lumMod val="50000"/>
              </a:schemeClr>
            </a:solidFill>
            <a:ln w="50800">
              <a:solidFill>
                <a:schemeClr val="tx1">
                  <a:lumMod val="75000"/>
                  <a:lumOff val="2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12" name="Straight Connector 411"/>
            <p:cNvCxnSpPr/>
            <p:nvPr/>
          </p:nvCxnSpPr>
          <p:spPr>
            <a:xfrm rot="5400000">
              <a:off x="8525528" y="4653862"/>
              <a:ext cx="278072" cy="0"/>
            </a:xfrm>
            <a:prstGeom prst="line">
              <a:avLst/>
            </a:prstGeom>
            <a:solidFill>
              <a:schemeClr val="bg1">
                <a:lumMod val="50000"/>
              </a:schemeClr>
            </a:solidFill>
            <a:ln w="5080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sp>
          <p:nvSpPr>
            <p:cNvPr id="413" name="Oval 412"/>
            <p:cNvSpPr/>
            <p:nvPr/>
          </p:nvSpPr>
          <p:spPr>
            <a:xfrm>
              <a:off x="8108421" y="3402539"/>
              <a:ext cx="185381" cy="185381"/>
            </a:xfrm>
            <a:prstGeom prst="ellipse">
              <a:avLst/>
            </a:prstGeom>
            <a:solidFill>
              <a:schemeClr val="bg1">
                <a:lumMod val="50000"/>
              </a:schemeClr>
            </a:solid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4" name="Oval 413"/>
            <p:cNvSpPr/>
            <p:nvPr/>
          </p:nvSpPr>
          <p:spPr>
            <a:xfrm>
              <a:off x="8108421" y="3865992"/>
              <a:ext cx="185381" cy="185381"/>
            </a:xfrm>
            <a:prstGeom prst="ellipse">
              <a:avLst/>
            </a:prstGeom>
            <a:solidFill>
              <a:schemeClr val="bg1">
                <a:lumMod val="50000"/>
              </a:schemeClr>
            </a:solid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5" name="Oval 414"/>
            <p:cNvSpPr/>
            <p:nvPr/>
          </p:nvSpPr>
          <p:spPr>
            <a:xfrm>
              <a:off x="8108421" y="4329445"/>
              <a:ext cx="185381" cy="185381"/>
            </a:xfrm>
            <a:prstGeom prst="ellipse">
              <a:avLst/>
            </a:prstGeom>
            <a:solidFill>
              <a:schemeClr val="bg1">
                <a:lumMod val="50000"/>
              </a:schemeClr>
            </a:solid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6" name="Oval 415"/>
            <p:cNvSpPr/>
            <p:nvPr/>
          </p:nvSpPr>
          <p:spPr>
            <a:xfrm>
              <a:off x="7181514" y="3402539"/>
              <a:ext cx="185381" cy="185381"/>
            </a:xfrm>
            <a:prstGeom prst="ellipse">
              <a:avLst/>
            </a:prstGeom>
            <a:solidFill>
              <a:schemeClr val="bg1">
                <a:lumMod val="50000"/>
              </a:schemeClr>
            </a:solid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7" name="Oval 416"/>
            <p:cNvSpPr/>
            <p:nvPr/>
          </p:nvSpPr>
          <p:spPr>
            <a:xfrm>
              <a:off x="7181514" y="3865992"/>
              <a:ext cx="185381" cy="185381"/>
            </a:xfrm>
            <a:prstGeom prst="ellipse">
              <a:avLst/>
            </a:prstGeom>
            <a:solidFill>
              <a:schemeClr val="bg1">
                <a:lumMod val="50000"/>
              </a:schemeClr>
            </a:solid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8" name="Oval 417"/>
            <p:cNvSpPr/>
            <p:nvPr/>
          </p:nvSpPr>
          <p:spPr>
            <a:xfrm>
              <a:off x="7644967" y="3865992"/>
              <a:ext cx="185381" cy="185381"/>
            </a:xfrm>
            <a:prstGeom prst="ellipse">
              <a:avLst/>
            </a:prstGeom>
            <a:solidFill>
              <a:schemeClr val="bg1">
                <a:lumMod val="50000"/>
              </a:schemeClr>
            </a:solid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9" name="Oval 418"/>
            <p:cNvSpPr/>
            <p:nvPr/>
          </p:nvSpPr>
          <p:spPr>
            <a:xfrm>
              <a:off x="7644967" y="3402539"/>
              <a:ext cx="185381" cy="185381"/>
            </a:xfrm>
            <a:prstGeom prst="ellipse">
              <a:avLst/>
            </a:prstGeom>
            <a:solidFill>
              <a:schemeClr val="bg1">
                <a:lumMod val="50000"/>
              </a:schemeClr>
            </a:solid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20" name="Oval 419"/>
            <p:cNvSpPr/>
            <p:nvPr/>
          </p:nvSpPr>
          <p:spPr>
            <a:xfrm>
              <a:off x="7181514" y="4329445"/>
              <a:ext cx="185381" cy="185381"/>
            </a:xfrm>
            <a:prstGeom prst="ellipse">
              <a:avLst/>
            </a:prstGeom>
            <a:solidFill>
              <a:schemeClr val="bg1">
                <a:lumMod val="50000"/>
              </a:schemeClr>
            </a:solid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21" name="Oval 420"/>
            <p:cNvSpPr/>
            <p:nvPr/>
          </p:nvSpPr>
          <p:spPr>
            <a:xfrm>
              <a:off x="7644967" y="4329445"/>
              <a:ext cx="185381" cy="185381"/>
            </a:xfrm>
            <a:prstGeom prst="ellipse">
              <a:avLst/>
            </a:prstGeom>
            <a:solidFill>
              <a:schemeClr val="bg1">
                <a:lumMod val="50000"/>
              </a:schemeClr>
            </a:solid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aphicFrame>
        <p:nvGraphicFramePr>
          <p:cNvPr id="16" name="Object 15"/>
          <p:cNvGraphicFramePr>
            <a:graphicFrameLocks noChangeAspect="1"/>
          </p:cNvGraphicFramePr>
          <p:nvPr>
            <p:extLst>
              <p:ext uri="{D42A27DB-BD31-4B8C-83A1-F6EECF244321}">
                <p14:modId xmlns:p14="http://schemas.microsoft.com/office/powerpoint/2010/main" val="639688774"/>
              </p:ext>
            </p:extLst>
          </p:nvPr>
        </p:nvGraphicFramePr>
        <p:xfrm>
          <a:off x="7293716" y="3578244"/>
          <a:ext cx="455613" cy="257175"/>
        </p:xfrm>
        <a:graphic>
          <a:graphicData uri="http://schemas.openxmlformats.org/presentationml/2006/ole">
            <mc:AlternateContent xmlns:mc="http://schemas.openxmlformats.org/markup-compatibility/2006">
              <mc:Choice xmlns:v="urn:schemas-microsoft-com:vml" Requires="v">
                <p:oleObj spid="_x0000_s128464" name="Equation" r:id="rId4" imgW="406080" imgH="228600" progId="Equation.3">
                  <p:embed/>
                </p:oleObj>
              </mc:Choice>
              <mc:Fallback>
                <p:oleObj name="Equation" r:id="rId4" imgW="406080" imgH="22860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93716" y="3578244"/>
                        <a:ext cx="455613" cy="257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7" name="Object 16"/>
          <p:cNvGraphicFramePr>
            <a:graphicFrameLocks noChangeAspect="1"/>
          </p:cNvGraphicFramePr>
          <p:nvPr>
            <p:extLst>
              <p:ext uri="{D42A27DB-BD31-4B8C-83A1-F6EECF244321}">
                <p14:modId xmlns:p14="http://schemas.microsoft.com/office/powerpoint/2010/main" val="2520622120"/>
              </p:ext>
            </p:extLst>
          </p:nvPr>
        </p:nvGraphicFramePr>
        <p:xfrm>
          <a:off x="7743825" y="3578349"/>
          <a:ext cx="471488" cy="257175"/>
        </p:xfrm>
        <a:graphic>
          <a:graphicData uri="http://schemas.openxmlformats.org/presentationml/2006/ole">
            <mc:AlternateContent xmlns:mc="http://schemas.openxmlformats.org/markup-compatibility/2006">
              <mc:Choice xmlns:v="urn:schemas-microsoft-com:vml" Requires="v">
                <p:oleObj spid="_x0000_s128465" name="Equation" r:id="rId6" imgW="419040" imgH="228600" progId="Equation.3">
                  <p:embed/>
                </p:oleObj>
              </mc:Choice>
              <mc:Fallback>
                <p:oleObj name="Equation" r:id="rId6" imgW="419040" imgH="22860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743825" y="3578349"/>
                        <a:ext cx="471488" cy="257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8" name="Object 17"/>
          <p:cNvGraphicFramePr>
            <a:graphicFrameLocks noChangeAspect="1"/>
          </p:cNvGraphicFramePr>
          <p:nvPr>
            <p:extLst>
              <p:ext uri="{D42A27DB-BD31-4B8C-83A1-F6EECF244321}">
                <p14:modId xmlns:p14="http://schemas.microsoft.com/office/powerpoint/2010/main" val="2840527942"/>
              </p:ext>
            </p:extLst>
          </p:nvPr>
        </p:nvGraphicFramePr>
        <p:xfrm>
          <a:off x="7289800" y="4035549"/>
          <a:ext cx="469900" cy="257175"/>
        </p:xfrm>
        <a:graphic>
          <a:graphicData uri="http://schemas.openxmlformats.org/presentationml/2006/ole">
            <mc:AlternateContent xmlns:mc="http://schemas.openxmlformats.org/markup-compatibility/2006">
              <mc:Choice xmlns:v="urn:schemas-microsoft-com:vml" Requires="v">
                <p:oleObj spid="_x0000_s128466" name="Equation" r:id="rId8" imgW="419040" imgH="228600" progId="Equation.3">
                  <p:embed/>
                </p:oleObj>
              </mc:Choice>
              <mc:Fallback>
                <p:oleObj name="Equation" r:id="rId8" imgW="419040" imgH="228600" progId="Equation.3">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289800" y="4035549"/>
                        <a:ext cx="469900" cy="257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9" name="Object 18"/>
          <p:cNvGraphicFramePr>
            <a:graphicFrameLocks noChangeAspect="1"/>
          </p:cNvGraphicFramePr>
          <p:nvPr>
            <p:extLst>
              <p:ext uri="{D42A27DB-BD31-4B8C-83A1-F6EECF244321}">
                <p14:modId xmlns:p14="http://schemas.microsoft.com/office/powerpoint/2010/main" val="652147296"/>
              </p:ext>
            </p:extLst>
          </p:nvPr>
        </p:nvGraphicFramePr>
        <p:xfrm>
          <a:off x="7744989" y="4035444"/>
          <a:ext cx="469900" cy="257175"/>
        </p:xfrm>
        <a:graphic>
          <a:graphicData uri="http://schemas.openxmlformats.org/presentationml/2006/ole">
            <mc:AlternateContent xmlns:mc="http://schemas.openxmlformats.org/markup-compatibility/2006">
              <mc:Choice xmlns:v="urn:schemas-microsoft-com:vml" Requires="v">
                <p:oleObj spid="_x0000_s128467" name="Equation" r:id="rId10" imgW="419040" imgH="228600" progId="Equation.3">
                  <p:embed/>
                </p:oleObj>
              </mc:Choice>
              <mc:Fallback>
                <p:oleObj name="Equation" r:id="rId10" imgW="419040" imgH="228600" progId="Equation.3">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744989" y="4035444"/>
                        <a:ext cx="469900" cy="257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439" name="Group 438"/>
          <p:cNvGrpSpPr/>
          <p:nvPr/>
        </p:nvGrpSpPr>
        <p:grpSpPr>
          <a:xfrm>
            <a:off x="6446336" y="590550"/>
            <a:ext cx="2595338" cy="1805573"/>
            <a:chOff x="6439989" y="3124466"/>
            <a:chExt cx="2595338" cy="1805573"/>
          </a:xfrm>
        </p:grpSpPr>
        <p:grpSp>
          <p:nvGrpSpPr>
            <p:cNvPr id="440" name="Group 439"/>
            <p:cNvGrpSpPr/>
            <p:nvPr/>
          </p:nvGrpSpPr>
          <p:grpSpPr>
            <a:xfrm>
              <a:off x="6975550" y="3308120"/>
              <a:ext cx="1768030" cy="1621919"/>
              <a:chOff x="6011008" y="2521926"/>
              <a:chExt cx="2362200" cy="2166986"/>
            </a:xfrm>
          </p:grpSpPr>
          <p:sp>
            <p:nvSpPr>
              <p:cNvPr id="501" name="Freeform 500"/>
              <p:cNvSpPr/>
              <p:nvPr/>
            </p:nvSpPr>
            <p:spPr>
              <a:xfrm>
                <a:off x="6066692" y="2567354"/>
                <a:ext cx="2259623" cy="2092569"/>
              </a:xfrm>
              <a:custGeom>
                <a:avLst/>
                <a:gdLst>
                  <a:gd name="connsiteX0" fmla="*/ 0 w 2259623"/>
                  <a:gd name="connsiteY0" fmla="*/ 2083777 h 2092569"/>
                  <a:gd name="connsiteX1" fmla="*/ 140677 w 2259623"/>
                  <a:gd name="connsiteY1" fmla="*/ 1213338 h 2092569"/>
                  <a:gd name="connsiteX2" fmla="*/ 316523 w 2259623"/>
                  <a:gd name="connsiteY2" fmla="*/ 756138 h 2092569"/>
                  <a:gd name="connsiteX3" fmla="*/ 536331 w 2259623"/>
                  <a:gd name="connsiteY3" fmla="*/ 430823 h 2092569"/>
                  <a:gd name="connsiteX4" fmla="*/ 888023 w 2259623"/>
                  <a:gd name="connsiteY4" fmla="*/ 175846 h 2092569"/>
                  <a:gd name="connsiteX5" fmla="*/ 1283677 w 2259623"/>
                  <a:gd name="connsiteY5" fmla="*/ 61546 h 2092569"/>
                  <a:gd name="connsiteX6" fmla="*/ 1696916 w 2259623"/>
                  <a:gd name="connsiteY6" fmla="*/ 0 h 2092569"/>
                  <a:gd name="connsiteX7" fmla="*/ 1943100 w 2259623"/>
                  <a:gd name="connsiteY7" fmla="*/ 202223 h 2092569"/>
                  <a:gd name="connsiteX8" fmla="*/ 2057400 w 2259623"/>
                  <a:gd name="connsiteY8" fmla="*/ 589084 h 2092569"/>
                  <a:gd name="connsiteX9" fmla="*/ 2259623 w 2259623"/>
                  <a:gd name="connsiteY9" fmla="*/ 923192 h 2092569"/>
                  <a:gd name="connsiteX10" fmla="*/ 2145323 w 2259623"/>
                  <a:gd name="connsiteY10" fmla="*/ 1055077 h 2092569"/>
                  <a:gd name="connsiteX11" fmla="*/ 1635370 w 2259623"/>
                  <a:gd name="connsiteY11" fmla="*/ 888023 h 2092569"/>
                  <a:gd name="connsiteX12" fmla="*/ 1195754 w 2259623"/>
                  <a:gd name="connsiteY12" fmla="*/ 826477 h 2092569"/>
                  <a:gd name="connsiteX13" fmla="*/ 1046285 w 2259623"/>
                  <a:gd name="connsiteY13" fmla="*/ 844061 h 2092569"/>
                  <a:gd name="connsiteX14" fmla="*/ 791308 w 2259623"/>
                  <a:gd name="connsiteY14" fmla="*/ 1046284 h 2092569"/>
                  <a:gd name="connsiteX15" fmla="*/ 712177 w 2259623"/>
                  <a:gd name="connsiteY15" fmla="*/ 1485900 h 2092569"/>
                  <a:gd name="connsiteX16" fmla="*/ 650631 w 2259623"/>
                  <a:gd name="connsiteY16" fmla="*/ 2092569 h 2092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59623" h="2092569">
                    <a:moveTo>
                      <a:pt x="0" y="2083777"/>
                    </a:moveTo>
                    <a:lnTo>
                      <a:pt x="140677" y="1213338"/>
                    </a:lnTo>
                    <a:lnTo>
                      <a:pt x="316523" y="756138"/>
                    </a:lnTo>
                    <a:lnTo>
                      <a:pt x="536331" y="430823"/>
                    </a:lnTo>
                    <a:lnTo>
                      <a:pt x="888023" y="175846"/>
                    </a:lnTo>
                    <a:lnTo>
                      <a:pt x="1283677" y="61546"/>
                    </a:lnTo>
                    <a:lnTo>
                      <a:pt x="1696916" y="0"/>
                    </a:lnTo>
                    <a:lnTo>
                      <a:pt x="1943100" y="202223"/>
                    </a:lnTo>
                    <a:lnTo>
                      <a:pt x="2057400" y="589084"/>
                    </a:lnTo>
                    <a:lnTo>
                      <a:pt x="2259623" y="923192"/>
                    </a:lnTo>
                    <a:lnTo>
                      <a:pt x="2145323" y="1055077"/>
                    </a:lnTo>
                    <a:lnTo>
                      <a:pt x="1635370" y="888023"/>
                    </a:lnTo>
                    <a:lnTo>
                      <a:pt x="1195754" y="826477"/>
                    </a:lnTo>
                    <a:lnTo>
                      <a:pt x="1046285" y="844061"/>
                    </a:lnTo>
                    <a:lnTo>
                      <a:pt x="791308" y="1046284"/>
                    </a:lnTo>
                    <a:lnTo>
                      <a:pt x="712177" y="1485900"/>
                    </a:lnTo>
                    <a:lnTo>
                      <a:pt x="650631" y="2092569"/>
                    </a:lnTo>
                  </a:path>
                </a:pathLst>
              </a:custGeom>
              <a:ln w="508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2" name="Oval 501"/>
              <p:cNvSpPr>
                <a:spLocks noChangeAspect="1"/>
              </p:cNvSpPr>
              <p:nvPr/>
            </p:nvSpPr>
            <p:spPr>
              <a:xfrm flipV="1">
                <a:off x="6011008" y="4588328"/>
                <a:ext cx="100584" cy="10058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3" name="Oval 502"/>
              <p:cNvSpPr>
                <a:spLocks noChangeAspect="1"/>
              </p:cNvSpPr>
              <p:nvPr/>
            </p:nvSpPr>
            <p:spPr>
              <a:xfrm flipV="1">
                <a:off x="6147816" y="3773366"/>
                <a:ext cx="100584" cy="10058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4" name="Oval 503"/>
              <p:cNvSpPr>
                <a:spLocks noChangeAspect="1"/>
              </p:cNvSpPr>
              <p:nvPr/>
            </p:nvSpPr>
            <p:spPr>
              <a:xfrm flipV="1">
                <a:off x="6326592" y="3300574"/>
                <a:ext cx="100584" cy="10058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6" name="Oval 505"/>
              <p:cNvSpPr>
                <a:spLocks noChangeAspect="1"/>
              </p:cNvSpPr>
              <p:nvPr/>
            </p:nvSpPr>
            <p:spPr>
              <a:xfrm flipV="1">
                <a:off x="6555192" y="2952750"/>
                <a:ext cx="100584" cy="10058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7" name="Oval 506"/>
              <p:cNvSpPr>
                <a:spLocks noChangeAspect="1"/>
              </p:cNvSpPr>
              <p:nvPr/>
            </p:nvSpPr>
            <p:spPr>
              <a:xfrm flipV="1">
                <a:off x="6901024" y="2699766"/>
                <a:ext cx="100584" cy="10058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08" name="Oval 507"/>
              <p:cNvSpPr>
                <a:spLocks noChangeAspect="1"/>
              </p:cNvSpPr>
              <p:nvPr/>
            </p:nvSpPr>
            <p:spPr>
              <a:xfrm flipV="1">
                <a:off x="7282024" y="2580542"/>
                <a:ext cx="100584" cy="10058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9" name="Oval 508"/>
              <p:cNvSpPr>
                <a:spLocks noChangeAspect="1"/>
              </p:cNvSpPr>
              <p:nvPr/>
            </p:nvSpPr>
            <p:spPr>
              <a:xfrm flipV="1">
                <a:off x="7696200" y="2521926"/>
                <a:ext cx="100584" cy="10058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0" name="Oval 509"/>
              <p:cNvSpPr>
                <a:spLocks noChangeAspect="1"/>
              </p:cNvSpPr>
              <p:nvPr/>
            </p:nvSpPr>
            <p:spPr>
              <a:xfrm flipV="1">
                <a:off x="7961960" y="2723214"/>
                <a:ext cx="100584" cy="10058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1" name="Oval 510"/>
              <p:cNvSpPr>
                <a:spLocks noChangeAspect="1"/>
              </p:cNvSpPr>
              <p:nvPr/>
            </p:nvSpPr>
            <p:spPr>
              <a:xfrm flipV="1">
                <a:off x="8062544" y="3080766"/>
                <a:ext cx="100584" cy="10058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2" name="Oval 511"/>
              <p:cNvSpPr>
                <a:spLocks noChangeAspect="1"/>
              </p:cNvSpPr>
              <p:nvPr/>
            </p:nvSpPr>
            <p:spPr>
              <a:xfrm flipV="1">
                <a:off x="8272624" y="3427534"/>
                <a:ext cx="100584" cy="10058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3" name="Oval 512"/>
              <p:cNvSpPr>
                <a:spLocks noChangeAspect="1"/>
              </p:cNvSpPr>
              <p:nvPr/>
            </p:nvSpPr>
            <p:spPr>
              <a:xfrm flipV="1">
                <a:off x="8153400" y="3561414"/>
                <a:ext cx="100584" cy="10058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4" name="Oval 513"/>
              <p:cNvSpPr>
                <a:spLocks noChangeAspect="1"/>
              </p:cNvSpPr>
              <p:nvPr/>
            </p:nvSpPr>
            <p:spPr>
              <a:xfrm flipV="1">
                <a:off x="7645440" y="3409950"/>
                <a:ext cx="100584" cy="10058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5" name="Oval 514"/>
              <p:cNvSpPr>
                <a:spLocks noChangeAspect="1"/>
              </p:cNvSpPr>
              <p:nvPr/>
            </p:nvSpPr>
            <p:spPr>
              <a:xfrm flipV="1">
                <a:off x="7230208" y="3351334"/>
                <a:ext cx="100584" cy="10058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6" name="Oval 515"/>
              <p:cNvSpPr>
                <a:spLocks noChangeAspect="1"/>
              </p:cNvSpPr>
              <p:nvPr/>
            </p:nvSpPr>
            <p:spPr>
              <a:xfrm flipV="1">
                <a:off x="7060224" y="3368918"/>
                <a:ext cx="100584" cy="10058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7" name="Oval 516"/>
              <p:cNvSpPr>
                <a:spLocks noChangeAspect="1"/>
              </p:cNvSpPr>
              <p:nvPr/>
            </p:nvSpPr>
            <p:spPr>
              <a:xfrm flipV="1">
                <a:off x="6822832" y="3555550"/>
                <a:ext cx="100584" cy="10058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8" name="Oval 517"/>
              <p:cNvSpPr>
                <a:spLocks noChangeAspect="1"/>
              </p:cNvSpPr>
              <p:nvPr/>
            </p:nvSpPr>
            <p:spPr>
              <a:xfrm flipV="1">
                <a:off x="6672424" y="4570534"/>
                <a:ext cx="100584" cy="10058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441" name="Straight Connector 440"/>
            <p:cNvCxnSpPr/>
            <p:nvPr/>
          </p:nvCxnSpPr>
          <p:spPr>
            <a:xfrm>
              <a:off x="6439989" y="4422136"/>
              <a:ext cx="278072" cy="0"/>
            </a:xfrm>
            <a:prstGeom prst="line">
              <a:avLst/>
            </a:prstGeom>
            <a:solidFill>
              <a:schemeClr val="bg1">
                <a:lumMod val="50000"/>
              </a:schemeClr>
            </a:solidFill>
            <a:ln w="5080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42" name="Straight Connector 441"/>
            <p:cNvCxnSpPr/>
            <p:nvPr/>
          </p:nvCxnSpPr>
          <p:spPr>
            <a:xfrm>
              <a:off x="6439989" y="3958682"/>
              <a:ext cx="278072" cy="0"/>
            </a:xfrm>
            <a:prstGeom prst="line">
              <a:avLst/>
            </a:prstGeom>
            <a:solidFill>
              <a:schemeClr val="bg1">
                <a:lumMod val="50000"/>
              </a:schemeClr>
            </a:solidFill>
            <a:ln w="5080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43" name="Straight Connector 442"/>
            <p:cNvCxnSpPr/>
            <p:nvPr/>
          </p:nvCxnSpPr>
          <p:spPr>
            <a:xfrm>
              <a:off x="6439989" y="3495229"/>
              <a:ext cx="278072" cy="0"/>
            </a:xfrm>
            <a:prstGeom prst="line">
              <a:avLst/>
            </a:prstGeom>
            <a:solidFill>
              <a:schemeClr val="bg1">
                <a:lumMod val="50000"/>
              </a:schemeClr>
            </a:solidFill>
            <a:ln w="5080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44" name="Straight Connector 443"/>
            <p:cNvCxnSpPr/>
            <p:nvPr/>
          </p:nvCxnSpPr>
          <p:spPr>
            <a:xfrm>
              <a:off x="8757255" y="3958682"/>
              <a:ext cx="278072" cy="0"/>
            </a:xfrm>
            <a:prstGeom prst="line">
              <a:avLst/>
            </a:prstGeom>
            <a:solidFill>
              <a:schemeClr val="bg1">
                <a:lumMod val="50000"/>
              </a:schemeClr>
            </a:solidFill>
            <a:ln w="5080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45" name="Straight Connector 444"/>
            <p:cNvCxnSpPr/>
            <p:nvPr/>
          </p:nvCxnSpPr>
          <p:spPr>
            <a:xfrm>
              <a:off x="8757255" y="3495229"/>
              <a:ext cx="278072" cy="0"/>
            </a:xfrm>
            <a:prstGeom prst="line">
              <a:avLst/>
            </a:prstGeom>
            <a:solidFill>
              <a:schemeClr val="bg1">
                <a:lumMod val="50000"/>
              </a:schemeClr>
            </a:solidFill>
            <a:ln w="5080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46" name="Straight Connector 445"/>
            <p:cNvCxnSpPr/>
            <p:nvPr/>
          </p:nvCxnSpPr>
          <p:spPr>
            <a:xfrm>
              <a:off x="8757255" y="4422136"/>
              <a:ext cx="278072" cy="0"/>
            </a:xfrm>
            <a:prstGeom prst="line">
              <a:avLst/>
            </a:prstGeom>
            <a:solidFill>
              <a:schemeClr val="bg1">
                <a:lumMod val="50000"/>
              </a:schemeClr>
            </a:solidFill>
            <a:ln w="5080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sp>
          <p:nvSpPr>
            <p:cNvPr id="447" name="Oval 446"/>
            <p:cNvSpPr/>
            <p:nvPr/>
          </p:nvSpPr>
          <p:spPr>
            <a:xfrm>
              <a:off x="8108421" y="3865992"/>
              <a:ext cx="185381" cy="185381"/>
            </a:xfrm>
            <a:prstGeom prst="ellipse">
              <a:avLst/>
            </a:prstGeom>
            <a:solidFill>
              <a:schemeClr val="bg1">
                <a:lumMod val="50000"/>
              </a:schemeClr>
            </a:solid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8" name="Oval 447"/>
            <p:cNvSpPr/>
            <p:nvPr/>
          </p:nvSpPr>
          <p:spPr>
            <a:xfrm>
              <a:off x="8571874" y="3865992"/>
              <a:ext cx="185381" cy="185381"/>
            </a:xfrm>
            <a:prstGeom prst="ellipse">
              <a:avLst/>
            </a:prstGeom>
            <a:solidFill>
              <a:schemeClr val="bg1">
                <a:lumMod val="50000"/>
              </a:schemeClr>
            </a:solid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9" name="Oval 448"/>
            <p:cNvSpPr/>
            <p:nvPr/>
          </p:nvSpPr>
          <p:spPr>
            <a:xfrm>
              <a:off x="8571874" y="3402539"/>
              <a:ext cx="185381" cy="185381"/>
            </a:xfrm>
            <a:prstGeom prst="ellipse">
              <a:avLst/>
            </a:prstGeom>
            <a:solidFill>
              <a:schemeClr val="bg1">
                <a:lumMod val="50000"/>
              </a:schemeClr>
            </a:solid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50" name="Oval 449"/>
            <p:cNvSpPr/>
            <p:nvPr/>
          </p:nvSpPr>
          <p:spPr>
            <a:xfrm>
              <a:off x="8571874" y="4329445"/>
              <a:ext cx="185381" cy="185381"/>
            </a:xfrm>
            <a:prstGeom prst="ellipse">
              <a:avLst/>
            </a:prstGeom>
            <a:solidFill>
              <a:schemeClr val="bg1">
                <a:lumMod val="50000"/>
              </a:schemeClr>
            </a:solid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51" name="Oval 450"/>
            <p:cNvSpPr/>
            <p:nvPr/>
          </p:nvSpPr>
          <p:spPr>
            <a:xfrm>
              <a:off x="7181514" y="3865992"/>
              <a:ext cx="185381" cy="185381"/>
            </a:xfrm>
            <a:prstGeom prst="ellipse">
              <a:avLst/>
            </a:prstGeom>
            <a:solidFill>
              <a:schemeClr val="bg1">
                <a:lumMod val="50000"/>
              </a:schemeClr>
            </a:solid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52" name="Oval 451"/>
            <p:cNvSpPr/>
            <p:nvPr/>
          </p:nvSpPr>
          <p:spPr>
            <a:xfrm>
              <a:off x="6718061" y="3865992"/>
              <a:ext cx="185381" cy="185381"/>
            </a:xfrm>
            <a:prstGeom prst="ellipse">
              <a:avLst/>
            </a:prstGeom>
            <a:solidFill>
              <a:schemeClr val="bg1">
                <a:lumMod val="50000"/>
              </a:schemeClr>
            </a:solid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53" name="Oval 452"/>
            <p:cNvSpPr/>
            <p:nvPr/>
          </p:nvSpPr>
          <p:spPr>
            <a:xfrm>
              <a:off x="6718061" y="3402539"/>
              <a:ext cx="185381" cy="185381"/>
            </a:xfrm>
            <a:prstGeom prst="ellipse">
              <a:avLst/>
            </a:prstGeom>
            <a:solidFill>
              <a:schemeClr val="bg1">
                <a:lumMod val="50000"/>
              </a:schemeClr>
            </a:solid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54" name="Oval 453"/>
            <p:cNvSpPr/>
            <p:nvPr/>
          </p:nvSpPr>
          <p:spPr>
            <a:xfrm>
              <a:off x="6718061" y="3865992"/>
              <a:ext cx="185381" cy="185381"/>
            </a:xfrm>
            <a:prstGeom prst="ellipse">
              <a:avLst/>
            </a:prstGeom>
            <a:solidFill>
              <a:schemeClr val="bg1">
                <a:lumMod val="50000"/>
              </a:schemeClr>
            </a:solid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55" name="Oval 454"/>
            <p:cNvSpPr/>
            <p:nvPr/>
          </p:nvSpPr>
          <p:spPr>
            <a:xfrm>
              <a:off x="6718061" y="4329445"/>
              <a:ext cx="185381" cy="185381"/>
            </a:xfrm>
            <a:prstGeom prst="ellipse">
              <a:avLst/>
            </a:prstGeom>
            <a:solidFill>
              <a:schemeClr val="bg1">
                <a:lumMod val="50000"/>
              </a:schemeClr>
            </a:solid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456" name="Straight Connector 455"/>
            <p:cNvCxnSpPr/>
            <p:nvPr/>
          </p:nvCxnSpPr>
          <p:spPr>
            <a:xfrm>
              <a:off x="6903442" y="3495229"/>
              <a:ext cx="278072" cy="0"/>
            </a:xfrm>
            <a:prstGeom prst="line">
              <a:avLst/>
            </a:prstGeom>
            <a:solidFill>
              <a:schemeClr val="bg1">
                <a:lumMod val="50000"/>
              </a:schemeClr>
            </a:solidFill>
            <a:ln w="50800">
              <a:solidFill>
                <a:schemeClr val="tx1">
                  <a:lumMod val="75000"/>
                  <a:lumOff val="2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57" name="Straight Connector 456"/>
            <p:cNvCxnSpPr/>
            <p:nvPr/>
          </p:nvCxnSpPr>
          <p:spPr>
            <a:xfrm>
              <a:off x="7366895" y="3495229"/>
              <a:ext cx="278072" cy="0"/>
            </a:xfrm>
            <a:prstGeom prst="line">
              <a:avLst/>
            </a:prstGeom>
            <a:solidFill>
              <a:schemeClr val="bg1">
                <a:lumMod val="50000"/>
              </a:schemeClr>
            </a:solidFill>
            <a:ln w="508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58" name="Straight Connector 457"/>
            <p:cNvCxnSpPr/>
            <p:nvPr/>
          </p:nvCxnSpPr>
          <p:spPr>
            <a:xfrm>
              <a:off x="7830349" y="3495229"/>
              <a:ext cx="278072" cy="0"/>
            </a:xfrm>
            <a:prstGeom prst="line">
              <a:avLst/>
            </a:prstGeom>
            <a:solidFill>
              <a:schemeClr val="bg1">
                <a:lumMod val="50000"/>
              </a:schemeClr>
            </a:solidFill>
            <a:ln w="508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59" name="Straight Connector 458"/>
            <p:cNvCxnSpPr/>
            <p:nvPr/>
          </p:nvCxnSpPr>
          <p:spPr>
            <a:xfrm>
              <a:off x="8293802" y="3495229"/>
              <a:ext cx="278072" cy="0"/>
            </a:xfrm>
            <a:prstGeom prst="line">
              <a:avLst/>
            </a:prstGeom>
            <a:solidFill>
              <a:schemeClr val="bg1">
                <a:lumMod val="50000"/>
              </a:schemeClr>
            </a:solidFill>
            <a:ln w="50800">
              <a:solidFill>
                <a:schemeClr val="tx1">
                  <a:lumMod val="75000"/>
                  <a:lumOff val="2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60" name="Straight Connector 459"/>
            <p:cNvCxnSpPr/>
            <p:nvPr/>
          </p:nvCxnSpPr>
          <p:spPr>
            <a:xfrm>
              <a:off x="6903442" y="3958682"/>
              <a:ext cx="278072" cy="0"/>
            </a:xfrm>
            <a:prstGeom prst="line">
              <a:avLst/>
            </a:prstGeom>
            <a:solidFill>
              <a:schemeClr val="bg1">
                <a:lumMod val="50000"/>
              </a:schemeClr>
            </a:solidFill>
            <a:ln w="50800">
              <a:solidFill>
                <a:schemeClr val="tx1">
                  <a:lumMod val="75000"/>
                  <a:lumOff val="2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61" name="Straight Connector 460"/>
            <p:cNvCxnSpPr/>
            <p:nvPr/>
          </p:nvCxnSpPr>
          <p:spPr>
            <a:xfrm>
              <a:off x="7366895" y="3958682"/>
              <a:ext cx="278072" cy="0"/>
            </a:xfrm>
            <a:prstGeom prst="line">
              <a:avLst/>
            </a:prstGeom>
            <a:solidFill>
              <a:schemeClr val="bg1">
                <a:lumMod val="50000"/>
              </a:schemeClr>
            </a:solidFill>
            <a:ln w="508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62" name="Straight Connector 461"/>
            <p:cNvCxnSpPr/>
            <p:nvPr/>
          </p:nvCxnSpPr>
          <p:spPr>
            <a:xfrm>
              <a:off x="7830349" y="3958682"/>
              <a:ext cx="278072" cy="0"/>
            </a:xfrm>
            <a:prstGeom prst="line">
              <a:avLst/>
            </a:prstGeom>
            <a:solidFill>
              <a:schemeClr val="bg1">
                <a:lumMod val="50000"/>
              </a:schemeClr>
            </a:solidFill>
            <a:ln w="508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63" name="Straight Connector 462"/>
            <p:cNvCxnSpPr/>
            <p:nvPr/>
          </p:nvCxnSpPr>
          <p:spPr>
            <a:xfrm>
              <a:off x="8293802" y="3958682"/>
              <a:ext cx="278072" cy="0"/>
            </a:xfrm>
            <a:prstGeom prst="line">
              <a:avLst/>
            </a:prstGeom>
            <a:solidFill>
              <a:schemeClr val="bg1">
                <a:lumMod val="50000"/>
              </a:schemeClr>
            </a:solidFill>
            <a:ln w="50800">
              <a:solidFill>
                <a:schemeClr val="tx1">
                  <a:lumMod val="75000"/>
                  <a:lumOff val="2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64" name="Straight Connector 463"/>
            <p:cNvCxnSpPr/>
            <p:nvPr/>
          </p:nvCxnSpPr>
          <p:spPr>
            <a:xfrm>
              <a:off x="6903442" y="4422136"/>
              <a:ext cx="278072" cy="0"/>
            </a:xfrm>
            <a:prstGeom prst="line">
              <a:avLst/>
            </a:prstGeom>
            <a:solidFill>
              <a:schemeClr val="bg1">
                <a:lumMod val="50000"/>
              </a:schemeClr>
            </a:solidFill>
            <a:ln w="50800">
              <a:solidFill>
                <a:schemeClr val="tx1">
                  <a:lumMod val="75000"/>
                  <a:lumOff val="2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65" name="Straight Connector 464"/>
            <p:cNvCxnSpPr/>
            <p:nvPr/>
          </p:nvCxnSpPr>
          <p:spPr>
            <a:xfrm>
              <a:off x="7366895" y="4422136"/>
              <a:ext cx="278072" cy="0"/>
            </a:xfrm>
            <a:prstGeom prst="line">
              <a:avLst/>
            </a:prstGeom>
            <a:solidFill>
              <a:schemeClr val="bg1">
                <a:lumMod val="50000"/>
              </a:schemeClr>
            </a:solidFill>
            <a:ln w="508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66" name="Straight Connector 465"/>
            <p:cNvCxnSpPr/>
            <p:nvPr/>
          </p:nvCxnSpPr>
          <p:spPr>
            <a:xfrm>
              <a:off x="7830349" y="4422136"/>
              <a:ext cx="278072" cy="0"/>
            </a:xfrm>
            <a:prstGeom prst="line">
              <a:avLst/>
            </a:prstGeom>
            <a:solidFill>
              <a:schemeClr val="bg1">
                <a:lumMod val="50000"/>
              </a:schemeClr>
            </a:solidFill>
            <a:ln w="508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67" name="Straight Connector 466"/>
            <p:cNvCxnSpPr/>
            <p:nvPr/>
          </p:nvCxnSpPr>
          <p:spPr>
            <a:xfrm>
              <a:off x="8293802" y="4422136"/>
              <a:ext cx="278072" cy="0"/>
            </a:xfrm>
            <a:prstGeom prst="line">
              <a:avLst/>
            </a:prstGeom>
            <a:solidFill>
              <a:schemeClr val="bg1">
                <a:lumMod val="50000"/>
              </a:schemeClr>
            </a:solidFill>
            <a:ln w="50800">
              <a:solidFill>
                <a:schemeClr val="tx1">
                  <a:lumMod val="75000"/>
                  <a:lumOff val="2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68" name="Straight Connector 467"/>
            <p:cNvCxnSpPr/>
            <p:nvPr/>
          </p:nvCxnSpPr>
          <p:spPr>
            <a:xfrm rot="5400000">
              <a:off x="6671716" y="3263502"/>
              <a:ext cx="278072" cy="0"/>
            </a:xfrm>
            <a:prstGeom prst="line">
              <a:avLst/>
            </a:prstGeom>
            <a:solidFill>
              <a:schemeClr val="bg1">
                <a:lumMod val="50000"/>
              </a:schemeClr>
            </a:solidFill>
            <a:ln w="5080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69" name="Straight Connector 468"/>
            <p:cNvCxnSpPr/>
            <p:nvPr/>
          </p:nvCxnSpPr>
          <p:spPr>
            <a:xfrm rot="5400000">
              <a:off x="6671716" y="3726955"/>
              <a:ext cx="278072" cy="0"/>
            </a:xfrm>
            <a:prstGeom prst="line">
              <a:avLst/>
            </a:prstGeom>
            <a:solidFill>
              <a:schemeClr val="bg1">
                <a:lumMod val="50000"/>
              </a:schemeClr>
            </a:solidFill>
            <a:ln w="50800">
              <a:solidFill>
                <a:schemeClr val="tx1">
                  <a:lumMod val="75000"/>
                  <a:lumOff val="2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70" name="Straight Connector 469"/>
            <p:cNvCxnSpPr/>
            <p:nvPr/>
          </p:nvCxnSpPr>
          <p:spPr>
            <a:xfrm rot="5400000">
              <a:off x="6671716" y="4190409"/>
              <a:ext cx="278072" cy="0"/>
            </a:xfrm>
            <a:prstGeom prst="line">
              <a:avLst/>
            </a:prstGeom>
            <a:solidFill>
              <a:schemeClr val="bg1">
                <a:lumMod val="50000"/>
              </a:schemeClr>
            </a:solidFill>
            <a:ln w="50800">
              <a:solidFill>
                <a:schemeClr val="tx1">
                  <a:lumMod val="75000"/>
                  <a:lumOff val="2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71" name="Straight Connector 470"/>
            <p:cNvCxnSpPr/>
            <p:nvPr/>
          </p:nvCxnSpPr>
          <p:spPr>
            <a:xfrm rot="5400000">
              <a:off x="6671716" y="4653862"/>
              <a:ext cx="278072" cy="0"/>
            </a:xfrm>
            <a:prstGeom prst="line">
              <a:avLst/>
            </a:prstGeom>
            <a:solidFill>
              <a:schemeClr val="bg1">
                <a:lumMod val="50000"/>
              </a:schemeClr>
            </a:solidFill>
            <a:ln w="5080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72" name="Straight Connector 471"/>
            <p:cNvCxnSpPr/>
            <p:nvPr/>
          </p:nvCxnSpPr>
          <p:spPr>
            <a:xfrm rot="5400000">
              <a:off x="7135169" y="3263502"/>
              <a:ext cx="278072" cy="0"/>
            </a:xfrm>
            <a:prstGeom prst="line">
              <a:avLst/>
            </a:prstGeom>
            <a:solidFill>
              <a:schemeClr val="bg1">
                <a:lumMod val="50000"/>
              </a:schemeClr>
            </a:solidFill>
            <a:ln w="5080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73" name="Straight Connector 472"/>
            <p:cNvCxnSpPr/>
            <p:nvPr/>
          </p:nvCxnSpPr>
          <p:spPr>
            <a:xfrm rot="5400000">
              <a:off x="7135169" y="3726955"/>
              <a:ext cx="278072" cy="0"/>
            </a:xfrm>
            <a:prstGeom prst="line">
              <a:avLst/>
            </a:prstGeom>
            <a:solidFill>
              <a:schemeClr val="bg1">
                <a:lumMod val="50000"/>
              </a:schemeClr>
            </a:solidFill>
            <a:ln w="508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74" name="Straight Connector 473"/>
            <p:cNvCxnSpPr/>
            <p:nvPr/>
          </p:nvCxnSpPr>
          <p:spPr>
            <a:xfrm rot="5400000">
              <a:off x="7135169" y="4190409"/>
              <a:ext cx="278072" cy="0"/>
            </a:xfrm>
            <a:prstGeom prst="line">
              <a:avLst/>
            </a:prstGeom>
            <a:solidFill>
              <a:schemeClr val="bg1">
                <a:lumMod val="50000"/>
              </a:schemeClr>
            </a:solidFill>
            <a:ln w="508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75" name="Straight Connector 474"/>
            <p:cNvCxnSpPr/>
            <p:nvPr/>
          </p:nvCxnSpPr>
          <p:spPr>
            <a:xfrm rot="5400000">
              <a:off x="7135169" y="4653862"/>
              <a:ext cx="278072" cy="0"/>
            </a:xfrm>
            <a:prstGeom prst="line">
              <a:avLst/>
            </a:prstGeom>
            <a:solidFill>
              <a:schemeClr val="bg1">
                <a:lumMod val="50000"/>
              </a:schemeClr>
            </a:solidFill>
            <a:ln w="5080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76" name="Straight Connector 475"/>
            <p:cNvCxnSpPr/>
            <p:nvPr/>
          </p:nvCxnSpPr>
          <p:spPr>
            <a:xfrm rot="5400000">
              <a:off x="7598622" y="3263502"/>
              <a:ext cx="278072" cy="0"/>
            </a:xfrm>
            <a:prstGeom prst="line">
              <a:avLst/>
            </a:prstGeom>
            <a:solidFill>
              <a:schemeClr val="bg1">
                <a:lumMod val="50000"/>
              </a:schemeClr>
            </a:solidFill>
            <a:ln w="5080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77" name="Straight Connector 476"/>
            <p:cNvCxnSpPr/>
            <p:nvPr/>
          </p:nvCxnSpPr>
          <p:spPr>
            <a:xfrm rot="5400000">
              <a:off x="7598622" y="3726955"/>
              <a:ext cx="278072" cy="0"/>
            </a:xfrm>
            <a:prstGeom prst="line">
              <a:avLst/>
            </a:prstGeom>
            <a:solidFill>
              <a:schemeClr val="bg1">
                <a:lumMod val="50000"/>
              </a:schemeClr>
            </a:solidFill>
            <a:ln w="508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78" name="Straight Connector 477"/>
            <p:cNvCxnSpPr/>
            <p:nvPr/>
          </p:nvCxnSpPr>
          <p:spPr>
            <a:xfrm rot="5400000">
              <a:off x="7598622" y="4190409"/>
              <a:ext cx="278072" cy="0"/>
            </a:xfrm>
            <a:prstGeom prst="line">
              <a:avLst/>
            </a:prstGeom>
            <a:solidFill>
              <a:schemeClr val="bg1">
                <a:lumMod val="50000"/>
              </a:schemeClr>
            </a:solidFill>
            <a:ln w="508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79" name="Straight Connector 478"/>
            <p:cNvCxnSpPr/>
            <p:nvPr/>
          </p:nvCxnSpPr>
          <p:spPr>
            <a:xfrm rot="5400000">
              <a:off x="7598622" y="4653862"/>
              <a:ext cx="278072" cy="0"/>
            </a:xfrm>
            <a:prstGeom prst="line">
              <a:avLst/>
            </a:prstGeom>
            <a:solidFill>
              <a:schemeClr val="bg1">
                <a:lumMod val="50000"/>
              </a:schemeClr>
            </a:solidFill>
            <a:ln w="5080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80" name="Straight Connector 479"/>
            <p:cNvCxnSpPr/>
            <p:nvPr/>
          </p:nvCxnSpPr>
          <p:spPr>
            <a:xfrm rot="5400000">
              <a:off x="8062075" y="3263502"/>
              <a:ext cx="278072" cy="0"/>
            </a:xfrm>
            <a:prstGeom prst="line">
              <a:avLst/>
            </a:prstGeom>
            <a:solidFill>
              <a:schemeClr val="bg1">
                <a:lumMod val="50000"/>
              </a:schemeClr>
            </a:solidFill>
            <a:ln w="5080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81" name="Straight Connector 480"/>
            <p:cNvCxnSpPr/>
            <p:nvPr/>
          </p:nvCxnSpPr>
          <p:spPr>
            <a:xfrm rot="5400000">
              <a:off x="8062075" y="3726955"/>
              <a:ext cx="278072" cy="0"/>
            </a:xfrm>
            <a:prstGeom prst="line">
              <a:avLst/>
            </a:prstGeom>
            <a:solidFill>
              <a:schemeClr val="bg1">
                <a:lumMod val="50000"/>
              </a:schemeClr>
            </a:solidFill>
            <a:ln w="508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82" name="Straight Connector 481"/>
            <p:cNvCxnSpPr/>
            <p:nvPr/>
          </p:nvCxnSpPr>
          <p:spPr>
            <a:xfrm rot="5400000">
              <a:off x="8062075" y="4190409"/>
              <a:ext cx="278072" cy="0"/>
            </a:xfrm>
            <a:prstGeom prst="line">
              <a:avLst/>
            </a:prstGeom>
            <a:solidFill>
              <a:schemeClr val="bg1">
                <a:lumMod val="50000"/>
              </a:schemeClr>
            </a:solidFill>
            <a:ln w="508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83" name="Straight Connector 482"/>
            <p:cNvCxnSpPr/>
            <p:nvPr/>
          </p:nvCxnSpPr>
          <p:spPr>
            <a:xfrm rot="5400000">
              <a:off x="8062075" y="4653862"/>
              <a:ext cx="278072" cy="0"/>
            </a:xfrm>
            <a:prstGeom prst="line">
              <a:avLst/>
            </a:prstGeom>
            <a:solidFill>
              <a:schemeClr val="bg1">
                <a:lumMod val="50000"/>
              </a:schemeClr>
            </a:solidFill>
            <a:ln w="5080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84" name="Straight Connector 483"/>
            <p:cNvCxnSpPr/>
            <p:nvPr/>
          </p:nvCxnSpPr>
          <p:spPr>
            <a:xfrm rot="5400000">
              <a:off x="8525528" y="3263502"/>
              <a:ext cx="278072" cy="0"/>
            </a:xfrm>
            <a:prstGeom prst="line">
              <a:avLst/>
            </a:prstGeom>
            <a:solidFill>
              <a:schemeClr val="bg1">
                <a:lumMod val="50000"/>
              </a:schemeClr>
            </a:solidFill>
            <a:ln w="5080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85" name="Straight Connector 484"/>
            <p:cNvCxnSpPr/>
            <p:nvPr/>
          </p:nvCxnSpPr>
          <p:spPr>
            <a:xfrm rot="5400000">
              <a:off x="8525528" y="3726955"/>
              <a:ext cx="278072" cy="0"/>
            </a:xfrm>
            <a:prstGeom prst="line">
              <a:avLst/>
            </a:prstGeom>
            <a:solidFill>
              <a:schemeClr val="bg1">
                <a:lumMod val="50000"/>
              </a:schemeClr>
            </a:solidFill>
            <a:ln w="50800">
              <a:solidFill>
                <a:schemeClr val="tx1">
                  <a:lumMod val="75000"/>
                  <a:lumOff val="2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86" name="Straight Connector 485"/>
            <p:cNvCxnSpPr/>
            <p:nvPr/>
          </p:nvCxnSpPr>
          <p:spPr>
            <a:xfrm rot="5400000">
              <a:off x="8525528" y="4190409"/>
              <a:ext cx="278072" cy="0"/>
            </a:xfrm>
            <a:prstGeom prst="line">
              <a:avLst/>
            </a:prstGeom>
            <a:solidFill>
              <a:schemeClr val="bg1">
                <a:lumMod val="50000"/>
              </a:schemeClr>
            </a:solidFill>
            <a:ln w="50800">
              <a:solidFill>
                <a:schemeClr val="tx1">
                  <a:lumMod val="75000"/>
                  <a:lumOff val="2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87" name="Straight Connector 486"/>
            <p:cNvCxnSpPr/>
            <p:nvPr/>
          </p:nvCxnSpPr>
          <p:spPr>
            <a:xfrm rot="5400000">
              <a:off x="8525528" y="4653862"/>
              <a:ext cx="278072" cy="0"/>
            </a:xfrm>
            <a:prstGeom prst="line">
              <a:avLst/>
            </a:prstGeom>
            <a:solidFill>
              <a:schemeClr val="bg1">
                <a:lumMod val="50000"/>
              </a:schemeClr>
            </a:solidFill>
            <a:ln w="5080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sp>
          <p:nvSpPr>
            <p:cNvPr id="488" name="Oval 487"/>
            <p:cNvSpPr/>
            <p:nvPr/>
          </p:nvSpPr>
          <p:spPr>
            <a:xfrm>
              <a:off x="8108421" y="3402539"/>
              <a:ext cx="185381" cy="185381"/>
            </a:xfrm>
            <a:prstGeom prst="ellipse">
              <a:avLst/>
            </a:prstGeom>
            <a:solidFill>
              <a:schemeClr val="bg1">
                <a:lumMod val="50000"/>
              </a:schemeClr>
            </a:solid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89" name="Oval 488"/>
            <p:cNvSpPr/>
            <p:nvPr/>
          </p:nvSpPr>
          <p:spPr>
            <a:xfrm>
              <a:off x="8108421" y="3865992"/>
              <a:ext cx="185381" cy="185381"/>
            </a:xfrm>
            <a:prstGeom prst="ellipse">
              <a:avLst/>
            </a:prstGeom>
            <a:solidFill>
              <a:schemeClr val="bg1">
                <a:lumMod val="50000"/>
              </a:schemeClr>
            </a:solid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90" name="Oval 489"/>
            <p:cNvSpPr/>
            <p:nvPr/>
          </p:nvSpPr>
          <p:spPr>
            <a:xfrm>
              <a:off x="8108421" y="4329445"/>
              <a:ext cx="185381" cy="185381"/>
            </a:xfrm>
            <a:prstGeom prst="ellipse">
              <a:avLst/>
            </a:prstGeom>
            <a:solidFill>
              <a:schemeClr val="bg1">
                <a:lumMod val="50000"/>
              </a:schemeClr>
            </a:solid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91" name="Oval 490"/>
            <p:cNvSpPr/>
            <p:nvPr/>
          </p:nvSpPr>
          <p:spPr>
            <a:xfrm>
              <a:off x="7181514" y="3402539"/>
              <a:ext cx="185381" cy="185381"/>
            </a:xfrm>
            <a:prstGeom prst="ellipse">
              <a:avLst/>
            </a:prstGeom>
            <a:solidFill>
              <a:schemeClr val="bg1">
                <a:lumMod val="50000"/>
              </a:schemeClr>
            </a:solid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92" name="Oval 491"/>
            <p:cNvSpPr/>
            <p:nvPr/>
          </p:nvSpPr>
          <p:spPr>
            <a:xfrm>
              <a:off x="7181514" y="3865992"/>
              <a:ext cx="185381" cy="185381"/>
            </a:xfrm>
            <a:prstGeom prst="ellipse">
              <a:avLst/>
            </a:prstGeom>
            <a:solidFill>
              <a:schemeClr val="bg1">
                <a:lumMod val="50000"/>
              </a:schemeClr>
            </a:solid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93" name="Oval 492"/>
            <p:cNvSpPr/>
            <p:nvPr/>
          </p:nvSpPr>
          <p:spPr>
            <a:xfrm>
              <a:off x="7644967" y="3865992"/>
              <a:ext cx="185381" cy="185381"/>
            </a:xfrm>
            <a:prstGeom prst="ellipse">
              <a:avLst/>
            </a:prstGeom>
            <a:solidFill>
              <a:schemeClr val="bg1">
                <a:lumMod val="50000"/>
              </a:schemeClr>
            </a:solid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94" name="Oval 493"/>
            <p:cNvSpPr/>
            <p:nvPr/>
          </p:nvSpPr>
          <p:spPr>
            <a:xfrm>
              <a:off x="7644967" y="3402539"/>
              <a:ext cx="185381" cy="185381"/>
            </a:xfrm>
            <a:prstGeom prst="ellipse">
              <a:avLst/>
            </a:prstGeom>
            <a:solidFill>
              <a:schemeClr val="bg1">
                <a:lumMod val="50000"/>
              </a:schemeClr>
            </a:solid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95" name="Oval 494"/>
            <p:cNvSpPr/>
            <p:nvPr/>
          </p:nvSpPr>
          <p:spPr>
            <a:xfrm>
              <a:off x="7181514" y="4329445"/>
              <a:ext cx="185381" cy="185381"/>
            </a:xfrm>
            <a:prstGeom prst="ellipse">
              <a:avLst/>
            </a:prstGeom>
            <a:solidFill>
              <a:schemeClr val="bg1">
                <a:lumMod val="50000"/>
              </a:schemeClr>
            </a:solid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00" name="Oval 499"/>
            <p:cNvSpPr/>
            <p:nvPr/>
          </p:nvSpPr>
          <p:spPr>
            <a:xfrm>
              <a:off x="7644967" y="4329445"/>
              <a:ext cx="185381" cy="185381"/>
            </a:xfrm>
            <a:prstGeom prst="ellipse">
              <a:avLst/>
            </a:prstGeom>
            <a:solidFill>
              <a:schemeClr val="bg1">
                <a:lumMod val="50000"/>
              </a:schemeClr>
            </a:solid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655" name="Oval 654"/>
          <p:cNvSpPr/>
          <p:nvPr/>
        </p:nvSpPr>
        <p:spPr>
          <a:xfrm>
            <a:off x="7654351" y="1335024"/>
            <a:ext cx="181783" cy="181783"/>
          </a:xfrm>
          <a:prstGeom prst="ellipse">
            <a:avLst/>
          </a:prstGeom>
          <a:solidFill>
            <a:schemeClr val="tx2"/>
          </a:solid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12" name="Object 11"/>
          <p:cNvGraphicFramePr>
            <a:graphicFrameLocks noChangeAspect="1"/>
          </p:cNvGraphicFramePr>
          <p:nvPr>
            <p:extLst>
              <p:ext uri="{D42A27DB-BD31-4B8C-83A1-F6EECF244321}">
                <p14:modId xmlns:p14="http://schemas.microsoft.com/office/powerpoint/2010/main" val="3444046655"/>
              </p:ext>
            </p:extLst>
          </p:nvPr>
        </p:nvGraphicFramePr>
        <p:xfrm>
          <a:off x="7267152" y="1063070"/>
          <a:ext cx="455613" cy="257175"/>
        </p:xfrm>
        <a:graphic>
          <a:graphicData uri="http://schemas.openxmlformats.org/presentationml/2006/ole">
            <mc:AlternateContent xmlns:mc="http://schemas.openxmlformats.org/markup-compatibility/2006">
              <mc:Choice xmlns:v="urn:schemas-microsoft-com:vml" Requires="v">
                <p:oleObj spid="_x0000_s128468" name="Equation" r:id="rId12" imgW="406224" imgH="228501" progId="Equation.3">
                  <p:embed/>
                </p:oleObj>
              </mc:Choice>
              <mc:Fallback>
                <p:oleObj name="Equation" r:id="rId12" imgW="406224" imgH="228501" progId="Equation.3">
                  <p:embed/>
                  <p:pic>
                    <p:nvPicPr>
                      <p:cNvPr id="0" nam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267152" y="1063070"/>
                        <a:ext cx="455613" cy="257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3" name="Object 12"/>
          <p:cNvGraphicFramePr>
            <a:graphicFrameLocks noChangeAspect="1"/>
          </p:cNvGraphicFramePr>
          <p:nvPr>
            <p:extLst>
              <p:ext uri="{D42A27DB-BD31-4B8C-83A1-F6EECF244321}">
                <p14:modId xmlns:p14="http://schemas.microsoft.com/office/powerpoint/2010/main" val="874607885"/>
              </p:ext>
            </p:extLst>
          </p:nvPr>
        </p:nvGraphicFramePr>
        <p:xfrm>
          <a:off x="7736735" y="1063070"/>
          <a:ext cx="471487" cy="257175"/>
        </p:xfrm>
        <a:graphic>
          <a:graphicData uri="http://schemas.openxmlformats.org/presentationml/2006/ole">
            <mc:AlternateContent xmlns:mc="http://schemas.openxmlformats.org/markup-compatibility/2006">
              <mc:Choice xmlns:v="urn:schemas-microsoft-com:vml" Requires="v">
                <p:oleObj spid="_x0000_s128469" name="Equation" r:id="rId14" imgW="419100" imgH="228600" progId="Equation.3">
                  <p:embed/>
                </p:oleObj>
              </mc:Choice>
              <mc:Fallback>
                <p:oleObj name="Equation" r:id="rId14" imgW="419100" imgH="228600" progId="Equation.3">
                  <p:embed/>
                  <p:pic>
                    <p:nvPicPr>
                      <p:cNvPr id="0" name=""/>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7736735" y="1063070"/>
                        <a:ext cx="471487" cy="257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4" name="Object 13"/>
          <p:cNvGraphicFramePr>
            <a:graphicFrameLocks noChangeAspect="1"/>
          </p:cNvGraphicFramePr>
          <p:nvPr>
            <p:extLst>
              <p:ext uri="{D42A27DB-BD31-4B8C-83A1-F6EECF244321}">
                <p14:modId xmlns:p14="http://schemas.microsoft.com/office/powerpoint/2010/main" val="3974995164"/>
              </p:ext>
            </p:extLst>
          </p:nvPr>
        </p:nvGraphicFramePr>
        <p:xfrm>
          <a:off x="7282710" y="1520270"/>
          <a:ext cx="469900" cy="257175"/>
        </p:xfrm>
        <a:graphic>
          <a:graphicData uri="http://schemas.openxmlformats.org/presentationml/2006/ole">
            <mc:AlternateContent xmlns:mc="http://schemas.openxmlformats.org/markup-compatibility/2006">
              <mc:Choice xmlns:v="urn:schemas-microsoft-com:vml" Requires="v">
                <p:oleObj spid="_x0000_s128470" name="Equation" r:id="rId16" imgW="419100" imgH="228600" progId="Equation.3">
                  <p:embed/>
                </p:oleObj>
              </mc:Choice>
              <mc:Fallback>
                <p:oleObj name="Equation" r:id="rId16" imgW="419100" imgH="228600" progId="Equation.3">
                  <p:embed/>
                  <p:pic>
                    <p:nvPicPr>
                      <p:cNvPr id="0" name=""/>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7282710" y="1520270"/>
                        <a:ext cx="469900" cy="257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5" name="Object 14"/>
          <p:cNvGraphicFramePr>
            <a:graphicFrameLocks noChangeAspect="1"/>
          </p:cNvGraphicFramePr>
          <p:nvPr>
            <p:extLst>
              <p:ext uri="{D42A27DB-BD31-4B8C-83A1-F6EECF244321}">
                <p14:modId xmlns:p14="http://schemas.microsoft.com/office/powerpoint/2010/main" val="3499487564"/>
              </p:ext>
            </p:extLst>
          </p:nvPr>
        </p:nvGraphicFramePr>
        <p:xfrm>
          <a:off x="7739910" y="1520270"/>
          <a:ext cx="468312" cy="257175"/>
        </p:xfrm>
        <a:graphic>
          <a:graphicData uri="http://schemas.openxmlformats.org/presentationml/2006/ole">
            <mc:AlternateContent xmlns:mc="http://schemas.openxmlformats.org/markup-compatibility/2006">
              <mc:Choice xmlns:v="urn:schemas-microsoft-com:vml" Requires="v">
                <p:oleObj spid="_x0000_s128471" name="Equation" r:id="rId18" imgW="419100" imgH="228600" progId="Equation.3">
                  <p:embed/>
                </p:oleObj>
              </mc:Choice>
              <mc:Fallback>
                <p:oleObj name="Equation" r:id="rId18" imgW="419100" imgH="228600" progId="Equation.3">
                  <p:embed/>
                  <p:pic>
                    <p:nvPicPr>
                      <p:cNvPr id="0" name=""/>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7739910" y="1520270"/>
                        <a:ext cx="468312" cy="257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81" name="TextBox 180"/>
          <p:cNvSpPr txBox="1"/>
          <p:nvPr/>
        </p:nvSpPr>
        <p:spPr>
          <a:xfrm>
            <a:off x="7450082" y="2807379"/>
            <a:ext cx="596638" cy="369332"/>
          </a:xfrm>
          <a:prstGeom prst="rect">
            <a:avLst/>
          </a:prstGeom>
          <a:noFill/>
        </p:spPr>
        <p:txBody>
          <a:bodyPr wrap="none" rtlCol="0">
            <a:spAutoFit/>
          </a:bodyPr>
          <a:lstStyle/>
          <a:p>
            <a:r>
              <a:rPr lang="en-US" b="1" i="1" dirty="0" smtClean="0">
                <a:effectLst>
                  <a:outerShdw blurRad="38100" dist="38100" dir="2700000" algn="tl">
                    <a:srgbClr val="000000">
                      <a:alpha val="43137"/>
                    </a:srgbClr>
                  </a:outerShdw>
                </a:effectLst>
                <a:sym typeface="Symbol"/>
              </a:rPr>
              <a:t></a:t>
            </a:r>
            <a:r>
              <a:rPr lang="en-US" b="1" dirty="0" smtClean="0">
                <a:effectLst>
                  <a:outerShdw blurRad="38100" dist="38100" dir="2700000" algn="tl">
                    <a:srgbClr val="000000">
                      <a:alpha val="43137"/>
                    </a:srgbClr>
                  </a:outerShdw>
                </a:effectLst>
                <a:sym typeface="Symbol"/>
              </a:rPr>
              <a:t>(</a:t>
            </a:r>
            <a:r>
              <a:rPr lang="en-US" b="1" i="1" dirty="0" smtClean="0">
                <a:effectLst>
                  <a:outerShdw blurRad="38100" dist="38100" dir="2700000" algn="tl">
                    <a:srgbClr val="000000">
                      <a:alpha val="43137"/>
                    </a:srgbClr>
                  </a:outerShdw>
                </a:effectLst>
                <a:sym typeface="Symbol"/>
              </a:rPr>
              <a:t>p</a:t>
            </a:r>
            <a:r>
              <a:rPr lang="en-US" b="1" dirty="0">
                <a:effectLst>
                  <a:outerShdw blurRad="38100" dist="38100" dir="2700000" algn="tl">
                    <a:srgbClr val="000000">
                      <a:alpha val="43137"/>
                    </a:srgbClr>
                  </a:outerShdw>
                </a:effectLst>
                <a:sym typeface="Symbol"/>
              </a:rPr>
              <a:t>)</a:t>
            </a:r>
            <a:endParaRPr lang="en-US" b="1" dirty="0">
              <a:effectLst>
                <a:outerShdw blurRad="38100" dist="38100" dir="2700000" algn="tl">
                  <a:srgbClr val="000000">
                    <a:alpha val="43137"/>
                  </a:srgbClr>
                </a:outerShdw>
              </a:effectLst>
            </a:endParaRPr>
          </a:p>
        </p:txBody>
      </p:sp>
      <p:sp>
        <p:nvSpPr>
          <p:cNvPr id="182" name="Rounded Rectangle 181"/>
          <p:cNvSpPr/>
          <p:nvPr/>
        </p:nvSpPr>
        <p:spPr>
          <a:xfrm>
            <a:off x="7708802" y="3943350"/>
            <a:ext cx="520798" cy="478786"/>
          </a:xfrm>
          <a:prstGeom prst="roundRect">
            <a:avLst/>
          </a:prstGeom>
          <a:noFill/>
          <a:ln w="508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3" name="Rounded Rectangle 182"/>
          <p:cNvSpPr/>
          <p:nvPr/>
        </p:nvSpPr>
        <p:spPr>
          <a:xfrm>
            <a:off x="7696200" y="1428750"/>
            <a:ext cx="520798" cy="478786"/>
          </a:xfrm>
          <a:prstGeom prst="roundRect">
            <a:avLst/>
          </a:prstGeom>
          <a:no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0" name="Object 9" hidden="1"/>
          <p:cNvGraphicFramePr>
            <a:graphicFrameLocks noChangeAspect="1"/>
          </p:cNvGraphicFramePr>
          <p:nvPr>
            <p:extLst>
              <p:ext uri="{D42A27DB-BD31-4B8C-83A1-F6EECF244321}">
                <p14:modId xmlns:p14="http://schemas.microsoft.com/office/powerpoint/2010/main" val="3963956542"/>
              </p:ext>
            </p:extLst>
          </p:nvPr>
        </p:nvGraphicFramePr>
        <p:xfrm>
          <a:off x="2459673" y="2601427"/>
          <a:ext cx="3238500" cy="2239963"/>
        </p:xfrm>
        <a:graphic>
          <a:graphicData uri="http://schemas.openxmlformats.org/presentationml/2006/ole">
            <mc:AlternateContent xmlns:mc="http://schemas.openxmlformats.org/markup-compatibility/2006">
              <mc:Choice xmlns:v="urn:schemas-microsoft-com:vml" Requires="v">
                <p:oleObj spid="_x0000_s128472" name="Equation" r:id="rId20" imgW="2019240" imgH="1396800" progId="Equation.3">
                  <p:embed/>
                </p:oleObj>
              </mc:Choice>
              <mc:Fallback>
                <p:oleObj name="Equation" r:id="rId20" imgW="2019240" imgH="1396800" progId="Equation.3">
                  <p:embed/>
                  <p:pic>
                    <p:nvPicPr>
                      <p:cNvPr id="0" name=""/>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2459673" y="2601427"/>
                        <a:ext cx="3238500" cy="223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1" name="Object 20"/>
          <p:cNvGraphicFramePr>
            <a:graphicFrameLocks noChangeAspect="1"/>
          </p:cNvGraphicFramePr>
          <p:nvPr>
            <p:extLst>
              <p:ext uri="{D42A27DB-BD31-4B8C-83A1-F6EECF244321}">
                <p14:modId xmlns:p14="http://schemas.microsoft.com/office/powerpoint/2010/main" val="2843768974"/>
              </p:ext>
            </p:extLst>
          </p:nvPr>
        </p:nvGraphicFramePr>
        <p:xfrm>
          <a:off x="2249488" y="3486150"/>
          <a:ext cx="1689100" cy="590550"/>
        </p:xfrm>
        <a:graphic>
          <a:graphicData uri="http://schemas.openxmlformats.org/presentationml/2006/ole">
            <mc:AlternateContent xmlns:mc="http://schemas.openxmlformats.org/markup-compatibility/2006">
              <mc:Choice xmlns:v="urn:schemas-microsoft-com:vml" Requires="v">
                <p:oleObj spid="_x0000_s128473" name="Equation" r:id="rId22" imgW="1054080" imgH="368280" progId="Equation.3">
                  <p:embed/>
                </p:oleObj>
              </mc:Choice>
              <mc:Fallback>
                <p:oleObj name="Equation" r:id="rId22" imgW="1054080" imgH="368280" progId="Equation.3">
                  <p:embed/>
                  <p:pic>
                    <p:nvPicPr>
                      <p:cNvPr id="0" name=""/>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2249488" y="3486150"/>
                        <a:ext cx="1689100" cy="59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2" name="Object 21"/>
          <p:cNvGraphicFramePr>
            <a:graphicFrameLocks noChangeAspect="1"/>
          </p:cNvGraphicFramePr>
          <p:nvPr>
            <p:extLst>
              <p:ext uri="{D42A27DB-BD31-4B8C-83A1-F6EECF244321}">
                <p14:modId xmlns:p14="http://schemas.microsoft.com/office/powerpoint/2010/main" val="2209284541"/>
              </p:ext>
            </p:extLst>
          </p:nvPr>
        </p:nvGraphicFramePr>
        <p:xfrm>
          <a:off x="4749800" y="2613025"/>
          <a:ext cx="1119188" cy="1995488"/>
        </p:xfrm>
        <a:graphic>
          <a:graphicData uri="http://schemas.openxmlformats.org/presentationml/2006/ole">
            <mc:AlternateContent xmlns:mc="http://schemas.openxmlformats.org/markup-compatibility/2006">
              <mc:Choice xmlns:v="urn:schemas-microsoft-com:vml" Requires="v">
                <p:oleObj spid="_x0000_s128474" name="Equation" r:id="rId24" imgW="698400" imgH="1244520" progId="Equation.3">
                  <p:embed/>
                </p:oleObj>
              </mc:Choice>
              <mc:Fallback>
                <p:oleObj name="Equation" r:id="rId24" imgW="698400" imgH="1244520" progId="Equation.3">
                  <p:embed/>
                  <p:pic>
                    <p:nvPicPr>
                      <p:cNvPr id="0" name=""/>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4749800" y="2613025"/>
                        <a:ext cx="1119188" cy="1995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3" name="Object 22"/>
          <p:cNvGraphicFramePr>
            <a:graphicFrameLocks noChangeAspect="1"/>
          </p:cNvGraphicFramePr>
          <p:nvPr>
            <p:extLst>
              <p:ext uri="{D42A27DB-BD31-4B8C-83A1-F6EECF244321}">
                <p14:modId xmlns:p14="http://schemas.microsoft.com/office/powerpoint/2010/main" val="1206188141"/>
              </p:ext>
            </p:extLst>
          </p:nvPr>
        </p:nvGraphicFramePr>
        <p:xfrm>
          <a:off x="3925888" y="2541588"/>
          <a:ext cx="346075" cy="2239962"/>
        </p:xfrm>
        <a:graphic>
          <a:graphicData uri="http://schemas.openxmlformats.org/presentationml/2006/ole">
            <mc:AlternateContent xmlns:mc="http://schemas.openxmlformats.org/markup-compatibility/2006">
              <mc:Choice xmlns:v="urn:schemas-microsoft-com:vml" Requires="v">
                <p:oleObj spid="_x0000_s128475" name="Equation" r:id="rId26" imgW="215806" imgH="1396394" progId="Equation.3">
                  <p:embed/>
                </p:oleObj>
              </mc:Choice>
              <mc:Fallback>
                <p:oleObj name="Equation" r:id="rId26" imgW="215806" imgH="1396394" progId="Equation.3">
                  <p:embed/>
                  <p:pic>
                    <p:nvPicPr>
                      <p:cNvPr id="0" name=""/>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3925888" y="2541588"/>
                        <a:ext cx="346075" cy="223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4" name="Object 23"/>
          <p:cNvGraphicFramePr>
            <a:graphicFrameLocks noChangeAspect="1"/>
          </p:cNvGraphicFramePr>
          <p:nvPr>
            <p:extLst>
              <p:ext uri="{D42A27DB-BD31-4B8C-83A1-F6EECF244321}">
                <p14:modId xmlns:p14="http://schemas.microsoft.com/office/powerpoint/2010/main" val="2681519922"/>
              </p:ext>
            </p:extLst>
          </p:nvPr>
        </p:nvGraphicFramePr>
        <p:xfrm>
          <a:off x="4103688" y="2606675"/>
          <a:ext cx="812800" cy="1995488"/>
        </p:xfrm>
        <a:graphic>
          <a:graphicData uri="http://schemas.openxmlformats.org/presentationml/2006/ole">
            <mc:AlternateContent xmlns:mc="http://schemas.openxmlformats.org/markup-compatibility/2006">
              <mc:Choice xmlns:v="urn:schemas-microsoft-com:vml" Requires="v">
                <p:oleObj spid="_x0000_s128476" name="Equation" r:id="rId28" imgW="507960" imgH="1244520" progId="Equation.3">
                  <p:embed/>
                </p:oleObj>
              </mc:Choice>
              <mc:Fallback>
                <p:oleObj name="Equation" r:id="rId28" imgW="507960" imgH="1244520" progId="Equation.3">
                  <p:embed/>
                  <p:pic>
                    <p:nvPicPr>
                      <p:cNvPr id="0" name=""/>
                      <p:cNvPicPr>
                        <a:picLocks noChangeAspect="1" noChangeArrowheads="1"/>
                      </p:cNvPicPr>
                      <p:nvPr/>
                    </p:nvPicPr>
                    <p:blipFill>
                      <a:blip r:embed="rId29">
                        <a:extLst>
                          <a:ext uri="{28A0092B-C50C-407E-A947-70E740481C1C}">
                            <a14:useLocalDpi xmlns:a14="http://schemas.microsoft.com/office/drawing/2010/main" val="0"/>
                          </a:ext>
                        </a:extLst>
                      </a:blip>
                      <a:srcRect/>
                      <a:stretch>
                        <a:fillRect/>
                      </a:stretch>
                    </p:blipFill>
                    <p:spPr bwMode="auto">
                      <a:xfrm>
                        <a:off x="4103688" y="2606675"/>
                        <a:ext cx="812800" cy="1995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5" name="Object 24"/>
          <p:cNvGraphicFramePr>
            <a:graphicFrameLocks noChangeAspect="1"/>
          </p:cNvGraphicFramePr>
          <p:nvPr>
            <p:extLst>
              <p:ext uri="{D42A27DB-BD31-4B8C-83A1-F6EECF244321}">
                <p14:modId xmlns:p14="http://schemas.microsoft.com/office/powerpoint/2010/main" val="3489460734"/>
              </p:ext>
            </p:extLst>
          </p:nvPr>
        </p:nvGraphicFramePr>
        <p:xfrm>
          <a:off x="4106863" y="2603500"/>
          <a:ext cx="487362" cy="1995488"/>
        </p:xfrm>
        <a:graphic>
          <a:graphicData uri="http://schemas.openxmlformats.org/presentationml/2006/ole">
            <mc:AlternateContent xmlns:mc="http://schemas.openxmlformats.org/markup-compatibility/2006">
              <mc:Choice xmlns:v="urn:schemas-microsoft-com:vml" Requires="v">
                <p:oleObj spid="_x0000_s128477" name="Equation" r:id="rId30" imgW="304560" imgH="1244520" progId="Equation.3">
                  <p:embed/>
                </p:oleObj>
              </mc:Choice>
              <mc:Fallback>
                <p:oleObj name="Equation" r:id="rId30" imgW="304560" imgH="1244520" progId="Equation.3">
                  <p:embed/>
                  <p:pic>
                    <p:nvPicPr>
                      <p:cNvPr id="0" name=""/>
                      <p:cNvPicPr>
                        <a:picLocks noChangeAspect="1" noChangeArrowheads="1"/>
                      </p:cNvPicPr>
                      <p:nvPr/>
                    </p:nvPicPr>
                    <p:blipFill>
                      <a:blip r:embed="rId31">
                        <a:extLst>
                          <a:ext uri="{28A0092B-C50C-407E-A947-70E740481C1C}">
                            <a14:useLocalDpi xmlns:a14="http://schemas.microsoft.com/office/drawing/2010/main" val="0"/>
                          </a:ext>
                        </a:extLst>
                      </a:blip>
                      <a:srcRect/>
                      <a:stretch>
                        <a:fillRect/>
                      </a:stretch>
                    </p:blipFill>
                    <p:spPr bwMode="auto">
                      <a:xfrm>
                        <a:off x="4106863" y="2603500"/>
                        <a:ext cx="487362" cy="1995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21" name="Rectangle 220"/>
          <p:cNvSpPr/>
          <p:nvPr/>
        </p:nvSpPr>
        <p:spPr>
          <a:xfrm>
            <a:off x="3960182" y="2465069"/>
            <a:ext cx="2089817" cy="23234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3" name="Rectangle 222"/>
          <p:cNvSpPr/>
          <p:nvPr/>
        </p:nvSpPr>
        <p:spPr>
          <a:xfrm>
            <a:off x="3890548" y="3669158"/>
            <a:ext cx="2357852" cy="7275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4" name="Rectangle 223"/>
          <p:cNvSpPr/>
          <p:nvPr/>
        </p:nvSpPr>
        <p:spPr>
          <a:xfrm>
            <a:off x="3890547" y="4189802"/>
            <a:ext cx="2159453" cy="6509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2" name="Rectangle 221"/>
          <p:cNvSpPr/>
          <p:nvPr/>
        </p:nvSpPr>
        <p:spPr>
          <a:xfrm>
            <a:off x="3890547" y="3133096"/>
            <a:ext cx="2357853" cy="7275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p:cNvSpPr/>
          <p:nvPr/>
        </p:nvSpPr>
        <p:spPr>
          <a:xfrm>
            <a:off x="3890547" y="4146005"/>
            <a:ext cx="1905000" cy="677316"/>
          </a:xfrm>
          <a:prstGeom prst="roundRect">
            <a:avLst/>
          </a:prstGeom>
          <a:no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6" name="Rectangle 185"/>
          <p:cNvSpPr/>
          <p:nvPr/>
        </p:nvSpPr>
        <p:spPr>
          <a:xfrm>
            <a:off x="4183733" y="2531109"/>
            <a:ext cx="1133856" cy="2282089"/>
          </a:xfrm>
          <a:prstGeom prst="rect">
            <a:avLst/>
          </a:prstGeom>
          <a:noFill/>
          <a:ln w="508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7" name="TextBox 186"/>
          <p:cNvSpPr txBox="1"/>
          <p:nvPr/>
        </p:nvSpPr>
        <p:spPr>
          <a:xfrm>
            <a:off x="4158315" y="4762440"/>
            <a:ext cx="1981200" cy="400110"/>
          </a:xfrm>
          <a:prstGeom prst="rect">
            <a:avLst/>
          </a:prstGeom>
          <a:noFill/>
        </p:spPr>
        <p:txBody>
          <a:bodyPr wrap="square" rtlCol="0">
            <a:spAutoFit/>
          </a:bodyPr>
          <a:lstStyle/>
          <a:p>
            <a:r>
              <a:rPr lang="en-US" sz="2000" b="1" i="1" dirty="0" smtClean="0">
                <a:solidFill>
                  <a:schemeClr val="accent6"/>
                </a:solidFill>
              </a:rPr>
              <a:t>Pre-processing</a:t>
            </a:r>
            <a:endParaRPr lang="en-US" sz="2000" b="1" i="1" dirty="0">
              <a:solidFill>
                <a:schemeClr val="accent6"/>
              </a:solidFill>
            </a:endParaRPr>
          </a:p>
        </p:txBody>
      </p:sp>
      <p:sp>
        <p:nvSpPr>
          <p:cNvPr id="188" name="TextBox 187"/>
          <p:cNvSpPr txBox="1"/>
          <p:nvPr/>
        </p:nvSpPr>
        <p:spPr>
          <a:xfrm>
            <a:off x="3877476" y="2190750"/>
            <a:ext cx="1600200" cy="400110"/>
          </a:xfrm>
          <a:prstGeom prst="rect">
            <a:avLst/>
          </a:prstGeom>
          <a:noFill/>
        </p:spPr>
        <p:txBody>
          <a:bodyPr wrap="square" rtlCol="0">
            <a:spAutoFit/>
          </a:bodyPr>
          <a:lstStyle/>
          <a:p>
            <a:r>
              <a:rPr lang="en-US" sz="2000" b="1" i="1" dirty="0" smtClean="0">
                <a:solidFill>
                  <a:schemeClr val="accent2">
                    <a:lumMod val="75000"/>
                  </a:schemeClr>
                </a:solidFill>
              </a:rPr>
              <a:t>Run-time</a:t>
            </a:r>
            <a:endParaRPr lang="en-US" sz="2000" b="1" i="1" dirty="0">
              <a:solidFill>
                <a:schemeClr val="accent2">
                  <a:lumMod val="75000"/>
                </a:schemeClr>
              </a:solidFill>
            </a:endParaRPr>
          </a:p>
        </p:txBody>
      </p:sp>
      <p:sp>
        <p:nvSpPr>
          <p:cNvPr id="189" name="Rectangle 188"/>
          <p:cNvSpPr/>
          <p:nvPr/>
        </p:nvSpPr>
        <p:spPr>
          <a:xfrm>
            <a:off x="3914493" y="2531110"/>
            <a:ext cx="1534160" cy="2282089"/>
          </a:xfrm>
          <a:prstGeom prst="rect">
            <a:avLst/>
          </a:prstGeom>
          <a:noFill/>
          <a:ln w="508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438845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661"/>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663"/>
                                        </p:tgtEl>
                                        <p:attrNameLst>
                                          <p:attrName>style.visibility</p:attrName>
                                        </p:attrNameLst>
                                      </p:cBhvr>
                                      <p:to>
                                        <p:strVal val="hidden"/>
                                      </p:to>
                                    </p:set>
                                  </p:childTnLst>
                                </p:cTn>
                              </p:par>
                              <p:par>
                                <p:cTn id="9" presetID="1" presetClass="exit" presetSubtype="0" fill="hold" grpId="0" nodeType="withEffect">
                                  <p:stCondLst>
                                    <p:cond delay="0"/>
                                  </p:stCondLst>
                                  <p:childTnLst>
                                    <p:set>
                                      <p:cBhvr>
                                        <p:cTn id="10" dur="1" fill="hold">
                                          <p:stCondLst>
                                            <p:cond delay="0"/>
                                          </p:stCondLst>
                                        </p:cTn>
                                        <p:tgtEl>
                                          <p:spTgt spid="664"/>
                                        </p:tgtEl>
                                        <p:attrNameLst>
                                          <p:attrName>style.visibility</p:attrName>
                                        </p:attrNameLst>
                                      </p:cBhvr>
                                      <p:to>
                                        <p:strVal val="hidden"/>
                                      </p:to>
                                    </p:set>
                                  </p:childTnLst>
                                </p:cTn>
                              </p:par>
                              <p:par>
                                <p:cTn id="11" presetID="1" presetClass="exit" presetSubtype="0" fill="hold" grpId="0" nodeType="withEffect">
                                  <p:stCondLst>
                                    <p:cond delay="0"/>
                                  </p:stCondLst>
                                  <p:childTnLst>
                                    <p:set>
                                      <p:cBhvr>
                                        <p:cTn id="12" dur="1" fill="hold">
                                          <p:stCondLst>
                                            <p:cond delay="0"/>
                                          </p:stCondLst>
                                        </p:cTn>
                                        <p:tgtEl>
                                          <p:spTgt spid="496"/>
                                        </p:tgtEl>
                                        <p:attrNameLst>
                                          <p:attrName>style.visibility</p:attrName>
                                        </p:attrNameLst>
                                      </p:cBhvr>
                                      <p:to>
                                        <p:strVal val="hidden"/>
                                      </p:to>
                                    </p:set>
                                  </p:childTnLst>
                                </p:cTn>
                              </p:par>
                              <p:par>
                                <p:cTn id="13" presetID="1" presetClass="exit" presetSubtype="0" fill="hold" grpId="0" nodeType="withEffect">
                                  <p:stCondLst>
                                    <p:cond delay="0"/>
                                  </p:stCondLst>
                                  <p:childTnLst>
                                    <p:set>
                                      <p:cBhvr>
                                        <p:cTn id="14" dur="1" fill="hold">
                                          <p:stCondLst>
                                            <p:cond delay="0"/>
                                          </p:stCondLst>
                                        </p:cTn>
                                        <p:tgtEl>
                                          <p:spTgt spid="498"/>
                                        </p:tgtEl>
                                        <p:attrNameLst>
                                          <p:attrName>style.visibility</p:attrName>
                                        </p:attrNameLst>
                                      </p:cBhvr>
                                      <p:to>
                                        <p:strVal val="hidden"/>
                                      </p:to>
                                    </p:set>
                                  </p:childTnLst>
                                </p:cTn>
                              </p:par>
                              <p:par>
                                <p:cTn id="15" presetID="1" presetClass="exit" presetSubtype="0" fill="hold" grpId="0" nodeType="withEffect">
                                  <p:stCondLst>
                                    <p:cond delay="0"/>
                                  </p:stCondLst>
                                  <p:childTnLst>
                                    <p:set>
                                      <p:cBhvr>
                                        <p:cTn id="16" dur="1" fill="hold">
                                          <p:stCondLst>
                                            <p:cond delay="0"/>
                                          </p:stCondLst>
                                        </p:cTn>
                                        <p:tgtEl>
                                          <p:spTgt spid="499"/>
                                        </p:tgtEl>
                                        <p:attrNameLst>
                                          <p:attrName>style.visibility</p:attrName>
                                        </p:attrNameLst>
                                      </p:cBhvr>
                                      <p:to>
                                        <p:strVal val="hidden"/>
                                      </p:to>
                                    </p:set>
                                  </p:childTnLst>
                                </p:cTn>
                              </p:par>
                              <p:par>
                                <p:cTn id="17" presetID="1" presetClass="entr" presetSubtype="0"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7"/>
                                        </p:tgtEl>
                                        <p:attrNameLst>
                                          <p:attrName>style.visibility</p:attrName>
                                        </p:attrNameLst>
                                      </p:cBhvr>
                                      <p:to>
                                        <p:strVal val="visible"/>
                                      </p:to>
                                    </p:set>
                                  </p:childTnLst>
                                </p:cTn>
                              </p:par>
                              <p:par>
                                <p:cTn id="21" presetID="1" presetClass="exit" presetSubtype="0" fill="hold" grpId="0" nodeType="withEffect">
                                  <p:stCondLst>
                                    <p:cond delay="0"/>
                                  </p:stCondLst>
                                  <p:childTnLst>
                                    <p:set>
                                      <p:cBhvr>
                                        <p:cTn id="22" dur="1" fill="hold">
                                          <p:stCondLst>
                                            <p:cond delay="0"/>
                                          </p:stCondLst>
                                        </p:cTn>
                                        <p:tgtEl>
                                          <p:spTgt spid="221"/>
                                        </p:tgtEl>
                                        <p:attrNameLst>
                                          <p:attrName>style.visibility</p:attrName>
                                        </p:attrNameLst>
                                      </p:cBhvr>
                                      <p:to>
                                        <p:strVal val="hidden"/>
                                      </p:to>
                                    </p:set>
                                  </p:childTnLst>
                                </p:cTn>
                              </p:par>
                            </p:childTnLst>
                          </p:cTn>
                        </p:par>
                        <p:par>
                          <p:cTn id="23" fill="hold">
                            <p:stCondLst>
                              <p:cond delay="0"/>
                            </p:stCondLst>
                            <p:childTnLst>
                              <p:par>
                                <p:cTn id="24" presetID="1" presetClass="exit" presetSubtype="0" fill="hold" grpId="0" nodeType="afterEffect">
                                  <p:stCondLst>
                                    <p:cond delay="500"/>
                                  </p:stCondLst>
                                  <p:childTnLst>
                                    <p:set>
                                      <p:cBhvr>
                                        <p:cTn id="25" dur="1" fill="hold">
                                          <p:stCondLst>
                                            <p:cond delay="0"/>
                                          </p:stCondLst>
                                        </p:cTn>
                                        <p:tgtEl>
                                          <p:spTgt spid="662"/>
                                        </p:tgtEl>
                                        <p:attrNameLst>
                                          <p:attrName>style.visibility</p:attrName>
                                        </p:attrNameLst>
                                      </p:cBhvr>
                                      <p:to>
                                        <p:strVal val="hidden"/>
                                      </p:to>
                                    </p:set>
                                  </p:childTnLst>
                                </p:cTn>
                              </p:par>
                            </p:childTnLst>
                          </p:cTn>
                        </p:par>
                        <p:par>
                          <p:cTn id="26" fill="hold">
                            <p:stCondLst>
                              <p:cond delay="500"/>
                            </p:stCondLst>
                            <p:childTnLst>
                              <p:par>
                                <p:cTn id="27" presetID="1" presetClass="exit" presetSubtype="0" fill="hold" grpId="0" nodeType="afterEffect">
                                  <p:stCondLst>
                                    <p:cond delay="0"/>
                                  </p:stCondLst>
                                  <p:childTnLst>
                                    <p:set>
                                      <p:cBhvr>
                                        <p:cTn id="28" dur="1" fill="hold">
                                          <p:stCondLst>
                                            <p:cond delay="0"/>
                                          </p:stCondLst>
                                        </p:cTn>
                                        <p:tgtEl>
                                          <p:spTgt spid="497"/>
                                        </p:tgtEl>
                                        <p:attrNameLst>
                                          <p:attrName>style.visibility</p:attrName>
                                        </p:attrNameLst>
                                      </p:cBhvr>
                                      <p:to>
                                        <p:strVal val="hidden"/>
                                      </p:to>
                                    </p:set>
                                  </p:childTnLst>
                                </p:cTn>
                              </p:par>
                            </p:childTnLst>
                          </p:cTn>
                        </p:par>
                        <p:par>
                          <p:cTn id="29" fill="hold">
                            <p:stCondLst>
                              <p:cond delay="500"/>
                            </p:stCondLst>
                            <p:childTnLst>
                              <p:par>
                                <p:cTn id="30" presetID="1" presetClass="entr" presetSubtype="0" fill="hold" grpId="1" nodeType="afterEffect">
                                  <p:stCondLst>
                                    <p:cond delay="0"/>
                                  </p:stCondLst>
                                  <p:childTnLst>
                                    <p:set>
                                      <p:cBhvr>
                                        <p:cTn id="31" dur="1" fill="hold">
                                          <p:stCondLst>
                                            <p:cond delay="0"/>
                                          </p:stCondLst>
                                        </p:cTn>
                                        <p:tgtEl>
                                          <p:spTgt spid="661"/>
                                        </p:tgtEl>
                                        <p:attrNameLst>
                                          <p:attrName>style.visibility</p:attrName>
                                        </p:attrNameLst>
                                      </p:cBhvr>
                                      <p:to>
                                        <p:strVal val="visible"/>
                                      </p:to>
                                    </p:set>
                                  </p:childTnLst>
                                </p:cTn>
                              </p:par>
                            </p:childTnLst>
                          </p:cTn>
                        </p:par>
                        <p:par>
                          <p:cTn id="32" fill="hold">
                            <p:stCondLst>
                              <p:cond delay="500"/>
                            </p:stCondLst>
                            <p:childTnLst>
                              <p:par>
                                <p:cTn id="33" presetID="1" presetClass="entr" presetSubtype="0" fill="hold" grpId="1" nodeType="afterEffect">
                                  <p:stCondLst>
                                    <p:cond delay="0"/>
                                  </p:stCondLst>
                                  <p:childTnLst>
                                    <p:set>
                                      <p:cBhvr>
                                        <p:cTn id="34" dur="1" fill="hold">
                                          <p:stCondLst>
                                            <p:cond delay="0"/>
                                          </p:stCondLst>
                                        </p:cTn>
                                        <p:tgtEl>
                                          <p:spTgt spid="496"/>
                                        </p:tgtEl>
                                        <p:attrNameLst>
                                          <p:attrName>style.visibility</p:attrName>
                                        </p:attrNameLst>
                                      </p:cBhvr>
                                      <p:to>
                                        <p:strVal val="visible"/>
                                      </p:to>
                                    </p:set>
                                  </p:childTnLst>
                                </p:cTn>
                              </p:par>
                            </p:childTnLst>
                          </p:cTn>
                        </p:par>
                        <p:par>
                          <p:cTn id="35" fill="hold">
                            <p:stCondLst>
                              <p:cond delay="500"/>
                            </p:stCondLst>
                            <p:childTnLst>
                              <p:par>
                                <p:cTn id="36" presetID="1" presetClass="exit" presetSubtype="0" fill="hold" nodeType="afterEffect">
                                  <p:stCondLst>
                                    <p:cond delay="0"/>
                                  </p:stCondLst>
                                  <p:childTnLst>
                                    <p:set>
                                      <p:cBhvr>
                                        <p:cTn id="37" dur="1" fill="hold">
                                          <p:stCondLst>
                                            <p:cond delay="0"/>
                                          </p:stCondLst>
                                        </p:cTn>
                                        <p:tgtEl>
                                          <p:spTgt spid="13"/>
                                        </p:tgtEl>
                                        <p:attrNameLst>
                                          <p:attrName>style.visibility</p:attrName>
                                        </p:attrNameLst>
                                      </p:cBhvr>
                                      <p:to>
                                        <p:strVal val="hidden"/>
                                      </p:to>
                                    </p:set>
                                  </p:childTnLst>
                                </p:cTn>
                              </p:par>
                            </p:childTnLst>
                          </p:cTn>
                        </p:par>
                        <p:par>
                          <p:cTn id="38" fill="hold">
                            <p:stCondLst>
                              <p:cond delay="500"/>
                            </p:stCondLst>
                            <p:childTnLst>
                              <p:par>
                                <p:cTn id="39" presetID="1" presetClass="exit" presetSubtype="0" fill="hold" nodeType="afterEffect">
                                  <p:stCondLst>
                                    <p:cond delay="0"/>
                                  </p:stCondLst>
                                  <p:childTnLst>
                                    <p:set>
                                      <p:cBhvr>
                                        <p:cTn id="40" dur="1" fill="hold">
                                          <p:stCondLst>
                                            <p:cond delay="0"/>
                                          </p:stCondLst>
                                        </p:cTn>
                                        <p:tgtEl>
                                          <p:spTgt spid="17"/>
                                        </p:tgtEl>
                                        <p:attrNameLst>
                                          <p:attrName>style.visibility</p:attrName>
                                        </p:attrNameLst>
                                      </p:cBhvr>
                                      <p:to>
                                        <p:strVal val="hidden"/>
                                      </p:to>
                                    </p:set>
                                  </p:childTnLst>
                                </p:cTn>
                              </p:par>
                            </p:childTnLst>
                          </p:cTn>
                        </p:par>
                        <p:par>
                          <p:cTn id="41" fill="hold">
                            <p:stCondLst>
                              <p:cond delay="500"/>
                            </p:stCondLst>
                            <p:childTnLst>
                              <p:par>
                                <p:cTn id="42" presetID="1" presetClass="entr" presetSubtype="0" fill="hold" nodeType="afterEffect">
                                  <p:stCondLst>
                                    <p:cond delay="0"/>
                                  </p:stCondLst>
                                  <p:childTnLst>
                                    <p:set>
                                      <p:cBhvr>
                                        <p:cTn id="43" dur="1" fill="hold">
                                          <p:stCondLst>
                                            <p:cond delay="0"/>
                                          </p:stCondLst>
                                        </p:cTn>
                                        <p:tgtEl>
                                          <p:spTgt spid="12"/>
                                        </p:tgtEl>
                                        <p:attrNameLst>
                                          <p:attrName>style.visibility</p:attrName>
                                        </p:attrNameLst>
                                      </p:cBhvr>
                                      <p:to>
                                        <p:strVal val="visible"/>
                                      </p:to>
                                    </p:set>
                                  </p:childTnLst>
                                </p:cTn>
                              </p:par>
                            </p:childTnLst>
                          </p:cTn>
                        </p:par>
                        <p:par>
                          <p:cTn id="44" fill="hold">
                            <p:stCondLst>
                              <p:cond delay="500"/>
                            </p:stCondLst>
                            <p:childTnLst>
                              <p:par>
                                <p:cTn id="45" presetID="1" presetClass="entr" presetSubtype="0" fill="hold" nodeType="afterEffect">
                                  <p:stCondLst>
                                    <p:cond delay="0"/>
                                  </p:stCondLst>
                                  <p:childTnLst>
                                    <p:set>
                                      <p:cBhvr>
                                        <p:cTn id="46" dur="1" fill="hold">
                                          <p:stCondLst>
                                            <p:cond delay="0"/>
                                          </p:stCondLst>
                                        </p:cTn>
                                        <p:tgtEl>
                                          <p:spTgt spid="16"/>
                                        </p:tgtEl>
                                        <p:attrNameLst>
                                          <p:attrName>style.visibility</p:attrName>
                                        </p:attrNameLst>
                                      </p:cBhvr>
                                      <p:to>
                                        <p:strVal val="visible"/>
                                      </p:to>
                                    </p:set>
                                  </p:childTnLst>
                                </p:cTn>
                              </p:par>
                            </p:childTnLst>
                          </p:cTn>
                        </p:par>
                        <p:par>
                          <p:cTn id="47" fill="hold">
                            <p:stCondLst>
                              <p:cond delay="500"/>
                            </p:stCondLst>
                            <p:childTnLst>
                              <p:par>
                                <p:cTn id="48" presetID="1" presetClass="exit" presetSubtype="0" fill="hold" grpId="0" nodeType="afterEffect">
                                  <p:stCondLst>
                                    <p:cond delay="0"/>
                                  </p:stCondLst>
                                  <p:childTnLst>
                                    <p:set>
                                      <p:cBhvr>
                                        <p:cTn id="49" dur="1" fill="hold">
                                          <p:stCondLst>
                                            <p:cond delay="0"/>
                                          </p:stCondLst>
                                        </p:cTn>
                                        <p:tgtEl>
                                          <p:spTgt spid="222"/>
                                        </p:tgtEl>
                                        <p:attrNameLst>
                                          <p:attrName>style.visibility</p:attrName>
                                        </p:attrNameLst>
                                      </p:cBhvr>
                                      <p:to>
                                        <p:strVal val="hidden"/>
                                      </p:to>
                                    </p:set>
                                  </p:childTnLst>
                                </p:cTn>
                              </p:par>
                            </p:childTnLst>
                          </p:cTn>
                        </p:par>
                        <p:par>
                          <p:cTn id="50" fill="hold">
                            <p:stCondLst>
                              <p:cond delay="500"/>
                            </p:stCondLst>
                            <p:childTnLst>
                              <p:par>
                                <p:cTn id="51" presetID="1" presetClass="exit" presetSubtype="0" fill="hold" grpId="2" nodeType="afterEffect">
                                  <p:stCondLst>
                                    <p:cond delay="500"/>
                                  </p:stCondLst>
                                  <p:childTnLst>
                                    <p:set>
                                      <p:cBhvr>
                                        <p:cTn id="52" dur="1" fill="hold">
                                          <p:stCondLst>
                                            <p:cond delay="0"/>
                                          </p:stCondLst>
                                        </p:cTn>
                                        <p:tgtEl>
                                          <p:spTgt spid="661"/>
                                        </p:tgtEl>
                                        <p:attrNameLst>
                                          <p:attrName>style.visibility</p:attrName>
                                        </p:attrNameLst>
                                      </p:cBhvr>
                                      <p:to>
                                        <p:strVal val="hidden"/>
                                      </p:to>
                                    </p:set>
                                  </p:childTnLst>
                                </p:cTn>
                              </p:par>
                            </p:childTnLst>
                          </p:cTn>
                        </p:par>
                        <p:par>
                          <p:cTn id="53" fill="hold">
                            <p:stCondLst>
                              <p:cond delay="1000"/>
                            </p:stCondLst>
                            <p:childTnLst>
                              <p:par>
                                <p:cTn id="54" presetID="1" presetClass="exit" presetSubtype="0" fill="hold" grpId="2" nodeType="afterEffect">
                                  <p:stCondLst>
                                    <p:cond delay="0"/>
                                  </p:stCondLst>
                                  <p:childTnLst>
                                    <p:set>
                                      <p:cBhvr>
                                        <p:cTn id="55" dur="1" fill="hold">
                                          <p:stCondLst>
                                            <p:cond delay="0"/>
                                          </p:stCondLst>
                                        </p:cTn>
                                        <p:tgtEl>
                                          <p:spTgt spid="496"/>
                                        </p:tgtEl>
                                        <p:attrNameLst>
                                          <p:attrName>style.visibility</p:attrName>
                                        </p:attrNameLst>
                                      </p:cBhvr>
                                      <p:to>
                                        <p:strVal val="hidden"/>
                                      </p:to>
                                    </p:set>
                                  </p:childTnLst>
                                </p:cTn>
                              </p:par>
                            </p:childTnLst>
                          </p:cTn>
                        </p:par>
                        <p:par>
                          <p:cTn id="56" fill="hold">
                            <p:stCondLst>
                              <p:cond delay="1000"/>
                            </p:stCondLst>
                            <p:childTnLst>
                              <p:par>
                                <p:cTn id="57" presetID="1" presetClass="entr" presetSubtype="0" fill="hold" grpId="1" nodeType="afterEffect">
                                  <p:stCondLst>
                                    <p:cond delay="0"/>
                                  </p:stCondLst>
                                  <p:childTnLst>
                                    <p:set>
                                      <p:cBhvr>
                                        <p:cTn id="58" dur="1" fill="hold">
                                          <p:stCondLst>
                                            <p:cond delay="0"/>
                                          </p:stCondLst>
                                        </p:cTn>
                                        <p:tgtEl>
                                          <p:spTgt spid="663"/>
                                        </p:tgtEl>
                                        <p:attrNameLst>
                                          <p:attrName>style.visibility</p:attrName>
                                        </p:attrNameLst>
                                      </p:cBhvr>
                                      <p:to>
                                        <p:strVal val="visible"/>
                                      </p:to>
                                    </p:set>
                                  </p:childTnLst>
                                </p:cTn>
                              </p:par>
                            </p:childTnLst>
                          </p:cTn>
                        </p:par>
                        <p:par>
                          <p:cTn id="59" fill="hold">
                            <p:stCondLst>
                              <p:cond delay="1000"/>
                            </p:stCondLst>
                            <p:childTnLst>
                              <p:par>
                                <p:cTn id="60" presetID="1" presetClass="entr" presetSubtype="0" fill="hold" grpId="1" nodeType="afterEffect">
                                  <p:stCondLst>
                                    <p:cond delay="0"/>
                                  </p:stCondLst>
                                  <p:childTnLst>
                                    <p:set>
                                      <p:cBhvr>
                                        <p:cTn id="61" dur="1" fill="hold">
                                          <p:stCondLst>
                                            <p:cond delay="0"/>
                                          </p:stCondLst>
                                        </p:cTn>
                                        <p:tgtEl>
                                          <p:spTgt spid="498"/>
                                        </p:tgtEl>
                                        <p:attrNameLst>
                                          <p:attrName>style.visibility</p:attrName>
                                        </p:attrNameLst>
                                      </p:cBhvr>
                                      <p:to>
                                        <p:strVal val="visible"/>
                                      </p:to>
                                    </p:set>
                                  </p:childTnLst>
                                </p:cTn>
                              </p:par>
                            </p:childTnLst>
                          </p:cTn>
                        </p:par>
                        <p:par>
                          <p:cTn id="62" fill="hold">
                            <p:stCondLst>
                              <p:cond delay="1000"/>
                            </p:stCondLst>
                            <p:childTnLst>
                              <p:par>
                                <p:cTn id="63" presetID="1" presetClass="exit" presetSubtype="0" fill="hold" nodeType="afterEffect">
                                  <p:stCondLst>
                                    <p:cond delay="0"/>
                                  </p:stCondLst>
                                  <p:childTnLst>
                                    <p:set>
                                      <p:cBhvr>
                                        <p:cTn id="64" dur="1" fill="hold">
                                          <p:stCondLst>
                                            <p:cond delay="0"/>
                                          </p:stCondLst>
                                        </p:cTn>
                                        <p:tgtEl>
                                          <p:spTgt spid="12"/>
                                        </p:tgtEl>
                                        <p:attrNameLst>
                                          <p:attrName>style.visibility</p:attrName>
                                        </p:attrNameLst>
                                      </p:cBhvr>
                                      <p:to>
                                        <p:strVal val="hidden"/>
                                      </p:to>
                                    </p:set>
                                  </p:childTnLst>
                                </p:cTn>
                              </p:par>
                            </p:childTnLst>
                          </p:cTn>
                        </p:par>
                        <p:par>
                          <p:cTn id="65" fill="hold">
                            <p:stCondLst>
                              <p:cond delay="1000"/>
                            </p:stCondLst>
                            <p:childTnLst>
                              <p:par>
                                <p:cTn id="66" presetID="1" presetClass="exit" presetSubtype="0" fill="hold" nodeType="afterEffect">
                                  <p:stCondLst>
                                    <p:cond delay="0"/>
                                  </p:stCondLst>
                                  <p:childTnLst>
                                    <p:set>
                                      <p:cBhvr>
                                        <p:cTn id="67" dur="1" fill="hold">
                                          <p:stCondLst>
                                            <p:cond delay="0"/>
                                          </p:stCondLst>
                                        </p:cTn>
                                        <p:tgtEl>
                                          <p:spTgt spid="16"/>
                                        </p:tgtEl>
                                        <p:attrNameLst>
                                          <p:attrName>style.visibility</p:attrName>
                                        </p:attrNameLst>
                                      </p:cBhvr>
                                      <p:to>
                                        <p:strVal val="hidden"/>
                                      </p:to>
                                    </p:set>
                                  </p:childTnLst>
                                </p:cTn>
                              </p:par>
                            </p:childTnLst>
                          </p:cTn>
                        </p:par>
                        <p:par>
                          <p:cTn id="68" fill="hold">
                            <p:stCondLst>
                              <p:cond delay="1000"/>
                            </p:stCondLst>
                            <p:childTnLst>
                              <p:par>
                                <p:cTn id="69" presetID="1" presetClass="entr" presetSubtype="0" fill="hold" nodeType="afterEffect">
                                  <p:stCondLst>
                                    <p:cond delay="0"/>
                                  </p:stCondLst>
                                  <p:childTnLst>
                                    <p:set>
                                      <p:cBhvr>
                                        <p:cTn id="70" dur="1" fill="hold">
                                          <p:stCondLst>
                                            <p:cond delay="0"/>
                                          </p:stCondLst>
                                        </p:cTn>
                                        <p:tgtEl>
                                          <p:spTgt spid="14"/>
                                        </p:tgtEl>
                                        <p:attrNameLst>
                                          <p:attrName>style.visibility</p:attrName>
                                        </p:attrNameLst>
                                      </p:cBhvr>
                                      <p:to>
                                        <p:strVal val="visible"/>
                                      </p:to>
                                    </p:set>
                                  </p:childTnLst>
                                </p:cTn>
                              </p:par>
                            </p:childTnLst>
                          </p:cTn>
                        </p:par>
                        <p:par>
                          <p:cTn id="71" fill="hold">
                            <p:stCondLst>
                              <p:cond delay="1000"/>
                            </p:stCondLst>
                            <p:childTnLst>
                              <p:par>
                                <p:cTn id="72" presetID="1" presetClass="entr" presetSubtype="0" fill="hold" nodeType="afterEffect">
                                  <p:stCondLst>
                                    <p:cond delay="0"/>
                                  </p:stCondLst>
                                  <p:childTnLst>
                                    <p:set>
                                      <p:cBhvr>
                                        <p:cTn id="73" dur="1" fill="hold">
                                          <p:stCondLst>
                                            <p:cond delay="0"/>
                                          </p:stCondLst>
                                        </p:cTn>
                                        <p:tgtEl>
                                          <p:spTgt spid="18"/>
                                        </p:tgtEl>
                                        <p:attrNameLst>
                                          <p:attrName>style.visibility</p:attrName>
                                        </p:attrNameLst>
                                      </p:cBhvr>
                                      <p:to>
                                        <p:strVal val="visible"/>
                                      </p:to>
                                    </p:set>
                                  </p:childTnLst>
                                </p:cTn>
                              </p:par>
                            </p:childTnLst>
                          </p:cTn>
                        </p:par>
                        <p:par>
                          <p:cTn id="74" fill="hold">
                            <p:stCondLst>
                              <p:cond delay="1000"/>
                            </p:stCondLst>
                            <p:childTnLst>
                              <p:par>
                                <p:cTn id="75" presetID="1" presetClass="exit" presetSubtype="0" fill="hold" grpId="0" nodeType="afterEffect">
                                  <p:stCondLst>
                                    <p:cond delay="0"/>
                                  </p:stCondLst>
                                  <p:childTnLst>
                                    <p:set>
                                      <p:cBhvr>
                                        <p:cTn id="76" dur="1" fill="hold">
                                          <p:stCondLst>
                                            <p:cond delay="0"/>
                                          </p:stCondLst>
                                        </p:cTn>
                                        <p:tgtEl>
                                          <p:spTgt spid="223"/>
                                        </p:tgtEl>
                                        <p:attrNameLst>
                                          <p:attrName>style.visibility</p:attrName>
                                        </p:attrNameLst>
                                      </p:cBhvr>
                                      <p:to>
                                        <p:strVal val="hidden"/>
                                      </p:to>
                                    </p:set>
                                  </p:childTnLst>
                                </p:cTn>
                              </p:par>
                              <p:par>
                                <p:cTn id="77" presetID="1" presetClass="exit" presetSubtype="0" fill="hold" grpId="2" nodeType="withEffect">
                                  <p:stCondLst>
                                    <p:cond delay="500"/>
                                  </p:stCondLst>
                                  <p:childTnLst>
                                    <p:set>
                                      <p:cBhvr>
                                        <p:cTn id="78" dur="1" fill="hold">
                                          <p:stCondLst>
                                            <p:cond delay="0"/>
                                          </p:stCondLst>
                                        </p:cTn>
                                        <p:tgtEl>
                                          <p:spTgt spid="663"/>
                                        </p:tgtEl>
                                        <p:attrNameLst>
                                          <p:attrName>style.visibility</p:attrName>
                                        </p:attrNameLst>
                                      </p:cBhvr>
                                      <p:to>
                                        <p:strVal val="hidden"/>
                                      </p:to>
                                    </p:set>
                                  </p:childTnLst>
                                </p:cTn>
                              </p:par>
                            </p:childTnLst>
                          </p:cTn>
                        </p:par>
                        <p:par>
                          <p:cTn id="79" fill="hold">
                            <p:stCondLst>
                              <p:cond delay="1500"/>
                            </p:stCondLst>
                            <p:childTnLst>
                              <p:par>
                                <p:cTn id="80" presetID="1" presetClass="exit" presetSubtype="0" fill="hold" grpId="2" nodeType="afterEffect">
                                  <p:stCondLst>
                                    <p:cond delay="0"/>
                                  </p:stCondLst>
                                  <p:childTnLst>
                                    <p:set>
                                      <p:cBhvr>
                                        <p:cTn id="81" dur="1" fill="hold">
                                          <p:stCondLst>
                                            <p:cond delay="0"/>
                                          </p:stCondLst>
                                        </p:cTn>
                                        <p:tgtEl>
                                          <p:spTgt spid="498"/>
                                        </p:tgtEl>
                                        <p:attrNameLst>
                                          <p:attrName>style.visibility</p:attrName>
                                        </p:attrNameLst>
                                      </p:cBhvr>
                                      <p:to>
                                        <p:strVal val="hidden"/>
                                      </p:to>
                                    </p:set>
                                  </p:childTnLst>
                                </p:cTn>
                              </p:par>
                            </p:childTnLst>
                          </p:cTn>
                        </p:par>
                        <p:par>
                          <p:cTn id="82" fill="hold">
                            <p:stCondLst>
                              <p:cond delay="1500"/>
                            </p:stCondLst>
                            <p:childTnLst>
                              <p:par>
                                <p:cTn id="83" presetID="1" presetClass="entr" presetSubtype="0" fill="hold" grpId="1" nodeType="afterEffect">
                                  <p:stCondLst>
                                    <p:cond delay="0"/>
                                  </p:stCondLst>
                                  <p:childTnLst>
                                    <p:set>
                                      <p:cBhvr>
                                        <p:cTn id="84" dur="1" fill="hold">
                                          <p:stCondLst>
                                            <p:cond delay="0"/>
                                          </p:stCondLst>
                                        </p:cTn>
                                        <p:tgtEl>
                                          <p:spTgt spid="664"/>
                                        </p:tgtEl>
                                        <p:attrNameLst>
                                          <p:attrName>style.visibility</p:attrName>
                                        </p:attrNameLst>
                                      </p:cBhvr>
                                      <p:to>
                                        <p:strVal val="visible"/>
                                      </p:to>
                                    </p:set>
                                  </p:childTnLst>
                                </p:cTn>
                              </p:par>
                            </p:childTnLst>
                          </p:cTn>
                        </p:par>
                        <p:par>
                          <p:cTn id="85" fill="hold">
                            <p:stCondLst>
                              <p:cond delay="1500"/>
                            </p:stCondLst>
                            <p:childTnLst>
                              <p:par>
                                <p:cTn id="86" presetID="1" presetClass="entr" presetSubtype="0" fill="hold" grpId="1" nodeType="afterEffect">
                                  <p:stCondLst>
                                    <p:cond delay="0"/>
                                  </p:stCondLst>
                                  <p:childTnLst>
                                    <p:set>
                                      <p:cBhvr>
                                        <p:cTn id="87" dur="1" fill="hold">
                                          <p:stCondLst>
                                            <p:cond delay="0"/>
                                          </p:stCondLst>
                                        </p:cTn>
                                        <p:tgtEl>
                                          <p:spTgt spid="499"/>
                                        </p:tgtEl>
                                        <p:attrNameLst>
                                          <p:attrName>style.visibility</p:attrName>
                                        </p:attrNameLst>
                                      </p:cBhvr>
                                      <p:to>
                                        <p:strVal val="visible"/>
                                      </p:to>
                                    </p:set>
                                  </p:childTnLst>
                                </p:cTn>
                              </p:par>
                            </p:childTnLst>
                          </p:cTn>
                        </p:par>
                        <p:par>
                          <p:cTn id="88" fill="hold">
                            <p:stCondLst>
                              <p:cond delay="1500"/>
                            </p:stCondLst>
                            <p:childTnLst>
                              <p:par>
                                <p:cTn id="89" presetID="1" presetClass="exit" presetSubtype="0" fill="hold" nodeType="afterEffect">
                                  <p:stCondLst>
                                    <p:cond delay="0"/>
                                  </p:stCondLst>
                                  <p:childTnLst>
                                    <p:set>
                                      <p:cBhvr>
                                        <p:cTn id="90" dur="1" fill="hold">
                                          <p:stCondLst>
                                            <p:cond delay="0"/>
                                          </p:stCondLst>
                                        </p:cTn>
                                        <p:tgtEl>
                                          <p:spTgt spid="14"/>
                                        </p:tgtEl>
                                        <p:attrNameLst>
                                          <p:attrName>style.visibility</p:attrName>
                                        </p:attrNameLst>
                                      </p:cBhvr>
                                      <p:to>
                                        <p:strVal val="hidden"/>
                                      </p:to>
                                    </p:set>
                                  </p:childTnLst>
                                </p:cTn>
                              </p:par>
                            </p:childTnLst>
                          </p:cTn>
                        </p:par>
                        <p:par>
                          <p:cTn id="91" fill="hold">
                            <p:stCondLst>
                              <p:cond delay="1500"/>
                            </p:stCondLst>
                            <p:childTnLst>
                              <p:par>
                                <p:cTn id="92" presetID="1" presetClass="exit" presetSubtype="0" fill="hold" nodeType="afterEffect">
                                  <p:stCondLst>
                                    <p:cond delay="0"/>
                                  </p:stCondLst>
                                  <p:childTnLst>
                                    <p:set>
                                      <p:cBhvr>
                                        <p:cTn id="93" dur="1" fill="hold">
                                          <p:stCondLst>
                                            <p:cond delay="0"/>
                                          </p:stCondLst>
                                        </p:cTn>
                                        <p:tgtEl>
                                          <p:spTgt spid="18"/>
                                        </p:tgtEl>
                                        <p:attrNameLst>
                                          <p:attrName>style.visibility</p:attrName>
                                        </p:attrNameLst>
                                      </p:cBhvr>
                                      <p:to>
                                        <p:strVal val="hidden"/>
                                      </p:to>
                                    </p:set>
                                  </p:childTnLst>
                                </p:cTn>
                              </p:par>
                            </p:childTnLst>
                          </p:cTn>
                        </p:par>
                        <p:par>
                          <p:cTn id="94" fill="hold">
                            <p:stCondLst>
                              <p:cond delay="1500"/>
                            </p:stCondLst>
                            <p:childTnLst>
                              <p:par>
                                <p:cTn id="95" presetID="1" presetClass="entr" presetSubtype="0" fill="hold" nodeType="afterEffect">
                                  <p:stCondLst>
                                    <p:cond delay="0"/>
                                  </p:stCondLst>
                                  <p:childTnLst>
                                    <p:set>
                                      <p:cBhvr>
                                        <p:cTn id="96" dur="1" fill="hold">
                                          <p:stCondLst>
                                            <p:cond delay="0"/>
                                          </p:stCondLst>
                                        </p:cTn>
                                        <p:tgtEl>
                                          <p:spTgt spid="15"/>
                                        </p:tgtEl>
                                        <p:attrNameLst>
                                          <p:attrName>style.visibility</p:attrName>
                                        </p:attrNameLst>
                                      </p:cBhvr>
                                      <p:to>
                                        <p:strVal val="visible"/>
                                      </p:to>
                                    </p:set>
                                  </p:childTnLst>
                                </p:cTn>
                              </p:par>
                            </p:childTnLst>
                          </p:cTn>
                        </p:par>
                        <p:par>
                          <p:cTn id="97" fill="hold">
                            <p:stCondLst>
                              <p:cond delay="1500"/>
                            </p:stCondLst>
                            <p:childTnLst>
                              <p:par>
                                <p:cTn id="98" presetID="1" presetClass="entr" presetSubtype="0" fill="hold" nodeType="afterEffect">
                                  <p:stCondLst>
                                    <p:cond delay="0"/>
                                  </p:stCondLst>
                                  <p:childTnLst>
                                    <p:set>
                                      <p:cBhvr>
                                        <p:cTn id="99" dur="1" fill="hold">
                                          <p:stCondLst>
                                            <p:cond delay="0"/>
                                          </p:stCondLst>
                                        </p:cTn>
                                        <p:tgtEl>
                                          <p:spTgt spid="19"/>
                                        </p:tgtEl>
                                        <p:attrNameLst>
                                          <p:attrName>style.visibility</p:attrName>
                                        </p:attrNameLst>
                                      </p:cBhvr>
                                      <p:to>
                                        <p:strVal val="visible"/>
                                      </p:to>
                                    </p:set>
                                  </p:childTnLst>
                                </p:cTn>
                              </p:par>
                            </p:childTnLst>
                          </p:cTn>
                        </p:par>
                        <p:par>
                          <p:cTn id="100" fill="hold">
                            <p:stCondLst>
                              <p:cond delay="1500"/>
                            </p:stCondLst>
                            <p:childTnLst>
                              <p:par>
                                <p:cTn id="101" presetID="1" presetClass="exit" presetSubtype="0" fill="hold" grpId="0" nodeType="afterEffect">
                                  <p:stCondLst>
                                    <p:cond delay="0"/>
                                  </p:stCondLst>
                                  <p:childTnLst>
                                    <p:set>
                                      <p:cBhvr>
                                        <p:cTn id="102" dur="1" fill="hold">
                                          <p:stCondLst>
                                            <p:cond delay="0"/>
                                          </p:stCondLst>
                                        </p:cTn>
                                        <p:tgtEl>
                                          <p:spTgt spid="224"/>
                                        </p:tgtEl>
                                        <p:attrNameLst>
                                          <p:attrName>style.visibility</p:attrName>
                                        </p:attrNameLst>
                                      </p:cBhvr>
                                      <p:to>
                                        <p:strVal val="hidden"/>
                                      </p:to>
                                    </p:set>
                                  </p:childTnLst>
                                </p:cTn>
                              </p:par>
                            </p:childTnLst>
                          </p:cTn>
                        </p:par>
                      </p:childTnLst>
                    </p:cTn>
                  </p:par>
                  <p:par>
                    <p:cTn id="103" fill="hold">
                      <p:stCondLst>
                        <p:cond delay="indefinite"/>
                      </p:stCondLst>
                      <p:childTnLst>
                        <p:par>
                          <p:cTn id="104" fill="hold">
                            <p:stCondLst>
                              <p:cond delay="0"/>
                            </p:stCondLst>
                            <p:childTnLst>
                              <p:par>
                                <p:cTn id="105" presetID="1" presetClass="entr" presetSubtype="0" fill="hold" grpId="0" nodeType="clickEffect">
                                  <p:stCondLst>
                                    <p:cond delay="0"/>
                                  </p:stCondLst>
                                  <p:childTnLst>
                                    <p:set>
                                      <p:cBhvr>
                                        <p:cTn id="106" dur="1" fill="hold">
                                          <p:stCondLst>
                                            <p:cond delay="0"/>
                                          </p:stCondLst>
                                        </p:cTn>
                                        <p:tgtEl>
                                          <p:spTgt spid="183"/>
                                        </p:tgtEl>
                                        <p:attrNameLst>
                                          <p:attrName>style.visibility</p:attrName>
                                        </p:attrNameLst>
                                      </p:cBhvr>
                                      <p:to>
                                        <p:strVal val="visible"/>
                                      </p:to>
                                    </p:set>
                                  </p:childTnLst>
                                </p:cTn>
                              </p:par>
                              <p:par>
                                <p:cTn id="107" presetID="1" presetClass="entr" presetSubtype="0" fill="hold" grpId="0" nodeType="withEffect">
                                  <p:stCondLst>
                                    <p:cond delay="0"/>
                                  </p:stCondLst>
                                  <p:childTnLst>
                                    <p:set>
                                      <p:cBhvr>
                                        <p:cTn id="108" dur="1" fill="hold">
                                          <p:stCondLst>
                                            <p:cond delay="0"/>
                                          </p:stCondLst>
                                        </p:cTn>
                                        <p:tgtEl>
                                          <p:spTgt spid="182"/>
                                        </p:tgtEl>
                                        <p:attrNameLst>
                                          <p:attrName>style.visibility</p:attrName>
                                        </p:attrNameLst>
                                      </p:cBhvr>
                                      <p:to>
                                        <p:strVal val="visible"/>
                                      </p:to>
                                    </p:set>
                                  </p:childTnLst>
                                </p:cTn>
                              </p:par>
                              <p:par>
                                <p:cTn id="109" presetID="1" presetClass="entr" presetSubtype="0" fill="hold" grpId="0" nodeType="withEffect">
                                  <p:stCondLst>
                                    <p:cond delay="0"/>
                                  </p:stCondLst>
                                  <p:childTnLst>
                                    <p:set>
                                      <p:cBhvr>
                                        <p:cTn id="110" dur="1" fill="hold">
                                          <p:stCondLst>
                                            <p:cond delay="0"/>
                                          </p:stCondLst>
                                        </p:cTn>
                                        <p:tgtEl>
                                          <p:spTgt spid="6"/>
                                        </p:tgtEl>
                                        <p:attrNameLst>
                                          <p:attrName>style.visibility</p:attrName>
                                        </p:attrNameLst>
                                      </p:cBhvr>
                                      <p:to>
                                        <p:strVal val="visible"/>
                                      </p:to>
                                    </p:set>
                                  </p:childTnLst>
                                </p:cTn>
                              </p:par>
                            </p:childTnLst>
                          </p:cTn>
                        </p:par>
                        <p:par>
                          <p:cTn id="111" fill="hold">
                            <p:stCondLst>
                              <p:cond delay="0"/>
                            </p:stCondLst>
                            <p:childTnLst>
                              <p:par>
                                <p:cTn id="112" presetID="35" presetClass="emph" presetSubtype="0" repeatCount="3000" fill="hold" grpId="2" nodeType="afterEffect">
                                  <p:stCondLst>
                                    <p:cond delay="0"/>
                                  </p:stCondLst>
                                  <p:childTnLst>
                                    <p:anim calcmode="discrete" valueType="str">
                                      <p:cBhvr>
                                        <p:cTn id="113" dur="500" fill="hold"/>
                                        <p:tgtEl>
                                          <p:spTgt spid="182"/>
                                        </p:tgtEl>
                                        <p:attrNameLst>
                                          <p:attrName>style.visibility</p:attrName>
                                        </p:attrNameLst>
                                      </p:cBhvr>
                                      <p:tavLst>
                                        <p:tav tm="0">
                                          <p:val>
                                            <p:strVal val="hidden"/>
                                          </p:val>
                                        </p:tav>
                                        <p:tav tm="50000">
                                          <p:val>
                                            <p:strVal val="visible"/>
                                          </p:val>
                                        </p:tav>
                                      </p:tavLst>
                                    </p:anim>
                                  </p:childTnLst>
                                </p:cTn>
                              </p:par>
                            </p:childTnLst>
                          </p:cTn>
                        </p:par>
                        <p:par>
                          <p:cTn id="114" fill="hold">
                            <p:stCondLst>
                              <p:cond delay="1500"/>
                            </p:stCondLst>
                            <p:childTnLst>
                              <p:par>
                                <p:cTn id="115" presetID="1" presetClass="entr" presetSubtype="0" fill="hold" nodeType="afterEffect">
                                  <p:stCondLst>
                                    <p:cond delay="0"/>
                                  </p:stCondLst>
                                  <p:childTnLst>
                                    <p:set>
                                      <p:cBhvr>
                                        <p:cTn id="116" dur="1" fill="hold">
                                          <p:stCondLst>
                                            <p:cond delay="0"/>
                                          </p:stCondLst>
                                        </p:cTn>
                                        <p:tgtEl>
                                          <p:spTgt spid="10"/>
                                        </p:tgtEl>
                                        <p:attrNameLst>
                                          <p:attrName>style.visibility</p:attrName>
                                        </p:attrNameLst>
                                      </p:cBhvr>
                                      <p:to>
                                        <p:strVal val="visible"/>
                                      </p:to>
                                    </p:set>
                                  </p:childTnLst>
                                </p:cTn>
                              </p:par>
                            </p:childTnLst>
                          </p:cTn>
                        </p:par>
                      </p:childTnLst>
                    </p:cTn>
                  </p:par>
                  <p:par>
                    <p:cTn id="117" fill="hold">
                      <p:stCondLst>
                        <p:cond delay="indefinite"/>
                      </p:stCondLst>
                      <p:childTnLst>
                        <p:par>
                          <p:cTn id="118" fill="hold">
                            <p:stCondLst>
                              <p:cond delay="0"/>
                            </p:stCondLst>
                            <p:childTnLst>
                              <p:par>
                                <p:cTn id="119" presetID="35" presetClass="path" presetSubtype="0" accel="50000" decel="50000" fill="hold" nodeType="clickEffect">
                                  <p:stCondLst>
                                    <p:cond delay="0"/>
                                  </p:stCondLst>
                                  <p:childTnLst>
                                    <p:animMotion origin="layout" path="M -0.00018 1.12276E-6 L -0.04306 1.12276E-6 " pathEditMode="relative" rAng="0" ptsTypes="AA">
                                      <p:cBhvr>
                                        <p:cTn id="120" dur="1000" fill="hold"/>
                                        <p:tgtEl>
                                          <p:spTgt spid="22"/>
                                        </p:tgtEl>
                                        <p:attrNameLst>
                                          <p:attrName>ppt_x</p:attrName>
                                          <p:attrName>ppt_y</p:attrName>
                                        </p:attrNameLst>
                                      </p:cBhvr>
                                      <p:rCtr x="-2153" y="0"/>
                                    </p:animMotion>
                                  </p:childTnLst>
                                </p:cTn>
                              </p:par>
                              <p:par>
                                <p:cTn id="121" presetID="1" presetClass="exit" presetSubtype="0" fill="hold" grpId="1" nodeType="withEffect">
                                  <p:stCondLst>
                                    <p:cond delay="0"/>
                                  </p:stCondLst>
                                  <p:childTnLst>
                                    <p:set>
                                      <p:cBhvr>
                                        <p:cTn id="122" dur="1" fill="hold">
                                          <p:stCondLst>
                                            <p:cond delay="0"/>
                                          </p:stCondLst>
                                        </p:cTn>
                                        <p:tgtEl>
                                          <p:spTgt spid="183"/>
                                        </p:tgtEl>
                                        <p:attrNameLst>
                                          <p:attrName>style.visibility</p:attrName>
                                        </p:attrNameLst>
                                      </p:cBhvr>
                                      <p:to>
                                        <p:strVal val="hidden"/>
                                      </p:to>
                                    </p:set>
                                  </p:childTnLst>
                                </p:cTn>
                              </p:par>
                              <p:par>
                                <p:cTn id="123" presetID="1" presetClass="exit" presetSubtype="0" fill="hold" grpId="1" nodeType="withEffect">
                                  <p:stCondLst>
                                    <p:cond delay="0"/>
                                  </p:stCondLst>
                                  <p:childTnLst>
                                    <p:set>
                                      <p:cBhvr>
                                        <p:cTn id="124" dur="1" fill="hold">
                                          <p:stCondLst>
                                            <p:cond delay="0"/>
                                          </p:stCondLst>
                                        </p:cTn>
                                        <p:tgtEl>
                                          <p:spTgt spid="182"/>
                                        </p:tgtEl>
                                        <p:attrNameLst>
                                          <p:attrName>style.visibility</p:attrName>
                                        </p:attrNameLst>
                                      </p:cBhvr>
                                      <p:to>
                                        <p:strVal val="hidden"/>
                                      </p:to>
                                    </p:set>
                                  </p:childTnLst>
                                </p:cTn>
                              </p:par>
                              <p:par>
                                <p:cTn id="125" presetID="1" presetClass="exit" presetSubtype="0" fill="hold" grpId="1" nodeType="withEffect">
                                  <p:stCondLst>
                                    <p:cond delay="0"/>
                                  </p:stCondLst>
                                  <p:childTnLst>
                                    <p:set>
                                      <p:cBhvr>
                                        <p:cTn id="126" dur="1" fill="hold">
                                          <p:stCondLst>
                                            <p:cond delay="0"/>
                                          </p:stCondLst>
                                        </p:cTn>
                                        <p:tgtEl>
                                          <p:spTgt spid="6"/>
                                        </p:tgtEl>
                                        <p:attrNameLst>
                                          <p:attrName>style.visibility</p:attrName>
                                        </p:attrNameLst>
                                      </p:cBhvr>
                                      <p:to>
                                        <p:strVal val="hidden"/>
                                      </p:to>
                                    </p:set>
                                  </p:childTnLst>
                                </p:cTn>
                              </p:par>
                              <p:par>
                                <p:cTn id="127" presetID="10" presetClass="exit" presetSubtype="0" fill="hold" nodeType="withEffect">
                                  <p:stCondLst>
                                    <p:cond delay="0"/>
                                  </p:stCondLst>
                                  <p:childTnLst>
                                    <p:animEffect transition="out" filter="fade">
                                      <p:cBhvr>
                                        <p:cTn id="128" dur="500"/>
                                        <p:tgtEl>
                                          <p:spTgt spid="24"/>
                                        </p:tgtEl>
                                      </p:cBhvr>
                                    </p:animEffect>
                                    <p:set>
                                      <p:cBhvr>
                                        <p:cTn id="129" dur="1" fill="hold">
                                          <p:stCondLst>
                                            <p:cond delay="499"/>
                                          </p:stCondLst>
                                        </p:cTn>
                                        <p:tgtEl>
                                          <p:spTgt spid="24"/>
                                        </p:tgtEl>
                                        <p:attrNameLst>
                                          <p:attrName>style.visibility</p:attrName>
                                        </p:attrNameLst>
                                      </p:cBhvr>
                                      <p:to>
                                        <p:strVal val="hidden"/>
                                      </p:to>
                                    </p:set>
                                  </p:childTnLst>
                                </p:cTn>
                              </p:par>
                              <p:par>
                                <p:cTn id="130" presetID="1" presetClass="entr" presetSubtype="0" fill="hold" nodeType="withEffect">
                                  <p:stCondLst>
                                    <p:cond delay="0"/>
                                  </p:stCondLst>
                                  <p:childTnLst>
                                    <p:set>
                                      <p:cBhvr>
                                        <p:cTn id="131" dur="1" fill="hold">
                                          <p:stCondLst>
                                            <p:cond delay="0"/>
                                          </p:stCondLst>
                                        </p:cTn>
                                        <p:tgtEl>
                                          <p:spTgt spid="25"/>
                                        </p:tgtEl>
                                        <p:attrNameLst>
                                          <p:attrName>style.visibility</p:attrName>
                                        </p:attrNameLst>
                                      </p:cBhvr>
                                      <p:to>
                                        <p:strVal val="visible"/>
                                      </p:to>
                                    </p:set>
                                  </p:childTnLst>
                                </p:cTn>
                              </p:par>
                            </p:childTnLst>
                          </p:cTn>
                        </p:par>
                        <p:par>
                          <p:cTn id="132" fill="hold">
                            <p:stCondLst>
                              <p:cond delay="1000"/>
                            </p:stCondLst>
                            <p:childTnLst>
                              <p:par>
                                <p:cTn id="133" presetID="63" presetClass="path" presetSubtype="0" accel="50000" decel="50000" fill="hold" nodeType="afterEffect">
                                  <p:stCondLst>
                                    <p:cond delay="0"/>
                                  </p:stCondLst>
                                  <p:childTnLst>
                                    <p:animMotion origin="layout" path="M 0.00087 1.60494E-6 L 0.029 1.60494E-6 " pathEditMode="relative" rAng="0" ptsTypes="AA">
                                      <p:cBhvr>
                                        <p:cTn id="134" dur="500" fill="hold"/>
                                        <p:tgtEl>
                                          <p:spTgt spid="23"/>
                                        </p:tgtEl>
                                        <p:attrNameLst>
                                          <p:attrName>ppt_x</p:attrName>
                                          <p:attrName>ppt_y</p:attrName>
                                        </p:attrNameLst>
                                      </p:cBhvr>
                                      <p:rCtr x="1406" y="0"/>
                                    </p:animMotion>
                                  </p:childTnLst>
                                </p:cTn>
                              </p:par>
                              <p:par>
                                <p:cTn id="135" presetID="35" presetClass="path" presetSubtype="0" accel="50000" decel="50000" fill="hold" nodeType="withEffect">
                                  <p:stCondLst>
                                    <p:cond delay="0"/>
                                  </p:stCondLst>
                                  <p:childTnLst>
                                    <p:animMotion origin="layout" path="M 3.33333E-6 1.60494E-6 L -0.01632 1.60494E-6 " pathEditMode="relative" rAng="0" ptsTypes="AA">
                                      <p:cBhvr>
                                        <p:cTn id="136" dur="500" fill="hold"/>
                                        <p:tgtEl>
                                          <p:spTgt spid="25"/>
                                        </p:tgtEl>
                                        <p:attrNameLst>
                                          <p:attrName>ppt_x</p:attrName>
                                          <p:attrName>ppt_y</p:attrName>
                                        </p:attrNameLst>
                                      </p:cBhvr>
                                      <p:rCtr x="-816" y="0"/>
                                    </p:animMotion>
                                  </p:childTnLst>
                                </p:cTn>
                              </p:par>
                            </p:childTnLst>
                          </p:cTn>
                        </p:par>
                      </p:childTnLst>
                    </p:cTn>
                  </p:par>
                  <p:par>
                    <p:cTn id="137" fill="hold">
                      <p:stCondLst>
                        <p:cond delay="indefinite"/>
                      </p:stCondLst>
                      <p:childTnLst>
                        <p:par>
                          <p:cTn id="138" fill="hold">
                            <p:stCondLst>
                              <p:cond delay="0"/>
                            </p:stCondLst>
                            <p:childTnLst>
                              <p:par>
                                <p:cTn id="139" presetID="1" presetClass="entr" presetSubtype="0" fill="hold" nodeType="clickEffect">
                                  <p:stCondLst>
                                    <p:cond delay="0"/>
                                  </p:stCondLst>
                                  <p:childTnLst>
                                    <p:set>
                                      <p:cBhvr>
                                        <p:cTn id="140" dur="1" fill="hold">
                                          <p:stCondLst>
                                            <p:cond delay="0"/>
                                          </p:stCondLst>
                                        </p:cTn>
                                        <p:tgtEl>
                                          <p:spTgt spid="3">
                                            <p:txEl>
                                              <p:pRg st="1" end="1"/>
                                            </p:txEl>
                                          </p:spTgt>
                                        </p:tgtEl>
                                        <p:attrNameLst>
                                          <p:attrName>style.visibility</p:attrName>
                                        </p:attrNameLst>
                                      </p:cBhvr>
                                      <p:to>
                                        <p:strVal val="visible"/>
                                      </p:to>
                                    </p:set>
                                  </p:childTnLst>
                                </p:cTn>
                              </p:par>
                            </p:childTnLst>
                          </p:cTn>
                        </p:par>
                        <p:par>
                          <p:cTn id="141" fill="hold">
                            <p:stCondLst>
                              <p:cond delay="0"/>
                            </p:stCondLst>
                            <p:childTnLst>
                              <p:par>
                                <p:cTn id="142" presetID="1" presetClass="entr" presetSubtype="0" fill="hold" grpId="0" nodeType="afterEffect">
                                  <p:stCondLst>
                                    <p:cond delay="0"/>
                                  </p:stCondLst>
                                  <p:childTnLst>
                                    <p:set>
                                      <p:cBhvr>
                                        <p:cTn id="143" dur="1" fill="hold">
                                          <p:stCondLst>
                                            <p:cond delay="0"/>
                                          </p:stCondLst>
                                        </p:cTn>
                                        <p:tgtEl>
                                          <p:spTgt spid="186"/>
                                        </p:tgtEl>
                                        <p:attrNameLst>
                                          <p:attrName>style.visibility</p:attrName>
                                        </p:attrNameLst>
                                      </p:cBhvr>
                                      <p:to>
                                        <p:strVal val="visible"/>
                                      </p:to>
                                    </p:set>
                                  </p:childTnLst>
                                </p:cTn>
                              </p:par>
                            </p:childTnLst>
                          </p:cTn>
                        </p:par>
                        <p:par>
                          <p:cTn id="144" fill="hold">
                            <p:stCondLst>
                              <p:cond delay="0"/>
                            </p:stCondLst>
                            <p:childTnLst>
                              <p:par>
                                <p:cTn id="145" presetID="1" presetClass="entr" presetSubtype="0" fill="hold" grpId="0" nodeType="afterEffect">
                                  <p:stCondLst>
                                    <p:cond delay="0"/>
                                  </p:stCondLst>
                                  <p:childTnLst>
                                    <p:set>
                                      <p:cBhvr>
                                        <p:cTn id="146" dur="1" fill="hold">
                                          <p:stCondLst>
                                            <p:cond delay="0"/>
                                          </p:stCondLst>
                                        </p:cTn>
                                        <p:tgtEl>
                                          <p:spTgt spid="187"/>
                                        </p:tgtEl>
                                        <p:attrNameLst>
                                          <p:attrName>style.visibility</p:attrName>
                                        </p:attrNameLst>
                                      </p:cBhvr>
                                      <p:to>
                                        <p:strVal val="visible"/>
                                      </p:to>
                                    </p:set>
                                  </p:childTnLst>
                                </p:cTn>
                              </p:par>
                            </p:childTnLst>
                          </p:cTn>
                        </p:par>
                      </p:childTnLst>
                    </p:cTn>
                  </p:par>
                  <p:par>
                    <p:cTn id="147" fill="hold">
                      <p:stCondLst>
                        <p:cond delay="indefinite"/>
                      </p:stCondLst>
                      <p:childTnLst>
                        <p:par>
                          <p:cTn id="148" fill="hold">
                            <p:stCondLst>
                              <p:cond delay="0"/>
                            </p:stCondLst>
                            <p:childTnLst>
                              <p:par>
                                <p:cTn id="149" presetID="1" presetClass="entr" presetSubtype="0" fill="hold" grpId="0" nodeType="clickEffect">
                                  <p:stCondLst>
                                    <p:cond delay="0"/>
                                  </p:stCondLst>
                                  <p:childTnLst>
                                    <p:set>
                                      <p:cBhvr>
                                        <p:cTn id="150" dur="1" fill="hold">
                                          <p:stCondLst>
                                            <p:cond delay="0"/>
                                          </p:stCondLst>
                                        </p:cTn>
                                        <p:tgtEl>
                                          <p:spTgt spid="188"/>
                                        </p:tgtEl>
                                        <p:attrNameLst>
                                          <p:attrName>style.visibility</p:attrName>
                                        </p:attrNameLst>
                                      </p:cBhvr>
                                      <p:to>
                                        <p:strVal val="visible"/>
                                      </p:to>
                                    </p:set>
                                  </p:childTnLst>
                                </p:cTn>
                              </p:par>
                              <p:par>
                                <p:cTn id="151" presetID="1" presetClass="exit" presetSubtype="0" fill="hold" grpId="1" nodeType="withEffect">
                                  <p:stCondLst>
                                    <p:cond delay="0"/>
                                  </p:stCondLst>
                                  <p:childTnLst>
                                    <p:set>
                                      <p:cBhvr>
                                        <p:cTn id="152" dur="1" fill="hold">
                                          <p:stCondLst>
                                            <p:cond delay="0"/>
                                          </p:stCondLst>
                                        </p:cTn>
                                        <p:tgtEl>
                                          <p:spTgt spid="187"/>
                                        </p:tgtEl>
                                        <p:attrNameLst>
                                          <p:attrName>style.visibility</p:attrName>
                                        </p:attrNameLst>
                                      </p:cBhvr>
                                      <p:to>
                                        <p:strVal val="hidden"/>
                                      </p:to>
                                    </p:set>
                                  </p:childTnLst>
                                </p:cTn>
                              </p:par>
                            </p:childTnLst>
                          </p:cTn>
                        </p:par>
                        <p:par>
                          <p:cTn id="153" fill="hold">
                            <p:stCondLst>
                              <p:cond delay="0"/>
                            </p:stCondLst>
                            <p:childTnLst>
                              <p:par>
                                <p:cTn id="154" presetID="1" presetClass="entr" presetSubtype="0" fill="hold" grpId="0" nodeType="afterEffect">
                                  <p:stCondLst>
                                    <p:cond delay="0"/>
                                  </p:stCondLst>
                                  <p:childTnLst>
                                    <p:set>
                                      <p:cBhvr>
                                        <p:cTn id="155" dur="1" fill="hold">
                                          <p:stCondLst>
                                            <p:cond delay="0"/>
                                          </p:stCondLst>
                                        </p:cTn>
                                        <p:tgtEl>
                                          <p:spTgt spid="189"/>
                                        </p:tgtEl>
                                        <p:attrNameLst>
                                          <p:attrName>style.visibility</p:attrName>
                                        </p:attrNameLst>
                                      </p:cBhvr>
                                      <p:to>
                                        <p:strVal val="visible"/>
                                      </p:to>
                                    </p:set>
                                  </p:childTnLst>
                                </p:cTn>
                              </p:par>
                              <p:par>
                                <p:cTn id="156" presetID="1" presetClass="exit" presetSubtype="0" fill="hold" grpId="1" nodeType="withEffect">
                                  <p:stCondLst>
                                    <p:cond delay="0"/>
                                  </p:stCondLst>
                                  <p:childTnLst>
                                    <p:set>
                                      <p:cBhvr>
                                        <p:cTn id="157" dur="1" fill="hold">
                                          <p:stCondLst>
                                            <p:cond delay="0"/>
                                          </p:stCondLst>
                                        </p:cTn>
                                        <p:tgtEl>
                                          <p:spTgt spid="18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6" grpId="0" animBg="1"/>
      <p:bldP spid="496" grpId="1" animBg="1"/>
      <p:bldP spid="496" grpId="2" animBg="1"/>
      <p:bldP spid="497" grpId="0" animBg="1"/>
      <p:bldP spid="498" grpId="0" animBg="1"/>
      <p:bldP spid="498" grpId="1" animBg="1"/>
      <p:bldP spid="498" grpId="2" animBg="1"/>
      <p:bldP spid="499" grpId="0" animBg="1"/>
      <p:bldP spid="499" grpId="1" animBg="1"/>
      <p:bldP spid="661" grpId="0" animBg="1"/>
      <p:bldP spid="661" grpId="1" animBg="1"/>
      <p:bldP spid="661" grpId="2" animBg="1"/>
      <p:bldP spid="662" grpId="0" animBg="1"/>
      <p:bldP spid="663" grpId="0" animBg="1"/>
      <p:bldP spid="663" grpId="1" animBg="1"/>
      <p:bldP spid="663" grpId="2" animBg="1"/>
      <p:bldP spid="664" grpId="0" animBg="1"/>
      <p:bldP spid="664" grpId="1" animBg="1"/>
      <p:bldP spid="182" grpId="0" animBg="1"/>
      <p:bldP spid="182" grpId="1" animBg="1"/>
      <p:bldP spid="182" grpId="2" animBg="1"/>
      <p:bldP spid="183" grpId="0" animBg="1"/>
      <p:bldP spid="183" grpId="1" animBg="1"/>
      <p:bldP spid="221" grpId="0" animBg="1"/>
      <p:bldP spid="223" grpId="0" animBg="1"/>
      <p:bldP spid="224" grpId="0" animBg="1"/>
      <p:bldP spid="222" grpId="0" animBg="1"/>
      <p:bldP spid="6" grpId="0" animBg="1"/>
      <p:bldP spid="6" grpId="1" animBg="1"/>
      <p:bldP spid="186" grpId="0" animBg="1"/>
      <p:bldP spid="186" grpId="1" animBg="1"/>
      <p:bldP spid="187" grpId="0"/>
      <p:bldP spid="187" grpId="1"/>
      <p:bldP spid="188" grpId="0"/>
      <p:bldP spid="189"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Outline</a:t>
            </a:r>
            <a:endParaRPr lang="en-US" b="1" dirty="0"/>
          </a:p>
        </p:txBody>
      </p:sp>
      <p:sp>
        <p:nvSpPr>
          <p:cNvPr id="3" name="Content Placeholder 2"/>
          <p:cNvSpPr>
            <a:spLocks noGrp="1"/>
          </p:cNvSpPr>
          <p:nvPr>
            <p:ph idx="1"/>
          </p:nvPr>
        </p:nvSpPr>
        <p:spPr/>
        <p:txBody>
          <a:bodyPr>
            <a:normAutofit/>
          </a:bodyPr>
          <a:lstStyle/>
          <a:p>
            <a:r>
              <a:rPr lang="en-US" b="1" dirty="0" smtClean="0">
                <a:solidFill>
                  <a:schemeClr val="bg1">
                    <a:lumMod val="50000"/>
                  </a:schemeClr>
                </a:solidFill>
              </a:rPr>
              <a:t>Introduction</a:t>
            </a:r>
          </a:p>
          <a:p>
            <a:r>
              <a:rPr lang="en-US" b="1" dirty="0" smtClean="0">
                <a:solidFill>
                  <a:schemeClr val="bg1">
                    <a:lumMod val="50000"/>
                  </a:schemeClr>
                </a:solidFill>
              </a:rPr>
              <a:t>Approach</a:t>
            </a:r>
          </a:p>
          <a:p>
            <a:r>
              <a:rPr lang="en-US" b="1" dirty="0" smtClean="0">
                <a:solidFill>
                  <a:schemeClr val="bg1">
                    <a:lumMod val="50000"/>
                  </a:schemeClr>
                </a:solidFill>
              </a:rPr>
              <a:t>Implementation</a:t>
            </a:r>
          </a:p>
          <a:p>
            <a:r>
              <a:rPr lang="en-US" b="1" dirty="0" smtClean="0"/>
              <a:t>Results</a:t>
            </a:r>
          </a:p>
          <a:p>
            <a:r>
              <a:rPr lang="en-US" b="1" dirty="0" smtClean="0">
                <a:solidFill>
                  <a:schemeClr val="bg1">
                    <a:lumMod val="50000"/>
                  </a:schemeClr>
                </a:solidFill>
              </a:rPr>
              <a:t>Conclusion</a:t>
            </a:r>
            <a:endParaRPr lang="en-US" b="1" dirty="0">
              <a:solidFill>
                <a:schemeClr val="bg1">
                  <a:lumMod val="50000"/>
                </a:schemeClr>
              </a:solidFill>
            </a:endParaRPr>
          </a:p>
        </p:txBody>
      </p:sp>
    </p:spTree>
    <p:extLst>
      <p:ext uri="{BB962C8B-B14F-4D97-AF65-F5344CB8AC3E}">
        <p14:creationId xmlns:p14="http://schemas.microsoft.com/office/powerpoint/2010/main" val="153339766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Our Interactive System</a:t>
            </a:r>
            <a:endParaRPr lang="en-US" dirty="0"/>
          </a:p>
        </p:txBody>
      </p:sp>
      <p:sp>
        <p:nvSpPr>
          <p:cNvPr id="6" name="Content Placeholder 2"/>
          <p:cNvSpPr>
            <a:spLocks noGrp="1"/>
          </p:cNvSpPr>
          <p:nvPr>
            <p:ph idx="1"/>
          </p:nvPr>
        </p:nvSpPr>
        <p:spPr>
          <a:xfrm>
            <a:off x="457200" y="1200151"/>
            <a:ext cx="8382000" cy="3394472"/>
          </a:xfrm>
        </p:spPr>
        <p:txBody>
          <a:bodyPr/>
          <a:lstStyle/>
          <a:p>
            <a:pPr marL="0" indent="0">
              <a:buNone/>
            </a:pPr>
            <a:r>
              <a:rPr lang="en-US" dirty="0" smtClean="0"/>
              <a:t>Three editing interfaces:</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Our Interactive System</a:t>
            </a:r>
          </a:p>
        </p:txBody>
      </p:sp>
      <p:sp>
        <p:nvSpPr>
          <p:cNvPr id="3" name="Content Placeholder 2"/>
          <p:cNvSpPr>
            <a:spLocks noGrp="1"/>
          </p:cNvSpPr>
          <p:nvPr>
            <p:ph idx="1"/>
          </p:nvPr>
        </p:nvSpPr>
        <p:spPr>
          <a:xfrm>
            <a:off x="457200" y="1200151"/>
            <a:ext cx="8382000" cy="3394472"/>
          </a:xfrm>
        </p:spPr>
        <p:txBody>
          <a:bodyPr/>
          <a:lstStyle/>
          <a:p>
            <a:pPr marL="0" indent="0">
              <a:buNone/>
            </a:pPr>
            <a:r>
              <a:rPr lang="en-US" dirty="0"/>
              <a:t>Three editing </a:t>
            </a:r>
            <a:r>
              <a:rPr lang="en-US" dirty="0" smtClean="0"/>
              <a:t>interfaces:</a:t>
            </a:r>
          </a:p>
          <a:p>
            <a:pPr lvl="1"/>
            <a:r>
              <a:rPr lang="en-US" sz="3200" b="1" dirty="0" smtClean="0"/>
              <a:t>Slider</a:t>
            </a:r>
            <a:r>
              <a:rPr lang="en-US" b="1" dirty="0" smtClean="0"/>
              <a:t> </a:t>
            </a:r>
          </a:p>
          <a:p>
            <a:pPr lvl="1"/>
            <a:r>
              <a:rPr lang="en-US" sz="3200" dirty="0" smtClean="0">
                <a:solidFill>
                  <a:schemeClr val="bg1">
                    <a:lumMod val="50000"/>
                  </a:schemeClr>
                </a:solidFill>
              </a:rPr>
              <a:t>Spray can</a:t>
            </a:r>
            <a:endParaRPr lang="en-US" dirty="0" smtClean="0">
              <a:solidFill>
                <a:schemeClr val="bg1">
                  <a:lumMod val="50000"/>
                </a:schemeClr>
              </a:solidFill>
            </a:endParaRPr>
          </a:p>
          <a:p>
            <a:pPr lvl="1"/>
            <a:r>
              <a:rPr lang="en-US" sz="3200" dirty="0" smtClean="0">
                <a:solidFill>
                  <a:schemeClr val="bg1">
                    <a:lumMod val="50000"/>
                  </a:schemeClr>
                </a:solidFill>
              </a:rPr>
              <a:t>Curvature profile</a:t>
            </a:r>
            <a:endParaRPr lang="en-US" dirty="0">
              <a:solidFill>
                <a:schemeClr val="bg1">
                  <a:lumMod val="50000"/>
                </a:schemeClr>
              </a:solidFill>
            </a:endParaRPr>
          </a:p>
        </p:txBody>
      </p:sp>
      <p:pic>
        <p:nvPicPr>
          <p:cNvPr id="55372" name="Picture 7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91185" y="1733551"/>
            <a:ext cx="3667015" cy="2895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9" name="Group 8"/>
          <p:cNvGrpSpPr/>
          <p:nvPr/>
        </p:nvGrpSpPr>
        <p:grpSpPr>
          <a:xfrm>
            <a:off x="4943585" y="1943100"/>
            <a:ext cx="3352800" cy="109728"/>
            <a:chOff x="5029200" y="1933575"/>
            <a:chExt cx="3352800" cy="109728"/>
          </a:xfrm>
        </p:grpSpPr>
        <p:sp>
          <p:nvSpPr>
            <p:cNvPr id="5" name="Rectangle 4"/>
            <p:cNvSpPr/>
            <p:nvPr/>
          </p:nvSpPr>
          <p:spPr>
            <a:xfrm>
              <a:off x="5029200" y="1962150"/>
              <a:ext cx="3352800" cy="57150"/>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p:cNvSpPr/>
            <p:nvPr/>
          </p:nvSpPr>
          <p:spPr>
            <a:xfrm>
              <a:off x="6657974" y="1933575"/>
              <a:ext cx="109728" cy="109728"/>
            </a:xfrm>
            <a:prstGeom prst="round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7" name="Right Brace 16"/>
          <p:cNvSpPr/>
          <p:nvPr/>
        </p:nvSpPr>
        <p:spPr>
          <a:xfrm rot="5400000">
            <a:off x="1388563" y="3750449"/>
            <a:ext cx="155452" cy="1093705"/>
          </a:xfrm>
          <a:prstGeom prst="righ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8" name="Right Brace 17"/>
          <p:cNvSpPr/>
          <p:nvPr/>
        </p:nvSpPr>
        <p:spPr>
          <a:xfrm rot="5400000">
            <a:off x="3307015" y="3611503"/>
            <a:ext cx="155454" cy="1371599"/>
          </a:xfrm>
          <a:prstGeom prst="righ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9" name="TextBox 18"/>
          <p:cNvSpPr txBox="1"/>
          <p:nvPr/>
        </p:nvSpPr>
        <p:spPr>
          <a:xfrm>
            <a:off x="793942" y="4295775"/>
            <a:ext cx="1360052" cy="338554"/>
          </a:xfrm>
          <a:prstGeom prst="rect">
            <a:avLst/>
          </a:prstGeom>
          <a:noFill/>
        </p:spPr>
        <p:txBody>
          <a:bodyPr wrap="none" rtlCol="0">
            <a:spAutoFit/>
          </a:bodyPr>
          <a:lstStyle/>
          <a:p>
            <a:pPr algn="ctr"/>
            <a:r>
              <a:rPr lang="en-US" sz="1600" dirty="0" smtClean="0"/>
              <a:t>system matrix</a:t>
            </a:r>
            <a:endParaRPr lang="en-US" sz="1600" dirty="0"/>
          </a:p>
        </p:txBody>
      </p:sp>
      <p:sp>
        <p:nvSpPr>
          <p:cNvPr id="20" name="TextBox 19"/>
          <p:cNvSpPr txBox="1"/>
          <p:nvPr/>
        </p:nvSpPr>
        <p:spPr>
          <a:xfrm>
            <a:off x="2516977" y="4295775"/>
            <a:ext cx="1760738" cy="338554"/>
          </a:xfrm>
          <a:prstGeom prst="rect">
            <a:avLst/>
          </a:prstGeom>
          <a:noFill/>
        </p:spPr>
        <p:txBody>
          <a:bodyPr wrap="none" rtlCol="0">
            <a:spAutoFit/>
          </a:bodyPr>
          <a:lstStyle/>
          <a:p>
            <a:pPr algn="ctr"/>
            <a:r>
              <a:rPr lang="en-US" sz="1600" b="1" dirty="0" smtClean="0"/>
              <a:t>system constraints</a:t>
            </a:r>
            <a:endParaRPr lang="en-US" sz="1600" b="1" dirty="0"/>
          </a:p>
        </p:txBody>
      </p:sp>
      <p:graphicFrame>
        <p:nvGraphicFramePr>
          <p:cNvPr id="21" name="Object 20"/>
          <p:cNvGraphicFramePr>
            <a:graphicFrameLocks noChangeAspect="1"/>
          </p:cNvGraphicFramePr>
          <p:nvPr>
            <p:extLst>
              <p:ext uri="{D42A27DB-BD31-4B8C-83A1-F6EECF244321}">
                <p14:modId xmlns:p14="http://schemas.microsoft.com/office/powerpoint/2010/main" val="3636093393"/>
              </p:ext>
            </p:extLst>
          </p:nvPr>
        </p:nvGraphicFramePr>
        <p:xfrm>
          <a:off x="870142" y="3894138"/>
          <a:ext cx="3291469" cy="401637"/>
        </p:xfrm>
        <a:graphic>
          <a:graphicData uri="http://schemas.openxmlformats.org/presentationml/2006/ole">
            <mc:AlternateContent xmlns:mc="http://schemas.openxmlformats.org/markup-compatibility/2006">
              <mc:Choice xmlns:v="urn:schemas-microsoft-com:vml" Requires="v">
                <p:oleObj spid="_x0000_s55551" name="Equation" r:id="rId5" imgW="1866600" imgH="228600" progId="Equation.3">
                  <p:embed/>
                </p:oleObj>
              </mc:Choice>
              <mc:Fallback>
                <p:oleObj name="Equation" r:id="rId5" imgW="1866600" imgH="228600" progId="Equation.3">
                  <p:embed/>
                  <p:pic>
                    <p:nvPicPr>
                      <p:cNvPr id="0" name=""/>
                      <p:cNvPicPr>
                        <a:picLocks noChangeAspect="1" noChangeArrowheads="1"/>
                      </p:cNvPicPr>
                      <p:nvPr/>
                    </p:nvPicPr>
                    <p:blipFill>
                      <a:blip r:embed="rId6"/>
                      <a:srcRect/>
                      <a:stretch>
                        <a:fillRect/>
                      </a:stretch>
                    </p:blipFill>
                    <p:spPr bwMode="auto">
                      <a:xfrm>
                        <a:off x="870142" y="3894138"/>
                        <a:ext cx="3291469" cy="401637"/>
                      </a:xfrm>
                      <a:prstGeom prst="rect">
                        <a:avLst/>
                      </a:prstGeom>
                      <a:noFill/>
                      <a:ln>
                        <a:noFill/>
                      </a:ln>
                    </p:spPr>
                  </p:pic>
                </p:oleObj>
              </mc:Fallback>
            </mc:AlternateContent>
          </a:graphicData>
        </a:graphic>
      </p:graphicFrame>
      <p:sp>
        <p:nvSpPr>
          <p:cNvPr id="31" name="Oval 30"/>
          <p:cNvSpPr/>
          <p:nvPr/>
        </p:nvSpPr>
        <p:spPr>
          <a:xfrm>
            <a:off x="3622867" y="3867150"/>
            <a:ext cx="228600" cy="276225"/>
          </a:xfrm>
          <a:prstGeom prst="ellipse">
            <a:avLst/>
          </a:prstGeom>
          <a:noFill/>
          <a:ln>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6" name="Rectangle 5"/>
          <p:cNvSpPr/>
          <p:nvPr/>
        </p:nvSpPr>
        <p:spPr>
          <a:xfrm>
            <a:off x="4791185" y="1408430"/>
            <a:ext cx="3667015" cy="4381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Arrow Connector 9"/>
          <p:cNvCxnSpPr/>
          <p:nvPr/>
        </p:nvCxnSpPr>
        <p:spPr>
          <a:xfrm>
            <a:off x="4943585" y="1685925"/>
            <a:ext cx="3352800" cy="0"/>
          </a:xfrm>
          <a:prstGeom prst="straightConnector1">
            <a:avLst/>
          </a:prstGeom>
          <a:ln w="2540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4656353" y="1364218"/>
            <a:ext cx="601447" cy="369332"/>
          </a:xfrm>
          <a:prstGeom prst="rect">
            <a:avLst/>
          </a:prstGeom>
          <a:noFill/>
        </p:spPr>
        <p:txBody>
          <a:bodyPr wrap="none" rtlCol="0">
            <a:spAutoFit/>
          </a:bodyPr>
          <a:lstStyle/>
          <a:p>
            <a:r>
              <a:rPr lang="en-US" b="1" dirty="0" smtClean="0">
                <a:solidFill>
                  <a:srgbClr val="0070C0"/>
                </a:solidFill>
                <a:sym typeface="Symbol"/>
              </a:rPr>
              <a:t>=0</a:t>
            </a:r>
            <a:endParaRPr lang="en-US" b="1" dirty="0">
              <a:solidFill>
                <a:srgbClr val="0070C0"/>
              </a:solidFill>
            </a:endParaRPr>
          </a:p>
        </p:txBody>
      </p:sp>
      <p:sp>
        <p:nvSpPr>
          <p:cNvPr id="15" name="TextBox 14"/>
          <p:cNvSpPr txBox="1"/>
          <p:nvPr/>
        </p:nvSpPr>
        <p:spPr>
          <a:xfrm>
            <a:off x="6276873" y="1352550"/>
            <a:ext cx="601447" cy="369332"/>
          </a:xfrm>
          <a:prstGeom prst="rect">
            <a:avLst/>
          </a:prstGeom>
          <a:noFill/>
        </p:spPr>
        <p:txBody>
          <a:bodyPr wrap="none" rtlCol="0">
            <a:spAutoFit/>
          </a:bodyPr>
          <a:lstStyle/>
          <a:p>
            <a:r>
              <a:rPr lang="en-US" b="1" dirty="0" smtClean="0">
                <a:solidFill>
                  <a:schemeClr val="tx1">
                    <a:lumMod val="65000"/>
                    <a:lumOff val="35000"/>
                  </a:schemeClr>
                </a:solidFill>
                <a:sym typeface="Symbol"/>
              </a:rPr>
              <a:t>=1</a:t>
            </a:r>
            <a:endParaRPr lang="en-US" b="1" dirty="0">
              <a:solidFill>
                <a:schemeClr val="tx1">
                  <a:lumMod val="65000"/>
                  <a:lumOff val="35000"/>
                </a:schemeClr>
              </a:solidFill>
            </a:endParaRPr>
          </a:p>
        </p:txBody>
      </p:sp>
      <p:sp>
        <p:nvSpPr>
          <p:cNvPr id="16" name="TextBox 15"/>
          <p:cNvSpPr txBox="1"/>
          <p:nvPr/>
        </p:nvSpPr>
        <p:spPr>
          <a:xfrm>
            <a:off x="7932953" y="1352550"/>
            <a:ext cx="601447" cy="369332"/>
          </a:xfrm>
          <a:prstGeom prst="rect">
            <a:avLst/>
          </a:prstGeom>
          <a:noFill/>
        </p:spPr>
        <p:txBody>
          <a:bodyPr wrap="none" rtlCol="0">
            <a:spAutoFit/>
          </a:bodyPr>
          <a:lstStyle/>
          <a:p>
            <a:r>
              <a:rPr lang="en-US" b="1" dirty="0" smtClean="0">
                <a:solidFill>
                  <a:srgbClr val="FF0000"/>
                </a:solidFill>
                <a:sym typeface="Symbol"/>
              </a:rPr>
              <a:t>&gt;1</a:t>
            </a:r>
            <a:endParaRPr lang="en-US"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mph" presetSubtype="0" repeatCount="5000" fill="hold" nodeType="withEffect">
                                  <p:stCondLst>
                                    <p:cond delay="0"/>
                                  </p:stCondLst>
                                  <p:childTnLst>
                                    <p:anim calcmode="discrete" valueType="str">
                                      <p:cBhvr>
                                        <p:cTn id="6" dur="500" fill="hold"/>
                                        <p:tgtEl>
                                          <p:spTgt spid="9"/>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Our Interactive System</a:t>
            </a:r>
          </a:p>
        </p:txBody>
      </p:sp>
      <p:sp>
        <p:nvSpPr>
          <p:cNvPr id="10" name="Content Placeholder 2"/>
          <p:cNvSpPr>
            <a:spLocks noGrp="1"/>
          </p:cNvSpPr>
          <p:nvPr>
            <p:ph idx="1"/>
          </p:nvPr>
        </p:nvSpPr>
        <p:spPr>
          <a:xfrm>
            <a:off x="457200" y="1200151"/>
            <a:ext cx="8382000" cy="3394472"/>
          </a:xfrm>
        </p:spPr>
        <p:txBody>
          <a:bodyPr/>
          <a:lstStyle/>
          <a:p>
            <a:pPr marL="0" indent="0">
              <a:buNone/>
            </a:pPr>
            <a:r>
              <a:rPr lang="en-US" dirty="0"/>
              <a:t>Three editing interfaces:</a:t>
            </a:r>
          </a:p>
          <a:p>
            <a:pPr lvl="1"/>
            <a:r>
              <a:rPr lang="en-US" sz="3200" dirty="0">
                <a:solidFill>
                  <a:schemeClr val="bg1">
                    <a:lumMod val="50000"/>
                  </a:schemeClr>
                </a:solidFill>
              </a:rPr>
              <a:t>Slider</a:t>
            </a:r>
            <a:r>
              <a:rPr lang="en-US" dirty="0">
                <a:solidFill>
                  <a:schemeClr val="bg1">
                    <a:lumMod val="50000"/>
                  </a:schemeClr>
                </a:solidFill>
              </a:rPr>
              <a:t> </a:t>
            </a:r>
          </a:p>
          <a:p>
            <a:pPr lvl="1"/>
            <a:r>
              <a:rPr lang="en-US" sz="3200" b="1" dirty="0"/>
              <a:t>Spray can</a:t>
            </a:r>
            <a:endParaRPr lang="en-US" b="1" dirty="0"/>
          </a:p>
          <a:p>
            <a:pPr lvl="1"/>
            <a:r>
              <a:rPr lang="en-US" sz="3200" dirty="0">
                <a:solidFill>
                  <a:schemeClr val="bg1">
                    <a:lumMod val="50000"/>
                  </a:schemeClr>
                </a:solidFill>
              </a:rPr>
              <a:t>Curvature profile</a:t>
            </a:r>
            <a:endParaRPr lang="en-US" dirty="0">
              <a:solidFill>
                <a:schemeClr val="bg1">
                  <a:lumMod val="50000"/>
                </a:schemeClr>
              </a:solidFill>
            </a:endParaRPr>
          </a:p>
        </p:txBody>
      </p:sp>
      <p:pic>
        <p:nvPicPr>
          <p:cNvPr id="13" name="Picture 7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87325" y="1730502"/>
            <a:ext cx="3670875" cy="28986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Donut 3"/>
          <p:cNvSpPr>
            <a:spLocks noChangeAspect="1"/>
          </p:cNvSpPr>
          <p:nvPr/>
        </p:nvSpPr>
        <p:spPr>
          <a:xfrm>
            <a:off x="5492175" y="2333625"/>
            <a:ext cx="685800" cy="685800"/>
          </a:xfrm>
          <a:prstGeom prst="donut">
            <a:avLst>
              <a:gd name="adj" fmla="val 9926"/>
            </a:avLst>
          </a:prstGeom>
          <a:solidFill>
            <a:srgbClr val="FF0000">
              <a:alpha val="9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7" name="Right Brace 16"/>
          <p:cNvSpPr/>
          <p:nvPr/>
        </p:nvSpPr>
        <p:spPr>
          <a:xfrm rot="5400000">
            <a:off x="1388563" y="3750449"/>
            <a:ext cx="155452" cy="1093705"/>
          </a:xfrm>
          <a:prstGeom prst="righ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8" name="Right Brace 17"/>
          <p:cNvSpPr/>
          <p:nvPr/>
        </p:nvSpPr>
        <p:spPr>
          <a:xfrm rot="5400000">
            <a:off x="3307015" y="3611503"/>
            <a:ext cx="155454" cy="1371599"/>
          </a:xfrm>
          <a:prstGeom prst="righ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9" name="TextBox 18"/>
          <p:cNvSpPr txBox="1"/>
          <p:nvPr/>
        </p:nvSpPr>
        <p:spPr>
          <a:xfrm>
            <a:off x="793942" y="4295775"/>
            <a:ext cx="1360052" cy="338554"/>
          </a:xfrm>
          <a:prstGeom prst="rect">
            <a:avLst/>
          </a:prstGeom>
          <a:noFill/>
        </p:spPr>
        <p:txBody>
          <a:bodyPr wrap="none" rtlCol="0">
            <a:spAutoFit/>
          </a:bodyPr>
          <a:lstStyle/>
          <a:p>
            <a:pPr algn="ctr"/>
            <a:r>
              <a:rPr lang="en-US" sz="1600" dirty="0" smtClean="0"/>
              <a:t>system matrix</a:t>
            </a:r>
            <a:endParaRPr lang="en-US" sz="1600" dirty="0"/>
          </a:p>
        </p:txBody>
      </p:sp>
      <p:graphicFrame>
        <p:nvGraphicFramePr>
          <p:cNvPr id="21" name="Object 20"/>
          <p:cNvGraphicFramePr>
            <a:graphicFrameLocks noChangeAspect="1"/>
          </p:cNvGraphicFramePr>
          <p:nvPr>
            <p:extLst>
              <p:ext uri="{D42A27DB-BD31-4B8C-83A1-F6EECF244321}">
                <p14:modId xmlns:p14="http://schemas.microsoft.com/office/powerpoint/2010/main" val="1108096369"/>
              </p:ext>
            </p:extLst>
          </p:nvPr>
        </p:nvGraphicFramePr>
        <p:xfrm>
          <a:off x="870142" y="3894138"/>
          <a:ext cx="3291469" cy="401637"/>
        </p:xfrm>
        <a:graphic>
          <a:graphicData uri="http://schemas.openxmlformats.org/presentationml/2006/ole">
            <mc:AlternateContent xmlns:mc="http://schemas.openxmlformats.org/markup-compatibility/2006">
              <mc:Choice xmlns:v="urn:schemas-microsoft-com:vml" Requires="v">
                <p:oleObj spid="_x0000_s56644" name="Equation" r:id="rId5" imgW="1866600" imgH="228600" progId="Equation.3">
                  <p:embed/>
                </p:oleObj>
              </mc:Choice>
              <mc:Fallback>
                <p:oleObj name="Equation" r:id="rId5" imgW="1866600" imgH="228600" progId="Equation.3">
                  <p:embed/>
                  <p:pic>
                    <p:nvPicPr>
                      <p:cNvPr id="0" name=""/>
                      <p:cNvPicPr>
                        <a:picLocks noChangeAspect="1" noChangeArrowheads="1"/>
                      </p:cNvPicPr>
                      <p:nvPr/>
                    </p:nvPicPr>
                    <p:blipFill>
                      <a:blip r:embed="rId6"/>
                      <a:srcRect/>
                      <a:stretch>
                        <a:fillRect/>
                      </a:stretch>
                    </p:blipFill>
                    <p:spPr bwMode="auto">
                      <a:xfrm>
                        <a:off x="870142" y="3894138"/>
                        <a:ext cx="3291469" cy="401637"/>
                      </a:xfrm>
                      <a:prstGeom prst="rect">
                        <a:avLst/>
                      </a:prstGeom>
                      <a:noFill/>
                      <a:ln>
                        <a:noFill/>
                      </a:ln>
                    </p:spPr>
                  </p:pic>
                </p:oleObj>
              </mc:Fallback>
            </mc:AlternateContent>
          </a:graphicData>
        </a:graphic>
      </p:graphicFrame>
      <p:sp>
        <p:nvSpPr>
          <p:cNvPr id="23" name="Right Brace 22"/>
          <p:cNvSpPr/>
          <p:nvPr/>
        </p:nvSpPr>
        <p:spPr>
          <a:xfrm rot="5400000">
            <a:off x="1388563" y="3750449"/>
            <a:ext cx="155452" cy="1093705"/>
          </a:xfrm>
          <a:prstGeom prst="righ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4" name="Right Brace 23"/>
          <p:cNvSpPr/>
          <p:nvPr/>
        </p:nvSpPr>
        <p:spPr>
          <a:xfrm rot="5400000">
            <a:off x="3307015" y="3611503"/>
            <a:ext cx="155454" cy="1371599"/>
          </a:xfrm>
          <a:prstGeom prst="righ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5" name="TextBox 24"/>
          <p:cNvSpPr txBox="1"/>
          <p:nvPr/>
        </p:nvSpPr>
        <p:spPr>
          <a:xfrm>
            <a:off x="793942" y="4295775"/>
            <a:ext cx="1360052" cy="338554"/>
          </a:xfrm>
          <a:prstGeom prst="rect">
            <a:avLst/>
          </a:prstGeom>
          <a:noFill/>
        </p:spPr>
        <p:txBody>
          <a:bodyPr wrap="none" rtlCol="0">
            <a:spAutoFit/>
          </a:bodyPr>
          <a:lstStyle/>
          <a:p>
            <a:pPr algn="ctr"/>
            <a:r>
              <a:rPr lang="en-US" sz="1600" dirty="0" smtClean="0"/>
              <a:t>system matrix</a:t>
            </a:r>
            <a:endParaRPr lang="en-US" sz="1600" dirty="0"/>
          </a:p>
        </p:txBody>
      </p:sp>
      <p:graphicFrame>
        <p:nvGraphicFramePr>
          <p:cNvPr id="27" name="Object 26"/>
          <p:cNvGraphicFramePr>
            <a:graphicFrameLocks noChangeAspect="1"/>
          </p:cNvGraphicFramePr>
          <p:nvPr>
            <p:extLst>
              <p:ext uri="{D42A27DB-BD31-4B8C-83A1-F6EECF244321}">
                <p14:modId xmlns:p14="http://schemas.microsoft.com/office/powerpoint/2010/main" val="3636093393"/>
              </p:ext>
            </p:extLst>
          </p:nvPr>
        </p:nvGraphicFramePr>
        <p:xfrm>
          <a:off x="870142" y="3894138"/>
          <a:ext cx="3291469" cy="401637"/>
        </p:xfrm>
        <a:graphic>
          <a:graphicData uri="http://schemas.openxmlformats.org/presentationml/2006/ole">
            <mc:AlternateContent xmlns:mc="http://schemas.openxmlformats.org/markup-compatibility/2006">
              <mc:Choice xmlns:v="urn:schemas-microsoft-com:vml" Requires="v">
                <p:oleObj spid="_x0000_s56645" name="Equation" r:id="rId7" imgW="1866600" imgH="228600" progId="Equation.3">
                  <p:embed/>
                </p:oleObj>
              </mc:Choice>
              <mc:Fallback>
                <p:oleObj name="Equation" r:id="rId7" imgW="1866600" imgH="228600" progId="Equation.3">
                  <p:embed/>
                  <p:pic>
                    <p:nvPicPr>
                      <p:cNvPr id="0" name=""/>
                      <p:cNvPicPr>
                        <a:picLocks noChangeAspect="1" noChangeArrowheads="1"/>
                      </p:cNvPicPr>
                      <p:nvPr/>
                    </p:nvPicPr>
                    <p:blipFill>
                      <a:blip r:embed="rId6"/>
                      <a:srcRect/>
                      <a:stretch>
                        <a:fillRect/>
                      </a:stretch>
                    </p:blipFill>
                    <p:spPr bwMode="auto">
                      <a:xfrm>
                        <a:off x="870142" y="3894138"/>
                        <a:ext cx="3291469" cy="401637"/>
                      </a:xfrm>
                      <a:prstGeom prst="rect">
                        <a:avLst/>
                      </a:prstGeom>
                      <a:noFill/>
                      <a:ln>
                        <a:noFill/>
                      </a:ln>
                    </p:spPr>
                  </p:pic>
                </p:oleObj>
              </mc:Fallback>
            </mc:AlternateContent>
          </a:graphicData>
        </a:graphic>
      </p:graphicFrame>
      <p:sp>
        <p:nvSpPr>
          <p:cNvPr id="22" name="Oval 21"/>
          <p:cNvSpPr/>
          <p:nvPr/>
        </p:nvSpPr>
        <p:spPr>
          <a:xfrm>
            <a:off x="3622867" y="3867150"/>
            <a:ext cx="228600" cy="276225"/>
          </a:xfrm>
          <a:prstGeom prst="ellipse">
            <a:avLst/>
          </a:prstGeom>
          <a:noFill/>
          <a:ln>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28" name="Rectangle 27"/>
          <p:cNvSpPr/>
          <p:nvPr/>
        </p:nvSpPr>
        <p:spPr>
          <a:xfrm>
            <a:off x="4777910" y="1408430"/>
            <a:ext cx="3667015" cy="4381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p:cNvSpPr txBox="1"/>
          <p:nvPr/>
        </p:nvSpPr>
        <p:spPr>
          <a:xfrm>
            <a:off x="5244525" y="2038350"/>
            <a:ext cx="601447" cy="369332"/>
          </a:xfrm>
          <a:prstGeom prst="rect">
            <a:avLst/>
          </a:prstGeom>
          <a:noFill/>
        </p:spPr>
        <p:txBody>
          <a:bodyPr wrap="none" rtlCol="0">
            <a:spAutoFit/>
          </a:bodyPr>
          <a:lstStyle/>
          <a:p>
            <a:r>
              <a:rPr lang="en-US" b="1" dirty="0" smtClean="0">
                <a:solidFill>
                  <a:srgbClr val="FF0000"/>
                </a:solidFill>
                <a:effectLst>
                  <a:outerShdw blurRad="38100" dist="38100" dir="2700000" algn="tl">
                    <a:srgbClr val="000000">
                      <a:alpha val="43137"/>
                    </a:srgbClr>
                  </a:outerShdw>
                </a:effectLst>
                <a:sym typeface="Symbol"/>
              </a:rPr>
              <a:t>&gt;1</a:t>
            </a:r>
            <a:endParaRPr lang="en-US" b="1" dirty="0">
              <a:solidFill>
                <a:srgbClr val="FF0000"/>
              </a:solidFill>
              <a:effectLst>
                <a:outerShdw blurRad="38100" dist="38100" dir="2700000" algn="tl">
                  <a:srgbClr val="000000">
                    <a:alpha val="43137"/>
                  </a:srgbClr>
                </a:outerShdw>
              </a:effectLst>
            </a:endParaRPr>
          </a:p>
        </p:txBody>
      </p:sp>
      <p:sp>
        <p:nvSpPr>
          <p:cNvPr id="30" name="TextBox 29"/>
          <p:cNvSpPr txBox="1"/>
          <p:nvPr/>
        </p:nvSpPr>
        <p:spPr>
          <a:xfrm>
            <a:off x="2516977" y="4295775"/>
            <a:ext cx="1760738" cy="338554"/>
          </a:xfrm>
          <a:prstGeom prst="rect">
            <a:avLst/>
          </a:prstGeom>
          <a:noFill/>
        </p:spPr>
        <p:txBody>
          <a:bodyPr wrap="none" rtlCol="0">
            <a:spAutoFit/>
          </a:bodyPr>
          <a:lstStyle/>
          <a:p>
            <a:pPr algn="ctr"/>
            <a:r>
              <a:rPr lang="en-US" sz="1600" b="1" dirty="0" smtClean="0"/>
              <a:t>system constraints</a:t>
            </a:r>
            <a:endParaRPr lang="en-US" sz="16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mph" presetSubtype="0" repeatCount="5000" fill="hold" grpId="0" nodeType="withEffect">
                                  <p:stCondLst>
                                    <p:cond delay="0"/>
                                  </p:stCondLst>
                                  <p:childTnLst>
                                    <p:anim calcmode="discrete" valueType="str">
                                      <p:cBhvr>
                                        <p:cTn id="6" dur="500" fill="hold"/>
                                        <p:tgtEl>
                                          <p:spTgt spid="4"/>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Our Interactive System</a:t>
            </a:r>
          </a:p>
        </p:txBody>
      </p:sp>
      <p:sp>
        <p:nvSpPr>
          <p:cNvPr id="8" name="Content Placeholder 2"/>
          <p:cNvSpPr>
            <a:spLocks noGrp="1"/>
          </p:cNvSpPr>
          <p:nvPr>
            <p:ph idx="1"/>
          </p:nvPr>
        </p:nvSpPr>
        <p:spPr>
          <a:xfrm>
            <a:off x="457200" y="1200151"/>
            <a:ext cx="8382000" cy="3394472"/>
          </a:xfrm>
        </p:spPr>
        <p:txBody>
          <a:bodyPr/>
          <a:lstStyle/>
          <a:p>
            <a:pPr marL="0" indent="0">
              <a:buNone/>
            </a:pPr>
            <a:r>
              <a:rPr lang="en-US" dirty="0"/>
              <a:t>Three editing interfaces:</a:t>
            </a:r>
          </a:p>
          <a:p>
            <a:pPr lvl="1"/>
            <a:r>
              <a:rPr lang="en-US" sz="3200" dirty="0">
                <a:solidFill>
                  <a:schemeClr val="bg1">
                    <a:lumMod val="50000"/>
                  </a:schemeClr>
                </a:solidFill>
              </a:rPr>
              <a:t>Slider</a:t>
            </a:r>
            <a:r>
              <a:rPr lang="en-US" dirty="0">
                <a:solidFill>
                  <a:schemeClr val="bg1">
                    <a:lumMod val="50000"/>
                  </a:schemeClr>
                </a:solidFill>
              </a:rPr>
              <a:t> </a:t>
            </a:r>
          </a:p>
          <a:p>
            <a:pPr lvl="1"/>
            <a:r>
              <a:rPr lang="en-US" sz="3200" dirty="0">
                <a:solidFill>
                  <a:schemeClr val="bg1">
                    <a:lumMod val="50000"/>
                  </a:schemeClr>
                </a:solidFill>
              </a:rPr>
              <a:t>Spray can</a:t>
            </a:r>
            <a:endParaRPr lang="en-US" dirty="0">
              <a:solidFill>
                <a:schemeClr val="bg1">
                  <a:lumMod val="50000"/>
                </a:schemeClr>
              </a:solidFill>
            </a:endParaRPr>
          </a:p>
          <a:p>
            <a:pPr lvl="1"/>
            <a:r>
              <a:rPr lang="en-US" sz="3200" b="1" dirty="0"/>
              <a:t>Curvature profile</a:t>
            </a:r>
            <a:endParaRPr lang="en-US" b="1" dirty="0"/>
          </a:p>
        </p:txBody>
      </p:sp>
      <p:pic>
        <p:nvPicPr>
          <p:cNvPr id="15" name="Picture 75">
            <a:hlinkClick r:id="rId4" action="ppaction://hlinkfile"/>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87325" y="1730502"/>
            <a:ext cx="3670875" cy="28986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Right Brace 17"/>
          <p:cNvSpPr/>
          <p:nvPr/>
        </p:nvSpPr>
        <p:spPr>
          <a:xfrm rot="5400000">
            <a:off x="1388563" y="3750449"/>
            <a:ext cx="155452" cy="1093705"/>
          </a:xfrm>
          <a:prstGeom prst="righ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9" name="Right Brace 18"/>
          <p:cNvSpPr/>
          <p:nvPr/>
        </p:nvSpPr>
        <p:spPr>
          <a:xfrm rot="5400000">
            <a:off x="3307015" y="3611503"/>
            <a:ext cx="155454" cy="1371599"/>
          </a:xfrm>
          <a:prstGeom prst="righ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0" name="TextBox 19"/>
          <p:cNvSpPr txBox="1"/>
          <p:nvPr/>
        </p:nvSpPr>
        <p:spPr>
          <a:xfrm>
            <a:off x="785254" y="4295775"/>
            <a:ext cx="1377428" cy="338554"/>
          </a:xfrm>
          <a:prstGeom prst="rect">
            <a:avLst/>
          </a:prstGeom>
          <a:noFill/>
        </p:spPr>
        <p:txBody>
          <a:bodyPr wrap="none" rtlCol="0">
            <a:spAutoFit/>
          </a:bodyPr>
          <a:lstStyle/>
          <a:p>
            <a:pPr algn="ctr"/>
            <a:r>
              <a:rPr lang="en-US" sz="1600" b="1" dirty="0" smtClean="0"/>
              <a:t>system matrix</a:t>
            </a:r>
            <a:endParaRPr lang="en-US" sz="1600" b="1" dirty="0"/>
          </a:p>
        </p:txBody>
      </p:sp>
      <p:sp>
        <p:nvSpPr>
          <p:cNvPr id="21" name="TextBox 20"/>
          <p:cNvSpPr txBox="1"/>
          <p:nvPr/>
        </p:nvSpPr>
        <p:spPr>
          <a:xfrm>
            <a:off x="2516977" y="4295775"/>
            <a:ext cx="1760738" cy="338554"/>
          </a:xfrm>
          <a:prstGeom prst="rect">
            <a:avLst/>
          </a:prstGeom>
          <a:noFill/>
        </p:spPr>
        <p:txBody>
          <a:bodyPr wrap="none" rtlCol="0">
            <a:spAutoFit/>
          </a:bodyPr>
          <a:lstStyle/>
          <a:p>
            <a:pPr algn="ctr"/>
            <a:r>
              <a:rPr lang="en-US" sz="1600" b="1" dirty="0" smtClean="0"/>
              <a:t>system constraints</a:t>
            </a:r>
            <a:endParaRPr lang="en-US" sz="1600" b="1" dirty="0"/>
          </a:p>
        </p:txBody>
      </p:sp>
      <p:graphicFrame>
        <p:nvGraphicFramePr>
          <p:cNvPr id="22" name="Object 21"/>
          <p:cNvGraphicFramePr>
            <a:graphicFrameLocks noChangeAspect="1"/>
          </p:cNvGraphicFramePr>
          <p:nvPr>
            <p:extLst>
              <p:ext uri="{D42A27DB-BD31-4B8C-83A1-F6EECF244321}">
                <p14:modId xmlns:p14="http://schemas.microsoft.com/office/powerpoint/2010/main" val="826511343"/>
              </p:ext>
            </p:extLst>
          </p:nvPr>
        </p:nvGraphicFramePr>
        <p:xfrm>
          <a:off x="870142" y="3894138"/>
          <a:ext cx="3291469" cy="401637"/>
        </p:xfrm>
        <a:graphic>
          <a:graphicData uri="http://schemas.openxmlformats.org/presentationml/2006/ole">
            <mc:AlternateContent xmlns:mc="http://schemas.openxmlformats.org/markup-compatibility/2006">
              <mc:Choice xmlns:v="urn:schemas-microsoft-com:vml" Requires="v">
                <p:oleObj spid="_x0000_s86186" name="Equation" r:id="rId6" imgW="1866600" imgH="228600" progId="Equation.3">
                  <p:embed/>
                </p:oleObj>
              </mc:Choice>
              <mc:Fallback>
                <p:oleObj name="Equation" r:id="rId6" imgW="1866600" imgH="228600" progId="Equation.3">
                  <p:embed/>
                  <p:pic>
                    <p:nvPicPr>
                      <p:cNvPr id="0" name=""/>
                      <p:cNvPicPr>
                        <a:picLocks noChangeAspect="1" noChangeArrowheads="1"/>
                      </p:cNvPicPr>
                      <p:nvPr/>
                    </p:nvPicPr>
                    <p:blipFill>
                      <a:blip r:embed="rId7"/>
                      <a:srcRect/>
                      <a:stretch>
                        <a:fillRect/>
                      </a:stretch>
                    </p:blipFill>
                    <p:spPr bwMode="auto">
                      <a:xfrm>
                        <a:off x="870142" y="3894138"/>
                        <a:ext cx="3291469" cy="401637"/>
                      </a:xfrm>
                      <a:prstGeom prst="rect">
                        <a:avLst/>
                      </a:prstGeom>
                      <a:noFill/>
                      <a:ln>
                        <a:noFill/>
                      </a:ln>
                    </p:spPr>
                  </p:pic>
                </p:oleObj>
              </mc:Fallback>
            </mc:AlternateContent>
          </a:graphicData>
        </a:graphic>
      </p:graphicFrame>
      <p:sp>
        <p:nvSpPr>
          <p:cNvPr id="23" name="Oval 22"/>
          <p:cNvSpPr/>
          <p:nvPr/>
        </p:nvSpPr>
        <p:spPr>
          <a:xfrm>
            <a:off x="2965642" y="3867150"/>
            <a:ext cx="228600" cy="276225"/>
          </a:xfrm>
          <a:prstGeom prst="ellipse">
            <a:avLst/>
          </a:prstGeom>
          <a:noFill/>
          <a:ln>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24" name="Oval 23"/>
          <p:cNvSpPr/>
          <p:nvPr/>
        </p:nvSpPr>
        <p:spPr>
          <a:xfrm>
            <a:off x="3460942" y="3867150"/>
            <a:ext cx="228600" cy="276225"/>
          </a:xfrm>
          <a:prstGeom prst="ellipse">
            <a:avLst/>
          </a:prstGeom>
          <a:noFill/>
          <a:ln>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
        <p:nvSpPr>
          <p:cNvPr id="25" name="Oval 24"/>
          <p:cNvSpPr/>
          <p:nvPr/>
        </p:nvSpPr>
        <p:spPr>
          <a:xfrm>
            <a:off x="1651192" y="3867150"/>
            <a:ext cx="228600" cy="276225"/>
          </a:xfrm>
          <a:prstGeom prst="ellipse">
            <a:avLst/>
          </a:prstGeom>
          <a:noFill/>
          <a:ln>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
        <p:nvSpPr>
          <p:cNvPr id="26" name="Oval 25"/>
          <p:cNvSpPr/>
          <p:nvPr/>
        </p:nvSpPr>
        <p:spPr>
          <a:xfrm>
            <a:off x="1136842" y="3867150"/>
            <a:ext cx="228600" cy="276225"/>
          </a:xfrm>
          <a:prstGeom prst="ellipse">
            <a:avLst/>
          </a:prstGeom>
          <a:noFill/>
          <a:ln>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
        <p:nvSpPr>
          <p:cNvPr id="32" name="Freeform 31"/>
          <p:cNvSpPr/>
          <p:nvPr/>
        </p:nvSpPr>
        <p:spPr>
          <a:xfrm>
            <a:off x="4829176" y="2760459"/>
            <a:ext cx="3590925" cy="1343025"/>
          </a:xfrm>
          <a:custGeom>
            <a:avLst/>
            <a:gdLst>
              <a:gd name="connsiteX0" fmla="*/ 0 w 3581400"/>
              <a:gd name="connsiteY0" fmla="*/ 1316001 h 1336842"/>
              <a:gd name="connsiteX1" fmla="*/ 876300 w 3581400"/>
              <a:gd name="connsiteY1" fmla="*/ 1316001 h 1336842"/>
              <a:gd name="connsiteX2" fmla="*/ 1343025 w 3581400"/>
              <a:gd name="connsiteY2" fmla="*/ 1144551 h 1336842"/>
              <a:gd name="connsiteX3" fmla="*/ 1609725 w 3581400"/>
              <a:gd name="connsiteY3" fmla="*/ 306351 h 1336842"/>
              <a:gd name="connsiteX4" fmla="*/ 1828800 w 3581400"/>
              <a:gd name="connsiteY4" fmla="*/ 1551 h 1336842"/>
              <a:gd name="connsiteX5" fmla="*/ 2009775 w 3581400"/>
              <a:gd name="connsiteY5" fmla="*/ 411126 h 1336842"/>
              <a:gd name="connsiteX6" fmla="*/ 2228850 w 3581400"/>
              <a:gd name="connsiteY6" fmla="*/ 1135026 h 1336842"/>
              <a:gd name="connsiteX7" fmla="*/ 2466975 w 3581400"/>
              <a:gd name="connsiteY7" fmla="*/ 1316001 h 1336842"/>
              <a:gd name="connsiteX8" fmla="*/ 3581400 w 3581400"/>
              <a:gd name="connsiteY8" fmla="*/ 1325526 h 1336842"/>
              <a:gd name="connsiteX0" fmla="*/ 0 w 3581400"/>
              <a:gd name="connsiteY0" fmla="*/ 1316001 h 1338938"/>
              <a:gd name="connsiteX1" fmla="*/ 1066800 w 3581400"/>
              <a:gd name="connsiteY1" fmla="*/ 1325526 h 1338938"/>
              <a:gd name="connsiteX2" fmla="*/ 1343025 w 3581400"/>
              <a:gd name="connsiteY2" fmla="*/ 1144551 h 1338938"/>
              <a:gd name="connsiteX3" fmla="*/ 1609725 w 3581400"/>
              <a:gd name="connsiteY3" fmla="*/ 306351 h 1338938"/>
              <a:gd name="connsiteX4" fmla="*/ 1828800 w 3581400"/>
              <a:gd name="connsiteY4" fmla="*/ 1551 h 1338938"/>
              <a:gd name="connsiteX5" fmla="*/ 2009775 w 3581400"/>
              <a:gd name="connsiteY5" fmla="*/ 411126 h 1338938"/>
              <a:gd name="connsiteX6" fmla="*/ 2228850 w 3581400"/>
              <a:gd name="connsiteY6" fmla="*/ 1135026 h 1338938"/>
              <a:gd name="connsiteX7" fmla="*/ 2466975 w 3581400"/>
              <a:gd name="connsiteY7" fmla="*/ 1316001 h 1338938"/>
              <a:gd name="connsiteX8" fmla="*/ 3581400 w 3581400"/>
              <a:gd name="connsiteY8" fmla="*/ 1325526 h 1338938"/>
              <a:gd name="connsiteX0" fmla="*/ 0 w 3581400"/>
              <a:gd name="connsiteY0" fmla="*/ 1316001 h 1336842"/>
              <a:gd name="connsiteX1" fmla="*/ 1066800 w 3581400"/>
              <a:gd name="connsiteY1" fmla="*/ 1325526 h 1336842"/>
              <a:gd name="connsiteX2" fmla="*/ 1343025 w 3581400"/>
              <a:gd name="connsiteY2" fmla="*/ 1144551 h 1336842"/>
              <a:gd name="connsiteX3" fmla="*/ 1609725 w 3581400"/>
              <a:gd name="connsiteY3" fmla="*/ 306351 h 1336842"/>
              <a:gd name="connsiteX4" fmla="*/ 1828800 w 3581400"/>
              <a:gd name="connsiteY4" fmla="*/ 1551 h 1336842"/>
              <a:gd name="connsiteX5" fmla="*/ 2009775 w 3581400"/>
              <a:gd name="connsiteY5" fmla="*/ 411126 h 1336842"/>
              <a:gd name="connsiteX6" fmla="*/ 2228850 w 3581400"/>
              <a:gd name="connsiteY6" fmla="*/ 1135026 h 1336842"/>
              <a:gd name="connsiteX7" fmla="*/ 2466975 w 3581400"/>
              <a:gd name="connsiteY7" fmla="*/ 1316001 h 1336842"/>
              <a:gd name="connsiteX8" fmla="*/ 3581400 w 3581400"/>
              <a:gd name="connsiteY8" fmla="*/ 1325526 h 1336842"/>
              <a:gd name="connsiteX0" fmla="*/ 0 w 3581400"/>
              <a:gd name="connsiteY0" fmla="*/ 1316001 h 1329182"/>
              <a:gd name="connsiteX1" fmla="*/ 1066800 w 3581400"/>
              <a:gd name="connsiteY1" fmla="*/ 1325526 h 1329182"/>
              <a:gd name="connsiteX2" fmla="*/ 1343025 w 3581400"/>
              <a:gd name="connsiteY2" fmla="*/ 1144551 h 1329182"/>
              <a:gd name="connsiteX3" fmla="*/ 1609725 w 3581400"/>
              <a:gd name="connsiteY3" fmla="*/ 306351 h 1329182"/>
              <a:gd name="connsiteX4" fmla="*/ 1828800 w 3581400"/>
              <a:gd name="connsiteY4" fmla="*/ 1551 h 1329182"/>
              <a:gd name="connsiteX5" fmla="*/ 2009775 w 3581400"/>
              <a:gd name="connsiteY5" fmla="*/ 411126 h 1329182"/>
              <a:gd name="connsiteX6" fmla="*/ 2228850 w 3581400"/>
              <a:gd name="connsiteY6" fmla="*/ 1135026 h 1329182"/>
              <a:gd name="connsiteX7" fmla="*/ 2466975 w 3581400"/>
              <a:gd name="connsiteY7" fmla="*/ 1316001 h 1329182"/>
              <a:gd name="connsiteX8" fmla="*/ 3581400 w 3581400"/>
              <a:gd name="connsiteY8" fmla="*/ 1325526 h 1329182"/>
              <a:gd name="connsiteX0" fmla="*/ 0 w 3590925"/>
              <a:gd name="connsiteY0" fmla="*/ 1316001 h 1332231"/>
              <a:gd name="connsiteX1" fmla="*/ 1066800 w 3590925"/>
              <a:gd name="connsiteY1" fmla="*/ 1325526 h 1332231"/>
              <a:gd name="connsiteX2" fmla="*/ 1343025 w 3590925"/>
              <a:gd name="connsiteY2" fmla="*/ 1144551 h 1332231"/>
              <a:gd name="connsiteX3" fmla="*/ 1609725 w 3590925"/>
              <a:gd name="connsiteY3" fmla="*/ 306351 h 1332231"/>
              <a:gd name="connsiteX4" fmla="*/ 1828800 w 3590925"/>
              <a:gd name="connsiteY4" fmla="*/ 1551 h 1332231"/>
              <a:gd name="connsiteX5" fmla="*/ 2009775 w 3590925"/>
              <a:gd name="connsiteY5" fmla="*/ 411126 h 1332231"/>
              <a:gd name="connsiteX6" fmla="*/ 2228850 w 3590925"/>
              <a:gd name="connsiteY6" fmla="*/ 1135026 h 1332231"/>
              <a:gd name="connsiteX7" fmla="*/ 2466975 w 3590925"/>
              <a:gd name="connsiteY7" fmla="*/ 1316001 h 1332231"/>
              <a:gd name="connsiteX8" fmla="*/ 3590925 w 3590925"/>
              <a:gd name="connsiteY8" fmla="*/ 1316001 h 1332231"/>
              <a:gd name="connsiteX0" fmla="*/ 0 w 3600450"/>
              <a:gd name="connsiteY0" fmla="*/ 1316001 h 1342748"/>
              <a:gd name="connsiteX1" fmla="*/ 1066800 w 3600450"/>
              <a:gd name="connsiteY1" fmla="*/ 1325526 h 1342748"/>
              <a:gd name="connsiteX2" fmla="*/ 1343025 w 3600450"/>
              <a:gd name="connsiteY2" fmla="*/ 1144551 h 1342748"/>
              <a:gd name="connsiteX3" fmla="*/ 1609725 w 3600450"/>
              <a:gd name="connsiteY3" fmla="*/ 306351 h 1342748"/>
              <a:gd name="connsiteX4" fmla="*/ 1828800 w 3600450"/>
              <a:gd name="connsiteY4" fmla="*/ 1551 h 1342748"/>
              <a:gd name="connsiteX5" fmla="*/ 2009775 w 3600450"/>
              <a:gd name="connsiteY5" fmla="*/ 411126 h 1342748"/>
              <a:gd name="connsiteX6" fmla="*/ 2228850 w 3600450"/>
              <a:gd name="connsiteY6" fmla="*/ 1135026 h 1342748"/>
              <a:gd name="connsiteX7" fmla="*/ 2466975 w 3600450"/>
              <a:gd name="connsiteY7" fmla="*/ 1316001 h 1342748"/>
              <a:gd name="connsiteX8" fmla="*/ 3600450 w 3600450"/>
              <a:gd name="connsiteY8" fmla="*/ 1335051 h 1342748"/>
              <a:gd name="connsiteX0" fmla="*/ 0 w 3600450"/>
              <a:gd name="connsiteY0" fmla="*/ 1316001 h 1335051"/>
              <a:gd name="connsiteX1" fmla="*/ 1066800 w 3600450"/>
              <a:gd name="connsiteY1" fmla="*/ 1325526 h 1335051"/>
              <a:gd name="connsiteX2" fmla="*/ 1343025 w 3600450"/>
              <a:gd name="connsiteY2" fmla="*/ 1144551 h 1335051"/>
              <a:gd name="connsiteX3" fmla="*/ 1609725 w 3600450"/>
              <a:gd name="connsiteY3" fmla="*/ 306351 h 1335051"/>
              <a:gd name="connsiteX4" fmla="*/ 1828800 w 3600450"/>
              <a:gd name="connsiteY4" fmla="*/ 1551 h 1335051"/>
              <a:gd name="connsiteX5" fmla="*/ 2009775 w 3600450"/>
              <a:gd name="connsiteY5" fmla="*/ 411126 h 1335051"/>
              <a:gd name="connsiteX6" fmla="*/ 2228850 w 3600450"/>
              <a:gd name="connsiteY6" fmla="*/ 1135026 h 1335051"/>
              <a:gd name="connsiteX7" fmla="*/ 2466975 w 3600450"/>
              <a:gd name="connsiteY7" fmla="*/ 1316001 h 1335051"/>
              <a:gd name="connsiteX8" fmla="*/ 3600450 w 3600450"/>
              <a:gd name="connsiteY8" fmla="*/ 1335051 h 1335051"/>
              <a:gd name="connsiteX0" fmla="*/ 0 w 3600450"/>
              <a:gd name="connsiteY0" fmla="*/ 1314450 h 1333500"/>
              <a:gd name="connsiteX1" fmla="*/ 1066800 w 3600450"/>
              <a:gd name="connsiteY1" fmla="*/ 1323975 h 1333500"/>
              <a:gd name="connsiteX2" fmla="*/ 1343025 w 3600450"/>
              <a:gd name="connsiteY2" fmla="*/ 1143000 h 1333500"/>
              <a:gd name="connsiteX3" fmla="*/ 1581150 w 3600450"/>
              <a:gd name="connsiteY3" fmla="*/ 409575 h 1333500"/>
              <a:gd name="connsiteX4" fmla="*/ 1828800 w 3600450"/>
              <a:gd name="connsiteY4" fmla="*/ 0 h 1333500"/>
              <a:gd name="connsiteX5" fmla="*/ 2009775 w 3600450"/>
              <a:gd name="connsiteY5" fmla="*/ 409575 h 1333500"/>
              <a:gd name="connsiteX6" fmla="*/ 2228850 w 3600450"/>
              <a:gd name="connsiteY6" fmla="*/ 1133475 h 1333500"/>
              <a:gd name="connsiteX7" fmla="*/ 2466975 w 3600450"/>
              <a:gd name="connsiteY7" fmla="*/ 1314450 h 1333500"/>
              <a:gd name="connsiteX8" fmla="*/ 3600450 w 3600450"/>
              <a:gd name="connsiteY8" fmla="*/ 1333500 h 1333500"/>
              <a:gd name="connsiteX0" fmla="*/ 0 w 3600450"/>
              <a:gd name="connsiteY0" fmla="*/ 1314450 h 1333500"/>
              <a:gd name="connsiteX1" fmla="*/ 1066800 w 3600450"/>
              <a:gd name="connsiteY1" fmla="*/ 1323975 h 1333500"/>
              <a:gd name="connsiteX2" fmla="*/ 1343025 w 3600450"/>
              <a:gd name="connsiteY2" fmla="*/ 1143000 h 1333500"/>
              <a:gd name="connsiteX3" fmla="*/ 1581150 w 3600450"/>
              <a:gd name="connsiteY3" fmla="*/ 409575 h 1333500"/>
              <a:gd name="connsiteX4" fmla="*/ 1828800 w 3600450"/>
              <a:gd name="connsiteY4" fmla="*/ 0 h 1333500"/>
              <a:gd name="connsiteX5" fmla="*/ 2009775 w 3600450"/>
              <a:gd name="connsiteY5" fmla="*/ 409575 h 1333500"/>
              <a:gd name="connsiteX6" fmla="*/ 2219325 w 3600450"/>
              <a:gd name="connsiteY6" fmla="*/ 1114425 h 1333500"/>
              <a:gd name="connsiteX7" fmla="*/ 2466975 w 3600450"/>
              <a:gd name="connsiteY7" fmla="*/ 1314450 h 1333500"/>
              <a:gd name="connsiteX8" fmla="*/ 3600450 w 3600450"/>
              <a:gd name="connsiteY8" fmla="*/ 1333500 h 1333500"/>
              <a:gd name="connsiteX0" fmla="*/ 0 w 3600450"/>
              <a:gd name="connsiteY0" fmla="*/ 1314450 h 1339502"/>
              <a:gd name="connsiteX1" fmla="*/ 1066800 w 3600450"/>
              <a:gd name="connsiteY1" fmla="*/ 1323975 h 1339502"/>
              <a:gd name="connsiteX2" fmla="*/ 1362075 w 3600450"/>
              <a:gd name="connsiteY2" fmla="*/ 1114425 h 1339502"/>
              <a:gd name="connsiteX3" fmla="*/ 1581150 w 3600450"/>
              <a:gd name="connsiteY3" fmla="*/ 409575 h 1339502"/>
              <a:gd name="connsiteX4" fmla="*/ 1828800 w 3600450"/>
              <a:gd name="connsiteY4" fmla="*/ 0 h 1339502"/>
              <a:gd name="connsiteX5" fmla="*/ 2009775 w 3600450"/>
              <a:gd name="connsiteY5" fmla="*/ 409575 h 1339502"/>
              <a:gd name="connsiteX6" fmla="*/ 2219325 w 3600450"/>
              <a:gd name="connsiteY6" fmla="*/ 1114425 h 1339502"/>
              <a:gd name="connsiteX7" fmla="*/ 2466975 w 3600450"/>
              <a:gd name="connsiteY7" fmla="*/ 1314450 h 1339502"/>
              <a:gd name="connsiteX8" fmla="*/ 3600450 w 3600450"/>
              <a:gd name="connsiteY8" fmla="*/ 1333500 h 1339502"/>
              <a:gd name="connsiteX0" fmla="*/ 0 w 3600450"/>
              <a:gd name="connsiteY0" fmla="*/ 1314450 h 1339502"/>
              <a:gd name="connsiteX1" fmla="*/ 1123950 w 3600450"/>
              <a:gd name="connsiteY1" fmla="*/ 1323975 h 1339502"/>
              <a:gd name="connsiteX2" fmla="*/ 1362075 w 3600450"/>
              <a:gd name="connsiteY2" fmla="*/ 1114425 h 1339502"/>
              <a:gd name="connsiteX3" fmla="*/ 1581150 w 3600450"/>
              <a:gd name="connsiteY3" fmla="*/ 409575 h 1339502"/>
              <a:gd name="connsiteX4" fmla="*/ 1828800 w 3600450"/>
              <a:gd name="connsiteY4" fmla="*/ 0 h 1339502"/>
              <a:gd name="connsiteX5" fmla="*/ 2009775 w 3600450"/>
              <a:gd name="connsiteY5" fmla="*/ 409575 h 1339502"/>
              <a:gd name="connsiteX6" fmla="*/ 2219325 w 3600450"/>
              <a:gd name="connsiteY6" fmla="*/ 1114425 h 1339502"/>
              <a:gd name="connsiteX7" fmla="*/ 2466975 w 3600450"/>
              <a:gd name="connsiteY7" fmla="*/ 1314450 h 1339502"/>
              <a:gd name="connsiteX8" fmla="*/ 3600450 w 3600450"/>
              <a:gd name="connsiteY8" fmla="*/ 1333500 h 1339502"/>
              <a:gd name="connsiteX0" fmla="*/ 0 w 3600450"/>
              <a:gd name="connsiteY0" fmla="*/ 1314450 h 1333500"/>
              <a:gd name="connsiteX1" fmla="*/ 1123950 w 3600450"/>
              <a:gd name="connsiteY1" fmla="*/ 1323975 h 1333500"/>
              <a:gd name="connsiteX2" fmla="*/ 1362075 w 3600450"/>
              <a:gd name="connsiteY2" fmla="*/ 1114425 h 1333500"/>
              <a:gd name="connsiteX3" fmla="*/ 1581150 w 3600450"/>
              <a:gd name="connsiteY3" fmla="*/ 409575 h 1333500"/>
              <a:gd name="connsiteX4" fmla="*/ 1828800 w 3600450"/>
              <a:gd name="connsiteY4" fmla="*/ 0 h 1333500"/>
              <a:gd name="connsiteX5" fmla="*/ 2009775 w 3600450"/>
              <a:gd name="connsiteY5" fmla="*/ 409575 h 1333500"/>
              <a:gd name="connsiteX6" fmla="*/ 2219325 w 3600450"/>
              <a:gd name="connsiteY6" fmla="*/ 1114425 h 1333500"/>
              <a:gd name="connsiteX7" fmla="*/ 2466975 w 3600450"/>
              <a:gd name="connsiteY7" fmla="*/ 1314450 h 1333500"/>
              <a:gd name="connsiteX8" fmla="*/ 3600450 w 3600450"/>
              <a:gd name="connsiteY8" fmla="*/ 1333500 h 1333500"/>
              <a:gd name="connsiteX0" fmla="*/ 0 w 3600450"/>
              <a:gd name="connsiteY0" fmla="*/ 1314450 h 1333500"/>
              <a:gd name="connsiteX1" fmla="*/ 1123950 w 3600450"/>
              <a:gd name="connsiteY1" fmla="*/ 1323975 h 1333500"/>
              <a:gd name="connsiteX2" fmla="*/ 1362075 w 3600450"/>
              <a:gd name="connsiteY2" fmla="*/ 1114425 h 1333500"/>
              <a:gd name="connsiteX3" fmla="*/ 1581150 w 3600450"/>
              <a:gd name="connsiteY3" fmla="*/ 409575 h 1333500"/>
              <a:gd name="connsiteX4" fmla="*/ 1828800 w 3600450"/>
              <a:gd name="connsiteY4" fmla="*/ 0 h 1333500"/>
              <a:gd name="connsiteX5" fmla="*/ 2009775 w 3600450"/>
              <a:gd name="connsiteY5" fmla="*/ 409575 h 1333500"/>
              <a:gd name="connsiteX6" fmla="*/ 2219325 w 3600450"/>
              <a:gd name="connsiteY6" fmla="*/ 1114425 h 1333500"/>
              <a:gd name="connsiteX7" fmla="*/ 2466975 w 3600450"/>
              <a:gd name="connsiteY7" fmla="*/ 1314450 h 1333500"/>
              <a:gd name="connsiteX8" fmla="*/ 3600450 w 3600450"/>
              <a:gd name="connsiteY8" fmla="*/ 1333500 h 1333500"/>
              <a:gd name="connsiteX0" fmla="*/ 0 w 3600450"/>
              <a:gd name="connsiteY0" fmla="*/ 1314450 h 1328618"/>
              <a:gd name="connsiteX1" fmla="*/ 1123950 w 3600450"/>
              <a:gd name="connsiteY1" fmla="*/ 1323975 h 1328618"/>
              <a:gd name="connsiteX2" fmla="*/ 1362075 w 3600450"/>
              <a:gd name="connsiteY2" fmla="*/ 1114425 h 1328618"/>
              <a:gd name="connsiteX3" fmla="*/ 1581150 w 3600450"/>
              <a:gd name="connsiteY3" fmla="*/ 409575 h 1328618"/>
              <a:gd name="connsiteX4" fmla="*/ 1828800 w 3600450"/>
              <a:gd name="connsiteY4" fmla="*/ 0 h 1328618"/>
              <a:gd name="connsiteX5" fmla="*/ 2009775 w 3600450"/>
              <a:gd name="connsiteY5" fmla="*/ 409575 h 1328618"/>
              <a:gd name="connsiteX6" fmla="*/ 2219325 w 3600450"/>
              <a:gd name="connsiteY6" fmla="*/ 1114425 h 1328618"/>
              <a:gd name="connsiteX7" fmla="*/ 2466975 w 3600450"/>
              <a:gd name="connsiteY7" fmla="*/ 1314450 h 1328618"/>
              <a:gd name="connsiteX8" fmla="*/ 3600450 w 3600450"/>
              <a:gd name="connsiteY8" fmla="*/ 1323975 h 1328618"/>
              <a:gd name="connsiteX0" fmla="*/ 0 w 3600450"/>
              <a:gd name="connsiteY0" fmla="*/ 1314450 h 1352550"/>
              <a:gd name="connsiteX1" fmla="*/ 1123950 w 3600450"/>
              <a:gd name="connsiteY1" fmla="*/ 1323975 h 1352550"/>
              <a:gd name="connsiteX2" fmla="*/ 1362075 w 3600450"/>
              <a:gd name="connsiteY2" fmla="*/ 1114425 h 1352550"/>
              <a:gd name="connsiteX3" fmla="*/ 1581150 w 3600450"/>
              <a:gd name="connsiteY3" fmla="*/ 409575 h 1352550"/>
              <a:gd name="connsiteX4" fmla="*/ 1828800 w 3600450"/>
              <a:gd name="connsiteY4" fmla="*/ 0 h 1352550"/>
              <a:gd name="connsiteX5" fmla="*/ 2009775 w 3600450"/>
              <a:gd name="connsiteY5" fmla="*/ 409575 h 1352550"/>
              <a:gd name="connsiteX6" fmla="*/ 2219325 w 3600450"/>
              <a:gd name="connsiteY6" fmla="*/ 1114425 h 1352550"/>
              <a:gd name="connsiteX7" fmla="*/ 2466975 w 3600450"/>
              <a:gd name="connsiteY7" fmla="*/ 1314450 h 1352550"/>
              <a:gd name="connsiteX8" fmla="*/ 3600450 w 3600450"/>
              <a:gd name="connsiteY8" fmla="*/ 1352550 h 1352550"/>
              <a:gd name="connsiteX0" fmla="*/ 0 w 3600450"/>
              <a:gd name="connsiteY0" fmla="*/ 1314450 h 1328618"/>
              <a:gd name="connsiteX1" fmla="*/ 1123950 w 3600450"/>
              <a:gd name="connsiteY1" fmla="*/ 1323975 h 1328618"/>
              <a:gd name="connsiteX2" fmla="*/ 1362075 w 3600450"/>
              <a:gd name="connsiteY2" fmla="*/ 1114425 h 1328618"/>
              <a:gd name="connsiteX3" fmla="*/ 1581150 w 3600450"/>
              <a:gd name="connsiteY3" fmla="*/ 409575 h 1328618"/>
              <a:gd name="connsiteX4" fmla="*/ 1828800 w 3600450"/>
              <a:gd name="connsiteY4" fmla="*/ 0 h 1328618"/>
              <a:gd name="connsiteX5" fmla="*/ 2009775 w 3600450"/>
              <a:gd name="connsiteY5" fmla="*/ 409575 h 1328618"/>
              <a:gd name="connsiteX6" fmla="*/ 2219325 w 3600450"/>
              <a:gd name="connsiteY6" fmla="*/ 1114425 h 1328618"/>
              <a:gd name="connsiteX7" fmla="*/ 2466975 w 3600450"/>
              <a:gd name="connsiteY7" fmla="*/ 1314450 h 1328618"/>
              <a:gd name="connsiteX8" fmla="*/ 3600450 w 3600450"/>
              <a:gd name="connsiteY8" fmla="*/ 1323975 h 1328618"/>
              <a:gd name="connsiteX0" fmla="*/ 0 w 3600450"/>
              <a:gd name="connsiteY0" fmla="*/ 1314450 h 1324229"/>
              <a:gd name="connsiteX1" fmla="*/ 1123950 w 3600450"/>
              <a:gd name="connsiteY1" fmla="*/ 1323975 h 1324229"/>
              <a:gd name="connsiteX2" fmla="*/ 1362075 w 3600450"/>
              <a:gd name="connsiteY2" fmla="*/ 1114425 h 1324229"/>
              <a:gd name="connsiteX3" fmla="*/ 1581150 w 3600450"/>
              <a:gd name="connsiteY3" fmla="*/ 409575 h 1324229"/>
              <a:gd name="connsiteX4" fmla="*/ 1828800 w 3600450"/>
              <a:gd name="connsiteY4" fmla="*/ 0 h 1324229"/>
              <a:gd name="connsiteX5" fmla="*/ 2009775 w 3600450"/>
              <a:gd name="connsiteY5" fmla="*/ 409575 h 1324229"/>
              <a:gd name="connsiteX6" fmla="*/ 2219325 w 3600450"/>
              <a:gd name="connsiteY6" fmla="*/ 1114425 h 1324229"/>
              <a:gd name="connsiteX7" fmla="*/ 2466975 w 3600450"/>
              <a:gd name="connsiteY7" fmla="*/ 1314450 h 1324229"/>
              <a:gd name="connsiteX8" fmla="*/ 3600450 w 3600450"/>
              <a:gd name="connsiteY8" fmla="*/ 1323975 h 1324229"/>
              <a:gd name="connsiteX0" fmla="*/ 0 w 3600450"/>
              <a:gd name="connsiteY0" fmla="*/ 1314450 h 1334316"/>
              <a:gd name="connsiteX1" fmla="*/ 1123950 w 3600450"/>
              <a:gd name="connsiteY1" fmla="*/ 1323975 h 1334316"/>
              <a:gd name="connsiteX2" fmla="*/ 1362075 w 3600450"/>
              <a:gd name="connsiteY2" fmla="*/ 1114425 h 1334316"/>
              <a:gd name="connsiteX3" fmla="*/ 1581150 w 3600450"/>
              <a:gd name="connsiteY3" fmla="*/ 409575 h 1334316"/>
              <a:gd name="connsiteX4" fmla="*/ 1828800 w 3600450"/>
              <a:gd name="connsiteY4" fmla="*/ 0 h 1334316"/>
              <a:gd name="connsiteX5" fmla="*/ 2009775 w 3600450"/>
              <a:gd name="connsiteY5" fmla="*/ 409575 h 1334316"/>
              <a:gd name="connsiteX6" fmla="*/ 2219325 w 3600450"/>
              <a:gd name="connsiteY6" fmla="*/ 1114425 h 1334316"/>
              <a:gd name="connsiteX7" fmla="*/ 2466975 w 3600450"/>
              <a:gd name="connsiteY7" fmla="*/ 1333500 h 1334316"/>
              <a:gd name="connsiteX8" fmla="*/ 3600450 w 3600450"/>
              <a:gd name="connsiteY8" fmla="*/ 1323975 h 1334316"/>
              <a:gd name="connsiteX0" fmla="*/ 0 w 3600450"/>
              <a:gd name="connsiteY0" fmla="*/ 1314450 h 1349074"/>
              <a:gd name="connsiteX1" fmla="*/ 1123950 w 3600450"/>
              <a:gd name="connsiteY1" fmla="*/ 1323975 h 1349074"/>
              <a:gd name="connsiteX2" fmla="*/ 1362075 w 3600450"/>
              <a:gd name="connsiteY2" fmla="*/ 1114425 h 1349074"/>
              <a:gd name="connsiteX3" fmla="*/ 1581150 w 3600450"/>
              <a:gd name="connsiteY3" fmla="*/ 409575 h 1349074"/>
              <a:gd name="connsiteX4" fmla="*/ 1828800 w 3600450"/>
              <a:gd name="connsiteY4" fmla="*/ 0 h 1349074"/>
              <a:gd name="connsiteX5" fmla="*/ 2009775 w 3600450"/>
              <a:gd name="connsiteY5" fmla="*/ 409575 h 1349074"/>
              <a:gd name="connsiteX6" fmla="*/ 2219325 w 3600450"/>
              <a:gd name="connsiteY6" fmla="*/ 1114425 h 1349074"/>
              <a:gd name="connsiteX7" fmla="*/ 2466975 w 3600450"/>
              <a:gd name="connsiteY7" fmla="*/ 1333500 h 1349074"/>
              <a:gd name="connsiteX8" fmla="*/ 3600450 w 3600450"/>
              <a:gd name="connsiteY8" fmla="*/ 1343025 h 1349074"/>
              <a:gd name="connsiteX0" fmla="*/ 0 w 3600450"/>
              <a:gd name="connsiteY0" fmla="*/ 1314450 h 1343025"/>
              <a:gd name="connsiteX1" fmla="*/ 1123950 w 3600450"/>
              <a:gd name="connsiteY1" fmla="*/ 1323975 h 1343025"/>
              <a:gd name="connsiteX2" fmla="*/ 1362075 w 3600450"/>
              <a:gd name="connsiteY2" fmla="*/ 1114425 h 1343025"/>
              <a:gd name="connsiteX3" fmla="*/ 1581150 w 3600450"/>
              <a:gd name="connsiteY3" fmla="*/ 409575 h 1343025"/>
              <a:gd name="connsiteX4" fmla="*/ 1828800 w 3600450"/>
              <a:gd name="connsiteY4" fmla="*/ 0 h 1343025"/>
              <a:gd name="connsiteX5" fmla="*/ 2009775 w 3600450"/>
              <a:gd name="connsiteY5" fmla="*/ 409575 h 1343025"/>
              <a:gd name="connsiteX6" fmla="*/ 2219325 w 3600450"/>
              <a:gd name="connsiteY6" fmla="*/ 1114425 h 1343025"/>
              <a:gd name="connsiteX7" fmla="*/ 2466975 w 3600450"/>
              <a:gd name="connsiteY7" fmla="*/ 1333500 h 1343025"/>
              <a:gd name="connsiteX8" fmla="*/ 3600450 w 3600450"/>
              <a:gd name="connsiteY8" fmla="*/ 1343025 h 1343025"/>
              <a:gd name="connsiteX0" fmla="*/ 0 w 3600450"/>
              <a:gd name="connsiteY0" fmla="*/ 1343025 h 1353521"/>
              <a:gd name="connsiteX1" fmla="*/ 1123950 w 3600450"/>
              <a:gd name="connsiteY1" fmla="*/ 1323975 h 1353521"/>
              <a:gd name="connsiteX2" fmla="*/ 1362075 w 3600450"/>
              <a:gd name="connsiteY2" fmla="*/ 1114425 h 1353521"/>
              <a:gd name="connsiteX3" fmla="*/ 1581150 w 3600450"/>
              <a:gd name="connsiteY3" fmla="*/ 409575 h 1353521"/>
              <a:gd name="connsiteX4" fmla="*/ 1828800 w 3600450"/>
              <a:gd name="connsiteY4" fmla="*/ 0 h 1353521"/>
              <a:gd name="connsiteX5" fmla="*/ 2009775 w 3600450"/>
              <a:gd name="connsiteY5" fmla="*/ 409575 h 1353521"/>
              <a:gd name="connsiteX6" fmla="*/ 2219325 w 3600450"/>
              <a:gd name="connsiteY6" fmla="*/ 1114425 h 1353521"/>
              <a:gd name="connsiteX7" fmla="*/ 2466975 w 3600450"/>
              <a:gd name="connsiteY7" fmla="*/ 1333500 h 1353521"/>
              <a:gd name="connsiteX8" fmla="*/ 3600450 w 3600450"/>
              <a:gd name="connsiteY8" fmla="*/ 1343025 h 1353521"/>
              <a:gd name="connsiteX0" fmla="*/ 0 w 3590925"/>
              <a:gd name="connsiteY0" fmla="*/ 1314450 h 1343025"/>
              <a:gd name="connsiteX1" fmla="*/ 1114425 w 3590925"/>
              <a:gd name="connsiteY1" fmla="*/ 1323975 h 1343025"/>
              <a:gd name="connsiteX2" fmla="*/ 1352550 w 3590925"/>
              <a:gd name="connsiteY2" fmla="*/ 1114425 h 1343025"/>
              <a:gd name="connsiteX3" fmla="*/ 1571625 w 3590925"/>
              <a:gd name="connsiteY3" fmla="*/ 409575 h 1343025"/>
              <a:gd name="connsiteX4" fmla="*/ 1819275 w 3590925"/>
              <a:gd name="connsiteY4" fmla="*/ 0 h 1343025"/>
              <a:gd name="connsiteX5" fmla="*/ 2000250 w 3590925"/>
              <a:gd name="connsiteY5" fmla="*/ 409575 h 1343025"/>
              <a:gd name="connsiteX6" fmla="*/ 2209800 w 3590925"/>
              <a:gd name="connsiteY6" fmla="*/ 1114425 h 1343025"/>
              <a:gd name="connsiteX7" fmla="*/ 2457450 w 3590925"/>
              <a:gd name="connsiteY7" fmla="*/ 1333500 h 1343025"/>
              <a:gd name="connsiteX8" fmla="*/ 3590925 w 3590925"/>
              <a:gd name="connsiteY8" fmla="*/ 1343025 h 1343025"/>
              <a:gd name="connsiteX0" fmla="*/ 0 w 3590925"/>
              <a:gd name="connsiteY0" fmla="*/ 1343025 h 1353521"/>
              <a:gd name="connsiteX1" fmla="*/ 1114425 w 3590925"/>
              <a:gd name="connsiteY1" fmla="*/ 1323975 h 1353521"/>
              <a:gd name="connsiteX2" fmla="*/ 1352550 w 3590925"/>
              <a:gd name="connsiteY2" fmla="*/ 1114425 h 1353521"/>
              <a:gd name="connsiteX3" fmla="*/ 1571625 w 3590925"/>
              <a:gd name="connsiteY3" fmla="*/ 409575 h 1353521"/>
              <a:gd name="connsiteX4" fmla="*/ 1819275 w 3590925"/>
              <a:gd name="connsiteY4" fmla="*/ 0 h 1353521"/>
              <a:gd name="connsiteX5" fmla="*/ 2000250 w 3590925"/>
              <a:gd name="connsiteY5" fmla="*/ 409575 h 1353521"/>
              <a:gd name="connsiteX6" fmla="*/ 2209800 w 3590925"/>
              <a:gd name="connsiteY6" fmla="*/ 1114425 h 1353521"/>
              <a:gd name="connsiteX7" fmla="*/ 2457450 w 3590925"/>
              <a:gd name="connsiteY7" fmla="*/ 1333500 h 1353521"/>
              <a:gd name="connsiteX8" fmla="*/ 3590925 w 3590925"/>
              <a:gd name="connsiteY8" fmla="*/ 1343025 h 1353521"/>
              <a:gd name="connsiteX0" fmla="*/ 0 w 3590925"/>
              <a:gd name="connsiteY0" fmla="*/ 1343025 h 1343025"/>
              <a:gd name="connsiteX1" fmla="*/ 1114425 w 3590925"/>
              <a:gd name="connsiteY1" fmla="*/ 1323975 h 1343025"/>
              <a:gd name="connsiteX2" fmla="*/ 1352550 w 3590925"/>
              <a:gd name="connsiteY2" fmla="*/ 1114425 h 1343025"/>
              <a:gd name="connsiteX3" fmla="*/ 1571625 w 3590925"/>
              <a:gd name="connsiteY3" fmla="*/ 409575 h 1343025"/>
              <a:gd name="connsiteX4" fmla="*/ 1819275 w 3590925"/>
              <a:gd name="connsiteY4" fmla="*/ 0 h 1343025"/>
              <a:gd name="connsiteX5" fmla="*/ 2000250 w 3590925"/>
              <a:gd name="connsiteY5" fmla="*/ 409575 h 1343025"/>
              <a:gd name="connsiteX6" fmla="*/ 2209800 w 3590925"/>
              <a:gd name="connsiteY6" fmla="*/ 1114425 h 1343025"/>
              <a:gd name="connsiteX7" fmla="*/ 2457450 w 3590925"/>
              <a:gd name="connsiteY7" fmla="*/ 1333500 h 1343025"/>
              <a:gd name="connsiteX8" fmla="*/ 3590925 w 3590925"/>
              <a:gd name="connsiteY8" fmla="*/ 1343025 h 1343025"/>
              <a:gd name="connsiteX0" fmla="*/ 0 w 3590925"/>
              <a:gd name="connsiteY0" fmla="*/ 1343025 h 1353521"/>
              <a:gd name="connsiteX1" fmla="*/ 1114425 w 3590925"/>
              <a:gd name="connsiteY1" fmla="*/ 1323975 h 1353521"/>
              <a:gd name="connsiteX2" fmla="*/ 1352550 w 3590925"/>
              <a:gd name="connsiteY2" fmla="*/ 1114425 h 1353521"/>
              <a:gd name="connsiteX3" fmla="*/ 1571625 w 3590925"/>
              <a:gd name="connsiteY3" fmla="*/ 409575 h 1353521"/>
              <a:gd name="connsiteX4" fmla="*/ 1819275 w 3590925"/>
              <a:gd name="connsiteY4" fmla="*/ 0 h 1353521"/>
              <a:gd name="connsiteX5" fmla="*/ 2000250 w 3590925"/>
              <a:gd name="connsiteY5" fmla="*/ 409575 h 1353521"/>
              <a:gd name="connsiteX6" fmla="*/ 2209800 w 3590925"/>
              <a:gd name="connsiteY6" fmla="*/ 1114425 h 1353521"/>
              <a:gd name="connsiteX7" fmla="*/ 2457450 w 3590925"/>
              <a:gd name="connsiteY7" fmla="*/ 1333500 h 1353521"/>
              <a:gd name="connsiteX8" fmla="*/ 3590925 w 3590925"/>
              <a:gd name="connsiteY8" fmla="*/ 1343025 h 1353521"/>
              <a:gd name="connsiteX0" fmla="*/ 0 w 3590925"/>
              <a:gd name="connsiteY0" fmla="*/ 1343025 h 1343025"/>
              <a:gd name="connsiteX1" fmla="*/ 1114425 w 3590925"/>
              <a:gd name="connsiteY1" fmla="*/ 1323975 h 1343025"/>
              <a:gd name="connsiteX2" fmla="*/ 1352550 w 3590925"/>
              <a:gd name="connsiteY2" fmla="*/ 1114425 h 1343025"/>
              <a:gd name="connsiteX3" fmla="*/ 1571625 w 3590925"/>
              <a:gd name="connsiteY3" fmla="*/ 409575 h 1343025"/>
              <a:gd name="connsiteX4" fmla="*/ 1819275 w 3590925"/>
              <a:gd name="connsiteY4" fmla="*/ 0 h 1343025"/>
              <a:gd name="connsiteX5" fmla="*/ 2000250 w 3590925"/>
              <a:gd name="connsiteY5" fmla="*/ 409575 h 1343025"/>
              <a:gd name="connsiteX6" fmla="*/ 2209800 w 3590925"/>
              <a:gd name="connsiteY6" fmla="*/ 1114425 h 1343025"/>
              <a:gd name="connsiteX7" fmla="*/ 2457450 w 3590925"/>
              <a:gd name="connsiteY7" fmla="*/ 1333500 h 1343025"/>
              <a:gd name="connsiteX8" fmla="*/ 3590925 w 3590925"/>
              <a:gd name="connsiteY8" fmla="*/ 1343025 h 1343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90925" h="1343025">
                <a:moveTo>
                  <a:pt x="0" y="1343025"/>
                </a:moveTo>
                <a:lnTo>
                  <a:pt x="1114425" y="1323975"/>
                </a:lnTo>
                <a:cubicBezTo>
                  <a:pt x="1339850" y="1285875"/>
                  <a:pt x="1276350" y="1266825"/>
                  <a:pt x="1352550" y="1114425"/>
                </a:cubicBezTo>
                <a:cubicBezTo>
                  <a:pt x="1428750" y="962025"/>
                  <a:pt x="1493838" y="595312"/>
                  <a:pt x="1571625" y="409575"/>
                </a:cubicBezTo>
                <a:cubicBezTo>
                  <a:pt x="1649412" y="223838"/>
                  <a:pt x="1747838" y="0"/>
                  <a:pt x="1819275" y="0"/>
                </a:cubicBezTo>
                <a:cubicBezTo>
                  <a:pt x="1890712" y="0"/>
                  <a:pt x="1935163" y="223838"/>
                  <a:pt x="2000250" y="409575"/>
                </a:cubicBezTo>
                <a:cubicBezTo>
                  <a:pt x="2065337" y="595312"/>
                  <a:pt x="2133600" y="960438"/>
                  <a:pt x="2209800" y="1114425"/>
                </a:cubicBezTo>
                <a:cubicBezTo>
                  <a:pt x="2286000" y="1268412"/>
                  <a:pt x="2227262" y="1333500"/>
                  <a:pt x="2457450" y="1333500"/>
                </a:cubicBezTo>
                <a:lnTo>
                  <a:pt x="3590925" y="1343025"/>
                </a:lnTo>
              </a:path>
            </a:pathLst>
          </a:custGeom>
          <a:ln w="635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6" name="Rectangle 15"/>
          <p:cNvSpPr/>
          <p:nvPr/>
        </p:nvSpPr>
        <p:spPr>
          <a:xfrm>
            <a:off x="4781025" y="1408430"/>
            <a:ext cx="3667015" cy="4381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TextBox 27"/>
          <p:cNvSpPr txBox="1"/>
          <p:nvPr/>
        </p:nvSpPr>
        <p:spPr>
          <a:xfrm>
            <a:off x="4790261" y="4640818"/>
            <a:ext cx="543739" cy="369332"/>
          </a:xfrm>
          <a:prstGeom prst="rect">
            <a:avLst/>
          </a:prstGeom>
          <a:noFill/>
        </p:spPr>
        <p:txBody>
          <a:bodyPr wrap="none" rtlCol="0">
            <a:spAutoFit/>
          </a:bodyPr>
          <a:lstStyle/>
          <a:p>
            <a:r>
              <a:rPr lang="en-US" b="1" dirty="0" smtClean="0">
                <a:sym typeface="Symbol"/>
              </a:rPr>
              <a:t>&lt;0</a:t>
            </a:r>
            <a:endParaRPr lang="en-US" b="1" dirty="0"/>
          </a:p>
        </p:txBody>
      </p:sp>
      <p:sp>
        <p:nvSpPr>
          <p:cNvPr id="29" name="TextBox 28"/>
          <p:cNvSpPr txBox="1"/>
          <p:nvPr/>
        </p:nvSpPr>
        <p:spPr>
          <a:xfrm>
            <a:off x="6314261" y="4629150"/>
            <a:ext cx="543739" cy="369332"/>
          </a:xfrm>
          <a:prstGeom prst="rect">
            <a:avLst/>
          </a:prstGeom>
          <a:noFill/>
        </p:spPr>
        <p:txBody>
          <a:bodyPr wrap="none" rtlCol="0">
            <a:spAutoFit/>
          </a:bodyPr>
          <a:lstStyle/>
          <a:p>
            <a:r>
              <a:rPr lang="en-US" b="1" dirty="0" smtClean="0">
                <a:sym typeface="Symbol"/>
              </a:rPr>
              <a:t>=0</a:t>
            </a:r>
            <a:endParaRPr lang="en-US" b="1" dirty="0"/>
          </a:p>
        </p:txBody>
      </p:sp>
      <p:sp>
        <p:nvSpPr>
          <p:cNvPr id="30" name="TextBox 29"/>
          <p:cNvSpPr txBox="1"/>
          <p:nvPr/>
        </p:nvSpPr>
        <p:spPr>
          <a:xfrm>
            <a:off x="7914461" y="4629150"/>
            <a:ext cx="543739" cy="369332"/>
          </a:xfrm>
          <a:prstGeom prst="rect">
            <a:avLst/>
          </a:prstGeom>
          <a:noFill/>
        </p:spPr>
        <p:txBody>
          <a:bodyPr wrap="none" rtlCol="0">
            <a:spAutoFit/>
          </a:bodyPr>
          <a:lstStyle/>
          <a:p>
            <a:r>
              <a:rPr lang="en-US" b="1" dirty="0" smtClean="0">
                <a:sym typeface="Symbol"/>
              </a:rPr>
              <a:t>&gt;0</a:t>
            </a:r>
            <a:endParaRPr lang="en-US" b="1" dirty="0"/>
          </a:p>
        </p:txBody>
      </p:sp>
      <p:sp>
        <p:nvSpPr>
          <p:cNvPr id="31" name="TextBox 30"/>
          <p:cNvSpPr txBox="1"/>
          <p:nvPr/>
        </p:nvSpPr>
        <p:spPr>
          <a:xfrm>
            <a:off x="8560705" y="4381738"/>
            <a:ext cx="562975" cy="369332"/>
          </a:xfrm>
          <a:prstGeom prst="rect">
            <a:avLst/>
          </a:prstGeom>
          <a:noFill/>
        </p:spPr>
        <p:txBody>
          <a:bodyPr wrap="none" rtlCol="0">
            <a:spAutoFit/>
          </a:bodyPr>
          <a:lstStyle/>
          <a:p>
            <a:r>
              <a:rPr lang="en-US" b="1" dirty="0" smtClean="0">
                <a:sym typeface="Symbol"/>
              </a:rPr>
              <a:t>&lt;1</a:t>
            </a:r>
            <a:endParaRPr lang="en-US" b="1" dirty="0"/>
          </a:p>
        </p:txBody>
      </p:sp>
      <p:sp>
        <p:nvSpPr>
          <p:cNvPr id="33" name="TextBox 32"/>
          <p:cNvSpPr txBox="1"/>
          <p:nvPr/>
        </p:nvSpPr>
        <p:spPr>
          <a:xfrm>
            <a:off x="8534400" y="1809750"/>
            <a:ext cx="562975" cy="369332"/>
          </a:xfrm>
          <a:prstGeom prst="rect">
            <a:avLst/>
          </a:prstGeom>
          <a:noFill/>
        </p:spPr>
        <p:txBody>
          <a:bodyPr wrap="none" rtlCol="0">
            <a:spAutoFit/>
          </a:bodyPr>
          <a:lstStyle/>
          <a:p>
            <a:r>
              <a:rPr lang="en-US" b="1" dirty="0" smtClean="0">
                <a:sym typeface="Symbol"/>
              </a:rPr>
              <a:t>&gt;1</a:t>
            </a:r>
            <a:endParaRPr lang="en-US" b="1" dirty="0"/>
          </a:p>
        </p:txBody>
      </p:sp>
      <p:cxnSp>
        <p:nvCxnSpPr>
          <p:cNvPr id="34" name="Straight Arrow Connector 33"/>
          <p:cNvCxnSpPr/>
          <p:nvPr/>
        </p:nvCxnSpPr>
        <p:spPr>
          <a:xfrm>
            <a:off x="4943585" y="4705350"/>
            <a:ext cx="3352800" cy="0"/>
          </a:xfrm>
          <a:prstGeom prst="straightConnector1">
            <a:avLst/>
          </a:prstGeom>
          <a:ln w="2540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a:off x="8554720" y="2010678"/>
            <a:ext cx="0" cy="2618472"/>
          </a:xfrm>
          <a:prstGeom prst="straightConnector1">
            <a:avLst/>
          </a:prstGeom>
          <a:ln w="2540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mph" presetSubtype="0" repeatCount="5000" fill="hold" grpId="0" nodeType="withEffect">
                                  <p:stCondLst>
                                    <p:cond delay="0"/>
                                  </p:stCondLst>
                                  <p:childTnLst>
                                    <p:anim calcmode="discrete" valueType="str">
                                      <p:cBhvr>
                                        <p:cTn id="6" dur="500" fill="hold"/>
                                        <p:tgtEl>
                                          <p:spTgt spid="32"/>
                                        </p:tgtEl>
                                        <p:attrNameLst>
                                          <p:attrName>style.visibility</p:attrName>
                                        </p:attrNameLst>
                                      </p:cBhvr>
                                      <p:tavLst>
                                        <p:tav tm="0">
                                          <p:val>
                                            <p:strVal val="hidden"/>
                                          </p:val>
                                        </p:tav>
                                        <p:tav tm="50000">
                                          <p:val>
                                            <p:strVal val="visible"/>
                                          </p:val>
                                        </p:tav>
                                      </p:tavLst>
                                    </p:anim>
                                  </p:childTnLst>
                                  <p:subTnLst>
                                    <p:set>
                                      <p:cBhvr override="childStyle">
                                        <p:cTn dur="1" fill="hold" display="0" masterRel="sameClick" afterEffect="1">
                                          <p:stCondLst>
                                            <p:cond evt="end" delay="0">
                                              <p:tn val="5"/>
                                            </p:cond>
                                          </p:stCondLst>
                                        </p:cTn>
                                        <p:tgtEl>
                                          <p:spTgt spid="32"/>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Demo</a:t>
            </a:r>
            <a:endParaRPr lang="en-US" dirty="0"/>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160167153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3981983730"/>
              </p:ext>
            </p:extLst>
          </p:nvPr>
        </p:nvGraphicFramePr>
        <p:xfrm>
          <a:off x="485771" y="2907030"/>
          <a:ext cx="8153404" cy="1973580"/>
        </p:xfrm>
        <a:graphic>
          <a:graphicData uri="http://schemas.openxmlformats.org/drawingml/2006/table">
            <a:tbl>
              <a:tblPr firstRow="1" bandRow="1">
                <a:tableStyleId>{D7AC3CCA-C797-4891-BE02-D94E43425B78}</a:tableStyleId>
              </a:tblPr>
              <a:tblGrid>
                <a:gridCol w="1164772"/>
                <a:gridCol w="1164772"/>
                <a:gridCol w="1164772"/>
                <a:gridCol w="1164772"/>
                <a:gridCol w="1164772"/>
                <a:gridCol w="1164772"/>
                <a:gridCol w="1164772"/>
              </a:tblGrid>
              <a:tr h="170498">
                <a:tc rowSpan="2">
                  <a:txBody>
                    <a:bodyPr/>
                    <a:lstStyle/>
                    <a:p>
                      <a:endParaRPr lang="en-US" sz="1400" dirty="0"/>
                    </a:p>
                  </a:txBody>
                  <a:tcPr marT="34290" marB="34290"/>
                </a:tc>
                <a:tc rowSpan="2">
                  <a:txBody>
                    <a:bodyPr/>
                    <a:lstStyle/>
                    <a:p>
                      <a:pPr algn="ctr"/>
                      <a:r>
                        <a:rPr lang="en-US" sz="1400" dirty="0" smtClean="0"/>
                        <a:t>Vertices</a:t>
                      </a:r>
                      <a:endParaRPr lang="en-US" sz="1400" dirty="0"/>
                    </a:p>
                  </a:txBody>
                  <a:tcPr marT="34290" marB="34290" anchor="ctr"/>
                </a:tc>
                <a:tc rowSpan="2">
                  <a:txBody>
                    <a:bodyPr/>
                    <a:lstStyle/>
                    <a:p>
                      <a:pPr algn="ctr"/>
                      <a:r>
                        <a:rPr lang="en-US" sz="1400" dirty="0" smtClean="0"/>
                        <a:t>Functions</a:t>
                      </a:r>
                      <a:endParaRPr lang="en-US" sz="1400" dirty="0"/>
                    </a:p>
                  </a:txBody>
                  <a:tcPr marT="34290" marB="34290" anchor="ctr"/>
                </a:tc>
                <a:tc gridSpan="3">
                  <a:txBody>
                    <a:bodyPr/>
                    <a:lstStyle/>
                    <a:p>
                      <a:pPr algn="ctr"/>
                      <a:r>
                        <a:rPr lang="en-US" sz="1400" dirty="0" smtClean="0"/>
                        <a:t>Frames/Second</a:t>
                      </a:r>
                      <a:endParaRPr lang="en-US" sz="1400" dirty="0"/>
                    </a:p>
                  </a:txBody>
                  <a:tcPr marT="34290" marB="34290" anchor="ctr"/>
                </a:tc>
                <a:tc hMerge="1">
                  <a:txBody>
                    <a:bodyPr/>
                    <a:lstStyle/>
                    <a:p>
                      <a:endParaRPr lang="en-US" dirty="0"/>
                    </a:p>
                  </a:txBody>
                  <a:tcPr/>
                </a:tc>
                <a:tc hMerge="1">
                  <a:txBody>
                    <a:bodyPr/>
                    <a:lstStyle/>
                    <a:p>
                      <a:endParaRPr lang="en-US" dirty="0"/>
                    </a:p>
                  </a:txBody>
                  <a:tcPr/>
                </a:tc>
                <a:tc rowSpan="2">
                  <a:txBody>
                    <a:bodyPr/>
                    <a:lstStyle/>
                    <a:p>
                      <a:pPr algn="ctr"/>
                      <a:r>
                        <a:rPr lang="en-US" sz="1400" dirty="0" smtClean="0"/>
                        <a:t>Solver Speed-Up</a:t>
                      </a:r>
                      <a:endParaRPr lang="en-US" sz="1400" dirty="0"/>
                    </a:p>
                  </a:txBody>
                  <a:tcPr marT="34290" marB="34290" anchor="ctr"/>
                </a:tc>
              </a:tr>
              <a:tr h="170498">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ctr"/>
                      <a:r>
                        <a:rPr lang="en-US" sz="1400" b="1" dirty="0" smtClean="0"/>
                        <a:t>Relax</a:t>
                      </a:r>
                      <a:endParaRPr lang="en-US" sz="1400" b="1" dirty="0"/>
                    </a:p>
                  </a:txBody>
                  <a:tcPr marT="34290" marB="34290" anchor="ctr"/>
                </a:tc>
                <a:tc>
                  <a:txBody>
                    <a:bodyPr/>
                    <a:lstStyle/>
                    <a:p>
                      <a:pPr algn="ctr"/>
                      <a:r>
                        <a:rPr lang="en-US" sz="1400" b="1" dirty="0" smtClean="0"/>
                        <a:t>Constraint</a:t>
                      </a:r>
                      <a:endParaRPr lang="en-US" sz="1400" b="1" dirty="0"/>
                    </a:p>
                  </a:txBody>
                  <a:tcPr marT="34290" marB="34290" anchor="ctr"/>
                </a:tc>
                <a:tc>
                  <a:txBody>
                    <a:bodyPr/>
                    <a:lstStyle/>
                    <a:p>
                      <a:pPr algn="ctr"/>
                      <a:r>
                        <a:rPr lang="en-US" sz="1400" b="1" dirty="0" smtClean="0"/>
                        <a:t>Matrix</a:t>
                      </a:r>
                      <a:endParaRPr lang="en-US" sz="1400" b="1" dirty="0"/>
                    </a:p>
                  </a:txBody>
                  <a:tcPr marT="34290" marB="34290" anchor="ctr"/>
                </a:tc>
                <a:tc vMerge="1">
                  <a:txBody>
                    <a:bodyPr/>
                    <a:lstStyle/>
                    <a:p>
                      <a:endParaRPr lang="en-US"/>
                    </a:p>
                  </a:txBody>
                  <a:tcPr/>
                </a:tc>
              </a:tr>
              <a:tr h="170498">
                <a:tc>
                  <a:txBody>
                    <a:bodyPr/>
                    <a:lstStyle/>
                    <a:p>
                      <a:r>
                        <a:rPr lang="en-US" sz="1400" b="1" dirty="0" smtClean="0"/>
                        <a:t>Neptune</a:t>
                      </a:r>
                      <a:endParaRPr lang="en-US" sz="1400" b="1" dirty="0"/>
                    </a:p>
                  </a:txBody>
                  <a:tcPr marT="34290" marB="34290"/>
                </a:tc>
                <a:tc>
                  <a:txBody>
                    <a:bodyPr/>
                    <a:lstStyle/>
                    <a:p>
                      <a:pPr algn="ctr"/>
                      <a:r>
                        <a:rPr lang="en-US" sz="1400" dirty="0" smtClean="0"/>
                        <a:t>7.0</a:t>
                      </a:r>
                      <a:r>
                        <a:rPr lang="en-US" sz="1400" baseline="0" dirty="0" smtClean="0"/>
                        <a:t> </a:t>
                      </a:r>
                      <a:r>
                        <a:rPr lang="en-US" sz="1400" dirty="0" smtClean="0"/>
                        <a:t>x10</a:t>
                      </a:r>
                      <a:r>
                        <a:rPr lang="en-US" sz="1400" baseline="30000" dirty="0" smtClean="0"/>
                        <a:t>5</a:t>
                      </a:r>
                      <a:endParaRPr lang="en-US" sz="1400" baseline="30000" dirty="0"/>
                    </a:p>
                  </a:txBody>
                  <a:tcPr marT="34290" marB="34290" anchor="ctr"/>
                </a:tc>
                <a:tc>
                  <a:txBody>
                    <a:bodyPr/>
                    <a:lstStyle/>
                    <a:p>
                      <a:pPr algn="ctr"/>
                      <a:r>
                        <a:rPr lang="en-US" sz="1400" dirty="0" smtClean="0"/>
                        <a:t>1.8x10</a:t>
                      </a:r>
                      <a:r>
                        <a:rPr lang="en-US" sz="1400" baseline="30000" dirty="0" smtClean="0"/>
                        <a:t>5</a:t>
                      </a:r>
                      <a:endParaRPr lang="en-US" sz="1400" dirty="0"/>
                    </a:p>
                  </a:txBody>
                  <a:tcPr marT="34290" marB="34290" anchor="ctr"/>
                </a:tc>
                <a:tc>
                  <a:txBody>
                    <a:bodyPr/>
                    <a:lstStyle/>
                    <a:p>
                      <a:pPr algn="ctr"/>
                      <a:r>
                        <a:rPr lang="en-US" sz="1400" dirty="0" smtClean="0"/>
                        <a:t>40</a:t>
                      </a:r>
                      <a:endParaRPr lang="en-US" sz="1400" dirty="0"/>
                    </a:p>
                  </a:txBody>
                  <a:tcPr marT="34290" marB="34290" anchor="ctr"/>
                </a:tc>
                <a:tc>
                  <a:txBody>
                    <a:bodyPr/>
                    <a:lstStyle/>
                    <a:p>
                      <a:pPr algn="ctr"/>
                      <a:r>
                        <a:rPr lang="en-US" sz="1400" dirty="0" smtClean="0"/>
                        <a:t>30</a:t>
                      </a:r>
                      <a:endParaRPr lang="en-US" sz="1400" dirty="0"/>
                    </a:p>
                  </a:txBody>
                  <a:tcPr marT="34290" marB="34290" anchor="ctr"/>
                </a:tc>
                <a:tc>
                  <a:txBody>
                    <a:bodyPr/>
                    <a:lstStyle/>
                    <a:p>
                      <a:pPr algn="ctr"/>
                      <a:r>
                        <a:rPr lang="en-US" sz="1400" dirty="0" smtClean="0"/>
                        <a:t>11</a:t>
                      </a:r>
                      <a:endParaRPr lang="en-US" sz="1400" dirty="0"/>
                    </a:p>
                  </a:txBody>
                  <a:tcPr marT="34290" marB="34290" anchor="ctr"/>
                </a:tc>
                <a:tc>
                  <a:txBody>
                    <a:bodyPr/>
                    <a:lstStyle/>
                    <a:p>
                      <a:pPr algn="ctr"/>
                      <a:r>
                        <a:rPr lang="en-US" sz="1400" b="0" smtClean="0"/>
                        <a:t>2.8x</a:t>
                      </a:r>
                      <a:endParaRPr lang="en-US" sz="1400" b="0" dirty="0"/>
                    </a:p>
                  </a:txBody>
                  <a:tcPr marT="34290" marB="34290" anchor="ctr"/>
                </a:tc>
              </a:tr>
              <a:tr h="170498">
                <a:tc>
                  <a:txBody>
                    <a:bodyPr/>
                    <a:lstStyle/>
                    <a:p>
                      <a:r>
                        <a:rPr lang="en-US" sz="1400" b="1" u="none" dirty="0" smtClean="0"/>
                        <a:t>Armadillo</a:t>
                      </a:r>
                      <a:endParaRPr lang="en-US" sz="1400" b="1" u="none" dirty="0"/>
                    </a:p>
                  </a:txBody>
                  <a:tcPr marT="34290" marB="34290"/>
                </a:tc>
                <a:tc>
                  <a:txBody>
                    <a:bodyPr/>
                    <a:lstStyle/>
                    <a:p>
                      <a:pPr algn="ctr"/>
                      <a:r>
                        <a:rPr lang="en-US" sz="1400" dirty="0" smtClean="0"/>
                        <a:t>1.7x10</a:t>
                      </a:r>
                      <a:r>
                        <a:rPr lang="en-US" sz="1400" baseline="30000" dirty="0" smtClean="0"/>
                        <a:t>5</a:t>
                      </a:r>
                      <a:endParaRPr lang="en-US" sz="1400" dirty="0"/>
                    </a:p>
                  </a:txBody>
                  <a:tcPr marT="34290" marB="34290" anchor="ctr"/>
                </a:tc>
                <a:tc>
                  <a:txBody>
                    <a:bodyPr/>
                    <a:lstStyle/>
                    <a:p>
                      <a:pPr algn="ctr"/>
                      <a:r>
                        <a:rPr lang="en-US" sz="1400" dirty="0" smtClean="0"/>
                        <a:t>3.2 x10</a:t>
                      </a:r>
                      <a:r>
                        <a:rPr lang="en-US" sz="1400" baseline="30000" dirty="0" smtClean="0"/>
                        <a:t>5</a:t>
                      </a:r>
                      <a:endParaRPr lang="en-US" sz="1400" dirty="0"/>
                    </a:p>
                  </a:txBody>
                  <a:tcPr marT="34290" marB="34290" anchor="ctr"/>
                </a:tc>
                <a:tc>
                  <a:txBody>
                    <a:bodyPr/>
                    <a:lstStyle/>
                    <a:p>
                      <a:pPr algn="ctr"/>
                      <a:r>
                        <a:rPr lang="en-US" sz="1400" dirty="0" smtClean="0"/>
                        <a:t>24</a:t>
                      </a:r>
                      <a:endParaRPr lang="en-US" sz="1400" dirty="0"/>
                    </a:p>
                  </a:txBody>
                  <a:tcPr marT="34290" marB="34290" anchor="ctr"/>
                </a:tc>
                <a:tc>
                  <a:txBody>
                    <a:bodyPr/>
                    <a:lstStyle/>
                    <a:p>
                      <a:pPr algn="ctr"/>
                      <a:r>
                        <a:rPr lang="en-US" sz="1400" dirty="0" smtClean="0"/>
                        <a:t>18</a:t>
                      </a:r>
                      <a:endParaRPr lang="en-US" sz="1400" dirty="0"/>
                    </a:p>
                  </a:txBody>
                  <a:tcPr marT="34290" marB="34290" anchor="ctr"/>
                </a:tc>
                <a:tc>
                  <a:txBody>
                    <a:bodyPr/>
                    <a:lstStyle/>
                    <a:p>
                      <a:pPr algn="ctr"/>
                      <a:r>
                        <a:rPr lang="en-US" sz="1400" dirty="0" smtClean="0"/>
                        <a:t>6</a:t>
                      </a:r>
                      <a:endParaRPr lang="en-US" sz="1400" dirty="0"/>
                    </a:p>
                  </a:txBody>
                  <a:tcPr marT="34290" marB="34290" anchor="ctr"/>
                </a:tc>
                <a:tc>
                  <a:txBody>
                    <a:bodyPr/>
                    <a:lstStyle/>
                    <a:p>
                      <a:pPr algn="ctr"/>
                      <a:r>
                        <a:rPr lang="en-US" sz="1400" b="0" dirty="0" smtClean="0"/>
                        <a:t>3.0x</a:t>
                      </a:r>
                      <a:endParaRPr lang="en-US" sz="1400" b="0" dirty="0"/>
                    </a:p>
                  </a:txBody>
                  <a:tcPr marT="34290" marB="34290" anchor="ctr"/>
                </a:tc>
              </a:tr>
              <a:tr h="170498">
                <a:tc>
                  <a:txBody>
                    <a:bodyPr/>
                    <a:lstStyle/>
                    <a:p>
                      <a:r>
                        <a:rPr lang="en-US" sz="1400" b="1" u="none" dirty="0" smtClean="0"/>
                        <a:t>Dragon</a:t>
                      </a:r>
                      <a:endParaRPr lang="en-US" sz="1400" b="1" u="none" dirty="0"/>
                    </a:p>
                  </a:txBody>
                  <a:tcPr marT="34290" marB="34290"/>
                </a:tc>
                <a:tc>
                  <a:txBody>
                    <a:bodyPr/>
                    <a:lstStyle/>
                    <a:p>
                      <a:pPr algn="ctr"/>
                      <a:r>
                        <a:rPr lang="en-US" sz="1400" dirty="0" smtClean="0"/>
                        <a:t>4.4x10</a:t>
                      </a:r>
                      <a:r>
                        <a:rPr lang="en-US" sz="1400" baseline="30000" dirty="0" smtClean="0"/>
                        <a:t>5</a:t>
                      </a:r>
                      <a:endParaRPr lang="en-US" sz="1400" dirty="0"/>
                    </a:p>
                  </a:txBody>
                  <a:tcPr marT="34290" marB="34290" anchor="ctr"/>
                </a:tc>
                <a:tc>
                  <a:txBody>
                    <a:bodyPr/>
                    <a:lstStyle/>
                    <a:p>
                      <a:pPr algn="ctr"/>
                      <a:r>
                        <a:rPr lang="en-US" sz="1400" dirty="0" smtClean="0"/>
                        <a:t>3.3 x10</a:t>
                      </a:r>
                      <a:r>
                        <a:rPr lang="en-US" sz="1400" baseline="30000" dirty="0" smtClean="0"/>
                        <a:t>5</a:t>
                      </a:r>
                      <a:endParaRPr lang="en-US" sz="1400" dirty="0"/>
                    </a:p>
                  </a:txBody>
                  <a:tcPr marT="34290" marB="34290" anchor="ctr"/>
                </a:tc>
                <a:tc>
                  <a:txBody>
                    <a:bodyPr/>
                    <a:lstStyle/>
                    <a:p>
                      <a:pPr algn="ctr"/>
                      <a:r>
                        <a:rPr lang="en-US" sz="1400" dirty="0" smtClean="0"/>
                        <a:t>20</a:t>
                      </a:r>
                      <a:endParaRPr lang="en-US" sz="1400" dirty="0"/>
                    </a:p>
                  </a:txBody>
                  <a:tcPr marT="34290" marB="34290" anchor="ctr"/>
                </a:tc>
                <a:tc>
                  <a:txBody>
                    <a:bodyPr/>
                    <a:lstStyle/>
                    <a:p>
                      <a:pPr algn="ctr"/>
                      <a:r>
                        <a:rPr lang="en-US" sz="1400" dirty="0" smtClean="0"/>
                        <a:t>16</a:t>
                      </a:r>
                      <a:endParaRPr lang="en-US" sz="1400" dirty="0"/>
                    </a:p>
                  </a:txBody>
                  <a:tcPr marT="34290" marB="34290" anchor="ctr"/>
                </a:tc>
                <a:tc>
                  <a:txBody>
                    <a:bodyPr/>
                    <a:lstStyle/>
                    <a:p>
                      <a:pPr algn="ctr"/>
                      <a:r>
                        <a:rPr lang="en-US" sz="1400" dirty="0" smtClean="0"/>
                        <a:t>6</a:t>
                      </a:r>
                      <a:endParaRPr lang="en-US" sz="1400" dirty="0"/>
                    </a:p>
                  </a:txBody>
                  <a:tcPr marT="34290" marB="34290" anchor="ctr"/>
                </a:tc>
                <a:tc>
                  <a:txBody>
                    <a:bodyPr/>
                    <a:lstStyle/>
                    <a:p>
                      <a:pPr algn="ctr"/>
                      <a:r>
                        <a:rPr lang="en-US" sz="1400" b="0" dirty="0" smtClean="0"/>
                        <a:t>2.7x</a:t>
                      </a:r>
                      <a:endParaRPr lang="en-US" sz="1400" b="0" dirty="0"/>
                    </a:p>
                  </a:txBody>
                  <a:tcPr marT="34290" marB="34290" anchor="ctr"/>
                </a:tc>
              </a:tr>
              <a:tr h="170498">
                <a:tc>
                  <a:txBody>
                    <a:bodyPr/>
                    <a:lstStyle/>
                    <a:p>
                      <a:r>
                        <a:rPr lang="en-US" sz="1400" b="1" dirty="0" smtClean="0"/>
                        <a:t>Forma Urbis</a:t>
                      </a:r>
                      <a:endParaRPr lang="en-US" sz="1400" b="1" dirty="0"/>
                    </a:p>
                  </a:txBody>
                  <a:tcPr marT="34290" marB="34290"/>
                </a:tc>
                <a:tc>
                  <a:txBody>
                    <a:bodyPr/>
                    <a:lstStyle/>
                    <a:p>
                      <a:pPr algn="ctr"/>
                      <a:r>
                        <a:rPr lang="en-US" sz="1400" dirty="0" smtClean="0"/>
                        <a:t>1.0x10</a:t>
                      </a:r>
                      <a:r>
                        <a:rPr lang="en-US" sz="1400" baseline="30000" dirty="0" smtClean="0"/>
                        <a:t>6</a:t>
                      </a:r>
                      <a:endParaRPr lang="en-US" sz="1400" dirty="0"/>
                    </a:p>
                  </a:txBody>
                  <a:tcPr marT="34290" marB="34290" anchor="ctr"/>
                </a:tc>
                <a:tc>
                  <a:txBody>
                    <a:bodyPr/>
                    <a:lstStyle/>
                    <a:p>
                      <a:pPr algn="ctr"/>
                      <a:r>
                        <a:rPr lang="en-US" sz="1400" dirty="0" smtClean="0"/>
                        <a:t>4.0</a:t>
                      </a:r>
                      <a:r>
                        <a:rPr lang="en-US" sz="1400" baseline="0" dirty="0" smtClean="0"/>
                        <a:t> </a:t>
                      </a:r>
                      <a:r>
                        <a:rPr lang="en-US" sz="1400" dirty="0" smtClean="0"/>
                        <a:t>x10</a:t>
                      </a:r>
                      <a:r>
                        <a:rPr lang="en-US" sz="1400" baseline="30000" dirty="0" smtClean="0"/>
                        <a:t>5</a:t>
                      </a:r>
                      <a:endParaRPr lang="en-US" sz="1400" dirty="0"/>
                    </a:p>
                  </a:txBody>
                  <a:tcPr marT="34290" marB="34290" anchor="ctr"/>
                </a:tc>
                <a:tc>
                  <a:txBody>
                    <a:bodyPr/>
                    <a:lstStyle/>
                    <a:p>
                      <a:pPr algn="ctr"/>
                      <a:r>
                        <a:rPr lang="en-US" sz="1400" dirty="0" smtClean="0"/>
                        <a:t>20</a:t>
                      </a:r>
                      <a:endParaRPr lang="en-US" sz="1400" dirty="0"/>
                    </a:p>
                  </a:txBody>
                  <a:tcPr marT="34290" marB="34290" anchor="ctr"/>
                </a:tc>
                <a:tc>
                  <a:txBody>
                    <a:bodyPr/>
                    <a:lstStyle/>
                    <a:p>
                      <a:pPr algn="ctr"/>
                      <a:r>
                        <a:rPr lang="en-US" sz="1400" dirty="0" smtClean="0"/>
                        <a:t>15</a:t>
                      </a:r>
                      <a:endParaRPr lang="en-US" sz="1400" dirty="0"/>
                    </a:p>
                  </a:txBody>
                  <a:tcPr marT="34290" marB="34290" anchor="ctr"/>
                </a:tc>
                <a:tc>
                  <a:txBody>
                    <a:bodyPr/>
                    <a:lstStyle/>
                    <a:p>
                      <a:pPr algn="ctr"/>
                      <a:r>
                        <a:rPr lang="en-US" sz="1400" dirty="0" smtClean="0"/>
                        <a:t>5</a:t>
                      </a:r>
                      <a:endParaRPr lang="en-US" sz="1400" dirty="0"/>
                    </a:p>
                  </a:txBody>
                  <a:tcPr marT="34290" marB="34290" anchor="ctr"/>
                </a:tc>
                <a:tc>
                  <a:txBody>
                    <a:bodyPr/>
                    <a:lstStyle/>
                    <a:p>
                      <a:pPr algn="ctr"/>
                      <a:r>
                        <a:rPr lang="en-US" sz="1400" b="0" dirty="0" smtClean="0"/>
                        <a:t>3.0x</a:t>
                      </a:r>
                      <a:endParaRPr lang="en-US" sz="1400" b="0" dirty="0"/>
                    </a:p>
                  </a:txBody>
                  <a:tcPr marT="34290" marB="34290" anchor="ctr"/>
                </a:tc>
              </a:tr>
              <a:tr h="170498">
                <a:tc>
                  <a:txBody>
                    <a:bodyPr/>
                    <a:lstStyle/>
                    <a:p>
                      <a:r>
                        <a:rPr lang="en-US" sz="1400" b="1" u="none" dirty="0" smtClean="0"/>
                        <a:t>David Head</a:t>
                      </a:r>
                      <a:endParaRPr lang="en-US" sz="1400" b="1" u="none" dirty="0"/>
                    </a:p>
                  </a:txBody>
                  <a:tcPr marT="34290" marB="34290"/>
                </a:tc>
                <a:tc>
                  <a:txBody>
                    <a:bodyPr/>
                    <a:lstStyle/>
                    <a:p>
                      <a:pPr algn="ctr"/>
                      <a:r>
                        <a:rPr lang="en-US" sz="1400" dirty="0" smtClean="0"/>
                        <a:t>2.0x10</a:t>
                      </a:r>
                      <a:r>
                        <a:rPr lang="en-US" sz="1400" baseline="30000" dirty="0" smtClean="0"/>
                        <a:t>6</a:t>
                      </a:r>
                      <a:endParaRPr lang="en-US" sz="1400" dirty="0"/>
                    </a:p>
                  </a:txBody>
                  <a:tcPr marT="34290" marB="34290" anchor="ctr"/>
                </a:tc>
                <a:tc>
                  <a:txBody>
                    <a:bodyPr/>
                    <a:lstStyle/>
                    <a:p>
                      <a:pPr algn="ctr"/>
                      <a:r>
                        <a:rPr lang="en-US" sz="1400" dirty="0" smtClean="0"/>
                        <a:t>5.0 x10</a:t>
                      </a:r>
                      <a:r>
                        <a:rPr lang="en-US" sz="1400" baseline="30000" dirty="0" smtClean="0"/>
                        <a:t>5</a:t>
                      </a:r>
                      <a:endParaRPr lang="en-US" sz="1400" dirty="0"/>
                    </a:p>
                  </a:txBody>
                  <a:tcPr marT="34290" marB="34290" anchor="ctr"/>
                </a:tc>
                <a:tc>
                  <a:txBody>
                    <a:bodyPr/>
                    <a:lstStyle/>
                    <a:p>
                      <a:pPr algn="ctr"/>
                      <a:r>
                        <a:rPr lang="en-US" sz="1400" dirty="0" smtClean="0"/>
                        <a:t>17</a:t>
                      </a:r>
                      <a:endParaRPr lang="en-US" sz="1400" dirty="0"/>
                    </a:p>
                  </a:txBody>
                  <a:tcPr marT="34290" marB="34290" anchor="ctr"/>
                </a:tc>
                <a:tc>
                  <a:txBody>
                    <a:bodyPr/>
                    <a:lstStyle/>
                    <a:p>
                      <a:pPr algn="ctr"/>
                      <a:r>
                        <a:rPr lang="en-US" sz="1400" dirty="0" smtClean="0"/>
                        <a:t>12</a:t>
                      </a:r>
                      <a:endParaRPr lang="en-US" sz="1400" dirty="0"/>
                    </a:p>
                  </a:txBody>
                  <a:tcPr marT="34290" marB="34290" anchor="ctr"/>
                </a:tc>
                <a:tc>
                  <a:txBody>
                    <a:bodyPr/>
                    <a:lstStyle/>
                    <a:p>
                      <a:pPr algn="ctr"/>
                      <a:r>
                        <a:rPr lang="en-US" sz="1400" dirty="0" smtClean="0"/>
                        <a:t>4</a:t>
                      </a:r>
                      <a:endParaRPr lang="en-US" sz="1400" dirty="0"/>
                    </a:p>
                  </a:txBody>
                  <a:tcPr marT="34290" marB="34290" anchor="ctr"/>
                </a:tc>
                <a:tc>
                  <a:txBody>
                    <a:bodyPr/>
                    <a:lstStyle/>
                    <a:p>
                      <a:pPr algn="ctr"/>
                      <a:r>
                        <a:rPr lang="en-US" sz="1400" b="0" dirty="0" smtClean="0"/>
                        <a:t>3.2x</a:t>
                      </a:r>
                      <a:endParaRPr lang="en-US" sz="1400" b="0" dirty="0"/>
                    </a:p>
                  </a:txBody>
                  <a:tcPr marT="34290" marB="34290" anchor="ctr"/>
                </a:tc>
              </a:tr>
            </a:tbl>
          </a:graphicData>
        </a:graphic>
      </p:graphicFrame>
      <p:sp>
        <p:nvSpPr>
          <p:cNvPr id="2" name="Title 1"/>
          <p:cNvSpPr>
            <a:spLocks noGrp="1"/>
          </p:cNvSpPr>
          <p:nvPr>
            <p:ph type="title"/>
          </p:nvPr>
        </p:nvSpPr>
        <p:spPr/>
        <p:txBody>
          <a:bodyPr/>
          <a:lstStyle/>
          <a:p>
            <a:r>
              <a:rPr lang="en-US" dirty="0" smtClean="0"/>
              <a:t>Performance</a:t>
            </a:r>
            <a:endParaRPr lang="en-US" dirty="0"/>
          </a:p>
        </p:txBody>
      </p:sp>
      <p:sp>
        <p:nvSpPr>
          <p:cNvPr id="3" name="Rounded Rectangle 2"/>
          <p:cNvSpPr/>
          <p:nvPr/>
        </p:nvSpPr>
        <p:spPr>
          <a:xfrm>
            <a:off x="1600200" y="3409950"/>
            <a:ext cx="2362200" cy="1524000"/>
          </a:xfrm>
          <a:prstGeom prst="roundRect">
            <a:avLst/>
          </a:prstGeom>
          <a:noFill/>
          <a:ln w="508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8067" name="Picture 3"/>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048000" y="57150"/>
            <a:ext cx="2747077" cy="27470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8070" name="Picture 6"/>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568123" y="57150"/>
            <a:ext cx="2747077" cy="27470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Rounded Rectangle 9"/>
          <p:cNvSpPr/>
          <p:nvPr/>
        </p:nvSpPr>
        <p:spPr>
          <a:xfrm>
            <a:off x="3962400" y="3409950"/>
            <a:ext cx="1219200" cy="1524000"/>
          </a:xfrm>
          <a:prstGeom prst="roundRect">
            <a:avLst/>
          </a:prstGeom>
          <a:noFill/>
          <a:ln w="508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p:cNvSpPr/>
          <p:nvPr/>
        </p:nvSpPr>
        <p:spPr>
          <a:xfrm>
            <a:off x="7467600" y="3409950"/>
            <a:ext cx="1163216" cy="1524000"/>
          </a:xfrm>
          <a:prstGeom prst="roundRect">
            <a:avLst/>
          </a:prstGeom>
          <a:noFill/>
          <a:ln w="508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8069" name="Picture 5"/>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092123" y="57150"/>
            <a:ext cx="2747077" cy="27470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Rounded Rectangle 11"/>
          <p:cNvSpPr/>
          <p:nvPr/>
        </p:nvSpPr>
        <p:spPr>
          <a:xfrm>
            <a:off x="5105400" y="3409950"/>
            <a:ext cx="1219200" cy="1524000"/>
          </a:xfrm>
          <a:prstGeom prst="roundRect">
            <a:avLst/>
          </a:prstGeom>
          <a:noFill/>
          <a:ln w="508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2"/>
          <p:cNvSpPr/>
          <p:nvPr/>
        </p:nvSpPr>
        <p:spPr>
          <a:xfrm>
            <a:off x="6268720" y="3409950"/>
            <a:ext cx="1219200" cy="1524000"/>
          </a:xfrm>
          <a:prstGeom prst="roundRect">
            <a:avLst/>
          </a:prstGeom>
          <a:noFill/>
          <a:ln w="508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866202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par>
                                <p:cTn id="11" presetID="1" presetClass="exit" presetSubtype="0" fill="hold" grpId="1" nodeType="withEffect">
                                  <p:stCondLst>
                                    <p:cond delay="0"/>
                                  </p:stCondLst>
                                  <p:childTnLst>
                                    <p:set>
                                      <p:cBhvr>
                                        <p:cTn id="12" dur="1" fill="hold">
                                          <p:stCondLst>
                                            <p:cond delay="0"/>
                                          </p:stCondLst>
                                        </p:cTn>
                                        <p:tgtEl>
                                          <p:spTgt spid="3"/>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grpId="1" nodeType="clickEffect">
                                  <p:stCondLst>
                                    <p:cond delay="0"/>
                                  </p:stCondLst>
                                  <p:childTnLst>
                                    <p:set>
                                      <p:cBhvr>
                                        <p:cTn id="16" dur="1" fill="hold">
                                          <p:stCondLst>
                                            <p:cond delay="0"/>
                                          </p:stCondLst>
                                        </p:cTn>
                                        <p:tgtEl>
                                          <p:spTgt spid="10"/>
                                        </p:tgtEl>
                                        <p:attrNameLst>
                                          <p:attrName>style.visibility</p:attrName>
                                        </p:attrNameLst>
                                      </p:cBhvr>
                                      <p:to>
                                        <p:strVal val="hidden"/>
                                      </p:to>
                                    </p:set>
                                  </p:childTnLst>
                                </p:cTn>
                              </p:par>
                              <p:par>
                                <p:cTn id="17" presetID="1" presetClass="entr"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1" nodeType="clickEffect">
                                  <p:stCondLst>
                                    <p:cond delay="0"/>
                                  </p:stCondLst>
                                  <p:childTnLst>
                                    <p:set>
                                      <p:cBhvr>
                                        <p:cTn id="22" dur="1" fill="hold">
                                          <p:stCondLst>
                                            <p:cond delay="0"/>
                                          </p:stCondLst>
                                        </p:cTn>
                                        <p:tgtEl>
                                          <p:spTgt spid="12"/>
                                        </p:tgtEl>
                                        <p:attrNameLst>
                                          <p:attrName>style.visibility</p:attrName>
                                        </p:attrNameLst>
                                      </p:cBhvr>
                                      <p:to>
                                        <p:strVal val="hidden"/>
                                      </p:to>
                                    </p:set>
                                  </p:childTnLst>
                                </p:cTn>
                              </p:par>
                              <p:par>
                                <p:cTn id="23" presetID="1" presetClass="entr" presetSubtype="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xit" presetSubtype="0" fill="hold" grpId="1" nodeType="clickEffect">
                                  <p:stCondLst>
                                    <p:cond delay="0"/>
                                  </p:stCondLst>
                                  <p:childTnLst>
                                    <p:set>
                                      <p:cBhvr>
                                        <p:cTn id="28" dur="1" fill="hold">
                                          <p:stCondLst>
                                            <p:cond delay="0"/>
                                          </p:stCondLst>
                                        </p:cTn>
                                        <p:tgtEl>
                                          <p:spTgt spid="13"/>
                                        </p:tgtEl>
                                        <p:attrNameLst>
                                          <p:attrName>style.visibility</p:attrName>
                                        </p:attrNameLst>
                                      </p:cBhvr>
                                      <p:to>
                                        <p:strVal val="hidden"/>
                                      </p:to>
                                    </p:set>
                                  </p:childTnLst>
                                </p:cTn>
                              </p:par>
                              <p:par>
                                <p:cTn id="29" presetID="1" presetClass="entr" presetSubtype="0"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10" grpId="0" animBg="1"/>
      <p:bldP spid="10" grpId="1" animBg="1"/>
      <p:bldP spid="11" grpId="0" animBg="1"/>
      <p:bldP spid="12" grpId="0" animBg="1"/>
      <p:bldP spid="12" grpId="1" animBg="1"/>
      <p:bldP spid="13" grpId="0" animBg="1"/>
      <p:bldP spid="13" grpId="1"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Outline</a:t>
            </a:r>
            <a:endParaRPr lang="en-US" b="1" dirty="0"/>
          </a:p>
        </p:txBody>
      </p:sp>
      <p:sp>
        <p:nvSpPr>
          <p:cNvPr id="3" name="Content Placeholder 2"/>
          <p:cNvSpPr>
            <a:spLocks noGrp="1"/>
          </p:cNvSpPr>
          <p:nvPr>
            <p:ph idx="1"/>
          </p:nvPr>
        </p:nvSpPr>
        <p:spPr>
          <a:xfrm>
            <a:off x="457200" y="1200150"/>
            <a:ext cx="8229600" cy="3943349"/>
          </a:xfrm>
        </p:spPr>
        <p:txBody>
          <a:bodyPr>
            <a:normAutofit lnSpcReduction="10000"/>
          </a:bodyPr>
          <a:lstStyle/>
          <a:p>
            <a:r>
              <a:rPr lang="en-US" b="1" dirty="0" smtClean="0">
                <a:solidFill>
                  <a:schemeClr val="bg1">
                    <a:lumMod val="50000"/>
                  </a:schemeClr>
                </a:solidFill>
              </a:rPr>
              <a:t>Introduction</a:t>
            </a:r>
          </a:p>
          <a:p>
            <a:r>
              <a:rPr lang="en-US" b="1" dirty="0" smtClean="0"/>
              <a:t>Approach</a:t>
            </a:r>
          </a:p>
          <a:p>
            <a:pPr lvl="1"/>
            <a:r>
              <a:rPr lang="en-US" b="1" dirty="0" err="1" smtClean="0"/>
              <a:t>Variational</a:t>
            </a:r>
            <a:r>
              <a:rPr lang="en-US" b="1" dirty="0" smtClean="0"/>
              <a:t> Formulation</a:t>
            </a:r>
          </a:p>
          <a:p>
            <a:pPr lvl="1"/>
            <a:r>
              <a:rPr lang="en-US" b="1" dirty="0" smtClean="0"/>
              <a:t>Discretization</a:t>
            </a:r>
          </a:p>
          <a:p>
            <a:r>
              <a:rPr lang="en-US" b="1" dirty="0" smtClean="0">
                <a:solidFill>
                  <a:schemeClr val="bg1">
                    <a:lumMod val="50000"/>
                  </a:schemeClr>
                </a:solidFill>
              </a:rPr>
              <a:t>Implementation</a:t>
            </a:r>
          </a:p>
          <a:p>
            <a:r>
              <a:rPr lang="en-US" b="1" dirty="0" smtClean="0">
                <a:solidFill>
                  <a:schemeClr val="bg1">
                    <a:lumMod val="50000"/>
                  </a:schemeClr>
                </a:solidFill>
              </a:rPr>
              <a:t>Results</a:t>
            </a:r>
          </a:p>
          <a:p>
            <a:r>
              <a:rPr lang="en-US" b="1" dirty="0" smtClean="0">
                <a:solidFill>
                  <a:schemeClr val="bg1">
                    <a:lumMod val="50000"/>
                  </a:schemeClr>
                </a:solidFill>
              </a:rPr>
              <a:t>Conclusion</a:t>
            </a:r>
            <a:endParaRPr lang="en-US" b="1" dirty="0">
              <a:solidFill>
                <a:schemeClr val="bg1">
                  <a:lumMod val="50000"/>
                </a:schemeClr>
              </a:solidFill>
            </a:endParaRPr>
          </a:p>
        </p:txBody>
      </p:sp>
    </p:spTree>
    <p:extLst>
      <p:ext uri="{BB962C8B-B14F-4D97-AF65-F5344CB8AC3E}">
        <p14:creationId xmlns:p14="http://schemas.microsoft.com/office/powerpoint/2010/main" val="338943248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Conclusion</a:t>
            </a:r>
            <a:endParaRPr lang="en-US" dirty="0"/>
          </a:p>
        </p:txBody>
      </p:sp>
      <p:sp>
        <p:nvSpPr>
          <p:cNvPr id="3" name="Content Placeholder 2"/>
          <p:cNvSpPr>
            <a:spLocks noGrp="1"/>
          </p:cNvSpPr>
          <p:nvPr>
            <p:ph idx="1"/>
          </p:nvPr>
        </p:nvSpPr>
        <p:spPr>
          <a:xfrm>
            <a:off x="457200" y="1200150"/>
            <a:ext cx="8229600" cy="3943350"/>
          </a:xfrm>
        </p:spPr>
        <p:txBody>
          <a:bodyPr>
            <a:normAutofit/>
          </a:bodyPr>
          <a:lstStyle/>
          <a:p>
            <a:pPr marL="0" indent="0">
              <a:buNone/>
            </a:pPr>
            <a:r>
              <a:rPr lang="en-US" u="sng" dirty="0" smtClean="0"/>
              <a:t>Anisotropic geometry processing</a:t>
            </a:r>
          </a:p>
          <a:p>
            <a:pPr lvl="1"/>
            <a:r>
              <a:rPr lang="en-US" dirty="0" smtClean="0"/>
              <a:t>Generalizes image processing</a:t>
            </a:r>
          </a:p>
          <a:p>
            <a:pPr lvl="1"/>
            <a:r>
              <a:rPr lang="en-US" dirty="0" smtClean="0"/>
              <a:t>Extends to anisotropic editing</a:t>
            </a:r>
            <a:endParaRPr lang="en-US" dirty="0"/>
          </a:p>
          <a:p>
            <a:pPr marL="0" indent="0">
              <a:buNone/>
            </a:pPr>
            <a:r>
              <a:rPr lang="en-US" u="sng" dirty="0" smtClean="0"/>
              <a:t>Real-time system</a:t>
            </a:r>
          </a:p>
          <a:p>
            <a:pPr lvl="1"/>
            <a:r>
              <a:rPr lang="en-US" dirty="0" smtClean="0"/>
              <a:t>Fast integral</a:t>
            </a:r>
          </a:p>
          <a:p>
            <a:pPr lvl="1"/>
            <a:r>
              <a:rPr lang="en-US" dirty="0" smtClean="0"/>
              <a:t>Parallel multigrid solver</a:t>
            </a:r>
          </a:p>
        </p:txBody>
      </p:sp>
    </p:spTree>
    <p:extLst>
      <p:ext uri="{BB962C8B-B14F-4D97-AF65-F5344CB8AC3E}">
        <p14:creationId xmlns:p14="http://schemas.microsoft.com/office/powerpoint/2010/main" val="11191646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Conclusion</a:t>
            </a:r>
            <a:endParaRPr lang="en-US" dirty="0"/>
          </a:p>
        </p:txBody>
      </p:sp>
      <p:sp>
        <p:nvSpPr>
          <p:cNvPr id="3" name="Content Placeholder 2"/>
          <p:cNvSpPr>
            <a:spLocks noGrp="1"/>
          </p:cNvSpPr>
          <p:nvPr>
            <p:ph idx="1"/>
          </p:nvPr>
        </p:nvSpPr>
        <p:spPr>
          <a:xfrm>
            <a:off x="457200" y="1200150"/>
            <a:ext cx="8229600" cy="3943350"/>
          </a:xfrm>
        </p:spPr>
        <p:txBody>
          <a:bodyPr>
            <a:normAutofit/>
          </a:bodyPr>
          <a:lstStyle/>
          <a:p>
            <a:pPr marL="0" indent="0">
              <a:buNone/>
            </a:pPr>
            <a:r>
              <a:rPr lang="en-US" u="sng" dirty="0" smtClean="0"/>
              <a:t>Future Work</a:t>
            </a:r>
          </a:p>
          <a:p>
            <a:pPr lvl="1"/>
            <a:r>
              <a:rPr lang="en-US" dirty="0" smtClean="0"/>
              <a:t>General metrics</a:t>
            </a:r>
          </a:p>
          <a:p>
            <a:pPr lvl="2"/>
            <a:r>
              <a:rPr lang="en-US" dirty="0" smtClean="0"/>
              <a:t>Spatially varying</a:t>
            </a:r>
          </a:p>
          <a:p>
            <a:pPr lvl="2"/>
            <a:r>
              <a:rPr lang="en-US" dirty="0" smtClean="0"/>
              <a:t>Non-diagonal</a:t>
            </a:r>
          </a:p>
          <a:p>
            <a:pPr lvl="1"/>
            <a:r>
              <a:rPr lang="en-US" dirty="0" smtClean="0"/>
              <a:t>Surface deformation</a:t>
            </a:r>
          </a:p>
        </p:txBody>
      </p:sp>
    </p:spTree>
    <p:extLst>
      <p:ext uri="{BB962C8B-B14F-4D97-AF65-F5344CB8AC3E}">
        <p14:creationId xmlns:p14="http://schemas.microsoft.com/office/powerpoint/2010/main" val="3009815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66950"/>
            <a:ext cx="8229600" cy="857250"/>
          </a:xfrm>
        </p:spPr>
        <p:txBody>
          <a:bodyPr>
            <a:noAutofit/>
          </a:bodyPr>
          <a:lstStyle/>
          <a:p>
            <a:pPr algn="ctr"/>
            <a:r>
              <a:rPr lang="en-US" sz="9600" dirty="0" smtClean="0"/>
              <a:t>~ Thank You~</a:t>
            </a:r>
            <a:endParaRPr lang="en-US" sz="9600" dirty="0"/>
          </a:p>
        </p:txBody>
      </p:sp>
      <p:sp>
        <p:nvSpPr>
          <p:cNvPr id="3" name="TextBox 2"/>
          <p:cNvSpPr txBox="1"/>
          <p:nvPr/>
        </p:nvSpPr>
        <p:spPr>
          <a:xfrm>
            <a:off x="0" y="4324350"/>
            <a:ext cx="8810553" cy="830997"/>
          </a:xfrm>
          <a:prstGeom prst="rect">
            <a:avLst/>
          </a:prstGeom>
          <a:noFill/>
        </p:spPr>
        <p:txBody>
          <a:bodyPr wrap="none" rtlCol="0">
            <a:spAutoFit/>
          </a:bodyPr>
          <a:lstStyle/>
          <a:p>
            <a:r>
              <a:rPr lang="en-US" sz="2400" u="sng" dirty="0" smtClean="0"/>
              <a:t>Code &amp; Executable</a:t>
            </a:r>
            <a:r>
              <a:rPr lang="en-US" sz="2400" dirty="0" smtClean="0"/>
              <a:t>:</a:t>
            </a:r>
          </a:p>
          <a:p>
            <a:r>
              <a:rPr lang="en-US" sz="2400" dirty="0" smtClean="0"/>
              <a:t>http://www.cs.jhu.edu/~misha/Code/PoissonMesh/GeometryEditor/</a:t>
            </a:r>
            <a:endParaRPr lang="en-US" sz="2400"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3703497292"/>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Limitation</a:t>
            </a:r>
            <a:endParaRPr lang="en-US" dirty="0"/>
          </a:p>
        </p:txBody>
      </p:sp>
      <p:sp>
        <p:nvSpPr>
          <p:cNvPr id="3" name="Content Placeholder 2"/>
          <p:cNvSpPr>
            <a:spLocks noGrp="1"/>
          </p:cNvSpPr>
          <p:nvPr>
            <p:ph idx="1"/>
          </p:nvPr>
        </p:nvSpPr>
        <p:spPr/>
        <p:txBody>
          <a:bodyPr/>
          <a:lstStyle/>
          <a:p>
            <a:r>
              <a:rPr lang="en-US" dirty="0" smtClean="0"/>
              <a:t>Coarser resolution</a:t>
            </a:r>
            <a:br>
              <a:rPr lang="en-US" dirty="0" smtClean="0"/>
            </a:br>
            <a:r>
              <a:rPr lang="en-US" dirty="0" smtClean="0"/>
              <a:t>reveal the p.-linear</a:t>
            </a:r>
            <a:br>
              <a:rPr lang="en-US" dirty="0" smtClean="0"/>
            </a:br>
            <a:r>
              <a:rPr lang="en-US" dirty="0" smtClean="0"/>
              <a:t>nature of the basis.</a:t>
            </a:r>
          </a:p>
          <a:p>
            <a:r>
              <a:rPr lang="en-US" dirty="0" smtClean="0"/>
              <a:t>(This disappears with</a:t>
            </a:r>
            <a:br>
              <a:rPr lang="en-US" dirty="0" smtClean="0"/>
            </a:br>
            <a:r>
              <a:rPr lang="en-US" dirty="0" smtClean="0"/>
              <a:t>second order splines.)</a:t>
            </a:r>
            <a:endParaRPr lang="en-US" dirty="0"/>
          </a:p>
        </p:txBody>
      </p:sp>
      <p:pic>
        <p:nvPicPr>
          <p:cNvPr id="129027" name="Picture 3" descr="C:\Papers\RealTimeLB\Final\Images\isidore_new.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43438" y="642938"/>
            <a:ext cx="4500562" cy="45005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3119177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noChangeAspect="1"/>
          </p:cNvGraphicFramePr>
          <p:nvPr>
            <p:ph idx="1"/>
            <p:extLst>
              <p:ext uri="{D42A27DB-BD31-4B8C-83A1-F6EECF244321}">
                <p14:modId xmlns:p14="http://schemas.microsoft.com/office/powerpoint/2010/main" val="1190255407"/>
              </p:ext>
            </p:extLst>
          </p:nvPr>
        </p:nvGraphicFramePr>
        <p:xfrm>
          <a:off x="170132" y="3893245"/>
          <a:ext cx="8759555" cy="1290638"/>
        </p:xfrm>
        <a:graphic>
          <a:graphicData uri="http://schemas.openxmlformats.org/presentationml/2006/ole">
            <mc:AlternateContent xmlns:mc="http://schemas.openxmlformats.org/markup-compatibility/2006">
              <mc:Choice xmlns:v="urn:schemas-microsoft-com:vml" Requires="v">
                <p:oleObj spid="_x0000_s130056" name="Equation" r:id="rId3" imgW="2844720" imgH="419040" progId="Equation.3">
                  <p:embed/>
                </p:oleObj>
              </mc:Choice>
              <mc:Fallback>
                <p:oleObj name="Equation" r:id="rId3" imgW="2844720" imgH="419040" progId="Equation.3">
                  <p:embed/>
                  <p:pic>
                    <p:nvPicPr>
                      <p:cNvPr id="0" name=""/>
                      <p:cNvPicPr/>
                      <p:nvPr/>
                    </p:nvPicPr>
                    <p:blipFill>
                      <a:blip r:embed="rId4"/>
                      <a:stretch>
                        <a:fillRect/>
                      </a:stretch>
                    </p:blipFill>
                    <p:spPr>
                      <a:xfrm>
                        <a:off x="170132" y="3893245"/>
                        <a:ext cx="8759555" cy="1290638"/>
                      </a:xfrm>
                      <a:prstGeom prst="rect">
                        <a:avLst/>
                      </a:prstGeom>
                    </p:spPr>
                  </p:pic>
                </p:oleObj>
              </mc:Fallback>
            </mc:AlternateContent>
          </a:graphicData>
        </a:graphic>
      </p:graphicFrame>
      <p:pic>
        <p:nvPicPr>
          <p:cNvPr id="130054" name="Picture 6" descr="C:\Papers\RealTimeLB\Images\Screened\misha - Copy.bmp"/>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88136" y="0"/>
            <a:ext cx="6950270" cy="38587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8133344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4267200" cy="857250"/>
          </a:xfrm>
        </p:spPr>
        <p:txBody>
          <a:bodyPr/>
          <a:lstStyle/>
          <a:p>
            <a:r>
              <a:rPr lang="en-US" b="1" dirty="0" smtClean="0"/>
              <a:t>Approach</a:t>
            </a:r>
            <a:endParaRPr lang="en-US" b="1" dirty="0"/>
          </a:p>
        </p:txBody>
      </p:sp>
      <p:sp>
        <p:nvSpPr>
          <p:cNvPr id="3" name="Content Placeholder 2"/>
          <p:cNvSpPr>
            <a:spLocks noGrp="1"/>
          </p:cNvSpPr>
          <p:nvPr>
            <p:ph idx="1"/>
          </p:nvPr>
        </p:nvSpPr>
        <p:spPr/>
        <p:txBody>
          <a:bodyPr>
            <a:normAutofit/>
          </a:bodyPr>
          <a:lstStyle/>
          <a:p>
            <a:pPr marL="0" indent="0">
              <a:buNone/>
            </a:pPr>
            <a:r>
              <a:rPr lang="en-US" dirty="0" smtClean="0"/>
              <a:t>Extend the </a:t>
            </a:r>
            <a:r>
              <a:rPr lang="en-US" dirty="0"/>
              <a:t>image-processing</a:t>
            </a:r>
            <a:r>
              <a:rPr lang="en-US" dirty="0" smtClean="0"/>
              <a:t/>
            </a:r>
            <a:br>
              <a:rPr lang="en-US" dirty="0" smtClean="0"/>
            </a:br>
            <a:r>
              <a:rPr lang="en-US" dirty="0" smtClean="0"/>
              <a:t>formulation of [</a:t>
            </a:r>
            <a:r>
              <a:rPr lang="en-US" sz="2800" dirty="0" err="1" smtClean="0"/>
              <a:t>Bhat</a:t>
            </a:r>
            <a:r>
              <a:rPr lang="en-US" sz="2800" dirty="0" smtClean="0"/>
              <a:t> </a:t>
            </a:r>
            <a:r>
              <a:rPr lang="en-US" sz="2800" i="1" dirty="0" smtClean="0"/>
              <a:t>et al</a:t>
            </a:r>
            <a:r>
              <a:rPr lang="en-US" sz="2800" dirty="0" smtClean="0"/>
              <a:t>. ’08</a:t>
            </a:r>
            <a:r>
              <a:rPr lang="en-US" dirty="0" smtClean="0"/>
              <a:t>]:</a:t>
            </a:r>
            <a:br>
              <a:rPr lang="en-US" dirty="0" smtClean="0"/>
            </a:br>
            <a:endParaRPr lang="en-US" dirty="0"/>
          </a:p>
        </p:txBody>
      </p:sp>
      <p:sp>
        <p:nvSpPr>
          <p:cNvPr id="27" name="TextBox 20"/>
          <p:cNvSpPr txBox="1">
            <a:spLocks noChangeArrowheads="1"/>
          </p:cNvSpPr>
          <p:nvPr/>
        </p:nvSpPr>
        <p:spPr bwMode="auto">
          <a:xfrm>
            <a:off x="5681135" y="4792662"/>
            <a:ext cx="2895599"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a:r>
              <a:rPr lang="en-US" dirty="0"/>
              <a:t>[</a:t>
            </a:r>
            <a:r>
              <a:rPr lang="en-US" dirty="0" err="1"/>
              <a:t>Bhat</a:t>
            </a:r>
            <a:r>
              <a:rPr lang="en-US" dirty="0"/>
              <a:t> </a:t>
            </a:r>
            <a:r>
              <a:rPr lang="en-US" i="1" dirty="0"/>
              <a:t>et al</a:t>
            </a:r>
            <a:r>
              <a:rPr lang="en-US" dirty="0"/>
              <a:t>. 2008]</a:t>
            </a:r>
          </a:p>
        </p:txBody>
      </p:sp>
      <p:pic>
        <p:nvPicPr>
          <p:cNvPr id="28"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687908" y="285750"/>
            <a:ext cx="2894194" cy="1901952"/>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9"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687908" y="2932112"/>
            <a:ext cx="2895600" cy="1901825"/>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0" name="Down Arrow 29"/>
          <p:cNvSpPr/>
          <p:nvPr/>
        </p:nvSpPr>
        <p:spPr>
          <a:xfrm>
            <a:off x="7021711" y="2266950"/>
            <a:ext cx="228600" cy="546354"/>
          </a:xfrm>
          <a:prstGeom prst="downArrow">
            <a:avLst/>
          </a:prstGeom>
          <a:solidFill>
            <a:srgbClr val="385D8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p:cNvSpPr/>
          <p:nvPr/>
        </p:nvSpPr>
        <p:spPr>
          <a:xfrm>
            <a:off x="6858000" y="2425249"/>
            <a:ext cx="565731" cy="17599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tx1"/>
                </a:solidFill>
                <a:sym typeface="Symbol"/>
              </a:rPr>
              <a:t>&gt;1</a:t>
            </a:r>
            <a:endParaRPr lang="en-US" sz="1600" dirty="0">
              <a:solidFill>
                <a:schemeClr val="tx1"/>
              </a:solidFill>
            </a:endParaRPr>
          </a:p>
        </p:txBody>
      </p:sp>
      <p:graphicFrame>
        <p:nvGraphicFramePr>
          <p:cNvPr id="4" name="Object 3"/>
          <p:cNvGraphicFramePr>
            <a:graphicFrameLocks noChangeAspect="1"/>
          </p:cNvGraphicFramePr>
          <p:nvPr>
            <p:extLst>
              <p:ext uri="{D42A27DB-BD31-4B8C-83A1-F6EECF244321}">
                <p14:modId xmlns:p14="http://schemas.microsoft.com/office/powerpoint/2010/main" val="3661439547"/>
              </p:ext>
            </p:extLst>
          </p:nvPr>
        </p:nvGraphicFramePr>
        <p:xfrm>
          <a:off x="1358235" y="3701795"/>
          <a:ext cx="3316287" cy="406400"/>
        </p:xfrm>
        <a:graphic>
          <a:graphicData uri="http://schemas.openxmlformats.org/presentationml/2006/ole">
            <mc:AlternateContent xmlns:mc="http://schemas.openxmlformats.org/markup-compatibility/2006">
              <mc:Choice xmlns:v="urn:schemas-microsoft-com:vml" Requires="v">
                <p:oleObj spid="_x0000_s57731" name="Equation" r:id="rId6" imgW="1866900" imgH="228600" progId="Equation.3">
                  <p:embed/>
                </p:oleObj>
              </mc:Choice>
              <mc:Fallback>
                <p:oleObj name="Equation" r:id="rId6" imgW="1866900" imgH="228600" progId="Equation.3">
                  <p:embed/>
                  <p:pic>
                    <p:nvPicPr>
                      <p:cNvPr id="0" name="Picture 8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358235" y="3701795"/>
                        <a:ext cx="3316287" cy="406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Down Arrow 5"/>
          <p:cNvSpPr/>
          <p:nvPr/>
        </p:nvSpPr>
        <p:spPr>
          <a:xfrm>
            <a:off x="2736755" y="3181350"/>
            <a:ext cx="235045" cy="5966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9" name="Object 8"/>
          <p:cNvGraphicFramePr>
            <a:graphicFrameLocks noChangeAspect="1"/>
          </p:cNvGraphicFramePr>
          <p:nvPr>
            <p:extLst>
              <p:ext uri="{D42A27DB-BD31-4B8C-83A1-F6EECF244321}">
                <p14:modId xmlns:p14="http://schemas.microsoft.com/office/powerpoint/2010/main" val="3979452879"/>
              </p:ext>
            </p:extLst>
          </p:nvPr>
        </p:nvGraphicFramePr>
        <p:xfrm>
          <a:off x="439738" y="2233613"/>
          <a:ext cx="5210175" cy="676275"/>
        </p:xfrm>
        <a:graphic>
          <a:graphicData uri="http://schemas.openxmlformats.org/presentationml/2006/ole">
            <mc:AlternateContent xmlns:mc="http://schemas.openxmlformats.org/markup-compatibility/2006">
              <mc:Choice xmlns:v="urn:schemas-microsoft-com:vml" Requires="v">
                <p:oleObj spid="_x0000_s57732" name="Equation" r:id="rId8" imgW="2933700" imgH="381000" progId="Equation.3">
                  <p:embed/>
                </p:oleObj>
              </mc:Choice>
              <mc:Fallback>
                <p:oleObj name="Equation" r:id="rId8" imgW="2933700" imgH="381000" progId="Equation.3">
                  <p:embed/>
                  <p:pic>
                    <p:nvPicPr>
                      <p:cNvPr id="0" name="Picture 8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39738" y="2233613"/>
                        <a:ext cx="5210175" cy="6762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 name="Right Brace 4"/>
          <p:cNvSpPr/>
          <p:nvPr/>
        </p:nvSpPr>
        <p:spPr>
          <a:xfrm rot="5400000">
            <a:off x="2765287" y="2318014"/>
            <a:ext cx="134812" cy="940987"/>
          </a:xfrm>
          <a:prstGeom prst="righ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7" name="Right Brace 16"/>
          <p:cNvSpPr/>
          <p:nvPr/>
        </p:nvSpPr>
        <p:spPr>
          <a:xfrm rot="5400000">
            <a:off x="4281342" y="2052492"/>
            <a:ext cx="152400" cy="1495716"/>
          </a:xfrm>
          <a:prstGeom prst="righ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 name="TextBox 11"/>
          <p:cNvSpPr txBox="1"/>
          <p:nvPr/>
        </p:nvSpPr>
        <p:spPr>
          <a:xfrm>
            <a:off x="2205901" y="2876550"/>
            <a:ext cx="1264898" cy="338554"/>
          </a:xfrm>
          <a:prstGeom prst="rect">
            <a:avLst/>
          </a:prstGeom>
          <a:noFill/>
        </p:spPr>
        <p:txBody>
          <a:bodyPr wrap="none" rtlCol="0">
            <a:spAutoFit/>
          </a:bodyPr>
          <a:lstStyle/>
          <a:p>
            <a:pPr algn="ctr"/>
            <a:r>
              <a:rPr lang="en-US" sz="1600" dirty="0" smtClean="0"/>
              <a:t>value fidelity</a:t>
            </a:r>
            <a:endParaRPr lang="en-US" sz="1600" dirty="0"/>
          </a:p>
        </p:txBody>
      </p:sp>
      <p:sp>
        <p:nvSpPr>
          <p:cNvPr id="19" name="TextBox 18"/>
          <p:cNvSpPr txBox="1"/>
          <p:nvPr/>
        </p:nvSpPr>
        <p:spPr>
          <a:xfrm>
            <a:off x="3401908" y="2876550"/>
            <a:ext cx="1919051" cy="338554"/>
          </a:xfrm>
          <a:prstGeom prst="rect">
            <a:avLst/>
          </a:prstGeom>
          <a:noFill/>
        </p:spPr>
        <p:txBody>
          <a:bodyPr wrap="none" rtlCol="0">
            <a:spAutoFit/>
          </a:bodyPr>
          <a:lstStyle/>
          <a:p>
            <a:pPr algn="ctr"/>
            <a:r>
              <a:rPr lang="en-US" sz="1600" dirty="0" smtClean="0"/>
              <a:t>gradient modulation</a:t>
            </a:r>
            <a:endParaRPr lang="en-US" sz="1600" dirty="0"/>
          </a:p>
        </p:txBody>
      </p:sp>
      <p:sp>
        <p:nvSpPr>
          <p:cNvPr id="23" name="TextBox 22"/>
          <p:cNvSpPr txBox="1"/>
          <p:nvPr/>
        </p:nvSpPr>
        <p:spPr>
          <a:xfrm>
            <a:off x="6947746" y="1812033"/>
            <a:ext cx="365549" cy="369332"/>
          </a:xfrm>
          <a:prstGeom prst="rect">
            <a:avLst/>
          </a:prstGeom>
          <a:solidFill>
            <a:schemeClr val="tx1">
              <a:lumMod val="50000"/>
              <a:lumOff val="50000"/>
              <a:alpha val="50000"/>
            </a:schemeClr>
          </a:solidFill>
          <a:ln w="25400">
            <a:solidFill>
              <a:schemeClr val="tx1"/>
            </a:solidFill>
          </a:ln>
        </p:spPr>
        <p:txBody>
          <a:bodyPr wrap="none" rtlCol="0">
            <a:spAutoFit/>
          </a:bodyPr>
          <a:lstStyle/>
          <a:p>
            <a:r>
              <a:rPr lang="en-US" i="1" dirty="0" err="1" smtClean="0"/>
              <a:t>F</a:t>
            </a:r>
            <a:r>
              <a:rPr lang="en-US" i="1" baseline="30000" dirty="0" err="1" smtClean="0"/>
              <a:t>o</a:t>
            </a:r>
            <a:endParaRPr lang="en-US" i="1" baseline="30000" dirty="0"/>
          </a:p>
        </p:txBody>
      </p:sp>
      <p:sp>
        <p:nvSpPr>
          <p:cNvPr id="24" name="TextBox 23"/>
          <p:cNvSpPr txBox="1"/>
          <p:nvPr/>
        </p:nvSpPr>
        <p:spPr>
          <a:xfrm>
            <a:off x="6858000" y="4458714"/>
            <a:ext cx="549446" cy="369332"/>
          </a:xfrm>
          <a:prstGeom prst="rect">
            <a:avLst/>
          </a:prstGeom>
          <a:solidFill>
            <a:schemeClr val="tx1">
              <a:lumMod val="50000"/>
              <a:lumOff val="50000"/>
              <a:alpha val="50000"/>
            </a:schemeClr>
          </a:solidFill>
          <a:ln w="25400">
            <a:solidFill>
              <a:schemeClr val="tx1"/>
            </a:solidFill>
          </a:ln>
        </p:spPr>
        <p:txBody>
          <a:bodyPr wrap="none" rtlCol="0">
            <a:spAutoFit/>
          </a:bodyPr>
          <a:lstStyle/>
          <a:p>
            <a:r>
              <a:rPr lang="en-US" i="1" dirty="0" err="1" smtClean="0"/>
              <a:t>F</a:t>
            </a:r>
            <a:r>
              <a:rPr lang="en-US" i="1" baseline="30000" dirty="0" err="1" smtClean="0"/>
              <a:t>new</a:t>
            </a:r>
            <a:endParaRPr lang="en-US" i="1" baseline="30000" dirty="0"/>
          </a:p>
        </p:txBody>
      </p:sp>
    </p:spTree>
    <p:extLst>
      <p:ext uri="{BB962C8B-B14F-4D97-AF65-F5344CB8AC3E}">
        <p14:creationId xmlns:p14="http://schemas.microsoft.com/office/powerpoint/2010/main" val="16427470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9"/>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1"/>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30" grpId="0" animBg="1"/>
      <p:bldP spid="31" grpId="0" animBg="1"/>
      <p:bldP spid="6" grpId="0" animBg="1"/>
      <p:bldP spid="5" grpId="0" animBg="1"/>
      <p:bldP spid="17" grpId="0" animBg="1"/>
      <p:bldP spid="12" grpId="0"/>
      <p:bldP spid="19" grpId="0"/>
      <p:bldP spid="2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4267200" cy="857250"/>
          </a:xfrm>
        </p:spPr>
        <p:txBody>
          <a:bodyPr/>
          <a:lstStyle/>
          <a:p>
            <a:r>
              <a:rPr lang="en-US" b="1" dirty="0" smtClean="0"/>
              <a:t>Approach</a:t>
            </a:r>
            <a:endParaRPr lang="en-US" b="1" dirty="0"/>
          </a:p>
        </p:txBody>
      </p:sp>
      <p:sp>
        <p:nvSpPr>
          <p:cNvPr id="3" name="Content Placeholder 2"/>
          <p:cNvSpPr>
            <a:spLocks noGrp="1"/>
          </p:cNvSpPr>
          <p:nvPr>
            <p:ph idx="1"/>
          </p:nvPr>
        </p:nvSpPr>
        <p:spPr>
          <a:xfrm>
            <a:off x="457200" y="1200150"/>
            <a:ext cx="8229600" cy="3943350"/>
          </a:xfrm>
        </p:spPr>
        <p:txBody>
          <a:bodyPr>
            <a:normAutofit/>
          </a:bodyPr>
          <a:lstStyle/>
          <a:p>
            <a:pPr marL="0" indent="0">
              <a:buNone/>
            </a:pPr>
            <a:r>
              <a:rPr lang="en-US" dirty="0" smtClean="0"/>
              <a:t>Extend the image-processing</a:t>
            </a:r>
            <a:br>
              <a:rPr lang="en-US" dirty="0" smtClean="0"/>
            </a:br>
            <a:r>
              <a:rPr lang="en-US" dirty="0" smtClean="0"/>
              <a:t>formulation of [</a:t>
            </a:r>
            <a:r>
              <a:rPr lang="en-US" sz="2800" dirty="0" err="1" smtClean="0"/>
              <a:t>Bhat</a:t>
            </a:r>
            <a:r>
              <a:rPr lang="en-US" sz="2800" dirty="0" smtClean="0"/>
              <a:t> </a:t>
            </a:r>
            <a:r>
              <a:rPr lang="en-US" sz="2800" i="1" dirty="0" smtClean="0"/>
              <a:t>et al</a:t>
            </a:r>
            <a:r>
              <a:rPr lang="en-US" sz="2800" dirty="0" smtClean="0"/>
              <a:t>. ’08</a:t>
            </a:r>
            <a:r>
              <a:rPr lang="en-US" dirty="0" smtClean="0"/>
              <a:t>]:</a:t>
            </a:r>
            <a:br>
              <a:rPr lang="en-US" dirty="0" smtClean="0"/>
            </a:br>
            <a:r>
              <a:rPr lang="en-US" dirty="0" smtClean="0"/>
              <a:t/>
            </a:r>
            <a:br>
              <a:rPr lang="en-US" dirty="0" smtClean="0"/>
            </a:br>
            <a:r>
              <a:rPr lang="en-US" dirty="0" smtClean="0"/>
              <a:t/>
            </a:r>
            <a:br>
              <a:rPr lang="en-US" dirty="0" smtClean="0"/>
            </a:br>
            <a:endParaRPr lang="en-US" dirty="0" smtClean="0"/>
          </a:p>
          <a:p>
            <a:pPr marL="0" indent="0">
              <a:buNone/>
            </a:pPr>
            <a:endParaRPr lang="en-US" dirty="0" smtClean="0"/>
          </a:p>
          <a:p>
            <a:pPr marL="0" indent="0">
              <a:buNone/>
            </a:pPr>
            <a:r>
              <a:rPr lang="en-US" dirty="0" smtClean="0"/>
              <a:t>This also works for signals on meshes.</a:t>
            </a:r>
            <a:endParaRPr lang="en-US" dirty="0"/>
          </a:p>
        </p:txBody>
      </p:sp>
      <p:graphicFrame>
        <p:nvGraphicFramePr>
          <p:cNvPr id="9" name="Object 8"/>
          <p:cNvGraphicFramePr>
            <a:graphicFrameLocks noChangeAspect="1"/>
          </p:cNvGraphicFramePr>
          <p:nvPr>
            <p:extLst>
              <p:ext uri="{D42A27DB-BD31-4B8C-83A1-F6EECF244321}">
                <p14:modId xmlns:p14="http://schemas.microsoft.com/office/powerpoint/2010/main" val="481953417"/>
              </p:ext>
            </p:extLst>
          </p:nvPr>
        </p:nvGraphicFramePr>
        <p:xfrm>
          <a:off x="439738" y="2233613"/>
          <a:ext cx="5210175" cy="676275"/>
        </p:xfrm>
        <a:graphic>
          <a:graphicData uri="http://schemas.openxmlformats.org/presentationml/2006/ole">
            <mc:AlternateContent xmlns:mc="http://schemas.openxmlformats.org/markup-compatibility/2006">
              <mc:Choice xmlns:v="urn:schemas-microsoft-com:vml" Requires="v">
                <p:oleObj spid="_x0000_s58704" name="Equation" r:id="rId4" imgW="2933700" imgH="381000" progId="Equation.3">
                  <p:embed/>
                </p:oleObj>
              </mc:Choice>
              <mc:Fallback>
                <p:oleObj name="Equation" r:id="rId4" imgW="2933700" imgH="381000" progId="Equation.3">
                  <p:embed/>
                  <p:pic>
                    <p:nvPicPr>
                      <p:cNvPr id="0" name="Picture 4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9738" y="2233613"/>
                        <a:ext cx="5210175" cy="6762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32770" name="Picture 2"/>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278880" y="166116"/>
            <a:ext cx="2103120" cy="21031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2771" name="Picture 3"/>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266994" y="2830830"/>
            <a:ext cx="2103120" cy="21031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5" name="TextBox 24"/>
          <p:cNvSpPr txBox="1"/>
          <p:nvPr/>
        </p:nvSpPr>
        <p:spPr>
          <a:xfrm>
            <a:off x="6947746" y="1812033"/>
            <a:ext cx="365549" cy="369332"/>
          </a:xfrm>
          <a:prstGeom prst="rect">
            <a:avLst/>
          </a:prstGeom>
          <a:solidFill>
            <a:schemeClr val="tx1">
              <a:lumMod val="50000"/>
              <a:lumOff val="50000"/>
              <a:alpha val="50000"/>
            </a:schemeClr>
          </a:solidFill>
          <a:ln w="25400">
            <a:solidFill>
              <a:schemeClr val="tx1"/>
            </a:solidFill>
          </a:ln>
        </p:spPr>
        <p:txBody>
          <a:bodyPr wrap="none" rtlCol="0">
            <a:spAutoFit/>
          </a:bodyPr>
          <a:lstStyle/>
          <a:p>
            <a:r>
              <a:rPr lang="en-US" i="1" dirty="0" err="1" smtClean="0"/>
              <a:t>F</a:t>
            </a:r>
            <a:r>
              <a:rPr lang="en-US" i="1" baseline="30000" dirty="0" err="1" smtClean="0"/>
              <a:t>o</a:t>
            </a:r>
            <a:endParaRPr lang="en-US" i="1" baseline="30000" dirty="0"/>
          </a:p>
        </p:txBody>
      </p:sp>
      <p:sp>
        <p:nvSpPr>
          <p:cNvPr id="26" name="TextBox 25"/>
          <p:cNvSpPr txBox="1"/>
          <p:nvPr/>
        </p:nvSpPr>
        <p:spPr>
          <a:xfrm>
            <a:off x="6858000" y="4458714"/>
            <a:ext cx="549446" cy="369332"/>
          </a:xfrm>
          <a:prstGeom prst="rect">
            <a:avLst/>
          </a:prstGeom>
          <a:solidFill>
            <a:schemeClr val="tx1">
              <a:lumMod val="50000"/>
              <a:lumOff val="50000"/>
              <a:alpha val="50000"/>
            </a:schemeClr>
          </a:solidFill>
          <a:ln w="25400">
            <a:solidFill>
              <a:schemeClr val="tx1"/>
            </a:solidFill>
          </a:ln>
        </p:spPr>
        <p:txBody>
          <a:bodyPr wrap="none" rtlCol="0">
            <a:spAutoFit/>
          </a:bodyPr>
          <a:lstStyle/>
          <a:p>
            <a:r>
              <a:rPr lang="en-US" i="1" dirty="0" err="1" smtClean="0"/>
              <a:t>F</a:t>
            </a:r>
            <a:r>
              <a:rPr lang="en-US" i="1" baseline="30000" dirty="0" err="1" smtClean="0"/>
              <a:t>new</a:t>
            </a:r>
            <a:endParaRPr lang="en-US" i="1" baseline="30000" dirty="0"/>
          </a:p>
        </p:txBody>
      </p:sp>
      <p:sp>
        <p:nvSpPr>
          <p:cNvPr id="32" name="Down Arrow 31"/>
          <p:cNvSpPr/>
          <p:nvPr/>
        </p:nvSpPr>
        <p:spPr>
          <a:xfrm>
            <a:off x="7021711" y="2266950"/>
            <a:ext cx="228600" cy="546354"/>
          </a:xfrm>
          <a:prstGeom prst="downArrow">
            <a:avLst/>
          </a:prstGeom>
          <a:solidFill>
            <a:srgbClr val="385D8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p:cNvSpPr/>
          <p:nvPr/>
        </p:nvSpPr>
        <p:spPr>
          <a:xfrm>
            <a:off x="6858000" y="2425249"/>
            <a:ext cx="565731" cy="17599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tx1"/>
                </a:solidFill>
                <a:sym typeface="Symbol"/>
              </a:rPr>
              <a:t>&gt;1</a:t>
            </a:r>
            <a:endParaRPr lang="en-US" sz="1600" dirty="0">
              <a:solidFill>
                <a:schemeClr val="tx1"/>
              </a:solidFill>
            </a:endParaRPr>
          </a:p>
        </p:txBody>
      </p:sp>
      <p:graphicFrame>
        <p:nvGraphicFramePr>
          <p:cNvPr id="21" name="Object 20"/>
          <p:cNvGraphicFramePr>
            <a:graphicFrameLocks noChangeAspect="1"/>
          </p:cNvGraphicFramePr>
          <p:nvPr>
            <p:extLst>
              <p:ext uri="{D42A27DB-BD31-4B8C-83A1-F6EECF244321}">
                <p14:modId xmlns:p14="http://schemas.microsoft.com/office/powerpoint/2010/main" val="913564626"/>
              </p:ext>
            </p:extLst>
          </p:nvPr>
        </p:nvGraphicFramePr>
        <p:xfrm>
          <a:off x="1358235" y="3701795"/>
          <a:ext cx="3316287" cy="406400"/>
        </p:xfrm>
        <a:graphic>
          <a:graphicData uri="http://schemas.openxmlformats.org/presentationml/2006/ole">
            <mc:AlternateContent xmlns:mc="http://schemas.openxmlformats.org/markup-compatibility/2006">
              <mc:Choice xmlns:v="urn:schemas-microsoft-com:vml" Requires="v">
                <p:oleObj spid="_x0000_s58705" name="Equation" r:id="rId8" imgW="1866900" imgH="228600" progId="Equation.3">
                  <p:embed/>
                </p:oleObj>
              </mc:Choice>
              <mc:Fallback>
                <p:oleObj name="Equation" r:id="rId8" imgW="1866900" imgH="228600" progId="Equation.3">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358235" y="3701795"/>
                        <a:ext cx="3316287" cy="406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2" name="Down Arrow 21"/>
          <p:cNvSpPr/>
          <p:nvPr/>
        </p:nvSpPr>
        <p:spPr>
          <a:xfrm>
            <a:off x="2736755" y="3181350"/>
            <a:ext cx="235045" cy="5966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ight Brace 22"/>
          <p:cNvSpPr/>
          <p:nvPr/>
        </p:nvSpPr>
        <p:spPr>
          <a:xfrm rot="5400000">
            <a:off x="2765287" y="2318014"/>
            <a:ext cx="134812" cy="940987"/>
          </a:xfrm>
          <a:prstGeom prst="righ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4" name="Right Brace 23"/>
          <p:cNvSpPr/>
          <p:nvPr/>
        </p:nvSpPr>
        <p:spPr>
          <a:xfrm rot="5400000">
            <a:off x="4281342" y="2052492"/>
            <a:ext cx="152400" cy="1495716"/>
          </a:xfrm>
          <a:prstGeom prst="righ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7" name="TextBox 26"/>
          <p:cNvSpPr txBox="1"/>
          <p:nvPr/>
        </p:nvSpPr>
        <p:spPr>
          <a:xfrm>
            <a:off x="2205901" y="2876550"/>
            <a:ext cx="1264898" cy="338554"/>
          </a:xfrm>
          <a:prstGeom prst="rect">
            <a:avLst/>
          </a:prstGeom>
          <a:noFill/>
        </p:spPr>
        <p:txBody>
          <a:bodyPr wrap="none" rtlCol="0">
            <a:spAutoFit/>
          </a:bodyPr>
          <a:lstStyle/>
          <a:p>
            <a:pPr algn="ctr"/>
            <a:r>
              <a:rPr lang="en-US" sz="1600" dirty="0" smtClean="0"/>
              <a:t>value fidelity</a:t>
            </a:r>
            <a:endParaRPr lang="en-US" sz="1600" dirty="0"/>
          </a:p>
        </p:txBody>
      </p:sp>
      <p:sp>
        <p:nvSpPr>
          <p:cNvPr id="28" name="TextBox 27"/>
          <p:cNvSpPr txBox="1"/>
          <p:nvPr/>
        </p:nvSpPr>
        <p:spPr>
          <a:xfrm>
            <a:off x="3401908" y="2876550"/>
            <a:ext cx="1919051" cy="338554"/>
          </a:xfrm>
          <a:prstGeom prst="rect">
            <a:avLst/>
          </a:prstGeom>
          <a:noFill/>
        </p:spPr>
        <p:txBody>
          <a:bodyPr wrap="none" rtlCol="0">
            <a:spAutoFit/>
          </a:bodyPr>
          <a:lstStyle/>
          <a:p>
            <a:pPr algn="ctr"/>
            <a:r>
              <a:rPr lang="en-US" sz="1600" dirty="0" smtClean="0"/>
              <a:t>gradient modulation</a:t>
            </a:r>
            <a:endParaRPr lang="en-US" sz="1600" dirty="0"/>
          </a:p>
        </p:txBody>
      </p:sp>
    </p:spTree>
    <p:extLst>
      <p:ext uri="{BB962C8B-B14F-4D97-AF65-F5344CB8AC3E}">
        <p14:creationId xmlns:p14="http://schemas.microsoft.com/office/powerpoint/2010/main" val="16384372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277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32" grpId="0" animBg="1"/>
      <p:bldP spid="3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4267200" cy="857250"/>
          </a:xfrm>
        </p:spPr>
        <p:txBody>
          <a:bodyPr/>
          <a:lstStyle/>
          <a:p>
            <a:r>
              <a:rPr lang="en-US" b="1" dirty="0" smtClean="0"/>
              <a:t>Approach</a:t>
            </a:r>
            <a:endParaRPr lang="en-US" b="1" dirty="0"/>
          </a:p>
        </p:txBody>
      </p:sp>
      <p:sp>
        <p:nvSpPr>
          <p:cNvPr id="3" name="Content Placeholder 2"/>
          <p:cNvSpPr>
            <a:spLocks noGrp="1"/>
          </p:cNvSpPr>
          <p:nvPr>
            <p:ph idx="1"/>
          </p:nvPr>
        </p:nvSpPr>
        <p:spPr>
          <a:xfrm>
            <a:off x="457200" y="1200150"/>
            <a:ext cx="8229600" cy="3943350"/>
          </a:xfrm>
        </p:spPr>
        <p:txBody>
          <a:bodyPr>
            <a:normAutofit/>
          </a:bodyPr>
          <a:lstStyle/>
          <a:p>
            <a:pPr marL="0" indent="0">
              <a:buNone/>
            </a:pPr>
            <a:r>
              <a:rPr lang="en-US" dirty="0" smtClean="0"/>
              <a:t>Extend the </a:t>
            </a:r>
            <a:r>
              <a:rPr lang="en-US" dirty="0"/>
              <a:t>image-processing</a:t>
            </a:r>
            <a:r>
              <a:rPr lang="en-US" dirty="0" smtClean="0"/>
              <a:t/>
            </a:r>
            <a:br>
              <a:rPr lang="en-US" dirty="0" smtClean="0"/>
            </a:br>
            <a:r>
              <a:rPr lang="en-US" dirty="0" smtClean="0"/>
              <a:t>formulation of [</a:t>
            </a:r>
            <a:r>
              <a:rPr lang="en-US" sz="2800" dirty="0" err="1" smtClean="0"/>
              <a:t>Bhat</a:t>
            </a:r>
            <a:r>
              <a:rPr lang="en-US" sz="2800" dirty="0" smtClean="0"/>
              <a:t> </a:t>
            </a:r>
            <a:r>
              <a:rPr lang="en-US" sz="2800" i="1" dirty="0" smtClean="0"/>
              <a:t>et al</a:t>
            </a:r>
            <a:r>
              <a:rPr lang="en-US" sz="2800" dirty="0" smtClean="0"/>
              <a:t>. ’08</a:t>
            </a:r>
            <a:r>
              <a:rPr lang="en-US" dirty="0" smtClean="0"/>
              <a:t>]:</a:t>
            </a:r>
          </a:p>
          <a:p>
            <a:pPr marL="0" indent="0">
              <a:buNone/>
            </a:pPr>
            <a:endParaRPr lang="en-US" sz="2000" dirty="0"/>
          </a:p>
          <a:p>
            <a:pPr marL="0" indent="0">
              <a:buNone/>
            </a:pPr>
            <a:endParaRPr lang="en-US" sz="2000" dirty="0" smtClean="0"/>
          </a:p>
          <a:p>
            <a:pPr marL="0" indent="0">
              <a:buNone/>
            </a:pPr>
            <a:r>
              <a:rPr lang="en-US" dirty="0" smtClean="0"/>
              <a:t>Three different parameters:</a:t>
            </a:r>
          </a:p>
          <a:p>
            <a:pPr marL="801688" lvl="1" indent="-401638">
              <a:buFont typeface="+mj-lt"/>
              <a:buAutoNum type="arabicPeriod"/>
            </a:pPr>
            <a:r>
              <a:rPr lang="en-US" sz="2600" dirty="0" smtClean="0"/>
              <a:t>The original signal</a:t>
            </a:r>
          </a:p>
          <a:p>
            <a:pPr marL="801688" lvl="1" indent="-401638">
              <a:buFont typeface="+mj-lt"/>
              <a:buAutoNum type="arabicPeriod"/>
            </a:pPr>
            <a:r>
              <a:rPr lang="en-US" sz="2600" dirty="0" smtClean="0"/>
              <a:t>The gradient modulation</a:t>
            </a:r>
          </a:p>
          <a:p>
            <a:pPr marL="801688" lvl="1" indent="-401638">
              <a:buFont typeface="+mj-lt"/>
              <a:buAutoNum type="arabicPeriod"/>
            </a:pPr>
            <a:r>
              <a:rPr lang="en-US" sz="2600" dirty="0" smtClean="0"/>
              <a:t>The metric</a:t>
            </a:r>
          </a:p>
          <a:p>
            <a:pPr marL="0" indent="0">
              <a:buNone/>
            </a:pPr>
            <a:endParaRPr lang="en-US" dirty="0" smtClean="0"/>
          </a:p>
        </p:txBody>
      </p:sp>
      <p:graphicFrame>
        <p:nvGraphicFramePr>
          <p:cNvPr id="12" name="Object 11"/>
          <p:cNvGraphicFramePr>
            <a:graphicFrameLocks noChangeAspect="1"/>
          </p:cNvGraphicFramePr>
          <p:nvPr>
            <p:extLst>
              <p:ext uri="{D42A27DB-BD31-4B8C-83A1-F6EECF244321}">
                <p14:modId xmlns:p14="http://schemas.microsoft.com/office/powerpoint/2010/main" val="899605602"/>
              </p:ext>
            </p:extLst>
          </p:nvPr>
        </p:nvGraphicFramePr>
        <p:xfrm>
          <a:off x="439738" y="2233613"/>
          <a:ext cx="5210175" cy="676275"/>
        </p:xfrm>
        <a:graphic>
          <a:graphicData uri="http://schemas.openxmlformats.org/presentationml/2006/ole">
            <mc:AlternateContent xmlns:mc="http://schemas.openxmlformats.org/markup-compatibility/2006">
              <mc:Choice xmlns:v="urn:schemas-microsoft-com:vml" Requires="v">
                <p:oleObj spid="_x0000_s59583" name="Equation" r:id="rId4" imgW="2933700" imgH="381000" progId="Equation.3">
                  <p:embed/>
                </p:oleObj>
              </mc:Choice>
              <mc:Fallback>
                <p:oleObj name="Equation" r:id="rId4" imgW="2933700" imgH="381000" progId="Equation.3">
                  <p:embed/>
                  <p:pic>
                    <p:nvPicPr>
                      <p:cNvPr id="0" name="Picture 4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9738" y="2233613"/>
                        <a:ext cx="5210175" cy="6762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 name="Oval 6"/>
          <p:cNvSpPr/>
          <p:nvPr/>
        </p:nvSpPr>
        <p:spPr>
          <a:xfrm>
            <a:off x="2438400" y="2308411"/>
            <a:ext cx="304800" cy="506863"/>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p:cNvSpPr/>
          <p:nvPr/>
        </p:nvSpPr>
        <p:spPr>
          <a:xfrm>
            <a:off x="4043676" y="2302512"/>
            <a:ext cx="299724" cy="506863"/>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p:cNvSpPr/>
          <p:nvPr/>
        </p:nvSpPr>
        <p:spPr>
          <a:xfrm>
            <a:off x="3684692" y="2302512"/>
            <a:ext cx="228600" cy="506863"/>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p:cNvSpPr/>
          <p:nvPr/>
        </p:nvSpPr>
        <p:spPr>
          <a:xfrm>
            <a:off x="4910665" y="2302512"/>
            <a:ext cx="228600" cy="506863"/>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p:cNvSpPr/>
          <p:nvPr/>
        </p:nvSpPr>
        <p:spPr>
          <a:xfrm>
            <a:off x="3562661" y="2302512"/>
            <a:ext cx="228600" cy="506863"/>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p:cNvSpPr/>
          <p:nvPr/>
        </p:nvSpPr>
        <p:spPr>
          <a:xfrm>
            <a:off x="5291665" y="2302512"/>
            <a:ext cx="304800" cy="506863"/>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p:cNvSpPr/>
          <p:nvPr/>
        </p:nvSpPr>
        <p:spPr>
          <a:xfrm>
            <a:off x="2023535" y="2302512"/>
            <a:ext cx="228600" cy="506863"/>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3" name="Picture 2"/>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278880" y="166116"/>
            <a:ext cx="2103120" cy="21031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 name="Picture 3"/>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266994" y="2830830"/>
            <a:ext cx="2103120" cy="21031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5" name="TextBox 44"/>
          <p:cNvSpPr txBox="1"/>
          <p:nvPr/>
        </p:nvSpPr>
        <p:spPr>
          <a:xfrm>
            <a:off x="6947746" y="1812033"/>
            <a:ext cx="365549" cy="369332"/>
          </a:xfrm>
          <a:prstGeom prst="rect">
            <a:avLst/>
          </a:prstGeom>
          <a:solidFill>
            <a:schemeClr val="tx1">
              <a:lumMod val="50000"/>
              <a:lumOff val="50000"/>
              <a:alpha val="50000"/>
            </a:schemeClr>
          </a:solidFill>
          <a:ln w="25400">
            <a:solidFill>
              <a:schemeClr val="tx1"/>
            </a:solidFill>
          </a:ln>
        </p:spPr>
        <p:txBody>
          <a:bodyPr wrap="none" rtlCol="0">
            <a:spAutoFit/>
          </a:bodyPr>
          <a:lstStyle/>
          <a:p>
            <a:r>
              <a:rPr lang="en-US" i="1" dirty="0" err="1" smtClean="0"/>
              <a:t>F</a:t>
            </a:r>
            <a:r>
              <a:rPr lang="en-US" i="1" baseline="30000" dirty="0" err="1" smtClean="0"/>
              <a:t>o</a:t>
            </a:r>
            <a:endParaRPr lang="en-US" i="1" baseline="30000" dirty="0"/>
          </a:p>
        </p:txBody>
      </p:sp>
      <p:sp>
        <p:nvSpPr>
          <p:cNvPr id="46" name="TextBox 45"/>
          <p:cNvSpPr txBox="1"/>
          <p:nvPr/>
        </p:nvSpPr>
        <p:spPr>
          <a:xfrm>
            <a:off x="6858000" y="4458714"/>
            <a:ext cx="549446" cy="369332"/>
          </a:xfrm>
          <a:prstGeom prst="rect">
            <a:avLst/>
          </a:prstGeom>
          <a:solidFill>
            <a:schemeClr val="tx1">
              <a:lumMod val="50000"/>
              <a:lumOff val="50000"/>
              <a:alpha val="50000"/>
            </a:schemeClr>
          </a:solidFill>
          <a:ln w="25400">
            <a:solidFill>
              <a:schemeClr val="tx1"/>
            </a:solidFill>
          </a:ln>
        </p:spPr>
        <p:txBody>
          <a:bodyPr wrap="none" rtlCol="0">
            <a:spAutoFit/>
          </a:bodyPr>
          <a:lstStyle/>
          <a:p>
            <a:r>
              <a:rPr lang="en-US" i="1" dirty="0" err="1" smtClean="0"/>
              <a:t>F</a:t>
            </a:r>
            <a:r>
              <a:rPr lang="en-US" i="1" baseline="30000" dirty="0" err="1" smtClean="0"/>
              <a:t>new</a:t>
            </a:r>
            <a:endParaRPr lang="en-US" i="1" baseline="30000" dirty="0"/>
          </a:p>
        </p:txBody>
      </p:sp>
      <p:sp>
        <p:nvSpPr>
          <p:cNvPr id="47" name="Down Arrow 46"/>
          <p:cNvSpPr/>
          <p:nvPr/>
        </p:nvSpPr>
        <p:spPr>
          <a:xfrm>
            <a:off x="7021711" y="2266950"/>
            <a:ext cx="228600" cy="546354"/>
          </a:xfrm>
          <a:prstGeom prst="downArrow">
            <a:avLst/>
          </a:prstGeom>
          <a:solidFill>
            <a:srgbClr val="385D8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ectangle 47"/>
          <p:cNvSpPr/>
          <p:nvPr/>
        </p:nvSpPr>
        <p:spPr>
          <a:xfrm>
            <a:off x="6858000" y="2425249"/>
            <a:ext cx="565731" cy="17599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tx1"/>
                </a:solidFill>
                <a:sym typeface="Symbol"/>
              </a:rPr>
              <a:t>&gt;1</a:t>
            </a:r>
            <a:endParaRPr lang="en-US" sz="1600" dirty="0">
              <a:solidFill>
                <a:schemeClr val="tx1"/>
              </a:solidFill>
            </a:endParaRPr>
          </a:p>
        </p:txBody>
      </p:sp>
      <p:sp>
        <p:nvSpPr>
          <p:cNvPr id="28" name="Right Brace 27"/>
          <p:cNvSpPr/>
          <p:nvPr/>
        </p:nvSpPr>
        <p:spPr>
          <a:xfrm rot="5400000">
            <a:off x="2765287" y="2318014"/>
            <a:ext cx="134812" cy="940987"/>
          </a:xfrm>
          <a:prstGeom prst="righ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9" name="Right Brace 28"/>
          <p:cNvSpPr/>
          <p:nvPr/>
        </p:nvSpPr>
        <p:spPr>
          <a:xfrm rot="5400000">
            <a:off x="4281342" y="2052492"/>
            <a:ext cx="152400" cy="1495716"/>
          </a:xfrm>
          <a:prstGeom prst="righ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0" name="TextBox 29"/>
          <p:cNvSpPr txBox="1"/>
          <p:nvPr/>
        </p:nvSpPr>
        <p:spPr>
          <a:xfrm>
            <a:off x="2205901" y="2876550"/>
            <a:ext cx="1264898" cy="338554"/>
          </a:xfrm>
          <a:prstGeom prst="rect">
            <a:avLst/>
          </a:prstGeom>
          <a:noFill/>
        </p:spPr>
        <p:txBody>
          <a:bodyPr wrap="none" rtlCol="0">
            <a:spAutoFit/>
          </a:bodyPr>
          <a:lstStyle/>
          <a:p>
            <a:pPr algn="ctr"/>
            <a:r>
              <a:rPr lang="en-US" sz="1600" dirty="0" smtClean="0"/>
              <a:t>value fidelity</a:t>
            </a:r>
            <a:endParaRPr lang="en-US" sz="1600" dirty="0"/>
          </a:p>
        </p:txBody>
      </p:sp>
      <p:sp>
        <p:nvSpPr>
          <p:cNvPr id="31" name="TextBox 30"/>
          <p:cNvSpPr txBox="1"/>
          <p:nvPr/>
        </p:nvSpPr>
        <p:spPr>
          <a:xfrm>
            <a:off x="3401908" y="2876550"/>
            <a:ext cx="1919051" cy="338554"/>
          </a:xfrm>
          <a:prstGeom prst="rect">
            <a:avLst/>
          </a:prstGeom>
          <a:noFill/>
        </p:spPr>
        <p:txBody>
          <a:bodyPr wrap="none" rtlCol="0">
            <a:spAutoFit/>
          </a:bodyPr>
          <a:lstStyle/>
          <a:p>
            <a:pPr algn="ctr"/>
            <a:r>
              <a:rPr lang="en-US" sz="1600" dirty="0" smtClean="0"/>
              <a:t>gradient modulation</a:t>
            </a:r>
            <a:endParaRPr lang="en-US" sz="1600" dirty="0"/>
          </a:p>
        </p:txBody>
      </p:sp>
    </p:spTree>
    <p:extLst>
      <p:ext uri="{BB962C8B-B14F-4D97-AF65-F5344CB8AC3E}">
        <p14:creationId xmlns:p14="http://schemas.microsoft.com/office/powerpoint/2010/main" val="16170810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par>
                                <p:cTn id="15" presetID="1" presetClass="exit" presetSubtype="0" fill="hold" grpId="1" nodeType="withEffect">
                                  <p:stCondLst>
                                    <p:cond delay="0"/>
                                  </p:stCondLst>
                                  <p:childTnLst>
                                    <p:set>
                                      <p:cBhvr>
                                        <p:cTn id="16" dur="1" fill="hold">
                                          <p:stCondLst>
                                            <p:cond delay="0"/>
                                          </p:stCondLst>
                                        </p:cTn>
                                        <p:tgtEl>
                                          <p:spTgt spid="7"/>
                                        </p:tgtEl>
                                        <p:attrNameLst>
                                          <p:attrName>style.visibility</p:attrName>
                                        </p:attrNameLst>
                                      </p:cBhvr>
                                      <p:to>
                                        <p:strVal val="hidden"/>
                                      </p:to>
                                    </p:set>
                                  </p:childTnLst>
                                </p:cTn>
                              </p:par>
                              <p:par>
                                <p:cTn id="17" presetID="1" presetClass="exit" presetSubtype="0" fill="hold" grpId="1" nodeType="withEffect">
                                  <p:stCondLst>
                                    <p:cond delay="0"/>
                                  </p:stCondLst>
                                  <p:childTnLst>
                                    <p:set>
                                      <p:cBhvr>
                                        <p:cTn id="18" dur="1" fill="hold">
                                          <p:stCondLst>
                                            <p:cond delay="0"/>
                                          </p:stCondLst>
                                        </p:cTn>
                                        <p:tgtEl>
                                          <p:spTgt spid="18"/>
                                        </p:tgtEl>
                                        <p:attrNameLst>
                                          <p:attrName>style.visibility</p:attrName>
                                        </p:attrNameLst>
                                      </p:cBhvr>
                                      <p:to>
                                        <p:strVal val="hidden"/>
                                      </p:to>
                                    </p:set>
                                  </p:childTnLst>
                                </p:cTn>
                              </p:par>
                              <p:par>
                                <p:cTn id="19" presetID="1" presetClass="entr" presetSubtype="0" fill="hold" grpId="0" nodeType="withEffect">
                                  <p:stCondLst>
                                    <p:cond delay="0"/>
                                  </p:stCondLst>
                                  <p:childTnLst>
                                    <p:set>
                                      <p:cBhvr>
                                        <p:cTn id="20" dur="1" fill="hold">
                                          <p:stCondLst>
                                            <p:cond delay="0"/>
                                          </p:stCondLst>
                                        </p:cTn>
                                        <p:tgtEl>
                                          <p:spTgt spid="2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childTnLst>
                                </p:cTn>
                              </p:par>
                              <p:par>
                                <p:cTn id="25" presetID="1" presetClass="exit" presetSubtype="0" fill="hold" grpId="1" nodeType="withEffect">
                                  <p:stCondLst>
                                    <p:cond delay="0"/>
                                  </p:stCondLst>
                                  <p:childTnLst>
                                    <p:set>
                                      <p:cBhvr>
                                        <p:cTn id="26" dur="1" fill="hold">
                                          <p:stCondLst>
                                            <p:cond delay="0"/>
                                          </p:stCondLst>
                                        </p:cTn>
                                        <p:tgtEl>
                                          <p:spTgt spid="20"/>
                                        </p:tgtEl>
                                        <p:attrNameLst>
                                          <p:attrName>style.visibility</p:attrName>
                                        </p:attrNameLst>
                                      </p:cBhvr>
                                      <p:to>
                                        <p:strVal val="hidden"/>
                                      </p:to>
                                    </p:set>
                                  </p:childTnLst>
                                </p:cTn>
                              </p:par>
                              <p:par>
                                <p:cTn id="27" presetID="1" presetClass="entr" presetSubtype="0" fill="hold" grpId="0" nodeType="withEffect">
                                  <p:stCondLst>
                                    <p:cond delay="0"/>
                                  </p:stCondLst>
                                  <p:childTnLst>
                                    <p:set>
                                      <p:cBhvr>
                                        <p:cTn id="28" dur="1" fill="hold">
                                          <p:stCondLst>
                                            <p:cond delay="0"/>
                                          </p:stCondLst>
                                        </p:cTn>
                                        <p:tgtEl>
                                          <p:spTgt spid="21"/>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2"/>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3"/>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18" grpId="0" animBg="1"/>
      <p:bldP spid="18" grpId="1" animBg="1"/>
      <p:bldP spid="20" grpId="0" animBg="1"/>
      <p:bldP spid="20" grpId="1" animBg="1"/>
      <p:bldP spid="21" grpId="0" animBg="1"/>
      <p:bldP spid="22" grpId="0" animBg="1"/>
      <p:bldP spid="23" grpId="0" animBg="1"/>
      <p:bldP spid="2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4267200" cy="857250"/>
          </a:xfrm>
        </p:spPr>
        <p:txBody>
          <a:bodyPr/>
          <a:lstStyle/>
          <a:p>
            <a:pPr algn="l"/>
            <a:r>
              <a:rPr lang="en-US" b="1" dirty="0" smtClean="0"/>
              <a:t>1) Original Signal</a:t>
            </a:r>
            <a:endParaRPr lang="en-US" b="1" dirty="0"/>
          </a:p>
        </p:txBody>
      </p:sp>
      <p:sp>
        <p:nvSpPr>
          <p:cNvPr id="3" name="Content Placeholder 2"/>
          <p:cNvSpPr>
            <a:spLocks noGrp="1"/>
          </p:cNvSpPr>
          <p:nvPr>
            <p:ph idx="1"/>
          </p:nvPr>
        </p:nvSpPr>
        <p:spPr>
          <a:xfrm>
            <a:off x="457200" y="1200150"/>
            <a:ext cx="8229600" cy="3943350"/>
          </a:xfrm>
        </p:spPr>
        <p:txBody>
          <a:bodyPr>
            <a:normAutofit/>
          </a:bodyPr>
          <a:lstStyle/>
          <a:p>
            <a:pPr marL="0" indent="0">
              <a:buNone/>
            </a:pPr>
            <a:endParaRPr lang="en-US" dirty="0" smtClean="0"/>
          </a:p>
          <a:p>
            <a:pPr marL="0" indent="0">
              <a:buNone/>
            </a:pPr>
            <a:endParaRPr lang="en-US" dirty="0"/>
          </a:p>
          <a:p>
            <a:pPr marL="0" indent="0">
              <a:buNone/>
            </a:pPr>
            <a:r>
              <a:rPr lang="en-US" dirty="0" smtClean="0"/>
              <a:t>Support geometry processing</a:t>
            </a:r>
            <a:br>
              <a:rPr lang="en-US" dirty="0" smtClean="0"/>
            </a:br>
            <a:r>
              <a:rPr lang="en-US" dirty="0" smtClean="0"/>
              <a:t>by using the embedding:</a:t>
            </a:r>
          </a:p>
        </p:txBody>
      </p:sp>
      <p:graphicFrame>
        <p:nvGraphicFramePr>
          <p:cNvPr id="4" name="Object 3"/>
          <p:cNvGraphicFramePr>
            <a:graphicFrameLocks noChangeAspect="1"/>
          </p:cNvGraphicFramePr>
          <p:nvPr>
            <p:extLst>
              <p:ext uri="{D42A27DB-BD31-4B8C-83A1-F6EECF244321}">
                <p14:modId xmlns:p14="http://schemas.microsoft.com/office/powerpoint/2010/main" val="373473611"/>
              </p:ext>
            </p:extLst>
          </p:nvPr>
        </p:nvGraphicFramePr>
        <p:xfrm>
          <a:off x="1989138" y="3416300"/>
          <a:ext cx="2233612" cy="450850"/>
        </p:xfrm>
        <a:graphic>
          <a:graphicData uri="http://schemas.openxmlformats.org/presentationml/2006/ole">
            <mc:AlternateContent xmlns:mc="http://schemas.openxmlformats.org/markup-compatibility/2006">
              <mc:Choice xmlns:v="urn:schemas-microsoft-com:vml" Requires="v">
                <p:oleObj spid="_x0000_s60798" name="Equation" r:id="rId4" imgW="1256755" imgH="253890" progId="Equation.3">
                  <p:embed/>
                </p:oleObj>
              </mc:Choice>
              <mc:Fallback>
                <p:oleObj name="Equation" r:id="rId4" imgW="1256755" imgH="253890" progId="Equation.3">
                  <p:embed/>
                  <p:pic>
                    <p:nvPicPr>
                      <p:cNvPr id="0" name="Picture 8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89138" y="3416300"/>
                        <a:ext cx="2233612" cy="4508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25" name="Picture 1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867400" y="246126"/>
            <a:ext cx="2517320" cy="21671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 name="Picture 13"/>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867400" y="2843022"/>
            <a:ext cx="2517320" cy="21671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22" name="Object 21"/>
          <p:cNvGraphicFramePr>
            <a:graphicFrameLocks noChangeAspect="1"/>
          </p:cNvGraphicFramePr>
          <p:nvPr>
            <p:extLst>
              <p:ext uri="{D42A27DB-BD31-4B8C-83A1-F6EECF244321}">
                <p14:modId xmlns:p14="http://schemas.microsoft.com/office/powerpoint/2010/main" val="572857618"/>
              </p:ext>
            </p:extLst>
          </p:nvPr>
        </p:nvGraphicFramePr>
        <p:xfrm>
          <a:off x="439738" y="1428750"/>
          <a:ext cx="5210175" cy="676275"/>
        </p:xfrm>
        <a:graphic>
          <a:graphicData uri="http://schemas.openxmlformats.org/presentationml/2006/ole">
            <mc:AlternateContent xmlns:mc="http://schemas.openxmlformats.org/markup-compatibility/2006">
              <mc:Choice xmlns:v="urn:schemas-microsoft-com:vml" Requires="v">
                <p:oleObj spid="_x0000_s60799" name="Equation" r:id="rId8" imgW="2933700" imgH="381000" progId="Equation.3">
                  <p:embed/>
                </p:oleObj>
              </mc:Choice>
              <mc:Fallback>
                <p:oleObj name="Equation" r:id="rId8" imgW="2933700" imgH="381000" progId="Equation.3">
                  <p:embed/>
                  <p:pic>
                    <p:nvPicPr>
                      <p:cNvPr id="0" name="Picture 8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39738" y="1428750"/>
                        <a:ext cx="5210175" cy="6762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3" name="Oval 22"/>
          <p:cNvSpPr/>
          <p:nvPr/>
        </p:nvSpPr>
        <p:spPr>
          <a:xfrm>
            <a:off x="2438400" y="1503548"/>
            <a:ext cx="304800" cy="506863"/>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p:cNvSpPr/>
          <p:nvPr/>
        </p:nvSpPr>
        <p:spPr>
          <a:xfrm>
            <a:off x="4057222" y="1497649"/>
            <a:ext cx="299724" cy="506863"/>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Down Arrow 30"/>
          <p:cNvSpPr/>
          <p:nvPr/>
        </p:nvSpPr>
        <p:spPr>
          <a:xfrm>
            <a:off x="7021711" y="2266950"/>
            <a:ext cx="228600" cy="546354"/>
          </a:xfrm>
          <a:prstGeom prst="downArrow">
            <a:avLst/>
          </a:prstGeom>
          <a:solidFill>
            <a:srgbClr val="385D8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p:cNvSpPr/>
          <p:nvPr/>
        </p:nvSpPr>
        <p:spPr>
          <a:xfrm>
            <a:off x="6858000" y="2425249"/>
            <a:ext cx="565731" cy="17599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tx1"/>
                </a:solidFill>
                <a:sym typeface="Symbol"/>
              </a:rPr>
              <a:t>&gt;1</a:t>
            </a:r>
            <a:endParaRPr lang="en-US" sz="1600" dirty="0">
              <a:solidFill>
                <a:schemeClr val="tx1"/>
              </a:solidFill>
            </a:endParaRPr>
          </a:p>
        </p:txBody>
      </p:sp>
      <p:sp>
        <p:nvSpPr>
          <p:cNvPr id="34" name="TextBox 33"/>
          <p:cNvSpPr txBox="1"/>
          <p:nvPr/>
        </p:nvSpPr>
        <p:spPr>
          <a:xfrm>
            <a:off x="6947746" y="1812033"/>
            <a:ext cx="365549" cy="369332"/>
          </a:xfrm>
          <a:prstGeom prst="rect">
            <a:avLst/>
          </a:prstGeom>
          <a:solidFill>
            <a:schemeClr val="tx1">
              <a:lumMod val="50000"/>
              <a:lumOff val="50000"/>
              <a:alpha val="50000"/>
            </a:schemeClr>
          </a:solidFill>
          <a:ln w="25400">
            <a:solidFill>
              <a:schemeClr val="tx1"/>
            </a:solidFill>
          </a:ln>
        </p:spPr>
        <p:txBody>
          <a:bodyPr wrap="none" rtlCol="0">
            <a:spAutoFit/>
          </a:bodyPr>
          <a:lstStyle/>
          <a:p>
            <a:r>
              <a:rPr lang="en-US" i="1" dirty="0" err="1" smtClean="0"/>
              <a:t>F</a:t>
            </a:r>
            <a:r>
              <a:rPr lang="en-US" i="1" baseline="30000" dirty="0" err="1" smtClean="0"/>
              <a:t>o</a:t>
            </a:r>
            <a:endParaRPr lang="en-US" i="1" baseline="30000" dirty="0"/>
          </a:p>
        </p:txBody>
      </p:sp>
      <p:sp>
        <p:nvSpPr>
          <p:cNvPr id="35" name="TextBox 34"/>
          <p:cNvSpPr txBox="1"/>
          <p:nvPr/>
        </p:nvSpPr>
        <p:spPr>
          <a:xfrm>
            <a:off x="6858000" y="4458714"/>
            <a:ext cx="549446" cy="369332"/>
          </a:xfrm>
          <a:prstGeom prst="rect">
            <a:avLst/>
          </a:prstGeom>
          <a:solidFill>
            <a:schemeClr val="tx1">
              <a:lumMod val="50000"/>
              <a:lumOff val="50000"/>
              <a:alpha val="50000"/>
            </a:schemeClr>
          </a:solidFill>
          <a:ln w="25400">
            <a:solidFill>
              <a:schemeClr val="tx1"/>
            </a:solidFill>
          </a:ln>
        </p:spPr>
        <p:txBody>
          <a:bodyPr wrap="none" rtlCol="0">
            <a:spAutoFit/>
          </a:bodyPr>
          <a:lstStyle/>
          <a:p>
            <a:r>
              <a:rPr lang="en-US" i="1" dirty="0" err="1" smtClean="0"/>
              <a:t>F</a:t>
            </a:r>
            <a:r>
              <a:rPr lang="en-US" i="1" baseline="30000" dirty="0" err="1" smtClean="0"/>
              <a:t>new</a:t>
            </a:r>
            <a:endParaRPr lang="en-US" i="1" baseline="30000" dirty="0"/>
          </a:p>
        </p:txBody>
      </p:sp>
      <p:sp>
        <p:nvSpPr>
          <p:cNvPr id="14" name="Right Brace 13"/>
          <p:cNvSpPr/>
          <p:nvPr/>
        </p:nvSpPr>
        <p:spPr>
          <a:xfrm rot="5400000">
            <a:off x="2765287" y="1513151"/>
            <a:ext cx="134812" cy="940987"/>
          </a:xfrm>
          <a:prstGeom prst="righ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5" name="Right Brace 14"/>
          <p:cNvSpPr/>
          <p:nvPr/>
        </p:nvSpPr>
        <p:spPr>
          <a:xfrm rot="5400000">
            <a:off x="4281342" y="1247629"/>
            <a:ext cx="152400" cy="1495716"/>
          </a:xfrm>
          <a:prstGeom prst="righ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6" name="TextBox 15"/>
          <p:cNvSpPr txBox="1"/>
          <p:nvPr/>
        </p:nvSpPr>
        <p:spPr>
          <a:xfrm>
            <a:off x="2205901" y="2071687"/>
            <a:ext cx="1264898" cy="338554"/>
          </a:xfrm>
          <a:prstGeom prst="rect">
            <a:avLst/>
          </a:prstGeom>
          <a:noFill/>
        </p:spPr>
        <p:txBody>
          <a:bodyPr wrap="none" rtlCol="0">
            <a:spAutoFit/>
          </a:bodyPr>
          <a:lstStyle/>
          <a:p>
            <a:pPr algn="ctr"/>
            <a:r>
              <a:rPr lang="en-US" sz="1600" dirty="0" smtClean="0"/>
              <a:t>value fidelity</a:t>
            </a:r>
            <a:endParaRPr lang="en-US" sz="1600" dirty="0"/>
          </a:p>
        </p:txBody>
      </p:sp>
      <p:sp>
        <p:nvSpPr>
          <p:cNvPr id="17" name="TextBox 16"/>
          <p:cNvSpPr txBox="1"/>
          <p:nvPr/>
        </p:nvSpPr>
        <p:spPr>
          <a:xfrm>
            <a:off x="3401908" y="2071687"/>
            <a:ext cx="1919051" cy="338554"/>
          </a:xfrm>
          <a:prstGeom prst="rect">
            <a:avLst/>
          </a:prstGeom>
          <a:noFill/>
        </p:spPr>
        <p:txBody>
          <a:bodyPr wrap="none" rtlCol="0">
            <a:spAutoFit/>
          </a:bodyPr>
          <a:lstStyle/>
          <a:p>
            <a:pPr algn="ctr"/>
            <a:r>
              <a:rPr lang="en-US" sz="1600" dirty="0" smtClean="0"/>
              <a:t>gradient modulation</a:t>
            </a:r>
            <a:endParaRPr lang="en-US" sz="1600" dirty="0"/>
          </a:p>
        </p:txBody>
      </p:sp>
    </p:spTree>
    <p:extLst>
      <p:ext uri="{BB962C8B-B14F-4D97-AF65-F5344CB8AC3E}">
        <p14:creationId xmlns:p14="http://schemas.microsoft.com/office/powerpoint/2010/main" val="28130061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6400800" cy="857250"/>
          </a:xfrm>
        </p:spPr>
        <p:txBody>
          <a:bodyPr>
            <a:normAutofit/>
          </a:bodyPr>
          <a:lstStyle/>
          <a:p>
            <a:pPr algn="l"/>
            <a:r>
              <a:rPr lang="en-US" b="1" dirty="0" smtClean="0"/>
              <a:t>2) Gradient Modulation</a:t>
            </a:r>
            <a:endParaRPr lang="en-US" b="1" dirty="0"/>
          </a:p>
        </p:txBody>
      </p:sp>
      <p:sp>
        <p:nvSpPr>
          <p:cNvPr id="3" name="Content Placeholder 2"/>
          <p:cNvSpPr>
            <a:spLocks noGrp="1"/>
          </p:cNvSpPr>
          <p:nvPr>
            <p:ph idx="1"/>
          </p:nvPr>
        </p:nvSpPr>
        <p:spPr>
          <a:xfrm>
            <a:off x="457200" y="1200150"/>
            <a:ext cx="8229600" cy="3943350"/>
          </a:xfrm>
        </p:spPr>
        <p:txBody>
          <a:bodyPr>
            <a:normAutofit/>
          </a:bodyPr>
          <a:lstStyle/>
          <a:p>
            <a:pPr marL="0" indent="0">
              <a:buNone/>
            </a:pPr>
            <a:endParaRPr lang="en-US" dirty="0" smtClean="0"/>
          </a:p>
          <a:p>
            <a:pPr marL="0" indent="0">
              <a:buNone/>
            </a:pPr>
            <a:endParaRPr lang="en-US" dirty="0"/>
          </a:p>
          <a:p>
            <a:pPr marL="0" indent="0">
              <a:buNone/>
            </a:pPr>
            <a:r>
              <a:rPr lang="en-US" dirty="0" smtClean="0"/>
              <a:t>Support </a:t>
            </a:r>
            <a:r>
              <a:rPr lang="en-US" dirty="0" err="1" smtClean="0"/>
              <a:t>inhomogenous</a:t>
            </a:r>
            <a:r>
              <a:rPr lang="en-US" dirty="0" smtClean="0"/>
              <a:t> edits</a:t>
            </a:r>
            <a:br>
              <a:rPr lang="en-US" dirty="0" smtClean="0"/>
            </a:br>
            <a:r>
              <a:rPr lang="en-US" dirty="0" smtClean="0"/>
              <a:t>by allowing the modulation</a:t>
            </a:r>
            <a:br>
              <a:rPr lang="en-US" dirty="0" smtClean="0"/>
            </a:br>
            <a:r>
              <a:rPr lang="en-US" dirty="0" smtClean="0"/>
              <a:t>to be spatially varying.</a:t>
            </a:r>
          </a:p>
        </p:txBody>
      </p:sp>
      <p:pic>
        <p:nvPicPr>
          <p:cNvPr id="21" name="Picture 7"/>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867400" y="246126"/>
            <a:ext cx="2517320" cy="21671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8"/>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867400" y="2843022"/>
            <a:ext cx="2517320" cy="21671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6"/>
          <p:cNvSpPr/>
          <p:nvPr/>
        </p:nvSpPr>
        <p:spPr>
          <a:xfrm>
            <a:off x="8384720" y="391668"/>
            <a:ext cx="149680" cy="1905000"/>
          </a:xfrm>
          <a:prstGeom prst="rect">
            <a:avLst/>
          </a:prstGeom>
          <a:gradFill>
            <a:gsLst>
              <a:gs pos="0">
                <a:srgbClr val="FF0000"/>
              </a:gs>
              <a:gs pos="50000">
                <a:schemeClr val="bg1">
                  <a:lumMod val="65000"/>
                </a:schemeClr>
              </a:gs>
              <a:gs pos="100000">
                <a:srgbClr val="0070C0"/>
              </a:gs>
            </a:gsLst>
            <a:lin ang="5400000" scaled="0"/>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Connector 9"/>
          <p:cNvCxnSpPr/>
          <p:nvPr/>
        </p:nvCxnSpPr>
        <p:spPr>
          <a:xfrm>
            <a:off x="8384720" y="391668"/>
            <a:ext cx="2286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8382000" y="2296668"/>
            <a:ext cx="2286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8534400" y="2120374"/>
            <a:ext cx="503664" cy="338554"/>
          </a:xfrm>
          <a:prstGeom prst="rect">
            <a:avLst/>
          </a:prstGeom>
          <a:noFill/>
        </p:spPr>
        <p:txBody>
          <a:bodyPr wrap="none" rtlCol="0">
            <a:spAutoFit/>
          </a:bodyPr>
          <a:lstStyle/>
          <a:p>
            <a:r>
              <a:rPr lang="en-US" sz="1600" dirty="0" smtClean="0">
                <a:sym typeface="Symbol"/>
              </a:rPr>
              <a:t>=0</a:t>
            </a:r>
            <a:endParaRPr lang="en-US" sz="1600" dirty="0"/>
          </a:p>
        </p:txBody>
      </p:sp>
      <p:sp>
        <p:nvSpPr>
          <p:cNvPr id="33" name="TextBox 32"/>
          <p:cNvSpPr txBox="1"/>
          <p:nvPr/>
        </p:nvSpPr>
        <p:spPr>
          <a:xfrm>
            <a:off x="8534400" y="224025"/>
            <a:ext cx="503664" cy="338554"/>
          </a:xfrm>
          <a:prstGeom prst="rect">
            <a:avLst/>
          </a:prstGeom>
          <a:noFill/>
        </p:spPr>
        <p:txBody>
          <a:bodyPr wrap="none" rtlCol="0">
            <a:spAutoFit/>
          </a:bodyPr>
          <a:lstStyle/>
          <a:p>
            <a:r>
              <a:rPr lang="en-US" sz="1600" dirty="0" smtClean="0">
                <a:sym typeface="Symbol"/>
              </a:rPr>
              <a:t>=2</a:t>
            </a:r>
            <a:endParaRPr lang="en-US" sz="1600" dirty="0"/>
          </a:p>
        </p:txBody>
      </p:sp>
      <p:sp>
        <p:nvSpPr>
          <p:cNvPr id="25" name="Down Arrow 24"/>
          <p:cNvSpPr/>
          <p:nvPr/>
        </p:nvSpPr>
        <p:spPr>
          <a:xfrm>
            <a:off x="7021711" y="2253996"/>
            <a:ext cx="228600" cy="54635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p:cNvSpPr txBox="1"/>
          <p:nvPr/>
        </p:nvSpPr>
        <p:spPr>
          <a:xfrm>
            <a:off x="6947746" y="1812033"/>
            <a:ext cx="365549" cy="369332"/>
          </a:xfrm>
          <a:prstGeom prst="rect">
            <a:avLst/>
          </a:prstGeom>
          <a:solidFill>
            <a:schemeClr val="tx1">
              <a:lumMod val="50000"/>
              <a:lumOff val="50000"/>
              <a:alpha val="50000"/>
            </a:schemeClr>
          </a:solidFill>
          <a:ln w="25400">
            <a:solidFill>
              <a:schemeClr val="tx1"/>
            </a:solidFill>
          </a:ln>
        </p:spPr>
        <p:txBody>
          <a:bodyPr wrap="none" rtlCol="0">
            <a:spAutoFit/>
          </a:bodyPr>
          <a:lstStyle/>
          <a:p>
            <a:r>
              <a:rPr lang="en-US" i="1" dirty="0" err="1" smtClean="0"/>
              <a:t>F</a:t>
            </a:r>
            <a:r>
              <a:rPr lang="en-US" i="1" baseline="30000" dirty="0" err="1" smtClean="0"/>
              <a:t>o</a:t>
            </a:r>
            <a:endParaRPr lang="en-US" i="1" baseline="30000" dirty="0"/>
          </a:p>
        </p:txBody>
      </p:sp>
      <p:sp>
        <p:nvSpPr>
          <p:cNvPr id="27" name="TextBox 26"/>
          <p:cNvSpPr txBox="1"/>
          <p:nvPr/>
        </p:nvSpPr>
        <p:spPr>
          <a:xfrm>
            <a:off x="6858000" y="4458714"/>
            <a:ext cx="549446" cy="369332"/>
          </a:xfrm>
          <a:prstGeom prst="rect">
            <a:avLst/>
          </a:prstGeom>
          <a:solidFill>
            <a:schemeClr val="tx1">
              <a:lumMod val="50000"/>
              <a:lumOff val="50000"/>
              <a:alpha val="50000"/>
            </a:schemeClr>
          </a:solidFill>
          <a:ln w="25400">
            <a:solidFill>
              <a:schemeClr val="tx1"/>
            </a:solidFill>
          </a:ln>
        </p:spPr>
        <p:txBody>
          <a:bodyPr wrap="none" rtlCol="0">
            <a:spAutoFit/>
          </a:bodyPr>
          <a:lstStyle/>
          <a:p>
            <a:r>
              <a:rPr lang="en-US" i="1" dirty="0" err="1" smtClean="0"/>
              <a:t>F</a:t>
            </a:r>
            <a:r>
              <a:rPr lang="en-US" i="1" baseline="30000" dirty="0" err="1" smtClean="0"/>
              <a:t>new</a:t>
            </a:r>
            <a:endParaRPr lang="en-US" i="1" baseline="30000" dirty="0"/>
          </a:p>
        </p:txBody>
      </p:sp>
      <p:graphicFrame>
        <p:nvGraphicFramePr>
          <p:cNvPr id="20" name="Object 19"/>
          <p:cNvGraphicFramePr>
            <a:graphicFrameLocks noChangeAspect="1"/>
          </p:cNvGraphicFramePr>
          <p:nvPr>
            <p:extLst>
              <p:ext uri="{D42A27DB-BD31-4B8C-83A1-F6EECF244321}">
                <p14:modId xmlns:p14="http://schemas.microsoft.com/office/powerpoint/2010/main" val="2930153290"/>
              </p:ext>
            </p:extLst>
          </p:nvPr>
        </p:nvGraphicFramePr>
        <p:xfrm>
          <a:off x="439738" y="1428750"/>
          <a:ext cx="5210175" cy="676275"/>
        </p:xfrm>
        <a:graphic>
          <a:graphicData uri="http://schemas.openxmlformats.org/presentationml/2006/ole">
            <mc:AlternateContent xmlns:mc="http://schemas.openxmlformats.org/markup-compatibility/2006">
              <mc:Choice xmlns:v="urn:schemas-microsoft-com:vml" Requires="v">
                <p:oleObj spid="_x0000_s61630" name="Equation" r:id="rId6" imgW="2933700" imgH="381000" progId="Equation.3">
                  <p:embed/>
                </p:oleObj>
              </mc:Choice>
              <mc:Fallback>
                <p:oleObj name="Equation" r:id="rId6" imgW="2933700" imgH="381000" progId="Equation.3">
                  <p:embed/>
                  <p:pic>
                    <p:nvPicPr>
                      <p:cNvPr id="0" name="Picture 4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39738" y="1428750"/>
                        <a:ext cx="5210175" cy="6762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8" name="Oval 27"/>
          <p:cNvSpPr/>
          <p:nvPr/>
        </p:nvSpPr>
        <p:spPr>
          <a:xfrm>
            <a:off x="3684692" y="1497649"/>
            <a:ext cx="228600" cy="506863"/>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ight Brace 28"/>
          <p:cNvSpPr/>
          <p:nvPr/>
        </p:nvSpPr>
        <p:spPr>
          <a:xfrm rot="5400000">
            <a:off x="2765287" y="1513151"/>
            <a:ext cx="134812" cy="940987"/>
          </a:xfrm>
          <a:prstGeom prst="righ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0" name="Right Brace 29"/>
          <p:cNvSpPr/>
          <p:nvPr/>
        </p:nvSpPr>
        <p:spPr>
          <a:xfrm rot="5400000">
            <a:off x="4281342" y="1247629"/>
            <a:ext cx="152400" cy="1495716"/>
          </a:xfrm>
          <a:prstGeom prst="righ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2" name="TextBox 31"/>
          <p:cNvSpPr txBox="1"/>
          <p:nvPr/>
        </p:nvSpPr>
        <p:spPr>
          <a:xfrm>
            <a:off x="2205901" y="2071687"/>
            <a:ext cx="1264898" cy="338554"/>
          </a:xfrm>
          <a:prstGeom prst="rect">
            <a:avLst/>
          </a:prstGeom>
          <a:noFill/>
        </p:spPr>
        <p:txBody>
          <a:bodyPr wrap="none" rtlCol="0">
            <a:spAutoFit/>
          </a:bodyPr>
          <a:lstStyle/>
          <a:p>
            <a:pPr algn="ctr"/>
            <a:r>
              <a:rPr lang="en-US" sz="1600" dirty="0" smtClean="0"/>
              <a:t>value fidelity</a:t>
            </a:r>
            <a:endParaRPr lang="en-US" sz="1600" dirty="0"/>
          </a:p>
        </p:txBody>
      </p:sp>
      <p:sp>
        <p:nvSpPr>
          <p:cNvPr id="34" name="TextBox 33"/>
          <p:cNvSpPr txBox="1"/>
          <p:nvPr/>
        </p:nvSpPr>
        <p:spPr>
          <a:xfrm>
            <a:off x="3401908" y="2071687"/>
            <a:ext cx="1919051" cy="338554"/>
          </a:xfrm>
          <a:prstGeom prst="rect">
            <a:avLst/>
          </a:prstGeom>
          <a:noFill/>
        </p:spPr>
        <p:txBody>
          <a:bodyPr wrap="none" rtlCol="0">
            <a:spAutoFit/>
          </a:bodyPr>
          <a:lstStyle/>
          <a:p>
            <a:pPr algn="ctr"/>
            <a:r>
              <a:rPr lang="en-US" sz="1600" dirty="0" smtClean="0"/>
              <a:t>gradient modulation</a:t>
            </a:r>
            <a:endParaRPr lang="en-US" sz="1600" dirty="0"/>
          </a:p>
        </p:txBody>
      </p:sp>
    </p:spTree>
    <p:extLst>
      <p:ext uri="{BB962C8B-B14F-4D97-AF65-F5344CB8AC3E}">
        <p14:creationId xmlns:p14="http://schemas.microsoft.com/office/powerpoint/2010/main" val="13635121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7"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14354</TotalTime>
  <Words>3518</Words>
  <Application>Microsoft Office PowerPoint</Application>
  <PresentationFormat>On-screen Show (16:9)</PresentationFormat>
  <Paragraphs>694</Paragraphs>
  <Slides>45</Slides>
  <Notes>42</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45</vt:i4>
      </vt:variant>
    </vt:vector>
  </HeadingPairs>
  <TitlesOfParts>
    <vt:vector size="47" baseType="lpstr">
      <vt:lpstr>Office Theme</vt:lpstr>
      <vt:lpstr>Equation</vt:lpstr>
      <vt:lpstr>Interactive and Anisotropic Geometry Processing Using the Screened Poisson Equation</vt:lpstr>
      <vt:lpstr>Goal</vt:lpstr>
      <vt:lpstr>Goal</vt:lpstr>
      <vt:lpstr>Outline</vt:lpstr>
      <vt:lpstr>Approach</vt:lpstr>
      <vt:lpstr>Approach</vt:lpstr>
      <vt:lpstr>Approach</vt:lpstr>
      <vt:lpstr>1) Original Signal</vt:lpstr>
      <vt:lpstr>2) Gradient Modulation</vt:lpstr>
      <vt:lpstr>3) Metric</vt:lpstr>
      <vt:lpstr>Defining a Metric</vt:lpstr>
      <vt:lpstr>Defining a Metric</vt:lpstr>
      <vt:lpstr>Defining a Metric</vt:lpstr>
      <vt:lpstr>Outline</vt:lpstr>
      <vt:lpstr>Discretization</vt:lpstr>
      <vt:lpstr>Discretization</vt:lpstr>
      <vt:lpstr>Outline</vt:lpstr>
      <vt:lpstr>Grid-Based Finite Elements</vt:lpstr>
      <vt:lpstr>Grid-Based Finite Elements</vt:lpstr>
      <vt:lpstr>Grid-Based Finite Elements</vt:lpstr>
      <vt:lpstr>Grid-Based Finite Elements</vt:lpstr>
      <vt:lpstr>Parallel Gauss-Seidel Relaxation</vt:lpstr>
      <vt:lpstr>Parallel Gauss-Seidel Relaxation</vt:lpstr>
      <vt:lpstr>Parallel Gauss-Seidel Relaxation</vt:lpstr>
      <vt:lpstr>Parallel Gauss-Seidel Relaxation</vt:lpstr>
      <vt:lpstr>Parallel Gauss-Seidel Relaxation</vt:lpstr>
      <vt:lpstr>Parallel Gauss-Seidel Relaxation</vt:lpstr>
      <vt:lpstr>Parallel Gauss-Seidel Relaxation</vt:lpstr>
      <vt:lpstr>Parallel Gauss-Seidel Relaxation</vt:lpstr>
      <vt:lpstr>Outline</vt:lpstr>
      <vt:lpstr>Fast System Computation</vt:lpstr>
      <vt:lpstr>Fast System Computation</vt:lpstr>
      <vt:lpstr>Outline</vt:lpstr>
      <vt:lpstr>Our Interactive System</vt:lpstr>
      <vt:lpstr>Our Interactive System</vt:lpstr>
      <vt:lpstr>Our Interactive System</vt:lpstr>
      <vt:lpstr>Our Interactive System</vt:lpstr>
      <vt:lpstr>Demo</vt:lpstr>
      <vt:lpstr>Performance</vt:lpstr>
      <vt:lpstr>Conclusion</vt:lpstr>
      <vt:lpstr>Conclusion</vt:lpstr>
      <vt:lpstr>~ Thank You~</vt:lpstr>
      <vt:lpstr>PowerPoint Presentation</vt:lpstr>
      <vt:lpstr>Limitation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ming</dc:creator>
  <cp:lastModifiedBy>Misha</cp:lastModifiedBy>
  <cp:revision>505</cp:revision>
  <cp:lastPrinted>2011-08-04T21:48:14Z</cp:lastPrinted>
  <dcterms:created xsi:type="dcterms:W3CDTF">2011-06-29T05:21:45Z</dcterms:created>
  <dcterms:modified xsi:type="dcterms:W3CDTF">2011-08-09T20:34:05Z</dcterms:modified>
</cp:coreProperties>
</file>