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304" r:id="rId3"/>
    <p:sldId id="271" r:id="rId4"/>
    <p:sldId id="273" r:id="rId5"/>
    <p:sldId id="268" r:id="rId6"/>
    <p:sldId id="294" r:id="rId7"/>
    <p:sldId id="296" r:id="rId8"/>
    <p:sldId id="298" r:id="rId9"/>
    <p:sldId id="300" r:id="rId10"/>
    <p:sldId id="259" r:id="rId11"/>
    <p:sldId id="260" r:id="rId12"/>
    <p:sldId id="305" r:id="rId13"/>
    <p:sldId id="306" r:id="rId14"/>
    <p:sldId id="262" r:id="rId15"/>
    <p:sldId id="264" r:id="rId16"/>
    <p:sldId id="282" r:id="rId17"/>
    <p:sldId id="313" r:id="rId18"/>
    <p:sldId id="302" r:id="rId19"/>
    <p:sldId id="299" r:id="rId20"/>
    <p:sldId id="301" r:id="rId21"/>
    <p:sldId id="274" r:id="rId22"/>
    <p:sldId id="277" r:id="rId23"/>
    <p:sldId id="312" r:id="rId24"/>
    <p:sldId id="311" r:id="rId25"/>
    <p:sldId id="280" r:id="rId26"/>
    <p:sldId id="303" r:id="rId27"/>
    <p:sldId id="285" r:id="rId28"/>
    <p:sldId id="286" r:id="rId29"/>
    <p:sldId id="287" r:id="rId30"/>
    <p:sldId id="288" r:id="rId31"/>
    <p:sldId id="289" r:id="rId32"/>
    <p:sldId id="307" r:id="rId33"/>
    <p:sldId id="308" r:id="rId34"/>
    <p:sldId id="309" r:id="rId35"/>
    <p:sldId id="31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298" autoAdjust="0"/>
  </p:normalViewPr>
  <p:slideViewPr>
    <p:cSldViewPr snapToGrid="0">
      <p:cViewPr varScale="1">
        <p:scale>
          <a:sx n="79" d="100"/>
          <a:sy n="79" d="100"/>
        </p:scale>
        <p:origin x="80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CBE141-A5FA-4CBA-AF1B-E6E8C4B27E53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ED2BDC-1922-4E64-9339-709ACEE82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52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Johns Hopkins</a:t>
            </a:r>
          </a:p>
          <a:p>
            <a:r>
              <a:rPr lang="en-US" dirty="0"/>
              <a:t>University of Edinburgh</a:t>
            </a:r>
          </a:p>
          <a:p>
            <a:r>
              <a:rPr lang="en-US" dirty="0"/>
              <a:t>Technion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D2BDC-1922-4E64-9339-709ACEE820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02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C9AD3-FFFA-FE0D-1C70-ADE5FC029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A975D7-E47B-CC5F-7C9E-00BDF69ABC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961088-DC7C-2492-83F0-0A866DEE13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B9719C-A358-3153-5358-5A64884ACF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D2BDC-1922-4E64-9339-709ACEE8201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19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63163-525B-90FB-6044-53B129BF8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124DBD-250F-19B8-2AF4-09E9DBE460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00D8D2-C1A5-21EC-60D1-7CB3D65055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2BBD2-370C-7970-4316-6B644E44F2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D2BDC-1922-4E64-9339-709ACEE8201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2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the normals are continuous, the vector-field will be continuous across edges incident on the vertex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D2BDC-1922-4E64-9339-709ACEE8201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83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24B11-1266-519D-2A38-C8195FF93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29A7E4-6471-B8E2-452C-7CD7876427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9BBB1E-DD19-AD96-A5D0-C44B8589C9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component is straightforwardly differentiable, with the Phong interpolation arguably being the most difficult because of the square-root function.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10AF0-FF26-F801-527A-A3239E10AE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D2BDC-1922-4E64-9339-709ACEE8201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4265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measure the connection energy by evaluating the covariant derivative pointwise, computing the square norm, and integrating over the mesh using quadrature.</a:t>
            </a:r>
          </a:p>
          <a:p>
            <a:r>
              <a:rPr lang="en-US" dirty="0"/>
              <a:t>Separately considering the symmetric, anti-symmetric, and scalar multiple of the identity components, we get the divergence, curl, and anti-holomorphic energies.</a:t>
            </a:r>
          </a:p>
          <a:p>
            <a:r>
              <a:rPr lang="en-US" dirty="0"/>
              <a:t>It is then straightforward to combine the divergence and anti-holomorphic energies to get the Hodge and Killing energies.</a:t>
            </a:r>
          </a:p>
          <a:p>
            <a:endParaRPr lang="en-US" dirty="0"/>
          </a:p>
          <a:p>
            <a:r>
              <a:rPr lang="en-US" dirty="0"/>
              <a:t>Combining the ability to evaluate and measure the energy, we can solve problems like sparse interpolation</a:t>
            </a:r>
          </a:p>
          <a:p>
            <a:endParaRPr lang="en-US" dirty="0"/>
          </a:p>
          <a:p>
            <a:r>
              <a:rPr lang="en-US" dirty="0"/>
              <a:t>While the bracket is not itself in the discrete space of vector fields, it can be evaluated pointwise and therefore projected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D2BDC-1922-4E64-9339-709ACEE8201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846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these come in pairs, related by 90-degree rotation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D2BDC-1922-4E64-9339-709ACEE8201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39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Note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∘</m:t>
                    </m:r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dirty="0"/>
                  <a:t> so that</a:t>
                </a:r>
                <a:r>
                  <a:rPr lang="en-US" baseline="0" dirty="0"/>
                  <a:t> the two define the same first fundamental form.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aseline="0" dirty="0"/>
                  <a:t>It is not clear if this is necessary/desirable.</a:t>
                </a:r>
                <a:endParaRPr lang="en-US" dirty="0"/>
              </a:p>
            </p:txBody>
          </p:sp>
        </mc:Choice>
        <mc:Fallback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Note that </a:t>
                </a:r>
                <a:r>
                  <a:rPr lang="en-US" i="0">
                    <a:latin typeface="Cambria Math" panose="02040503050406030204" pitchFamily="18" charset="0"/>
                  </a:rPr>
                  <a:t>(𝑑Φ) ̃</a:t>
                </a:r>
                <a:r>
                  <a:rPr lang="en-US" b="0" i="0">
                    <a:latin typeface="Cambria Math" panose="02040503050406030204" pitchFamily="18" charset="0"/>
                  </a:rPr>
                  <a:t>^⊤∘</a:t>
                </a:r>
                <a:r>
                  <a:rPr lang="en-US" i="0">
                    <a:latin typeface="Cambria Math" panose="02040503050406030204" pitchFamily="18" charset="0"/>
                  </a:rPr>
                  <a:t>(𝑑Φ) ̃</a:t>
                </a:r>
                <a:r>
                  <a:rPr lang="en-US" b="0" i="0">
                    <a:latin typeface="Cambria Math" panose="02040503050406030204" pitchFamily="18" charset="0"/>
                  </a:rPr>
                  <a:t>=𝑑Φ^⊤∘𝑑Φ</a:t>
                </a:r>
                <a:r>
                  <a:rPr lang="en-US" dirty="0"/>
                  <a:t> so that</a:t>
                </a:r>
                <a:r>
                  <a:rPr lang="en-US" baseline="0" dirty="0"/>
                  <a:t> the two define the same first fundamental form.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aseline="0" dirty="0"/>
                  <a:t>It is not clear if this is necessary/desirable.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D2BDC-1922-4E64-9339-709ACEE8201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28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14846-8F33-D7C9-4446-37D7072DF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65EF2B-3CA3-4EDD-4127-A126EBE446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291847-7EC4-43AA-1F19-3490C1B3DE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85B788-8B1E-CADE-DFE0-FBECDC880B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D2BDC-1922-4E64-9339-709ACEE820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76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Discrete Differential Geometry approaches bypass the problem by coupling representation and differentiation, thereby avoiding having to explicitly evaluate the vector-field.</a:t>
            </a:r>
          </a:p>
          <a:p>
            <a:r>
              <a:rPr lang="en-US" dirty="0"/>
              <a:t>Finite elements approaches either enforce partial continuity (either at the mid-point, or along the tangential direction) or introduce curvature into the geometry, indirectly, by modifying the notion of parallel transport</a:t>
            </a:r>
          </a:p>
          <a:p>
            <a:r>
              <a:rPr lang="en-US" dirty="0"/>
              <a:t>Operator-based approach re-formulate the discretization by treating vector-fields as linear operators.</a:t>
            </a:r>
          </a:p>
          <a:p>
            <a:r>
              <a:rPr lang="en-US" dirty="0"/>
              <a:t>And there are many more…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D2BDC-1922-4E64-9339-709ACEE820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54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this equation:</a:t>
            </a:r>
          </a:p>
          <a:p>
            <a:pPr marL="228600" indent="-228600">
              <a:buAutoNum type="arabicPeriod"/>
            </a:pPr>
            <a:r>
              <a:rPr lang="en-US" dirty="0"/>
              <a:t>Generalizes to arbitrary dimensions</a:t>
            </a:r>
          </a:p>
          <a:p>
            <a:pPr marL="228600" indent="-228600">
              <a:buAutoNum type="arabicPeriod"/>
            </a:pPr>
            <a:r>
              <a:rPr lang="en-US" dirty="0"/>
              <a:t>Does not use trigonometric functions, only requiring ratios of polynomials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D2BDC-1922-4E64-9339-709ACEE820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34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D2BDC-1922-4E64-9339-709ACEE820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34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Could apply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∇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dirty="0"/>
                  <a:t> to get a</a:t>
                </a:r>
                <a:r>
                  <a:rPr lang="en-US" baseline="0" dirty="0"/>
                  <a:t> (singular) </a:t>
                </a:r>
                <a14:m>
                  <m:oMath xmlns:m="http://schemas.openxmlformats.org/officeDocument/2006/math">
                    <m:r>
                      <a:rPr lang="en-US" b="0" i="1" baseline="0" smtClean="0">
                        <a:latin typeface="Cambria Math" panose="02040503050406030204" pitchFamily="18" charset="0"/>
                      </a:rPr>
                      <m:t>3×3</m:t>
                    </m:r>
                  </m:oMath>
                </a14:m>
                <a:r>
                  <a:rPr lang="en-US" dirty="0"/>
                  <a:t> matrix if we want to…</a:t>
                </a:r>
              </a:p>
            </p:txBody>
          </p:sp>
        </mc:Choice>
        <mc:Fallback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Could apply </a:t>
                </a:r>
                <a:r>
                  <a:rPr lang="en-US" b="0" i="0">
                    <a:latin typeface="Cambria Math" panose="02040503050406030204" pitchFamily="18" charset="0"/>
                  </a:rPr>
                  <a:t>𝑑Φ</a:t>
                </a:r>
                <a:r>
                  <a:rPr lang="en-US" dirty="0"/>
                  <a:t> to </a:t>
                </a:r>
                <a:r>
                  <a:rPr lang="en-US" b="0" i="0">
                    <a:latin typeface="Cambria Math" panose="02040503050406030204" pitchFamily="18" charset="0"/>
                  </a:rPr>
                  <a:t>∇𝑣 ⃗</a:t>
                </a:r>
                <a:r>
                  <a:rPr lang="en-US" dirty="0"/>
                  <a:t> to get a</a:t>
                </a:r>
                <a:r>
                  <a:rPr lang="en-US" baseline="0" dirty="0"/>
                  <a:t> (singular) </a:t>
                </a:r>
                <a:r>
                  <a:rPr lang="en-US" b="0" i="0" baseline="0">
                    <a:latin typeface="Cambria Math" panose="02040503050406030204" pitchFamily="18" charset="0"/>
                  </a:rPr>
                  <a:t>3×3</a:t>
                </a:r>
                <a:r>
                  <a:rPr lang="en-US" dirty="0"/>
                  <a:t> matrix if we want to…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D2BDC-1922-4E64-9339-709ACEE820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21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the geometry of the surface is only approximated by the linear embedding.</a:t>
            </a:r>
          </a:p>
          <a:p>
            <a:r>
              <a:rPr lang="en-US" dirty="0"/>
              <a:t>The normals tell us more about how it curves.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D2BDC-1922-4E64-9339-709ACEE8201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1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(initially) the tangents are not perpendicular to the normals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Switch normals to red for consistency.</a:t>
            </a:r>
          </a:p>
          <a:p>
            <a:pPr marL="228600" indent="-228600">
              <a:buAutoNum type="arabicPeriod"/>
            </a:pPr>
            <a:r>
              <a:rPr lang="en-US" dirty="0"/>
              <a:t>For Phong, show both normals</a:t>
            </a:r>
          </a:p>
          <a:p>
            <a:pPr marL="228600" indent="-228600">
              <a:buAutoNum type="arabicPeriod"/>
            </a:pPr>
            <a:r>
              <a:rPr lang="en-US" dirty="0"/>
              <a:t>Make arrows wider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D2BDC-1922-4E64-9339-709ACEE8201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31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39B66-96CA-546B-9ACC-623AD9F79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7E29A3-6722-343A-CE75-7767815273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E1FC18-F9AE-471B-11F0-EB213826FF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(initially) the tangents are not perpendicular to the normals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A29C9-F374-BE4D-A634-6D4EC01F55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D2BDC-1922-4E64-9339-709ACEE820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068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2FA96-A6ED-9146-C01B-EC69FD5FE1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E33FFC-4E29-FDC2-7745-04D94899C7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F552C-5A8F-0CD5-D3F1-C78688D5C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FA793-FB77-43BE-A680-9BBA9ACD3306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15EDB-BC45-8E2B-B306-71F1819B2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43A4A5-B54E-D01C-DD0A-5B19F5F80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BF7E-3E72-4389-A1DE-7640D6F3D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112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927F6-548E-A051-D89E-3A36FDAE1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D3E047-BF6C-C9CA-5B57-2C96614939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39BDC-8AF3-554C-E38C-AA6ED136D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FA793-FB77-43BE-A680-9BBA9ACD3306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EDFCB-E247-4444-9E96-1C7B8F6DC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36932-22E7-5235-03D5-D41C3F4C7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BF7E-3E72-4389-A1DE-7640D6F3D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18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312D7C-CB5A-33D7-B187-497F1240F1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8153C8-E0F0-CB26-9C8A-7EF14D7966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161A3-B3F0-D41F-3640-156A63C09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FA793-FB77-43BE-A680-9BBA9ACD3306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6FA3E-16AB-37B5-92C1-010C774AE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28CB1-78FE-7620-067A-4C7135F0B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BF7E-3E72-4389-A1DE-7640D6F3D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42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2C50B-FA7B-9503-8D8E-6930A17DD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D9270-4A1F-CC88-6958-CE92C0B75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EADBA-C2A4-14FD-2969-1A36F799C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FA793-FB77-43BE-A680-9BBA9ACD3306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D3B0F-40DC-FD2A-02B8-7AFB38AF8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CE0627-D3BA-79F4-D1D8-B77978342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BF7E-3E72-4389-A1DE-7640D6F3D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57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5E752-C30D-6B28-6C28-E36EBF43A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751EB-2CDC-AE55-3466-237C99544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7CBD0-0052-B6FF-7F1F-D3D7143A7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FA793-FB77-43BE-A680-9BBA9ACD3306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995BF-DDEB-3B1E-8EF4-D70279333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9C0E8-3FC8-4D5D-634F-25F1BCFA8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BF7E-3E72-4389-A1DE-7640D6F3D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600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FCC4E-3CD3-3CCD-7725-38F4C63E0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DC549-32C1-4B4A-5FF8-6E929C4ABF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F0578C-416B-4A6C-547B-2C9A6CE699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847330-D6D1-3246-10B6-5B5146523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FA793-FB77-43BE-A680-9BBA9ACD3306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7258A-973C-D399-A3DB-9863E4C66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F687F-757E-7B57-E765-F77A0FF86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BF7E-3E72-4389-A1DE-7640D6F3D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43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E7C31-A6CE-BE3A-2D53-A6827E0CD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435D77-A624-C3EC-281A-3E075824B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B41531-5AA0-1493-3E46-C81021DD0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AEC8F1-95BD-382A-A325-5237ECE5A7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E54BFD-EC60-0815-06EC-833BD73E63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240900-4170-A115-EBA0-B382E616E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FA793-FB77-43BE-A680-9BBA9ACD3306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ED55BF-E0AD-4492-E30D-2AF4D84D6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DBEB5D-ECD7-7262-0920-3D560265D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BF7E-3E72-4389-A1DE-7640D6F3D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70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3B873-4C07-5509-8537-07A389541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F3653D-CE56-E840-283F-949084EBB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FA793-FB77-43BE-A680-9BBA9ACD3306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8623A7-51E1-56F1-572D-2FD79D359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779D9B-7275-FF86-7D83-E1DC2F0A0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BF7E-3E72-4389-A1DE-7640D6F3D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55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D6D971-C485-4D81-C2C8-7E0644B67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FA793-FB77-43BE-A680-9BBA9ACD3306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E5F979-F25B-F0DC-10B5-DA6C16F3E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16185-8F9F-23DA-B871-483BD05DB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BF7E-3E72-4389-A1DE-7640D6F3D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61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CCF09-2E76-5315-233F-B029AD40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F526B-4BC7-086D-DDDE-E66CB14E0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EF1D2B-DA45-5229-3F0D-569216C058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A69556-2E22-2104-B70A-D7CBA9964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FA793-FB77-43BE-A680-9BBA9ACD3306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B3CC1-881D-0670-5552-81DEA0EA8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EA610-F4E4-4523-CA16-C2267F7C7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BF7E-3E72-4389-A1DE-7640D6F3D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992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94F25-691E-0547-7ED8-82D49694B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386903-D915-6B61-0256-D506956A38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51A469-010A-1D94-FA58-BE7B739222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502FB-72E4-0C01-86FC-8F5E9AE4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FA793-FB77-43BE-A680-9BBA9ACD3306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052692-94A3-424A-7E6E-C7A41966E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9544D-2A6D-262D-9F73-28872CE65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BF7E-3E72-4389-A1DE-7640D6F3D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5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682079-B13C-11D8-AD36-A1807C5D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A5FEB0-F8E1-56E0-1E7E-B270EBBE0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EA55-BCF9-99D4-190C-2B588A44B2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6FA793-FB77-43BE-A680-9BBA9ACD3306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53D87-2FDA-2B20-3C04-B4CE1A4CBE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C2E3C-7C6D-3EB6-6997-C5B2E7B6B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CABF7E-3E72-4389-A1DE-7640D6F3D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1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4.png"/><Relationship Id="rId7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2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230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38.png"/><Relationship Id="rId5" Type="http://schemas.openxmlformats.org/officeDocument/2006/relationships/image" Target="../media/image230.png"/><Relationship Id="rId10" Type="http://schemas.openxmlformats.org/officeDocument/2006/relationships/image" Target="../media/image32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80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41.png"/><Relationship Id="rId4" Type="http://schemas.openxmlformats.org/officeDocument/2006/relationships/image" Target="../media/image30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5.png"/><Relationship Id="rId4" Type="http://schemas.openxmlformats.org/officeDocument/2006/relationships/image" Target="../media/image33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46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0.png"/><Relationship Id="rId5" Type="http://schemas.openxmlformats.org/officeDocument/2006/relationships/image" Target="../media/image33.png"/><Relationship Id="rId10" Type="http://schemas.openxmlformats.org/officeDocument/2006/relationships/image" Target="../media/image49.png"/><Relationship Id="rId4" Type="http://schemas.openxmlformats.org/officeDocument/2006/relationships/image" Target="../media/image47.jp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2.png"/><Relationship Id="rId3" Type="http://schemas.microsoft.com/office/2007/relationships/media" Target="../media/media4.mp4"/><Relationship Id="rId7" Type="http://schemas.openxmlformats.org/officeDocument/2006/relationships/image" Target="../media/image51.png"/><Relationship Id="rId12" Type="http://schemas.openxmlformats.org/officeDocument/2006/relationships/image" Target="../media/image20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3.png"/><Relationship Id="rId4" Type="http://schemas.openxmlformats.org/officeDocument/2006/relationships/video" Target="../media/media4.mp4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openxmlformats.org/officeDocument/2006/relationships/image" Target="../media/image55.jpg"/><Relationship Id="rId4" Type="http://schemas.openxmlformats.org/officeDocument/2006/relationships/image" Target="../media/image54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emf"/><Relationship Id="rId18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openxmlformats.org/officeDocument/2006/relationships/image" Target="../media/image1.png"/><Relationship Id="rId12" Type="http://schemas.openxmlformats.org/officeDocument/2006/relationships/image" Target="../media/image6.emf"/><Relationship Id="rId17" Type="http://schemas.openxmlformats.org/officeDocument/2006/relationships/image" Target="../media/image11.emf"/><Relationship Id="rId2" Type="http://schemas.openxmlformats.org/officeDocument/2006/relationships/video" Target="../media/media1.mp4"/><Relationship Id="rId16" Type="http://schemas.openxmlformats.org/officeDocument/2006/relationships/image" Target="../media/image10.emf"/><Relationship Id="rId20" Type="http://schemas.openxmlformats.org/officeDocument/2006/relationships/image" Target="../media/image14.emf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9.emf"/><Relationship Id="rId10" Type="http://schemas.openxmlformats.org/officeDocument/2006/relationships/image" Target="../media/image4.emf"/><Relationship Id="rId19" Type="http://schemas.openxmlformats.org/officeDocument/2006/relationships/image" Target="../media/image13.jpeg"/><Relationship Id="rId4" Type="http://schemas.openxmlformats.org/officeDocument/2006/relationships/video" Target="../media/media2.mp4"/><Relationship Id="rId9" Type="http://schemas.openxmlformats.org/officeDocument/2006/relationships/image" Target="../media/image3.emf"/><Relationship Id="rId1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12" Type="http://schemas.openxmlformats.org/officeDocument/2006/relationships/image" Target="../media/image6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image" Target="../media/image410.png"/><Relationship Id="rId10" Type="http://schemas.openxmlformats.org/officeDocument/2006/relationships/image" Target="../media/image60.png"/><Relationship Id="rId4" Type="http://schemas.openxmlformats.org/officeDocument/2006/relationships/image" Target="../media/image63.png"/><Relationship Id="rId9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10.png"/><Relationship Id="rId7" Type="http://schemas.openxmlformats.org/officeDocument/2006/relationships/image" Target="../media/image64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60.png"/><Relationship Id="rId10" Type="http://schemas.openxmlformats.org/officeDocument/2006/relationships/image" Target="../media/image61.png"/><Relationship Id="rId4" Type="http://schemas.openxmlformats.org/officeDocument/2006/relationships/image" Target="../media/image59.png"/><Relationship Id="rId9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3" Type="http://schemas.openxmlformats.org/officeDocument/2006/relationships/image" Target="../media/image76.png"/><Relationship Id="rId7" Type="http://schemas.openxmlformats.org/officeDocument/2006/relationships/image" Target="../media/image80.jp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89.png"/><Relationship Id="rId20" Type="http://schemas.openxmlformats.org/officeDocument/2006/relationships/image" Target="../media/image6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11" Type="http://schemas.openxmlformats.org/officeDocument/2006/relationships/image" Target="../media/image84.jpg"/><Relationship Id="rId5" Type="http://schemas.openxmlformats.org/officeDocument/2006/relationships/image" Target="../media/image78.jpg"/><Relationship Id="rId15" Type="http://schemas.openxmlformats.org/officeDocument/2006/relationships/image" Target="../media/image88.png"/><Relationship Id="rId10" Type="http://schemas.openxmlformats.org/officeDocument/2006/relationships/image" Target="../media/image83.jpg"/><Relationship Id="rId19" Type="http://schemas.openxmlformats.org/officeDocument/2006/relationships/image" Target="../media/image92.png"/><Relationship Id="rId4" Type="http://schemas.openxmlformats.org/officeDocument/2006/relationships/image" Target="../media/image77.jpg"/><Relationship Id="rId9" Type="http://schemas.openxmlformats.org/officeDocument/2006/relationships/image" Target="../media/image82.jpg"/><Relationship Id="rId1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43.png"/><Relationship Id="rId7" Type="http://schemas.openxmlformats.org/officeDocument/2006/relationships/image" Target="../media/image7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98.png"/><Relationship Id="rId10" Type="http://schemas.openxmlformats.org/officeDocument/2006/relationships/image" Target="../media/image97.png"/><Relationship Id="rId9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mkazhdan/PhongRodriguesVF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6.png"/><Relationship Id="rId12" Type="http://schemas.openxmlformats.org/officeDocument/2006/relationships/image" Target="../media/image104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01.png"/><Relationship Id="rId11" Type="http://schemas.openxmlformats.org/officeDocument/2006/relationships/image" Target="../media/image103.png"/><Relationship Id="rId5" Type="http://schemas.openxmlformats.org/officeDocument/2006/relationships/image" Target="../media/image410.png"/><Relationship Id="rId10" Type="http://schemas.openxmlformats.org/officeDocument/2006/relationships/image" Target="../media/image100.png"/><Relationship Id="rId4" Type="http://schemas.openxmlformats.org/officeDocument/2006/relationships/image" Target="../media/image105.png"/><Relationship Id="rId9" Type="http://schemas.openxmlformats.org/officeDocument/2006/relationships/image" Target="../media/image10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410.png"/><Relationship Id="rId7" Type="http://schemas.openxmlformats.org/officeDocument/2006/relationships/image" Target="../media/image107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04.png"/><Relationship Id="rId5" Type="http://schemas.openxmlformats.org/officeDocument/2006/relationships/image" Target="../media/image101.png"/><Relationship Id="rId10" Type="http://schemas.openxmlformats.org/officeDocument/2006/relationships/image" Target="../media/image103.png"/><Relationship Id="rId4" Type="http://schemas.openxmlformats.org/officeDocument/2006/relationships/image" Target="../media/image67.png"/><Relationship Id="rId9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BEC9A-EEB1-13B5-E1FA-1DF1D3D4ED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Phong-Rodrigues Extrinsic Vector-Field Processing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FF2FD-FDC4-AAFD-686D-8AF32961EC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4450" y="3602038"/>
            <a:ext cx="9563100" cy="1655762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Hongyi Liu, Oded Stein, Amir Vaxman, Mirela Ben-Chen, Misha Kazhdan</a:t>
            </a:r>
          </a:p>
        </p:txBody>
      </p:sp>
    </p:spTree>
    <p:extLst>
      <p:ext uri="{BB962C8B-B14F-4D97-AF65-F5344CB8AC3E}">
        <p14:creationId xmlns:p14="http://schemas.microsoft.com/office/powerpoint/2010/main" val="2032321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2A1AF-F2A0-B868-BAEB-B4858195F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633EA2-13C3-AB90-52E2-EB35B6EC3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752" y="0"/>
            <a:ext cx="2743200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FE2BF2-E57E-E4CC-8953-F09AAEB72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64" y="0"/>
            <a:ext cx="274320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5D7660-F6D9-EF81-B9B8-A7E7CF7DC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514850" algn="l"/>
              </a:tabLst>
            </a:pPr>
            <a:r>
              <a:rPr lang="en-US" dirty="0"/>
              <a:t>Differentiating: Review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EC599D-F21F-86E6-E517-91E0D8D7E8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Given:</a:t>
                </a:r>
              </a:p>
              <a:p>
                <a:pPr lvl="1"/>
                <a:r>
                  <a:rPr lang="en-US" dirty="0"/>
                  <a:t>A domain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A parameterization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EC599D-F21F-86E6-E517-91E0D8D7E8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17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777B6FB-8DA5-6845-1F25-B4EF7538D8A9}"/>
                  </a:ext>
                </a:extLst>
              </p:cNvPr>
              <p:cNvSpPr txBox="1"/>
              <p:nvPr/>
            </p:nvSpPr>
            <p:spPr>
              <a:xfrm>
                <a:off x="6893362" y="1968116"/>
                <a:ext cx="3658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777B6FB-8DA5-6845-1F25-B4EF7538D8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3362" y="1968116"/>
                <a:ext cx="365805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rrow: Right 11">
            <a:extLst>
              <a:ext uri="{FF2B5EF4-FFF2-40B4-BE49-F238E27FC236}">
                <a16:creationId xmlns:a16="http://schemas.microsoft.com/office/drawing/2014/main" id="{4E0E1999-1C2C-D7F5-5186-B8DE34B15F4D}"/>
              </a:ext>
            </a:extLst>
          </p:cNvPr>
          <p:cNvSpPr/>
          <p:nvPr/>
        </p:nvSpPr>
        <p:spPr>
          <a:xfrm>
            <a:off x="8789588" y="1270000"/>
            <a:ext cx="647700" cy="2349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A30EB87-E2AA-29BF-07D0-2B4F48A2FFDA}"/>
                  </a:ext>
                </a:extLst>
              </p:cNvPr>
              <p:cNvSpPr txBox="1"/>
              <p:nvPr/>
            </p:nvSpPr>
            <p:spPr>
              <a:xfrm>
                <a:off x="8907292" y="1021318"/>
                <a:ext cx="4122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A30EB87-E2AA-29BF-07D0-2B4F48A2FF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292" y="1021318"/>
                <a:ext cx="41229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CBB4178-4D05-5221-D81B-28168B4B8544}"/>
                  </a:ext>
                </a:extLst>
              </p:cNvPr>
              <p:cNvSpPr txBox="1"/>
              <p:nvPr/>
            </p:nvSpPr>
            <p:spPr>
              <a:xfrm rot="19833915">
                <a:off x="9720194" y="1862980"/>
                <a:ext cx="6976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CBB4178-4D05-5221-D81B-28168B4B85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833915">
                <a:off x="9720194" y="1862980"/>
                <a:ext cx="697627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3257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00266-6A89-BDEE-CFF8-87380AEB6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7008BC0-F1A9-39D4-769F-08BF58EA6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64" y="0"/>
            <a:ext cx="2743200" cy="2743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794DB4-B121-5D4B-14F2-8DEC43160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752" y="0"/>
            <a:ext cx="274320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722801-B081-74DF-BD7C-E9C09A123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514850" algn="l"/>
              </a:tabLst>
            </a:pPr>
            <a:r>
              <a:rPr lang="en-US" dirty="0"/>
              <a:t>Differentiating: Review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66BB7F-13BA-AE48-44ED-48D813C2BA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Given:</a:t>
                </a:r>
              </a:p>
              <a:p>
                <a:pPr lvl="1"/>
                <a:r>
                  <a:rPr lang="en-US" dirty="0"/>
                  <a:t>A domain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A parameterization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 differential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Φ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gives the change along coordinate directions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66BB7F-13BA-AE48-44ED-48D813C2BA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17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Arrow: Right 31">
            <a:extLst>
              <a:ext uri="{FF2B5EF4-FFF2-40B4-BE49-F238E27FC236}">
                <a16:creationId xmlns:a16="http://schemas.microsoft.com/office/drawing/2014/main" id="{77CC6BA5-C809-42F2-9A65-9BFCC46F63E5}"/>
              </a:ext>
            </a:extLst>
          </p:cNvPr>
          <p:cNvSpPr/>
          <p:nvPr/>
        </p:nvSpPr>
        <p:spPr>
          <a:xfrm>
            <a:off x="8789588" y="1270000"/>
            <a:ext cx="647700" cy="2349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8A57D3A-01F2-36D0-C4D4-14D6CB67C01F}"/>
                  </a:ext>
                </a:extLst>
              </p:cNvPr>
              <p:cNvSpPr txBox="1"/>
              <p:nvPr/>
            </p:nvSpPr>
            <p:spPr>
              <a:xfrm>
                <a:off x="8907292" y="1021318"/>
                <a:ext cx="4122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8A57D3A-01F2-36D0-C4D4-14D6CB67C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292" y="1021318"/>
                <a:ext cx="41229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83A1FE7-2A8A-1153-39B0-65BB763F8BF4}"/>
                  </a:ext>
                </a:extLst>
              </p:cNvPr>
              <p:cNvSpPr txBox="1"/>
              <p:nvPr/>
            </p:nvSpPr>
            <p:spPr>
              <a:xfrm>
                <a:off x="6893362" y="1968116"/>
                <a:ext cx="3658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83A1FE7-2A8A-1153-39B0-65BB763F8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3362" y="1968116"/>
                <a:ext cx="365805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1A917AE-35D4-6A8B-8691-A329C02992DD}"/>
                  </a:ext>
                </a:extLst>
              </p:cNvPr>
              <p:cNvSpPr txBox="1"/>
              <p:nvPr/>
            </p:nvSpPr>
            <p:spPr>
              <a:xfrm rot="19833915">
                <a:off x="9720194" y="1862980"/>
                <a:ext cx="6976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1A917AE-35D4-6A8B-8691-A329C02992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833915">
                <a:off x="9720194" y="1862980"/>
                <a:ext cx="697627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1155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07A07-494F-F34A-DEC2-52241CF3A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B66C61E-EA03-666E-3852-0E4D3F42A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752" y="0"/>
            <a:ext cx="2743200" cy="274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358565-DB99-3B31-552A-ECB3551C0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64" y="0"/>
            <a:ext cx="274320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8403DE-764E-4375-2FE9-FB7DCE6F6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514850" algn="l"/>
              </a:tabLst>
            </a:pPr>
            <a:r>
              <a:rPr lang="en-US" dirty="0"/>
              <a:t>Differentiating: Review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46FB0C-946C-02D8-3910-1EC1B4FFDE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Given:</a:t>
                </a:r>
              </a:p>
              <a:p>
                <a:pPr lvl="1"/>
                <a:r>
                  <a:rPr lang="en-US" dirty="0"/>
                  <a:t>A domain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A parameterization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 differential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Φ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gives the change along coordinate directions</a:t>
                </a:r>
              </a:p>
              <a:p>
                <a:pPr marL="0" indent="0">
                  <a:buNone/>
                </a:pPr>
                <a:r>
                  <a:rPr lang="en-US" dirty="0"/>
                  <a:t>The cross-product gives the normals/Gauss-map,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EED0B8-3A99-8E02-0BAD-FE01F2D36B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217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rrow: Right 10">
            <a:extLst>
              <a:ext uri="{FF2B5EF4-FFF2-40B4-BE49-F238E27FC236}">
                <a16:creationId xmlns:a16="http://schemas.microsoft.com/office/drawing/2014/main" id="{E199B691-64FA-6BEE-E328-D6B10706A2B8}"/>
              </a:ext>
            </a:extLst>
          </p:cNvPr>
          <p:cNvSpPr/>
          <p:nvPr/>
        </p:nvSpPr>
        <p:spPr>
          <a:xfrm>
            <a:off x="8789588" y="1270000"/>
            <a:ext cx="647700" cy="2349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82258DD-514F-4791-7139-E571F508571C}"/>
                  </a:ext>
                </a:extLst>
              </p:cNvPr>
              <p:cNvSpPr txBox="1"/>
              <p:nvPr/>
            </p:nvSpPr>
            <p:spPr>
              <a:xfrm>
                <a:off x="8907292" y="1021318"/>
                <a:ext cx="4122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8EF3DA1-98A8-6FBD-6536-25485F52A6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292" y="1021318"/>
                <a:ext cx="41229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92898EF-D652-75F1-4EE9-3DCFBAB0EB7E}"/>
                  </a:ext>
                </a:extLst>
              </p:cNvPr>
              <p:cNvSpPr txBox="1"/>
              <p:nvPr/>
            </p:nvSpPr>
            <p:spPr>
              <a:xfrm>
                <a:off x="6893362" y="1968116"/>
                <a:ext cx="3658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EFA47D8-67E7-FEAB-0B85-FBF1A8D406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3362" y="1968116"/>
                <a:ext cx="365805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DA4C544-8E77-9A54-92D8-D26AB747DA4C}"/>
                  </a:ext>
                </a:extLst>
              </p:cNvPr>
              <p:cNvSpPr txBox="1"/>
              <p:nvPr/>
            </p:nvSpPr>
            <p:spPr>
              <a:xfrm rot="19833915">
                <a:off x="9720194" y="1862980"/>
                <a:ext cx="6976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DA4C544-8E77-9A54-92D8-D26AB747DA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833915">
                <a:off x="9720194" y="1862980"/>
                <a:ext cx="697627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5087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CC43B-CA20-CAE9-B154-E97AE7D46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CCEFB2-0DFF-7C64-D50F-84F4CB0F7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752" y="0"/>
            <a:ext cx="2743200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E8CC8F-11C5-5A6D-80B4-88630F3216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64" y="0"/>
            <a:ext cx="274320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E01B61-3700-9F7D-C36C-099B2A150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514850" algn="l"/>
              </a:tabLst>
            </a:pPr>
            <a:r>
              <a:rPr lang="en-US" dirty="0"/>
              <a:t>Differentiating: Review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BABD370-E5FA-992C-A517-FEC01A39AB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Given:</a:t>
                </a:r>
              </a:p>
              <a:p>
                <a:pPr lvl="1"/>
                <a:r>
                  <a:rPr lang="en-US" dirty="0"/>
                  <a:t>A domain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A parameterization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 differential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Φ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gives the change along coordinate directions</a:t>
                </a:r>
              </a:p>
              <a:p>
                <a:pPr marL="0" indent="0">
                  <a:buNone/>
                </a:pPr>
                <a:r>
                  <a:rPr lang="en-US" dirty="0"/>
                  <a:t>The cross-product gives the normals/Gauss-map,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EED0B8-3A99-8E02-0BAD-FE01F2D36B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217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rrow: Right 10">
            <a:extLst>
              <a:ext uri="{FF2B5EF4-FFF2-40B4-BE49-F238E27FC236}">
                <a16:creationId xmlns:a16="http://schemas.microsoft.com/office/drawing/2014/main" id="{ECC56C87-604A-348D-0331-08EF9605775E}"/>
              </a:ext>
            </a:extLst>
          </p:cNvPr>
          <p:cNvSpPr/>
          <p:nvPr/>
        </p:nvSpPr>
        <p:spPr>
          <a:xfrm>
            <a:off x="8789588" y="1270000"/>
            <a:ext cx="647700" cy="2349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9ABD453-C114-5D75-C9F2-8702000079C1}"/>
                  </a:ext>
                </a:extLst>
              </p:cNvPr>
              <p:cNvSpPr txBox="1"/>
              <p:nvPr/>
            </p:nvSpPr>
            <p:spPr>
              <a:xfrm>
                <a:off x="8907292" y="1021318"/>
                <a:ext cx="4122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8EF3DA1-98A8-6FBD-6536-25485F52A6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292" y="1021318"/>
                <a:ext cx="41229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B786D4E-3C42-169C-D8BD-D6877B8C5F92}"/>
                  </a:ext>
                </a:extLst>
              </p:cNvPr>
              <p:cNvSpPr txBox="1"/>
              <p:nvPr/>
            </p:nvSpPr>
            <p:spPr>
              <a:xfrm>
                <a:off x="6893362" y="1968116"/>
                <a:ext cx="3658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EFA47D8-67E7-FEAB-0B85-FBF1A8D406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3362" y="1968116"/>
                <a:ext cx="365805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F83F51-6976-EB27-BB9C-3B0888A86D62}"/>
                  </a:ext>
                </a:extLst>
              </p:cNvPr>
              <p:cNvSpPr txBox="1"/>
              <p:nvPr/>
            </p:nvSpPr>
            <p:spPr>
              <a:xfrm>
                <a:off x="7900510" y="6191301"/>
                <a:ext cx="42971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is the Moore-Penrose pseudoinverse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F83F51-6976-EB27-BB9C-3B0888A86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0510" y="6191301"/>
                <a:ext cx="4297137" cy="369332"/>
              </a:xfrm>
              <a:prstGeom prst="rect">
                <a:avLst/>
              </a:prstGeom>
              <a:blipFill>
                <a:blip r:embed="rId8"/>
                <a:stretch>
                  <a:fillRect t="-8333" r="-1277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6858DF1-9E55-D97D-D59F-DC2423CB8311}"/>
                  </a:ext>
                </a:extLst>
              </p:cNvPr>
              <p:cNvSpPr txBox="1"/>
              <p:nvPr/>
            </p:nvSpPr>
            <p:spPr>
              <a:xfrm>
                <a:off x="5520820" y="6447777"/>
                <a:ext cx="6680547" cy="410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∇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dirty="0"/>
                  <a:t> is defined over the parameterization domain,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∇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/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End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6858DF1-9E55-D97D-D59F-DC2423CB8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820" y="6447777"/>
                <a:ext cx="6680547" cy="410497"/>
              </a:xfrm>
              <a:prstGeom prst="rect">
                <a:avLst/>
              </a:prstGeom>
              <a:blipFill>
                <a:blip r:embed="rId9"/>
                <a:stretch>
                  <a:fillRect t="-102985" b="-164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346F28D-EC3E-A294-C439-2A33D7AE0341}"/>
                  </a:ext>
                </a:extLst>
              </p:cNvPr>
              <p:cNvSpPr txBox="1"/>
              <p:nvPr/>
            </p:nvSpPr>
            <p:spPr>
              <a:xfrm rot="19833915">
                <a:off x="9720194" y="1862980"/>
                <a:ext cx="6976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346F28D-EC3E-A294-C439-2A33D7AE0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833915">
                <a:off x="9720194" y="1862980"/>
                <a:ext cx="697627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0507964-10FE-7E5A-625F-85537C88EE04}"/>
                  </a:ext>
                </a:extLst>
              </p:cNvPr>
              <p:cNvSpPr txBox="1"/>
              <p:nvPr/>
            </p:nvSpPr>
            <p:spPr>
              <a:xfrm>
                <a:off x="1199407" y="4698254"/>
                <a:ext cx="9798158" cy="978473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For a tangent vector field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/>
                  <a:t>, the covariant derivative is:</a:t>
                </a:r>
                <a:br>
                  <a:rPr lang="en-US" sz="28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</a:rPr>
                        <m:t>∇</m:t>
                      </m:r>
                      <m:acc>
                        <m:accPr>
                          <m:chr m:val="⃗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 dirty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∘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0507964-10FE-7E5A-625F-85537C88EE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407" y="4698254"/>
                <a:ext cx="9798158" cy="978473"/>
              </a:xfrm>
              <a:prstGeom prst="rect">
                <a:avLst/>
              </a:prstGeom>
              <a:blipFill>
                <a:blip r:embed="rId11"/>
                <a:stretch>
                  <a:fillRect l="-745" t="-4878" r="-683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437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F10DA-30A8-148F-D295-AA61A6F6B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47D5A0-9E26-B40D-F600-3F03B49FD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64" y="0"/>
            <a:ext cx="2743200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345DBE-B807-66BD-1AFB-B2552A60D4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752" y="0"/>
            <a:ext cx="274320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7EA7F6-52D5-7950-821E-2541DD72D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514850" algn="l"/>
              </a:tabLst>
            </a:pPr>
            <a:r>
              <a:rPr lang="en-US" dirty="0"/>
              <a:t>Differentiating: Backward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B51A54-ECE0-75BC-B322-17EF610B646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Given:</a:t>
                </a:r>
              </a:p>
              <a:p>
                <a:pPr lvl="1"/>
                <a:r>
                  <a:rPr lang="en-US" dirty="0"/>
                  <a:t>A unit right triangle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A </a:t>
                </a:r>
                <a:r>
                  <a:rPr lang="en-US" b="1" dirty="0"/>
                  <a:t>linear</a:t>
                </a:r>
                <a:r>
                  <a:rPr lang="en-US" dirty="0"/>
                  <a:t> embedding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Normals at the triangle vertices</a:t>
                </a:r>
              </a:p>
              <a:p>
                <a:pPr marL="0" indent="0">
                  <a:buNone/>
                </a:pPr>
                <a:endParaRPr lang="en-US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B51A54-ECE0-75BC-B322-17EF610B64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217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7068E63-E150-0635-0E40-9E3438E29291}"/>
                  </a:ext>
                </a:extLst>
              </p:cNvPr>
              <p:cNvSpPr txBox="1"/>
              <p:nvPr/>
            </p:nvSpPr>
            <p:spPr>
              <a:xfrm>
                <a:off x="6893362" y="1968116"/>
                <a:ext cx="3658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𝕋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7068E63-E150-0635-0E40-9E3438E292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3362" y="1968116"/>
                <a:ext cx="365805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rrow: Right 11">
            <a:extLst>
              <a:ext uri="{FF2B5EF4-FFF2-40B4-BE49-F238E27FC236}">
                <a16:creationId xmlns:a16="http://schemas.microsoft.com/office/drawing/2014/main" id="{4C95A9A1-7CF2-D526-43E1-47D53119721D}"/>
              </a:ext>
            </a:extLst>
          </p:cNvPr>
          <p:cNvSpPr/>
          <p:nvPr/>
        </p:nvSpPr>
        <p:spPr>
          <a:xfrm>
            <a:off x="8789588" y="1270000"/>
            <a:ext cx="647700" cy="2349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5AAC66-814A-393A-642A-4EE897149578}"/>
                  </a:ext>
                </a:extLst>
              </p:cNvPr>
              <p:cNvSpPr txBox="1"/>
              <p:nvPr/>
            </p:nvSpPr>
            <p:spPr>
              <a:xfrm>
                <a:off x="8907292" y="1021318"/>
                <a:ext cx="4122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5AAC66-814A-393A-642A-4EE897149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292" y="1021318"/>
                <a:ext cx="41229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A94325-F4A8-75E9-967A-474C43A874AA}"/>
                  </a:ext>
                </a:extLst>
              </p:cNvPr>
              <p:cNvSpPr txBox="1"/>
              <p:nvPr/>
            </p:nvSpPr>
            <p:spPr>
              <a:xfrm rot="20939742">
                <a:off x="9773404" y="1960367"/>
                <a:ext cx="6976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𝕋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A94325-F4A8-75E9-967A-474C43A874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939742">
                <a:off x="9773404" y="1960367"/>
                <a:ext cx="697627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9052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BFF69-172F-F4E2-48F9-BDFCAC0C2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615D6F1-B032-21D8-8CBB-96C843A9B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752" y="0"/>
            <a:ext cx="2743200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21AED5-95CF-8D44-4EAB-B4C323A04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64" y="0"/>
            <a:ext cx="274320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27D80D-FC0D-957C-1503-37A3F7C10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514850" algn="l"/>
              </a:tabLst>
            </a:pPr>
            <a:r>
              <a:rPr lang="en-US" dirty="0"/>
              <a:t>Differentiating: Backward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F02E1A-9F8F-5DA6-E98A-08C00C4BAE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Given:</a:t>
                </a:r>
              </a:p>
              <a:p>
                <a:pPr lvl="1"/>
                <a:r>
                  <a:rPr lang="en-US" dirty="0"/>
                  <a:t>A unit right triangle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A </a:t>
                </a:r>
                <a:r>
                  <a:rPr lang="en-US" b="1" dirty="0"/>
                  <a:t>linear</a:t>
                </a:r>
                <a:r>
                  <a:rPr lang="en-US" dirty="0"/>
                  <a:t> embedding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Normals at the triangle vertices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Phong interpolation gives the normals/Gauss-map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F02E1A-9F8F-5DA6-E98A-08C00C4BAE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17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9A09617-5631-54C0-738D-8FF6655D0392}"/>
                  </a:ext>
                </a:extLst>
              </p:cNvPr>
              <p:cNvSpPr txBox="1"/>
              <p:nvPr/>
            </p:nvSpPr>
            <p:spPr>
              <a:xfrm>
                <a:off x="6893362" y="1968116"/>
                <a:ext cx="3658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𝕋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9A09617-5631-54C0-738D-8FF6655D0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3362" y="1968116"/>
                <a:ext cx="365806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rrow: Right 11">
            <a:extLst>
              <a:ext uri="{FF2B5EF4-FFF2-40B4-BE49-F238E27FC236}">
                <a16:creationId xmlns:a16="http://schemas.microsoft.com/office/drawing/2014/main" id="{A437AAC7-31B2-32E7-420B-C22040B4CB50}"/>
              </a:ext>
            </a:extLst>
          </p:cNvPr>
          <p:cNvSpPr/>
          <p:nvPr/>
        </p:nvSpPr>
        <p:spPr>
          <a:xfrm>
            <a:off x="8789588" y="1270000"/>
            <a:ext cx="647700" cy="2349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8F86CC1-329B-C8CE-102C-5680BCA88CE0}"/>
                  </a:ext>
                </a:extLst>
              </p:cNvPr>
              <p:cNvSpPr txBox="1"/>
              <p:nvPr/>
            </p:nvSpPr>
            <p:spPr>
              <a:xfrm>
                <a:off x="8907292" y="1021318"/>
                <a:ext cx="4122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8F86CC1-329B-C8CE-102C-5680BCA88C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292" y="1021318"/>
                <a:ext cx="41229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E82050D-A2E8-3800-397E-6F9D09271365}"/>
                  </a:ext>
                </a:extLst>
              </p:cNvPr>
              <p:cNvSpPr txBox="1"/>
              <p:nvPr/>
            </p:nvSpPr>
            <p:spPr>
              <a:xfrm rot="20939742">
                <a:off x="9773404" y="1960367"/>
                <a:ext cx="6976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𝕋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E82050D-A2E8-3800-397E-6F9D092713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939742">
                <a:off x="9773404" y="1960367"/>
                <a:ext cx="697627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3782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FC7F6-D09B-E7EB-5377-2E8CC1F4C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255C5E7-443D-E544-F9A2-8D45B9A90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752" y="0"/>
            <a:ext cx="2743200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E474E6-DBD5-9F22-DAD4-1AC554741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64" y="0"/>
            <a:ext cx="274320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6474EC-2DC3-C7AA-0328-66557B4E5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514850" algn="l"/>
              </a:tabLst>
            </a:pPr>
            <a:r>
              <a:rPr lang="en-US" dirty="0"/>
              <a:t>Differentiating: Backward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F5CF4B-53D6-3719-89E1-BBEAC0B3F7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/>
                  <a:t>Given:</a:t>
                </a:r>
              </a:p>
              <a:p>
                <a:pPr lvl="1"/>
                <a:r>
                  <a:rPr lang="en-US" dirty="0"/>
                  <a:t>A unit right triangle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A </a:t>
                </a:r>
                <a:r>
                  <a:rPr lang="en-US" b="1" dirty="0"/>
                  <a:t>linear</a:t>
                </a:r>
                <a:r>
                  <a:rPr lang="en-US" dirty="0"/>
                  <a:t> embedding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Normals at the triangle vertices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Phong interpolation gives the normals/Gauss-map </a:t>
                </a:r>
              </a:p>
              <a:p>
                <a:pPr marL="0" indent="0">
                  <a:buNone/>
                </a:pPr>
                <a:r>
                  <a:rPr lang="en-US" dirty="0"/>
                  <a:t>The differential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Φ</m:t>
                    </m:r>
                    <m:sSub>
                      <m:sSubPr>
                        <m:ctrlPr>
                          <a:rPr lang="en-US" b="0" i="0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/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gives approximate tangents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b="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F5CF4B-53D6-3719-89E1-BBEAC0B3F7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217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57285B7-E694-3241-3ADC-9B40753902D1}"/>
                  </a:ext>
                </a:extLst>
              </p:cNvPr>
              <p:cNvSpPr txBox="1"/>
              <p:nvPr/>
            </p:nvSpPr>
            <p:spPr>
              <a:xfrm>
                <a:off x="6893362" y="1968116"/>
                <a:ext cx="3658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𝕋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57285B7-E694-3241-3ADC-9B40753902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3362" y="1968116"/>
                <a:ext cx="365805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Arrow: Right 21">
            <a:extLst>
              <a:ext uri="{FF2B5EF4-FFF2-40B4-BE49-F238E27FC236}">
                <a16:creationId xmlns:a16="http://schemas.microsoft.com/office/drawing/2014/main" id="{DEF918D0-3BAB-A5AB-3B86-28DD11B3D553}"/>
              </a:ext>
            </a:extLst>
          </p:cNvPr>
          <p:cNvSpPr/>
          <p:nvPr/>
        </p:nvSpPr>
        <p:spPr>
          <a:xfrm>
            <a:off x="8789588" y="1270000"/>
            <a:ext cx="647700" cy="2349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7A6EFBB-0701-734A-D818-7DF917AC094B}"/>
                  </a:ext>
                </a:extLst>
              </p:cNvPr>
              <p:cNvSpPr txBox="1"/>
              <p:nvPr/>
            </p:nvSpPr>
            <p:spPr>
              <a:xfrm>
                <a:off x="8907292" y="1021318"/>
                <a:ext cx="4122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8CE7C30-62E6-FBDD-772B-700FABCEFF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292" y="1021318"/>
                <a:ext cx="41229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1F4F514-8B67-4310-C5D0-DAF7A870A9BB}"/>
                  </a:ext>
                </a:extLst>
              </p:cNvPr>
              <p:cNvSpPr txBox="1"/>
              <p:nvPr/>
            </p:nvSpPr>
            <p:spPr>
              <a:xfrm rot="20939742">
                <a:off x="9773404" y="1960367"/>
                <a:ext cx="6976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𝕋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1F4F514-8B67-4310-C5D0-DAF7A870A9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939742">
                <a:off x="9773404" y="1960367"/>
                <a:ext cx="697627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2733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DD9A2-4527-4EB6-01ED-4D30BCE38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A9E4C596-DD3A-2CFD-EB84-71749A65A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792" y="3008376"/>
            <a:ext cx="2286000" cy="2286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A3C1CD-0BCD-C567-263D-A5C49AD355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752" y="0"/>
            <a:ext cx="2743200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A9E7B0-B2BE-D992-91E1-9A4D4056B0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64" y="0"/>
            <a:ext cx="274320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3E96C7-713F-E053-23B7-7AB7BD6A7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514850" algn="l"/>
              </a:tabLst>
            </a:pPr>
            <a:r>
              <a:rPr lang="en-US" dirty="0"/>
              <a:t>Differentiating: Backward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4063815-4912-C4FF-BE9A-61D5391818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/>
                  <a:t>Given:</a:t>
                </a:r>
              </a:p>
              <a:p>
                <a:pPr lvl="1"/>
                <a:r>
                  <a:rPr lang="en-US" dirty="0"/>
                  <a:t>A unit right triangle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A </a:t>
                </a:r>
                <a:r>
                  <a:rPr lang="en-US" b="1" dirty="0"/>
                  <a:t>linear</a:t>
                </a:r>
                <a:r>
                  <a:rPr lang="en-US" dirty="0"/>
                  <a:t> embedding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Normals at the triangle vertices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Phong interpolation gives the normals/Gauss-map </a:t>
                </a:r>
              </a:p>
              <a:p>
                <a:pPr marL="0" indent="0">
                  <a:buNone/>
                </a:pPr>
                <a:r>
                  <a:rPr lang="en-US" dirty="0"/>
                  <a:t>The differential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Φ</m:t>
                    </m:r>
                    <m:sSub>
                      <m:sSubPr>
                        <m:ctrlPr>
                          <a:rPr lang="en-US" b="0" i="0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/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gives approximate tangents</a:t>
                </a:r>
              </a:p>
              <a:p>
                <a:pPr lvl="1">
                  <a:buFont typeface="Wingdings" panose="05000000000000000000" pitchFamily="2" charset="2"/>
                  <a:buChar char="û"/>
                </a:pPr>
                <a:r>
                  <a:rPr lang="en-US" dirty="0"/>
                  <a:t>Embedded and Phong normals don’t match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b="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4063815-4912-C4FF-BE9A-61D5391818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6"/>
                <a:stretch>
                  <a:fillRect l="-1217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C30C1CA-B763-B68A-45DF-0F902A799B4F}"/>
                  </a:ext>
                </a:extLst>
              </p:cNvPr>
              <p:cNvSpPr txBox="1"/>
              <p:nvPr/>
            </p:nvSpPr>
            <p:spPr>
              <a:xfrm>
                <a:off x="6893362" y="1968116"/>
                <a:ext cx="3658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𝕋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C30C1CA-B763-B68A-45DF-0F902A799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3362" y="1968116"/>
                <a:ext cx="365805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Arrow: Right 21">
            <a:extLst>
              <a:ext uri="{FF2B5EF4-FFF2-40B4-BE49-F238E27FC236}">
                <a16:creationId xmlns:a16="http://schemas.microsoft.com/office/drawing/2014/main" id="{3A7A4A44-D513-5E7F-17B8-8C8996453E97}"/>
              </a:ext>
            </a:extLst>
          </p:cNvPr>
          <p:cNvSpPr/>
          <p:nvPr/>
        </p:nvSpPr>
        <p:spPr>
          <a:xfrm>
            <a:off x="8789588" y="1270000"/>
            <a:ext cx="647700" cy="2349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801192E-9968-35E5-0B99-D56E4D452435}"/>
                  </a:ext>
                </a:extLst>
              </p:cNvPr>
              <p:cNvSpPr txBox="1"/>
              <p:nvPr/>
            </p:nvSpPr>
            <p:spPr>
              <a:xfrm>
                <a:off x="8907292" y="1021318"/>
                <a:ext cx="4122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8CE7C30-62E6-FBDD-772B-700FABCEFF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292" y="1021318"/>
                <a:ext cx="41229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F281CD8-38D8-6273-7588-B8EB2BA2C7E4}"/>
                  </a:ext>
                </a:extLst>
              </p:cNvPr>
              <p:cNvSpPr txBox="1"/>
              <p:nvPr/>
            </p:nvSpPr>
            <p:spPr>
              <a:xfrm rot="20939742">
                <a:off x="9773404" y="1960367"/>
                <a:ext cx="6976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𝕋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F281CD8-38D8-6273-7588-B8EB2BA2C7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939742">
                <a:off x="9773404" y="1960367"/>
                <a:ext cx="697627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8F8F8E-A4FF-EF92-CA2D-3951875EA107}"/>
                  </a:ext>
                </a:extLst>
              </p:cNvPr>
              <p:cNvSpPr txBox="1"/>
              <p:nvPr/>
            </p:nvSpPr>
            <p:spPr>
              <a:xfrm>
                <a:off x="11037047" y="4038637"/>
                <a:ext cx="38940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8F8F8E-A4FF-EF92-CA2D-3951875EA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7047" y="4038637"/>
                <a:ext cx="389402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D079B31-2ADD-0B9A-A13F-CBBA2DAE59DD}"/>
                  </a:ext>
                </a:extLst>
              </p:cNvPr>
              <p:cNvSpPr txBox="1"/>
              <p:nvPr/>
            </p:nvSpPr>
            <p:spPr>
              <a:xfrm>
                <a:off x="9787503" y="3461018"/>
                <a:ext cx="788806" cy="4374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D079B31-2ADD-0B9A-A13F-CBBA2DAE5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7503" y="3461018"/>
                <a:ext cx="788806" cy="437492"/>
              </a:xfrm>
              <a:prstGeom prst="rect">
                <a:avLst/>
              </a:prstGeom>
              <a:blipFill>
                <a:blip r:embed="rId11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F196AC78-CF42-A8F3-22A2-7533128A1BD7}"/>
              </a:ext>
            </a:extLst>
          </p:cNvPr>
          <p:cNvGrpSpPr/>
          <p:nvPr/>
        </p:nvGrpSpPr>
        <p:grpSpPr>
          <a:xfrm>
            <a:off x="9759950" y="2039629"/>
            <a:ext cx="2306638" cy="957571"/>
            <a:chOff x="9759950" y="2039629"/>
            <a:chExt cx="2306638" cy="9575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7861731-7D39-3F3C-F27C-675655C3CE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78000" y="2039629"/>
              <a:ext cx="536766" cy="53676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35F94BA-DB26-794C-E574-7518850241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59950" y="2039629"/>
              <a:ext cx="418050" cy="95122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8AE7424-3408-FCA0-CC8E-41E69200E862}"/>
                </a:ext>
              </a:extLst>
            </p:cNvPr>
            <p:cNvCxnSpPr>
              <a:cxnSpLocks/>
            </p:cNvCxnSpPr>
            <p:nvPr/>
          </p:nvCxnSpPr>
          <p:spPr>
            <a:xfrm>
              <a:off x="10714766" y="2039629"/>
              <a:ext cx="1351822" cy="95757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8633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652AA-D315-0611-2513-D743E782D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frame.phong.surface.zoom">
            <a:hlinkClick r:id="" action="ppaction://media"/>
            <a:extLst>
              <a:ext uri="{FF2B5EF4-FFF2-40B4-BE49-F238E27FC236}">
                <a16:creationId xmlns:a16="http://schemas.microsoft.com/office/drawing/2014/main" id="{F9EF6875-ABB4-FB35-F1EF-063EB64D49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65792" y="3008376"/>
            <a:ext cx="2286000" cy="2286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frame.phong.surface">
            <a:hlinkClick r:id="" action="ppaction://media"/>
            <a:extLst>
              <a:ext uri="{FF2B5EF4-FFF2-40B4-BE49-F238E27FC236}">
                <a16:creationId xmlns:a16="http://schemas.microsoft.com/office/drawing/2014/main" id="{63489476-C2DA-79D9-4E69-5212C51A6D0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45752" y="0"/>
            <a:ext cx="2743200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1E4923-FFF5-F218-5675-9B79863624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64" y="0"/>
            <a:ext cx="274320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281984-9494-5EF2-4A10-869F73555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514850" algn="l"/>
              </a:tabLst>
            </a:pPr>
            <a:r>
              <a:rPr lang="en-US" dirty="0"/>
              <a:t>Differentiating: Backward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EB09695-EBD8-345B-2CA0-A241CFBADF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/>
                  <a:t>Given:</a:t>
                </a:r>
              </a:p>
              <a:p>
                <a:pPr lvl="1"/>
                <a:r>
                  <a:rPr lang="en-US" dirty="0"/>
                  <a:t>A unit right triangle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A </a:t>
                </a:r>
                <a:r>
                  <a:rPr lang="en-US" b="1" dirty="0"/>
                  <a:t>linear</a:t>
                </a:r>
                <a:r>
                  <a:rPr lang="en-US" dirty="0"/>
                  <a:t> embedding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Normals at the triangle vertices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Phong interpolation gives the normals/Gauss-map </a:t>
                </a:r>
              </a:p>
              <a:p>
                <a:pPr marL="0" indent="0">
                  <a:buNone/>
                </a:pPr>
                <a:r>
                  <a:rPr lang="en-US" dirty="0"/>
                  <a:t>The differential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𝑑</m:t>
                    </m:r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Φ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gives approximate tangents</a:t>
                </a:r>
              </a:p>
              <a:p>
                <a:pPr lvl="1">
                  <a:buFont typeface="Wingdings" panose="05000000000000000000" pitchFamily="2" charset="2"/>
                  <a:buChar char="û"/>
                </a:pPr>
                <a:r>
                  <a:rPr lang="en-US" dirty="0"/>
                  <a:t>Embedded and Phong normals don’t match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dirty="0"/>
                  <a:t>Rodrigues rotation aligns the triangle and Phong normals:</a:t>
                </a:r>
                <a:br>
                  <a:rPr lang="en-US" dirty="0"/>
                </a:b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</m:acc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𝑅𝑜𝑑𝑟𝑖𝑔𝑢𝑒𝑠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acc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Φ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en-US" b="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EB09695-EBD8-345B-2CA0-A241CFBADF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10"/>
                <a:stretch>
                  <a:fillRect l="-1217" t="-2381" b="-43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F7C19D8-7CE9-9911-5D40-F46C06767765}"/>
                  </a:ext>
                </a:extLst>
              </p:cNvPr>
              <p:cNvSpPr txBox="1"/>
              <p:nvPr/>
            </p:nvSpPr>
            <p:spPr>
              <a:xfrm>
                <a:off x="6893362" y="1968116"/>
                <a:ext cx="3658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𝕋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F7C19D8-7CE9-9911-5D40-F46C06767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3362" y="1968116"/>
                <a:ext cx="365805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Arrow: Right 21">
            <a:extLst>
              <a:ext uri="{FF2B5EF4-FFF2-40B4-BE49-F238E27FC236}">
                <a16:creationId xmlns:a16="http://schemas.microsoft.com/office/drawing/2014/main" id="{54ADA2A9-FE34-B7E3-9403-56F22F79A4D8}"/>
              </a:ext>
            </a:extLst>
          </p:cNvPr>
          <p:cNvSpPr/>
          <p:nvPr/>
        </p:nvSpPr>
        <p:spPr>
          <a:xfrm>
            <a:off x="8789588" y="1270000"/>
            <a:ext cx="647700" cy="2349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16BC3B4-92E3-6E50-7F0F-9888C06431D6}"/>
                  </a:ext>
                </a:extLst>
              </p:cNvPr>
              <p:cNvSpPr txBox="1"/>
              <p:nvPr/>
            </p:nvSpPr>
            <p:spPr>
              <a:xfrm>
                <a:off x="8907292" y="1021318"/>
                <a:ext cx="4122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8CE7C30-62E6-FBDD-772B-700FABCEFF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292" y="1021318"/>
                <a:ext cx="412292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EE80B2C-6DB5-DE2C-369F-6A8ABA50236D}"/>
                  </a:ext>
                </a:extLst>
              </p:cNvPr>
              <p:cNvSpPr txBox="1"/>
              <p:nvPr/>
            </p:nvSpPr>
            <p:spPr>
              <a:xfrm rot="20939742">
                <a:off x="9773404" y="1960367"/>
                <a:ext cx="6976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𝕋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EE80B2C-6DB5-DE2C-369F-6A8ABA5023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939742">
                <a:off x="9773404" y="1960367"/>
                <a:ext cx="697627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F1591824-BF51-6C28-561C-AB61D7B389AD}"/>
              </a:ext>
            </a:extLst>
          </p:cNvPr>
          <p:cNvGrpSpPr/>
          <p:nvPr/>
        </p:nvGrpSpPr>
        <p:grpSpPr>
          <a:xfrm>
            <a:off x="9759950" y="2039629"/>
            <a:ext cx="2306638" cy="957571"/>
            <a:chOff x="9759950" y="2039629"/>
            <a:chExt cx="2306638" cy="95757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D47519-A619-B91C-3276-8F65DFF03F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78000" y="2039629"/>
              <a:ext cx="536766" cy="53676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B8519C0-772B-6688-4F1B-1D3012C573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59950" y="2039629"/>
              <a:ext cx="418050" cy="95122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422F032-344A-5533-C08C-B1BA35E37797}"/>
                </a:ext>
              </a:extLst>
            </p:cNvPr>
            <p:cNvCxnSpPr>
              <a:cxnSpLocks/>
            </p:cNvCxnSpPr>
            <p:nvPr/>
          </p:nvCxnSpPr>
          <p:spPr>
            <a:xfrm>
              <a:off x="10714766" y="2039629"/>
              <a:ext cx="1351822" cy="95757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715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924A7-0573-805B-0C45-C3B67CED9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BF2A67C-8EBF-B5EF-AA47-43237D5D59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64" y="0"/>
            <a:ext cx="2743200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948E23-DE68-8835-ACF6-1581AB45E3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752" y="0"/>
            <a:ext cx="274320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D8B3F5-1F64-3725-EEFA-3B7A411E3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514850" algn="l"/>
              </a:tabLst>
            </a:pPr>
            <a:r>
              <a:rPr lang="en-US" dirty="0"/>
              <a:t>Differentiating: Backward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8FAFE9-752A-02B6-9E76-3AB09DF6E2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/>
                  <a:t>Given:</a:t>
                </a:r>
              </a:p>
              <a:p>
                <a:pPr lvl="1"/>
                <a:r>
                  <a:rPr lang="en-US" dirty="0"/>
                  <a:t>A unit right triangle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 </a:t>
                </a:r>
                <a:r>
                  <a:rPr lang="en-US" b="1" dirty="0"/>
                  <a:t>linear</a:t>
                </a:r>
                <a:r>
                  <a:rPr lang="en-US" dirty="0"/>
                  <a:t> embedding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Normals at the triangle vertices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Phong interpolation gives the normals/Gauss-map </a:t>
                </a:r>
              </a:p>
              <a:p>
                <a:pPr marL="0" indent="0">
                  <a:buNone/>
                </a:pPr>
                <a:r>
                  <a:rPr lang="en-US" dirty="0"/>
                  <a:t>The differential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𝑑</m:t>
                    </m:r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Φ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gives approximate tangents</a:t>
                </a:r>
              </a:p>
              <a:p>
                <a:pPr lvl="1">
                  <a:buFont typeface="Wingdings" panose="05000000000000000000" pitchFamily="2" charset="2"/>
                  <a:buChar char="û"/>
                </a:pPr>
                <a:r>
                  <a:rPr lang="en-US" dirty="0"/>
                  <a:t>Embedded and Phong normals don’t match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dirty="0"/>
                  <a:t>Rodrigues rotation aligns the triangle and Phong normals:</a:t>
                </a:r>
                <a:br>
                  <a:rPr lang="en-US" dirty="0"/>
                </a:b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</m:acc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𝑅𝑜𝑑𝑟𝑖𝑔𝑢𝑒𝑠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acc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Φ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8FAFE9-752A-02B6-9E76-3AB09DF6E2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217" t="-2381" b="-43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083E7F7-0F90-7F47-E3FF-82FB3D7E09C8}"/>
                  </a:ext>
                </a:extLst>
              </p:cNvPr>
              <p:cNvSpPr txBox="1"/>
              <p:nvPr/>
            </p:nvSpPr>
            <p:spPr>
              <a:xfrm>
                <a:off x="6893362" y="1968116"/>
                <a:ext cx="3658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𝕋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083E7F7-0F90-7F47-E3FF-82FB3D7E09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3362" y="1968116"/>
                <a:ext cx="365805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Arrow: Right 21">
            <a:extLst>
              <a:ext uri="{FF2B5EF4-FFF2-40B4-BE49-F238E27FC236}">
                <a16:creationId xmlns:a16="http://schemas.microsoft.com/office/drawing/2014/main" id="{6E7E5B0A-BC20-C44B-4493-E9AFB173BE13}"/>
              </a:ext>
            </a:extLst>
          </p:cNvPr>
          <p:cNvSpPr/>
          <p:nvPr/>
        </p:nvSpPr>
        <p:spPr>
          <a:xfrm>
            <a:off x="8789588" y="1270000"/>
            <a:ext cx="647700" cy="2349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04FED24-98E4-B582-7487-384E7E7D810B}"/>
                  </a:ext>
                </a:extLst>
              </p:cNvPr>
              <p:cNvSpPr txBox="1"/>
              <p:nvPr/>
            </p:nvSpPr>
            <p:spPr>
              <a:xfrm>
                <a:off x="8907292" y="1021318"/>
                <a:ext cx="4122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8CE7C30-62E6-FBDD-772B-700FABCEFF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292" y="1021318"/>
                <a:ext cx="41229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F03846-F0E6-9A03-7DC0-21BD05FB1F30}"/>
                  </a:ext>
                </a:extLst>
              </p:cNvPr>
              <p:cNvSpPr txBox="1"/>
              <p:nvPr/>
            </p:nvSpPr>
            <p:spPr>
              <a:xfrm rot="20939742">
                <a:off x="9773404" y="1960367"/>
                <a:ext cx="6976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𝕋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F03846-F0E6-9A03-7DC0-21BD05FB1F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939742">
                <a:off x="9773404" y="1960367"/>
                <a:ext cx="697627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739F005C-EB4E-5FD3-EA93-D4648931811B}"/>
              </a:ext>
            </a:extLst>
          </p:cNvPr>
          <p:cNvGrpSpPr/>
          <p:nvPr/>
        </p:nvGrpSpPr>
        <p:grpSpPr>
          <a:xfrm>
            <a:off x="9759950" y="2039629"/>
            <a:ext cx="2306638" cy="957571"/>
            <a:chOff x="9759950" y="2039629"/>
            <a:chExt cx="2306638" cy="95757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376C73D-5D7A-E040-3872-B1619A3546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78000" y="2039629"/>
              <a:ext cx="536766" cy="53676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A9E8A10-38D1-C70C-D624-59E18514DE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59950" y="2039629"/>
              <a:ext cx="418050" cy="95122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1190ADF-6A70-A65A-328C-D55597C57B6F}"/>
                </a:ext>
              </a:extLst>
            </p:cNvPr>
            <p:cNvCxnSpPr>
              <a:cxnSpLocks/>
            </p:cNvCxnSpPr>
            <p:nvPr/>
          </p:nvCxnSpPr>
          <p:spPr>
            <a:xfrm>
              <a:off x="10714766" y="2039629"/>
              <a:ext cx="1351822" cy="95757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09F3343-86EB-B406-AE65-054C7EFF85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792" y="3008376"/>
            <a:ext cx="2286000" cy="2286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216A28E-0511-12E5-6201-F05B4CBDB223}"/>
                  </a:ext>
                </a:extLst>
              </p:cNvPr>
              <p:cNvSpPr txBox="1"/>
              <p:nvPr/>
            </p:nvSpPr>
            <p:spPr>
              <a:xfrm>
                <a:off x="1199407" y="4698254"/>
                <a:ext cx="9798158" cy="978473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:r>
                  <a:rPr lang="en-US" sz="2800" dirty="0"/>
                  <a:t>For a tangent vector field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𝕋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/>
                  <a:t>, the covariant derivative is:</a:t>
                </a:r>
                <a:br>
                  <a:rPr lang="en-US" sz="28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</a:rPr>
                        <m:t>∇</m:t>
                      </m:r>
                      <m:acc>
                        <m:accPr>
                          <m:chr m:val="⃗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n-US" sz="2800" dirty="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</m:acc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∘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216A28E-0511-12E5-6201-F05B4CBDB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407" y="4698254"/>
                <a:ext cx="9798158" cy="978473"/>
              </a:xfrm>
              <a:prstGeom prst="rect">
                <a:avLst/>
              </a:prstGeom>
              <a:blipFill>
                <a:blip r:embed="rId11"/>
                <a:stretch>
                  <a:fillRect l="-1179" t="-4878" r="-248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8821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8DB52-2CD3-59DD-B1DB-303B5ED22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A55E8-F643-4530-8DBA-7A56B9E24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Frame-field design</a:t>
            </a:r>
          </a:p>
          <a:p>
            <a:pPr lvl="1"/>
            <a:r>
              <a:rPr lang="en-US" dirty="0"/>
              <a:t>Diffeomorphisms</a:t>
            </a:r>
          </a:p>
          <a:p>
            <a:pPr lvl="1"/>
            <a:r>
              <a:rPr lang="en-US" dirty="0"/>
              <a:t>Fluid simulation</a:t>
            </a:r>
          </a:p>
          <a:p>
            <a:pPr lvl="1"/>
            <a:r>
              <a:rPr lang="en-US" dirty="0"/>
              <a:t>Etc.</a:t>
            </a:r>
          </a:p>
          <a:p>
            <a:pPr lvl="1"/>
            <a:endParaRPr lang="en-US" dirty="0"/>
          </a:p>
        </p:txBody>
      </p:sp>
      <p:pic>
        <p:nvPicPr>
          <p:cNvPr id="4" name="blend.linear">
            <a:hlinkClick r:id="" action="ppaction://media"/>
            <a:extLst>
              <a:ext uri="{FF2B5EF4-FFF2-40B4-BE49-F238E27FC236}">
                <a16:creationId xmlns:a16="http://schemas.microsoft.com/office/drawing/2014/main" id="{A0286022-A2F5-E737-4406-363D223ADD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62036" y="4700420"/>
            <a:ext cx="1874520" cy="1874520"/>
          </a:xfrm>
          <a:prstGeom prst="rect">
            <a:avLst/>
          </a:prstGeom>
        </p:spPr>
      </p:pic>
      <p:pic>
        <p:nvPicPr>
          <p:cNvPr id="5" name="blend.opticalflow">
            <a:hlinkClick r:id="" action="ppaction://media"/>
            <a:extLst>
              <a:ext uri="{FF2B5EF4-FFF2-40B4-BE49-F238E27FC236}">
                <a16:creationId xmlns:a16="http://schemas.microsoft.com/office/drawing/2014/main" id="{A59373D3-72A4-96F2-F909-7BA12D01D0C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10876" y="4700420"/>
            <a:ext cx="1874520" cy="187452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9CA6C3B-44D1-0384-8073-3D584AD96E96}"/>
              </a:ext>
            </a:extLst>
          </p:cNvPr>
          <p:cNvGrpSpPr/>
          <p:nvPr/>
        </p:nvGrpSpPr>
        <p:grpSpPr>
          <a:xfrm>
            <a:off x="593835" y="4660957"/>
            <a:ext cx="2465740" cy="2153933"/>
            <a:chOff x="1111723" y="4482933"/>
            <a:chExt cx="2465740" cy="215393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75A8E11-F4EA-C30C-6D57-EC24B693F8C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92461" y="4482933"/>
              <a:ext cx="1930722" cy="1874520"/>
              <a:chOff x="7512546" y="2651760"/>
              <a:chExt cx="2825448" cy="2743200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077BAD3D-156E-359A-AE1C-477B8E24BD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12546" y="2651760"/>
                <a:ext cx="1601410" cy="2743200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15922B9F-B770-48A5-0F24-BB417857BF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113956" y="2651760"/>
                <a:ext cx="1224038" cy="2743200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BCF7BC7-9F85-3EDE-B33E-036EAA230B57}"/>
                </a:ext>
              </a:extLst>
            </p:cNvPr>
            <p:cNvSpPr txBox="1"/>
            <p:nvPr/>
          </p:nvSpPr>
          <p:spPr>
            <a:xfrm>
              <a:off x="1111723" y="6267534"/>
              <a:ext cx="24657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[Ben-Chen </a:t>
              </a:r>
              <a:r>
                <a:rPr lang="en-US" i="1" dirty="0"/>
                <a:t>et al</a:t>
              </a:r>
              <a:r>
                <a:rPr lang="en-US" dirty="0"/>
                <a:t>., 2010]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5A8557-B6AC-A7EB-1239-35C5EB1F1EF2}"/>
              </a:ext>
            </a:extLst>
          </p:cNvPr>
          <p:cNvGrpSpPr/>
          <p:nvPr/>
        </p:nvGrpSpPr>
        <p:grpSpPr>
          <a:xfrm>
            <a:off x="3067044" y="4736382"/>
            <a:ext cx="2178101" cy="2056998"/>
            <a:chOff x="9500735" y="4842852"/>
            <a:chExt cx="2178101" cy="2056998"/>
          </a:xfrm>
        </p:grpSpPr>
        <p:pic>
          <p:nvPicPr>
            <p:cNvPr id="32" name="Picture 31" descr="teaser">
              <a:extLst>
                <a:ext uri="{FF2B5EF4-FFF2-40B4-BE49-F238E27FC236}">
                  <a16:creationId xmlns:a16="http://schemas.microsoft.com/office/drawing/2014/main" id="{84644DF1-E466-0081-FDAC-B8456B6E7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500735" y="4842852"/>
              <a:ext cx="1984492" cy="187452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BD05EEB-3B0F-19E3-D70F-71A754DEBD5B}"/>
                </a:ext>
              </a:extLst>
            </p:cNvPr>
            <p:cNvSpPr txBox="1"/>
            <p:nvPr/>
          </p:nvSpPr>
          <p:spPr>
            <a:xfrm>
              <a:off x="9500736" y="6530518"/>
              <a:ext cx="2178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[Sharp </a:t>
              </a:r>
              <a:r>
                <a:rPr lang="en-US" i="1" dirty="0"/>
                <a:t>et al</a:t>
              </a:r>
              <a:r>
                <a:rPr lang="en-US" dirty="0"/>
                <a:t>., 2019]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F21F009-8F0F-A95D-A11B-46CE7BDDBA69}"/>
              </a:ext>
            </a:extLst>
          </p:cNvPr>
          <p:cNvGrpSpPr/>
          <p:nvPr/>
        </p:nvGrpSpPr>
        <p:grpSpPr>
          <a:xfrm>
            <a:off x="3821469" y="2210548"/>
            <a:ext cx="3430223" cy="2295831"/>
            <a:chOff x="3408777" y="2291468"/>
            <a:chExt cx="3430223" cy="229583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A507239-82ED-ACB5-2A65-56005A8D92B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08777" y="2291468"/>
              <a:ext cx="3125314" cy="1874520"/>
              <a:chOff x="5138441" y="3425991"/>
              <a:chExt cx="3816374" cy="2289009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AC18471A-4501-0EE8-05A4-8817EF11A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668815" y="3429000"/>
                <a:ext cx="2286000" cy="2286000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35BE9397-E73F-C0D5-AC27-1EF288D1DB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138441" y="3425991"/>
                <a:ext cx="1691640" cy="2286000"/>
              </a:xfrm>
              <a:prstGeom prst="rect">
                <a:avLst/>
              </a:prstGeom>
            </p:spPr>
          </p:pic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1E779DC-449B-6462-FA20-102F30FABD0D}"/>
                </a:ext>
              </a:extLst>
            </p:cNvPr>
            <p:cNvSpPr txBox="1"/>
            <p:nvPr/>
          </p:nvSpPr>
          <p:spPr>
            <a:xfrm>
              <a:off x="3408778" y="4217967"/>
              <a:ext cx="34302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[Palacios and Zhang, 2007]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CAAFBF7-3097-CBE5-F3F3-D83F70801169}"/>
              </a:ext>
            </a:extLst>
          </p:cNvPr>
          <p:cNvGrpSpPr/>
          <p:nvPr/>
        </p:nvGrpSpPr>
        <p:grpSpPr>
          <a:xfrm>
            <a:off x="7823081" y="57609"/>
            <a:ext cx="3758413" cy="2197721"/>
            <a:chOff x="7823081" y="81885"/>
            <a:chExt cx="3758413" cy="219772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FBCBAEA-10B8-79A1-BED1-C4538B707EAD}"/>
                </a:ext>
              </a:extLst>
            </p:cNvPr>
            <p:cNvSpPr txBox="1"/>
            <p:nvPr/>
          </p:nvSpPr>
          <p:spPr>
            <a:xfrm>
              <a:off x="7823081" y="1910274"/>
              <a:ext cx="37584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[Praun </a:t>
              </a:r>
              <a:r>
                <a:rPr lang="en-US" i="1" dirty="0"/>
                <a:t>et al</a:t>
              </a:r>
              <a:r>
                <a:rPr lang="en-US" dirty="0"/>
                <a:t>., 2000]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993D755-BBAA-1948-51B8-190A57FC0B4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23083" y="81885"/>
              <a:ext cx="3758411" cy="1874520"/>
              <a:chOff x="6156307" y="101315"/>
              <a:chExt cx="4560627" cy="2274628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E9AD592F-8BE1-8817-210E-E250A146C6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156307" y="101316"/>
                <a:ext cx="2274627" cy="2274627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062B68E9-6724-3511-DE18-8F2EE9C21A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442307" y="101315"/>
                <a:ext cx="2274627" cy="2274627"/>
              </a:xfrm>
              <a:prstGeom prst="rect">
                <a:avLst/>
              </a:prstGeom>
            </p:spPr>
          </p:pic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8D96BA8-ECE4-6D9E-7036-BA4CA35B2A2A}"/>
              </a:ext>
            </a:extLst>
          </p:cNvPr>
          <p:cNvGrpSpPr/>
          <p:nvPr/>
        </p:nvGrpSpPr>
        <p:grpSpPr>
          <a:xfrm>
            <a:off x="7385719" y="2399328"/>
            <a:ext cx="4273716" cy="2151128"/>
            <a:chOff x="7846963" y="2399328"/>
            <a:chExt cx="4273716" cy="2151128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1FC47FC-3639-6833-D203-DFE81A07C0B1}"/>
                </a:ext>
              </a:extLst>
            </p:cNvPr>
            <p:cNvGrpSpPr/>
            <p:nvPr/>
          </p:nvGrpSpPr>
          <p:grpSpPr>
            <a:xfrm>
              <a:off x="7846964" y="2399328"/>
              <a:ext cx="4273715" cy="1874520"/>
              <a:chOff x="3748040" y="4005072"/>
              <a:chExt cx="4273715" cy="2057400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6FBB58F4-4B25-E890-3736-E2957B79E1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748040" y="4005072"/>
                <a:ext cx="2244436" cy="2057400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85F7B351-97E9-E34E-E506-7EEE60FFE7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951887" y="4005072"/>
                <a:ext cx="2069868" cy="2057400"/>
              </a:xfrm>
              <a:prstGeom prst="rect">
                <a:avLst/>
              </a:prstGeom>
            </p:spPr>
          </p:pic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BEE4DF6-458C-4336-6ECD-5C1E70CC0E2D}"/>
                </a:ext>
              </a:extLst>
            </p:cNvPr>
            <p:cNvSpPr txBox="1"/>
            <p:nvPr/>
          </p:nvSpPr>
          <p:spPr>
            <a:xfrm>
              <a:off x="7846963" y="4181124"/>
              <a:ext cx="42737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[Elcott </a:t>
              </a:r>
              <a:r>
                <a:rPr lang="en-US" i="1" dirty="0"/>
                <a:t>et al.</a:t>
              </a:r>
              <a:r>
                <a:rPr lang="en-US" dirty="0"/>
                <a:t>, 2007]</a:t>
              </a: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2CD741A9-558F-A7CC-8D49-A53388A6EA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567" y="4429364"/>
            <a:ext cx="1192081" cy="1192081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3B558369-8651-4D25-5F5B-703123157D72}"/>
              </a:ext>
            </a:extLst>
          </p:cNvPr>
          <p:cNvSpPr txBox="1"/>
          <p:nvPr/>
        </p:nvSpPr>
        <p:spPr>
          <a:xfrm>
            <a:off x="5495653" y="6516008"/>
            <a:ext cx="4174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[Prada </a:t>
            </a:r>
            <a:r>
              <a:rPr lang="en-US" i="1" dirty="0"/>
              <a:t>et al.</a:t>
            </a:r>
            <a:r>
              <a:rPr lang="en-US" dirty="0"/>
              <a:t>, 2016]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1A1644-301E-A57A-72ED-A4A5DF106D9B}"/>
              </a:ext>
            </a:extLst>
          </p:cNvPr>
          <p:cNvGrpSpPr/>
          <p:nvPr/>
        </p:nvGrpSpPr>
        <p:grpSpPr>
          <a:xfrm>
            <a:off x="4616556" y="111818"/>
            <a:ext cx="3151350" cy="2163649"/>
            <a:chOff x="4406164" y="6622"/>
            <a:chExt cx="3151350" cy="2163649"/>
          </a:xfrm>
        </p:grpSpPr>
        <p:pic>
          <p:nvPicPr>
            <p:cNvPr id="6" name="Picture 5" descr="3: Contour renderings of a non-orientable surface, the Klein bottle,... |  Download Scientific Diagram">
              <a:extLst>
                <a:ext uri="{FF2B5EF4-FFF2-40B4-BE49-F238E27FC236}">
                  <a16:creationId xmlns:a16="http://schemas.microsoft.com/office/drawing/2014/main" id="{3F371B57-F172-9A97-A3D8-B4D4AA5F8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601356" y="6622"/>
              <a:ext cx="2515547" cy="187452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2E94BC-E0C1-F5E5-06BF-6A68C80C0750}"/>
                </a:ext>
              </a:extLst>
            </p:cNvPr>
            <p:cNvSpPr txBox="1"/>
            <p:nvPr/>
          </p:nvSpPr>
          <p:spPr>
            <a:xfrm>
              <a:off x="4406164" y="1800939"/>
              <a:ext cx="3151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[</a:t>
              </a:r>
              <a:r>
                <a:rPr lang="en-US" dirty="0" err="1"/>
                <a:t>Hertzmann</a:t>
              </a:r>
              <a:r>
                <a:rPr lang="en-US" dirty="0"/>
                <a:t> and Zorin, 2000]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61B31ED-A221-9270-E3B6-D73C34539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Field Processing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94EF7F6-870C-7288-98DB-970FB3B53854}"/>
              </a:ext>
            </a:extLst>
          </p:cNvPr>
          <p:cNvGrpSpPr/>
          <p:nvPr/>
        </p:nvGrpSpPr>
        <p:grpSpPr>
          <a:xfrm>
            <a:off x="9702287" y="4667752"/>
            <a:ext cx="2358338" cy="2189283"/>
            <a:chOff x="118528" y="1995331"/>
            <a:chExt cx="2358338" cy="218928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415E390-335E-FD55-2E16-68ACEDC8E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2488" y="1995331"/>
              <a:ext cx="878792" cy="18745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569B8E0-BAE1-BDCA-9EC7-D941CA8B375A}"/>
                </a:ext>
              </a:extLst>
            </p:cNvPr>
            <p:cNvSpPr txBox="1"/>
            <p:nvPr/>
          </p:nvSpPr>
          <p:spPr>
            <a:xfrm>
              <a:off x="118528" y="3815282"/>
              <a:ext cx="2358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[</a:t>
              </a:r>
              <a:r>
                <a:rPr lang="en-US" dirty="0" err="1"/>
                <a:t>Bommes</a:t>
              </a:r>
              <a:r>
                <a:rPr lang="en-US" dirty="0"/>
                <a:t> </a:t>
              </a:r>
              <a:r>
                <a:rPr lang="en-US" i="1" dirty="0"/>
                <a:t>et al</a:t>
              </a:r>
              <a:r>
                <a:rPr lang="en-US" dirty="0"/>
                <a:t>., 2009]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EA15498-8D3C-0BA0-5E94-1456B3F15274}"/>
              </a:ext>
            </a:extLst>
          </p:cNvPr>
          <p:cNvSpPr txBox="1"/>
          <p:nvPr/>
        </p:nvSpPr>
        <p:spPr>
          <a:xfrm>
            <a:off x="2477132" y="3617113"/>
            <a:ext cx="7224029" cy="107721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Need to </a:t>
            </a:r>
            <a:r>
              <a:rPr lang="en-US" sz="3200" b="1" dirty="0"/>
              <a:t>represent</a:t>
            </a:r>
            <a:r>
              <a:rPr lang="en-US" sz="3200" dirty="0"/>
              <a:t> and </a:t>
            </a:r>
            <a:r>
              <a:rPr lang="en-US" sz="3200" b="1" dirty="0"/>
              <a:t>differentiate</a:t>
            </a:r>
            <a:br>
              <a:rPr lang="en-US" sz="3200" dirty="0"/>
            </a:br>
            <a:r>
              <a:rPr lang="en-US" sz="3200" dirty="0"/>
              <a:t>tangent vector fields on triangle meshes</a:t>
            </a:r>
          </a:p>
        </p:txBody>
      </p:sp>
    </p:spTree>
    <p:extLst>
      <p:ext uri="{BB962C8B-B14F-4D97-AF65-F5344CB8AC3E}">
        <p14:creationId xmlns:p14="http://schemas.microsoft.com/office/powerpoint/2010/main" val="45699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98D94-58AB-BD98-7D60-9FEB9B601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A75448A-C1B3-C51A-5A54-AB493EA17D63}"/>
              </a:ext>
            </a:extLst>
          </p:cNvPr>
          <p:cNvSpPr txBox="1">
            <a:spLocks/>
          </p:cNvSpPr>
          <p:nvPr/>
        </p:nvSpPr>
        <p:spPr>
          <a:xfrm>
            <a:off x="838200" y="2668857"/>
            <a:ext cx="10515600" cy="15611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800" dirty="0"/>
              <a:t>2. How to discretize the space of</a:t>
            </a:r>
            <a:br>
              <a:rPr lang="en-US" sz="4800" dirty="0"/>
            </a:br>
            <a:r>
              <a:rPr lang="en-US" sz="4800" dirty="0"/>
              <a:t>(continuous) vector-fields?</a:t>
            </a:r>
          </a:p>
        </p:txBody>
      </p:sp>
    </p:spTree>
    <p:extLst>
      <p:ext uri="{BB962C8B-B14F-4D97-AF65-F5344CB8AC3E}">
        <p14:creationId xmlns:p14="http://schemas.microsoft.com/office/powerpoint/2010/main" val="865913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38C51-98E6-9C73-EDA3-0E378EBEC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20AE1-FC6D-210E-C28B-D2DFABF69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514850" algn="l"/>
              </a:tabLst>
            </a:pPr>
            <a:r>
              <a:rPr lang="en-US" dirty="0"/>
              <a:t>Representing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93E59-42C4-2BDD-52C2-7DED14BA6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As in [</a:t>
            </a:r>
            <a:r>
              <a:rPr lang="en-US" dirty="0" err="1"/>
              <a:t>Knöppel</a:t>
            </a:r>
            <a:r>
              <a:rPr lang="en-US" dirty="0"/>
              <a:t> </a:t>
            </a:r>
            <a:r>
              <a:rPr lang="en-US" i="1" dirty="0"/>
              <a:t>et al</a:t>
            </a:r>
            <a:r>
              <a:rPr lang="en-US" dirty="0"/>
              <a:t>., 2013][Liu </a:t>
            </a:r>
            <a:r>
              <a:rPr lang="en-US" i="1" dirty="0"/>
              <a:t>et al</a:t>
            </a:r>
            <a:r>
              <a:rPr lang="en-US" dirty="0"/>
              <a:t>., 2016], descretize by extending a tangent vector at a </a:t>
            </a:r>
            <a:r>
              <a:rPr lang="en-US" b="1" dirty="0"/>
              <a:t>vertex</a:t>
            </a:r>
            <a:r>
              <a:rPr lang="en-US" dirty="0"/>
              <a:t> into the incident triangles.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Given an </a:t>
            </a:r>
            <a:r>
              <a:rPr lang="en-US" b="1" dirty="0"/>
              <a:t>extrinsic</a:t>
            </a:r>
            <a:r>
              <a:rPr lang="en-US" dirty="0"/>
              <a:t> tangent vector at a vertex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Parallel transport into incident triangles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0" dirty="0"/>
              <a:t>Linearly modulate within each triangle</a:t>
            </a:r>
          </a:p>
        </p:txBody>
      </p:sp>
    </p:spTree>
    <p:extLst>
      <p:ext uri="{BB962C8B-B14F-4D97-AF65-F5344CB8AC3E}">
        <p14:creationId xmlns:p14="http://schemas.microsoft.com/office/powerpoint/2010/main" val="402075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9DEDE-D296-A111-7F36-712423E05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14A6350-E227-BA1C-7EE9-1CE433490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48" y="3099816"/>
            <a:ext cx="3657600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16A3A2-9091-9DB8-37B2-20806563A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514850" algn="l"/>
              </a:tabLst>
            </a:pPr>
            <a:r>
              <a:rPr lang="en-US" dirty="0"/>
              <a:t>Representing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6D61A-E383-B547-2D4D-F54A87EFF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Parallel transport into incident triangles:</a:t>
            </a:r>
          </a:p>
          <a:p>
            <a:pPr marL="457200" lvl="1" indent="0" algn="ctr">
              <a:buNone/>
            </a:pPr>
            <a:r>
              <a:rPr lang="en-US" dirty="0"/>
              <a:t>Transport along a line segment on the Euclidean triangle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DF5D53C-607D-518C-A287-0B1DA475A12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228" y="0"/>
            <a:ext cx="2286000" cy="2286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CE5B58A-46C7-8E5C-E742-BA0C792E9838}"/>
                  </a:ext>
                </a:extLst>
              </p:cNvPr>
              <p:cNvSpPr txBox="1"/>
              <p:nvPr/>
            </p:nvSpPr>
            <p:spPr>
              <a:xfrm>
                <a:off x="2688023" y="4346069"/>
                <a:ext cx="356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𝐯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CE5B58A-46C7-8E5C-E742-BA0C792E98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023" y="4346069"/>
                <a:ext cx="35618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E29057-01D6-7B3F-1951-30B94B3732E7}"/>
                  </a:ext>
                </a:extLst>
              </p:cNvPr>
              <p:cNvSpPr txBox="1"/>
              <p:nvPr/>
            </p:nvSpPr>
            <p:spPr>
              <a:xfrm>
                <a:off x="4595335" y="5439809"/>
                <a:ext cx="3629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E29057-01D6-7B3F-1951-30B94B3732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5335" y="5439809"/>
                <a:ext cx="362920" cy="369332"/>
              </a:xfrm>
              <a:prstGeom prst="rect">
                <a:avLst/>
              </a:prstGeom>
              <a:blipFill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C695BB6-CE4C-4149-7218-9E97D1B25BB2}"/>
                  </a:ext>
                </a:extLst>
              </p:cNvPr>
              <p:cNvSpPr txBox="1"/>
              <p:nvPr/>
            </p:nvSpPr>
            <p:spPr>
              <a:xfrm>
                <a:off x="2267462" y="3764742"/>
                <a:ext cx="729239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C695BB6-CE4C-4149-7218-9E97D1B25B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462" y="3764742"/>
                <a:ext cx="729239" cy="402931"/>
              </a:xfrm>
              <a:prstGeom prst="rect">
                <a:avLst/>
              </a:prstGeom>
              <a:blipFill>
                <a:blip r:embed="rId6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2ADFF78-8D96-08A8-13CD-EEFA75489642}"/>
                  </a:ext>
                </a:extLst>
              </p:cNvPr>
              <p:cNvSpPr txBox="1"/>
              <p:nvPr/>
            </p:nvSpPr>
            <p:spPr>
              <a:xfrm>
                <a:off x="4964722" y="5399192"/>
                <a:ext cx="728533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2ADFF78-8D96-08A8-13CD-EEFA75489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722" y="5399192"/>
                <a:ext cx="728533" cy="402931"/>
              </a:xfrm>
              <a:prstGeom prst="rect">
                <a:avLst/>
              </a:prstGeom>
              <a:blipFill>
                <a:blip r:embed="rId7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855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31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137FD-8E0A-A8CC-785F-437411C7B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f.gauss.positive">
            <a:hlinkClick r:id="" action="ppaction://media"/>
            <a:extLst>
              <a:ext uri="{FF2B5EF4-FFF2-40B4-BE49-F238E27FC236}">
                <a16:creationId xmlns:a16="http://schemas.microsoft.com/office/drawing/2014/main" id="{1BE652B7-243F-7E46-AFE8-97514654E4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1448" y="3099816"/>
            <a:ext cx="7315200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8E2DEB-D38C-0414-42B9-A9132C944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514850" algn="l"/>
              </a:tabLst>
            </a:pPr>
            <a:r>
              <a:rPr lang="en-US" dirty="0"/>
              <a:t>Representing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A74898-AD1F-ED25-717E-4ACC06CF311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Parallel transport into incident triangles:</a:t>
                </a:r>
              </a:p>
              <a:p>
                <a:pPr marL="457200" lvl="1" indent="0" algn="ctr">
                  <a:buNone/>
                </a:pPr>
                <a:r>
                  <a:rPr lang="en-US" dirty="0"/>
                  <a:t>Transport along a line segment on the Euclidean triangle</a:t>
                </a: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⇕</m:t>
                      </m:r>
                    </m:oMath>
                  </m:oMathPara>
                </a14:m>
                <a:endParaRPr lang="en-US" b="0" dirty="0"/>
              </a:p>
              <a:p>
                <a:pPr marL="457200" lvl="1" indent="0" algn="ctr">
                  <a:buNone/>
                </a:pPr>
                <a:r>
                  <a:rPr lang="en-US" dirty="0"/>
                  <a:t>Transport along the image of the line segment on the Gauss map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0615D1F-3C52-4EE5-8E3C-4F56B70DC6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217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A25A807A-37D7-09A3-E055-22232EB2F29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228" y="0"/>
            <a:ext cx="2286000" cy="2286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DF5C318-62AD-1B83-61E8-2B82C427C9D9}"/>
                  </a:ext>
                </a:extLst>
              </p:cNvPr>
              <p:cNvSpPr txBox="1"/>
              <p:nvPr/>
            </p:nvSpPr>
            <p:spPr>
              <a:xfrm>
                <a:off x="2688023" y="4346069"/>
                <a:ext cx="356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𝐯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DF5C318-62AD-1B83-61E8-2B82C427C9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023" y="4346069"/>
                <a:ext cx="35618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E6F9554-6BF2-66CD-D8A0-994A10D5AE6E}"/>
                  </a:ext>
                </a:extLst>
              </p:cNvPr>
              <p:cNvSpPr txBox="1"/>
              <p:nvPr/>
            </p:nvSpPr>
            <p:spPr>
              <a:xfrm>
                <a:off x="6408126" y="3647131"/>
                <a:ext cx="729239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E6F9554-6BF2-66CD-D8A0-994A10D5AE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8126" y="3647131"/>
                <a:ext cx="729239" cy="402931"/>
              </a:xfrm>
              <a:prstGeom prst="rect">
                <a:avLst/>
              </a:prstGeom>
              <a:blipFill>
                <a:blip r:embed="rId8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39FD987-8AA7-1B34-395B-F7C13F77FA95}"/>
                  </a:ext>
                </a:extLst>
              </p:cNvPr>
              <p:cNvSpPr txBox="1"/>
              <p:nvPr/>
            </p:nvSpPr>
            <p:spPr>
              <a:xfrm>
                <a:off x="8911178" y="4998361"/>
                <a:ext cx="728533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39FD987-8AA7-1B34-395B-F7C13F77FA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1178" y="4998361"/>
                <a:ext cx="728533" cy="402931"/>
              </a:xfrm>
              <a:prstGeom prst="rect">
                <a:avLst/>
              </a:prstGeom>
              <a:blipFill>
                <a:blip r:embed="rId9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row: Right 18">
            <a:extLst>
              <a:ext uri="{FF2B5EF4-FFF2-40B4-BE49-F238E27FC236}">
                <a16:creationId xmlns:a16="http://schemas.microsoft.com/office/drawing/2014/main" id="{4CAC589E-FA4A-79DE-411C-D2F4CE02F7EE}"/>
              </a:ext>
            </a:extLst>
          </p:cNvPr>
          <p:cNvSpPr/>
          <p:nvPr/>
        </p:nvSpPr>
        <p:spPr>
          <a:xfrm flipH="1">
            <a:off x="5672516" y="4760724"/>
            <a:ext cx="566071" cy="2866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28447A4-D07C-5FD3-8AE4-DE5A9C35E9D3}"/>
                  </a:ext>
                </a:extLst>
              </p:cNvPr>
              <p:cNvSpPr txBox="1"/>
              <p:nvPr/>
            </p:nvSpPr>
            <p:spPr>
              <a:xfrm>
                <a:off x="4595335" y="5439809"/>
                <a:ext cx="3629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28447A4-D07C-5FD3-8AE4-DE5A9C35E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5335" y="5439809"/>
                <a:ext cx="362920" cy="369332"/>
              </a:xfrm>
              <a:prstGeom prst="rect">
                <a:avLst/>
              </a:prstGeom>
              <a:blipFill>
                <a:blip r:embed="rId10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1F5A331-A616-FD36-4858-AEA8906F9E34}"/>
                  </a:ext>
                </a:extLst>
              </p:cNvPr>
              <p:cNvSpPr txBox="1"/>
              <p:nvPr/>
            </p:nvSpPr>
            <p:spPr>
              <a:xfrm>
                <a:off x="2267462" y="3764742"/>
                <a:ext cx="729239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1F5A331-A616-FD36-4858-AEA8906F9E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462" y="3764742"/>
                <a:ext cx="729239" cy="402931"/>
              </a:xfrm>
              <a:prstGeom prst="rect">
                <a:avLst/>
              </a:prstGeom>
              <a:blipFill>
                <a:blip r:embed="rId11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C4414A8-10BF-BD3E-8D28-136E3D63EC87}"/>
                  </a:ext>
                </a:extLst>
              </p:cNvPr>
              <p:cNvSpPr txBox="1"/>
              <p:nvPr/>
            </p:nvSpPr>
            <p:spPr>
              <a:xfrm>
                <a:off x="4964722" y="5399192"/>
                <a:ext cx="728533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C4414A8-10BF-BD3E-8D28-136E3D63EC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722" y="5399192"/>
                <a:ext cx="728533" cy="402931"/>
              </a:xfrm>
              <a:prstGeom prst="rect">
                <a:avLst/>
              </a:prstGeom>
              <a:blipFill>
                <a:blip r:embed="rId12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997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CE58C-CA46-C1D0-1684-86E066F27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237D986-7198-99AD-83DF-BD5A364E1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48" y="3099816"/>
            <a:ext cx="7315200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37B7F3-21FB-5606-55C7-614FDDA57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514850" algn="l"/>
              </a:tabLst>
            </a:pPr>
            <a:r>
              <a:rPr lang="en-US" dirty="0"/>
              <a:t>Representing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38C483-88AE-C81A-50F4-21243390E5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Parallel transport into incident triangles:</a:t>
                </a:r>
              </a:p>
              <a:p>
                <a:pPr marL="457200" lvl="1" indent="0" algn="ctr">
                  <a:buNone/>
                </a:pPr>
                <a:r>
                  <a:rPr lang="en-US" dirty="0"/>
                  <a:t>Transport along a line segment on the Euclidean triangle</a:t>
                </a: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⇕</m:t>
                      </m:r>
                    </m:oMath>
                  </m:oMathPara>
                </a14:m>
                <a:endParaRPr lang="en-US" b="0" dirty="0"/>
              </a:p>
              <a:p>
                <a:pPr marL="457200" lvl="1" indent="0" algn="ctr">
                  <a:buNone/>
                </a:pPr>
                <a:r>
                  <a:rPr lang="en-US" dirty="0"/>
                  <a:t>Transport along the image of the line segment on the Gauss map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8E4F32-7F17-8E54-76C9-C1D8BA5AC8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EC639C-09C0-DDD0-149D-6803E745A7AF}"/>
                  </a:ext>
                </a:extLst>
              </p:cNvPr>
              <p:cNvSpPr txBox="1"/>
              <p:nvPr/>
            </p:nvSpPr>
            <p:spPr>
              <a:xfrm>
                <a:off x="2688023" y="4346069"/>
                <a:ext cx="356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𝐯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EC639C-09C0-DDD0-149D-6803E745A7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023" y="4346069"/>
                <a:ext cx="35618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6EA2A93-A6E1-2F71-3778-899B9392266D}"/>
                  </a:ext>
                </a:extLst>
              </p:cNvPr>
              <p:cNvSpPr txBox="1"/>
              <p:nvPr/>
            </p:nvSpPr>
            <p:spPr>
              <a:xfrm>
                <a:off x="4595335" y="5439809"/>
                <a:ext cx="3629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6EA2A93-A6E1-2F71-3778-899B939226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5335" y="5439809"/>
                <a:ext cx="362920" cy="369332"/>
              </a:xfrm>
              <a:prstGeom prst="rect">
                <a:avLst/>
              </a:prstGeom>
              <a:blipFill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8565F3E9-6420-B4CC-1E6A-B44F207E3E2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228" y="0"/>
            <a:ext cx="2286000" cy="2286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D38B0B9-F5B6-66FE-3D8C-FC43F37C197D}"/>
                  </a:ext>
                </a:extLst>
              </p:cNvPr>
              <p:cNvSpPr txBox="1"/>
              <p:nvPr/>
            </p:nvSpPr>
            <p:spPr>
              <a:xfrm>
                <a:off x="6408126" y="3647131"/>
                <a:ext cx="729239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D38B0B9-F5B6-66FE-3D8C-FC43F37C1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8126" y="3647131"/>
                <a:ext cx="729239" cy="402931"/>
              </a:xfrm>
              <a:prstGeom prst="rect">
                <a:avLst/>
              </a:prstGeom>
              <a:blipFill>
                <a:blip r:embed="rId7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D4273C-7E74-35D2-9688-1E9EBE8B4724}"/>
                  </a:ext>
                </a:extLst>
              </p:cNvPr>
              <p:cNvSpPr txBox="1"/>
              <p:nvPr/>
            </p:nvSpPr>
            <p:spPr>
              <a:xfrm>
                <a:off x="8911178" y="4998361"/>
                <a:ext cx="728533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D4273C-7E74-35D2-9688-1E9EBE8B4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1178" y="4998361"/>
                <a:ext cx="728533" cy="402931"/>
              </a:xfrm>
              <a:prstGeom prst="rect">
                <a:avLst/>
              </a:prstGeom>
              <a:blipFill>
                <a:blip r:embed="rId8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Right 5">
            <a:extLst>
              <a:ext uri="{FF2B5EF4-FFF2-40B4-BE49-F238E27FC236}">
                <a16:creationId xmlns:a16="http://schemas.microsoft.com/office/drawing/2014/main" id="{9E2BE815-1B47-8CE4-3015-AB84D874F57D}"/>
              </a:ext>
            </a:extLst>
          </p:cNvPr>
          <p:cNvSpPr/>
          <p:nvPr/>
        </p:nvSpPr>
        <p:spPr>
          <a:xfrm flipH="1">
            <a:off x="5672516" y="4760724"/>
            <a:ext cx="566071" cy="2866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CD5517-091E-C5CF-295B-728325E39071}"/>
              </a:ext>
            </a:extLst>
          </p:cNvPr>
          <p:cNvSpPr txBox="1"/>
          <p:nvPr/>
        </p:nvSpPr>
        <p:spPr>
          <a:xfrm>
            <a:off x="2185789" y="5859441"/>
            <a:ext cx="7827399" cy="46166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With Phong interpolation, line segments map to great arcs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E841F60-2341-7680-FE99-BD3ACF4D05E2}"/>
                  </a:ext>
                </a:extLst>
              </p:cNvPr>
              <p:cNvSpPr txBox="1"/>
              <p:nvPr/>
            </p:nvSpPr>
            <p:spPr>
              <a:xfrm>
                <a:off x="3069355" y="6257171"/>
                <a:ext cx="6067687" cy="46166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/>
                  <a:t> Parallel transport is the Rodrigues rotation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E841F60-2341-7680-FE99-BD3ACF4D0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9355" y="6257171"/>
                <a:ext cx="6067687" cy="461665"/>
              </a:xfrm>
              <a:prstGeom prst="rect">
                <a:avLst/>
              </a:prstGeom>
              <a:blipFill>
                <a:blip r:embed="rId9"/>
                <a:stretch>
                  <a:fillRect t="-7500" r="-901" b="-25000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AA180EE-2545-7CD2-EC4E-2EFCC0662933}"/>
                  </a:ext>
                </a:extLst>
              </p:cNvPr>
              <p:cNvSpPr txBox="1"/>
              <p:nvPr/>
            </p:nvSpPr>
            <p:spPr>
              <a:xfrm>
                <a:off x="2267462" y="3764742"/>
                <a:ext cx="729239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AA180EE-2545-7CD2-EC4E-2EFCC0662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462" y="3764742"/>
                <a:ext cx="729239" cy="402931"/>
              </a:xfrm>
              <a:prstGeom prst="rect">
                <a:avLst/>
              </a:prstGeom>
              <a:blipFill>
                <a:blip r:embed="rId10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7A49F21-D94E-A9CB-D35B-191BD338ADD6}"/>
                  </a:ext>
                </a:extLst>
              </p:cNvPr>
              <p:cNvSpPr txBox="1"/>
              <p:nvPr/>
            </p:nvSpPr>
            <p:spPr>
              <a:xfrm>
                <a:off x="4964722" y="5399192"/>
                <a:ext cx="728533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7A49F21-D94E-A9CB-D35B-191BD338AD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722" y="5399192"/>
                <a:ext cx="728533" cy="402931"/>
              </a:xfrm>
              <a:prstGeom prst="rect">
                <a:avLst/>
              </a:prstGeom>
              <a:blipFill>
                <a:blip r:embed="rId11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256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0B66A-A5BA-A2BF-FA9F-CC56AAC10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559D292-58AA-5C4A-AC6C-E1295F1B7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3657600" cy="3657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DA2947-911B-1D23-8C2C-D8DE00ADD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208" y="3200400"/>
            <a:ext cx="3657600" cy="3657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8EBFCF-4640-6E6A-285C-9CEF3C5F9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232" y="3200400"/>
            <a:ext cx="3657600" cy="3657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B65FE7-7BC6-E5AA-D840-B5A2327319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952" y="0"/>
            <a:ext cx="2286000" cy="228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C07D7B-2917-CF75-DA58-A97E02846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514850" algn="l"/>
              </a:tabLst>
            </a:pPr>
            <a:r>
              <a:rPr lang="en-US" dirty="0"/>
              <a:t>Representing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24817B-C8C1-8620-8604-28B4A8C411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Parallel transport into incident triangles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Continuous across edges incident on the vertex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Linearly modulate within each triangle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Continuous across all edges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24817B-C8C1-8620-8604-28B4A8C411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7"/>
                <a:stretch>
                  <a:fillRect l="-1217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rrow: Right 10">
            <a:extLst>
              <a:ext uri="{FF2B5EF4-FFF2-40B4-BE49-F238E27FC236}">
                <a16:creationId xmlns:a16="http://schemas.microsoft.com/office/drawing/2014/main" id="{B80AB4F7-9E7D-1664-E6EA-1831D8107FED}"/>
              </a:ext>
            </a:extLst>
          </p:cNvPr>
          <p:cNvSpPr/>
          <p:nvPr/>
        </p:nvSpPr>
        <p:spPr>
          <a:xfrm>
            <a:off x="3421116" y="4706007"/>
            <a:ext cx="614855" cy="29954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AE189FDE-9420-39EF-66D2-9F621D47AE0B}"/>
              </a:ext>
            </a:extLst>
          </p:cNvPr>
          <p:cNvSpPr/>
          <p:nvPr/>
        </p:nvSpPr>
        <p:spPr>
          <a:xfrm>
            <a:off x="7869641" y="4706006"/>
            <a:ext cx="614855" cy="29954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0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E7424-1AC1-E368-6AC6-115A00854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3943AD-0723-2667-7DEB-48344B7CD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3657600" cy="3657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CDE2A9-FF70-8DAE-A2AE-BB97A4909B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208" y="3200400"/>
            <a:ext cx="3657600" cy="3657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0A81AD-BD73-0B93-486A-E4101687D7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232" y="3200400"/>
            <a:ext cx="3657600" cy="3657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D5E521-6682-7FA2-8815-57D12EF3D0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952" y="0"/>
            <a:ext cx="2286000" cy="228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4060B1-7F13-F518-6257-652A724C5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514850" algn="l"/>
              </a:tabLst>
            </a:pPr>
            <a:r>
              <a:rPr lang="en-US" dirty="0"/>
              <a:t>Representing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EB0559-F415-DAD6-435A-9A956BF3C6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Parallel transport into incident triangles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Continuous across edges incident on the vertex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Linearly modulate within each triangle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Continuous across all edges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EB0559-F415-DAD6-435A-9A956BF3C6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7"/>
                <a:stretch>
                  <a:fillRect l="-1217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rrow: Right 10">
            <a:extLst>
              <a:ext uri="{FF2B5EF4-FFF2-40B4-BE49-F238E27FC236}">
                <a16:creationId xmlns:a16="http://schemas.microsoft.com/office/drawing/2014/main" id="{44A4301D-826C-F689-18AB-FEA59277A84F}"/>
              </a:ext>
            </a:extLst>
          </p:cNvPr>
          <p:cNvSpPr/>
          <p:nvPr/>
        </p:nvSpPr>
        <p:spPr>
          <a:xfrm>
            <a:off x="3421116" y="4706007"/>
            <a:ext cx="614855" cy="29954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6AF6330-8079-8119-1C0F-C81EC23E3E69}"/>
              </a:ext>
            </a:extLst>
          </p:cNvPr>
          <p:cNvSpPr/>
          <p:nvPr/>
        </p:nvSpPr>
        <p:spPr>
          <a:xfrm>
            <a:off x="7869641" y="4706006"/>
            <a:ext cx="614855" cy="29954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C57026F-5CE5-CCAB-0B00-C69DCB11C2CD}"/>
                  </a:ext>
                </a:extLst>
              </p:cNvPr>
              <p:cNvSpPr txBox="1"/>
              <p:nvPr/>
            </p:nvSpPr>
            <p:spPr>
              <a:xfrm>
                <a:off x="967116" y="3467446"/>
                <a:ext cx="10250563" cy="204421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The vector-field is a combination of:</a:t>
                </a:r>
              </a:p>
              <a:p>
                <a:pPr marL="574675" indent="-292100" defTabSz="957263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Phong interpolation: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acc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⋅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m:rPr>
                                <m:nor/>
                              </m:rPr>
                              <a:rPr lang="en-US" sz="2000" dirty="0"/>
                              <m:t> </m:t>
                            </m:r>
                          </m:e>
                        </m:d>
                      </m:den>
                    </m:f>
                  </m:oMath>
                </a14:m>
                <a:endParaRPr lang="en-US" sz="2000" dirty="0"/>
              </a:p>
              <a:p>
                <a:pPr marL="574675" indent="-292100" defTabSz="957263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Rodrigues rotation:	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𝑅𝑜𝑑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𝑟𝑖𝑔𝑢𝑒𝑠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Id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.+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⊤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sz="2000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acc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⊤</m:t>
                            </m:r>
                          </m:sup>
                        </m:sSup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0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acc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⊤</m:t>
                                    </m:r>
                                  </m:sup>
                                </m:s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20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⊤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1+⟨</m:t>
                        </m:r>
                        <m:acc>
                          <m:accPr>
                            <m:chr m:val="⃗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⟩</m:t>
                        </m:r>
                      </m:den>
                    </m:f>
                  </m:oMath>
                </a14:m>
                <a:endParaRPr lang="en-US" sz="2000" dirty="0"/>
              </a:p>
              <a:p>
                <a:pPr marL="574675" indent="-292100" defTabSz="957263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Linear modulation:	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=1−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C57026F-5CE5-CCAB-0B00-C69DCB11C2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16" y="3467446"/>
                <a:ext cx="10250563" cy="2044214"/>
              </a:xfrm>
              <a:prstGeom prst="rect">
                <a:avLst/>
              </a:prstGeom>
              <a:blipFill>
                <a:blip r:embed="rId8"/>
                <a:stretch>
                  <a:fillRect l="-1128" t="-2655" b="-6785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7BE5701-E909-0AA8-6741-9BFC14270EE7}"/>
                  </a:ext>
                </a:extLst>
              </p:cNvPr>
              <p:cNvSpPr txBox="1"/>
              <p:nvPr/>
            </p:nvSpPr>
            <p:spPr>
              <a:xfrm>
                <a:off x="2246829" y="5449191"/>
                <a:ext cx="7664470" cy="138499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⇓</m:t>
                      </m:r>
                    </m:oMath>
                  </m:oMathPara>
                </a14:m>
                <a:endParaRPr lang="en-US" sz="2800" b="0" dirty="0"/>
              </a:p>
              <a:p>
                <a:pPr algn="ctr"/>
                <a:r>
                  <a:rPr lang="en-US" sz="2800" dirty="0"/>
                  <a:t>Combining the chain- and product-rules,</a:t>
                </a:r>
                <a:br>
                  <a:rPr lang="en-US" sz="2800" dirty="0"/>
                </a:br>
                <a:r>
                  <a:rPr lang="en-US" sz="2800" dirty="0"/>
                  <a:t>the vector-field is straightforwardly differentiable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7BE5701-E909-0AA8-6741-9BFC14270E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829" y="5449191"/>
                <a:ext cx="7664470" cy="1384995"/>
              </a:xfrm>
              <a:prstGeom prst="rect">
                <a:avLst/>
              </a:prstGeom>
              <a:blipFill>
                <a:blip r:embed="rId9"/>
                <a:stretch>
                  <a:fillRect l="-1031" r="-952" b="-10390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804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1B8D1-4B06-51DA-884C-5819273BE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027E0-05F1-8753-21E0-99A43093B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514850" algn="l"/>
              </a:tabLst>
            </a:pPr>
            <a:r>
              <a:rPr lang="en-US" dirty="0"/>
              <a:t>Summary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CEC6D8-D3A9-2135-8023-2561F16241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/>
                  <a:t>The ability to </a:t>
                </a:r>
                <a:r>
                  <a:rPr lang="en-US" b="1" dirty="0"/>
                  <a:t>represent</a:t>
                </a:r>
                <a:r>
                  <a:rPr lang="en-US" dirty="0"/>
                  <a:t> and </a:t>
                </a:r>
                <a:r>
                  <a:rPr lang="en-US" b="1" dirty="0"/>
                  <a:t>differentiate</a:t>
                </a:r>
                <a:r>
                  <a:rPr lang="en-US" dirty="0"/>
                  <a:t> vector-fields enables:</a:t>
                </a:r>
              </a:p>
              <a:p>
                <a:pPr marL="457200" lvl="1" indent="0">
                  <a:buNone/>
                </a:pPr>
                <a:r>
                  <a:rPr lang="en-US" dirty="0"/>
                  <a:t>Evaluating the vector-field and its derivative (almost) anywhere on the mesh</a:t>
                </a:r>
              </a:p>
              <a:p>
                <a:pPr marL="457200" lvl="1" indent="0">
                  <a:buNone/>
                </a:pPr>
                <a:r>
                  <a:rPr lang="en-US" dirty="0"/>
                  <a:t>Measuring the connection energy</a:t>
                </a:r>
              </a:p>
              <a:p>
                <a:pPr marL="457200" lvl="1" indent="0">
                  <a:buNone/>
                </a:pPr>
                <a:r>
                  <a:rPr lang="en-US" dirty="0"/>
                  <a:t>Measuring divergence/curl/anti-holomorphic energies </a:t>
                </a:r>
                <a:r>
                  <a:rPr lang="en-US" sz="2000" dirty="0"/>
                  <a:t>[De Goes </a:t>
                </a:r>
                <a:r>
                  <a:rPr lang="en-US" sz="2000" i="1" dirty="0"/>
                  <a:t>et al</a:t>
                </a:r>
                <a:r>
                  <a:rPr lang="en-US" sz="2000" dirty="0"/>
                  <a:t>., 2016]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Measuring Hodge/Killing energies</a:t>
                </a:r>
              </a:p>
              <a:p>
                <a:pPr marL="457200" lvl="1" indent="0">
                  <a:buNone/>
                </a:pPr>
                <a:r>
                  <a:rPr lang="en-US" dirty="0"/>
                  <a:t>Computing the Lie bracket of two vector-fields</a:t>
                </a:r>
              </a:p>
              <a:p>
                <a:pPr marL="457200" lvl="1" indent="0">
                  <a:buNone/>
                </a:pPr>
                <a:r>
                  <a:rPr lang="en-US" dirty="0"/>
                  <a:t>…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CEC6D8-D3A9-2135-8023-2561F16241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2381" r="-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000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771B8-8A66-A89B-8FAA-F504078BE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65FBD-2B15-DB9F-82C7-355099C9A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514850" algn="l"/>
              </a:tabLst>
            </a:pPr>
            <a:r>
              <a:rPr lang="en-US" dirty="0"/>
              <a:t>Summary: Limitations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59C6DB-B994-EFD9-9014-80AA887A27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/>
                  <a:t>Our approach is </a:t>
                </a:r>
                <a:r>
                  <a:rPr lang="en-US" b="1" dirty="0"/>
                  <a:t>not</a:t>
                </a:r>
                <a:r>
                  <a:rPr lang="en-US" dirty="0"/>
                  <a:t> structure-preserving</a:t>
                </a:r>
              </a:p>
              <a:p>
                <a:pPr lvl="1">
                  <a:buFont typeface="Wingdings" panose="05000000000000000000" pitchFamily="2" charset="2"/>
                  <a:buChar char="û"/>
                </a:pPr>
                <a:r>
                  <a:rPr lang="en-US" dirty="0"/>
                  <a:t>E.g. The defined Hodge energy does not have a kernel of dimension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59C6DB-B994-EFD9-9014-80AA887A27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0F0BE428-78C1-CCAB-03E9-7D44C647F1A2}"/>
              </a:ext>
            </a:extLst>
          </p:cNvPr>
          <p:cNvGrpSpPr/>
          <p:nvPr/>
        </p:nvGrpSpPr>
        <p:grpSpPr>
          <a:xfrm>
            <a:off x="1730348" y="2861238"/>
            <a:ext cx="8732654" cy="4009082"/>
            <a:chOff x="0" y="2377440"/>
            <a:chExt cx="10058400" cy="461772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1281BB-8E0D-52A1-611C-8B47CA10F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377440"/>
              <a:ext cx="2514600" cy="25146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907995F-430B-BFCF-62B9-8926A305C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600" y="2377440"/>
              <a:ext cx="2514600" cy="25146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B095B21-E12F-506D-C4DA-3C9DA3BFE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9200" y="2377440"/>
              <a:ext cx="2514600" cy="25146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F0608BB-C389-7D85-04CE-ECA1D1263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3800" y="2377440"/>
              <a:ext cx="2514600" cy="25146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DB7DD52-ECC7-69FC-67DD-D118FD681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80560"/>
              <a:ext cx="2514600" cy="25146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71656D2-9D6B-5BD2-9F30-23E23CFAF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600" y="4480560"/>
              <a:ext cx="2514600" cy="25146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B6AF69D-BB0D-6905-4D1D-70C006F11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9200" y="4480560"/>
              <a:ext cx="2514600" cy="25146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E410677-4447-0502-D8D6-F96E57AB6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3800" y="4480560"/>
              <a:ext cx="2514600" cy="2514600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6958ACA-B45F-B01D-536E-6F1ACB7F28D1}"/>
                  </a:ext>
                </a:extLst>
              </p:cNvPr>
              <p:cNvSpPr txBox="1"/>
              <p:nvPr/>
            </p:nvSpPr>
            <p:spPr>
              <a:xfrm>
                <a:off x="2146769" y="4576851"/>
                <a:ext cx="1353281" cy="33855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=1.76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6958ACA-B45F-B01D-536E-6F1ACB7F28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6769" y="4576851"/>
                <a:ext cx="1353281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ED2AAF-F3C9-49DB-4465-9FE5179D9313}"/>
                  </a:ext>
                </a:extLst>
              </p:cNvPr>
              <p:cNvSpPr txBox="1"/>
              <p:nvPr/>
            </p:nvSpPr>
            <p:spPr>
              <a:xfrm>
                <a:off x="4329933" y="4576851"/>
                <a:ext cx="1353281" cy="33855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=1.</m:t>
                      </m:r>
                      <m:r>
                        <a:rPr lang="en-US" sz="1600" b="0" i="1">
                          <a:latin typeface="Cambria Math" panose="02040503050406030204" pitchFamily="18" charset="0"/>
                        </a:rPr>
                        <m:t>76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ED2AAF-F3C9-49DB-4465-9FE5179D93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933" y="4576851"/>
                <a:ext cx="1353281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569960B-3B32-4D27-47DC-402A66961F71}"/>
                  </a:ext>
                </a:extLst>
              </p:cNvPr>
              <p:cNvSpPr txBox="1"/>
              <p:nvPr/>
            </p:nvSpPr>
            <p:spPr>
              <a:xfrm>
                <a:off x="6314626" y="4576851"/>
                <a:ext cx="1353281" cy="32133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=15.54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569960B-3B32-4D27-47DC-402A66961F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626" y="4576851"/>
                <a:ext cx="1353281" cy="32133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08D67E5-0B4B-BEEA-4CB3-0F87C6182D33}"/>
                  </a:ext>
                </a:extLst>
              </p:cNvPr>
              <p:cNvSpPr txBox="1"/>
              <p:nvPr/>
            </p:nvSpPr>
            <p:spPr>
              <a:xfrm>
                <a:off x="8696260" y="4576851"/>
                <a:ext cx="1353281" cy="32133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=15.54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08D67E5-0B4B-BEEA-4CB3-0F87C6182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6260" y="4576851"/>
                <a:ext cx="1353281" cy="32133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4603EE1-876C-1E20-E05F-1AB8D06D858D}"/>
                  </a:ext>
                </a:extLst>
              </p:cNvPr>
              <p:cNvSpPr txBox="1"/>
              <p:nvPr/>
            </p:nvSpPr>
            <p:spPr>
              <a:xfrm>
                <a:off x="2152624" y="6409319"/>
                <a:ext cx="1353281" cy="32133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=15.78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4603EE1-876C-1E20-E05F-1AB8D06D85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2624" y="6409319"/>
                <a:ext cx="1353281" cy="32133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898A323-8C48-7D8D-C870-BB1C22A46B91}"/>
                  </a:ext>
                </a:extLst>
              </p:cNvPr>
              <p:cNvSpPr txBox="1"/>
              <p:nvPr/>
            </p:nvSpPr>
            <p:spPr>
              <a:xfrm>
                <a:off x="4335788" y="6409319"/>
                <a:ext cx="1353281" cy="32133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=15.78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898A323-8C48-7D8D-C870-BB1C22A46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5788" y="6409319"/>
                <a:ext cx="1353281" cy="32133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15BDEF3-606B-F98C-1ED1-F4E80569F77C}"/>
                  </a:ext>
                </a:extLst>
              </p:cNvPr>
              <p:cNvSpPr txBox="1"/>
              <p:nvPr/>
            </p:nvSpPr>
            <p:spPr>
              <a:xfrm>
                <a:off x="6320481" y="6409319"/>
                <a:ext cx="1353281" cy="32133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=20.74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15BDEF3-606B-F98C-1ED1-F4E80569F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0481" y="6409319"/>
                <a:ext cx="1353281" cy="32133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769B61A-BBF6-025F-6CEC-36A3E695FB28}"/>
                  </a:ext>
                </a:extLst>
              </p:cNvPr>
              <p:cNvSpPr txBox="1"/>
              <p:nvPr/>
            </p:nvSpPr>
            <p:spPr>
              <a:xfrm>
                <a:off x="8702115" y="6409319"/>
                <a:ext cx="1353281" cy="32133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=20.74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769B61A-BBF6-025F-6CEC-36A3E695FB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2115" y="6409319"/>
                <a:ext cx="1353281" cy="32133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80D9DD2-7C48-1C64-73C9-156F1F45F39F}"/>
                  </a:ext>
                </a:extLst>
              </p:cNvPr>
              <p:cNvSpPr txBox="1"/>
              <p:nvPr/>
            </p:nvSpPr>
            <p:spPr>
              <a:xfrm>
                <a:off x="4742710" y="2638850"/>
                <a:ext cx="27156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acc>
                        <m:accPr>
                          <m:chr m:val="⃗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80D9DD2-7C48-1C64-73C9-156F1F45F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2710" y="2638850"/>
                <a:ext cx="2715615" cy="461665"/>
              </a:xfrm>
              <a:prstGeom prst="rect">
                <a:avLst/>
              </a:prstGeom>
              <a:blipFill>
                <a:blip r:embed="rId20"/>
                <a:stretch>
                  <a:fillRect t="-21053" r="-13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680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32" grpId="0" animBg="1"/>
      <p:bldP spid="33" grpId="0" animBg="1"/>
      <p:bldP spid="34" grpId="0" animBg="1"/>
      <p:bldP spid="35" grpId="0" animBg="1"/>
      <p:bldP spid="3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C3279-8D85-427B-7640-D4829D601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7F2B2B-289F-9047-DA1F-15FC359CB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4105656"/>
            <a:ext cx="2514600" cy="2514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B90EC4-20F5-AC46-C03E-CF5616D90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514850" algn="l"/>
              </a:tabLst>
            </a:pPr>
            <a:r>
              <a:rPr lang="en-US" dirty="0"/>
              <a:t>Summary: Limitations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DDC6BC6-D255-451E-988C-ACFFADCD3E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/>
                  <a:t>The map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</m:acc>
                  </m:oMath>
                </a14:m>
                <a:r>
                  <a:rPr lang="en-US" dirty="0"/>
                  <a:t> between is </a:t>
                </a:r>
                <a:r>
                  <a:rPr lang="en-US" b="1" dirty="0"/>
                  <a:t>not</a:t>
                </a:r>
                <a:r>
                  <a:rPr lang="en-US" dirty="0"/>
                  <a:t> the derivative of an embedding</a:t>
                </a:r>
              </a:p>
              <a:p>
                <a:pPr lvl="1">
                  <a:buFont typeface="Wingdings" panose="05000000000000000000" pitchFamily="2" charset="2"/>
                  <a:buChar char="û"/>
                </a:pPr>
                <a:r>
                  <a:rPr lang="en-US" dirty="0"/>
                  <a:t>Do not have “commutativity of second derivatives”</a:t>
                </a:r>
              </a:p>
              <a:p>
                <a:pPr marL="457200" lvl="1" indent="0" defTabSz="97155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	The second fundamental form is not symmetric</a:t>
                </a:r>
              </a:p>
              <a:p>
                <a:pPr marL="971550" lvl="1" indent="-514350" defTabSz="97155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	The connection coefficients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</m:oMath>
                </a14:m>
                <a:r>
                  <a:rPr lang="en-US" dirty="0"/>
                  <a:t> are not symmetric in the lower indices (i.e. not a metric connection)</a:t>
                </a:r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DDC6BC6-D255-451E-988C-ACFFADCD3E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1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FBD1686-DACB-9F79-A6D1-3425A987F3CF}"/>
                  </a:ext>
                </a:extLst>
              </p:cNvPr>
              <p:cNvSpPr txBox="1"/>
              <p:nvPr/>
            </p:nvSpPr>
            <p:spPr>
              <a:xfrm>
                <a:off x="7568298" y="6263237"/>
                <a:ext cx="5453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FBD1686-DACB-9F79-A6D1-3425A987F3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8298" y="6263237"/>
                <a:ext cx="54534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2F6531-2F07-F25F-8C28-E189A7DD6EEB}"/>
                  </a:ext>
                </a:extLst>
              </p:cNvPr>
              <p:cNvSpPr txBox="1"/>
              <p:nvPr/>
            </p:nvSpPr>
            <p:spPr>
              <a:xfrm>
                <a:off x="8606318" y="6258618"/>
                <a:ext cx="3431709" cy="4251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𝑅𝑜𝑑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𝑟𝑖𝑔𝑢𝑒𝑠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acc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∘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2F6531-2F07-F25F-8C28-E189A7DD6E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6318" y="6258618"/>
                <a:ext cx="3431709" cy="425181"/>
              </a:xfrm>
              <a:prstGeom prst="rect">
                <a:avLst/>
              </a:prstGeom>
              <a:blipFill>
                <a:blip r:embed="rId5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A8CFE044-8521-7F18-9190-A33804DE8AD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412" y="4107853"/>
            <a:ext cx="2514600" cy="2514600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D03CE546-66A2-1742-D6DB-5362FE39A223}"/>
              </a:ext>
            </a:extLst>
          </p:cNvPr>
          <p:cNvSpPr/>
          <p:nvPr/>
        </p:nvSpPr>
        <p:spPr>
          <a:xfrm>
            <a:off x="5928460" y="5159369"/>
            <a:ext cx="647700" cy="2349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A619706-8BAA-FED3-DFD7-631E774125D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651" y="3961052"/>
            <a:ext cx="2514600" cy="2514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36A3A3-0BA5-DDE9-5663-C2A634E083F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456" y="3961052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3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F3457-FCA2-7F76-63AC-0FE523AF0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2D867-4A1C-D3F4-40FF-C0F616344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Field Processing: Challenge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E8ABF6-B5D8-D1A5-5736-88A8BC0871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Direct approach:</a:t>
                </a:r>
              </a:p>
              <a:p>
                <a:pPr marL="457200" lvl="1" indent="0">
                  <a:buNone/>
                </a:pPr>
                <a:r>
                  <a:rPr lang="en-US" dirty="0"/>
                  <a:t>Represent as vector-valued functions, perpendicular to the normal</a:t>
                </a:r>
              </a:p>
              <a:p>
                <a:pPr marL="742950" lvl="1" indent="-285750">
                  <a:buFont typeface="Wingdings" panose="05000000000000000000" pitchFamily="2" charset="2"/>
                  <a:buChar char="ü"/>
                </a:pPr>
                <a:r>
                  <a:rPr lang="en-US" dirty="0"/>
                  <a:t>The notion of “tangency” is consistent with the geometry</a:t>
                </a:r>
              </a:p>
              <a:p>
                <a:pPr marL="742950" lvl="1" indent="-285750">
                  <a:buFont typeface="Wingdings" panose="05000000000000000000" pitchFamily="2" charset="2"/>
                  <a:buChar char="û"/>
                </a:pPr>
                <a:r>
                  <a:rPr lang="en-US" dirty="0"/>
                  <a:t>The notion of “tangency” is discontinuous across edges</a:t>
                </a:r>
              </a:p>
              <a:p>
                <a:pPr marL="742950" lvl="1" indent="-285750" defTabSz="74295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Derivatives unbounded across edges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E8ABF6-B5D8-D1A5-5736-88A8BC0871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4BF25277-DA19-BE5E-8325-E586E3BADE6B}"/>
              </a:ext>
            </a:extLst>
          </p:cNvPr>
          <p:cNvGrpSpPr/>
          <p:nvPr/>
        </p:nvGrpSpPr>
        <p:grpSpPr>
          <a:xfrm>
            <a:off x="7422237" y="4079657"/>
            <a:ext cx="4436448" cy="2537042"/>
            <a:chOff x="7422237" y="3774858"/>
            <a:chExt cx="4436448" cy="253704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FF997E3-A04B-59FE-F17B-2F60CE2329A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321643" y="3774858"/>
              <a:ext cx="2537042" cy="2537042"/>
              <a:chOff x="7944786" y="2761682"/>
              <a:chExt cx="4088567" cy="408856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4C3C85D-E049-068C-2341-B8F6D080B1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44786" y="2761682"/>
                <a:ext cx="4088567" cy="4088567"/>
              </a:xfrm>
              <a:prstGeom prst="rect">
                <a:avLst/>
              </a:prstGeom>
            </p:spPr>
          </p:pic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575C1B9B-8325-4B66-19AE-994B5A6A568F}"/>
                  </a:ext>
                </a:extLst>
              </p:cNvPr>
              <p:cNvSpPr/>
              <p:nvPr/>
            </p:nvSpPr>
            <p:spPr>
              <a:xfrm>
                <a:off x="10158413" y="5143500"/>
                <a:ext cx="152400" cy="111125"/>
              </a:xfrm>
              <a:custGeom>
                <a:avLst/>
                <a:gdLst>
                  <a:gd name="csX0" fmla="*/ 66675 w 152400"/>
                  <a:gd name="csY0" fmla="*/ 111125 h 111125"/>
                  <a:gd name="csX1" fmla="*/ 152400 w 152400"/>
                  <a:gd name="csY1" fmla="*/ 0 h 111125"/>
                  <a:gd name="csX2" fmla="*/ 0 w 152400"/>
                  <a:gd name="csY2" fmla="*/ 7938 h 111125"/>
                  <a:gd name="csX3" fmla="*/ 66675 w 152400"/>
                  <a:gd name="csY3" fmla="*/ 111125 h 11112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152400" h="111125">
                    <a:moveTo>
                      <a:pt x="66675" y="111125"/>
                    </a:moveTo>
                    <a:lnTo>
                      <a:pt x="152400" y="0"/>
                    </a:lnTo>
                    <a:lnTo>
                      <a:pt x="0" y="7938"/>
                    </a:lnTo>
                    <a:lnTo>
                      <a:pt x="66675" y="111125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CF1D6E-1AC6-DF32-0A59-A9E95AC42D91}"/>
                </a:ext>
              </a:extLst>
            </p:cNvPr>
            <p:cNvGrpSpPr/>
            <p:nvPr/>
          </p:nvGrpSpPr>
          <p:grpSpPr>
            <a:xfrm>
              <a:off x="7422237" y="4138799"/>
              <a:ext cx="2114324" cy="1577045"/>
              <a:chOff x="7808813" y="451519"/>
              <a:chExt cx="2114324" cy="1577045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16093F68-3618-9A27-7967-43DA8E1850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7108" y="491649"/>
                <a:ext cx="2041537" cy="1488621"/>
              </a:xfrm>
              <a:custGeom>
                <a:avLst/>
                <a:gdLst>
                  <a:gd name="csX0" fmla="*/ 66675 w 152400"/>
                  <a:gd name="csY0" fmla="*/ 111125 h 111125"/>
                  <a:gd name="csX1" fmla="*/ 152400 w 152400"/>
                  <a:gd name="csY1" fmla="*/ 0 h 111125"/>
                  <a:gd name="csX2" fmla="*/ 0 w 152400"/>
                  <a:gd name="csY2" fmla="*/ 7938 h 111125"/>
                  <a:gd name="csX3" fmla="*/ 66675 w 152400"/>
                  <a:gd name="csY3" fmla="*/ 111125 h 11112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152400" h="111125">
                    <a:moveTo>
                      <a:pt x="66675" y="111125"/>
                    </a:moveTo>
                    <a:lnTo>
                      <a:pt x="152400" y="0"/>
                    </a:lnTo>
                    <a:lnTo>
                      <a:pt x="0" y="7938"/>
                    </a:lnTo>
                    <a:lnTo>
                      <a:pt x="66675" y="111125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1715D45-22F5-B76D-F342-25C8A3BF14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08813" y="548800"/>
                <a:ext cx="112917" cy="11291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DEC8D63D-D21B-90B4-50D0-0A6448197FB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9451" y="1915647"/>
                <a:ext cx="112917" cy="11291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8B22522E-3DCD-EF69-19F7-380ADD6FAF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10220" y="451519"/>
                <a:ext cx="112917" cy="11291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732EA64-9A35-CF3B-3781-B13BF6268DF0}"/>
                </a:ext>
              </a:extLst>
            </p:cNvPr>
            <p:cNvCxnSpPr>
              <a:cxnSpLocks/>
              <a:stCxn id="6" idx="0"/>
              <a:endCxn id="10" idx="6"/>
            </p:cNvCxnSpPr>
            <p:nvPr/>
          </p:nvCxnSpPr>
          <p:spPr>
            <a:xfrm flipH="1">
              <a:off x="8415792" y="5321781"/>
              <a:ext cx="2320826" cy="33760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C0E0CBA-E3CB-9D0E-CFE2-F48FAF8FB42D}"/>
                </a:ext>
              </a:extLst>
            </p:cNvPr>
            <p:cNvCxnSpPr>
              <a:cxnSpLocks/>
              <a:stCxn id="6" idx="1"/>
              <a:endCxn id="11" idx="6"/>
            </p:cNvCxnSpPr>
            <p:nvPr/>
          </p:nvCxnSpPr>
          <p:spPr>
            <a:xfrm flipH="1" flipV="1">
              <a:off x="9536561" y="4195258"/>
              <a:ext cx="1253251" cy="105756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9ED9B88-9855-8EAE-F3E9-073C8C0C70B2}"/>
              </a:ext>
            </a:extLst>
          </p:cNvPr>
          <p:cNvCxnSpPr/>
          <p:nvPr/>
        </p:nvCxnSpPr>
        <p:spPr>
          <a:xfrm flipH="1" flipV="1">
            <a:off x="8302875" y="4215161"/>
            <a:ext cx="112917" cy="7062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9670465-8ED3-9348-166F-ABDD59991D94}"/>
                  </a:ext>
                </a:extLst>
              </p:cNvPr>
              <p:cNvSpPr txBox="1"/>
              <p:nvPr/>
            </p:nvSpPr>
            <p:spPr>
              <a:xfrm>
                <a:off x="8302875" y="4030495"/>
                <a:ext cx="3681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9670465-8ED3-9348-166F-ABDD59991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2875" y="4030495"/>
                <a:ext cx="36817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C79F5CF2-4884-5974-2050-3EBA230461F2}"/>
              </a:ext>
            </a:extLst>
          </p:cNvPr>
          <p:cNvGrpSpPr/>
          <p:nvPr/>
        </p:nvGrpSpPr>
        <p:grpSpPr>
          <a:xfrm>
            <a:off x="8372369" y="5082822"/>
            <a:ext cx="306202" cy="380930"/>
            <a:chOff x="8529542" y="5028841"/>
            <a:chExt cx="306202" cy="380930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F0591D8-2DAA-5333-868E-7601D4D18CE4}"/>
                </a:ext>
              </a:extLst>
            </p:cNvPr>
            <p:cNvSpPr/>
            <p:nvPr/>
          </p:nvSpPr>
          <p:spPr>
            <a:xfrm>
              <a:off x="8573276" y="5255001"/>
              <a:ext cx="119063" cy="104775"/>
            </a:xfrm>
            <a:custGeom>
              <a:avLst/>
              <a:gdLst>
                <a:gd name="csX0" fmla="*/ 0 w 139700"/>
                <a:gd name="csY0" fmla="*/ 19050 h 119062"/>
                <a:gd name="csX1" fmla="*/ 138113 w 139700"/>
                <a:gd name="csY1" fmla="*/ 0 h 119062"/>
                <a:gd name="csX2" fmla="*/ 139700 w 139700"/>
                <a:gd name="csY2" fmla="*/ 119062 h 119062"/>
                <a:gd name="csX3" fmla="*/ 139700 w 139700"/>
                <a:gd name="csY3" fmla="*/ 119062 h 119062"/>
                <a:gd name="csX0" fmla="*/ 0 w 139700"/>
                <a:gd name="csY0" fmla="*/ 46038 h 146050"/>
                <a:gd name="csX1" fmla="*/ 119063 w 139700"/>
                <a:gd name="csY1" fmla="*/ 0 h 146050"/>
                <a:gd name="csX2" fmla="*/ 139700 w 139700"/>
                <a:gd name="csY2" fmla="*/ 146050 h 146050"/>
                <a:gd name="csX3" fmla="*/ 139700 w 139700"/>
                <a:gd name="csY3" fmla="*/ 146050 h 146050"/>
                <a:gd name="csX0" fmla="*/ 0 w 346075"/>
                <a:gd name="csY0" fmla="*/ 149226 h 249238"/>
                <a:gd name="csX1" fmla="*/ 119063 w 346075"/>
                <a:gd name="csY1" fmla="*/ 103188 h 249238"/>
                <a:gd name="csX2" fmla="*/ 139700 w 346075"/>
                <a:gd name="csY2" fmla="*/ 249238 h 249238"/>
                <a:gd name="csX3" fmla="*/ 346075 w 346075"/>
                <a:gd name="csY3" fmla="*/ 0 h 249238"/>
                <a:gd name="csX0" fmla="*/ 0 w 346075"/>
                <a:gd name="csY0" fmla="*/ 149226 h 196851"/>
                <a:gd name="csX1" fmla="*/ 119063 w 346075"/>
                <a:gd name="csY1" fmla="*/ 103188 h 196851"/>
                <a:gd name="csX2" fmla="*/ 146050 w 346075"/>
                <a:gd name="csY2" fmla="*/ 196851 h 196851"/>
                <a:gd name="csX3" fmla="*/ 346075 w 346075"/>
                <a:gd name="csY3" fmla="*/ 0 h 196851"/>
                <a:gd name="csX0" fmla="*/ 0 w 346075"/>
                <a:gd name="csY0" fmla="*/ 149226 h 214314"/>
                <a:gd name="csX1" fmla="*/ 119063 w 346075"/>
                <a:gd name="csY1" fmla="*/ 103188 h 214314"/>
                <a:gd name="csX2" fmla="*/ 119063 w 346075"/>
                <a:gd name="csY2" fmla="*/ 214314 h 214314"/>
                <a:gd name="csX3" fmla="*/ 346075 w 346075"/>
                <a:gd name="csY3" fmla="*/ 0 h 214314"/>
                <a:gd name="csX0" fmla="*/ 0 w 346075"/>
                <a:gd name="csY0" fmla="*/ 149226 h 214314"/>
                <a:gd name="csX1" fmla="*/ 107950 w 346075"/>
                <a:gd name="csY1" fmla="*/ 98426 h 214314"/>
                <a:gd name="csX2" fmla="*/ 119063 w 346075"/>
                <a:gd name="csY2" fmla="*/ 214314 h 214314"/>
                <a:gd name="csX3" fmla="*/ 346075 w 346075"/>
                <a:gd name="csY3" fmla="*/ 0 h 214314"/>
                <a:gd name="csX0" fmla="*/ 0 w 119063"/>
                <a:gd name="csY0" fmla="*/ 50800 h 115888"/>
                <a:gd name="csX1" fmla="*/ 107950 w 119063"/>
                <a:gd name="csY1" fmla="*/ 0 h 115888"/>
                <a:gd name="csX2" fmla="*/ 119063 w 119063"/>
                <a:gd name="csY2" fmla="*/ 115888 h 115888"/>
                <a:gd name="csX0" fmla="*/ 0 w 119063"/>
                <a:gd name="csY0" fmla="*/ 50800 h 104775"/>
                <a:gd name="csX1" fmla="*/ 107950 w 119063"/>
                <a:gd name="csY1" fmla="*/ 0 h 104775"/>
                <a:gd name="csX2" fmla="*/ 119063 w 119063"/>
                <a:gd name="csY2" fmla="*/ 104775 h 10477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119063" h="104775">
                  <a:moveTo>
                    <a:pt x="0" y="50800"/>
                  </a:moveTo>
                  <a:lnTo>
                    <a:pt x="107950" y="0"/>
                  </a:lnTo>
                  <a:lnTo>
                    <a:pt x="119063" y="10477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6F3D95E-2A1A-48BA-6E1A-4FDAC01756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90208" y="5294916"/>
              <a:ext cx="245536" cy="114855"/>
            </a:xfrm>
            <a:prstGeom prst="straightConnector1">
              <a:avLst/>
            </a:prstGeom>
            <a:ln w="25400">
              <a:solidFill>
                <a:schemeClr val="tx2">
                  <a:lumMod val="90000"/>
                  <a:lumOff val="10000"/>
                </a:schemeClr>
              </a:solidFill>
              <a:headEnd type="oval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149F2D5-DDE4-B451-C794-9825BC532C0D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8529542" y="5028841"/>
              <a:ext cx="60666" cy="379435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oval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53FF4CC-3B4B-4254-957F-43026B850FDE}"/>
              </a:ext>
            </a:extLst>
          </p:cNvPr>
          <p:cNvGrpSpPr/>
          <p:nvPr/>
        </p:nvGrpSpPr>
        <p:grpSpPr>
          <a:xfrm>
            <a:off x="8819703" y="4387834"/>
            <a:ext cx="315858" cy="457918"/>
            <a:chOff x="8805411" y="4370368"/>
            <a:chExt cx="315858" cy="457918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58FF044-BA0C-7FBD-A487-CE1F7BA66599}"/>
                </a:ext>
              </a:extLst>
            </p:cNvPr>
            <p:cNvSpPr/>
            <p:nvPr/>
          </p:nvSpPr>
          <p:spPr>
            <a:xfrm>
              <a:off x="8865557" y="4662489"/>
              <a:ext cx="98485" cy="115888"/>
            </a:xfrm>
            <a:custGeom>
              <a:avLst/>
              <a:gdLst>
                <a:gd name="csX0" fmla="*/ 0 w 139700"/>
                <a:gd name="csY0" fmla="*/ 19050 h 119062"/>
                <a:gd name="csX1" fmla="*/ 138113 w 139700"/>
                <a:gd name="csY1" fmla="*/ 0 h 119062"/>
                <a:gd name="csX2" fmla="*/ 139700 w 139700"/>
                <a:gd name="csY2" fmla="*/ 119062 h 119062"/>
                <a:gd name="csX3" fmla="*/ 139700 w 139700"/>
                <a:gd name="csY3" fmla="*/ 119062 h 119062"/>
                <a:gd name="csX0" fmla="*/ 0 w 139700"/>
                <a:gd name="csY0" fmla="*/ 46038 h 146050"/>
                <a:gd name="csX1" fmla="*/ 119063 w 139700"/>
                <a:gd name="csY1" fmla="*/ 0 h 146050"/>
                <a:gd name="csX2" fmla="*/ 139700 w 139700"/>
                <a:gd name="csY2" fmla="*/ 146050 h 146050"/>
                <a:gd name="csX3" fmla="*/ 139700 w 139700"/>
                <a:gd name="csY3" fmla="*/ 146050 h 146050"/>
                <a:gd name="csX0" fmla="*/ 0 w 346075"/>
                <a:gd name="csY0" fmla="*/ 149226 h 249238"/>
                <a:gd name="csX1" fmla="*/ 119063 w 346075"/>
                <a:gd name="csY1" fmla="*/ 103188 h 249238"/>
                <a:gd name="csX2" fmla="*/ 139700 w 346075"/>
                <a:gd name="csY2" fmla="*/ 249238 h 249238"/>
                <a:gd name="csX3" fmla="*/ 346075 w 346075"/>
                <a:gd name="csY3" fmla="*/ 0 h 249238"/>
                <a:gd name="csX0" fmla="*/ 0 w 346075"/>
                <a:gd name="csY0" fmla="*/ 149226 h 196851"/>
                <a:gd name="csX1" fmla="*/ 119063 w 346075"/>
                <a:gd name="csY1" fmla="*/ 103188 h 196851"/>
                <a:gd name="csX2" fmla="*/ 146050 w 346075"/>
                <a:gd name="csY2" fmla="*/ 196851 h 196851"/>
                <a:gd name="csX3" fmla="*/ 346075 w 346075"/>
                <a:gd name="csY3" fmla="*/ 0 h 196851"/>
                <a:gd name="csX0" fmla="*/ 0 w 346075"/>
                <a:gd name="csY0" fmla="*/ 149226 h 214314"/>
                <a:gd name="csX1" fmla="*/ 119063 w 346075"/>
                <a:gd name="csY1" fmla="*/ 103188 h 214314"/>
                <a:gd name="csX2" fmla="*/ 119063 w 346075"/>
                <a:gd name="csY2" fmla="*/ 214314 h 214314"/>
                <a:gd name="csX3" fmla="*/ 346075 w 346075"/>
                <a:gd name="csY3" fmla="*/ 0 h 214314"/>
                <a:gd name="csX0" fmla="*/ 0 w 346075"/>
                <a:gd name="csY0" fmla="*/ 149226 h 214314"/>
                <a:gd name="csX1" fmla="*/ 107950 w 346075"/>
                <a:gd name="csY1" fmla="*/ 98426 h 214314"/>
                <a:gd name="csX2" fmla="*/ 119063 w 346075"/>
                <a:gd name="csY2" fmla="*/ 214314 h 214314"/>
                <a:gd name="csX3" fmla="*/ 346075 w 346075"/>
                <a:gd name="csY3" fmla="*/ 0 h 214314"/>
                <a:gd name="csX0" fmla="*/ 0 w 119063"/>
                <a:gd name="csY0" fmla="*/ 50800 h 115888"/>
                <a:gd name="csX1" fmla="*/ 107950 w 119063"/>
                <a:gd name="csY1" fmla="*/ 0 h 115888"/>
                <a:gd name="csX2" fmla="*/ 119063 w 119063"/>
                <a:gd name="csY2" fmla="*/ 115888 h 115888"/>
                <a:gd name="csX0" fmla="*/ 0 w 119063"/>
                <a:gd name="csY0" fmla="*/ 50800 h 104775"/>
                <a:gd name="csX1" fmla="*/ 107950 w 119063"/>
                <a:gd name="csY1" fmla="*/ 0 h 104775"/>
                <a:gd name="csX2" fmla="*/ 119063 w 119063"/>
                <a:gd name="csY2" fmla="*/ 104775 h 104775"/>
                <a:gd name="csX0" fmla="*/ 0 w 111126"/>
                <a:gd name="csY0" fmla="*/ 50800 h 168275"/>
                <a:gd name="csX1" fmla="*/ 107950 w 111126"/>
                <a:gd name="csY1" fmla="*/ 0 h 168275"/>
                <a:gd name="csX2" fmla="*/ 111126 w 111126"/>
                <a:gd name="csY2" fmla="*/ 168275 h 168275"/>
                <a:gd name="csX0" fmla="*/ 0 w 111430"/>
                <a:gd name="csY0" fmla="*/ 19050 h 136525"/>
                <a:gd name="csX1" fmla="*/ 111125 w 111430"/>
                <a:gd name="csY1" fmla="*/ 0 h 136525"/>
                <a:gd name="csX2" fmla="*/ 111126 w 111430"/>
                <a:gd name="csY2" fmla="*/ 136525 h 136525"/>
                <a:gd name="csX0" fmla="*/ 0 w 111126"/>
                <a:gd name="csY0" fmla="*/ 14288 h 131763"/>
                <a:gd name="csX1" fmla="*/ 109538 w 111126"/>
                <a:gd name="csY1" fmla="*/ 0 h 131763"/>
                <a:gd name="csX2" fmla="*/ 111126 w 111126"/>
                <a:gd name="csY2" fmla="*/ 131763 h 131763"/>
                <a:gd name="csX0" fmla="*/ 0 w 109571"/>
                <a:gd name="csY0" fmla="*/ 14288 h 123825"/>
                <a:gd name="csX1" fmla="*/ 109538 w 109571"/>
                <a:gd name="csY1" fmla="*/ 0 h 123825"/>
                <a:gd name="csX2" fmla="*/ 87314 w 109571"/>
                <a:gd name="csY2" fmla="*/ 123825 h 123825"/>
                <a:gd name="csX0" fmla="*/ 0 w 98485"/>
                <a:gd name="csY0" fmla="*/ 6351 h 115888"/>
                <a:gd name="csX1" fmla="*/ 98425 w 98485"/>
                <a:gd name="csY1" fmla="*/ 0 h 115888"/>
                <a:gd name="csX2" fmla="*/ 87314 w 98485"/>
                <a:gd name="csY2" fmla="*/ 115888 h 115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98485" h="115888">
                  <a:moveTo>
                    <a:pt x="0" y="6351"/>
                  </a:moveTo>
                  <a:lnTo>
                    <a:pt x="98425" y="0"/>
                  </a:lnTo>
                  <a:cubicBezTo>
                    <a:pt x="99484" y="56092"/>
                    <a:pt x="86255" y="59796"/>
                    <a:pt x="87314" y="115888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A34D7C0-2827-C7F7-A45C-19EB740ED4D4}"/>
                </a:ext>
              </a:extLst>
            </p:cNvPr>
            <p:cNvCxnSpPr>
              <a:cxnSpLocks/>
            </p:cNvCxnSpPr>
            <p:nvPr/>
          </p:nvCxnSpPr>
          <p:spPr>
            <a:xfrm>
              <a:off x="8865558" y="4751016"/>
              <a:ext cx="255711" cy="77270"/>
            </a:xfrm>
            <a:prstGeom prst="straightConnector1">
              <a:avLst/>
            </a:prstGeom>
            <a:ln w="25400">
              <a:solidFill>
                <a:schemeClr val="tx2">
                  <a:lumMod val="90000"/>
                  <a:lumOff val="10000"/>
                </a:schemeClr>
              </a:solidFill>
              <a:headEnd type="oval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B020CB0-376E-00FF-D3CC-3C9163E37A2B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8805411" y="4370368"/>
              <a:ext cx="60666" cy="379435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oval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22AC34E-F5E4-FF33-F575-EE3D8F9BA314}"/>
              </a:ext>
            </a:extLst>
          </p:cNvPr>
          <p:cNvGrpSpPr/>
          <p:nvPr/>
        </p:nvGrpSpPr>
        <p:grpSpPr>
          <a:xfrm>
            <a:off x="7901202" y="4454903"/>
            <a:ext cx="310929" cy="379435"/>
            <a:chOff x="7947247" y="4640657"/>
            <a:chExt cx="310929" cy="379435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1507294-7313-E3F4-C251-70396F1CE006}"/>
                </a:ext>
              </a:extLst>
            </p:cNvPr>
            <p:cNvSpPr/>
            <p:nvPr/>
          </p:nvSpPr>
          <p:spPr>
            <a:xfrm>
              <a:off x="7988300" y="4905375"/>
              <a:ext cx="139700" cy="107950"/>
            </a:xfrm>
            <a:custGeom>
              <a:avLst/>
              <a:gdLst>
                <a:gd name="csX0" fmla="*/ 0 w 139700"/>
                <a:gd name="csY0" fmla="*/ 19050 h 119062"/>
                <a:gd name="csX1" fmla="*/ 138113 w 139700"/>
                <a:gd name="csY1" fmla="*/ 0 h 119062"/>
                <a:gd name="csX2" fmla="*/ 139700 w 139700"/>
                <a:gd name="csY2" fmla="*/ 119062 h 119062"/>
                <a:gd name="csX3" fmla="*/ 139700 w 139700"/>
                <a:gd name="csY3" fmla="*/ 119062 h 119062"/>
                <a:gd name="csX0" fmla="*/ 0 w 139700"/>
                <a:gd name="csY0" fmla="*/ 7938 h 107950"/>
                <a:gd name="csX1" fmla="*/ 128588 w 139700"/>
                <a:gd name="csY1" fmla="*/ 0 h 107950"/>
                <a:gd name="csX2" fmla="*/ 139700 w 139700"/>
                <a:gd name="csY2" fmla="*/ 107950 h 107950"/>
                <a:gd name="csX3" fmla="*/ 139700 w 139700"/>
                <a:gd name="csY3" fmla="*/ 107950 h 1079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39700" h="107950">
                  <a:moveTo>
                    <a:pt x="0" y="7938"/>
                  </a:moveTo>
                  <a:lnTo>
                    <a:pt x="128588" y="0"/>
                  </a:lnTo>
                  <a:lnTo>
                    <a:pt x="139700" y="107950"/>
                  </a:lnTo>
                  <a:lnTo>
                    <a:pt x="139700" y="10795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87A19B2-917C-C2D5-72E2-16E01D1E1FFD}"/>
                </a:ext>
              </a:extLst>
            </p:cNvPr>
            <p:cNvCxnSpPr>
              <a:cxnSpLocks/>
            </p:cNvCxnSpPr>
            <p:nvPr/>
          </p:nvCxnSpPr>
          <p:spPr>
            <a:xfrm>
              <a:off x="8008467" y="5019313"/>
              <a:ext cx="249709" cy="0"/>
            </a:xfrm>
            <a:prstGeom prst="straightConnector1">
              <a:avLst/>
            </a:prstGeom>
            <a:ln w="25400">
              <a:solidFill>
                <a:schemeClr val="tx2">
                  <a:lumMod val="90000"/>
                  <a:lumOff val="10000"/>
                </a:schemeClr>
              </a:solidFill>
              <a:headEnd type="oval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03431B3-D274-6241-6DEB-9627532B7AB5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7947247" y="4640657"/>
              <a:ext cx="60666" cy="379435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oval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93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6D1A7-1FBA-AB7D-4CF6-1800699AD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1FFDD41-D6C5-9A6E-C874-978506CF3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464" y="3959352"/>
            <a:ext cx="2514600" cy="2514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63BAE5-0728-DE47-3A33-0E9423F40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514850" algn="l"/>
              </a:tabLst>
            </a:pPr>
            <a:r>
              <a:rPr lang="en-US" dirty="0"/>
              <a:t>Summary: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10D2F-1DB4-806B-3774-6F999F593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Differentiation</a:t>
            </a:r>
            <a:r>
              <a:rPr lang="en-US" dirty="0"/>
              <a:t>:</a:t>
            </a:r>
          </a:p>
          <a:p>
            <a:pPr marL="457200" lvl="1" indent="0">
              <a:buNone/>
            </a:pPr>
            <a:r>
              <a:rPr lang="en-US" dirty="0"/>
              <a:t>How to map between triangle and Phong tangents?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Representation</a:t>
            </a:r>
            <a:r>
              <a:rPr lang="en-US" dirty="0"/>
              <a:t>:</a:t>
            </a:r>
          </a:p>
          <a:p>
            <a:pPr marL="457200" lvl="1" indent="0">
              <a:buNone/>
            </a:pPr>
            <a:r>
              <a:rPr lang="en-US" dirty="0"/>
              <a:t>How to set per-vertex normals?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2313E0-0A7C-3130-7F09-309E95D1172B}"/>
                  </a:ext>
                </a:extLst>
              </p:cNvPr>
              <p:cNvSpPr txBox="1"/>
              <p:nvPr/>
            </p:nvSpPr>
            <p:spPr>
              <a:xfrm>
                <a:off x="3568393" y="6271158"/>
                <a:ext cx="405111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2313E0-0A7C-3130-7F09-309E95D117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393" y="6271158"/>
                <a:ext cx="405111" cy="4029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F8434F-6442-0EA3-E482-188159039705}"/>
                  </a:ext>
                </a:extLst>
              </p:cNvPr>
              <p:cNvSpPr txBox="1"/>
              <p:nvPr/>
            </p:nvSpPr>
            <p:spPr>
              <a:xfrm>
                <a:off x="7568298" y="6263237"/>
                <a:ext cx="5453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F8434F-6442-0EA3-E482-1881590397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8298" y="6263237"/>
                <a:ext cx="54534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A64666-A0F8-4B11-FFB1-C443554306C4}"/>
                  </a:ext>
                </a:extLst>
              </p:cNvPr>
              <p:cNvSpPr txBox="1"/>
              <p:nvPr/>
            </p:nvSpPr>
            <p:spPr>
              <a:xfrm>
                <a:off x="8606318" y="6258618"/>
                <a:ext cx="3431709" cy="4251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𝑅𝑜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𝑑𝑟𝑖𝑔𝑢𝑒𝑠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acc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∘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A64666-A0F8-4B11-FFB1-C44355430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6318" y="6258618"/>
                <a:ext cx="3431709" cy="425181"/>
              </a:xfrm>
              <a:prstGeom prst="rect">
                <a:avLst/>
              </a:prstGeom>
              <a:blipFill>
                <a:blip r:embed="rId9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2CF0DD1B-F010-590C-7BE0-F1F41BDA28F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651" y="3961052"/>
            <a:ext cx="2514600" cy="251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7C7BA0-D91C-AC42-421D-1BF507FB398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456" y="3961052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4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5F7C5-8035-B4E6-8470-C676DAE51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1F027-AA87-C145-F8E8-EA54E9C5A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63289"/>
            <a:ext cx="10515600" cy="20394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3800" b="1" dirty="0"/>
              <a:t>Thank you!</a:t>
            </a:r>
            <a:endParaRPr lang="en-US" sz="13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AFD01A-61AA-CE1A-90C3-5E27FAEFC57C}"/>
              </a:ext>
            </a:extLst>
          </p:cNvPr>
          <p:cNvSpPr txBox="1"/>
          <p:nvPr/>
        </p:nvSpPr>
        <p:spPr>
          <a:xfrm>
            <a:off x="5609777" y="6488668"/>
            <a:ext cx="6593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hlinkClick r:id="rId2"/>
              </a:rPr>
              <a:t>https://github.com/mkazhdan/PhongRodriguesVF/</a:t>
            </a:r>
            <a:r>
              <a:rPr lang="en-US" dirty="0"/>
              <a:t> (coming soon)</a:t>
            </a:r>
          </a:p>
        </p:txBody>
      </p:sp>
    </p:spTree>
    <p:extLst>
      <p:ext uri="{BB962C8B-B14F-4D97-AF65-F5344CB8AC3E}">
        <p14:creationId xmlns:p14="http://schemas.microsoft.com/office/powerpoint/2010/main" val="28708347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61E54-C3EF-4902-0A95-FFC469C11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AA8CD-CBDF-5E90-2B7C-31F061FB3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946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FE0A4-12A9-70FA-5333-4B3C2F871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6818E75-D2A7-FCEA-8142-D31D38831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48" y="3099816"/>
            <a:ext cx="3657600" cy="365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B85CF0-3929-8696-97F2-0F01B9559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952" y="0"/>
            <a:ext cx="2286000" cy="228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4CFAAE-F349-F763-6D8A-9F810BBBA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514850" algn="l"/>
              </a:tabLst>
            </a:pPr>
            <a:r>
              <a:rPr lang="en-US" dirty="0"/>
              <a:t>Representing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868D2-2F77-2D93-7961-4EE2370A5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Parallel transport into incident triangles:</a:t>
            </a:r>
          </a:p>
          <a:p>
            <a:pPr marL="457200" lvl="1" indent="0" algn="ctr">
              <a:buNone/>
            </a:pPr>
            <a:r>
              <a:rPr lang="en-US" dirty="0"/>
              <a:t>Transport along a line segment on the Euclidean triangle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548A062-3A4B-7788-FDF3-389E74008CBA}"/>
                  </a:ext>
                </a:extLst>
              </p:cNvPr>
              <p:cNvSpPr txBox="1"/>
              <p:nvPr/>
            </p:nvSpPr>
            <p:spPr>
              <a:xfrm>
                <a:off x="3060257" y="3909099"/>
                <a:ext cx="356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𝐯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548A062-3A4B-7788-FDF3-389E74008C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257" y="3909099"/>
                <a:ext cx="35618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D300B18-5B3E-4FE2-4E03-44E78A70013C}"/>
                  </a:ext>
                </a:extLst>
              </p:cNvPr>
              <p:cNvSpPr txBox="1"/>
              <p:nvPr/>
            </p:nvSpPr>
            <p:spPr>
              <a:xfrm>
                <a:off x="4469659" y="5306992"/>
                <a:ext cx="3629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D300B18-5B3E-4FE2-4E03-44E78A7001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9659" y="5306992"/>
                <a:ext cx="362920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A411FA9-4ACB-A106-46E7-716633A9D168}"/>
                  </a:ext>
                </a:extLst>
              </p:cNvPr>
              <p:cNvSpPr txBox="1"/>
              <p:nvPr/>
            </p:nvSpPr>
            <p:spPr>
              <a:xfrm>
                <a:off x="3570274" y="3821386"/>
                <a:ext cx="729239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A411FA9-4ACB-A106-46E7-716633A9D1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274" y="3821386"/>
                <a:ext cx="729239" cy="402931"/>
              </a:xfrm>
              <a:prstGeom prst="rect">
                <a:avLst/>
              </a:prstGeom>
              <a:blipFill>
                <a:blip r:embed="rId6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0ABE2B9-83E6-CBE9-556D-880BDD9CE8E1}"/>
                  </a:ext>
                </a:extLst>
              </p:cNvPr>
              <p:cNvSpPr txBox="1"/>
              <p:nvPr/>
            </p:nvSpPr>
            <p:spPr>
              <a:xfrm>
                <a:off x="3570980" y="5536756"/>
                <a:ext cx="728533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0ABE2B9-83E6-CBE9-556D-880BDD9CE8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980" y="5536756"/>
                <a:ext cx="728533" cy="402931"/>
              </a:xfrm>
              <a:prstGeom prst="rect">
                <a:avLst/>
              </a:prstGeom>
              <a:blipFill>
                <a:blip r:embed="rId7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920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7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6EA27-7C2B-69CB-F8EA-BED4E8960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f.gauss.negative">
            <a:hlinkClick r:id="" action="ppaction://media"/>
            <a:extLst>
              <a:ext uri="{FF2B5EF4-FFF2-40B4-BE49-F238E27FC236}">
                <a16:creationId xmlns:a16="http://schemas.microsoft.com/office/drawing/2014/main" id="{7DC37929-3569-FCE4-198F-455B4E84F0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1448" y="3099816"/>
            <a:ext cx="7315200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46502E-18A7-6724-7D95-359FDF2B9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514850" algn="l"/>
              </a:tabLst>
            </a:pPr>
            <a:r>
              <a:rPr lang="en-US" dirty="0"/>
              <a:t>Representing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C65C1C8-2CC9-51FE-0475-88C16D7B26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Parallel transport into incident triangles:</a:t>
                </a:r>
              </a:p>
              <a:p>
                <a:pPr marL="457200" lvl="1" indent="0" algn="ctr">
                  <a:buNone/>
                </a:pPr>
                <a:r>
                  <a:rPr lang="en-US" dirty="0"/>
                  <a:t>Transport along a line segment on the Euclidean triangle</a:t>
                </a: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⇕</m:t>
                      </m:r>
                    </m:oMath>
                  </m:oMathPara>
                </a14:m>
                <a:endParaRPr lang="en-US" b="0" dirty="0"/>
              </a:p>
              <a:p>
                <a:pPr marL="457200" lvl="1" indent="0" algn="ctr">
                  <a:buNone/>
                </a:pPr>
                <a:r>
                  <a:rPr lang="en-US" dirty="0"/>
                  <a:t>Transport along the image of the line segment on the Gauss map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0615D1F-3C52-4EE5-8E3C-4F56B70DC6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217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E919613-4C1A-006B-829A-4B6AFBF3911D}"/>
                  </a:ext>
                </a:extLst>
              </p:cNvPr>
              <p:cNvSpPr txBox="1"/>
              <p:nvPr/>
            </p:nvSpPr>
            <p:spPr>
              <a:xfrm>
                <a:off x="3060257" y="3909099"/>
                <a:ext cx="356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𝐯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E919613-4C1A-006B-829A-4B6AFBF391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257" y="3909099"/>
                <a:ext cx="35618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10FF11-E0AB-79FF-DD7D-574FEB7BE769}"/>
                  </a:ext>
                </a:extLst>
              </p:cNvPr>
              <p:cNvSpPr txBox="1"/>
              <p:nvPr/>
            </p:nvSpPr>
            <p:spPr>
              <a:xfrm>
                <a:off x="9021313" y="5221544"/>
                <a:ext cx="729239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10FF11-E0AB-79FF-DD7D-574FEB7BE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1313" y="5221544"/>
                <a:ext cx="729239" cy="402931"/>
              </a:xfrm>
              <a:prstGeom prst="rect">
                <a:avLst/>
              </a:prstGeom>
              <a:blipFill>
                <a:blip r:embed="rId7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row: Right 18">
            <a:extLst>
              <a:ext uri="{FF2B5EF4-FFF2-40B4-BE49-F238E27FC236}">
                <a16:creationId xmlns:a16="http://schemas.microsoft.com/office/drawing/2014/main" id="{8A4C8A49-A21E-F17B-A3C1-FC583C343F88}"/>
              </a:ext>
            </a:extLst>
          </p:cNvPr>
          <p:cNvSpPr/>
          <p:nvPr/>
        </p:nvSpPr>
        <p:spPr>
          <a:xfrm flipH="1">
            <a:off x="5672516" y="4760724"/>
            <a:ext cx="566071" cy="2866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CE70516-D9A0-D4F9-3889-A8F555C97133}"/>
                  </a:ext>
                </a:extLst>
              </p:cNvPr>
              <p:cNvSpPr txBox="1"/>
              <p:nvPr/>
            </p:nvSpPr>
            <p:spPr>
              <a:xfrm>
                <a:off x="4469659" y="5306992"/>
                <a:ext cx="3629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CE70516-D9A0-D4F9-3889-A8F555C971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9659" y="5306992"/>
                <a:ext cx="362920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51D273-C438-52F6-9317-5E56F2D0FD41}"/>
                  </a:ext>
                </a:extLst>
              </p:cNvPr>
              <p:cNvSpPr txBox="1"/>
              <p:nvPr/>
            </p:nvSpPr>
            <p:spPr>
              <a:xfrm>
                <a:off x="6920537" y="4855509"/>
                <a:ext cx="728533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51D273-C438-52F6-9317-5E56F2D0FD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0537" y="4855509"/>
                <a:ext cx="728533" cy="402931"/>
              </a:xfrm>
              <a:prstGeom prst="rect">
                <a:avLst/>
              </a:prstGeom>
              <a:blipFill>
                <a:blip r:embed="rId9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66E5334C-8443-001C-2A78-FF6D847884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952" y="0"/>
            <a:ext cx="2286000" cy="2286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BB9C8E7-4D55-F828-9DB0-13061C95CAC6}"/>
                  </a:ext>
                </a:extLst>
              </p:cNvPr>
              <p:cNvSpPr txBox="1"/>
              <p:nvPr/>
            </p:nvSpPr>
            <p:spPr>
              <a:xfrm>
                <a:off x="3570274" y="3821386"/>
                <a:ext cx="729239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BB9C8E7-4D55-F828-9DB0-13061C95C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274" y="3821386"/>
                <a:ext cx="729239" cy="402931"/>
              </a:xfrm>
              <a:prstGeom prst="rect">
                <a:avLst/>
              </a:prstGeom>
              <a:blipFill>
                <a:blip r:embed="rId11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372735E-3C03-FA92-8912-B4F50198E9E2}"/>
                  </a:ext>
                </a:extLst>
              </p:cNvPr>
              <p:cNvSpPr txBox="1"/>
              <p:nvPr/>
            </p:nvSpPr>
            <p:spPr>
              <a:xfrm>
                <a:off x="3570980" y="5536756"/>
                <a:ext cx="728533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372735E-3C03-FA92-8912-B4F50198E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980" y="5536756"/>
                <a:ext cx="728533" cy="402931"/>
              </a:xfrm>
              <a:prstGeom prst="rect">
                <a:avLst/>
              </a:prstGeom>
              <a:blipFill>
                <a:blip r:embed="rId12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630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9CD89-6509-0D54-7335-E1BE629D6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3A0E6FC3-BC85-49D1-8046-E7E74B7F2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48" y="3099816"/>
            <a:ext cx="7315200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AACCC8-01DE-FBBF-6DDC-AF6C2B9B6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514850" algn="l"/>
              </a:tabLst>
            </a:pPr>
            <a:r>
              <a:rPr lang="en-US" dirty="0"/>
              <a:t>Representing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F4BB9A-CCC6-3EFD-4BBB-8AFE2552E6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Parallel transport into incident triangles:</a:t>
                </a:r>
              </a:p>
              <a:p>
                <a:pPr marL="457200" lvl="1" indent="0" algn="ctr">
                  <a:buNone/>
                </a:pPr>
                <a:r>
                  <a:rPr lang="en-US" dirty="0"/>
                  <a:t>Transport along a line segment on the Euclidean triangle</a:t>
                </a: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⇕</m:t>
                      </m:r>
                    </m:oMath>
                  </m:oMathPara>
                </a14:m>
                <a:endParaRPr lang="en-US" b="0" dirty="0"/>
              </a:p>
              <a:p>
                <a:pPr marL="457200" lvl="1" indent="0" algn="ctr">
                  <a:buNone/>
                </a:pPr>
                <a:r>
                  <a:rPr lang="en-US" dirty="0"/>
                  <a:t>Transport along the image of the line segment on the Gauss map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8E4F32-7F17-8E54-76C9-C1D8BA5AC8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Right 5">
            <a:extLst>
              <a:ext uri="{FF2B5EF4-FFF2-40B4-BE49-F238E27FC236}">
                <a16:creationId xmlns:a16="http://schemas.microsoft.com/office/drawing/2014/main" id="{21CCEB20-CB37-A0BB-43E9-F0743A319FC9}"/>
              </a:ext>
            </a:extLst>
          </p:cNvPr>
          <p:cNvSpPr/>
          <p:nvPr/>
        </p:nvSpPr>
        <p:spPr>
          <a:xfrm flipH="1">
            <a:off x="5672516" y="4760724"/>
            <a:ext cx="566071" cy="2866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D88773-88CC-448B-E6A6-894AFE0FB709}"/>
              </a:ext>
            </a:extLst>
          </p:cNvPr>
          <p:cNvSpPr txBox="1"/>
          <p:nvPr/>
        </p:nvSpPr>
        <p:spPr>
          <a:xfrm>
            <a:off x="2185789" y="5859441"/>
            <a:ext cx="7827399" cy="46166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With Phong interpolation, line segments map to great arcs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7A7A37-4A63-6237-8678-8E2021CE99BB}"/>
                  </a:ext>
                </a:extLst>
              </p:cNvPr>
              <p:cNvSpPr txBox="1"/>
              <p:nvPr/>
            </p:nvSpPr>
            <p:spPr>
              <a:xfrm>
                <a:off x="3069355" y="6257171"/>
                <a:ext cx="6067687" cy="46166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/>
                  <a:t> Parallel transport is the Rodrigues rotation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7A7A37-4A63-6237-8678-8E2021CE99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9355" y="6257171"/>
                <a:ext cx="6067687" cy="461665"/>
              </a:xfrm>
              <a:prstGeom prst="rect">
                <a:avLst/>
              </a:prstGeom>
              <a:blipFill>
                <a:blip r:embed="rId4"/>
                <a:stretch>
                  <a:fillRect t="-7500" r="-901" b="-25000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26CE25F-4AA6-C623-8DCF-277894121D46}"/>
                  </a:ext>
                </a:extLst>
              </p:cNvPr>
              <p:cNvSpPr txBox="1"/>
              <p:nvPr/>
            </p:nvSpPr>
            <p:spPr>
              <a:xfrm>
                <a:off x="3060257" y="3909099"/>
                <a:ext cx="356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𝐯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26CE25F-4AA6-C623-8DCF-277894121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257" y="3909099"/>
                <a:ext cx="35618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6860DB9-93DC-4E5F-F362-1421A6042A89}"/>
                  </a:ext>
                </a:extLst>
              </p:cNvPr>
              <p:cNvSpPr txBox="1"/>
              <p:nvPr/>
            </p:nvSpPr>
            <p:spPr>
              <a:xfrm>
                <a:off x="9021313" y="5221544"/>
                <a:ext cx="729239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6860DB9-93DC-4E5F-F362-1421A6042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1313" y="5221544"/>
                <a:ext cx="729239" cy="402931"/>
              </a:xfrm>
              <a:prstGeom prst="rect">
                <a:avLst/>
              </a:prstGeom>
              <a:blipFill>
                <a:blip r:embed="rId6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79A1A44-3CD5-2613-2699-698A2E1AF091}"/>
                  </a:ext>
                </a:extLst>
              </p:cNvPr>
              <p:cNvSpPr txBox="1"/>
              <p:nvPr/>
            </p:nvSpPr>
            <p:spPr>
              <a:xfrm>
                <a:off x="6920537" y="4855509"/>
                <a:ext cx="728533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79A1A44-3CD5-2613-2699-698A2E1AF0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0537" y="4855509"/>
                <a:ext cx="728533" cy="402931"/>
              </a:xfrm>
              <a:prstGeom prst="rect">
                <a:avLst/>
              </a:prstGeom>
              <a:blipFill>
                <a:blip r:embed="rId7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rrow: Right 15">
            <a:extLst>
              <a:ext uri="{FF2B5EF4-FFF2-40B4-BE49-F238E27FC236}">
                <a16:creationId xmlns:a16="http://schemas.microsoft.com/office/drawing/2014/main" id="{12DB32A9-0205-A75F-0161-14342248278C}"/>
              </a:ext>
            </a:extLst>
          </p:cNvPr>
          <p:cNvSpPr/>
          <p:nvPr/>
        </p:nvSpPr>
        <p:spPr>
          <a:xfrm flipH="1">
            <a:off x="5672516" y="4760724"/>
            <a:ext cx="566071" cy="2866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CF79A3A-983B-9F96-17D1-710FEE87AE98}"/>
                  </a:ext>
                </a:extLst>
              </p:cNvPr>
              <p:cNvSpPr txBox="1"/>
              <p:nvPr/>
            </p:nvSpPr>
            <p:spPr>
              <a:xfrm>
                <a:off x="4469659" y="5306992"/>
                <a:ext cx="3629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CF79A3A-983B-9F96-17D1-710FEE87AE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9659" y="5306992"/>
                <a:ext cx="362920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EB2E5343-AE1D-B0D1-87F8-98CFA33B85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952" y="0"/>
            <a:ext cx="2286000" cy="2286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E38D262-8505-049E-4AA5-ADA7B2DDEBB8}"/>
                  </a:ext>
                </a:extLst>
              </p:cNvPr>
              <p:cNvSpPr txBox="1"/>
              <p:nvPr/>
            </p:nvSpPr>
            <p:spPr>
              <a:xfrm>
                <a:off x="3570274" y="3821386"/>
                <a:ext cx="729239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E38D262-8505-049E-4AA5-ADA7B2DDE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274" y="3821386"/>
                <a:ext cx="729239" cy="402931"/>
              </a:xfrm>
              <a:prstGeom prst="rect">
                <a:avLst/>
              </a:prstGeom>
              <a:blipFill>
                <a:blip r:embed="rId10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3EE1A34-22C0-2151-EE7F-D9E38DC4F988}"/>
                  </a:ext>
                </a:extLst>
              </p:cNvPr>
              <p:cNvSpPr txBox="1"/>
              <p:nvPr/>
            </p:nvSpPr>
            <p:spPr>
              <a:xfrm>
                <a:off x="3570980" y="5536756"/>
                <a:ext cx="728533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3EE1A34-22C0-2151-EE7F-D9E38DC4F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980" y="5536756"/>
                <a:ext cx="728533" cy="402931"/>
              </a:xfrm>
              <a:prstGeom prst="rect">
                <a:avLst/>
              </a:prstGeom>
              <a:blipFill>
                <a:blip r:embed="rId11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476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D5BC0-86D2-5942-2A30-B6C753A32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344D7-1F20-B2E2-4C97-435094585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Field Processing: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0CAF7-0CF5-8FF2-3B9B-FEECCF618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Variety of approaches, discretizing over different elements</a:t>
            </a:r>
          </a:p>
          <a:p>
            <a:pPr marL="457200" lvl="1" indent="0" defTabSz="742950">
              <a:buNone/>
            </a:pPr>
            <a:r>
              <a:rPr lang="en-US" dirty="0"/>
              <a:t>Discrete Differential Geometry (intrinsic, vertices/faces)</a:t>
            </a:r>
          </a:p>
          <a:p>
            <a:pPr marL="914400" lvl="2" indent="0" defTabSz="742950">
              <a:buNone/>
            </a:pPr>
            <a:r>
              <a:rPr lang="en-US" dirty="0"/>
              <a:t>Couple representation/differentiation</a:t>
            </a:r>
          </a:p>
          <a:p>
            <a:pPr marL="1371600" lvl="3" indent="0" defTabSz="742950">
              <a:buNone/>
            </a:pPr>
            <a:r>
              <a:rPr lang="en-US" dirty="0"/>
              <a:t>[</a:t>
            </a:r>
            <a:r>
              <a:rPr lang="en-US" dirty="0" err="1"/>
              <a:t>Knöppel</a:t>
            </a:r>
            <a:r>
              <a:rPr lang="en-US" dirty="0"/>
              <a:t> </a:t>
            </a:r>
            <a:r>
              <a:rPr lang="en-US" i="1" dirty="0"/>
              <a:t>et al</a:t>
            </a:r>
            <a:r>
              <a:rPr lang="en-US" dirty="0"/>
              <a:t>., 2015][Sharp </a:t>
            </a:r>
            <a:r>
              <a:rPr lang="en-US" i="1" dirty="0"/>
              <a:t>et al</a:t>
            </a:r>
            <a:r>
              <a:rPr lang="en-US" dirty="0"/>
              <a:t>., 2019][</a:t>
            </a:r>
            <a:r>
              <a:rPr lang="en-US" dirty="0" err="1"/>
              <a:t>Boksebeld</a:t>
            </a:r>
            <a:r>
              <a:rPr lang="en-US" dirty="0"/>
              <a:t> and Vaxman, 2022]</a:t>
            </a:r>
          </a:p>
          <a:p>
            <a:pPr marL="457200" lvl="1" indent="0" defTabSz="742950">
              <a:buNone/>
            </a:pPr>
            <a:r>
              <a:rPr lang="en-US" dirty="0"/>
              <a:t>Finite Elements (intrinsic, edges/vertices)</a:t>
            </a:r>
          </a:p>
          <a:p>
            <a:pPr marL="914400" lvl="2" indent="0" defTabSz="742950">
              <a:buNone/>
            </a:pPr>
            <a:r>
              <a:rPr lang="en-US" dirty="0"/>
              <a:t>Use “partially” continuous fields</a:t>
            </a:r>
          </a:p>
          <a:p>
            <a:pPr marL="1371600" lvl="3" indent="0" defTabSz="742950">
              <a:buNone/>
            </a:pPr>
            <a:r>
              <a:rPr lang="en-US" dirty="0"/>
              <a:t>[Whitney, 1957][Stein </a:t>
            </a:r>
            <a:r>
              <a:rPr lang="en-US" i="1" dirty="0"/>
              <a:t>et al</a:t>
            </a:r>
            <a:r>
              <a:rPr lang="en-US" dirty="0"/>
              <a:t>., 2020]</a:t>
            </a:r>
          </a:p>
          <a:p>
            <a:pPr marL="914400" lvl="2" indent="0" defTabSz="742950">
              <a:buNone/>
            </a:pPr>
            <a:r>
              <a:rPr lang="en-US" dirty="0"/>
              <a:t>Explicitly define transport</a:t>
            </a:r>
          </a:p>
          <a:p>
            <a:pPr marL="1371600" lvl="3" indent="0" defTabSz="742950">
              <a:buNone/>
            </a:pPr>
            <a:r>
              <a:rPr lang="en-US" dirty="0"/>
              <a:t>[</a:t>
            </a:r>
            <a:r>
              <a:rPr lang="en-US" dirty="0" err="1"/>
              <a:t>Knöppel</a:t>
            </a:r>
            <a:r>
              <a:rPr lang="en-US" dirty="0"/>
              <a:t> </a:t>
            </a:r>
            <a:r>
              <a:rPr lang="en-US" i="1" dirty="0"/>
              <a:t>et al</a:t>
            </a:r>
            <a:r>
              <a:rPr lang="en-US" dirty="0"/>
              <a:t>., 2013][Liu </a:t>
            </a:r>
            <a:r>
              <a:rPr lang="en-US" i="1" dirty="0"/>
              <a:t>et al</a:t>
            </a:r>
            <a:r>
              <a:rPr lang="en-US" dirty="0"/>
              <a:t>., 2016]</a:t>
            </a:r>
          </a:p>
          <a:p>
            <a:pPr marL="457200" lvl="1" indent="0" defTabSz="742950">
              <a:buNone/>
            </a:pPr>
            <a:r>
              <a:rPr lang="en-US" dirty="0"/>
              <a:t>Operator-Based (extrinsic, vertices)</a:t>
            </a:r>
          </a:p>
          <a:p>
            <a:pPr marL="914400" lvl="2" indent="0" defTabSz="742950">
              <a:buNone/>
            </a:pPr>
            <a:r>
              <a:rPr lang="en-US" dirty="0"/>
              <a:t>Represent vector-fields through their action as derivations</a:t>
            </a:r>
          </a:p>
          <a:p>
            <a:pPr marL="1371600" lvl="3" indent="0" defTabSz="742950">
              <a:buNone/>
            </a:pPr>
            <a:r>
              <a:rPr lang="en-US" dirty="0"/>
              <a:t>[</a:t>
            </a:r>
            <a:r>
              <a:rPr lang="en-US" dirty="0" err="1"/>
              <a:t>Azencot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/>
              <a:t>2015]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89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70229-288F-CA34-8593-E08532A6E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48707-2A2C-196A-D05B-190CD28D2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Field Processing: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9FA8D-AACB-267F-00CA-CDB6DEFA0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Adress using an </a:t>
            </a:r>
            <a:r>
              <a:rPr lang="en-US" b="1" dirty="0"/>
              <a:t>extrinsic</a:t>
            </a:r>
            <a:r>
              <a:rPr lang="en-US" dirty="0"/>
              <a:t> formulation,</a:t>
            </a:r>
            <a:br>
              <a:rPr lang="en-US" dirty="0"/>
            </a:br>
            <a:r>
              <a:rPr lang="en-US" dirty="0"/>
              <a:t>leveraging intuition from rendering</a:t>
            </a:r>
          </a:p>
          <a:p>
            <a:pPr lvl="1">
              <a:buFont typeface="Wingdings" panose="05000000000000000000" pitchFamily="2" charset="2"/>
              <a:buChar char="û"/>
            </a:pPr>
            <a:r>
              <a:rPr lang="en-US" dirty="0"/>
              <a:t>Using geometric normals gives</a:t>
            </a:r>
            <a:br>
              <a:rPr lang="en-US" dirty="0"/>
            </a:br>
            <a:r>
              <a:rPr lang="en-US" dirty="0"/>
              <a:t>faceted shading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Using interpolated (Phong) normals</a:t>
            </a:r>
            <a:br>
              <a:rPr lang="en-US" dirty="0"/>
            </a:br>
            <a:r>
              <a:rPr lang="en-US" dirty="0"/>
              <a:t>gives continuous shading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E82231-148D-8C28-0196-BA0036DF7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824" y="1446181"/>
            <a:ext cx="2979738" cy="31614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E3FE5A-B180-A2EB-6706-16D164436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5405" y="3429120"/>
            <a:ext cx="2979738" cy="30518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82EDAE-E7B3-2AED-A870-CCECF811254D}"/>
              </a:ext>
            </a:extLst>
          </p:cNvPr>
          <p:cNvSpPr txBox="1"/>
          <p:nvPr/>
        </p:nvSpPr>
        <p:spPr>
          <a:xfrm>
            <a:off x="6812021" y="4576823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[Phong ,1975]</a:t>
            </a:r>
          </a:p>
        </p:txBody>
      </p:sp>
    </p:spTree>
    <p:extLst>
      <p:ext uri="{BB962C8B-B14F-4D97-AF65-F5344CB8AC3E}">
        <p14:creationId xmlns:p14="http://schemas.microsoft.com/office/powerpoint/2010/main" val="103735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8E1F4-9A94-21EF-CCDC-B4500A6D1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AC6A6-65E0-ADA1-2438-8827CC948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Field Processing: Review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A7C5F2-6C71-4710-3EB4-4446244D0DD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Definition:</a:t>
                </a:r>
              </a:p>
              <a:p>
                <a:pPr marL="457200" lvl="1" indent="0">
                  <a:buNone/>
                </a:pPr>
                <a:r>
                  <a:rPr lang="en-US" dirty="0"/>
                  <a:t>For non-antipodal vectors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, the </a:t>
                </a:r>
                <a:r>
                  <a:rPr lang="en-US" i="1" dirty="0"/>
                  <a:t>Rodrigues rotation</a:t>
                </a:r>
                <a:br>
                  <a:rPr lang="en-US" dirty="0"/>
                </a:br>
                <a:r>
                  <a:rPr lang="en-US" dirty="0"/>
                  <a:t>is the minimal angle rotation taking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n-US" dirty="0"/>
                  <a:t>.</a:t>
                </a:r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A7C5F2-6C71-4710-3EB4-4446244D0D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E63D6AE9-6E98-A7F6-6243-757845AD299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148840"/>
            <a:ext cx="4114800" cy="4114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3E79697-D9D7-B549-19C2-4E747F9FCA2F}"/>
                  </a:ext>
                </a:extLst>
              </p:cNvPr>
              <p:cNvSpPr txBox="1"/>
              <p:nvPr/>
            </p:nvSpPr>
            <p:spPr>
              <a:xfrm>
                <a:off x="10767537" y="5242835"/>
                <a:ext cx="3629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3E79697-D9D7-B549-19C2-4E747F9FC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7537" y="5242835"/>
                <a:ext cx="362920" cy="369332"/>
              </a:xfrm>
              <a:prstGeom prst="rect">
                <a:avLst/>
              </a:prstGeom>
              <a:blipFill>
                <a:blip r:embed="rId4"/>
                <a:stretch>
                  <a:fillRect t="-22951" r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D821C69-4F81-9844-23EB-932584C0CB31}"/>
                  </a:ext>
                </a:extLst>
              </p:cNvPr>
              <p:cNvSpPr txBox="1"/>
              <p:nvPr/>
            </p:nvSpPr>
            <p:spPr>
              <a:xfrm>
                <a:off x="10767537" y="2999336"/>
                <a:ext cx="4078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D821C69-4F81-9844-23EB-932584C0CB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7537" y="2999336"/>
                <a:ext cx="40780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0434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DF800-45F1-45A6-E1A0-A7A003D2E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01F2A5-CDE1-F899-83A1-0725E0ECC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148840"/>
            <a:ext cx="4114800" cy="411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913580-9862-9981-2EC2-22FAD9AAF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Field Processing: Review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56412D-C4E3-03C7-259E-275D05C4DA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Definition:</a:t>
                </a:r>
              </a:p>
              <a:p>
                <a:pPr marL="457200" lvl="1" indent="0">
                  <a:buNone/>
                </a:pPr>
                <a:r>
                  <a:rPr lang="en-US" dirty="0"/>
                  <a:t>For non-antipodal vectors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, the </a:t>
                </a:r>
                <a:r>
                  <a:rPr lang="en-US" i="1" dirty="0"/>
                  <a:t>Rodrigues rotation</a:t>
                </a:r>
                <a:br>
                  <a:rPr lang="en-US" dirty="0"/>
                </a:br>
                <a:r>
                  <a:rPr lang="en-US" dirty="0"/>
                  <a:t>is the minimal angle rotation taking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This is a rotation about the perpendicular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56412D-C4E3-03C7-259E-275D05C4DA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AE7C8FC-D572-6463-8A4A-C814E1A3961A}"/>
                  </a:ext>
                </a:extLst>
              </p:cNvPr>
              <p:cNvSpPr txBox="1"/>
              <p:nvPr/>
            </p:nvSpPr>
            <p:spPr>
              <a:xfrm>
                <a:off x="10767537" y="5242835"/>
                <a:ext cx="3629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AE7C8FC-D572-6463-8A4A-C814E1A396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7537" y="5242835"/>
                <a:ext cx="362920" cy="369332"/>
              </a:xfrm>
              <a:prstGeom prst="rect">
                <a:avLst/>
              </a:prstGeom>
              <a:blipFill>
                <a:blip r:embed="rId4"/>
                <a:stretch>
                  <a:fillRect t="-22951" r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04F9EBA-57FD-D0A9-428B-329F6BB09DB5}"/>
                  </a:ext>
                </a:extLst>
              </p:cNvPr>
              <p:cNvSpPr txBox="1"/>
              <p:nvPr/>
            </p:nvSpPr>
            <p:spPr>
              <a:xfrm>
                <a:off x="10767537" y="2999336"/>
                <a:ext cx="4078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04F9EBA-57FD-D0A9-428B-329F6BB09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7537" y="2999336"/>
                <a:ext cx="40780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C5D081-180A-362A-AF0A-81F76DC0BB2E}"/>
                  </a:ext>
                </a:extLst>
              </p:cNvPr>
              <p:cNvSpPr txBox="1"/>
              <p:nvPr/>
            </p:nvSpPr>
            <p:spPr>
              <a:xfrm>
                <a:off x="9236794" y="4408006"/>
                <a:ext cx="8072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C5D081-180A-362A-AF0A-81F76DC0BB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6794" y="4408006"/>
                <a:ext cx="807272" cy="369332"/>
              </a:xfrm>
              <a:prstGeom prst="rect">
                <a:avLst/>
              </a:prstGeom>
              <a:blipFill>
                <a:blip r:embed="rId6"/>
                <a:stretch>
                  <a:fillRect t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69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06F58-0FAA-3D22-FCF5-21AF716FA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7D3068-F785-46D9-3CED-0C5C190CF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148840"/>
            <a:ext cx="4114800" cy="411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F1F38F-C623-2487-F943-9CECE00F0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Field Processing: Review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D98ADC-1655-5065-2D86-080DC5DF72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Definition:</a:t>
                </a:r>
              </a:p>
              <a:p>
                <a:pPr marL="457200" lvl="1" indent="0">
                  <a:buNone/>
                </a:pPr>
                <a:r>
                  <a:rPr lang="en-US" dirty="0"/>
                  <a:t>For non-antipodal vectors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, the </a:t>
                </a:r>
                <a:r>
                  <a:rPr lang="en-US" i="1" dirty="0"/>
                  <a:t>Rodrigues rotation</a:t>
                </a:r>
                <a:br>
                  <a:rPr lang="en-US" dirty="0"/>
                </a:br>
                <a:r>
                  <a:rPr lang="en-US" dirty="0"/>
                  <a:t>is the minimal angle rotation taking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This is a rotation about the perpendicular</a:t>
                </a:r>
              </a:p>
              <a:p>
                <a:pPr lvl="1"/>
                <a:r>
                  <a:rPr lang="en-US" dirty="0"/>
                  <a:t>By the angle between the vectors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D98ADC-1655-5065-2D86-080DC5DF72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17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C679C5-D286-BEDF-8779-7033F9C49A90}"/>
                  </a:ext>
                </a:extLst>
              </p:cNvPr>
              <p:cNvSpPr txBox="1"/>
              <p:nvPr/>
            </p:nvSpPr>
            <p:spPr>
              <a:xfrm>
                <a:off x="10767537" y="5242835"/>
                <a:ext cx="3629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C679C5-D286-BEDF-8779-7033F9C49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7537" y="5242835"/>
                <a:ext cx="362920" cy="369332"/>
              </a:xfrm>
              <a:prstGeom prst="rect">
                <a:avLst/>
              </a:prstGeom>
              <a:blipFill>
                <a:blip r:embed="rId5"/>
                <a:stretch>
                  <a:fillRect t="-22951" r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6681E5-BCED-0795-D89D-48F31E9FAA6B}"/>
                  </a:ext>
                </a:extLst>
              </p:cNvPr>
              <p:cNvSpPr txBox="1"/>
              <p:nvPr/>
            </p:nvSpPr>
            <p:spPr>
              <a:xfrm>
                <a:off x="10767537" y="2999336"/>
                <a:ext cx="4078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6681E5-BCED-0795-D89D-48F31E9FA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7537" y="2999336"/>
                <a:ext cx="40780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72E8494-B06F-FCB0-7E83-D46744CB3BBC}"/>
                  </a:ext>
                </a:extLst>
              </p:cNvPr>
              <p:cNvSpPr txBox="1"/>
              <p:nvPr/>
            </p:nvSpPr>
            <p:spPr>
              <a:xfrm>
                <a:off x="9236794" y="4408006"/>
                <a:ext cx="8072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72E8494-B06F-FCB0-7E83-D46744CB3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6794" y="4408006"/>
                <a:ext cx="807272" cy="369332"/>
              </a:xfrm>
              <a:prstGeom prst="rect">
                <a:avLst/>
              </a:prstGeom>
              <a:blipFill>
                <a:blip r:embed="rId7"/>
                <a:stretch>
                  <a:fillRect t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88BF94C-C741-187B-55DB-53DE133494A3}"/>
                  </a:ext>
                </a:extLst>
              </p:cNvPr>
              <p:cNvSpPr txBox="1"/>
              <p:nvPr/>
            </p:nvSpPr>
            <p:spPr>
              <a:xfrm>
                <a:off x="10582230" y="4038674"/>
                <a:ext cx="7784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∠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88BF94C-C741-187B-55DB-53DE13349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2230" y="4038674"/>
                <a:ext cx="778418" cy="369332"/>
              </a:xfrm>
              <a:prstGeom prst="rect">
                <a:avLst/>
              </a:prstGeom>
              <a:blipFill>
                <a:blip r:embed="rId8"/>
                <a:stretch>
                  <a:fillRect t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12CC2D-02BB-CD27-2741-D709BA9E53BA}"/>
                  </a:ext>
                </a:extLst>
              </p:cNvPr>
              <p:cNvSpPr txBox="1"/>
              <p:nvPr/>
            </p:nvSpPr>
            <p:spPr>
              <a:xfrm>
                <a:off x="1147280" y="5644240"/>
                <a:ext cx="9898031" cy="103034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𝑅𝑜𝑑𝑟𝑖𝑔𝑢𝑒𝑠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</a:rPr>
                        <m:t>Id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.+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⊤</m:t>
                                      </m:r>
                                    </m:sup>
                                  </m:s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⊤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1+⟨</m:t>
                          </m:r>
                          <m:acc>
                            <m:accPr>
                              <m:chr m:val="⃗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⟩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12CC2D-02BB-CD27-2741-D709BA9E53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280" y="5644240"/>
                <a:ext cx="9898031" cy="103034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54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739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75D5E-BBA6-8AA2-3A72-C4311AE05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42463-BF45-BDC3-65F5-F63BF762C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68857"/>
            <a:ext cx="10515600" cy="15611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/>
              <a:t>1. How to compute the (covariant) derivative of a vector-field?</a:t>
            </a:r>
          </a:p>
        </p:txBody>
      </p:sp>
    </p:spTree>
    <p:extLst>
      <p:ext uri="{BB962C8B-B14F-4D97-AF65-F5344CB8AC3E}">
        <p14:creationId xmlns:p14="http://schemas.microsoft.com/office/powerpoint/2010/main" val="1589688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14158</TotalTime>
  <Words>2032</Words>
  <Application>Microsoft Office PowerPoint</Application>
  <PresentationFormat>Widescreen</PresentationFormat>
  <Paragraphs>345</Paragraphs>
  <Slides>35</Slides>
  <Notes>16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Aptos</vt:lpstr>
      <vt:lpstr>Aptos Display</vt:lpstr>
      <vt:lpstr>Arial</vt:lpstr>
      <vt:lpstr>Cambria Math</vt:lpstr>
      <vt:lpstr>Wingdings</vt:lpstr>
      <vt:lpstr>Office Theme</vt:lpstr>
      <vt:lpstr>Phong-Rodrigues Extrinsic Vector-Field Processing</vt:lpstr>
      <vt:lpstr>Vector Field Processing</vt:lpstr>
      <vt:lpstr>Vector Field Processing: Challenge</vt:lpstr>
      <vt:lpstr>Vector Field Processing: Challenge</vt:lpstr>
      <vt:lpstr>Vector Field Processing: Approach</vt:lpstr>
      <vt:lpstr>Vector Field Processing: Review</vt:lpstr>
      <vt:lpstr>Vector Field Processing: Review</vt:lpstr>
      <vt:lpstr>Vector Field Processing: Review</vt:lpstr>
      <vt:lpstr>PowerPoint Presentation</vt:lpstr>
      <vt:lpstr>Differentiating: Review</vt:lpstr>
      <vt:lpstr>Differentiating: Review</vt:lpstr>
      <vt:lpstr>Differentiating: Review</vt:lpstr>
      <vt:lpstr>Differentiating: Review</vt:lpstr>
      <vt:lpstr>Differentiating: Backward</vt:lpstr>
      <vt:lpstr>Differentiating: Backward</vt:lpstr>
      <vt:lpstr>Differentiating: Backward</vt:lpstr>
      <vt:lpstr>Differentiating: Backward</vt:lpstr>
      <vt:lpstr>Differentiating: Backward</vt:lpstr>
      <vt:lpstr>Differentiating: Backward</vt:lpstr>
      <vt:lpstr>PowerPoint Presentation</vt:lpstr>
      <vt:lpstr>Representing</vt:lpstr>
      <vt:lpstr>Representing</vt:lpstr>
      <vt:lpstr>Representing</vt:lpstr>
      <vt:lpstr>Representing</vt:lpstr>
      <vt:lpstr>Representing</vt:lpstr>
      <vt:lpstr>Representing</vt:lpstr>
      <vt:lpstr>Summary</vt:lpstr>
      <vt:lpstr>Summary: Limitations</vt:lpstr>
      <vt:lpstr>Summary: Limitations</vt:lpstr>
      <vt:lpstr>Summary: Future Work</vt:lpstr>
      <vt:lpstr>PowerPoint Presentation</vt:lpstr>
      <vt:lpstr>PowerPoint Presentation</vt:lpstr>
      <vt:lpstr>Representing</vt:lpstr>
      <vt:lpstr>Representing</vt:lpstr>
      <vt:lpstr>Representing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Misha Kazhdan</dc:creator>
  <cp:lastModifiedBy>Misha Kazhdan</cp:lastModifiedBy>
  <cp:revision>50</cp:revision>
  <dcterms:created xsi:type="dcterms:W3CDTF">2026-06-19T19:04:41Z</dcterms:created>
  <dcterms:modified xsi:type="dcterms:W3CDTF">2026-06-30T20:42:01Z</dcterms:modified>
</cp:coreProperties>
</file>