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1492" r:id="rId3"/>
    <p:sldId id="370" r:id="rId4"/>
    <p:sldId id="373" r:id="rId5"/>
    <p:sldId id="375" r:id="rId6"/>
    <p:sldId id="1493" r:id="rId7"/>
    <p:sldId id="382" r:id="rId8"/>
    <p:sldId id="433" r:id="rId9"/>
    <p:sldId id="422" r:id="rId10"/>
    <p:sldId id="1479" r:id="rId11"/>
    <p:sldId id="1480" r:id="rId12"/>
    <p:sldId id="1484" r:id="rId13"/>
    <p:sldId id="1485" r:id="rId14"/>
    <p:sldId id="1486" r:id="rId15"/>
    <p:sldId id="1501" r:id="rId16"/>
    <p:sldId id="435" r:id="rId17"/>
    <p:sldId id="1504" r:id="rId18"/>
    <p:sldId id="1494" r:id="rId19"/>
    <p:sldId id="395" r:id="rId20"/>
    <p:sldId id="397" r:id="rId21"/>
    <p:sldId id="398" r:id="rId22"/>
    <p:sldId id="399" r:id="rId23"/>
    <p:sldId id="400" r:id="rId24"/>
    <p:sldId id="405" r:id="rId25"/>
    <p:sldId id="406" r:id="rId26"/>
    <p:sldId id="401" r:id="rId27"/>
    <p:sldId id="403" r:id="rId28"/>
    <p:sldId id="402" r:id="rId29"/>
    <p:sldId id="420" r:id="rId30"/>
    <p:sldId id="410" r:id="rId31"/>
    <p:sldId id="411" r:id="rId32"/>
    <p:sldId id="412" r:id="rId33"/>
    <p:sldId id="413" r:id="rId34"/>
    <p:sldId id="1505" r:id="rId35"/>
    <p:sldId id="415" r:id="rId36"/>
    <p:sldId id="416" r:id="rId37"/>
    <p:sldId id="1499" r:id="rId38"/>
    <p:sldId id="1502" r:id="rId39"/>
    <p:sldId id="1500" r:id="rId40"/>
    <p:sldId id="424" r:id="rId41"/>
    <p:sldId id="429" r:id="rId42"/>
    <p:sldId id="430" r:id="rId43"/>
    <p:sldId id="431" r:id="rId44"/>
    <p:sldId id="1482" r:id="rId45"/>
    <p:sldId id="1487" r:id="rId46"/>
    <p:sldId id="1503" r:id="rId47"/>
    <p:sldId id="1498" r:id="rId48"/>
    <p:sldId id="1488" r:id="rId49"/>
    <p:sldId id="432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395"/>
    <a:srgbClr val="7093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84288" autoAdjust="0"/>
  </p:normalViewPr>
  <p:slideViewPr>
    <p:cSldViewPr snapToGrid="0">
      <p:cViewPr varScale="1">
        <p:scale>
          <a:sx n="81" d="100"/>
          <a:sy n="81" d="100"/>
        </p:scale>
        <p:origin x="7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C8471-7E39-44AA-9D22-F74F9A2B339E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B9585-9A36-44AA-9303-8F42FA540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2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01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48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incurs a small computational overhead from:</a:t>
            </a:r>
          </a:p>
          <a:p>
            <a:pPr marL="228600" indent="-228600">
              <a:buAutoNum type="arabicPeriod"/>
            </a:pPr>
            <a:r>
              <a:rPr lang="en-US" dirty="0"/>
              <a:t>The cost of disk I/O incurred by caching.</a:t>
            </a:r>
          </a:p>
          <a:p>
            <a:pPr marL="228600" indent="-228600">
              <a:buAutoNum type="arabicPeriod"/>
            </a:pPr>
            <a:r>
              <a:rPr lang="en-US" dirty="0"/>
              <a:t>The duplicate processing of points near the boundary due to dilation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04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padding max error: 10.9 voxels</a:t>
            </a:r>
          </a:p>
          <a:p>
            <a:r>
              <a:rPr lang="en-US" dirty="0"/>
              <a:t>4-ring padding max error: 0.98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78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80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44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06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75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Splitting the work among independent processors:</a:t>
            </a:r>
          </a:p>
          <a:p>
            <a:pPr marL="228600" indent="-228600">
              <a:buAutoNum type="arabicPeriod"/>
            </a:pPr>
            <a:r>
              <a:rPr lang="en-US" dirty="0"/>
              <a:t>Allows for parallelization, reducing the running time</a:t>
            </a:r>
          </a:p>
          <a:p>
            <a:pPr marL="228600" indent="-228600">
              <a:buAutoNum type="arabicPeriod"/>
            </a:pPr>
            <a:r>
              <a:rPr lang="en-US" dirty="0"/>
              <a:t>Has every processor solve a smaller reconstruction problem, reducing the memory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77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we are ignoring issues of </a:t>
            </a:r>
            <a:r>
              <a:rPr lang="en-US" dirty="0" err="1"/>
              <a:t>fopology</a:t>
            </a:r>
            <a:r>
              <a:rPr lang="en-US" dirty="0"/>
              <a:t>:</a:t>
            </a:r>
          </a:p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dirty="0"/>
              <a:t>For 2D faces, if the corners have alternating signs, ambiguity in terms of how to create edges.</a:t>
            </a:r>
          </a:p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dirty="0"/>
              <a:t>For 3D cells, if there are multiple curves on the boundary, should they be connected?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99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96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the blue regions are regions where there are no samples in the input.</a:t>
            </a:r>
          </a:p>
          <a:p>
            <a:r>
              <a:rPr lang="en-US" dirty="0"/>
              <a:t>The solution there is particularly dependent on (more) global information so failure to communicate that correctly results in pronounced geometric errors</a:t>
            </a:r>
          </a:p>
          <a:p>
            <a:endParaRPr lang="en-US" dirty="0"/>
          </a:p>
          <a:p>
            <a:r>
              <a:rPr lang="en-US" dirty="0"/>
              <a:t>Average/Maximum error without padding = 0.385 / 51.35 voxels</a:t>
            </a:r>
          </a:p>
          <a:p>
            <a:r>
              <a:rPr lang="en-US" dirty="0"/>
              <a:t>Average/Maximum error with padding = 0.002 / 0.22 voxels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3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E824D-1646-CFEF-5A64-DE517B482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20FC9-3040-C274-2DA6-BAFD9CF0A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CDCF6-10BE-C260-033C-8E9DF5B45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60629-1751-C46A-09A1-2B290952D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3BFB6-DFFE-6874-A0E1-EAE10FBB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63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21C10-2402-A869-D4C7-57127F1FB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6C666E-3E65-F128-9C3C-569F39865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808E8-8F5B-C38A-DCD1-E8B8D61B4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AC196-020B-FEE9-3D24-4EEA50BD7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EF23D-E69B-C97E-F887-FF79AE1E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6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819D5A-BBB0-849C-B20F-7FA37D530C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2944C-F375-B1BE-92DD-9A57D153C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FEF7D-6CA0-F551-3FA8-ACCBCC85A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177A8-8721-FE7E-9252-3D88370D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9CC3C-0BFD-93CA-7ACA-89A060FB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1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9B4B-7F44-FE98-BA20-3F62F7D58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DCB39-1ED7-0039-227E-707DEDE51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ABAB5-08A6-99EB-54C8-88998D03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CEB8C-59DF-A882-AA86-AD3836987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047B4-EB66-6C04-996B-12DDCCD33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8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1B353-EC82-E511-06A9-1ABD4746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3D79B-652A-35F5-6FB4-C03FB6D24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21D6E-421E-EA82-8213-6F19ECD4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012E9-3784-A698-2AE1-121CAA5A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E4CAC-2A12-1695-3FC7-9ABD5BD1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02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C614-2115-4390-C188-7FB64844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0B3D7-CF0A-E3C0-B0C1-44D47B4EC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0535E-944A-0AC3-0989-3163D9B43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3AF95-194F-E272-0AFA-D3254A817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2C9BD-2270-A365-8A4A-8789DD5B7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82A50-893C-4250-D27C-3D91CD65C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7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88B40-D58E-6CE7-4B4A-AD0369EB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A3E52-D87B-A915-2024-EAEBADDAF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E0932-90D0-FCE1-CFA9-C94FA6434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518E5F-C5B4-6990-4E39-8D402ADEA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092F3C-7383-9EE8-2D2D-14EE002A2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D36B44-3195-38F9-92DE-16815308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247723-9F6F-E5F1-5C47-88CE10162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AFF759-C532-481D-5DDD-C9DACF9FA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5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9D413-EC56-56C6-0B38-2147DDE9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3AA99D-2B8C-015F-DE3E-D09659BB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D6D39-D5CF-252C-4772-5285EB8EE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483F4-C856-4014-DB7A-B73C3A89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0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796829-B9CA-58E8-2E19-E86C9CBC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6ACC81-5DF7-6943-F187-B4852A81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1F83F-FF50-4B41-AA6D-75CE5C1A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71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EBF07-6B97-166C-1202-9E72CFD3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1BF0-D48D-1601-ED8B-4A05D8355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1CC21-A634-8A0D-63B5-6A08E0153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1F207-F549-E627-3CE2-C7ED5FD29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9DF32-B448-FAC4-D1C4-6AAD0FD7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4AB5D-19CA-AACE-50DD-F87CC8B8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49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33A4-B088-8BCF-29ED-541DD6B2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22D9BA-EEE4-B1EC-6A28-869C6FA40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7AF5E-E4BF-646C-F298-941485BCB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AA6C3-140D-4CBF-3BF4-EF2EF258E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5ADF9-0519-DF91-F216-7415D78AC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429D3-A988-06B3-82CC-1C9EE234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65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DAFCA9-6BD9-1B14-649D-C86A098B1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13927-6910-A885-D3A8-9B9C8EA4D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78518-D549-B432-96C6-E8E1CF7C2E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76285-6EEF-4E78-9183-CBED7323FFFC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13CD1-C69C-40BE-7EE5-CF523BBAA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98EB2-7A2B-37E4-4B68-38C66B869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5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10" Type="http://schemas.openxmlformats.org/officeDocument/2006/relationships/image" Target="../media/image56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.jpg"/><Relationship Id="rId7" Type="http://schemas.openxmlformats.org/officeDocument/2006/relationships/image" Target="../media/image52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11" Type="http://schemas.openxmlformats.org/officeDocument/2006/relationships/image" Target="../media/image56.jp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0.jpg"/><Relationship Id="rId3" Type="http://schemas.openxmlformats.org/officeDocument/2006/relationships/image" Target="../media/image61.jpg"/><Relationship Id="rId7" Type="http://schemas.openxmlformats.org/officeDocument/2006/relationships/image" Target="../media/image59.jpg"/><Relationship Id="rId12" Type="http://schemas.openxmlformats.org/officeDocument/2006/relationships/image" Target="../media/image6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11" Type="http://schemas.openxmlformats.org/officeDocument/2006/relationships/image" Target="../media/image68.jpg"/><Relationship Id="rId5" Type="http://schemas.openxmlformats.org/officeDocument/2006/relationships/image" Target="../media/image63.jpg"/><Relationship Id="rId10" Type="http://schemas.openxmlformats.org/officeDocument/2006/relationships/image" Target="../media/image67.jpg"/><Relationship Id="rId4" Type="http://schemas.openxmlformats.org/officeDocument/2006/relationships/image" Target="../media/image62.jpg"/><Relationship Id="rId9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3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70.png"/><Relationship Id="rId7" Type="http://schemas.openxmlformats.org/officeDocument/2006/relationships/image" Target="../media/image3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70.png"/><Relationship Id="rId7" Type="http://schemas.openxmlformats.org/officeDocument/2006/relationships/image" Target="../media/image3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70.png"/><Relationship Id="rId7" Type="http://schemas.openxmlformats.org/officeDocument/2006/relationships/image" Target="../media/image3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png"/><Relationship Id="rId7" Type="http://schemas.openxmlformats.org/officeDocument/2006/relationships/image" Target="../media/image9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10" Type="http://schemas.openxmlformats.org/officeDocument/2006/relationships/image" Target="../media/image94.jpg"/><Relationship Id="rId4" Type="http://schemas.openxmlformats.org/officeDocument/2006/relationships/image" Target="../media/image88.jpg"/><Relationship Id="rId9" Type="http://schemas.openxmlformats.org/officeDocument/2006/relationships/image" Target="../media/image9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98.jp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.jpg"/><Relationship Id="rId4" Type="http://schemas.openxmlformats.org/officeDocument/2006/relationships/image" Target="../media/image9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20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g"/><Relationship Id="rId3" Type="http://schemas.openxmlformats.org/officeDocument/2006/relationships/image" Target="../media/image105.jpg"/><Relationship Id="rId7" Type="http://schemas.openxmlformats.org/officeDocument/2006/relationships/image" Target="../media/image109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sv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Relationship Id="rId14" Type="http://schemas.openxmlformats.org/officeDocument/2006/relationships/image" Target="../media/image3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8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sv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Relationship Id="rId1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31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30.pn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EE379-18DD-35A9-7E98-D6871D97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07" y="1122363"/>
            <a:ext cx="12078586" cy="2387600"/>
          </a:xfrm>
        </p:spPr>
        <p:txBody>
          <a:bodyPr>
            <a:normAutofit/>
          </a:bodyPr>
          <a:lstStyle/>
          <a:p>
            <a:r>
              <a:rPr lang="en-US" sz="5200" dirty="0"/>
              <a:t>Distributed Poisson Surface Reconstruction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9270FD-325B-3027-677F-AC2766C57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13923"/>
            <a:ext cx="9144000" cy="1655762"/>
          </a:xfrm>
        </p:spPr>
        <p:txBody>
          <a:bodyPr/>
          <a:lstStyle/>
          <a:p>
            <a:r>
              <a:rPr lang="en-US" dirty="0"/>
              <a:t>Hugues Hoppe and Misha Kazhdan</a:t>
            </a:r>
          </a:p>
        </p:txBody>
      </p:sp>
    </p:spTree>
    <p:extLst>
      <p:ext uri="{BB962C8B-B14F-4D97-AF65-F5344CB8AC3E}">
        <p14:creationId xmlns:p14="http://schemas.microsoft.com/office/powerpoint/2010/main" val="3195388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Surface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C205-B998-E06D-76F6-773530175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Given oriented points, reconstruct the </a:t>
            </a:r>
            <a:r>
              <a:rPr lang="en-US" i="1" dirty="0"/>
              <a:t>indicator function</a:t>
            </a:r>
            <a:r>
              <a:rPr lang="en-US" dirty="0"/>
              <a:t>.</a:t>
            </a:r>
            <a:endParaRPr lang="en-US" u="sng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Observation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The oriented input points sample the gradient of the indicator function.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9" name="Picture 6" descr="C:\Talks\SIG-13\Cow\cow.sil.npts.bmp">
            <a:extLst>
              <a:ext uri="{FF2B5EF4-FFF2-40B4-BE49-F238E27FC236}">
                <a16:creationId xmlns:a16="http://schemas.microsoft.com/office/drawing/2014/main" id="{B1E6FEC9-9AE9-8B31-7A56-7F7C77FD1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6"/>
          <a:stretch/>
        </p:blipFill>
        <p:spPr bwMode="auto">
          <a:xfrm>
            <a:off x="1953250" y="3706277"/>
            <a:ext cx="3609351" cy="31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1" descr="C:\Talks\SIG-13\Cow\cow.sil.lns.bmp">
            <a:extLst>
              <a:ext uri="{FF2B5EF4-FFF2-40B4-BE49-F238E27FC236}">
                <a16:creationId xmlns:a16="http://schemas.microsoft.com/office/drawing/2014/main" id="{86A11EAE-1461-F258-E496-024ED1315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7"/>
          <a:stretch/>
        </p:blipFill>
        <p:spPr bwMode="auto">
          <a:xfrm>
            <a:off x="6858001" y="3745711"/>
            <a:ext cx="3608899" cy="308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3634A5F-3CE6-B1C7-6CFB-17FF988C1915}"/>
              </a:ext>
            </a:extLst>
          </p:cNvPr>
          <p:cNvGrpSpPr/>
          <p:nvPr/>
        </p:nvGrpSpPr>
        <p:grpSpPr>
          <a:xfrm>
            <a:off x="6809299" y="4126777"/>
            <a:ext cx="3505200" cy="2590800"/>
            <a:chOff x="457200" y="2190750"/>
            <a:chExt cx="2825749" cy="259080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58B76D1-14DB-0772-A6EE-AB336E718D43}"/>
                </a:ext>
              </a:extLst>
            </p:cNvPr>
            <p:cNvCxnSpPr/>
            <p:nvPr/>
          </p:nvCxnSpPr>
          <p:spPr>
            <a:xfrm>
              <a:off x="1752600" y="2190750"/>
              <a:ext cx="0" cy="25908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BCBF22A-5024-76A9-D3A7-0C6DA8311A7A}"/>
                </a:ext>
              </a:extLst>
            </p:cNvPr>
            <p:cNvCxnSpPr/>
            <p:nvPr/>
          </p:nvCxnSpPr>
          <p:spPr>
            <a:xfrm flipH="1">
              <a:off x="457200" y="3448051"/>
              <a:ext cx="28257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96E20B-2EFD-C032-3F77-899F349AF946}"/>
              </a:ext>
            </a:extLst>
          </p:cNvPr>
          <p:cNvGrpSpPr/>
          <p:nvPr/>
        </p:nvGrpSpPr>
        <p:grpSpPr>
          <a:xfrm>
            <a:off x="1877048" y="4141174"/>
            <a:ext cx="3505200" cy="2590800"/>
            <a:chOff x="457200" y="2190750"/>
            <a:chExt cx="2825749" cy="259080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54991CB-C1FF-F01A-1D1F-EC9EDD8177D9}"/>
                </a:ext>
              </a:extLst>
            </p:cNvPr>
            <p:cNvCxnSpPr/>
            <p:nvPr/>
          </p:nvCxnSpPr>
          <p:spPr>
            <a:xfrm>
              <a:off x="1752600" y="2190750"/>
              <a:ext cx="0" cy="25908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4820BA3-6724-8BAA-EEEE-FE8404AAA2D0}"/>
                </a:ext>
              </a:extLst>
            </p:cNvPr>
            <p:cNvCxnSpPr/>
            <p:nvPr/>
          </p:nvCxnSpPr>
          <p:spPr>
            <a:xfrm flipH="1">
              <a:off x="457200" y="3448051"/>
              <a:ext cx="28257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ight Arrow 22">
            <a:extLst>
              <a:ext uri="{FF2B5EF4-FFF2-40B4-BE49-F238E27FC236}">
                <a16:creationId xmlns:a16="http://schemas.microsoft.com/office/drawing/2014/main" id="{94CF7481-6AD2-F76B-9E4A-A3AC446F5FF0}"/>
              </a:ext>
            </a:extLst>
          </p:cNvPr>
          <p:cNvSpPr/>
          <p:nvPr/>
        </p:nvSpPr>
        <p:spPr>
          <a:xfrm rot="10800000">
            <a:off x="5562600" y="5231936"/>
            <a:ext cx="1143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6F781A0-91AB-9EE3-25EB-73F892642508}"/>
                  </a:ext>
                </a:extLst>
              </p:cNvPr>
              <p:cNvSpPr txBox="1"/>
              <p:nvPr/>
            </p:nvSpPr>
            <p:spPr>
              <a:xfrm>
                <a:off x="8041845" y="6435080"/>
                <a:ext cx="748666" cy="36933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𝜒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6F781A0-91AB-9EE3-25EB-73F892642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1845" y="6435080"/>
                <a:ext cx="748666" cy="369332"/>
              </a:xfrm>
              <a:prstGeom prst="rect">
                <a:avLst/>
              </a:prstGeom>
              <a:blipFill>
                <a:blip r:embed="rId4"/>
                <a:stretch>
                  <a:fillRect l="-3150" b="-21875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 Box 10">
                <a:extLst>
                  <a:ext uri="{FF2B5EF4-FFF2-40B4-BE49-F238E27FC236}">
                    <a16:creationId xmlns:a16="http://schemas.microsoft.com/office/drawing/2014/main" id="{FF599B17-FB08-2066-8733-91BD97B566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18901" y="4987279"/>
                <a:ext cx="112768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mbria Math" panose="02040503050406030204" pitchFamily="18" charset="0"/>
                          <a:sym typeface="Symbol" pitchFamily="18" charset="2"/>
                        </a:rPr>
                        <m:t>𝜒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Cambria Math" panose="02040503050406030204" pitchFamily="18" charset="0"/>
                              <a:sym typeface="Symbol" pitchFamily="18" charset="2"/>
                            </a:rPr>
                            <m:t>𝑞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mbria Math" panose="02040503050406030204" pitchFamily="18" charset="0"/>
                          <a:sym typeface="Symbol" pitchFamily="18" charset="2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endParaRPr>
              </a:p>
            </p:txBody>
          </p:sp>
        </mc:Choice>
        <mc:Fallback>
          <p:sp>
            <p:nvSpPr>
              <p:cNvPr id="39" name="Text Box 10">
                <a:extLst>
                  <a:ext uri="{FF2B5EF4-FFF2-40B4-BE49-F238E27FC236}">
                    <a16:creationId xmlns:a16="http://schemas.microsoft.com/office/drawing/2014/main" id="{FF599B17-FB08-2066-8733-91BD97B56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8901" y="4987279"/>
                <a:ext cx="1127681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 Box 10">
                <a:extLst>
                  <a:ext uri="{FF2B5EF4-FFF2-40B4-BE49-F238E27FC236}">
                    <a16:creationId xmlns:a16="http://schemas.microsoft.com/office/drawing/2014/main" id="{F19D8CA2-221A-B185-2083-E637F42332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61701" y="4389347"/>
                <a:ext cx="112768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mbria Math" panose="02040503050406030204" pitchFamily="18" charset="0"/>
                          <a:sym typeface="Symbol"/>
                        </a:rPr>
                        <m:t>𝜒</m:t>
                      </m:r>
                      <m:d>
                        <m:dPr>
                          <m:ctrlPr>
                            <a:rPr lang="en-US" i="1" dirty="0"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 dirty="0"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Cambria Math" panose="02040503050406030204" pitchFamily="18" charset="0"/>
                              <a:sym typeface="Symbol"/>
                            </a:rPr>
                            <m:t>𝑞</m:t>
                          </m:r>
                        </m:e>
                      </m:d>
                      <m:r>
                        <a:rPr lang="en-US" i="1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mbria Math" panose="02040503050406030204" pitchFamily="18" charset="0"/>
                          <a:sym typeface="Symbol"/>
                        </a:rPr>
                        <m:t>=0</m:t>
                      </m:r>
                    </m:oMath>
                  </m:oMathPara>
                </a14:m>
                <a:endPara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endParaRPr>
              </a:p>
            </p:txBody>
          </p:sp>
        </mc:Choice>
        <mc:Fallback>
          <p:sp>
            <p:nvSpPr>
              <p:cNvPr id="40" name="Text Box 10">
                <a:extLst>
                  <a:ext uri="{FF2B5EF4-FFF2-40B4-BE49-F238E27FC236}">
                    <a16:creationId xmlns:a16="http://schemas.microsoft.com/office/drawing/2014/main" id="{F19D8CA2-221A-B185-2083-E637F4233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1701" y="4389347"/>
                <a:ext cx="1127681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D17AFEA-84B7-0DB7-C31F-878C076122C0}"/>
              </a:ext>
            </a:extLst>
          </p:cNvPr>
          <p:cNvSpPr txBox="1"/>
          <p:nvPr/>
        </p:nvSpPr>
        <p:spPr>
          <a:xfrm>
            <a:off x="2502578" y="6423226"/>
            <a:ext cx="1954574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5400"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/>
              <a:t>Oriented points</a:t>
            </a:r>
          </a:p>
        </p:txBody>
      </p:sp>
    </p:spTree>
    <p:extLst>
      <p:ext uri="{BB962C8B-B14F-4D97-AF65-F5344CB8AC3E}">
        <p14:creationId xmlns:p14="http://schemas.microsoft.com/office/powerpoint/2010/main" val="3698707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Surface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C205-B998-E06D-76F6-773530175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Given oriented points, reconstruct the </a:t>
            </a:r>
            <a:r>
              <a:rPr lang="en-US" i="1" dirty="0"/>
              <a:t>indicator function</a:t>
            </a:r>
            <a:r>
              <a:rPr lang="en-US" dirty="0"/>
              <a:t>.</a:t>
            </a:r>
            <a:endParaRPr lang="en-US" u="sng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Observation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The oriented input points sample the gradient of the indicator function.</a:t>
            </a:r>
          </a:p>
          <a:p>
            <a:pPr marL="61912" indent="0">
              <a:buNone/>
            </a:pPr>
            <a:endParaRPr lang="en-US" u="sng" dirty="0"/>
          </a:p>
          <a:p>
            <a:pPr marL="61912" indent="0">
              <a:buNone/>
            </a:pPr>
            <a:r>
              <a:rPr lang="en-US" u="sng" dirty="0"/>
              <a:t>Approach</a:t>
            </a:r>
            <a:r>
              <a:rPr lang="en-US" dirty="0"/>
              <a:t>:</a:t>
            </a:r>
          </a:p>
          <a:p>
            <a:pPr marL="919162" lvl="1" indent="-514350">
              <a:buFont typeface="+mj-lt"/>
              <a:buAutoNum type="arabicPeriod"/>
            </a:pPr>
            <a:r>
              <a:rPr lang="en-US" sz="2500" dirty="0"/>
              <a:t>Fit a vector field to the samples</a:t>
            </a:r>
          </a:p>
          <a:p>
            <a:pPr marL="919162" lvl="1" indent="-514350">
              <a:buFont typeface="+mj-lt"/>
              <a:buAutoNum type="arabicPeriod"/>
            </a:pPr>
            <a:r>
              <a:rPr lang="en-US" sz="2500" dirty="0"/>
              <a:t>Find the function whose gradients best match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395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Surface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C205-B998-E06D-76F6-773530175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Implementation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Use a B-spline basis to represent functions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FE8DF8-76FD-66A5-7EC7-A6D925864B02}"/>
              </a:ext>
            </a:extLst>
          </p:cNvPr>
          <p:cNvGrpSpPr>
            <a:grpSpLocks noChangeAspect="1"/>
          </p:cNvGrpSpPr>
          <p:nvPr/>
        </p:nvGrpSpPr>
        <p:grpSpPr>
          <a:xfrm>
            <a:off x="8700741" y="711069"/>
            <a:ext cx="2369127" cy="2369127"/>
            <a:chOff x="7315200" y="0"/>
            <a:chExt cx="3657600" cy="365760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E8373A7-AA72-B1DE-2D66-8522DB67A6DE}"/>
                </a:ext>
              </a:extLst>
            </p:cNvPr>
            <p:cNvGrpSpPr/>
            <p:nvPr/>
          </p:nvGrpSpPr>
          <p:grpSpPr>
            <a:xfrm>
              <a:off x="7315200" y="0"/>
              <a:ext cx="3657600" cy="914400"/>
              <a:chOff x="7315200" y="0"/>
              <a:chExt cx="3657600" cy="9144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7BB0DA6-30EA-794B-55F6-1F2304327B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5200" y="0"/>
                <a:ext cx="914400" cy="91440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6599988-9F03-2C84-0BD2-D41F827B50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29600" y="0"/>
                <a:ext cx="914400" cy="91440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0EB66C2-FF8C-EE56-387A-01814BF779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44000" y="0"/>
                <a:ext cx="914400" cy="91440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38ACB85-CF81-DFE2-BBCB-9402A5D59D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58400" y="0"/>
                <a:ext cx="914400" cy="91440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E9FE79C-18DC-2501-D652-5EEC1B7F1859}"/>
                </a:ext>
              </a:extLst>
            </p:cNvPr>
            <p:cNvGrpSpPr/>
            <p:nvPr/>
          </p:nvGrpSpPr>
          <p:grpSpPr>
            <a:xfrm>
              <a:off x="7315200" y="914400"/>
              <a:ext cx="3657600" cy="914400"/>
              <a:chOff x="7315200" y="0"/>
              <a:chExt cx="3657600" cy="914400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5ACB5FB-175C-4E34-D0CF-FAA7595A71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5200" y="0"/>
                <a:ext cx="914400" cy="91440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153E892-5158-1375-9ADE-A2994B9FE7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29600" y="0"/>
                <a:ext cx="914400" cy="91440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8AD45F8-1C8F-13EF-3BB5-63D0EEDA24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44000" y="0"/>
                <a:ext cx="914400" cy="91440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C87E9CC-7292-0706-11B1-4EE3EE5154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58400" y="0"/>
                <a:ext cx="914400" cy="91440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2799BB6-D102-15A5-83CD-384F2E927B3C}"/>
                </a:ext>
              </a:extLst>
            </p:cNvPr>
            <p:cNvGrpSpPr/>
            <p:nvPr/>
          </p:nvGrpSpPr>
          <p:grpSpPr>
            <a:xfrm>
              <a:off x="7315200" y="1828800"/>
              <a:ext cx="3657600" cy="914400"/>
              <a:chOff x="7315200" y="0"/>
              <a:chExt cx="3657600" cy="914400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067036E-5044-A32B-4607-9678068B93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5200" y="0"/>
                <a:ext cx="914400" cy="91440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640B4E9-17D3-718D-240A-B6DD302D71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29600" y="0"/>
                <a:ext cx="914400" cy="91440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E08D9E7-72EA-0325-FD59-E419BC51F8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44000" y="0"/>
                <a:ext cx="914400" cy="91440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E9C4B3E-5D83-9FEC-C130-612C84520A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58400" y="0"/>
                <a:ext cx="914400" cy="91440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F7347F1-8AE4-B83B-034A-EAC01CADC951}"/>
                </a:ext>
              </a:extLst>
            </p:cNvPr>
            <p:cNvGrpSpPr/>
            <p:nvPr/>
          </p:nvGrpSpPr>
          <p:grpSpPr>
            <a:xfrm>
              <a:off x="7315200" y="2743200"/>
              <a:ext cx="3657600" cy="914400"/>
              <a:chOff x="7315200" y="0"/>
              <a:chExt cx="3657600" cy="91440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D9C47CC-5677-DD76-FED8-410F6846CF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5200" y="0"/>
                <a:ext cx="914400" cy="91440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33F5238-046A-0A26-7AEA-DE603ECF72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29600" y="0"/>
                <a:ext cx="914400" cy="91440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E19CE33-245A-0C90-84DD-B673B17B3A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44000" y="0"/>
                <a:ext cx="914400" cy="91440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64BCB80-6B92-B65F-CEA5-A8620816C9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58400" y="0"/>
                <a:ext cx="914400" cy="91440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38522BBA-0F93-AA46-0053-3B799BA79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741" y="245936"/>
            <a:ext cx="1776845" cy="44732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5A46CE6-6694-4B25-BC25-E4A1CB4DE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432144" y="1980735"/>
            <a:ext cx="1776845" cy="447329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5DFD2C1F-AE56-5CE7-DFB1-86B634CDD9E4}"/>
              </a:ext>
            </a:extLst>
          </p:cNvPr>
          <p:cNvSpPr>
            <a:spLocks noChangeAspect="1"/>
          </p:cNvSpPr>
          <p:nvPr/>
        </p:nvSpPr>
        <p:spPr>
          <a:xfrm>
            <a:off x="9304597" y="1903207"/>
            <a:ext cx="579655" cy="5796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" descr="F:\Talks\SIG-08\3.base.bmp">
            <a:extLst>
              <a:ext uri="{FF2B5EF4-FFF2-40B4-BE49-F238E27FC236}">
                <a16:creationId xmlns:a16="http://schemas.microsoft.com/office/drawing/2014/main" id="{7F0141CF-8C5B-84D9-39E5-5C42F4EFD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9980" y="5277383"/>
            <a:ext cx="1066800" cy="1066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73" name="Picture 2" descr="F:\Talks\SIG-08\points.bmp">
            <a:extLst>
              <a:ext uri="{FF2B5EF4-FFF2-40B4-BE49-F238E27FC236}">
                <a16:creationId xmlns:a16="http://schemas.microsoft.com/office/drawing/2014/main" id="{D41AAC6B-DAE8-054C-DC8A-0707FAD78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2115" y="3302022"/>
            <a:ext cx="3619265" cy="2895600"/>
          </a:xfrm>
          <a:prstGeom prst="rect">
            <a:avLst/>
          </a:prstGeom>
          <a:noFill/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9B5023FB-580D-3D52-74BA-327B79959CC1}"/>
              </a:ext>
            </a:extLst>
          </p:cNvPr>
          <p:cNvSpPr txBox="1"/>
          <p:nvPr/>
        </p:nvSpPr>
        <p:spPr>
          <a:xfrm>
            <a:off x="1716591" y="5654986"/>
            <a:ext cx="361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Values</a:t>
            </a:r>
          </a:p>
        </p:txBody>
      </p:sp>
      <p:pic>
        <p:nvPicPr>
          <p:cNvPr id="76" name="Picture 13" descr="F:\Talks\SIG-08\1.bmp">
            <a:extLst>
              <a:ext uri="{FF2B5EF4-FFF2-40B4-BE49-F238E27FC236}">
                <a16:creationId xmlns:a16="http://schemas.microsoft.com/office/drawing/2014/main" id="{6CC61799-0AA0-6BCA-6B59-E019BCE30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5380" y="3341434"/>
            <a:ext cx="3623077" cy="2898648"/>
          </a:xfrm>
          <a:prstGeom prst="rect">
            <a:avLst/>
          </a:prstGeom>
          <a:noFill/>
          <a:ln w="25400">
            <a:noFill/>
          </a:ln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3C483B83-B8C0-E1D6-63F2-DAC9E4C1E0D9}"/>
              </a:ext>
            </a:extLst>
          </p:cNvPr>
          <p:cNvSpPr txBox="1"/>
          <p:nvPr/>
        </p:nvSpPr>
        <p:spPr>
          <a:xfrm>
            <a:off x="6852331" y="5694398"/>
            <a:ext cx="362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-order splines</a:t>
            </a:r>
          </a:p>
        </p:txBody>
      </p:sp>
      <p:pic>
        <p:nvPicPr>
          <p:cNvPr id="78" name="Picture 14" descr="F:\Talks\SIG-08\2.bmp">
            <a:extLst>
              <a:ext uri="{FF2B5EF4-FFF2-40B4-BE49-F238E27FC236}">
                <a16:creationId xmlns:a16="http://schemas.microsoft.com/office/drawing/2014/main" id="{FD7C7EC5-BDBE-DFDC-C1CF-502927682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5380" y="3341434"/>
            <a:ext cx="3623077" cy="2898648"/>
          </a:xfrm>
          <a:prstGeom prst="rect">
            <a:avLst/>
          </a:prstGeom>
          <a:noFill/>
          <a:ln w="25400">
            <a:noFill/>
          </a:ln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D86A7F7E-2B01-EA6F-8DFB-34550E05651E}"/>
              </a:ext>
            </a:extLst>
          </p:cNvPr>
          <p:cNvSpPr txBox="1"/>
          <p:nvPr/>
        </p:nvSpPr>
        <p:spPr>
          <a:xfrm>
            <a:off x="6852333" y="5694398"/>
            <a:ext cx="362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-order splines</a:t>
            </a:r>
          </a:p>
        </p:txBody>
      </p:sp>
      <p:pic>
        <p:nvPicPr>
          <p:cNvPr id="80" name="Picture 11" descr="F:\Talks\SIG-08\3.bmp">
            <a:extLst>
              <a:ext uri="{FF2B5EF4-FFF2-40B4-BE49-F238E27FC236}">
                <a16:creationId xmlns:a16="http://schemas.microsoft.com/office/drawing/2014/main" id="{E1A445A5-FB52-FAA4-4A51-F39B35A3C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5380" y="3338386"/>
            <a:ext cx="3623077" cy="2898648"/>
          </a:xfrm>
          <a:prstGeom prst="rect">
            <a:avLst/>
          </a:prstGeom>
          <a:noFill/>
          <a:ln w="25400">
            <a:noFill/>
          </a:ln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033B9019-59F5-A13F-98AE-41C61A2B41D3}"/>
              </a:ext>
            </a:extLst>
          </p:cNvPr>
          <p:cNvSpPr txBox="1"/>
          <p:nvPr/>
        </p:nvSpPr>
        <p:spPr>
          <a:xfrm>
            <a:off x="6852332" y="5696830"/>
            <a:ext cx="362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-order splines</a:t>
            </a:r>
          </a:p>
        </p:txBody>
      </p:sp>
      <p:pic>
        <p:nvPicPr>
          <p:cNvPr id="83" name="Picture 3" descr="F:\Talks\SIG-08\Scratch\1.base.bmp">
            <a:extLst>
              <a:ext uri="{FF2B5EF4-FFF2-40B4-BE49-F238E27FC236}">
                <a16:creationId xmlns:a16="http://schemas.microsoft.com/office/drawing/2014/main" id="{451A2BD9-770F-12F8-0E25-854B32DB9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59980" y="3140735"/>
            <a:ext cx="1069848" cy="106984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84" name="Picture 4" descr="F:\Talks\SIG-08\Scratch\2.base.bmp">
            <a:extLst>
              <a:ext uri="{FF2B5EF4-FFF2-40B4-BE49-F238E27FC236}">
                <a16:creationId xmlns:a16="http://schemas.microsoft.com/office/drawing/2014/main" id="{9C6CD6F7-5A35-7EBC-2BF7-13067942B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56932" y="4216771"/>
            <a:ext cx="1069848" cy="106984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85" name="Picture 5" descr="F:\Talks\SIG-08\Scratch\3.base.bmp">
            <a:extLst>
              <a:ext uri="{FF2B5EF4-FFF2-40B4-BE49-F238E27FC236}">
                <a16:creationId xmlns:a16="http://schemas.microsoft.com/office/drawing/2014/main" id="{590DE4CE-169F-2CF8-35C6-0B3798CE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56932" y="5274335"/>
            <a:ext cx="1069848" cy="106984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87" name="Picture 3" descr="F:\Talks\SIG-08\Scratch\1.base.bmp">
            <a:extLst>
              <a:ext uri="{FF2B5EF4-FFF2-40B4-BE49-F238E27FC236}">
                <a16:creationId xmlns:a16="http://schemas.microsoft.com/office/drawing/2014/main" id="{502C846B-1F34-57D8-CBDE-B736CDFD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59980" y="3143783"/>
            <a:ext cx="1069848" cy="1069848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  <p:pic>
        <p:nvPicPr>
          <p:cNvPr id="88" name="Picture 4" descr="F:\Talks\SIG-08\Scratch\2.base.bmp">
            <a:extLst>
              <a:ext uri="{FF2B5EF4-FFF2-40B4-BE49-F238E27FC236}">
                <a16:creationId xmlns:a16="http://schemas.microsoft.com/office/drawing/2014/main" id="{A19FD8E3-C625-4070-AEAE-270F14C54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59980" y="4219819"/>
            <a:ext cx="1069848" cy="1069848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  <p:pic>
        <p:nvPicPr>
          <p:cNvPr id="89" name="Picture 5" descr="F:\Talks\SIG-08\Scratch\3.base.bmp">
            <a:extLst>
              <a:ext uri="{FF2B5EF4-FFF2-40B4-BE49-F238E27FC236}">
                <a16:creationId xmlns:a16="http://schemas.microsoft.com/office/drawing/2014/main" id="{5BDC6291-69A9-91BC-A31B-EE41D69DD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56932" y="5274335"/>
            <a:ext cx="1069848" cy="1069848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C9428DFD-4C06-2066-E33F-1C2DD106820D}"/>
              </a:ext>
            </a:extLst>
          </p:cNvPr>
          <p:cNvSpPr txBox="1"/>
          <p:nvPr/>
        </p:nvSpPr>
        <p:spPr>
          <a:xfrm>
            <a:off x="5582996" y="6309519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B-Splines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A8C27F4-7706-7604-D5E6-9C062EFB6130}"/>
                  </a:ext>
                </a:extLst>
              </p:cNvPr>
              <p:cNvSpPr txBox="1"/>
              <p:nvPr/>
            </p:nvSpPr>
            <p:spPr>
              <a:xfrm>
                <a:off x="8582304" y="3080196"/>
                <a:ext cx="2625462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A8C27F4-7706-7604-D5E6-9C062EFB6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2304" y="3080196"/>
                <a:ext cx="2625462" cy="391646"/>
              </a:xfrm>
              <a:prstGeom prst="rect">
                <a:avLst/>
              </a:prstGeom>
              <a:blipFill>
                <a:blip r:embed="rId11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91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7" grpId="0"/>
      <p:bldP spid="79" grpId="0"/>
      <p:bldP spid="81" grpId="0"/>
      <p:bldP spid="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Surface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C205-B998-E06D-76F6-773530175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Implementation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Use a B-spline basis to represent functions</a:t>
            </a:r>
          </a:p>
          <a:p>
            <a:pPr lvl="1"/>
            <a:r>
              <a:rPr lang="en-US" dirty="0"/>
              <a:t>Discretize over an adaptive representations</a:t>
            </a:r>
          </a:p>
        </p:txBody>
      </p:sp>
      <p:pic>
        <p:nvPicPr>
          <p:cNvPr id="75" name="Picture 74" descr="A cow drawn in blue dots&#10;&#10;Description automatically generated">
            <a:extLst>
              <a:ext uri="{FF2B5EF4-FFF2-40B4-BE49-F238E27FC236}">
                <a16:creationId xmlns:a16="http://schemas.microsoft.com/office/drawing/2014/main" id="{CEA4CCD1-0A82-09EB-9AE2-12B7F125439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57200"/>
            <a:ext cx="2743200" cy="2743200"/>
          </a:xfrm>
          <a:prstGeom prst="rect">
            <a:avLst/>
          </a:prstGeom>
        </p:spPr>
      </p:pic>
      <p:pic>
        <p:nvPicPr>
          <p:cNvPr id="78" name="Picture 77" descr="A pixelated map of a dog&#10;&#10;Description automatically generated">
            <a:extLst>
              <a:ext uri="{FF2B5EF4-FFF2-40B4-BE49-F238E27FC236}">
                <a16:creationId xmlns:a16="http://schemas.microsoft.com/office/drawing/2014/main" id="{18D4E9CE-8658-B475-8F50-EA426609A9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0" y="4572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2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Surface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C205-B998-E06D-76F6-773530175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Implementation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Use a B-spline basis to represent functions</a:t>
            </a:r>
          </a:p>
          <a:p>
            <a:pPr lvl="1"/>
            <a:r>
              <a:rPr lang="en-US" dirty="0"/>
              <a:t>Discretize over an adaptive representations</a:t>
            </a:r>
          </a:p>
          <a:p>
            <a:pPr lvl="1"/>
            <a:r>
              <a:rPr lang="en-US" dirty="0"/>
              <a:t>Use a hierarchy</a:t>
            </a:r>
          </a:p>
        </p:txBody>
      </p:sp>
      <p:pic>
        <p:nvPicPr>
          <p:cNvPr id="4" name="Picture 3" descr="A cow drawn in blue dots&#10;&#10;Description automatically generated">
            <a:extLst>
              <a:ext uri="{FF2B5EF4-FFF2-40B4-BE49-F238E27FC236}">
                <a16:creationId xmlns:a16="http://schemas.microsoft.com/office/drawing/2014/main" id="{0FA83268-529C-7EC1-129D-0E45743CA7D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57200"/>
            <a:ext cx="2743200" cy="2743200"/>
          </a:xfrm>
          <a:prstGeom prst="rect">
            <a:avLst/>
          </a:prstGeom>
        </p:spPr>
      </p:pic>
      <p:pic>
        <p:nvPicPr>
          <p:cNvPr id="5" name="Picture 4" descr="A pixelated map of a dog&#10;&#10;Description automatically generated">
            <a:extLst>
              <a:ext uri="{FF2B5EF4-FFF2-40B4-BE49-F238E27FC236}">
                <a16:creationId xmlns:a16="http://schemas.microsoft.com/office/drawing/2014/main" id="{1A1EE85E-5541-ECCC-EC3C-A505A40592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0" y="457200"/>
            <a:ext cx="2743200" cy="2743200"/>
          </a:xfrm>
          <a:prstGeom prst="rect">
            <a:avLst/>
          </a:prstGeom>
        </p:spPr>
      </p:pic>
      <p:pic>
        <p:nvPicPr>
          <p:cNvPr id="9" name="Picture 8" descr="A grey square with black squares&#10;&#10;Description automatically generated">
            <a:extLst>
              <a:ext uri="{FF2B5EF4-FFF2-40B4-BE49-F238E27FC236}">
                <a16:creationId xmlns:a16="http://schemas.microsoft.com/office/drawing/2014/main" id="{2B100FD4-2F94-3435-88A6-3277CF497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0" y="3657600"/>
            <a:ext cx="2743200" cy="2743200"/>
          </a:xfrm>
          <a:prstGeom prst="rect">
            <a:avLst/>
          </a:prstGeom>
        </p:spPr>
      </p:pic>
      <p:pic>
        <p:nvPicPr>
          <p:cNvPr id="11" name="Picture 10" descr="A grey squares with a black center&#10;&#10;Description automatically generated with medium confidence">
            <a:extLst>
              <a:ext uri="{FF2B5EF4-FFF2-40B4-BE49-F238E27FC236}">
                <a16:creationId xmlns:a16="http://schemas.microsoft.com/office/drawing/2014/main" id="{A6FE5A1F-DD70-BC82-165D-357C87610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0" y="3657600"/>
            <a:ext cx="2743200" cy="2743200"/>
          </a:xfrm>
          <a:prstGeom prst="rect">
            <a:avLst/>
          </a:prstGeom>
        </p:spPr>
      </p:pic>
      <p:pic>
        <p:nvPicPr>
          <p:cNvPr id="13" name="Picture 12" descr="A grey rectangular object with black center&#10;&#10;Description automatically generated with medium confidence">
            <a:extLst>
              <a:ext uri="{FF2B5EF4-FFF2-40B4-BE49-F238E27FC236}">
                <a16:creationId xmlns:a16="http://schemas.microsoft.com/office/drawing/2014/main" id="{F7DEFD16-1899-67C1-12E0-49507E100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0" y="3657600"/>
            <a:ext cx="2743200" cy="2743200"/>
          </a:xfrm>
          <a:prstGeom prst="rect">
            <a:avLst/>
          </a:prstGeom>
        </p:spPr>
      </p:pic>
      <p:pic>
        <p:nvPicPr>
          <p:cNvPr id="15" name="Picture 14" descr="A black and white pixelated image&#10;&#10;Description automatically generated">
            <a:extLst>
              <a:ext uri="{FF2B5EF4-FFF2-40B4-BE49-F238E27FC236}">
                <a16:creationId xmlns:a16="http://schemas.microsoft.com/office/drawing/2014/main" id="{16A5680F-06B7-E42B-D53A-8676453494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0" y="3657600"/>
            <a:ext cx="2743200" cy="2743200"/>
          </a:xfrm>
          <a:prstGeom prst="rect">
            <a:avLst/>
          </a:prstGeom>
        </p:spPr>
      </p:pic>
      <p:pic>
        <p:nvPicPr>
          <p:cNvPr id="17" name="Picture 16" descr="A black and white image of a cat&#10;&#10;Description automatically generated">
            <a:extLst>
              <a:ext uri="{FF2B5EF4-FFF2-40B4-BE49-F238E27FC236}">
                <a16:creationId xmlns:a16="http://schemas.microsoft.com/office/drawing/2014/main" id="{2977146D-ECC8-7109-0794-0EC627FCE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0" y="3657600"/>
            <a:ext cx="2743200" cy="2743200"/>
          </a:xfrm>
          <a:prstGeom prst="rect">
            <a:avLst/>
          </a:prstGeom>
        </p:spPr>
      </p:pic>
      <p:pic>
        <p:nvPicPr>
          <p:cNvPr id="19" name="Picture 18" descr="A silhouette of a cat&#10;&#10;Description automatically generated">
            <a:extLst>
              <a:ext uri="{FF2B5EF4-FFF2-40B4-BE49-F238E27FC236}">
                <a16:creationId xmlns:a16="http://schemas.microsoft.com/office/drawing/2014/main" id="{DF0EAB95-310D-6675-8437-DA894BB87C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0" y="3657600"/>
            <a:ext cx="2743200" cy="2743200"/>
          </a:xfrm>
          <a:prstGeom prst="rect">
            <a:avLst/>
          </a:prstGeom>
        </p:spPr>
      </p:pic>
      <p:pic>
        <p:nvPicPr>
          <p:cNvPr id="7" name="Picture 6" descr="A silhouette of a dog&#10;&#10;Description automatically generated">
            <a:extLst>
              <a:ext uri="{FF2B5EF4-FFF2-40B4-BE49-F238E27FC236}">
                <a16:creationId xmlns:a16="http://schemas.microsoft.com/office/drawing/2014/main" id="{0F45153D-08F0-6550-63AB-14787BD4EC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0" y="36576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4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Surface Reconstruction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Implementation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Use a B-spline basis to represent functions</a:t>
                </a:r>
              </a:p>
              <a:p>
                <a:pPr lvl="1"/>
                <a:r>
                  <a:rPr lang="en-US" dirty="0"/>
                  <a:t>Discretize over an adaptive representations</a:t>
                </a:r>
              </a:p>
              <a:p>
                <a:pPr lvl="1"/>
                <a:r>
                  <a:rPr lang="en-US" dirty="0"/>
                  <a:t>Use a hierarchy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global</a:t>
                </a:r>
                <a:r>
                  <a:rPr lang="en-US" dirty="0"/>
                  <a:t> solve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local</a:t>
                </a:r>
                <a:r>
                  <a:rPr lang="en-US" dirty="0"/>
                  <a:t> updates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cow drawn in blue dots&#10;&#10;Description automatically generated">
            <a:extLst>
              <a:ext uri="{FF2B5EF4-FFF2-40B4-BE49-F238E27FC236}">
                <a16:creationId xmlns:a16="http://schemas.microsoft.com/office/drawing/2014/main" id="{0FA83268-529C-7EC1-129D-0E45743CA7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57200"/>
            <a:ext cx="2743200" cy="2743200"/>
          </a:xfrm>
          <a:prstGeom prst="rect">
            <a:avLst/>
          </a:prstGeom>
        </p:spPr>
      </p:pic>
      <p:pic>
        <p:nvPicPr>
          <p:cNvPr id="5" name="Picture 4" descr="A pixelated map of a dog&#10;&#10;Description automatically generated">
            <a:extLst>
              <a:ext uri="{FF2B5EF4-FFF2-40B4-BE49-F238E27FC236}">
                <a16:creationId xmlns:a16="http://schemas.microsoft.com/office/drawing/2014/main" id="{1A1EE85E-5541-ECCC-EC3C-A505A40592B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0" y="457200"/>
            <a:ext cx="2743200" cy="2743200"/>
          </a:xfrm>
          <a:prstGeom prst="rect">
            <a:avLst/>
          </a:prstGeom>
        </p:spPr>
      </p:pic>
      <p:pic>
        <p:nvPicPr>
          <p:cNvPr id="9" name="Picture 8" descr="A grey square with black squares&#10;&#10;Description automatically generated">
            <a:extLst>
              <a:ext uri="{FF2B5EF4-FFF2-40B4-BE49-F238E27FC236}">
                <a16:creationId xmlns:a16="http://schemas.microsoft.com/office/drawing/2014/main" id="{2B100FD4-2F94-3435-88A6-3277CF497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0" y="3657600"/>
            <a:ext cx="2743200" cy="2743200"/>
          </a:xfrm>
          <a:prstGeom prst="rect">
            <a:avLst/>
          </a:prstGeom>
        </p:spPr>
      </p:pic>
      <p:pic>
        <p:nvPicPr>
          <p:cNvPr id="11" name="Picture 10" descr="A grey squares with a black center&#10;&#10;Description automatically generated with medium confidence">
            <a:extLst>
              <a:ext uri="{FF2B5EF4-FFF2-40B4-BE49-F238E27FC236}">
                <a16:creationId xmlns:a16="http://schemas.microsoft.com/office/drawing/2014/main" id="{A6FE5A1F-DD70-BC82-165D-357C87610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0" y="3657600"/>
            <a:ext cx="2743200" cy="2743200"/>
          </a:xfrm>
          <a:prstGeom prst="rect">
            <a:avLst/>
          </a:prstGeom>
        </p:spPr>
      </p:pic>
      <p:pic>
        <p:nvPicPr>
          <p:cNvPr id="13" name="Picture 12" descr="A grey rectangular object with black center&#10;&#10;Description automatically generated with medium confidence">
            <a:extLst>
              <a:ext uri="{FF2B5EF4-FFF2-40B4-BE49-F238E27FC236}">
                <a16:creationId xmlns:a16="http://schemas.microsoft.com/office/drawing/2014/main" id="{F7DEFD16-1899-67C1-12E0-49507E1004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0" y="3657600"/>
            <a:ext cx="2743200" cy="2743200"/>
          </a:xfrm>
          <a:prstGeom prst="rect">
            <a:avLst/>
          </a:prstGeom>
        </p:spPr>
      </p:pic>
      <p:pic>
        <p:nvPicPr>
          <p:cNvPr id="15" name="Picture 14" descr="A black and white pixelated image&#10;&#10;Description automatically generated">
            <a:extLst>
              <a:ext uri="{FF2B5EF4-FFF2-40B4-BE49-F238E27FC236}">
                <a16:creationId xmlns:a16="http://schemas.microsoft.com/office/drawing/2014/main" id="{16A5680F-06B7-E42B-D53A-8676453494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0" y="3657600"/>
            <a:ext cx="2743200" cy="2743200"/>
          </a:xfrm>
          <a:prstGeom prst="rect">
            <a:avLst/>
          </a:prstGeom>
        </p:spPr>
      </p:pic>
      <p:pic>
        <p:nvPicPr>
          <p:cNvPr id="17" name="Picture 16" descr="A black and white image of a cat&#10;&#10;Description automatically generated">
            <a:extLst>
              <a:ext uri="{FF2B5EF4-FFF2-40B4-BE49-F238E27FC236}">
                <a16:creationId xmlns:a16="http://schemas.microsoft.com/office/drawing/2014/main" id="{2977146D-ECC8-7109-0794-0EC627FCE1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0" y="3657600"/>
            <a:ext cx="2743200" cy="2743200"/>
          </a:xfrm>
          <a:prstGeom prst="rect">
            <a:avLst/>
          </a:prstGeom>
        </p:spPr>
      </p:pic>
      <p:pic>
        <p:nvPicPr>
          <p:cNvPr id="19" name="Picture 18" descr="A silhouette of a cat&#10;&#10;Description automatically generated">
            <a:extLst>
              <a:ext uri="{FF2B5EF4-FFF2-40B4-BE49-F238E27FC236}">
                <a16:creationId xmlns:a16="http://schemas.microsoft.com/office/drawing/2014/main" id="{DF0EAB95-310D-6675-8437-DA894BB87C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0" y="3657600"/>
            <a:ext cx="2743200" cy="2743200"/>
          </a:xfrm>
          <a:prstGeom prst="rect">
            <a:avLst/>
          </a:prstGeom>
        </p:spPr>
      </p:pic>
      <p:pic>
        <p:nvPicPr>
          <p:cNvPr id="7" name="Picture 6" descr="A silhouette of a dog&#10;&#10;Description automatically generated">
            <a:extLst>
              <a:ext uri="{FF2B5EF4-FFF2-40B4-BE49-F238E27FC236}">
                <a16:creationId xmlns:a16="http://schemas.microsoft.com/office/drawing/2014/main" id="{0F45153D-08F0-6550-63AB-14787BD4EC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0" y="36576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14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w drawn in blue dots&#10;&#10;Description automatically generated">
            <a:extLst>
              <a:ext uri="{FF2B5EF4-FFF2-40B4-BE49-F238E27FC236}">
                <a16:creationId xmlns:a16="http://schemas.microsoft.com/office/drawing/2014/main" id="{B2A9BDD1-1C19-F074-2BF1-D1A73A6F65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803" y="2441448"/>
            <a:ext cx="2057400" cy="2057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Continuity: Functions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Hierarchy </a:t>
                </a:r>
                <a14:m>
                  <m:oMath xmlns:m="http://schemas.openxmlformats.org/officeDocument/2006/math">
                    <m:r>
                      <a:rPr lang="en-US" i="1" u="sng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u="sng" dirty="0"/>
                  <a:t> global </a:t>
                </a:r>
                <a14:m>
                  <m:oMath xmlns:m="http://schemas.openxmlformats.org/officeDocument/2006/math">
                    <m:r>
                      <a:rPr lang="en-US" i="1" u="sng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u="sng" dirty="0"/>
                  <a:t> local</a:t>
                </a:r>
                <a:r>
                  <a:rPr lang="en-US" dirty="0"/>
                  <a:t>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b="1" dirty="0"/>
                  <a:t>Serial</a:t>
                </a:r>
                <a:r>
                  <a:rPr lang="en-US" dirty="0"/>
                  <a:t>: Solve coarse system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>
            <a:extLst>
              <a:ext uri="{FF2B5EF4-FFF2-40B4-BE49-F238E27FC236}">
                <a16:creationId xmlns:a16="http://schemas.microsoft.com/office/drawing/2014/main" id="{6815877E-0AEC-1EFD-E759-2725C95053AB}"/>
              </a:ext>
            </a:extLst>
          </p:cNvPr>
          <p:cNvSpPr/>
          <p:nvPr/>
        </p:nvSpPr>
        <p:spPr>
          <a:xfrm>
            <a:off x="6315982" y="2437001"/>
            <a:ext cx="260059" cy="20574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067785-5146-2EDA-1BA2-07E6DFA4E3C2}"/>
              </a:ext>
            </a:extLst>
          </p:cNvPr>
          <p:cNvSpPr txBox="1"/>
          <p:nvPr/>
        </p:nvSpPr>
        <p:spPr>
          <a:xfrm rot="16200000">
            <a:off x="5361108" y="3281035"/>
            <a:ext cx="153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server (global)</a:t>
            </a:r>
          </a:p>
        </p:txBody>
      </p:sp>
      <p:pic>
        <p:nvPicPr>
          <p:cNvPr id="11" name="Picture 10" descr="A black cat on a white background&#10;&#10;Description automatically generated">
            <a:extLst>
              <a:ext uri="{FF2B5EF4-FFF2-40B4-BE49-F238E27FC236}">
                <a16:creationId xmlns:a16="http://schemas.microsoft.com/office/drawing/2014/main" id="{3161E901-EB21-0BC1-8A7F-B32DF6E02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4803" y="2441448"/>
            <a:ext cx="2057400" cy="2057400"/>
          </a:xfrm>
          <a:prstGeom prst="rect">
            <a:avLst/>
          </a:prstGeom>
        </p:spPr>
      </p:pic>
      <p:pic>
        <p:nvPicPr>
          <p:cNvPr id="648" name="Picture 647" descr="A grid of black squares&#10;&#10;Description automatically generated">
            <a:extLst>
              <a:ext uri="{FF2B5EF4-FFF2-40B4-BE49-F238E27FC236}">
                <a16:creationId xmlns:a16="http://schemas.microsoft.com/office/drawing/2014/main" id="{FD5D7FE3-45F0-31FD-85A0-699F40DA7FF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4803" y="2437001"/>
            <a:ext cx="2057400" cy="2057400"/>
          </a:xfrm>
          <a:prstGeom prst="rect">
            <a:avLst/>
          </a:prstGeom>
        </p:spPr>
      </p:pic>
      <p:pic>
        <p:nvPicPr>
          <p:cNvPr id="5" name="Picture 4" descr="A cow drawn in blue dots&#10;&#10;Description automatically generated">
            <a:extLst>
              <a:ext uri="{FF2B5EF4-FFF2-40B4-BE49-F238E27FC236}">
                <a16:creationId xmlns:a16="http://schemas.microsoft.com/office/drawing/2014/main" id="{D8A19AFC-11DA-952B-541A-D1F87F2381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122134"/>
            <a:ext cx="2093273" cy="209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4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A18937E-54D0-81D8-68DD-848F83CAA6D3}"/>
              </a:ext>
            </a:extLst>
          </p:cNvPr>
          <p:cNvGrpSpPr>
            <a:grpSpLocks noChangeAspect="1"/>
          </p:cNvGrpSpPr>
          <p:nvPr/>
        </p:nvGrpSpPr>
        <p:grpSpPr>
          <a:xfrm>
            <a:off x="6675120" y="118872"/>
            <a:ext cx="2093976" cy="2093976"/>
            <a:chOff x="9144000" y="0"/>
            <a:chExt cx="3657600" cy="3657600"/>
          </a:xfrm>
        </p:grpSpPr>
        <p:pic>
          <p:nvPicPr>
            <p:cNvPr id="16" name="Picture 15" descr="A cow drawn in blue dots&#10;&#10;Description automatically generated">
              <a:extLst>
                <a:ext uri="{FF2B5EF4-FFF2-40B4-BE49-F238E27FC236}">
                  <a16:creationId xmlns:a16="http://schemas.microsoft.com/office/drawing/2014/main" id="{050C2443-4A41-007B-CE22-A11FB5492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0"/>
              <a:ext cx="3657600" cy="36576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8E39B0-7570-55FA-D907-42AAAB16C4C6}"/>
                </a:ext>
              </a:extLst>
            </p:cNvPr>
            <p:cNvSpPr/>
            <p:nvPr/>
          </p:nvSpPr>
          <p:spPr>
            <a:xfrm>
              <a:off x="9144000" y="0"/>
              <a:ext cx="914400" cy="36576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4BAF3E-54F4-5C0E-FC0D-1C6E291CC13D}"/>
                </a:ext>
              </a:extLst>
            </p:cNvPr>
            <p:cNvSpPr/>
            <p:nvPr/>
          </p:nvSpPr>
          <p:spPr>
            <a:xfrm>
              <a:off x="10058400" y="0"/>
              <a:ext cx="914400" cy="36576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F8EAA7F-D5A1-A002-A167-2B4B869037DA}"/>
                </a:ext>
              </a:extLst>
            </p:cNvPr>
            <p:cNvSpPr/>
            <p:nvPr/>
          </p:nvSpPr>
          <p:spPr>
            <a:xfrm>
              <a:off x="10972800" y="0"/>
              <a:ext cx="914400" cy="36576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94DAB1A-4D36-3735-CE32-FE72215249B1}"/>
                </a:ext>
              </a:extLst>
            </p:cNvPr>
            <p:cNvSpPr/>
            <p:nvPr/>
          </p:nvSpPr>
          <p:spPr>
            <a:xfrm>
              <a:off x="11887200" y="0"/>
              <a:ext cx="914400" cy="36576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94" name="Picture 693" descr="A cow drawn in blue dots&#10;&#10;Description automatically generated">
            <a:extLst>
              <a:ext uri="{FF2B5EF4-FFF2-40B4-BE49-F238E27FC236}">
                <a16:creationId xmlns:a16="http://schemas.microsoft.com/office/drawing/2014/main" id="{764B7945-D7C9-02A4-C46E-7FD38FA303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83" y="4754880"/>
            <a:ext cx="2057400" cy="2057400"/>
          </a:xfrm>
          <a:prstGeom prst="rect">
            <a:avLst/>
          </a:prstGeom>
        </p:spPr>
      </p:pic>
      <p:pic>
        <p:nvPicPr>
          <p:cNvPr id="705" name="Picture 704" descr="A blurry image of a person's feet&#10;&#10;Description automatically generated">
            <a:extLst>
              <a:ext uri="{FF2B5EF4-FFF2-40B4-BE49-F238E27FC236}">
                <a16:creationId xmlns:a16="http://schemas.microsoft.com/office/drawing/2014/main" id="{5A33E684-506C-FE62-70EB-742E7C6C3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0083" y="4754880"/>
            <a:ext cx="2057400" cy="2057400"/>
          </a:xfrm>
          <a:prstGeom prst="rect">
            <a:avLst/>
          </a:prstGeom>
        </p:spPr>
      </p:pic>
      <p:pic>
        <p:nvPicPr>
          <p:cNvPr id="696" name="Picture 695" descr="A cow drawn in blue dots&#10;&#10;Description automatically generated">
            <a:extLst>
              <a:ext uri="{FF2B5EF4-FFF2-40B4-BE49-F238E27FC236}">
                <a16:creationId xmlns:a16="http://schemas.microsoft.com/office/drawing/2014/main" id="{71137835-02D1-71C4-2F24-C0C09A0DB6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23" y="4754880"/>
            <a:ext cx="2057400" cy="2057400"/>
          </a:xfrm>
          <a:prstGeom prst="rect">
            <a:avLst/>
          </a:prstGeom>
        </p:spPr>
      </p:pic>
      <p:pic>
        <p:nvPicPr>
          <p:cNvPr id="709" name="Picture 708" descr="A silhouette of a dog&#10;&#10;Description automatically generated">
            <a:extLst>
              <a:ext uri="{FF2B5EF4-FFF2-40B4-BE49-F238E27FC236}">
                <a16:creationId xmlns:a16="http://schemas.microsoft.com/office/drawing/2014/main" id="{49D1E1A9-E75F-5C28-3BE7-D2C039E96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3523" y="4754880"/>
            <a:ext cx="2057400" cy="2057400"/>
          </a:xfrm>
          <a:prstGeom prst="rect">
            <a:avLst/>
          </a:prstGeom>
        </p:spPr>
      </p:pic>
      <p:pic>
        <p:nvPicPr>
          <p:cNvPr id="697" name="Picture 696" descr="A cow drawn in blue dots&#10;&#10;Description automatically generated">
            <a:extLst>
              <a:ext uri="{FF2B5EF4-FFF2-40B4-BE49-F238E27FC236}">
                <a16:creationId xmlns:a16="http://schemas.microsoft.com/office/drawing/2014/main" id="{2045927B-205E-9495-932F-F9E5B050F43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083" y="4754880"/>
            <a:ext cx="2057400" cy="2057400"/>
          </a:xfrm>
          <a:prstGeom prst="rect">
            <a:avLst/>
          </a:prstGeom>
        </p:spPr>
      </p:pic>
      <p:pic>
        <p:nvPicPr>
          <p:cNvPr id="711" name="Picture 710" descr="A silhouette of a dog&#10;&#10;Description automatically generated">
            <a:extLst>
              <a:ext uri="{FF2B5EF4-FFF2-40B4-BE49-F238E27FC236}">
                <a16:creationId xmlns:a16="http://schemas.microsoft.com/office/drawing/2014/main" id="{C69532B4-2641-DBF7-1ED2-E309C4330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58083" y="4754880"/>
            <a:ext cx="2057400" cy="2057400"/>
          </a:xfrm>
          <a:prstGeom prst="rect">
            <a:avLst/>
          </a:prstGeom>
        </p:spPr>
      </p:pic>
      <p:pic>
        <p:nvPicPr>
          <p:cNvPr id="695" name="Picture 694" descr="A cow drawn in blue dots&#10;&#10;Description automatically generated">
            <a:extLst>
              <a:ext uri="{FF2B5EF4-FFF2-40B4-BE49-F238E27FC236}">
                <a16:creationId xmlns:a16="http://schemas.microsoft.com/office/drawing/2014/main" id="{8E2A71D1-985D-FA11-FA72-A19C6B5C08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83" y="4754880"/>
            <a:ext cx="2057400" cy="2057400"/>
          </a:xfrm>
          <a:prstGeom prst="rect">
            <a:avLst/>
          </a:prstGeom>
        </p:spPr>
      </p:pic>
      <p:pic>
        <p:nvPicPr>
          <p:cNvPr id="707" name="Picture 706" descr="A blurry image of a person kneeling&#10;&#10;Description automatically generated">
            <a:extLst>
              <a:ext uri="{FF2B5EF4-FFF2-40B4-BE49-F238E27FC236}">
                <a16:creationId xmlns:a16="http://schemas.microsoft.com/office/drawing/2014/main" id="{9C33B687-C5EE-E007-6F4D-FC98C3CDB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6083" y="4754880"/>
            <a:ext cx="2057400" cy="2057400"/>
          </a:xfrm>
          <a:prstGeom prst="rect">
            <a:avLst/>
          </a:prstGeom>
        </p:spPr>
      </p:pic>
      <p:pic>
        <p:nvPicPr>
          <p:cNvPr id="703" name="Picture 702" descr="A black cat on a white background&#10;&#10;Description automatically generated">
            <a:extLst>
              <a:ext uri="{FF2B5EF4-FFF2-40B4-BE49-F238E27FC236}">
                <a16:creationId xmlns:a16="http://schemas.microsoft.com/office/drawing/2014/main" id="{53020C4B-EF24-3A84-A443-FEE53AE671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4634" y="2441448"/>
            <a:ext cx="2057400" cy="2057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Continuity: Functions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Hierarchy </a:t>
                </a:r>
                <a14:m>
                  <m:oMath xmlns:m="http://schemas.openxmlformats.org/officeDocument/2006/math">
                    <m:r>
                      <a:rPr lang="en-US" i="1" u="sng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u="sng" dirty="0"/>
                  <a:t> global </a:t>
                </a:r>
                <a14:m>
                  <m:oMath xmlns:m="http://schemas.openxmlformats.org/officeDocument/2006/math">
                    <m:r>
                      <a:rPr lang="en-US" i="1" u="sng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u="sng" dirty="0"/>
                  <a:t> local</a:t>
                </a:r>
                <a:r>
                  <a:rPr lang="en-US" dirty="0"/>
                  <a:t>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b="1" dirty="0"/>
                  <a:t>Serial</a:t>
                </a:r>
                <a:r>
                  <a:rPr lang="en-US" dirty="0"/>
                  <a:t>: Solve coarse system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b="1" dirty="0"/>
                  <a:t>Distributed</a:t>
                </a:r>
                <a:r>
                  <a:rPr lang="en-US" dirty="0"/>
                  <a:t>: </a:t>
                </a:r>
              </a:p>
              <a:p>
                <a:pPr lvl="2"/>
                <a:r>
                  <a:rPr lang="en-US" dirty="0"/>
                  <a:t>Partition</a:t>
                </a:r>
              </a:p>
              <a:p>
                <a:pPr lvl="2"/>
                <a:r>
                  <a:rPr lang="en-US" dirty="0"/>
                  <a:t>Dilate</a:t>
                </a:r>
              </a:p>
              <a:p>
                <a:pPr lvl="2"/>
                <a:r>
                  <a:rPr lang="en-US" dirty="0"/>
                  <a:t>Refine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8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0" name="Picture 679" descr="A black and white pixelated image&#10;&#10;Description automatically generated">
            <a:extLst>
              <a:ext uri="{FF2B5EF4-FFF2-40B4-BE49-F238E27FC236}">
                <a16:creationId xmlns:a16="http://schemas.microsoft.com/office/drawing/2014/main" id="{35379569-E9A7-C77B-6320-C3CF1502292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5556" y="4754880"/>
            <a:ext cx="2057400" cy="2057400"/>
          </a:xfrm>
          <a:prstGeom prst="rect">
            <a:avLst/>
          </a:prstGeom>
        </p:spPr>
      </p:pic>
      <p:pic>
        <p:nvPicPr>
          <p:cNvPr id="682" name="Picture 681" descr="A black and white grid with a number&#10;&#10;Description automatically generated">
            <a:extLst>
              <a:ext uri="{FF2B5EF4-FFF2-40B4-BE49-F238E27FC236}">
                <a16:creationId xmlns:a16="http://schemas.microsoft.com/office/drawing/2014/main" id="{77EBDF9D-9553-31D6-CD4F-CBCF814CA52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1556" y="4754880"/>
            <a:ext cx="2057400" cy="2057400"/>
          </a:xfrm>
          <a:prstGeom prst="rect">
            <a:avLst/>
          </a:prstGeom>
        </p:spPr>
      </p:pic>
      <p:pic>
        <p:nvPicPr>
          <p:cNvPr id="684" name="Picture 683" descr="A pixelated map of the country&#10;&#10;Description automatically generated">
            <a:extLst>
              <a:ext uri="{FF2B5EF4-FFF2-40B4-BE49-F238E27FC236}">
                <a16:creationId xmlns:a16="http://schemas.microsoft.com/office/drawing/2014/main" id="{A925AC12-FB4B-33B1-3A71-B2556637AF2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8996" y="4754880"/>
            <a:ext cx="2057400" cy="2057400"/>
          </a:xfrm>
          <a:prstGeom prst="rect">
            <a:avLst/>
          </a:prstGeom>
        </p:spPr>
      </p:pic>
      <p:pic>
        <p:nvPicPr>
          <p:cNvPr id="686" name="Picture 685" descr="A black and white grid with a symbol&#10;&#10;Description automatically generated">
            <a:extLst>
              <a:ext uri="{FF2B5EF4-FFF2-40B4-BE49-F238E27FC236}">
                <a16:creationId xmlns:a16="http://schemas.microsoft.com/office/drawing/2014/main" id="{94CC4301-278E-13DA-5E56-2854457DC23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53556" y="4754880"/>
            <a:ext cx="2057400" cy="2057400"/>
          </a:xfrm>
          <a:prstGeom prst="rect">
            <a:avLst/>
          </a:prstGeom>
        </p:spPr>
      </p:pic>
      <p:sp>
        <p:nvSpPr>
          <p:cNvPr id="700" name="Left Brace 699">
            <a:extLst>
              <a:ext uri="{FF2B5EF4-FFF2-40B4-BE49-F238E27FC236}">
                <a16:creationId xmlns:a16="http://schemas.microsoft.com/office/drawing/2014/main" id="{7E48CED3-4A66-1239-DE47-560FE9BB7966}"/>
              </a:ext>
            </a:extLst>
          </p:cNvPr>
          <p:cNvSpPr/>
          <p:nvPr/>
        </p:nvSpPr>
        <p:spPr>
          <a:xfrm>
            <a:off x="2748567" y="4754880"/>
            <a:ext cx="260059" cy="20574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1" name="TextBox 700">
            <a:extLst>
              <a:ext uri="{FF2B5EF4-FFF2-40B4-BE49-F238E27FC236}">
                <a16:creationId xmlns:a16="http://schemas.microsoft.com/office/drawing/2014/main" id="{BF25BC69-B95C-478F-891E-84C87B65BC75}"/>
              </a:ext>
            </a:extLst>
          </p:cNvPr>
          <p:cNvSpPr txBox="1"/>
          <p:nvPr/>
        </p:nvSpPr>
        <p:spPr>
          <a:xfrm rot="16200000">
            <a:off x="1854834" y="5598914"/>
            <a:ext cx="1418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clients (local)</a:t>
            </a:r>
          </a:p>
        </p:txBody>
      </p:sp>
      <p:pic>
        <p:nvPicPr>
          <p:cNvPr id="712" name="Picture 711" descr="A grid of black squares&#10;&#10;Description automatically generated">
            <a:extLst>
              <a:ext uri="{FF2B5EF4-FFF2-40B4-BE49-F238E27FC236}">
                <a16:creationId xmlns:a16="http://schemas.microsoft.com/office/drawing/2014/main" id="{FD5D7FE3-45F0-31FD-85A0-699F40DA7FF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2786" y="2437001"/>
            <a:ext cx="2057400" cy="2057400"/>
          </a:xfrm>
          <a:prstGeom prst="rect">
            <a:avLst/>
          </a:prstGeom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A180C385-997B-D802-04B9-449DDA4F8520}"/>
              </a:ext>
            </a:extLst>
          </p:cNvPr>
          <p:cNvSpPr/>
          <p:nvPr/>
        </p:nvSpPr>
        <p:spPr>
          <a:xfrm>
            <a:off x="6315982" y="2437001"/>
            <a:ext cx="260059" cy="20574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9640A-450D-466B-7D5F-C4721614D39B}"/>
              </a:ext>
            </a:extLst>
          </p:cNvPr>
          <p:cNvSpPr txBox="1"/>
          <p:nvPr/>
        </p:nvSpPr>
        <p:spPr>
          <a:xfrm rot="16200000">
            <a:off x="5361108" y="3281035"/>
            <a:ext cx="153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server (global)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C76EE5-70E8-225D-464F-A2A6D53B7AAC}"/>
              </a:ext>
            </a:extLst>
          </p:cNvPr>
          <p:cNvGrpSpPr>
            <a:grpSpLocks noChangeAspect="1"/>
          </p:cNvGrpSpPr>
          <p:nvPr/>
        </p:nvGrpSpPr>
        <p:grpSpPr>
          <a:xfrm>
            <a:off x="6675120" y="34914"/>
            <a:ext cx="2093273" cy="2267712"/>
            <a:chOff x="9144000" y="365760"/>
            <a:chExt cx="2194560" cy="23774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CBDDAD-390A-3A94-2BE9-9140A8D1F5FC}"/>
                </a:ext>
              </a:extLst>
            </p:cNvPr>
            <p:cNvSpPr/>
            <p:nvPr/>
          </p:nvSpPr>
          <p:spPr>
            <a:xfrm>
              <a:off x="9144000" y="457200"/>
              <a:ext cx="640080" cy="219456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3B6048-7F0D-A1E9-2829-DF9EC130EE62}"/>
                </a:ext>
              </a:extLst>
            </p:cNvPr>
            <p:cNvSpPr/>
            <p:nvPr/>
          </p:nvSpPr>
          <p:spPr>
            <a:xfrm>
              <a:off x="9601200" y="365760"/>
              <a:ext cx="731520" cy="237744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48D3D0-BC27-EBD1-C453-5CF4DDE1EC3E}"/>
                </a:ext>
              </a:extLst>
            </p:cNvPr>
            <p:cNvSpPr/>
            <p:nvPr/>
          </p:nvSpPr>
          <p:spPr>
            <a:xfrm>
              <a:off x="10149840" y="457200"/>
              <a:ext cx="731520" cy="219456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4E4427-A29A-0111-9FBA-4FC4846090B7}"/>
                </a:ext>
              </a:extLst>
            </p:cNvPr>
            <p:cNvSpPr/>
            <p:nvPr/>
          </p:nvSpPr>
          <p:spPr>
            <a:xfrm>
              <a:off x="10698480" y="365760"/>
              <a:ext cx="640080" cy="237744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4FA8703-7DC1-63D7-7AB2-E2147169CC24}"/>
              </a:ext>
            </a:extLst>
          </p:cNvPr>
          <p:cNvSpPr/>
          <p:nvPr/>
        </p:nvSpPr>
        <p:spPr>
          <a:xfrm>
            <a:off x="3200400" y="4754880"/>
            <a:ext cx="514350" cy="2057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8B53167-8AFA-F0F8-D25A-F179239CE1D4}"/>
              </a:ext>
            </a:extLst>
          </p:cNvPr>
          <p:cNvSpPr/>
          <p:nvPr/>
        </p:nvSpPr>
        <p:spPr>
          <a:xfrm>
            <a:off x="6000750" y="4754880"/>
            <a:ext cx="514350" cy="2057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350380-E28D-52E7-F5F2-21A6A3B258D0}"/>
              </a:ext>
            </a:extLst>
          </p:cNvPr>
          <p:cNvSpPr/>
          <p:nvPr/>
        </p:nvSpPr>
        <p:spPr>
          <a:xfrm>
            <a:off x="8892540" y="4754880"/>
            <a:ext cx="514350" cy="2057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4CFDB6F-8AFB-134B-DC2C-9B5D8606D675}"/>
              </a:ext>
            </a:extLst>
          </p:cNvPr>
          <p:cNvSpPr/>
          <p:nvPr/>
        </p:nvSpPr>
        <p:spPr>
          <a:xfrm>
            <a:off x="11601450" y="4754880"/>
            <a:ext cx="514350" cy="2057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7" name="Rectangle 686">
            <a:extLst>
              <a:ext uri="{FF2B5EF4-FFF2-40B4-BE49-F238E27FC236}">
                <a16:creationId xmlns:a16="http://schemas.microsoft.com/office/drawing/2014/main" id="{5B6B36C1-F69F-23DC-3068-3DA5E0B05E65}"/>
              </a:ext>
            </a:extLst>
          </p:cNvPr>
          <p:cNvSpPr/>
          <p:nvPr/>
        </p:nvSpPr>
        <p:spPr>
          <a:xfrm>
            <a:off x="11493736" y="4754880"/>
            <a:ext cx="617220" cy="205740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5" name="Rectangle 684">
            <a:extLst>
              <a:ext uri="{FF2B5EF4-FFF2-40B4-BE49-F238E27FC236}">
                <a16:creationId xmlns:a16="http://schemas.microsoft.com/office/drawing/2014/main" id="{499A77FE-35EA-6730-D391-0C9E76600CCA}"/>
              </a:ext>
            </a:extLst>
          </p:cNvPr>
          <p:cNvSpPr/>
          <p:nvPr/>
        </p:nvSpPr>
        <p:spPr>
          <a:xfrm>
            <a:off x="8784826" y="4754880"/>
            <a:ext cx="720090" cy="205740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3" name="Rectangle 682">
            <a:extLst>
              <a:ext uri="{FF2B5EF4-FFF2-40B4-BE49-F238E27FC236}">
                <a16:creationId xmlns:a16="http://schemas.microsoft.com/office/drawing/2014/main" id="{3020CACD-ECD5-2F76-0969-211F61ABA9AF}"/>
              </a:ext>
            </a:extLst>
          </p:cNvPr>
          <p:cNvSpPr/>
          <p:nvPr/>
        </p:nvSpPr>
        <p:spPr>
          <a:xfrm>
            <a:off x="5893036" y="4754880"/>
            <a:ext cx="720090" cy="205740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1" name="Rectangle 680">
            <a:extLst>
              <a:ext uri="{FF2B5EF4-FFF2-40B4-BE49-F238E27FC236}">
                <a16:creationId xmlns:a16="http://schemas.microsoft.com/office/drawing/2014/main" id="{2C704D0A-D15D-5FE6-ACD4-5C45CA9C78B4}"/>
              </a:ext>
            </a:extLst>
          </p:cNvPr>
          <p:cNvSpPr/>
          <p:nvPr/>
        </p:nvSpPr>
        <p:spPr>
          <a:xfrm>
            <a:off x="3195556" y="4754880"/>
            <a:ext cx="617220" cy="205740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" grpId="0" animBg="1"/>
      <p:bldP spid="701" grpId="0"/>
      <p:bldP spid="24" grpId="0" animBg="1"/>
      <p:bldP spid="30" grpId="0" animBg="1"/>
      <p:bldP spid="36" grpId="0" animBg="1"/>
      <p:bldP spid="42" grpId="0" animBg="1"/>
      <p:bldP spid="687" grpId="0" animBg="1"/>
      <p:bldP spid="685" grpId="0" animBg="1"/>
      <p:bldP spid="683" grpId="0" animBg="1"/>
      <p:bldP spid="68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Continuity: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C205-B998-E06D-76F6-773530175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Challenge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Once clients have computed implicit functions,</a:t>
            </a:r>
            <a:br>
              <a:rPr lang="en-US" dirty="0"/>
            </a:br>
            <a:r>
              <a:rPr lang="en-US" dirty="0"/>
              <a:t>need to extract the level-sets…</a:t>
            </a:r>
          </a:p>
          <a:p>
            <a:pPr marL="0" indent="0">
              <a:buNone/>
            </a:pPr>
            <a:r>
              <a:rPr lang="en-US" dirty="0"/>
              <a:t>… </a:t>
            </a:r>
            <a:r>
              <a:rPr lang="en-US" i="1" dirty="0"/>
              <a:t>such that the level-sets agree at the partition boundaries.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344488" indent="-344488">
              <a:buNone/>
            </a:pPr>
            <a:endParaRPr lang="en-US" i="1" dirty="0">
              <a:latin typeface="Cambria Math" panose="02040503050406030204" pitchFamily="18" charset="0"/>
            </a:endParaRPr>
          </a:p>
          <a:p>
            <a:pPr marL="801688" lvl="1" indent="-344488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801688" lvl="1" indent="-344488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5857E8-5E82-4527-443E-6D8582343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352" y="1225296"/>
            <a:ext cx="604478" cy="243230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C1BB6D-0F57-50D2-5C8A-33112FF2B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680" y="1225296"/>
            <a:ext cx="604478" cy="243230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C829D7-612B-3769-63F2-19A22EE84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152" y="1225296"/>
            <a:ext cx="604478" cy="243230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4A0830-82A1-4001-43AD-6A4AD6788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480" y="1225296"/>
            <a:ext cx="611674" cy="243230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A3E8558-B3C3-F34C-906A-9B7DABCA0ACA}"/>
              </a:ext>
            </a:extLst>
          </p:cNvPr>
          <p:cNvGrpSpPr/>
          <p:nvPr/>
        </p:nvGrpSpPr>
        <p:grpSpPr>
          <a:xfrm rot="5400000">
            <a:off x="10631840" y="459529"/>
            <a:ext cx="974418" cy="408337"/>
            <a:chOff x="5457713" y="285076"/>
            <a:chExt cx="2182038" cy="914400"/>
          </a:xfrm>
        </p:grpSpPr>
        <p:pic>
          <p:nvPicPr>
            <p:cNvPr id="41" name="Graphic 40" descr="Processor with solid fill">
              <a:extLst>
                <a:ext uri="{FF2B5EF4-FFF2-40B4-BE49-F238E27FC236}">
                  <a16:creationId xmlns:a16="http://schemas.microsoft.com/office/drawing/2014/main" id="{AD086DE2-F151-AB99-40CB-95DB75EC3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57713" y="285076"/>
              <a:ext cx="914400" cy="914400"/>
            </a:xfrm>
            <a:prstGeom prst="rect">
              <a:avLst/>
            </a:prstGeom>
          </p:spPr>
        </p:pic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A17E015A-FA8F-1D66-CA71-881482BA574B}"/>
                </a:ext>
              </a:extLst>
            </p:cNvPr>
            <p:cNvSpPr/>
            <p:nvPr/>
          </p:nvSpPr>
          <p:spPr>
            <a:xfrm>
              <a:off x="6492668" y="605158"/>
              <a:ext cx="1147083" cy="30588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10D845-1A5D-2F60-ED10-2E31BCBBA671}"/>
              </a:ext>
            </a:extLst>
          </p:cNvPr>
          <p:cNvGrpSpPr/>
          <p:nvPr/>
        </p:nvGrpSpPr>
        <p:grpSpPr>
          <a:xfrm rot="5400000">
            <a:off x="9829923" y="459529"/>
            <a:ext cx="974419" cy="408337"/>
            <a:chOff x="5457713" y="285076"/>
            <a:chExt cx="2182039" cy="914400"/>
          </a:xfrm>
        </p:grpSpPr>
        <p:pic>
          <p:nvPicPr>
            <p:cNvPr id="38" name="Graphic 37" descr="Processor with solid fill">
              <a:extLst>
                <a:ext uri="{FF2B5EF4-FFF2-40B4-BE49-F238E27FC236}">
                  <a16:creationId xmlns:a16="http://schemas.microsoft.com/office/drawing/2014/main" id="{7EBE77CA-3513-377A-0555-501F6567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57713" y="285076"/>
              <a:ext cx="914400" cy="914400"/>
            </a:xfrm>
            <a:prstGeom prst="rect">
              <a:avLst/>
            </a:prstGeom>
          </p:spPr>
        </p:pic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2A50B2A0-D841-F705-7B2B-23740608AD5A}"/>
                </a:ext>
              </a:extLst>
            </p:cNvPr>
            <p:cNvSpPr/>
            <p:nvPr/>
          </p:nvSpPr>
          <p:spPr>
            <a:xfrm>
              <a:off x="6492674" y="605158"/>
              <a:ext cx="1147078" cy="30588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D804009-9DB4-1C3B-6DCD-305596735946}"/>
              </a:ext>
            </a:extLst>
          </p:cNvPr>
          <p:cNvGrpSpPr/>
          <p:nvPr/>
        </p:nvGrpSpPr>
        <p:grpSpPr>
          <a:xfrm rot="5400000">
            <a:off x="9038678" y="459532"/>
            <a:ext cx="974425" cy="408337"/>
            <a:chOff x="5457713" y="285076"/>
            <a:chExt cx="2182053" cy="914400"/>
          </a:xfrm>
        </p:grpSpPr>
        <p:pic>
          <p:nvPicPr>
            <p:cNvPr id="35" name="Graphic 34" descr="Processor with solid fill">
              <a:extLst>
                <a:ext uri="{FF2B5EF4-FFF2-40B4-BE49-F238E27FC236}">
                  <a16:creationId xmlns:a16="http://schemas.microsoft.com/office/drawing/2014/main" id="{DD9F410A-BD5E-D3E9-F6ED-EBF14C87D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57713" y="285076"/>
              <a:ext cx="914400" cy="914400"/>
            </a:xfrm>
            <a:prstGeom prst="rect">
              <a:avLst/>
            </a:prstGeom>
          </p:spPr>
        </p:pic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6FFA7267-ED05-80CA-9A42-471E567A73D5}"/>
                </a:ext>
              </a:extLst>
            </p:cNvPr>
            <p:cNvSpPr/>
            <p:nvPr/>
          </p:nvSpPr>
          <p:spPr>
            <a:xfrm>
              <a:off x="6492683" y="605158"/>
              <a:ext cx="1147083" cy="30588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8F166BC-4865-3ACB-0033-DCBEA9C52D26}"/>
              </a:ext>
            </a:extLst>
          </p:cNvPr>
          <p:cNvGrpSpPr/>
          <p:nvPr/>
        </p:nvGrpSpPr>
        <p:grpSpPr>
          <a:xfrm rot="5400000">
            <a:off x="8232898" y="459533"/>
            <a:ext cx="974426" cy="408337"/>
            <a:chOff x="5457713" y="285076"/>
            <a:chExt cx="2182056" cy="914400"/>
          </a:xfrm>
        </p:grpSpPr>
        <p:pic>
          <p:nvPicPr>
            <p:cNvPr id="32" name="Graphic 31" descr="Processor with solid fill">
              <a:extLst>
                <a:ext uri="{FF2B5EF4-FFF2-40B4-BE49-F238E27FC236}">
                  <a16:creationId xmlns:a16="http://schemas.microsoft.com/office/drawing/2014/main" id="{0D63AD09-0E7A-5B74-4213-D6AD26532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57713" y="285076"/>
              <a:ext cx="914400" cy="914400"/>
            </a:xfrm>
            <a:prstGeom prst="rect">
              <a:avLst/>
            </a:prstGeom>
          </p:spPr>
        </p:pic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48B46DA9-1332-C9D3-B008-DEBEA6CA1A1B}"/>
                </a:ext>
              </a:extLst>
            </p:cNvPr>
            <p:cNvSpPr/>
            <p:nvPr/>
          </p:nvSpPr>
          <p:spPr>
            <a:xfrm>
              <a:off x="6492686" y="605158"/>
              <a:ext cx="1147083" cy="30588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2" name="Group 561">
            <a:extLst>
              <a:ext uri="{FF2B5EF4-FFF2-40B4-BE49-F238E27FC236}">
                <a16:creationId xmlns:a16="http://schemas.microsoft.com/office/drawing/2014/main" id="{1227C949-EE2A-7E8C-3E32-A1A66D9CFAF3}"/>
              </a:ext>
            </a:extLst>
          </p:cNvPr>
          <p:cNvGrpSpPr/>
          <p:nvPr/>
        </p:nvGrpSpPr>
        <p:grpSpPr>
          <a:xfrm>
            <a:off x="8964987" y="1154180"/>
            <a:ext cx="310976" cy="2569922"/>
            <a:chOff x="8067567" y="3218688"/>
            <a:chExt cx="426640" cy="3525771"/>
          </a:xfrm>
        </p:grpSpPr>
        <p:sp>
          <p:nvSpPr>
            <p:cNvPr id="560" name="Rectangle: Rounded Corners 559">
              <a:extLst>
                <a:ext uri="{FF2B5EF4-FFF2-40B4-BE49-F238E27FC236}">
                  <a16:creationId xmlns:a16="http://schemas.microsoft.com/office/drawing/2014/main" id="{DEFD6717-8E01-BC29-9197-9EED0703F6DB}"/>
                </a:ext>
              </a:extLst>
            </p:cNvPr>
            <p:cNvSpPr/>
            <p:nvPr/>
          </p:nvSpPr>
          <p:spPr>
            <a:xfrm>
              <a:off x="8067567" y="3218688"/>
              <a:ext cx="160952" cy="3525771"/>
            </a:xfrm>
            <a:prstGeom prst="roundRect">
              <a:avLst/>
            </a:prstGeom>
            <a:no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1" name="Rectangle: Rounded Corners 560">
              <a:extLst>
                <a:ext uri="{FF2B5EF4-FFF2-40B4-BE49-F238E27FC236}">
                  <a16:creationId xmlns:a16="http://schemas.microsoft.com/office/drawing/2014/main" id="{379D7C11-669A-C10F-27D4-391FE766F2A7}"/>
                </a:ext>
              </a:extLst>
            </p:cNvPr>
            <p:cNvSpPr/>
            <p:nvPr/>
          </p:nvSpPr>
          <p:spPr>
            <a:xfrm>
              <a:off x="8333255" y="3218688"/>
              <a:ext cx="160952" cy="3525771"/>
            </a:xfrm>
            <a:prstGeom prst="roundRect">
              <a:avLst/>
            </a:prstGeom>
            <a:no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3" name="Group 562">
            <a:extLst>
              <a:ext uri="{FF2B5EF4-FFF2-40B4-BE49-F238E27FC236}">
                <a16:creationId xmlns:a16="http://schemas.microsoft.com/office/drawing/2014/main" id="{DC68A117-E496-38E0-F99F-0275E7CA90EB}"/>
              </a:ext>
            </a:extLst>
          </p:cNvPr>
          <p:cNvGrpSpPr/>
          <p:nvPr/>
        </p:nvGrpSpPr>
        <p:grpSpPr>
          <a:xfrm>
            <a:off x="9760263" y="1154180"/>
            <a:ext cx="310976" cy="2569922"/>
            <a:chOff x="8067567" y="3218688"/>
            <a:chExt cx="426640" cy="3525771"/>
          </a:xfrm>
        </p:grpSpPr>
        <p:sp>
          <p:nvSpPr>
            <p:cNvPr id="564" name="Rectangle: Rounded Corners 563">
              <a:extLst>
                <a:ext uri="{FF2B5EF4-FFF2-40B4-BE49-F238E27FC236}">
                  <a16:creationId xmlns:a16="http://schemas.microsoft.com/office/drawing/2014/main" id="{F3EEDB52-134D-5BE3-2317-185FABE53DAA}"/>
                </a:ext>
              </a:extLst>
            </p:cNvPr>
            <p:cNvSpPr/>
            <p:nvPr/>
          </p:nvSpPr>
          <p:spPr>
            <a:xfrm>
              <a:off x="8067567" y="3218688"/>
              <a:ext cx="160952" cy="3525771"/>
            </a:xfrm>
            <a:prstGeom prst="roundRect">
              <a:avLst/>
            </a:prstGeom>
            <a:noFill/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5" name="Rectangle: Rounded Corners 564">
              <a:extLst>
                <a:ext uri="{FF2B5EF4-FFF2-40B4-BE49-F238E27FC236}">
                  <a16:creationId xmlns:a16="http://schemas.microsoft.com/office/drawing/2014/main" id="{18EB041A-8EEC-A651-23C4-7B3ACF075224}"/>
                </a:ext>
              </a:extLst>
            </p:cNvPr>
            <p:cNvSpPr/>
            <p:nvPr/>
          </p:nvSpPr>
          <p:spPr>
            <a:xfrm>
              <a:off x="8333255" y="3218688"/>
              <a:ext cx="160952" cy="3525771"/>
            </a:xfrm>
            <a:prstGeom prst="roundRect">
              <a:avLst/>
            </a:prstGeom>
            <a:noFill/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6" name="Group 565">
            <a:extLst>
              <a:ext uri="{FF2B5EF4-FFF2-40B4-BE49-F238E27FC236}">
                <a16:creationId xmlns:a16="http://schemas.microsoft.com/office/drawing/2014/main" id="{1CFC3534-6217-5220-AF41-E00A937CD776}"/>
              </a:ext>
            </a:extLst>
          </p:cNvPr>
          <p:cNvGrpSpPr/>
          <p:nvPr/>
        </p:nvGrpSpPr>
        <p:grpSpPr>
          <a:xfrm>
            <a:off x="10561450" y="1154180"/>
            <a:ext cx="310976" cy="2569922"/>
            <a:chOff x="8067567" y="3218688"/>
            <a:chExt cx="426640" cy="3525771"/>
          </a:xfrm>
        </p:grpSpPr>
        <p:sp>
          <p:nvSpPr>
            <p:cNvPr id="567" name="Rectangle: Rounded Corners 566">
              <a:extLst>
                <a:ext uri="{FF2B5EF4-FFF2-40B4-BE49-F238E27FC236}">
                  <a16:creationId xmlns:a16="http://schemas.microsoft.com/office/drawing/2014/main" id="{04E75DCB-E1BD-6853-2213-6ADE71490D0C}"/>
                </a:ext>
              </a:extLst>
            </p:cNvPr>
            <p:cNvSpPr/>
            <p:nvPr/>
          </p:nvSpPr>
          <p:spPr>
            <a:xfrm>
              <a:off x="8067567" y="3218688"/>
              <a:ext cx="160952" cy="3525771"/>
            </a:xfrm>
            <a:prstGeom prst="roundRect">
              <a:avLst/>
            </a:prstGeom>
            <a:noFill/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8" name="Rectangle: Rounded Corners 567">
              <a:extLst>
                <a:ext uri="{FF2B5EF4-FFF2-40B4-BE49-F238E27FC236}">
                  <a16:creationId xmlns:a16="http://schemas.microsoft.com/office/drawing/2014/main" id="{C2A18D5A-1913-66D5-23DC-BDE28D0DB4D6}"/>
                </a:ext>
              </a:extLst>
            </p:cNvPr>
            <p:cNvSpPr/>
            <p:nvPr/>
          </p:nvSpPr>
          <p:spPr>
            <a:xfrm>
              <a:off x="8333255" y="3218688"/>
              <a:ext cx="160952" cy="3525771"/>
            </a:xfrm>
            <a:prstGeom prst="roundRect">
              <a:avLst/>
            </a:prstGeom>
            <a:noFill/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1015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7579A-2DB0-09DC-0FEE-23863AA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[</a:t>
            </a:r>
            <a:r>
              <a:rPr lang="en-US" dirty="0" err="1"/>
              <a:t>Lorensen</a:t>
            </a:r>
            <a:r>
              <a:rPr lang="en-US" dirty="0"/>
              <a:t> and Cline, 1987]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B1E30-23FD-AA93-CD80-3F638C41E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Given a function sampled on a regular grid: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Geometric</a:t>
            </a:r>
            <a:r>
              <a:rPr lang="en-US" dirty="0"/>
              <a:t>: Compute the </a:t>
            </a:r>
            <a:r>
              <a:rPr lang="en-US" i="1" dirty="0"/>
              <a:t>iso-vertices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Topological</a:t>
            </a:r>
            <a:r>
              <a:rPr lang="en-US" dirty="0"/>
              <a:t>: Connect the </a:t>
            </a:r>
            <a:r>
              <a:rPr lang="en-US" i="1" dirty="0"/>
              <a:t>iso-vertices</a:t>
            </a:r>
          </a:p>
        </p:txBody>
      </p:sp>
    </p:spTree>
    <p:extLst>
      <p:ext uri="{BB962C8B-B14F-4D97-AF65-F5344CB8AC3E}">
        <p14:creationId xmlns:p14="http://schemas.microsoft.com/office/powerpoint/2010/main" val="818254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truck made out of many small black dots&#10;&#10;Description automatically generated">
            <a:extLst>
              <a:ext uri="{FF2B5EF4-FFF2-40B4-BE49-F238E27FC236}">
                <a16:creationId xmlns:a16="http://schemas.microsoft.com/office/drawing/2014/main" id="{272921D3-69D5-B553-351B-01BE28793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98" y="2807928"/>
            <a:ext cx="5983254" cy="3728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D8E5D-700C-08A6-5959-248F412C4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Commodity scanners make it easy to acquire 3D point clouds.</a:t>
            </a:r>
          </a:p>
          <a:p>
            <a:pPr marL="0" indent="0">
              <a:buNone/>
            </a:pPr>
            <a:r>
              <a:rPr lang="en-US" dirty="0"/>
              <a:t>Still need to convert the point clouds to meshes</a:t>
            </a:r>
          </a:p>
        </p:txBody>
      </p:sp>
      <p:pic>
        <p:nvPicPr>
          <p:cNvPr id="17" name="Picture 2" descr="FARO Focus Core Laser Scanner | SEP Shop">
            <a:extLst>
              <a:ext uri="{FF2B5EF4-FFF2-40B4-BE49-F238E27FC236}">
                <a16:creationId xmlns:a16="http://schemas.microsoft.com/office/drawing/2014/main" id="{D710C01F-6A4A-6472-60F3-CF199228B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736" y="2619150"/>
            <a:ext cx="2629142" cy="398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0ECD8A-3671-70FB-4371-E9D53C1FEB6A}"/>
              </a:ext>
            </a:extLst>
          </p:cNvPr>
          <p:cNvSpPr txBox="1"/>
          <p:nvPr/>
        </p:nvSpPr>
        <p:spPr>
          <a:xfrm>
            <a:off x="1821688" y="6492875"/>
            <a:ext cx="250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[https://www.faro.com/]</a:t>
            </a:r>
          </a:p>
        </p:txBody>
      </p:sp>
      <p:pic>
        <p:nvPicPr>
          <p:cNvPr id="30" name="Picture 29" descr="A blue truck on a concrete surface&#10;&#10;Description automatically generated">
            <a:extLst>
              <a:ext uri="{FF2B5EF4-FFF2-40B4-BE49-F238E27FC236}">
                <a16:creationId xmlns:a16="http://schemas.microsoft.com/office/drawing/2014/main" id="{30C950DC-13D8-F6C8-BD35-2FCC5B124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455" y="2809702"/>
            <a:ext cx="5983253" cy="3728258"/>
          </a:xfrm>
          <a:prstGeom prst="rect">
            <a:avLst/>
          </a:prstGeom>
        </p:spPr>
      </p:pic>
      <p:sp>
        <p:nvSpPr>
          <p:cNvPr id="18" name="AutoShape 9">
            <a:extLst>
              <a:ext uri="{FF2B5EF4-FFF2-40B4-BE49-F238E27FC236}">
                <a16:creationId xmlns:a16="http://schemas.microsoft.com/office/drawing/2014/main" id="{82307002-D124-87B5-85E6-16F97E30D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5172" y="4236777"/>
            <a:ext cx="822325" cy="449262"/>
          </a:xfrm>
          <a:prstGeom prst="rightArrow">
            <a:avLst>
              <a:gd name="adj1" fmla="val 50000"/>
              <a:gd name="adj2" fmla="val 4576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B49F54-8179-1DAE-ACB0-3CA111999388}"/>
              </a:ext>
            </a:extLst>
          </p:cNvPr>
          <p:cNvSpPr txBox="1"/>
          <p:nvPr/>
        </p:nvSpPr>
        <p:spPr>
          <a:xfrm>
            <a:off x="5987079" y="6457434"/>
            <a:ext cx="3118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[https://tanksandtemples.org/]</a:t>
            </a:r>
          </a:p>
        </p:txBody>
      </p:sp>
    </p:spTree>
    <p:extLst>
      <p:ext uri="{BB962C8B-B14F-4D97-AF65-F5344CB8AC3E}">
        <p14:creationId xmlns:p14="http://schemas.microsoft.com/office/powerpoint/2010/main" val="127807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7579A-2DB0-09DC-0FEE-23863AA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Lorensen</a:t>
            </a:r>
            <a:r>
              <a:rPr lang="en-US" dirty="0"/>
              <a:t> and Cline, 1987]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B1E30-23FD-AA93-CD80-3F638C41E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Given a function sampled on a regular grid: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u="sng" dirty="0"/>
              <a:t>Geometric</a:t>
            </a:r>
            <a:r>
              <a:rPr lang="en-US" b="1" dirty="0"/>
              <a:t>: Compute the </a:t>
            </a:r>
            <a:r>
              <a:rPr lang="en-US" b="1" i="1" dirty="0"/>
              <a:t>iso-vertices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Topological</a:t>
            </a:r>
            <a:r>
              <a:rPr lang="en-US" dirty="0"/>
              <a:t>: Connect the </a:t>
            </a:r>
            <a:r>
              <a:rPr lang="en-US" i="1" dirty="0"/>
              <a:t>iso-vertices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Starting with values at the corners</a:t>
            </a:r>
          </a:p>
          <a:p>
            <a:pPr marL="457200" lvl="1" indent="0">
              <a:buNone/>
            </a:pPr>
            <a:r>
              <a:rPr lang="en-US" dirty="0"/>
              <a:t>For each zero-crossing edge:</a:t>
            </a:r>
          </a:p>
          <a:p>
            <a:pPr lvl="1"/>
            <a:r>
              <a:rPr lang="en-US" dirty="0"/>
              <a:t>Fit a linear interpolant</a:t>
            </a:r>
          </a:p>
          <a:p>
            <a:pPr lvl="1"/>
            <a:r>
              <a:rPr lang="en-US" dirty="0"/>
              <a:t>Find the zero-crossing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057ED0-8884-7220-B725-2DEAE3FF30B9}"/>
              </a:ext>
            </a:extLst>
          </p:cNvPr>
          <p:cNvCxnSpPr>
            <a:cxnSpLocks/>
          </p:cNvCxnSpPr>
          <p:nvPr/>
        </p:nvCxnSpPr>
        <p:spPr>
          <a:xfrm>
            <a:off x="838200" y="3531510"/>
            <a:ext cx="10515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0D077B9-1084-78F6-FA53-B6694E3087B1}"/>
              </a:ext>
            </a:extLst>
          </p:cNvPr>
          <p:cNvSpPr>
            <a:spLocks noChangeAspect="1"/>
          </p:cNvSpPr>
          <p:nvPr/>
        </p:nvSpPr>
        <p:spPr>
          <a:xfrm>
            <a:off x="8205044" y="860443"/>
            <a:ext cx="2377056" cy="2377056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BE6175-C7DE-4F3F-24F7-74E432267843}"/>
              </a:ext>
            </a:extLst>
          </p:cNvPr>
          <p:cNvGrpSpPr/>
          <p:nvPr/>
        </p:nvGrpSpPr>
        <p:grpSpPr>
          <a:xfrm>
            <a:off x="8138160" y="790592"/>
            <a:ext cx="2514600" cy="2514600"/>
            <a:chOff x="8138160" y="822960"/>
            <a:chExt cx="2514600" cy="25146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8D5A90C-25B5-0032-6525-3A88CDB7CC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8160" y="3200400"/>
              <a:ext cx="137160" cy="1371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E3D6EEF-FD34-A465-ABA4-61544EC3B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15600" y="3200400"/>
              <a:ext cx="137160" cy="1371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5E1EC70-2B73-1A57-1AAE-6953810ACB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15600" y="822960"/>
              <a:ext cx="137160" cy="1371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BFE592E-8606-15B6-363A-3936E3B17A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8160" y="822960"/>
              <a:ext cx="137160" cy="1371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F822C0-7151-33A6-026A-DE45F5E3F9F4}"/>
              </a:ext>
            </a:extLst>
          </p:cNvPr>
          <p:cNvGrpSpPr/>
          <p:nvPr/>
        </p:nvGrpSpPr>
        <p:grpSpPr>
          <a:xfrm>
            <a:off x="7944760" y="548640"/>
            <a:ext cx="2677522" cy="2746772"/>
            <a:chOff x="7863840" y="548640"/>
            <a:chExt cx="2677522" cy="274677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A1437A-928F-6107-D87C-2DD20987AB5A}"/>
                </a:ext>
              </a:extLst>
            </p:cNvPr>
            <p:cNvSpPr txBox="1"/>
            <p:nvPr/>
          </p:nvSpPr>
          <p:spPr>
            <a:xfrm>
              <a:off x="7863840" y="54864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+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A9585B-5DD2-6C56-BFF4-BC7F62AC4E0E}"/>
                </a:ext>
              </a:extLst>
            </p:cNvPr>
            <p:cNvSpPr txBox="1"/>
            <p:nvPr/>
          </p:nvSpPr>
          <p:spPr>
            <a:xfrm>
              <a:off x="7863840" y="292608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4D1876-2DCF-03D1-5BEE-5A2F38C395FB}"/>
                </a:ext>
              </a:extLst>
            </p:cNvPr>
            <p:cNvSpPr txBox="1"/>
            <p:nvPr/>
          </p:nvSpPr>
          <p:spPr>
            <a:xfrm>
              <a:off x="10241280" y="292608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+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0A0412-F7C3-3539-3E3D-D5C0F81BE54A}"/>
                </a:ext>
              </a:extLst>
            </p:cNvPr>
            <p:cNvSpPr txBox="1"/>
            <p:nvPr/>
          </p:nvSpPr>
          <p:spPr>
            <a:xfrm>
              <a:off x="10241280" y="548640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-</a:t>
              </a: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9CF20621-57C3-201C-3C65-B8C8FF37F36A}"/>
              </a:ext>
            </a:extLst>
          </p:cNvPr>
          <p:cNvSpPr>
            <a:spLocks noChangeAspect="1"/>
          </p:cNvSpPr>
          <p:nvPr/>
        </p:nvSpPr>
        <p:spPr>
          <a:xfrm>
            <a:off x="8138160" y="3170412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118F46-4CED-6F3E-BFE8-EE6BC423309C}"/>
              </a:ext>
            </a:extLst>
          </p:cNvPr>
          <p:cNvGrpSpPr/>
          <p:nvPr/>
        </p:nvGrpSpPr>
        <p:grpSpPr>
          <a:xfrm>
            <a:off x="8206740" y="118872"/>
            <a:ext cx="2377440" cy="548640"/>
            <a:chOff x="3440943" y="5961776"/>
            <a:chExt cx="2377440" cy="5486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09F6A17-1B15-EE69-AFE5-8755643C2210}"/>
                </a:ext>
              </a:extLst>
            </p:cNvPr>
            <p:cNvGrpSpPr/>
            <p:nvPr/>
          </p:nvGrpSpPr>
          <p:grpSpPr>
            <a:xfrm>
              <a:off x="3440943" y="5961776"/>
              <a:ext cx="2377440" cy="548640"/>
              <a:chOff x="3440943" y="5110378"/>
              <a:chExt cx="2377440" cy="54864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47D107A-4808-0163-478E-8EEAE6062070}"/>
                  </a:ext>
                </a:extLst>
              </p:cNvPr>
              <p:cNvCxnSpPr/>
              <p:nvPr/>
            </p:nvCxnSpPr>
            <p:spPr>
              <a:xfrm>
                <a:off x="3440943" y="5385816"/>
                <a:ext cx="237744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4300A98-0C2C-4951-9D9D-083178607E3F}"/>
                  </a:ext>
                </a:extLst>
              </p:cNvPr>
              <p:cNvCxnSpPr/>
              <p:nvPr/>
            </p:nvCxnSpPr>
            <p:spPr>
              <a:xfrm>
                <a:off x="3440943" y="5110378"/>
                <a:ext cx="0" cy="54864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2BF292F-1DAC-C02E-DDEF-9F073B366557}"/>
                </a:ext>
              </a:extLst>
            </p:cNvPr>
            <p:cNvCxnSpPr/>
            <p:nvPr/>
          </p:nvCxnSpPr>
          <p:spPr>
            <a:xfrm>
              <a:off x="3440943" y="6020474"/>
              <a:ext cx="2313299" cy="38032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F7EDEC8-FBFE-6847-E32E-65B53A688A92}"/>
              </a:ext>
            </a:extLst>
          </p:cNvPr>
          <p:cNvGrpSpPr/>
          <p:nvPr/>
        </p:nvGrpSpPr>
        <p:grpSpPr>
          <a:xfrm rot="5400000">
            <a:off x="9834269" y="1772919"/>
            <a:ext cx="2386790" cy="548640"/>
            <a:chOff x="6199301" y="5961695"/>
            <a:chExt cx="2386790" cy="54864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1B88CD-3EE0-26AC-22C8-AAA08043D40C}"/>
                </a:ext>
              </a:extLst>
            </p:cNvPr>
            <p:cNvGrpSpPr/>
            <p:nvPr/>
          </p:nvGrpSpPr>
          <p:grpSpPr>
            <a:xfrm>
              <a:off x="6208651" y="5961695"/>
              <a:ext cx="2377440" cy="548640"/>
              <a:chOff x="3440943" y="5110297"/>
              <a:chExt cx="2377440" cy="54864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F6F863F-D929-367E-F5D5-874A36225D38}"/>
                  </a:ext>
                </a:extLst>
              </p:cNvPr>
              <p:cNvCxnSpPr/>
              <p:nvPr/>
            </p:nvCxnSpPr>
            <p:spPr>
              <a:xfrm>
                <a:off x="3440943" y="5385816"/>
                <a:ext cx="237744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5F3935C-FC37-4468-E689-026EFA656423}"/>
                  </a:ext>
                </a:extLst>
              </p:cNvPr>
              <p:cNvCxnSpPr/>
              <p:nvPr/>
            </p:nvCxnSpPr>
            <p:spPr>
              <a:xfrm>
                <a:off x="3440943" y="5110297"/>
                <a:ext cx="0" cy="54864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D699EA0-0DD1-1F76-2D1E-575690EBB4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9301" y="6167543"/>
              <a:ext cx="2386789" cy="21483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6DA863-02EC-1792-E8C2-B1D5C25DE602}"/>
              </a:ext>
            </a:extLst>
          </p:cNvPr>
          <p:cNvCxnSpPr/>
          <p:nvPr/>
        </p:nvCxnSpPr>
        <p:spPr>
          <a:xfrm>
            <a:off x="8205044" y="860443"/>
            <a:ext cx="23774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46E4E51D-23EB-E639-C89A-399121F127AB}"/>
              </a:ext>
            </a:extLst>
          </p:cNvPr>
          <p:cNvSpPr>
            <a:spLocks noChangeAspect="1"/>
          </p:cNvSpPr>
          <p:nvPr/>
        </p:nvSpPr>
        <p:spPr>
          <a:xfrm>
            <a:off x="8138160" y="792972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740832-1784-E4D2-03E6-9DCC9E200B1D}"/>
              </a:ext>
            </a:extLst>
          </p:cNvPr>
          <p:cNvCxnSpPr/>
          <p:nvPr/>
        </p:nvCxnSpPr>
        <p:spPr>
          <a:xfrm>
            <a:off x="10579119" y="853844"/>
            <a:ext cx="0" cy="23774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FF207194-D53F-870D-C8B4-9CF7A436C60F}"/>
              </a:ext>
            </a:extLst>
          </p:cNvPr>
          <p:cNvSpPr>
            <a:spLocks noChangeAspect="1"/>
          </p:cNvSpPr>
          <p:nvPr/>
        </p:nvSpPr>
        <p:spPr>
          <a:xfrm>
            <a:off x="10515600" y="3170412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C94D18C-DA14-B47F-10BC-7F23DE864EAC}"/>
              </a:ext>
            </a:extLst>
          </p:cNvPr>
          <p:cNvSpPr>
            <a:spLocks noChangeAspect="1"/>
          </p:cNvSpPr>
          <p:nvPr/>
        </p:nvSpPr>
        <p:spPr>
          <a:xfrm>
            <a:off x="10515600" y="792972"/>
            <a:ext cx="137160" cy="1371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5BD7619-EFF6-AC65-3DBD-A73B5DD4A5D2}"/>
              </a:ext>
            </a:extLst>
          </p:cNvPr>
          <p:cNvSpPr>
            <a:spLocks noChangeAspect="1"/>
          </p:cNvSpPr>
          <p:nvPr/>
        </p:nvSpPr>
        <p:spPr>
          <a:xfrm>
            <a:off x="9447775" y="300214"/>
            <a:ext cx="182880" cy="1828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05EB501-1B44-B7E1-C763-7AF6B951976E}"/>
              </a:ext>
            </a:extLst>
          </p:cNvPr>
          <p:cNvSpPr>
            <a:spLocks noChangeAspect="1"/>
          </p:cNvSpPr>
          <p:nvPr/>
        </p:nvSpPr>
        <p:spPr>
          <a:xfrm>
            <a:off x="10942626" y="2397281"/>
            <a:ext cx="182880" cy="1828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0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1.875E-6 0.0685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2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0.03737 -1.48148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7579A-2DB0-09DC-0FEE-23863AA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Lorensen</a:t>
            </a:r>
            <a:r>
              <a:rPr lang="en-US" dirty="0"/>
              <a:t> and Cline, 1987]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B1E30-23FD-AA93-CD80-3F638C41E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Given a function sampled on a regular grid: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u="sng" dirty="0"/>
              <a:t>Geometric</a:t>
            </a:r>
            <a:r>
              <a:rPr lang="en-US" b="1" dirty="0"/>
              <a:t>: Compute the </a:t>
            </a:r>
            <a:r>
              <a:rPr lang="en-US" b="1" i="1" dirty="0"/>
              <a:t>iso-vertices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Topological</a:t>
            </a:r>
            <a:r>
              <a:rPr lang="en-US" dirty="0"/>
              <a:t>: Connect the </a:t>
            </a:r>
            <a:r>
              <a:rPr lang="en-US" i="1" dirty="0"/>
              <a:t>iso-vertices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Starting with values at the corners</a:t>
            </a:r>
          </a:p>
          <a:p>
            <a:pPr marL="457200" lvl="1" indent="0">
              <a:buNone/>
            </a:pPr>
            <a:r>
              <a:rPr lang="en-US" dirty="0"/>
              <a:t>For each zero-crossing edge:</a:t>
            </a:r>
          </a:p>
          <a:p>
            <a:pPr lvl="1"/>
            <a:r>
              <a:rPr lang="en-US" dirty="0"/>
              <a:t>Fit a linear interpolant</a:t>
            </a:r>
          </a:p>
          <a:p>
            <a:pPr lvl="1"/>
            <a:r>
              <a:rPr lang="en-US" dirty="0"/>
              <a:t>Find the zero-crossing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057ED0-8884-7220-B725-2DEAE3FF30B9}"/>
              </a:ext>
            </a:extLst>
          </p:cNvPr>
          <p:cNvCxnSpPr>
            <a:cxnSpLocks/>
          </p:cNvCxnSpPr>
          <p:nvPr/>
        </p:nvCxnSpPr>
        <p:spPr>
          <a:xfrm>
            <a:off x="838200" y="3531510"/>
            <a:ext cx="10515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34303E6-26AA-C66A-B7CA-801C195A195A}"/>
              </a:ext>
            </a:extLst>
          </p:cNvPr>
          <p:cNvSpPr>
            <a:spLocks noChangeAspect="1"/>
          </p:cNvSpPr>
          <p:nvPr/>
        </p:nvSpPr>
        <p:spPr bwMode="auto">
          <a:xfrm>
            <a:off x="9005190" y="2519550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343FFD-B02C-52BF-22AF-BD5ADC322546}"/>
              </a:ext>
            </a:extLst>
          </p:cNvPr>
          <p:cNvCxnSpPr>
            <a:stCxn id="30" idx="7"/>
            <a:endCxn id="16" idx="3"/>
          </p:cNvCxnSpPr>
          <p:nvPr/>
        </p:nvCxnSpPr>
        <p:spPr bwMode="auto">
          <a:xfrm flipV="1">
            <a:off x="8604267" y="2617892"/>
            <a:ext cx="417796" cy="37939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DF610E6-12A7-8D69-2D81-A8D836490D00}"/>
              </a:ext>
            </a:extLst>
          </p:cNvPr>
          <p:cNvCxnSpPr>
            <a:stCxn id="16" idx="0"/>
            <a:endCxn id="33" idx="4"/>
          </p:cNvCxnSpPr>
          <p:nvPr/>
        </p:nvCxnSpPr>
        <p:spPr bwMode="auto">
          <a:xfrm flipV="1">
            <a:off x="9062798" y="944945"/>
            <a:ext cx="0" cy="15746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D0FAFB-84AE-6A91-566B-A96A876E7D67}"/>
              </a:ext>
            </a:extLst>
          </p:cNvPr>
          <p:cNvCxnSpPr>
            <a:stCxn id="35" idx="2"/>
            <a:endCxn id="16" idx="6"/>
          </p:cNvCxnSpPr>
          <p:nvPr/>
        </p:nvCxnSpPr>
        <p:spPr bwMode="auto">
          <a:xfrm flipH="1">
            <a:off x="9120405" y="2577158"/>
            <a:ext cx="161301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D8C1DD0-8354-12C5-6575-4DBED0604504}"/>
              </a:ext>
            </a:extLst>
          </p:cNvPr>
          <p:cNvSpPr>
            <a:spLocks noChangeAspect="1"/>
          </p:cNvSpPr>
          <p:nvPr/>
        </p:nvSpPr>
        <p:spPr bwMode="auto">
          <a:xfrm>
            <a:off x="8544329" y="1328995"/>
            <a:ext cx="1728225" cy="1728225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4DC2ACD-6814-CCA6-4CA2-3BC618ACC924}"/>
              </a:ext>
            </a:extLst>
          </p:cNvPr>
          <p:cNvSpPr>
            <a:spLocks noChangeAspect="1"/>
          </p:cNvSpPr>
          <p:nvPr/>
        </p:nvSpPr>
        <p:spPr bwMode="auto">
          <a:xfrm>
            <a:off x="8505925" y="1290590"/>
            <a:ext cx="115215" cy="11521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BAE15F1-1C42-0116-3127-467265B37FFB}"/>
              </a:ext>
            </a:extLst>
          </p:cNvPr>
          <p:cNvSpPr>
            <a:spLocks noChangeAspect="1"/>
          </p:cNvSpPr>
          <p:nvPr/>
        </p:nvSpPr>
        <p:spPr bwMode="auto">
          <a:xfrm>
            <a:off x="8505925" y="2980410"/>
            <a:ext cx="115215" cy="11521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52FDCF3-A28E-4873-7C3D-427C476E46CB}"/>
              </a:ext>
            </a:extLst>
          </p:cNvPr>
          <p:cNvSpPr>
            <a:spLocks noChangeAspect="1"/>
          </p:cNvSpPr>
          <p:nvPr/>
        </p:nvSpPr>
        <p:spPr bwMode="auto">
          <a:xfrm>
            <a:off x="10195745" y="2980410"/>
            <a:ext cx="115215" cy="11521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F6AB0F9-E572-1BE5-0B6A-DB2DC6790924}"/>
              </a:ext>
            </a:extLst>
          </p:cNvPr>
          <p:cNvSpPr>
            <a:spLocks noChangeAspect="1"/>
          </p:cNvSpPr>
          <p:nvPr/>
        </p:nvSpPr>
        <p:spPr bwMode="auto">
          <a:xfrm>
            <a:off x="10195745" y="1290590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451D57A-F449-ABC0-0A6E-D272A737AA23}"/>
              </a:ext>
            </a:extLst>
          </p:cNvPr>
          <p:cNvSpPr>
            <a:spLocks noChangeAspect="1"/>
          </p:cNvSpPr>
          <p:nvPr/>
        </p:nvSpPr>
        <p:spPr bwMode="auto">
          <a:xfrm>
            <a:off x="9005190" y="829730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1BCEE6-CFF1-C114-6CB7-95B0BDDB20D6}"/>
              </a:ext>
            </a:extLst>
          </p:cNvPr>
          <p:cNvSpPr>
            <a:spLocks noChangeAspect="1"/>
          </p:cNvSpPr>
          <p:nvPr/>
        </p:nvSpPr>
        <p:spPr bwMode="auto">
          <a:xfrm>
            <a:off x="10733415" y="2519550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08F2461-2F58-7263-BDC5-52CB8945616C}"/>
              </a:ext>
            </a:extLst>
          </p:cNvPr>
          <p:cNvSpPr>
            <a:spLocks noChangeAspect="1"/>
          </p:cNvSpPr>
          <p:nvPr/>
        </p:nvSpPr>
        <p:spPr bwMode="auto">
          <a:xfrm>
            <a:off x="10733415" y="829730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533A8AA-D795-74CD-1D05-428C1D61920D}"/>
              </a:ext>
            </a:extLst>
          </p:cNvPr>
          <p:cNvCxnSpPr>
            <a:stCxn id="29" idx="7"/>
            <a:endCxn id="33" idx="3"/>
          </p:cNvCxnSpPr>
          <p:nvPr/>
        </p:nvCxnSpPr>
        <p:spPr bwMode="auto">
          <a:xfrm flipV="1">
            <a:off x="8604267" y="928072"/>
            <a:ext cx="417796" cy="37939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688EEF0-72E8-FE85-DB70-930FDCECC610}"/>
              </a:ext>
            </a:extLst>
          </p:cNvPr>
          <p:cNvCxnSpPr>
            <a:stCxn id="32" idx="7"/>
            <a:endCxn id="36" idx="2"/>
          </p:cNvCxnSpPr>
          <p:nvPr/>
        </p:nvCxnSpPr>
        <p:spPr bwMode="auto">
          <a:xfrm flipV="1">
            <a:off x="10294087" y="887338"/>
            <a:ext cx="439328" cy="42012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FFAAA2D-9AED-BCD7-B6BD-3E443B8B0906}"/>
              </a:ext>
            </a:extLst>
          </p:cNvPr>
          <p:cNvCxnSpPr>
            <a:stCxn id="31" idx="6"/>
            <a:endCxn id="35" idx="3"/>
          </p:cNvCxnSpPr>
          <p:nvPr/>
        </p:nvCxnSpPr>
        <p:spPr bwMode="auto">
          <a:xfrm flipV="1">
            <a:off x="10310960" y="2617892"/>
            <a:ext cx="439328" cy="42012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D55C9D9-D4E5-6A8B-1C41-7874F2321F14}"/>
              </a:ext>
            </a:extLst>
          </p:cNvPr>
          <p:cNvCxnSpPr>
            <a:cxnSpLocks/>
          </p:cNvCxnSpPr>
          <p:nvPr/>
        </p:nvCxnSpPr>
        <p:spPr bwMode="auto">
          <a:xfrm flipH="1">
            <a:off x="9120405" y="887338"/>
            <a:ext cx="161301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B1FCE7B-A414-6948-D8AF-091E8F2B367C}"/>
              </a:ext>
            </a:extLst>
          </p:cNvPr>
          <p:cNvCxnSpPr>
            <a:stCxn id="36" idx="4"/>
            <a:endCxn id="35" idx="0"/>
          </p:cNvCxnSpPr>
          <p:nvPr/>
        </p:nvCxnSpPr>
        <p:spPr bwMode="auto">
          <a:xfrm>
            <a:off x="10791023" y="944945"/>
            <a:ext cx="0" cy="15746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18C41CAA-CCF9-3CC9-3350-7E85C6B11D8D}"/>
              </a:ext>
            </a:extLst>
          </p:cNvPr>
          <p:cNvSpPr>
            <a:spLocks noChangeAspect="1"/>
          </p:cNvSpPr>
          <p:nvPr/>
        </p:nvSpPr>
        <p:spPr bwMode="auto">
          <a:xfrm>
            <a:off x="9416759" y="1263071"/>
            <a:ext cx="115215" cy="115215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6927015-43A1-EBA8-08F3-1652B7E37DBC}"/>
              </a:ext>
            </a:extLst>
          </p:cNvPr>
          <p:cNvSpPr>
            <a:spLocks noChangeAspect="1"/>
          </p:cNvSpPr>
          <p:nvPr/>
        </p:nvSpPr>
        <p:spPr bwMode="auto">
          <a:xfrm>
            <a:off x="10206631" y="2020285"/>
            <a:ext cx="115215" cy="115215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80092EF-A910-5B29-C65A-C09D28CE2785}"/>
              </a:ext>
            </a:extLst>
          </p:cNvPr>
          <p:cNvSpPr>
            <a:spLocks noChangeAspect="1"/>
          </p:cNvSpPr>
          <p:nvPr/>
        </p:nvSpPr>
        <p:spPr bwMode="auto">
          <a:xfrm>
            <a:off x="10481213" y="2749980"/>
            <a:ext cx="115215" cy="115215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E9C4AC9-1861-0E1F-61B2-CDA59FBFFB82}"/>
              </a:ext>
            </a:extLst>
          </p:cNvPr>
          <p:cNvSpPr>
            <a:spLocks noChangeAspect="1"/>
          </p:cNvSpPr>
          <p:nvPr/>
        </p:nvSpPr>
        <p:spPr bwMode="auto">
          <a:xfrm>
            <a:off x="8747241" y="2749980"/>
            <a:ext cx="115215" cy="115215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086567A-6BCC-8A2F-D569-FE73671D9AB6}"/>
              </a:ext>
            </a:extLst>
          </p:cNvPr>
          <p:cNvSpPr>
            <a:spLocks noChangeAspect="1"/>
          </p:cNvSpPr>
          <p:nvPr/>
        </p:nvSpPr>
        <p:spPr bwMode="auto">
          <a:xfrm>
            <a:off x="8731216" y="1060160"/>
            <a:ext cx="115215" cy="115215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65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7579A-2DB0-09DC-0FEE-23863AA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Lorensen</a:t>
            </a:r>
            <a:r>
              <a:rPr lang="en-US" dirty="0"/>
              <a:t> and Cline, 1987]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B1E30-23FD-AA93-CD80-3F638C41E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Given a function sampled on a regular grid: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Geometric</a:t>
            </a:r>
            <a:r>
              <a:rPr lang="en-US" dirty="0"/>
              <a:t>: Compute the </a:t>
            </a:r>
            <a:r>
              <a:rPr lang="en-US" i="1" dirty="0"/>
              <a:t>iso-vertices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/>
              <a:t>Topological</a:t>
            </a:r>
            <a:r>
              <a:rPr lang="en-US" b="1" dirty="0"/>
              <a:t>: Connect the </a:t>
            </a:r>
            <a:r>
              <a:rPr lang="en-US" b="1" i="1" dirty="0"/>
              <a:t>iso-vertices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b="1" i="1" dirty="0"/>
          </a:p>
          <a:p>
            <a:pPr marL="457200" lvl="1" indent="0">
              <a:buNone/>
            </a:pPr>
            <a:r>
              <a:rPr lang="en-US" dirty="0"/>
              <a:t>Pre-compute a case table for the</a:t>
            </a:r>
            <a:br>
              <a:rPr lang="en-US" dirty="0"/>
            </a:br>
            <a:r>
              <a:rPr lang="en-US" dirty="0"/>
              <a:t>different iso-vertex configurations</a:t>
            </a:r>
            <a:br>
              <a:rPr lang="en-US" dirty="0"/>
            </a:br>
            <a:r>
              <a:rPr lang="en-US" dirty="0"/>
              <a:t>and use it to define the triangulation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057ED0-8884-7220-B725-2DEAE3FF30B9}"/>
              </a:ext>
            </a:extLst>
          </p:cNvPr>
          <p:cNvCxnSpPr>
            <a:cxnSpLocks/>
          </p:cNvCxnSpPr>
          <p:nvPr/>
        </p:nvCxnSpPr>
        <p:spPr>
          <a:xfrm>
            <a:off x="838200" y="3531510"/>
            <a:ext cx="10515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5" descr="mcubes1">
            <a:extLst>
              <a:ext uri="{FF2B5EF4-FFF2-40B4-BE49-F238E27FC236}">
                <a16:creationId xmlns:a16="http://schemas.microsoft.com/office/drawing/2014/main" id="{4F8846D2-6487-4816-6B7B-D604F391D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696727"/>
            <a:ext cx="497205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6359884F-8C24-8FA3-E850-8CE1F6BA0706}"/>
              </a:ext>
            </a:extLst>
          </p:cNvPr>
          <p:cNvSpPr>
            <a:spLocks noChangeAspect="1"/>
          </p:cNvSpPr>
          <p:nvPr/>
        </p:nvSpPr>
        <p:spPr bwMode="auto">
          <a:xfrm>
            <a:off x="9005190" y="2519550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4F4057B-1C90-6A19-F397-FD96F2683D6E}"/>
              </a:ext>
            </a:extLst>
          </p:cNvPr>
          <p:cNvCxnSpPr>
            <a:stCxn id="43" idx="7"/>
            <a:endCxn id="37" idx="3"/>
          </p:cNvCxnSpPr>
          <p:nvPr/>
        </p:nvCxnSpPr>
        <p:spPr bwMode="auto">
          <a:xfrm flipV="1">
            <a:off x="8604267" y="2617892"/>
            <a:ext cx="417796" cy="37939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55D171-FFDF-A712-1B85-83F87DD47424}"/>
              </a:ext>
            </a:extLst>
          </p:cNvPr>
          <p:cNvCxnSpPr>
            <a:stCxn id="37" idx="0"/>
            <a:endCxn id="46" idx="4"/>
          </p:cNvCxnSpPr>
          <p:nvPr/>
        </p:nvCxnSpPr>
        <p:spPr bwMode="auto">
          <a:xfrm flipV="1">
            <a:off x="9062798" y="944945"/>
            <a:ext cx="0" cy="15746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5C19098-1CD8-71D4-CC53-B970C2BA1AE9}"/>
              </a:ext>
            </a:extLst>
          </p:cNvPr>
          <p:cNvCxnSpPr>
            <a:stCxn id="47" idx="2"/>
            <a:endCxn id="37" idx="6"/>
          </p:cNvCxnSpPr>
          <p:nvPr/>
        </p:nvCxnSpPr>
        <p:spPr bwMode="auto">
          <a:xfrm flipH="1">
            <a:off x="9120405" y="2577158"/>
            <a:ext cx="161301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6BF331A4-1E93-6BAE-F810-37311F187C28}"/>
              </a:ext>
            </a:extLst>
          </p:cNvPr>
          <p:cNvSpPr>
            <a:spLocks noChangeAspect="1"/>
          </p:cNvSpPr>
          <p:nvPr/>
        </p:nvSpPr>
        <p:spPr bwMode="auto">
          <a:xfrm>
            <a:off x="8544329" y="1328995"/>
            <a:ext cx="1728225" cy="1728225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325EA62-03F2-6DE6-AE30-CC2AC280080F}"/>
              </a:ext>
            </a:extLst>
          </p:cNvPr>
          <p:cNvSpPr>
            <a:spLocks noChangeAspect="1"/>
          </p:cNvSpPr>
          <p:nvPr/>
        </p:nvSpPr>
        <p:spPr bwMode="auto">
          <a:xfrm>
            <a:off x="8505925" y="1290590"/>
            <a:ext cx="115215" cy="11521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E34B986-C064-0546-F88B-8B7E31A41BC9}"/>
              </a:ext>
            </a:extLst>
          </p:cNvPr>
          <p:cNvSpPr>
            <a:spLocks noChangeAspect="1"/>
          </p:cNvSpPr>
          <p:nvPr/>
        </p:nvSpPr>
        <p:spPr bwMode="auto">
          <a:xfrm>
            <a:off x="8505925" y="2980410"/>
            <a:ext cx="115215" cy="11521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1861593-65EB-B978-9627-1D602F908DB5}"/>
              </a:ext>
            </a:extLst>
          </p:cNvPr>
          <p:cNvSpPr>
            <a:spLocks noChangeAspect="1"/>
          </p:cNvSpPr>
          <p:nvPr/>
        </p:nvSpPr>
        <p:spPr bwMode="auto">
          <a:xfrm>
            <a:off x="10195745" y="2980410"/>
            <a:ext cx="115215" cy="11521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60D7E28-066E-627D-B828-1464EA65652D}"/>
              </a:ext>
            </a:extLst>
          </p:cNvPr>
          <p:cNvSpPr>
            <a:spLocks noChangeAspect="1"/>
          </p:cNvSpPr>
          <p:nvPr/>
        </p:nvSpPr>
        <p:spPr bwMode="auto">
          <a:xfrm>
            <a:off x="10195745" y="1290590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DCE41C5-F2AD-AAED-7FAB-09AD634DB538}"/>
              </a:ext>
            </a:extLst>
          </p:cNvPr>
          <p:cNvSpPr>
            <a:spLocks noChangeAspect="1"/>
          </p:cNvSpPr>
          <p:nvPr/>
        </p:nvSpPr>
        <p:spPr bwMode="auto">
          <a:xfrm>
            <a:off x="9005190" y="829730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8CBAB4E-9892-5D5B-C840-E906E4B4ACF2}"/>
              </a:ext>
            </a:extLst>
          </p:cNvPr>
          <p:cNvSpPr>
            <a:spLocks noChangeAspect="1"/>
          </p:cNvSpPr>
          <p:nvPr/>
        </p:nvSpPr>
        <p:spPr bwMode="auto">
          <a:xfrm>
            <a:off x="10733415" y="2519550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B466BDD-E1DD-9D1E-49C0-323BF4ED56E5}"/>
              </a:ext>
            </a:extLst>
          </p:cNvPr>
          <p:cNvSpPr>
            <a:spLocks noChangeAspect="1"/>
          </p:cNvSpPr>
          <p:nvPr/>
        </p:nvSpPr>
        <p:spPr bwMode="auto">
          <a:xfrm>
            <a:off x="10733415" y="829730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ADBB432-0833-EF56-E20E-6D54275B24AB}"/>
              </a:ext>
            </a:extLst>
          </p:cNvPr>
          <p:cNvCxnSpPr>
            <a:stCxn id="42" idx="7"/>
            <a:endCxn id="46" idx="3"/>
          </p:cNvCxnSpPr>
          <p:nvPr/>
        </p:nvCxnSpPr>
        <p:spPr bwMode="auto">
          <a:xfrm flipV="1">
            <a:off x="8604267" y="928072"/>
            <a:ext cx="417796" cy="37939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477FDE1-CF0E-1696-2E56-4038B7401AE8}"/>
              </a:ext>
            </a:extLst>
          </p:cNvPr>
          <p:cNvCxnSpPr>
            <a:stCxn id="45" idx="7"/>
            <a:endCxn id="48" idx="2"/>
          </p:cNvCxnSpPr>
          <p:nvPr/>
        </p:nvCxnSpPr>
        <p:spPr bwMode="auto">
          <a:xfrm flipV="1">
            <a:off x="10294087" y="887338"/>
            <a:ext cx="439328" cy="42012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CBE9B06-60BE-9ABC-A9A1-94A0B36E2993}"/>
              </a:ext>
            </a:extLst>
          </p:cNvPr>
          <p:cNvCxnSpPr>
            <a:stCxn id="44" idx="6"/>
            <a:endCxn id="47" idx="3"/>
          </p:cNvCxnSpPr>
          <p:nvPr/>
        </p:nvCxnSpPr>
        <p:spPr bwMode="auto">
          <a:xfrm flipV="1">
            <a:off x="10310960" y="2617892"/>
            <a:ext cx="439328" cy="42012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3F6B522-111A-CF6F-CBEF-2BBB90232347}"/>
              </a:ext>
            </a:extLst>
          </p:cNvPr>
          <p:cNvCxnSpPr>
            <a:cxnSpLocks/>
          </p:cNvCxnSpPr>
          <p:nvPr/>
        </p:nvCxnSpPr>
        <p:spPr bwMode="auto">
          <a:xfrm flipH="1">
            <a:off x="9120405" y="887338"/>
            <a:ext cx="161301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279FFCB-A65E-2760-2B81-E7D2F2AFC6B7}"/>
              </a:ext>
            </a:extLst>
          </p:cNvPr>
          <p:cNvCxnSpPr>
            <a:stCxn id="48" idx="4"/>
            <a:endCxn id="47" idx="0"/>
          </p:cNvCxnSpPr>
          <p:nvPr/>
        </p:nvCxnSpPr>
        <p:spPr bwMode="auto">
          <a:xfrm>
            <a:off x="10791023" y="944945"/>
            <a:ext cx="0" cy="15746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6A00F485-E12E-A6B6-5E33-0C88DFCA5E90}"/>
              </a:ext>
            </a:extLst>
          </p:cNvPr>
          <p:cNvSpPr>
            <a:spLocks noChangeAspect="1"/>
          </p:cNvSpPr>
          <p:nvPr/>
        </p:nvSpPr>
        <p:spPr bwMode="auto">
          <a:xfrm>
            <a:off x="9416759" y="1263071"/>
            <a:ext cx="115215" cy="115215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7702806-58D1-E401-C0D0-0ADEE3345030}"/>
              </a:ext>
            </a:extLst>
          </p:cNvPr>
          <p:cNvSpPr>
            <a:spLocks noChangeAspect="1"/>
          </p:cNvSpPr>
          <p:nvPr/>
        </p:nvSpPr>
        <p:spPr bwMode="auto">
          <a:xfrm>
            <a:off x="10206631" y="2020285"/>
            <a:ext cx="115215" cy="115215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2833E6C-E4F9-28C0-6AC8-2AED4654E78C}"/>
              </a:ext>
            </a:extLst>
          </p:cNvPr>
          <p:cNvSpPr>
            <a:spLocks noChangeAspect="1"/>
          </p:cNvSpPr>
          <p:nvPr/>
        </p:nvSpPr>
        <p:spPr bwMode="auto">
          <a:xfrm>
            <a:off x="10481213" y="2749980"/>
            <a:ext cx="115215" cy="115215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9C1C819-67AA-252E-B5CD-D843A17109C5}"/>
              </a:ext>
            </a:extLst>
          </p:cNvPr>
          <p:cNvSpPr>
            <a:spLocks noChangeAspect="1"/>
          </p:cNvSpPr>
          <p:nvPr/>
        </p:nvSpPr>
        <p:spPr bwMode="auto">
          <a:xfrm>
            <a:off x="8747241" y="2749980"/>
            <a:ext cx="115215" cy="115215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C92AC02-4068-8292-F2C1-5CF0239CC3D7}"/>
              </a:ext>
            </a:extLst>
          </p:cNvPr>
          <p:cNvSpPr>
            <a:spLocks noChangeAspect="1"/>
          </p:cNvSpPr>
          <p:nvPr/>
        </p:nvSpPr>
        <p:spPr bwMode="auto">
          <a:xfrm>
            <a:off x="8731216" y="1060160"/>
            <a:ext cx="115215" cy="115215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754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7579A-2DB0-09DC-0FEE-23863AA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[Kazhdan </a:t>
            </a:r>
            <a:r>
              <a:rPr lang="en-US" i="1" dirty="0"/>
              <a:t>et al.</a:t>
            </a:r>
            <a:r>
              <a:rPr lang="en-US" dirty="0"/>
              <a:t>, 2007]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B1E30-23FD-AA93-CD80-3F638C41E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Given a function sampled on a regular grid: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Geometric</a:t>
            </a:r>
            <a:r>
              <a:rPr lang="en-US" dirty="0"/>
              <a:t>: Compute the </a:t>
            </a:r>
            <a:r>
              <a:rPr lang="en-US" i="1" dirty="0"/>
              <a:t>iso-vertices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/>
              <a:t>Topological</a:t>
            </a:r>
            <a:r>
              <a:rPr lang="en-US" b="1" dirty="0"/>
              <a:t>: Connect the </a:t>
            </a:r>
            <a:r>
              <a:rPr lang="en-US" b="1" i="1" dirty="0"/>
              <a:t>iso-vertices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b="1" i="1" dirty="0"/>
          </a:p>
          <a:p>
            <a:pPr marL="457200" lvl="1" indent="0">
              <a:buNone/>
            </a:pPr>
            <a:r>
              <a:rPr lang="en-US" dirty="0"/>
              <a:t>Inductively:</a:t>
            </a:r>
          </a:p>
          <a:p>
            <a:pPr lvl="1"/>
            <a:r>
              <a:rPr lang="en-US" dirty="0"/>
              <a:t>1D: Compute iso-vertices</a:t>
            </a:r>
          </a:p>
          <a:p>
            <a:pPr lvl="1"/>
            <a:r>
              <a:rPr lang="en-US" dirty="0"/>
              <a:t>2D: Compute iso-edges by connecting iso-vertices</a:t>
            </a:r>
          </a:p>
          <a:p>
            <a:pPr lvl="1"/>
            <a:r>
              <a:rPr lang="en-US" dirty="0"/>
              <a:t>3D: Compute iso-polygons by connecting iso-edges</a:t>
            </a:r>
          </a:p>
          <a:p>
            <a:pPr lvl="1"/>
            <a:r>
              <a:rPr lang="en-US" dirty="0"/>
              <a:t>…</a:t>
            </a:r>
          </a:p>
          <a:p>
            <a:pPr lvl="1"/>
            <a:r>
              <a:rPr lang="en-US" dirty="0"/>
              <a:t>[Optionally] Minimal area triangulate</a:t>
            </a:r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057ED0-8884-7220-B725-2DEAE3FF30B9}"/>
              </a:ext>
            </a:extLst>
          </p:cNvPr>
          <p:cNvCxnSpPr>
            <a:cxnSpLocks/>
          </p:cNvCxnSpPr>
          <p:nvPr/>
        </p:nvCxnSpPr>
        <p:spPr>
          <a:xfrm>
            <a:off x="838200" y="3531510"/>
            <a:ext cx="10515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DBAF3737-EC43-48F0-73FF-9BA9FC8EB7F8}"/>
              </a:ext>
            </a:extLst>
          </p:cNvPr>
          <p:cNvSpPr>
            <a:spLocks noChangeAspect="1"/>
          </p:cNvSpPr>
          <p:nvPr/>
        </p:nvSpPr>
        <p:spPr bwMode="auto">
          <a:xfrm>
            <a:off x="9005190" y="2519550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8A3585-E094-CCB8-0790-4F4A58957195}"/>
              </a:ext>
            </a:extLst>
          </p:cNvPr>
          <p:cNvCxnSpPr>
            <a:stCxn id="28" idx="7"/>
            <a:endCxn id="16" idx="3"/>
          </p:cNvCxnSpPr>
          <p:nvPr/>
        </p:nvCxnSpPr>
        <p:spPr bwMode="auto">
          <a:xfrm flipV="1">
            <a:off x="8604267" y="2617892"/>
            <a:ext cx="417796" cy="37939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A0FA25-4A06-4050-B935-1022B6F6890D}"/>
              </a:ext>
            </a:extLst>
          </p:cNvPr>
          <p:cNvCxnSpPr>
            <a:stCxn id="16" idx="0"/>
            <a:endCxn id="31" idx="4"/>
          </p:cNvCxnSpPr>
          <p:nvPr/>
        </p:nvCxnSpPr>
        <p:spPr bwMode="auto">
          <a:xfrm flipV="1">
            <a:off x="9062798" y="944945"/>
            <a:ext cx="0" cy="15746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F07A46-4E8B-C546-6035-56F5904B948F}"/>
              </a:ext>
            </a:extLst>
          </p:cNvPr>
          <p:cNvCxnSpPr>
            <a:stCxn id="32" idx="2"/>
            <a:endCxn id="16" idx="6"/>
          </p:cNvCxnSpPr>
          <p:nvPr/>
        </p:nvCxnSpPr>
        <p:spPr bwMode="auto">
          <a:xfrm flipH="1">
            <a:off x="9120405" y="2577158"/>
            <a:ext cx="161301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EA3CC1E-68AE-90D1-B7D1-749D9BEDB934}"/>
              </a:ext>
            </a:extLst>
          </p:cNvPr>
          <p:cNvSpPr/>
          <p:nvPr/>
        </p:nvSpPr>
        <p:spPr>
          <a:xfrm>
            <a:off x="8789987" y="1139826"/>
            <a:ext cx="1757363" cy="1673224"/>
          </a:xfrm>
          <a:custGeom>
            <a:avLst/>
            <a:gdLst>
              <a:gd name="connsiteX0" fmla="*/ 25400 w 1773237"/>
              <a:gd name="connsiteY0" fmla="*/ 1700212 h 1700212"/>
              <a:gd name="connsiteX1" fmla="*/ 1773237 w 1773237"/>
              <a:gd name="connsiteY1" fmla="*/ 1697037 h 1700212"/>
              <a:gd name="connsiteX2" fmla="*/ 1485900 w 1773237"/>
              <a:gd name="connsiteY2" fmla="*/ 960437 h 1700212"/>
              <a:gd name="connsiteX3" fmla="*/ 687387 w 1773237"/>
              <a:gd name="connsiteY3" fmla="*/ 211137 h 1700212"/>
              <a:gd name="connsiteX4" fmla="*/ 0 w 1773237"/>
              <a:gd name="connsiteY4" fmla="*/ 0 h 1700212"/>
              <a:gd name="connsiteX5" fmla="*/ 25400 w 1773237"/>
              <a:gd name="connsiteY5" fmla="*/ 1700212 h 1700212"/>
              <a:gd name="connsiteX0" fmla="*/ 1588 w 1749425"/>
              <a:gd name="connsiteY0" fmla="*/ 1643062 h 1643062"/>
              <a:gd name="connsiteX1" fmla="*/ 1749425 w 1749425"/>
              <a:gd name="connsiteY1" fmla="*/ 1639887 h 1643062"/>
              <a:gd name="connsiteX2" fmla="*/ 1462088 w 1749425"/>
              <a:gd name="connsiteY2" fmla="*/ 903287 h 1643062"/>
              <a:gd name="connsiteX3" fmla="*/ 663575 w 1749425"/>
              <a:gd name="connsiteY3" fmla="*/ 153987 h 1643062"/>
              <a:gd name="connsiteX4" fmla="*/ 0 w 1749425"/>
              <a:gd name="connsiteY4" fmla="*/ 0 h 1643062"/>
              <a:gd name="connsiteX5" fmla="*/ 1588 w 1749425"/>
              <a:gd name="connsiteY5" fmla="*/ 1643062 h 1643062"/>
              <a:gd name="connsiteX0" fmla="*/ 9526 w 1757363"/>
              <a:gd name="connsiteY0" fmla="*/ 1673224 h 1673224"/>
              <a:gd name="connsiteX1" fmla="*/ 1757363 w 1757363"/>
              <a:gd name="connsiteY1" fmla="*/ 1670049 h 1673224"/>
              <a:gd name="connsiteX2" fmla="*/ 1470026 w 1757363"/>
              <a:gd name="connsiteY2" fmla="*/ 933449 h 1673224"/>
              <a:gd name="connsiteX3" fmla="*/ 671513 w 1757363"/>
              <a:gd name="connsiteY3" fmla="*/ 184149 h 1673224"/>
              <a:gd name="connsiteX4" fmla="*/ 0 w 1757363"/>
              <a:gd name="connsiteY4" fmla="*/ 0 h 1673224"/>
              <a:gd name="connsiteX5" fmla="*/ 9526 w 1757363"/>
              <a:gd name="connsiteY5" fmla="*/ 1673224 h 167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7363" h="1673224">
                <a:moveTo>
                  <a:pt x="9526" y="1673224"/>
                </a:moveTo>
                <a:lnTo>
                  <a:pt x="1757363" y="1670049"/>
                </a:lnTo>
                <a:lnTo>
                  <a:pt x="1470026" y="933449"/>
                </a:lnTo>
                <a:lnTo>
                  <a:pt x="671513" y="184149"/>
                </a:lnTo>
                <a:lnTo>
                  <a:pt x="0" y="0"/>
                </a:lnTo>
                <a:cubicBezTo>
                  <a:pt x="529" y="547687"/>
                  <a:pt x="8997" y="1125537"/>
                  <a:pt x="9526" y="1673224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45D35B-1F91-0ABD-0DFA-4DFF5DC77168}"/>
              </a:ext>
            </a:extLst>
          </p:cNvPr>
          <p:cNvSpPr>
            <a:spLocks noChangeAspect="1"/>
          </p:cNvSpPr>
          <p:nvPr/>
        </p:nvSpPr>
        <p:spPr bwMode="auto">
          <a:xfrm>
            <a:off x="8544329" y="1328995"/>
            <a:ext cx="1728225" cy="1728225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D3BC9CE-7A2C-8328-230E-B15CAFE27C39}"/>
              </a:ext>
            </a:extLst>
          </p:cNvPr>
          <p:cNvSpPr>
            <a:spLocks noChangeAspect="1"/>
          </p:cNvSpPr>
          <p:nvPr/>
        </p:nvSpPr>
        <p:spPr bwMode="auto">
          <a:xfrm>
            <a:off x="8505925" y="1290590"/>
            <a:ext cx="115215" cy="11521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3772EC-F6E9-23EA-2B3F-DBD066911DC6}"/>
              </a:ext>
            </a:extLst>
          </p:cNvPr>
          <p:cNvSpPr>
            <a:spLocks noChangeAspect="1"/>
          </p:cNvSpPr>
          <p:nvPr/>
        </p:nvSpPr>
        <p:spPr bwMode="auto">
          <a:xfrm>
            <a:off x="8505925" y="2980410"/>
            <a:ext cx="115215" cy="11521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79B6B93-355E-74BD-C161-F8453F423459}"/>
              </a:ext>
            </a:extLst>
          </p:cNvPr>
          <p:cNvSpPr>
            <a:spLocks noChangeAspect="1"/>
          </p:cNvSpPr>
          <p:nvPr/>
        </p:nvSpPr>
        <p:spPr bwMode="auto">
          <a:xfrm>
            <a:off x="10195745" y="2980410"/>
            <a:ext cx="115215" cy="11521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E129402-13CC-4FAF-B7F6-A3EAFB19F3F9}"/>
              </a:ext>
            </a:extLst>
          </p:cNvPr>
          <p:cNvSpPr>
            <a:spLocks noChangeAspect="1"/>
          </p:cNvSpPr>
          <p:nvPr/>
        </p:nvSpPr>
        <p:spPr bwMode="auto">
          <a:xfrm>
            <a:off x="10195745" y="1290590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7358BD7-E1C3-519D-6C65-EAA7AEE58A86}"/>
              </a:ext>
            </a:extLst>
          </p:cNvPr>
          <p:cNvSpPr>
            <a:spLocks noChangeAspect="1"/>
          </p:cNvSpPr>
          <p:nvPr/>
        </p:nvSpPr>
        <p:spPr bwMode="auto">
          <a:xfrm>
            <a:off x="9005190" y="829730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5B1B17-D7ED-7333-9F40-B11E8264C589}"/>
              </a:ext>
            </a:extLst>
          </p:cNvPr>
          <p:cNvSpPr>
            <a:spLocks noChangeAspect="1"/>
          </p:cNvSpPr>
          <p:nvPr/>
        </p:nvSpPr>
        <p:spPr bwMode="auto">
          <a:xfrm>
            <a:off x="10733415" y="2519550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7992D49-A77D-E62E-DD55-8D77FD8C2534}"/>
              </a:ext>
            </a:extLst>
          </p:cNvPr>
          <p:cNvSpPr>
            <a:spLocks noChangeAspect="1"/>
          </p:cNvSpPr>
          <p:nvPr/>
        </p:nvSpPr>
        <p:spPr bwMode="auto">
          <a:xfrm>
            <a:off x="10733415" y="829730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EAEC454-63C0-E798-2F7F-F2C5A7A0C427}"/>
              </a:ext>
            </a:extLst>
          </p:cNvPr>
          <p:cNvCxnSpPr>
            <a:stCxn id="27" idx="7"/>
            <a:endCxn id="31" idx="3"/>
          </p:cNvCxnSpPr>
          <p:nvPr/>
        </p:nvCxnSpPr>
        <p:spPr bwMode="auto">
          <a:xfrm flipV="1">
            <a:off x="8604267" y="928072"/>
            <a:ext cx="417796" cy="37939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3D9A54C-9EAC-3834-609B-BD6043080460}"/>
              </a:ext>
            </a:extLst>
          </p:cNvPr>
          <p:cNvCxnSpPr>
            <a:stCxn id="30" idx="7"/>
            <a:endCxn id="37" idx="2"/>
          </p:cNvCxnSpPr>
          <p:nvPr/>
        </p:nvCxnSpPr>
        <p:spPr bwMode="auto">
          <a:xfrm flipV="1">
            <a:off x="10294087" y="887338"/>
            <a:ext cx="439328" cy="42012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3486E7D-6331-205C-ECCF-90338DD7A049}"/>
              </a:ext>
            </a:extLst>
          </p:cNvPr>
          <p:cNvCxnSpPr>
            <a:stCxn id="29" idx="6"/>
            <a:endCxn id="32" idx="3"/>
          </p:cNvCxnSpPr>
          <p:nvPr/>
        </p:nvCxnSpPr>
        <p:spPr bwMode="auto">
          <a:xfrm flipV="1">
            <a:off x="10310960" y="2617892"/>
            <a:ext cx="439328" cy="42012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8FE85C1-9C1E-B994-9368-DAAD75482C6A}"/>
              </a:ext>
            </a:extLst>
          </p:cNvPr>
          <p:cNvCxnSpPr>
            <a:cxnSpLocks/>
          </p:cNvCxnSpPr>
          <p:nvPr/>
        </p:nvCxnSpPr>
        <p:spPr bwMode="auto">
          <a:xfrm flipH="1">
            <a:off x="9120405" y="887338"/>
            <a:ext cx="161301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D1C9E14-30BD-EF23-0717-4E4579E11A60}"/>
              </a:ext>
            </a:extLst>
          </p:cNvPr>
          <p:cNvCxnSpPr>
            <a:stCxn id="37" idx="4"/>
            <a:endCxn id="32" idx="0"/>
          </p:cNvCxnSpPr>
          <p:nvPr/>
        </p:nvCxnSpPr>
        <p:spPr bwMode="auto">
          <a:xfrm>
            <a:off x="10791023" y="944945"/>
            <a:ext cx="0" cy="15746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F8DC262-7F18-7FE1-0E55-DF22C7726701}"/>
              </a:ext>
            </a:extLst>
          </p:cNvPr>
          <p:cNvCxnSpPr>
            <a:cxnSpLocks/>
            <a:stCxn id="55" idx="1"/>
            <a:endCxn id="7" idx="1"/>
          </p:cNvCxnSpPr>
          <p:nvPr/>
        </p:nvCxnSpPr>
        <p:spPr bwMode="auto">
          <a:xfrm>
            <a:off x="8787639" y="1130008"/>
            <a:ext cx="675620" cy="1915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4D7100F-A5BA-D45B-AA6E-0135FBF1ECC7}"/>
              </a:ext>
            </a:extLst>
          </p:cNvPr>
          <p:cNvCxnSpPr>
            <a:cxnSpLocks/>
            <a:stCxn id="7" idx="4"/>
            <a:endCxn id="8" idx="2"/>
          </p:cNvCxnSpPr>
          <p:nvPr/>
        </p:nvCxnSpPr>
        <p:spPr bwMode="auto">
          <a:xfrm>
            <a:off x="9466492" y="1329372"/>
            <a:ext cx="790366" cy="7421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0509B74-30E8-FB6C-A5D0-6106F116ED8B}"/>
              </a:ext>
            </a:extLst>
          </p:cNvPr>
          <p:cNvCxnSpPr>
            <a:cxnSpLocks/>
            <a:stCxn id="14" idx="4"/>
            <a:endCxn id="10" idx="4"/>
          </p:cNvCxnSpPr>
          <p:nvPr/>
        </p:nvCxnSpPr>
        <p:spPr bwMode="auto">
          <a:xfrm>
            <a:off x="8789987" y="1139826"/>
            <a:ext cx="9889" cy="16712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0B11BEC-4AB7-EB5F-7788-B5D4E9905B80}"/>
              </a:ext>
            </a:extLst>
          </p:cNvPr>
          <p:cNvCxnSpPr>
            <a:cxnSpLocks/>
            <a:stCxn id="8" idx="1"/>
            <a:endCxn id="9" idx="3"/>
          </p:cNvCxnSpPr>
          <p:nvPr/>
        </p:nvCxnSpPr>
        <p:spPr bwMode="auto">
          <a:xfrm>
            <a:off x="10258197" y="2068297"/>
            <a:ext cx="274572" cy="7439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B55D974-1AE2-9D3E-77FD-8C4DD302F588}"/>
              </a:ext>
            </a:extLst>
          </p:cNvPr>
          <p:cNvCxnSpPr>
            <a:cxnSpLocks/>
            <a:stCxn id="10" idx="4"/>
            <a:endCxn id="9" idx="5"/>
          </p:cNvCxnSpPr>
          <p:nvPr/>
        </p:nvCxnSpPr>
        <p:spPr bwMode="auto">
          <a:xfrm>
            <a:off x="8799876" y="2811114"/>
            <a:ext cx="1739359" cy="1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6A8DAE6B-34F6-5881-E6E1-747843E0A160}"/>
              </a:ext>
            </a:extLst>
          </p:cNvPr>
          <p:cNvSpPr>
            <a:spLocks noChangeAspect="1"/>
          </p:cNvSpPr>
          <p:nvPr/>
        </p:nvSpPr>
        <p:spPr>
          <a:xfrm>
            <a:off x="9461920" y="1320228"/>
            <a:ext cx="9144" cy="9144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14E5934-27C5-B6DF-C39E-F493E045F83F}"/>
              </a:ext>
            </a:extLst>
          </p:cNvPr>
          <p:cNvSpPr>
            <a:spLocks noChangeAspect="1"/>
          </p:cNvSpPr>
          <p:nvPr/>
        </p:nvSpPr>
        <p:spPr>
          <a:xfrm>
            <a:off x="10256858" y="2066958"/>
            <a:ext cx="9144" cy="9144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3F3DC7-67CA-B429-BCF3-397D2510F0FA}"/>
              </a:ext>
            </a:extLst>
          </p:cNvPr>
          <p:cNvSpPr>
            <a:spLocks noChangeAspect="1"/>
          </p:cNvSpPr>
          <p:nvPr/>
        </p:nvSpPr>
        <p:spPr>
          <a:xfrm>
            <a:off x="10531430" y="2804461"/>
            <a:ext cx="9144" cy="9144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C1B397B-2C58-E064-002E-8D9528C09B0E}"/>
              </a:ext>
            </a:extLst>
          </p:cNvPr>
          <p:cNvSpPr>
            <a:spLocks noChangeAspect="1"/>
          </p:cNvSpPr>
          <p:nvPr/>
        </p:nvSpPr>
        <p:spPr>
          <a:xfrm>
            <a:off x="8795304" y="2801970"/>
            <a:ext cx="9144" cy="9144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33791">
            <a:extLst>
              <a:ext uri="{FF2B5EF4-FFF2-40B4-BE49-F238E27FC236}">
                <a16:creationId xmlns:a16="http://schemas.microsoft.com/office/drawing/2014/main" id="{C754B5A5-D6B8-49FA-8E5D-E48527234064}"/>
              </a:ext>
            </a:extLst>
          </p:cNvPr>
          <p:cNvSpPr/>
          <p:nvPr/>
        </p:nvSpPr>
        <p:spPr bwMode="auto">
          <a:xfrm>
            <a:off x="8804875" y="2074119"/>
            <a:ext cx="1738766" cy="736826"/>
          </a:xfrm>
          <a:custGeom>
            <a:avLst/>
            <a:gdLst>
              <a:gd name="connsiteX0" fmla="*/ 1730828 w 1730828"/>
              <a:gd name="connsiteY0" fmla="*/ 751114 h 751114"/>
              <a:gd name="connsiteX1" fmla="*/ 1469571 w 1730828"/>
              <a:gd name="connsiteY1" fmla="*/ 0 h 751114"/>
              <a:gd name="connsiteX2" fmla="*/ 0 w 1730828"/>
              <a:gd name="connsiteY2" fmla="*/ 751114 h 751114"/>
              <a:gd name="connsiteX3" fmla="*/ 1730828 w 1730828"/>
              <a:gd name="connsiteY3" fmla="*/ 751114 h 751114"/>
              <a:gd name="connsiteX0" fmla="*/ 1730828 w 1730828"/>
              <a:gd name="connsiteY0" fmla="*/ 735239 h 735239"/>
              <a:gd name="connsiteX1" fmla="*/ 1445759 w 1730828"/>
              <a:gd name="connsiteY1" fmla="*/ 0 h 735239"/>
              <a:gd name="connsiteX2" fmla="*/ 0 w 1730828"/>
              <a:gd name="connsiteY2" fmla="*/ 735239 h 735239"/>
              <a:gd name="connsiteX3" fmla="*/ 1730828 w 1730828"/>
              <a:gd name="connsiteY3" fmla="*/ 735239 h 735239"/>
              <a:gd name="connsiteX0" fmla="*/ 1738766 w 1738766"/>
              <a:gd name="connsiteY0" fmla="*/ 735239 h 746351"/>
              <a:gd name="connsiteX1" fmla="*/ 1453697 w 1738766"/>
              <a:gd name="connsiteY1" fmla="*/ 0 h 746351"/>
              <a:gd name="connsiteX2" fmla="*/ 0 w 1738766"/>
              <a:gd name="connsiteY2" fmla="*/ 746351 h 746351"/>
              <a:gd name="connsiteX3" fmla="*/ 1738766 w 1738766"/>
              <a:gd name="connsiteY3" fmla="*/ 735239 h 746351"/>
              <a:gd name="connsiteX0" fmla="*/ 1738766 w 1738766"/>
              <a:gd name="connsiteY0" fmla="*/ 735239 h 736826"/>
              <a:gd name="connsiteX1" fmla="*/ 1453697 w 1738766"/>
              <a:gd name="connsiteY1" fmla="*/ 0 h 736826"/>
              <a:gd name="connsiteX2" fmla="*/ 0 w 1738766"/>
              <a:gd name="connsiteY2" fmla="*/ 736826 h 736826"/>
              <a:gd name="connsiteX3" fmla="*/ 1738766 w 1738766"/>
              <a:gd name="connsiteY3" fmla="*/ 735239 h 73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8766" h="736826">
                <a:moveTo>
                  <a:pt x="1738766" y="735239"/>
                </a:moveTo>
                <a:lnTo>
                  <a:pt x="1453697" y="0"/>
                </a:lnTo>
                <a:lnTo>
                  <a:pt x="0" y="736826"/>
                </a:lnTo>
                <a:lnTo>
                  <a:pt x="1738766" y="735239"/>
                </a:lnTo>
                <a:close/>
              </a:path>
            </a:pathLst>
          </a:custGeom>
          <a:solidFill>
            <a:srgbClr val="7093D2">
              <a:alpha val="6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4" name="Freeform 33796">
            <a:extLst>
              <a:ext uri="{FF2B5EF4-FFF2-40B4-BE49-F238E27FC236}">
                <a16:creationId xmlns:a16="http://schemas.microsoft.com/office/drawing/2014/main" id="{DE59F994-24F8-B770-4D19-1C46BDA003A8}"/>
              </a:ext>
            </a:extLst>
          </p:cNvPr>
          <p:cNvSpPr/>
          <p:nvPr/>
        </p:nvSpPr>
        <p:spPr bwMode="auto">
          <a:xfrm>
            <a:off x="8801019" y="1325953"/>
            <a:ext cx="1457780" cy="1491571"/>
          </a:xfrm>
          <a:custGeom>
            <a:avLst/>
            <a:gdLst>
              <a:gd name="connsiteX0" fmla="*/ 1426029 w 1426029"/>
              <a:gd name="connsiteY0" fmla="*/ 740229 h 1480457"/>
              <a:gd name="connsiteX1" fmla="*/ 642257 w 1426029"/>
              <a:gd name="connsiteY1" fmla="*/ 0 h 1480457"/>
              <a:gd name="connsiteX2" fmla="*/ 0 w 1426029"/>
              <a:gd name="connsiteY2" fmla="*/ 1480457 h 1480457"/>
              <a:gd name="connsiteX3" fmla="*/ 1426029 w 1426029"/>
              <a:gd name="connsiteY3" fmla="*/ 740229 h 1480457"/>
              <a:gd name="connsiteX0" fmla="*/ 1413329 w 1413329"/>
              <a:gd name="connsiteY0" fmla="*/ 760866 h 1480457"/>
              <a:gd name="connsiteX1" fmla="*/ 642257 w 1413329"/>
              <a:gd name="connsiteY1" fmla="*/ 0 h 1480457"/>
              <a:gd name="connsiteX2" fmla="*/ 0 w 1413329"/>
              <a:gd name="connsiteY2" fmla="*/ 1480457 h 1480457"/>
              <a:gd name="connsiteX3" fmla="*/ 1413329 w 1413329"/>
              <a:gd name="connsiteY3" fmla="*/ 760866 h 1480457"/>
              <a:gd name="connsiteX0" fmla="*/ 1413329 w 1413329"/>
              <a:gd name="connsiteY0" fmla="*/ 752929 h 1472520"/>
              <a:gd name="connsiteX1" fmla="*/ 620032 w 1413329"/>
              <a:gd name="connsiteY1" fmla="*/ 0 h 1472520"/>
              <a:gd name="connsiteX2" fmla="*/ 0 w 1413329"/>
              <a:gd name="connsiteY2" fmla="*/ 1472520 h 1472520"/>
              <a:gd name="connsiteX3" fmla="*/ 1413329 w 1413329"/>
              <a:gd name="connsiteY3" fmla="*/ 752929 h 1472520"/>
              <a:gd name="connsiteX0" fmla="*/ 1453017 w 1453017"/>
              <a:gd name="connsiteY0" fmla="*/ 752929 h 1491570"/>
              <a:gd name="connsiteX1" fmla="*/ 659720 w 1453017"/>
              <a:gd name="connsiteY1" fmla="*/ 0 h 1491570"/>
              <a:gd name="connsiteX2" fmla="*/ 0 w 1453017"/>
              <a:gd name="connsiteY2" fmla="*/ 1491570 h 1491570"/>
              <a:gd name="connsiteX3" fmla="*/ 1453017 w 1453017"/>
              <a:gd name="connsiteY3" fmla="*/ 752929 h 1491570"/>
              <a:gd name="connsiteX0" fmla="*/ 1384755 w 1384755"/>
              <a:gd name="connsiteY0" fmla="*/ 752929 h 1540783"/>
              <a:gd name="connsiteX1" fmla="*/ 591458 w 1384755"/>
              <a:gd name="connsiteY1" fmla="*/ 0 h 1540783"/>
              <a:gd name="connsiteX2" fmla="*/ 0 w 1384755"/>
              <a:gd name="connsiteY2" fmla="*/ 1540783 h 1540783"/>
              <a:gd name="connsiteX3" fmla="*/ 1384755 w 1384755"/>
              <a:gd name="connsiteY3" fmla="*/ 752929 h 1540783"/>
              <a:gd name="connsiteX0" fmla="*/ 1457780 w 1457780"/>
              <a:gd name="connsiteY0" fmla="*/ 752929 h 1491571"/>
              <a:gd name="connsiteX1" fmla="*/ 664483 w 1457780"/>
              <a:gd name="connsiteY1" fmla="*/ 0 h 1491571"/>
              <a:gd name="connsiteX2" fmla="*/ 0 w 1457780"/>
              <a:gd name="connsiteY2" fmla="*/ 1491571 h 1491571"/>
              <a:gd name="connsiteX3" fmla="*/ 1457780 w 1457780"/>
              <a:gd name="connsiteY3" fmla="*/ 752929 h 149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7780" h="1491571">
                <a:moveTo>
                  <a:pt x="1457780" y="752929"/>
                </a:moveTo>
                <a:lnTo>
                  <a:pt x="664483" y="0"/>
                </a:lnTo>
                <a:lnTo>
                  <a:pt x="0" y="1491571"/>
                </a:lnTo>
                <a:lnTo>
                  <a:pt x="1457780" y="752929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5" name="Freeform 33797">
            <a:extLst>
              <a:ext uri="{FF2B5EF4-FFF2-40B4-BE49-F238E27FC236}">
                <a16:creationId xmlns:a16="http://schemas.microsoft.com/office/drawing/2014/main" id="{7AD08FE4-7194-5F97-B652-F8F10A4EBFA8}"/>
              </a:ext>
            </a:extLst>
          </p:cNvPr>
          <p:cNvSpPr/>
          <p:nvPr/>
        </p:nvSpPr>
        <p:spPr bwMode="auto">
          <a:xfrm>
            <a:off x="8787559" y="1130008"/>
            <a:ext cx="674994" cy="1685471"/>
          </a:xfrm>
          <a:custGeom>
            <a:avLst/>
            <a:gdLst>
              <a:gd name="connsiteX0" fmla="*/ 674914 w 674914"/>
              <a:gd name="connsiteY0" fmla="*/ 185057 h 1698172"/>
              <a:gd name="connsiteX1" fmla="*/ 0 w 674914"/>
              <a:gd name="connsiteY1" fmla="*/ 0 h 1698172"/>
              <a:gd name="connsiteX2" fmla="*/ 21772 w 674914"/>
              <a:gd name="connsiteY2" fmla="*/ 1698172 h 1698172"/>
              <a:gd name="connsiteX3" fmla="*/ 674914 w 674914"/>
              <a:gd name="connsiteY3" fmla="*/ 185057 h 1698172"/>
              <a:gd name="connsiteX0" fmla="*/ 674914 w 674914"/>
              <a:gd name="connsiteY0" fmla="*/ 185057 h 1693409"/>
              <a:gd name="connsiteX1" fmla="*/ 0 w 674914"/>
              <a:gd name="connsiteY1" fmla="*/ 0 h 1693409"/>
              <a:gd name="connsiteX2" fmla="*/ 18597 w 674914"/>
              <a:gd name="connsiteY2" fmla="*/ 1693409 h 1693409"/>
              <a:gd name="connsiteX3" fmla="*/ 674914 w 674914"/>
              <a:gd name="connsiteY3" fmla="*/ 185057 h 1693409"/>
              <a:gd name="connsiteX0" fmla="*/ 678542 w 678542"/>
              <a:gd name="connsiteY0" fmla="*/ 185057 h 1693409"/>
              <a:gd name="connsiteX1" fmla="*/ 3628 w 678542"/>
              <a:gd name="connsiteY1" fmla="*/ 0 h 1693409"/>
              <a:gd name="connsiteX2" fmla="*/ 0 w 678542"/>
              <a:gd name="connsiteY2" fmla="*/ 1693409 h 1693409"/>
              <a:gd name="connsiteX3" fmla="*/ 678542 w 678542"/>
              <a:gd name="connsiteY3" fmla="*/ 185057 h 1693409"/>
              <a:gd name="connsiteX0" fmla="*/ 664254 w 664254"/>
              <a:gd name="connsiteY0" fmla="*/ 202520 h 1693409"/>
              <a:gd name="connsiteX1" fmla="*/ 3628 w 664254"/>
              <a:gd name="connsiteY1" fmla="*/ 0 h 1693409"/>
              <a:gd name="connsiteX2" fmla="*/ 0 w 664254"/>
              <a:gd name="connsiteY2" fmla="*/ 1693409 h 1693409"/>
              <a:gd name="connsiteX3" fmla="*/ 664254 w 664254"/>
              <a:gd name="connsiteY3" fmla="*/ 202520 h 1693409"/>
              <a:gd name="connsiteX0" fmla="*/ 687655 w 687655"/>
              <a:gd name="connsiteY0" fmla="*/ 210457 h 1701346"/>
              <a:gd name="connsiteX1" fmla="*/ 41 w 687655"/>
              <a:gd name="connsiteY1" fmla="*/ 0 h 1701346"/>
              <a:gd name="connsiteX2" fmla="*/ 23401 w 687655"/>
              <a:gd name="connsiteY2" fmla="*/ 1701346 h 1701346"/>
              <a:gd name="connsiteX3" fmla="*/ 687655 w 687655"/>
              <a:gd name="connsiteY3" fmla="*/ 210457 h 1701346"/>
              <a:gd name="connsiteX0" fmla="*/ 674994 w 674994"/>
              <a:gd name="connsiteY0" fmla="*/ 185057 h 1675946"/>
              <a:gd name="connsiteX1" fmla="*/ 80 w 674994"/>
              <a:gd name="connsiteY1" fmla="*/ 0 h 1675946"/>
              <a:gd name="connsiteX2" fmla="*/ 10740 w 674994"/>
              <a:gd name="connsiteY2" fmla="*/ 1675946 h 1675946"/>
              <a:gd name="connsiteX3" fmla="*/ 674994 w 674994"/>
              <a:gd name="connsiteY3" fmla="*/ 185057 h 1675946"/>
              <a:gd name="connsiteX0" fmla="*/ 674994 w 674994"/>
              <a:gd name="connsiteY0" fmla="*/ 194582 h 1685471"/>
              <a:gd name="connsiteX1" fmla="*/ 80 w 674994"/>
              <a:gd name="connsiteY1" fmla="*/ 0 h 1685471"/>
              <a:gd name="connsiteX2" fmla="*/ 10740 w 674994"/>
              <a:gd name="connsiteY2" fmla="*/ 1685471 h 1685471"/>
              <a:gd name="connsiteX3" fmla="*/ 674994 w 674994"/>
              <a:gd name="connsiteY3" fmla="*/ 194582 h 1685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994" h="1685471">
                <a:moveTo>
                  <a:pt x="674994" y="194582"/>
                </a:moveTo>
                <a:cubicBezTo>
                  <a:pt x="445789" y="124430"/>
                  <a:pt x="229285" y="70152"/>
                  <a:pt x="80" y="0"/>
                </a:cubicBezTo>
                <a:cubicBezTo>
                  <a:pt x="-1129" y="564470"/>
                  <a:pt x="11949" y="1121001"/>
                  <a:pt x="10740" y="1685471"/>
                </a:cubicBezTo>
                <a:lnTo>
                  <a:pt x="674994" y="194582"/>
                </a:lnTo>
                <a:close/>
              </a:path>
            </a:pathLst>
          </a:custGeom>
          <a:solidFill>
            <a:srgbClr val="2F5395">
              <a:alpha val="6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565FA0-F9E0-FE41-1F66-3ABEA3E9B8CE}"/>
              </a:ext>
            </a:extLst>
          </p:cNvPr>
          <p:cNvGrpSpPr/>
          <p:nvPr/>
        </p:nvGrpSpPr>
        <p:grpSpPr>
          <a:xfrm>
            <a:off x="8731216" y="1060160"/>
            <a:ext cx="1865212" cy="1805035"/>
            <a:chOff x="8731216" y="1060160"/>
            <a:chExt cx="1865212" cy="1805035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5803881-6E77-D42A-868B-5F61C3AECBD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416759" y="1263071"/>
              <a:ext cx="115215" cy="11521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5383D0D-58F3-0BF6-F753-FA4EDB92868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206631" y="2020285"/>
              <a:ext cx="115215" cy="11521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8F50380-A905-552F-ECD2-7B6C539B856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81213" y="2749980"/>
              <a:ext cx="115215" cy="11521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86A3787-67FA-ABC0-E34A-677FBBC2E9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241" y="2749980"/>
              <a:ext cx="115215" cy="11521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E9D67E7-6EDD-ED82-3ABB-6D930E10BC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31216" y="1060160"/>
              <a:ext cx="115215" cy="11521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75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0" grpId="0" animBg="1"/>
      <p:bldP spid="54" grpId="0" animBg="1"/>
      <p:bldP spid="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7579A-2DB0-09DC-0FEE-23863AA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[Kazhdan </a:t>
            </a:r>
            <a:r>
              <a:rPr lang="en-US" i="1" dirty="0"/>
              <a:t>et al.</a:t>
            </a:r>
            <a:r>
              <a:rPr lang="en-US" dirty="0"/>
              <a:t>, 2007]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B1E30-23FD-AA93-CD80-3F638C41E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Given a function sampled on a regular grid: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Geometric</a:t>
            </a:r>
            <a:r>
              <a:rPr lang="en-US" dirty="0"/>
              <a:t>: Compute the </a:t>
            </a:r>
            <a:r>
              <a:rPr lang="en-US" i="1" dirty="0"/>
              <a:t>iso-vertices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Topological</a:t>
            </a:r>
            <a:r>
              <a:rPr lang="en-US" dirty="0"/>
              <a:t>: Connect the </a:t>
            </a:r>
            <a:r>
              <a:rPr lang="en-US" i="1" dirty="0"/>
              <a:t>iso-vertices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b="1" i="1" dirty="0"/>
          </a:p>
          <a:p>
            <a:pPr marL="457200" lvl="1" indent="0">
              <a:buNone/>
            </a:pPr>
            <a:r>
              <a:rPr lang="en-US" dirty="0"/>
              <a:t>For adaptive octrees, with face-adjacent leaf nodes at different levels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057ED0-8884-7220-B725-2DEAE3FF30B9}"/>
              </a:ext>
            </a:extLst>
          </p:cNvPr>
          <p:cNvCxnSpPr>
            <a:cxnSpLocks/>
          </p:cNvCxnSpPr>
          <p:nvPr/>
        </p:nvCxnSpPr>
        <p:spPr>
          <a:xfrm>
            <a:off x="838200" y="3531510"/>
            <a:ext cx="10515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AutoShape 37">
            <a:extLst>
              <a:ext uri="{FF2B5EF4-FFF2-40B4-BE49-F238E27FC236}">
                <a16:creationId xmlns:a16="http://schemas.microsoft.com/office/drawing/2014/main" id="{56B76D36-D8AF-4EE3-47EF-F80AD24603F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747743" y="1089731"/>
            <a:ext cx="620993" cy="193163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AutoShape 21">
            <a:extLst>
              <a:ext uri="{FF2B5EF4-FFF2-40B4-BE49-F238E27FC236}">
                <a16:creationId xmlns:a16="http://schemas.microsoft.com/office/drawing/2014/main" id="{5FE26620-A719-5CBC-41FB-430D2832FF88}"/>
              </a:ext>
            </a:extLst>
          </p:cNvPr>
          <p:cNvCxnSpPr>
            <a:cxnSpLocks noChangeShapeType="1"/>
            <a:endCxn id="44" idx="7"/>
          </p:cNvCxnSpPr>
          <p:nvPr/>
        </p:nvCxnSpPr>
        <p:spPr bwMode="auto">
          <a:xfrm>
            <a:off x="10121900" y="2409952"/>
            <a:ext cx="314346" cy="224099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AutoShape 22">
            <a:extLst>
              <a:ext uri="{FF2B5EF4-FFF2-40B4-BE49-F238E27FC236}">
                <a16:creationId xmlns:a16="http://schemas.microsoft.com/office/drawing/2014/main" id="{46F5E873-F331-4A79-FDFD-0904C4EE9189}"/>
              </a:ext>
            </a:extLst>
          </p:cNvPr>
          <p:cNvCxnSpPr>
            <a:cxnSpLocks noChangeShapeType="1"/>
            <a:stCxn id="85" idx="4"/>
            <a:endCxn id="86" idx="7"/>
          </p:cNvCxnSpPr>
          <p:nvPr/>
        </p:nvCxnSpPr>
        <p:spPr bwMode="auto">
          <a:xfrm>
            <a:off x="9879330" y="1886712"/>
            <a:ext cx="199427" cy="4699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AutoShape 23">
            <a:extLst>
              <a:ext uri="{FF2B5EF4-FFF2-40B4-BE49-F238E27FC236}">
                <a16:creationId xmlns:a16="http://schemas.microsoft.com/office/drawing/2014/main" id="{B9D37876-6969-0823-0C2B-3FF21C9C4370}"/>
              </a:ext>
            </a:extLst>
          </p:cNvPr>
          <p:cNvCxnSpPr>
            <a:cxnSpLocks noChangeShapeType="1"/>
            <a:stCxn id="76" idx="4"/>
          </p:cNvCxnSpPr>
          <p:nvPr/>
        </p:nvCxnSpPr>
        <p:spPr bwMode="auto">
          <a:xfrm flipH="1">
            <a:off x="9879330" y="1243364"/>
            <a:ext cx="80629" cy="57222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" name="Group 4">
            <a:extLst>
              <a:ext uri="{FF2B5EF4-FFF2-40B4-BE49-F238E27FC236}">
                <a16:creationId xmlns:a16="http://schemas.microsoft.com/office/drawing/2014/main" id="{E274D067-7787-B9B5-9BCD-967A8A56ECC4}"/>
              </a:ext>
            </a:extLst>
          </p:cNvPr>
          <p:cNvGrpSpPr>
            <a:grpSpLocks/>
          </p:cNvGrpSpPr>
          <p:nvPr/>
        </p:nvGrpSpPr>
        <p:grpSpPr bwMode="auto">
          <a:xfrm>
            <a:off x="9730089" y="979204"/>
            <a:ext cx="2202180" cy="2202180"/>
            <a:chOff x="2400" y="1728"/>
            <a:chExt cx="1734" cy="1734"/>
          </a:xfrm>
        </p:grpSpPr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F2C24471-A393-3857-1F40-6383C66C0FB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400" y="1728"/>
              <a:ext cx="1728" cy="576"/>
            </a:xfrm>
            <a:prstGeom prst="parallelogram">
              <a:avLst>
                <a:gd name="adj" fmla="val 100167"/>
              </a:avLst>
            </a:prstGeom>
            <a:noFill/>
            <a:ln w="25400" algn="ctr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id="{33F19287-E639-D76E-B5F0-70B89D6AA3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824" y="2304"/>
              <a:ext cx="1728" cy="576"/>
            </a:xfrm>
            <a:prstGeom prst="parallelogram">
              <a:avLst>
                <a:gd name="adj" fmla="val 100167"/>
              </a:avLst>
            </a:prstGeom>
            <a:noFill/>
            <a:ln w="25400" algn="ctr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3657A0E4-A7E6-2CDC-7FEE-F061DC34737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2976" y="2304"/>
              <a:ext cx="1152" cy="1152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  <p:cxnSp>
          <p:nvCxnSpPr>
            <p:cNvPr id="15" name="AutoShape 8">
              <a:extLst>
                <a:ext uri="{FF2B5EF4-FFF2-40B4-BE49-F238E27FC236}">
                  <a16:creationId xmlns:a16="http://schemas.microsoft.com/office/drawing/2014/main" id="{18B19F40-4E49-591F-2CFB-39C06615A19F}"/>
                </a:ext>
              </a:extLst>
            </p:cNvPr>
            <p:cNvCxnSpPr>
              <a:cxnSpLocks noChangeShapeType="1"/>
              <a:stCxn id="13" idx="2"/>
              <a:endCxn id="13" idx="5"/>
            </p:cNvCxnSpPr>
            <p:nvPr/>
          </p:nvCxnSpPr>
          <p:spPr bwMode="auto">
            <a:xfrm>
              <a:off x="2688" y="2016"/>
              <a:ext cx="0" cy="1151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AutoShape 9">
              <a:extLst>
                <a:ext uri="{FF2B5EF4-FFF2-40B4-BE49-F238E27FC236}">
                  <a16:creationId xmlns:a16="http://schemas.microsoft.com/office/drawing/2014/main" id="{54A95457-528A-7670-DDAC-7ACCF9187594}"/>
                </a:ext>
              </a:extLst>
            </p:cNvPr>
            <p:cNvCxnSpPr>
              <a:cxnSpLocks noChangeShapeType="1"/>
              <a:stCxn id="13" idx="0"/>
              <a:endCxn id="14" idx="3"/>
            </p:cNvCxnSpPr>
            <p:nvPr/>
          </p:nvCxnSpPr>
          <p:spPr bwMode="auto">
            <a:xfrm>
              <a:off x="2400" y="2303"/>
              <a:ext cx="570" cy="577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AutoShape 10">
              <a:extLst>
                <a:ext uri="{FF2B5EF4-FFF2-40B4-BE49-F238E27FC236}">
                  <a16:creationId xmlns:a16="http://schemas.microsoft.com/office/drawing/2014/main" id="{B36B1385-DB56-FC2B-EA56-9DC19E532A7F}"/>
                </a:ext>
              </a:extLst>
            </p:cNvPr>
            <p:cNvCxnSpPr>
              <a:cxnSpLocks noChangeShapeType="1"/>
              <a:stCxn id="13" idx="2"/>
              <a:endCxn id="12" idx="5"/>
            </p:cNvCxnSpPr>
            <p:nvPr/>
          </p:nvCxnSpPr>
          <p:spPr bwMode="auto">
            <a:xfrm>
              <a:off x="2688" y="2016"/>
              <a:ext cx="1151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AutoShape 11">
              <a:extLst>
                <a:ext uri="{FF2B5EF4-FFF2-40B4-BE49-F238E27FC236}">
                  <a16:creationId xmlns:a16="http://schemas.microsoft.com/office/drawing/2014/main" id="{F51532BD-2270-3932-87F7-B74591E88630}"/>
                </a:ext>
              </a:extLst>
            </p:cNvPr>
            <p:cNvCxnSpPr>
              <a:cxnSpLocks noChangeShapeType="1"/>
              <a:stCxn id="12" idx="0"/>
              <a:endCxn id="14" idx="0"/>
            </p:cNvCxnSpPr>
            <p:nvPr/>
          </p:nvCxnSpPr>
          <p:spPr bwMode="auto">
            <a:xfrm>
              <a:off x="2975" y="1728"/>
              <a:ext cx="577" cy="57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12">
              <a:extLst>
                <a:ext uri="{FF2B5EF4-FFF2-40B4-BE49-F238E27FC236}">
                  <a16:creationId xmlns:a16="http://schemas.microsoft.com/office/drawing/2014/main" id="{A9C52B71-9402-A3A8-3BEA-0868DAB0E589}"/>
                </a:ext>
              </a:extLst>
            </p:cNvPr>
            <p:cNvCxnSpPr>
              <a:cxnSpLocks noChangeShapeType="1"/>
              <a:stCxn id="14" idx="0"/>
              <a:endCxn id="14" idx="2"/>
            </p:cNvCxnSpPr>
            <p:nvPr/>
          </p:nvCxnSpPr>
          <p:spPr bwMode="auto">
            <a:xfrm>
              <a:off x="3552" y="2298"/>
              <a:ext cx="0" cy="1164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AutoShape 13">
              <a:extLst>
                <a:ext uri="{FF2B5EF4-FFF2-40B4-BE49-F238E27FC236}">
                  <a16:creationId xmlns:a16="http://schemas.microsoft.com/office/drawing/2014/main" id="{80218285-1A42-F199-1391-2F70BD68221F}"/>
                </a:ext>
              </a:extLst>
            </p:cNvPr>
            <p:cNvCxnSpPr>
              <a:cxnSpLocks noChangeShapeType="1"/>
              <a:stCxn id="14" idx="1"/>
              <a:endCxn id="14" idx="3"/>
            </p:cNvCxnSpPr>
            <p:nvPr/>
          </p:nvCxnSpPr>
          <p:spPr bwMode="auto">
            <a:xfrm flipH="1">
              <a:off x="2970" y="2880"/>
              <a:ext cx="1164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id="{13929DAA-6927-C6FC-0907-D98AB07CA386}"/>
              </a:ext>
            </a:extLst>
          </p:cNvPr>
          <p:cNvGrpSpPr>
            <a:grpSpLocks/>
          </p:cNvGrpSpPr>
          <p:nvPr/>
        </p:nvGrpSpPr>
        <p:grpSpPr bwMode="auto">
          <a:xfrm>
            <a:off x="7284069" y="979204"/>
            <a:ext cx="2194560" cy="2194560"/>
            <a:chOff x="288" y="1728"/>
            <a:chExt cx="1728" cy="1728"/>
          </a:xfrm>
        </p:grpSpPr>
        <p:sp>
          <p:nvSpPr>
            <p:cNvPr id="33" name="AutoShape 15">
              <a:extLst>
                <a:ext uri="{FF2B5EF4-FFF2-40B4-BE49-F238E27FC236}">
                  <a16:creationId xmlns:a16="http://schemas.microsoft.com/office/drawing/2014/main" id="{62717D93-F54F-8D08-F163-C579E211A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728"/>
              <a:ext cx="1728" cy="576"/>
            </a:xfrm>
            <a:prstGeom prst="parallelogram">
              <a:avLst>
                <a:gd name="adj" fmla="val 100167"/>
              </a:avLst>
            </a:prstGeom>
            <a:noFill/>
            <a:ln w="25400" algn="ctr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16">
              <a:extLst>
                <a:ext uri="{FF2B5EF4-FFF2-40B4-BE49-F238E27FC236}">
                  <a16:creationId xmlns:a16="http://schemas.microsoft.com/office/drawing/2014/main" id="{6B7F9A63-17E9-0C36-D469-C11E24B4E8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64" y="2304"/>
              <a:ext cx="1728" cy="576"/>
            </a:xfrm>
            <a:prstGeom prst="parallelogram">
              <a:avLst>
                <a:gd name="adj" fmla="val 100167"/>
              </a:avLst>
            </a:prstGeom>
            <a:noFill/>
            <a:ln w="25400" algn="ctr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14646071-4C98-0820-BA4D-E01319A53BC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8" y="2304"/>
              <a:ext cx="1152" cy="1152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</p:grpSp>
      <p:sp>
        <p:nvSpPr>
          <p:cNvPr id="36" name="Oval 18">
            <a:extLst>
              <a:ext uri="{FF2B5EF4-FFF2-40B4-BE49-F238E27FC236}">
                <a16:creationId xmlns:a16="http://schemas.microsoft.com/office/drawing/2014/main" id="{8D61B639-36D0-CD7E-EECD-A9C2B4EC13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20439" y="2960404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19">
            <a:extLst>
              <a:ext uri="{FF2B5EF4-FFF2-40B4-BE49-F238E27FC236}">
                <a16:creationId xmlns:a16="http://schemas.microsoft.com/office/drawing/2014/main" id="{15719FC7-5CC4-B723-D27D-9D59C7A2C16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0427319" y="2625124"/>
            <a:ext cx="60960" cy="60960"/>
          </a:xfrm>
          <a:prstGeom prst="ellipse">
            <a:avLst/>
          </a:prstGeom>
          <a:solidFill>
            <a:schemeClr val="tx2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" name="Group 22">
            <a:extLst>
              <a:ext uri="{FF2B5EF4-FFF2-40B4-BE49-F238E27FC236}">
                <a16:creationId xmlns:a16="http://schemas.microsoft.com/office/drawing/2014/main" id="{5F146377-69B3-6DE9-BED9-3141E2C6884A}"/>
              </a:ext>
            </a:extLst>
          </p:cNvPr>
          <p:cNvGrpSpPr>
            <a:grpSpLocks/>
          </p:cNvGrpSpPr>
          <p:nvPr/>
        </p:nvGrpSpPr>
        <p:grpSpPr bwMode="auto">
          <a:xfrm>
            <a:off x="8720439" y="943644"/>
            <a:ext cx="802640" cy="2260600"/>
            <a:chOff x="2275" y="2540"/>
            <a:chExt cx="632" cy="1780"/>
          </a:xfrm>
        </p:grpSpPr>
        <p:sp>
          <p:nvSpPr>
            <p:cNvPr id="47" name="Oval 23">
              <a:extLst>
                <a:ext uri="{FF2B5EF4-FFF2-40B4-BE49-F238E27FC236}">
                  <a16:creationId xmlns:a16="http://schemas.microsoft.com/office/drawing/2014/main" id="{92254CC3-A520-E06A-5B8E-D2A957C953A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75" y="3120"/>
              <a:ext cx="56" cy="5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2" name="Oval 24">
              <a:extLst>
                <a:ext uri="{FF2B5EF4-FFF2-40B4-BE49-F238E27FC236}">
                  <a16:creationId xmlns:a16="http://schemas.microsoft.com/office/drawing/2014/main" id="{82883B79-B378-FEB5-0D54-BDE64C14766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75" y="4264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25">
              <a:extLst>
                <a:ext uri="{FF2B5EF4-FFF2-40B4-BE49-F238E27FC236}">
                  <a16:creationId xmlns:a16="http://schemas.microsoft.com/office/drawing/2014/main" id="{5B16BA14-C5B6-E382-F7D2-3C8818762A7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51" y="3696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26">
              <a:extLst>
                <a:ext uri="{FF2B5EF4-FFF2-40B4-BE49-F238E27FC236}">
                  <a16:creationId xmlns:a16="http://schemas.microsoft.com/office/drawing/2014/main" id="{E7AFA3F7-D309-B5FD-9691-F2E30944301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39" y="2540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5" name="Group 27">
            <a:extLst>
              <a:ext uri="{FF2B5EF4-FFF2-40B4-BE49-F238E27FC236}">
                <a16:creationId xmlns:a16="http://schemas.microsoft.com/office/drawing/2014/main" id="{C7FF912D-0689-3B02-0B2D-AE1332283684}"/>
              </a:ext>
            </a:extLst>
          </p:cNvPr>
          <p:cNvGrpSpPr>
            <a:grpSpLocks/>
          </p:cNvGrpSpPr>
          <p:nvPr/>
        </p:nvGrpSpPr>
        <p:grpSpPr bwMode="auto">
          <a:xfrm>
            <a:off x="9695799" y="953804"/>
            <a:ext cx="802640" cy="2270760"/>
            <a:chOff x="3147" y="2532"/>
            <a:chExt cx="632" cy="1788"/>
          </a:xfrm>
        </p:grpSpPr>
        <p:sp>
          <p:nvSpPr>
            <p:cNvPr id="66" name="Oval 28">
              <a:extLst>
                <a:ext uri="{FF2B5EF4-FFF2-40B4-BE49-F238E27FC236}">
                  <a16:creationId xmlns:a16="http://schemas.microsoft.com/office/drawing/2014/main" id="{6E5C1DA6-83E6-ED12-80C8-C70C5F6A685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23" y="3088"/>
              <a:ext cx="56" cy="5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7" name="Oval 29">
              <a:extLst>
                <a:ext uri="{FF2B5EF4-FFF2-40B4-BE49-F238E27FC236}">
                  <a16:creationId xmlns:a16="http://schemas.microsoft.com/office/drawing/2014/main" id="{3D7BAB49-0F41-2592-AE0F-1EEF6BD28D7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23" y="3664"/>
              <a:ext cx="56" cy="5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9" name="Oval 31">
              <a:extLst>
                <a:ext uri="{FF2B5EF4-FFF2-40B4-BE49-F238E27FC236}">
                  <a16:creationId xmlns:a16="http://schemas.microsoft.com/office/drawing/2014/main" id="{09FF0D6D-C4EF-FC3D-D79E-478D001E8D6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43" y="2812"/>
              <a:ext cx="56" cy="5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70" name="Oval 32">
              <a:extLst>
                <a:ext uri="{FF2B5EF4-FFF2-40B4-BE49-F238E27FC236}">
                  <a16:creationId xmlns:a16="http://schemas.microsoft.com/office/drawing/2014/main" id="{B5A8793E-C542-EFCD-5651-494020F959E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55" y="2532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33">
              <a:extLst>
                <a:ext uri="{FF2B5EF4-FFF2-40B4-BE49-F238E27FC236}">
                  <a16:creationId xmlns:a16="http://schemas.microsoft.com/office/drawing/2014/main" id="{FD36CD6E-BEF2-E021-318B-E36E5F62D34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47" y="3104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Oval 34">
              <a:extLst>
                <a:ext uri="{FF2B5EF4-FFF2-40B4-BE49-F238E27FC236}">
                  <a16:creationId xmlns:a16="http://schemas.microsoft.com/office/drawing/2014/main" id="{7B57D55B-773D-3909-2C84-52E6BF764DB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47" y="3672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35">
              <a:extLst>
                <a:ext uri="{FF2B5EF4-FFF2-40B4-BE49-F238E27FC236}">
                  <a16:creationId xmlns:a16="http://schemas.microsoft.com/office/drawing/2014/main" id="{EF366EB0-6FB9-47F7-FA1C-5A80676706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35" y="3966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36">
              <a:extLst>
                <a:ext uri="{FF2B5EF4-FFF2-40B4-BE49-F238E27FC236}">
                  <a16:creationId xmlns:a16="http://schemas.microsoft.com/office/drawing/2014/main" id="{23902FFD-3BCE-A7FF-FF0B-334B4CE82BC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23" y="4264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" name="Oval 37">
            <a:extLst>
              <a:ext uri="{FF2B5EF4-FFF2-40B4-BE49-F238E27FC236}">
                <a16:creationId xmlns:a16="http://schemas.microsoft.com/office/drawing/2014/main" id="{CFEA9059-E18F-059D-E143-7CEBEC4966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319879" y="1080804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Line 38">
            <a:extLst>
              <a:ext uri="{FF2B5EF4-FFF2-40B4-BE49-F238E27FC236}">
                <a16:creationId xmlns:a16="http://schemas.microsoft.com/office/drawing/2014/main" id="{55A3310A-596D-1824-4020-16F71291F4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04328" y="1111250"/>
            <a:ext cx="1633332" cy="604012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4" name="Line 39">
            <a:extLst>
              <a:ext uri="{FF2B5EF4-FFF2-40B4-BE49-F238E27FC236}">
                <a16:creationId xmlns:a16="http://schemas.microsoft.com/office/drawing/2014/main" id="{8B1FD87B-2637-6631-5FCC-692741DAF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0997" y="1726692"/>
            <a:ext cx="1015477" cy="1264158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5" name="Oval 18">
            <a:extLst>
              <a:ext uri="{FF2B5EF4-FFF2-40B4-BE49-F238E27FC236}">
                <a16:creationId xmlns:a16="http://schemas.microsoft.com/office/drawing/2014/main" id="{22FA9FDD-23C8-DD16-30FD-F36A7B52C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08949" y="1690497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Oval 20">
            <a:extLst>
              <a:ext uri="{FF2B5EF4-FFF2-40B4-BE49-F238E27FC236}">
                <a16:creationId xmlns:a16="http://schemas.microsoft.com/office/drawing/2014/main" id="{73C4B42B-8E9F-31C5-21D2-7C8E0882CA00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0069830" y="2347722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Oval 19">
            <a:extLst>
              <a:ext uri="{FF2B5EF4-FFF2-40B4-BE49-F238E27FC236}">
                <a16:creationId xmlns:a16="http://schemas.microsoft.com/office/drawing/2014/main" id="{CEA34CDC-9E34-BD0A-AA96-448D9867C793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9848850" y="1825752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Line 24">
            <a:extLst>
              <a:ext uri="{FF2B5EF4-FFF2-40B4-BE49-F238E27FC236}">
                <a16:creationId xmlns:a16="http://schemas.microsoft.com/office/drawing/2014/main" id="{5B819649-041E-5D1F-8AE0-A1E8D26267E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54640" y="2644902"/>
            <a:ext cx="731520" cy="18288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1" name="Line 25">
            <a:extLst>
              <a:ext uri="{FF2B5EF4-FFF2-40B4-BE49-F238E27FC236}">
                <a16:creationId xmlns:a16="http://schemas.microsoft.com/office/drawing/2014/main" id="{2CB13A09-5E15-6A2B-2A65-1CCB97BE4D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79009" y="1043815"/>
            <a:ext cx="545326" cy="164753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" name="Line 26">
            <a:extLst>
              <a:ext uri="{FF2B5EF4-FFF2-40B4-BE49-F238E27FC236}">
                <a16:creationId xmlns:a16="http://schemas.microsoft.com/office/drawing/2014/main" id="{D1214D83-A34C-3775-92E0-DD395B9B80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30840" y="1037082"/>
            <a:ext cx="647700" cy="3048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3" name="Line 27">
            <a:extLst>
              <a:ext uri="{FF2B5EF4-FFF2-40B4-BE49-F238E27FC236}">
                <a16:creationId xmlns:a16="http://schemas.microsoft.com/office/drawing/2014/main" id="{FD99421F-626D-D30A-11BA-C8E1E879E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78540" y="1341882"/>
            <a:ext cx="281940" cy="36576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4" name="Line 28">
            <a:extLst>
              <a:ext uri="{FF2B5EF4-FFF2-40B4-BE49-F238E27FC236}">
                <a16:creationId xmlns:a16="http://schemas.microsoft.com/office/drawing/2014/main" id="{6A2BF849-AC5C-861E-7362-7814C087899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45240" y="1707642"/>
            <a:ext cx="60960" cy="73152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5" name="Line 29">
            <a:extLst>
              <a:ext uri="{FF2B5EF4-FFF2-40B4-BE49-F238E27FC236}">
                <a16:creationId xmlns:a16="http://schemas.microsoft.com/office/drawing/2014/main" id="{EFCB0D2D-553D-7245-8D88-4F4F7BC5EA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89970" y="2450592"/>
            <a:ext cx="304800" cy="36576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" name="Oval 20">
            <a:extLst>
              <a:ext uri="{FF2B5EF4-FFF2-40B4-BE49-F238E27FC236}">
                <a16:creationId xmlns:a16="http://schemas.microsoft.com/office/drawing/2014/main" id="{ABE513EB-5F70-4F00-98FE-486DDE5C0B98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0427319" y="2625124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Oval 20">
            <a:extLst>
              <a:ext uri="{FF2B5EF4-FFF2-40B4-BE49-F238E27FC236}">
                <a16:creationId xmlns:a16="http://schemas.microsoft.com/office/drawing/2014/main" id="{9A389784-CBDB-7E40-54AC-E80B7F3BF993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1159490" y="2787684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Oval 20">
            <a:extLst>
              <a:ext uri="{FF2B5EF4-FFF2-40B4-BE49-F238E27FC236}">
                <a16:creationId xmlns:a16="http://schemas.microsoft.com/office/drawing/2014/main" id="{6D9A441C-3280-81D4-9156-3705CD6998F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1471259" y="2411764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Oval 20">
            <a:extLst>
              <a:ext uri="{FF2B5EF4-FFF2-40B4-BE49-F238E27FC236}">
                <a16:creationId xmlns:a16="http://schemas.microsoft.com/office/drawing/2014/main" id="{6DE1C646-1650-C036-4671-5E09F5DEE192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1412530" y="1676734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0" name="Oval 20">
            <a:extLst>
              <a:ext uri="{FF2B5EF4-FFF2-40B4-BE49-F238E27FC236}">
                <a16:creationId xmlns:a16="http://schemas.microsoft.com/office/drawing/2014/main" id="{BE13427F-47F2-C0BE-61B1-C2B61EF3A8C2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1138674" y="1307592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1" name="Oval 20">
            <a:extLst>
              <a:ext uri="{FF2B5EF4-FFF2-40B4-BE49-F238E27FC236}">
                <a16:creationId xmlns:a16="http://schemas.microsoft.com/office/drawing/2014/main" id="{B5FCB34B-7B6F-ABA0-45A9-C6931C83774C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0508295" y="1021135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6" name="Oval 38">
            <a:extLst>
              <a:ext uri="{FF2B5EF4-FFF2-40B4-BE49-F238E27FC236}">
                <a16:creationId xmlns:a16="http://schemas.microsoft.com/office/drawing/2014/main" id="{C5DAB0C2-6943-0577-D225-91EBECE178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29479" y="1182404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" name="Oval 24">
            <a:extLst>
              <a:ext uri="{FF2B5EF4-FFF2-40B4-BE49-F238E27FC236}">
                <a16:creationId xmlns:a16="http://schemas.microsoft.com/office/drawing/2014/main" id="{53B635E4-BF2B-D908-1D94-A8EC1E8F21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40889" y="3133124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Oval 24">
            <a:extLst>
              <a:ext uri="{FF2B5EF4-FFF2-40B4-BE49-F238E27FC236}">
                <a16:creationId xmlns:a16="http://schemas.microsoft.com/office/drawing/2014/main" id="{4C5388C3-E9EA-6543-A419-8F8A879FEA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0303" y="1680244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Oval 24">
            <a:extLst>
              <a:ext uri="{FF2B5EF4-FFF2-40B4-BE49-F238E27FC236}">
                <a16:creationId xmlns:a16="http://schemas.microsoft.com/office/drawing/2014/main" id="{061B59DB-CD7B-1E14-59B3-4E5E50D024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8108" y="942216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Oval 32">
            <a:extLst>
              <a:ext uri="{FF2B5EF4-FFF2-40B4-BE49-F238E27FC236}">
                <a16:creationId xmlns:a16="http://schemas.microsoft.com/office/drawing/2014/main" id="{7923D065-98FD-EE18-D56B-A2288D5B85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43504" y="942216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Oval 32">
            <a:extLst>
              <a:ext uri="{FF2B5EF4-FFF2-40B4-BE49-F238E27FC236}">
                <a16:creationId xmlns:a16="http://schemas.microsoft.com/office/drawing/2014/main" id="{D7662BDA-CBA5-668D-0C13-5AABDF6AE9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164709" y="938327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Oval 32">
            <a:extLst>
              <a:ext uri="{FF2B5EF4-FFF2-40B4-BE49-F238E27FC236}">
                <a16:creationId xmlns:a16="http://schemas.microsoft.com/office/drawing/2014/main" id="{5121EECB-D7CE-1659-B106-70D9659011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19519" y="1295514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Oval 32">
            <a:extLst>
              <a:ext uri="{FF2B5EF4-FFF2-40B4-BE49-F238E27FC236}">
                <a16:creationId xmlns:a16="http://schemas.microsoft.com/office/drawing/2014/main" id="{6C39A874-F3A9-8B6A-84E5-5C9C3738C8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92248" y="1673894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Oval 32">
            <a:extLst>
              <a:ext uri="{FF2B5EF4-FFF2-40B4-BE49-F238E27FC236}">
                <a16:creationId xmlns:a16="http://schemas.microsoft.com/office/drawing/2014/main" id="{5113AB99-E4ED-1087-06F0-5E1F011901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802" y="2401604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Oval 32">
            <a:extLst>
              <a:ext uri="{FF2B5EF4-FFF2-40B4-BE49-F238E27FC236}">
                <a16:creationId xmlns:a16="http://schemas.microsoft.com/office/drawing/2014/main" id="{B05CFB09-F731-EE6E-2FE9-23CF64CC3A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168" y="3137595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Oval 32">
            <a:extLst>
              <a:ext uri="{FF2B5EF4-FFF2-40B4-BE49-F238E27FC236}">
                <a16:creationId xmlns:a16="http://schemas.microsoft.com/office/drawing/2014/main" id="{617E28A4-DB55-0C62-C608-AD6FF58989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157569" y="3135270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Oval 28">
            <a:extLst>
              <a:ext uri="{FF2B5EF4-FFF2-40B4-BE49-F238E27FC236}">
                <a16:creationId xmlns:a16="http://schemas.microsoft.com/office/drawing/2014/main" id="{DF3BD88C-D71C-32B6-9B42-958DAD2280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797044" y="1309404"/>
            <a:ext cx="71120" cy="711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23" name="Oval 28">
            <a:extLst>
              <a:ext uri="{FF2B5EF4-FFF2-40B4-BE49-F238E27FC236}">
                <a16:creationId xmlns:a16="http://schemas.microsoft.com/office/drawing/2014/main" id="{C308D491-050B-5BC5-AB06-B347F0FB73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157569" y="1671654"/>
            <a:ext cx="71120" cy="711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24" name="Oval 28">
            <a:extLst>
              <a:ext uri="{FF2B5EF4-FFF2-40B4-BE49-F238E27FC236}">
                <a16:creationId xmlns:a16="http://schemas.microsoft.com/office/drawing/2014/main" id="{B26CA6E6-E4E0-AAC0-652A-C1F773E5A1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157569" y="2399792"/>
            <a:ext cx="71120" cy="711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4" name="Oval 35">
            <a:extLst>
              <a:ext uri="{FF2B5EF4-FFF2-40B4-BE49-F238E27FC236}">
                <a16:creationId xmlns:a16="http://schemas.microsoft.com/office/drawing/2014/main" id="{03424D97-1AD7-D756-E140-928D811056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65258" y="2039112"/>
            <a:ext cx="71120" cy="711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9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7579A-2DB0-09DC-0FEE-23863AA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[Kazhdan </a:t>
            </a:r>
            <a:r>
              <a:rPr lang="en-US" i="1" dirty="0"/>
              <a:t>et al.</a:t>
            </a:r>
            <a:r>
              <a:rPr lang="en-US" dirty="0"/>
              <a:t>, 2007]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B1E30-23FD-AA93-CD80-3F638C41E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Given a function sampled on a regular grid: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Geometric</a:t>
            </a:r>
            <a:r>
              <a:rPr lang="en-US" dirty="0"/>
              <a:t>: Compute the </a:t>
            </a:r>
            <a:r>
              <a:rPr lang="en-US" i="1" dirty="0"/>
              <a:t>iso-vertices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Topological</a:t>
            </a:r>
            <a:r>
              <a:rPr lang="en-US" dirty="0"/>
              <a:t>: Connect the </a:t>
            </a:r>
            <a:r>
              <a:rPr lang="en-US" i="1" dirty="0"/>
              <a:t>iso-vertices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b="1" i="1" dirty="0"/>
          </a:p>
          <a:p>
            <a:pPr marL="457200" lvl="1" indent="0">
              <a:buNone/>
            </a:pPr>
            <a:r>
              <a:rPr lang="en-US" dirty="0"/>
              <a:t>For adaptive octrees, with face-adjacent leaf nodes at different levels</a:t>
            </a:r>
          </a:p>
          <a:p>
            <a:pPr lvl="1"/>
            <a:r>
              <a:rPr lang="en-US" dirty="0"/>
              <a:t>Copy iso-vertices/edges from finer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057ED0-8884-7220-B725-2DEAE3FF30B9}"/>
              </a:ext>
            </a:extLst>
          </p:cNvPr>
          <p:cNvCxnSpPr>
            <a:cxnSpLocks/>
          </p:cNvCxnSpPr>
          <p:nvPr/>
        </p:nvCxnSpPr>
        <p:spPr>
          <a:xfrm>
            <a:off x="838200" y="3531510"/>
            <a:ext cx="10515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AutoShape 32">
            <a:extLst>
              <a:ext uri="{FF2B5EF4-FFF2-40B4-BE49-F238E27FC236}">
                <a16:creationId xmlns:a16="http://schemas.microsoft.com/office/drawing/2014/main" id="{B8ACAEBA-40D9-600D-FF60-E936BBF87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7768" y="982472"/>
            <a:ext cx="2194560" cy="731520"/>
          </a:xfrm>
          <a:prstGeom prst="parallelogram">
            <a:avLst>
              <a:gd name="adj" fmla="val 100167"/>
            </a:avLst>
          </a:prstGeom>
          <a:noFill/>
          <a:ln w="25400" algn="ctr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33">
            <a:extLst>
              <a:ext uri="{FF2B5EF4-FFF2-40B4-BE49-F238E27FC236}">
                <a16:creationId xmlns:a16="http://schemas.microsoft.com/office/drawing/2014/main" id="{893D168D-0428-E9CB-A8E9-5B2FA6B71BC5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8019288" y="1713992"/>
            <a:ext cx="2194560" cy="731520"/>
          </a:xfrm>
          <a:prstGeom prst="parallelogram">
            <a:avLst>
              <a:gd name="adj" fmla="val 100167"/>
            </a:avLst>
          </a:prstGeom>
          <a:noFill/>
          <a:ln w="25400" algn="ctr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Rectangle 34">
            <a:extLst>
              <a:ext uri="{FF2B5EF4-FFF2-40B4-BE49-F238E27FC236}">
                <a16:creationId xmlns:a16="http://schemas.microsoft.com/office/drawing/2014/main" id="{D460E0F4-0119-C8F3-C90E-AB2DBC6457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87768" y="1713992"/>
            <a:ext cx="1463040" cy="1463040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2400" i="1">
              <a:latin typeface="Times New Roman" panose="02020603050405020304" pitchFamily="18" charset="0"/>
            </a:endParaRPr>
          </a:p>
        </p:txBody>
      </p:sp>
      <p:sp>
        <p:nvSpPr>
          <p:cNvPr id="125" name="Oval 45">
            <a:extLst>
              <a:ext uri="{FF2B5EF4-FFF2-40B4-BE49-F238E27FC236}">
                <a16:creationId xmlns:a16="http://schemas.microsoft.com/office/drawing/2014/main" id="{09C5764B-3BCD-280B-64F4-0791753D17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93098" y="1835912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6" name="Oval 46">
            <a:extLst>
              <a:ext uri="{FF2B5EF4-FFF2-40B4-BE49-F238E27FC236}">
                <a16:creationId xmlns:a16="http://schemas.microsoft.com/office/drawing/2014/main" id="{D6C70FFF-586A-D211-3469-34BE92BE79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72118" y="2357882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28" name="AutoShape 48">
            <a:extLst>
              <a:ext uri="{FF2B5EF4-FFF2-40B4-BE49-F238E27FC236}">
                <a16:creationId xmlns:a16="http://schemas.microsoft.com/office/drawing/2014/main" id="{8B693286-573D-9C56-F790-756E94CC45E7}"/>
              </a:ext>
            </a:extLst>
          </p:cNvPr>
          <p:cNvCxnSpPr>
            <a:cxnSpLocks noChangeShapeType="1"/>
            <a:stCxn id="125" idx="4"/>
            <a:endCxn id="126" idx="7"/>
          </p:cNvCxnSpPr>
          <p:nvPr/>
        </p:nvCxnSpPr>
        <p:spPr bwMode="auto">
          <a:xfrm flipH="1">
            <a:off x="9124188" y="1907032"/>
            <a:ext cx="199390" cy="44958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9" name="Oval 24">
            <a:extLst>
              <a:ext uri="{FF2B5EF4-FFF2-40B4-BE49-F238E27FC236}">
                <a16:creationId xmlns:a16="http://schemas.microsoft.com/office/drawing/2014/main" id="{0A5AD051-6A85-641D-7495-839153608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40889" y="3133124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" name="Oval 24">
            <a:extLst>
              <a:ext uri="{FF2B5EF4-FFF2-40B4-BE49-F238E27FC236}">
                <a16:creationId xmlns:a16="http://schemas.microsoft.com/office/drawing/2014/main" id="{1675FB8A-4FE1-60AB-7816-C5EC1D304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0303" y="1680244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1" name="Oval 24">
            <a:extLst>
              <a:ext uri="{FF2B5EF4-FFF2-40B4-BE49-F238E27FC236}">
                <a16:creationId xmlns:a16="http://schemas.microsoft.com/office/drawing/2014/main" id="{7588552D-BAFA-3CB2-AC37-3A9903EF5E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8108" y="942216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" name="Line 39">
            <a:extLst>
              <a:ext uri="{FF2B5EF4-FFF2-40B4-BE49-F238E27FC236}">
                <a16:creationId xmlns:a16="http://schemas.microsoft.com/office/drawing/2014/main" id="{2AD4EFAC-C85A-FB78-E727-92A5D42745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3350" y="1734312"/>
            <a:ext cx="953008" cy="90678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9" name="Oval 44">
            <a:extLst>
              <a:ext uri="{FF2B5EF4-FFF2-40B4-BE49-F238E27FC236}">
                <a16:creationId xmlns:a16="http://schemas.microsoft.com/office/drawing/2014/main" id="{1E1A5D42-0FEF-7B77-C6E7-85F0BBB784AD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9221720" y="1179576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" name="Oval 26">
            <a:extLst>
              <a:ext uri="{FF2B5EF4-FFF2-40B4-BE49-F238E27FC236}">
                <a16:creationId xmlns:a16="http://schemas.microsoft.com/office/drawing/2014/main" id="{2E34C6AD-96F3-E65E-F134-487E4F5F57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13978" y="2628392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" name="Line 38">
            <a:extLst>
              <a:ext uri="{FF2B5EF4-FFF2-40B4-BE49-F238E27FC236}">
                <a16:creationId xmlns:a16="http://schemas.microsoft.com/office/drawing/2014/main" id="{EAC522CC-EFCA-833E-A030-C2AC2BF406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04328" y="1111250"/>
            <a:ext cx="1633332" cy="604012"/>
          </a:xfrm>
          <a:prstGeom prst="line">
            <a:avLst/>
          </a:prstGeom>
          <a:noFill/>
          <a:ln w="25400">
            <a:solidFill>
              <a:schemeClr val="bg1">
                <a:lumMod val="75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8" name="Line 39">
            <a:extLst>
              <a:ext uri="{FF2B5EF4-FFF2-40B4-BE49-F238E27FC236}">
                <a16:creationId xmlns:a16="http://schemas.microsoft.com/office/drawing/2014/main" id="{5257D3B5-7377-A8F8-112C-AE16BFA14BC9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0997" y="1726692"/>
            <a:ext cx="1015477" cy="1264158"/>
          </a:xfrm>
          <a:prstGeom prst="line">
            <a:avLst/>
          </a:prstGeom>
          <a:noFill/>
          <a:ln w="25400">
            <a:solidFill>
              <a:schemeClr val="bg1">
                <a:lumMod val="75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cxnSp>
        <p:nvCxnSpPr>
          <p:cNvPr id="219" name="AutoShape 37">
            <a:extLst>
              <a:ext uri="{FF2B5EF4-FFF2-40B4-BE49-F238E27FC236}">
                <a16:creationId xmlns:a16="http://schemas.microsoft.com/office/drawing/2014/main" id="{5282EC01-24D0-C638-4525-AB39273F352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747743" y="1089731"/>
            <a:ext cx="620993" cy="1931633"/>
          </a:xfrm>
          <a:prstGeom prst="straightConnector1">
            <a:avLst/>
          </a:prstGeom>
          <a:noFill/>
          <a:ln w="25400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0" name="Oval 18">
            <a:extLst>
              <a:ext uri="{FF2B5EF4-FFF2-40B4-BE49-F238E27FC236}">
                <a16:creationId xmlns:a16="http://schemas.microsoft.com/office/drawing/2014/main" id="{1A302D1B-B543-7296-D2A5-BA5ACE0FDF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20439" y="2960404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" name="Oval 37">
            <a:extLst>
              <a:ext uri="{FF2B5EF4-FFF2-40B4-BE49-F238E27FC236}">
                <a16:creationId xmlns:a16="http://schemas.microsoft.com/office/drawing/2014/main" id="{296FB1BF-D708-DECC-5CA1-CC97F44A8C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319879" y="1080804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27" name="AutoShape 47">
            <a:extLst>
              <a:ext uri="{FF2B5EF4-FFF2-40B4-BE49-F238E27FC236}">
                <a16:creationId xmlns:a16="http://schemas.microsoft.com/office/drawing/2014/main" id="{DB87CF08-DB49-8CC2-562A-9AFEF6155895}"/>
              </a:ext>
            </a:extLst>
          </p:cNvPr>
          <p:cNvCxnSpPr>
            <a:cxnSpLocks noChangeShapeType="1"/>
            <a:stCxn id="126" idx="3"/>
            <a:endCxn id="208" idx="6"/>
          </p:cNvCxnSpPr>
          <p:nvPr/>
        </p:nvCxnSpPr>
        <p:spPr bwMode="auto">
          <a:xfrm flipH="1">
            <a:off x="8774938" y="2409915"/>
            <a:ext cx="306107" cy="24895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1" name="Line 38">
            <a:extLst>
              <a:ext uri="{FF2B5EF4-FFF2-40B4-BE49-F238E27FC236}">
                <a16:creationId xmlns:a16="http://schemas.microsoft.com/office/drawing/2014/main" id="{5E6C84B4-36BD-36D1-D8CF-0D9A74ABFF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04328" y="1228852"/>
            <a:ext cx="1517650" cy="48641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3" name="Oval 18">
            <a:extLst>
              <a:ext uri="{FF2B5EF4-FFF2-40B4-BE49-F238E27FC236}">
                <a16:creationId xmlns:a16="http://schemas.microsoft.com/office/drawing/2014/main" id="{24CA0AF2-7035-1CD5-2AB7-76F09D46BE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08949" y="1690497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29" name="AutoShape 49">
            <a:extLst>
              <a:ext uri="{FF2B5EF4-FFF2-40B4-BE49-F238E27FC236}">
                <a16:creationId xmlns:a16="http://schemas.microsoft.com/office/drawing/2014/main" id="{EFC7AB46-148D-C428-22CF-99F638EE7D9D}"/>
              </a:ext>
            </a:extLst>
          </p:cNvPr>
          <p:cNvCxnSpPr>
            <a:cxnSpLocks noChangeShapeType="1"/>
            <a:stCxn id="209" idx="4"/>
            <a:endCxn id="125" idx="0"/>
          </p:cNvCxnSpPr>
          <p:nvPr/>
        </p:nvCxnSpPr>
        <p:spPr bwMode="auto">
          <a:xfrm>
            <a:off x="9252200" y="1240536"/>
            <a:ext cx="71378" cy="595376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AutoShape 21">
            <a:extLst>
              <a:ext uri="{FF2B5EF4-FFF2-40B4-BE49-F238E27FC236}">
                <a16:creationId xmlns:a16="http://schemas.microsoft.com/office/drawing/2014/main" id="{BD6BA9B8-6A74-5EAF-E82F-EF5DFF339997}"/>
              </a:ext>
            </a:extLst>
          </p:cNvPr>
          <p:cNvCxnSpPr>
            <a:cxnSpLocks noChangeShapeType="1"/>
            <a:endCxn id="37" idx="7"/>
          </p:cNvCxnSpPr>
          <p:nvPr/>
        </p:nvCxnSpPr>
        <p:spPr bwMode="auto">
          <a:xfrm>
            <a:off x="10121900" y="2409952"/>
            <a:ext cx="314346" cy="224099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AutoShape 22">
            <a:extLst>
              <a:ext uri="{FF2B5EF4-FFF2-40B4-BE49-F238E27FC236}">
                <a16:creationId xmlns:a16="http://schemas.microsoft.com/office/drawing/2014/main" id="{BD0C0421-3DA4-66A5-93AB-6C102D142462}"/>
              </a:ext>
            </a:extLst>
          </p:cNvPr>
          <p:cNvCxnSpPr>
            <a:cxnSpLocks noChangeShapeType="1"/>
            <a:stCxn id="30" idx="4"/>
            <a:endCxn id="29" idx="7"/>
          </p:cNvCxnSpPr>
          <p:nvPr/>
        </p:nvCxnSpPr>
        <p:spPr bwMode="auto">
          <a:xfrm>
            <a:off x="9879330" y="1886712"/>
            <a:ext cx="199427" cy="4699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AutoShape 23">
            <a:extLst>
              <a:ext uri="{FF2B5EF4-FFF2-40B4-BE49-F238E27FC236}">
                <a16:creationId xmlns:a16="http://schemas.microsoft.com/office/drawing/2014/main" id="{B04DBFDD-BCA8-0A34-F5F6-47DCE3C26BD4}"/>
              </a:ext>
            </a:extLst>
          </p:cNvPr>
          <p:cNvCxnSpPr>
            <a:cxnSpLocks noChangeShapeType="1"/>
            <a:stCxn id="43" idx="4"/>
          </p:cNvCxnSpPr>
          <p:nvPr/>
        </p:nvCxnSpPr>
        <p:spPr bwMode="auto">
          <a:xfrm flipH="1">
            <a:off x="9879330" y="1243364"/>
            <a:ext cx="80629" cy="57222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99ACA73B-FD12-24EE-4FAF-48036D7CCBAA}"/>
              </a:ext>
            </a:extLst>
          </p:cNvPr>
          <p:cNvGrpSpPr>
            <a:grpSpLocks/>
          </p:cNvGrpSpPr>
          <p:nvPr/>
        </p:nvGrpSpPr>
        <p:grpSpPr bwMode="auto">
          <a:xfrm>
            <a:off x="9730089" y="979204"/>
            <a:ext cx="2202180" cy="2202180"/>
            <a:chOff x="2400" y="1728"/>
            <a:chExt cx="1734" cy="1734"/>
          </a:xfrm>
        </p:grpSpPr>
        <p:sp>
          <p:nvSpPr>
            <p:cNvPr id="10" name="AutoShape 5">
              <a:extLst>
                <a:ext uri="{FF2B5EF4-FFF2-40B4-BE49-F238E27FC236}">
                  <a16:creationId xmlns:a16="http://schemas.microsoft.com/office/drawing/2014/main" id="{E875C11D-6CED-F1BA-6054-01739652043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400" y="1728"/>
              <a:ext cx="1728" cy="576"/>
            </a:xfrm>
            <a:prstGeom prst="parallelogram">
              <a:avLst>
                <a:gd name="adj" fmla="val 100167"/>
              </a:avLst>
            </a:prstGeom>
            <a:noFill/>
            <a:ln w="25400" algn="ctr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6">
              <a:extLst>
                <a:ext uri="{FF2B5EF4-FFF2-40B4-BE49-F238E27FC236}">
                  <a16:creationId xmlns:a16="http://schemas.microsoft.com/office/drawing/2014/main" id="{FB38B827-1DBB-58D8-850B-5082370B7E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824" y="2304"/>
              <a:ext cx="1728" cy="576"/>
            </a:xfrm>
            <a:prstGeom prst="parallelogram">
              <a:avLst>
                <a:gd name="adj" fmla="val 100167"/>
              </a:avLst>
            </a:prstGeom>
            <a:noFill/>
            <a:ln w="25400" algn="ctr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B771CEC8-229F-4E77-E326-6717A0F554E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2976" y="2304"/>
              <a:ext cx="1152" cy="1152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  <p:cxnSp>
          <p:nvCxnSpPr>
            <p:cNvPr id="13" name="AutoShape 8">
              <a:extLst>
                <a:ext uri="{FF2B5EF4-FFF2-40B4-BE49-F238E27FC236}">
                  <a16:creationId xmlns:a16="http://schemas.microsoft.com/office/drawing/2014/main" id="{C8F2A2A5-EB10-02FE-58FC-3C33C1DCCA84}"/>
                </a:ext>
              </a:extLst>
            </p:cNvPr>
            <p:cNvCxnSpPr>
              <a:cxnSpLocks noChangeShapeType="1"/>
              <a:stCxn id="11" idx="2"/>
              <a:endCxn id="11" idx="5"/>
            </p:cNvCxnSpPr>
            <p:nvPr/>
          </p:nvCxnSpPr>
          <p:spPr bwMode="auto">
            <a:xfrm>
              <a:off x="2688" y="2016"/>
              <a:ext cx="0" cy="1151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AutoShape 9">
              <a:extLst>
                <a:ext uri="{FF2B5EF4-FFF2-40B4-BE49-F238E27FC236}">
                  <a16:creationId xmlns:a16="http://schemas.microsoft.com/office/drawing/2014/main" id="{A0620C5B-B1A2-FB45-072D-A58576CCF180}"/>
                </a:ext>
              </a:extLst>
            </p:cNvPr>
            <p:cNvCxnSpPr>
              <a:cxnSpLocks noChangeShapeType="1"/>
              <a:stCxn id="11" idx="0"/>
              <a:endCxn id="12" idx="3"/>
            </p:cNvCxnSpPr>
            <p:nvPr/>
          </p:nvCxnSpPr>
          <p:spPr bwMode="auto">
            <a:xfrm>
              <a:off x="2400" y="2303"/>
              <a:ext cx="570" cy="577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AutoShape 10">
              <a:extLst>
                <a:ext uri="{FF2B5EF4-FFF2-40B4-BE49-F238E27FC236}">
                  <a16:creationId xmlns:a16="http://schemas.microsoft.com/office/drawing/2014/main" id="{4020D26C-EE77-47D1-4765-77BCA9793152}"/>
                </a:ext>
              </a:extLst>
            </p:cNvPr>
            <p:cNvCxnSpPr>
              <a:cxnSpLocks noChangeShapeType="1"/>
              <a:stCxn id="11" idx="2"/>
              <a:endCxn id="10" idx="5"/>
            </p:cNvCxnSpPr>
            <p:nvPr/>
          </p:nvCxnSpPr>
          <p:spPr bwMode="auto">
            <a:xfrm>
              <a:off x="2688" y="2016"/>
              <a:ext cx="1151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AutoShape 11">
              <a:extLst>
                <a:ext uri="{FF2B5EF4-FFF2-40B4-BE49-F238E27FC236}">
                  <a16:creationId xmlns:a16="http://schemas.microsoft.com/office/drawing/2014/main" id="{A890C146-6AEF-93B3-097A-ED532EE38A6E}"/>
                </a:ext>
              </a:extLst>
            </p:cNvPr>
            <p:cNvCxnSpPr>
              <a:cxnSpLocks noChangeShapeType="1"/>
              <a:stCxn id="10" idx="0"/>
              <a:endCxn id="12" idx="0"/>
            </p:cNvCxnSpPr>
            <p:nvPr/>
          </p:nvCxnSpPr>
          <p:spPr bwMode="auto">
            <a:xfrm>
              <a:off x="2975" y="1728"/>
              <a:ext cx="577" cy="57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AutoShape 12">
              <a:extLst>
                <a:ext uri="{FF2B5EF4-FFF2-40B4-BE49-F238E27FC236}">
                  <a16:creationId xmlns:a16="http://schemas.microsoft.com/office/drawing/2014/main" id="{7B7CC6B6-62C8-3384-EE85-3B8167085DE7}"/>
                </a:ext>
              </a:extLst>
            </p:cNvPr>
            <p:cNvCxnSpPr>
              <a:cxnSpLocks noChangeShapeType="1"/>
              <a:stCxn id="12" idx="0"/>
              <a:endCxn id="12" idx="2"/>
            </p:cNvCxnSpPr>
            <p:nvPr/>
          </p:nvCxnSpPr>
          <p:spPr bwMode="auto">
            <a:xfrm>
              <a:off x="3552" y="2298"/>
              <a:ext cx="0" cy="1164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AutoShape 13">
              <a:extLst>
                <a:ext uri="{FF2B5EF4-FFF2-40B4-BE49-F238E27FC236}">
                  <a16:creationId xmlns:a16="http://schemas.microsoft.com/office/drawing/2014/main" id="{FBA846E4-5C02-03CC-715A-9698D9494599}"/>
                </a:ext>
              </a:extLst>
            </p:cNvPr>
            <p:cNvCxnSpPr>
              <a:cxnSpLocks noChangeShapeType="1"/>
              <a:stCxn id="12" idx="1"/>
              <a:endCxn id="12" idx="3"/>
            </p:cNvCxnSpPr>
            <p:nvPr/>
          </p:nvCxnSpPr>
          <p:spPr bwMode="auto">
            <a:xfrm flipH="1">
              <a:off x="2970" y="2880"/>
              <a:ext cx="1164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Oval 19">
            <a:extLst>
              <a:ext uri="{FF2B5EF4-FFF2-40B4-BE49-F238E27FC236}">
                <a16:creationId xmlns:a16="http://schemas.microsoft.com/office/drawing/2014/main" id="{F9016DF3-5904-8604-6D3B-244C0FA7334C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0427319" y="2625124"/>
            <a:ext cx="60960" cy="60960"/>
          </a:xfrm>
          <a:prstGeom prst="ellipse">
            <a:avLst/>
          </a:prstGeom>
          <a:solidFill>
            <a:schemeClr val="tx2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27">
            <a:extLst>
              <a:ext uri="{FF2B5EF4-FFF2-40B4-BE49-F238E27FC236}">
                <a16:creationId xmlns:a16="http://schemas.microsoft.com/office/drawing/2014/main" id="{6BA8326A-CC68-779D-07F5-EE7EAE53D8F5}"/>
              </a:ext>
            </a:extLst>
          </p:cNvPr>
          <p:cNvGrpSpPr>
            <a:grpSpLocks/>
          </p:cNvGrpSpPr>
          <p:nvPr/>
        </p:nvGrpSpPr>
        <p:grpSpPr bwMode="auto">
          <a:xfrm>
            <a:off x="9695799" y="953804"/>
            <a:ext cx="802640" cy="2270760"/>
            <a:chOff x="3147" y="2532"/>
            <a:chExt cx="632" cy="1788"/>
          </a:xfrm>
        </p:grpSpPr>
        <p:sp>
          <p:nvSpPr>
            <p:cNvPr id="21" name="Oval 28">
              <a:extLst>
                <a:ext uri="{FF2B5EF4-FFF2-40B4-BE49-F238E27FC236}">
                  <a16:creationId xmlns:a16="http://schemas.microsoft.com/office/drawing/2014/main" id="{88171D3C-0E2D-7390-C2DD-C3FF394355F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23" y="3088"/>
              <a:ext cx="56" cy="5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2" name="Oval 29">
              <a:extLst>
                <a:ext uri="{FF2B5EF4-FFF2-40B4-BE49-F238E27FC236}">
                  <a16:creationId xmlns:a16="http://schemas.microsoft.com/office/drawing/2014/main" id="{1F58C34E-67AD-B48B-1B86-970CC394E26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23" y="3664"/>
              <a:ext cx="56" cy="5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3" name="Oval 31">
              <a:extLst>
                <a:ext uri="{FF2B5EF4-FFF2-40B4-BE49-F238E27FC236}">
                  <a16:creationId xmlns:a16="http://schemas.microsoft.com/office/drawing/2014/main" id="{E4B5D4A3-A6DA-5CCC-A3CB-CE8EAD9BF7E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43" y="2812"/>
              <a:ext cx="56" cy="5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4" name="Oval 32">
              <a:extLst>
                <a:ext uri="{FF2B5EF4-FFF2-40B4-BE49-F238E27FC236}">
                  <a16:creationId xmlns:a16="http://schemas.microsoft.com/office/drawing/2014/main" id="{757A907E-7697-6C64-37E3-315E1FB7FC8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55" y="2532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3">
              <a:extLst>
                <a:ext uri="{FF2B5EF4-FFF2-40B4-BE49-F238E27FC236}">
                  <a16:creationId xmlns:a16="http://schemas.microsoft.com/office/drawing/2014/main" id="{6B4189B5-A1C5-BE6D-C524-10406245C08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47" y="3104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34">
              <a:extLst>
                <a:ext uri="{FF2B5EF4-FFF2-40B4-BE49-F238E27FC236}">
                  <a16:creationId xmlns:a16="http://schemas.microsoft.com/office/drawing/2014/main" id="{56C99D7B-2DBE-4B9D-B2E5-5C0948FA77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47" y="3672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35">
              <a:extLst>
                <a:ext uri="{FF2B5EF4-FFF2-40B4-BE49-F238E27FC236}">
                  <a16:creationId xmlns:a16="http://schemas.microsoft.com/office/drawing/2014/main" id="{72618DBA-CD02-1009-2162-2BDFA2EF9A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35" y="3966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6">
              <a:extLst>
                <a:ext uri="{FF2B5EF4-FFF2-40B4-BE49-F238E27FC236}">
                  <a16:creationId xmlns:a16="http://schemas.microsoft.com/office/drawing/2014/main" id="{5FC021ED-BD51-DC45-8DA6-5E13A006353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23" y="4264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Oval 20">
            <a:extLst>
              <a:ext uri="{FF2B5EF4-FFF2-40B4-BE49-F238E27FC236}">
                <a16:creationId xmlns:a16="http://schemas.microsoft.com/office/drawing/2014/main" id="{A2A555AE-E6CC-12E4-2F77-12A7139FCA7E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0069830" y="2347722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9">
            <a:extLst>
              <a:ext uri="{FF2B5EF4-FFF2-40B4-BE49-F238E27FC236}">
                <a16:creationId xmlns:a16="http://schemas.microsoft.com/office/drawing/2014/main" id="{9A38F833-1823-B3D0-D5F3-85C6F57E0991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9848850" y="1825752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24">
            <a:extLst>
              <a:ext uri="{FF2B5EF4-FFF2-40B4-BE49-F238E27FC236}">
                <a16:creationId xmlns:a16="http://schemas.microsoft.com/office/drawing/2014/main" id="{5CD5E111-54FB-B65E-46CC-07EDC76850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54640" y="2644902"/>
            <a:ext cx="731520" cy="18288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" name="Line 25">
            <a:extLst>
              <a:ext uri="{FF2B5EF4-FFF2-40B4-BE49-F238E27FC236}">
                <a16:creationId xmlns:a16="http://schemas.microsoft.com/office/drawing/2014/main" id="{84EA0641-21A0-A834-0654-1D76F75AC7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79009" y="1043815"/>
            <a:ext cx="545326" cy="164753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" name="Line 26">
            <a:extLst>
              <a:ext uri="{FF2B5EF4-FFF2-40B4-BE49-F238E27FC236}">
                <a16:creationId xmlns:a16="http://schemas.microsoft.com/office/drawing/2014/main" id="{EBE4D404-D25D-FEB8-F6FF-CD1692D2D1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30840" y="1037082"/>
            <a:ext cx="647700" cy="3048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" name="Line 27">
            <a:extLst>
              <a:ext uri="{FF2B5EF4-FFF2-40B4-BE49-F238E27FC236}">
                <a16:creationId xmlns:a16="http://schemas.microsoft.com/office/drawing/2014/main" id="{83CCA939-D841-1077-0FB9-DEBF5BE310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78540" y="1341882"/>
            <a:ext cx="281940" cy="36576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" name="Line 28">
            <a:extLst>
              <a:ext uri="{FF2B5EF4-FFF2-40B4-BE49-F238E27FC236}">
                <a16:creationId xmlns:a16="http://schemas.microsoft.com/office/drawing/2014/main" id="{2AAD636E-B813-8284-229C-5346D29A38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45240" y="1707642"/>
            <a:ext cx="60960" cy="73152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6" name="Line 29">
            <a:extLst>
              <a:ext uri="{FF2B5EF4-FFF2-40B4-BE49-F238E27FC236}">
                <a16:creationId xmlns:a16="http://schemas.microsoft.com/office/drawing/2014/main" id="{C714FEC8-6A0E-1051-CB53-F8972DBB8A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89970" y="2450592"/>
            <a:ext cx="304800" cy="36576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7" name="Oval 20">
            <a:extLst>
              <a:ext uri="{FF2B5EF4-FFF2-40B4-BE49-F238E27FC236}">
                <a16:creationId xmlns:a16="http://schemas.microsoft.com/office/drawing/2014/main" id="{96F0B1C3-A7C9-FD62-8F2F-1D9E4ABFB2CE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0427319" y="2625124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20">
            <a:extLst>
              <a:ext uri="{FF2B5EF4-FFF2-40B4-BE49-F238E27FC236}">
                <a16:creationId xmlns:a16="http://schemas.microsoft.com/office/drawing/2014/main" id="{5EF248CC-240F-1F5A-5CA9-4BAAED5B43D2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1159490" y="2787684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20">
            <a:extLst>
              <a:ext uri="{FF2B5EF4-FFF2-40B4-BE49-F238E27FC236}">
                <a16:creationId xmlns:a16="http://schemas.microsoft.com/office/drawing/2014/main" id="{D505C249-B707-CB74-00A8-424EE0985CD4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1471259" y="2411764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20">
            <a:extLst>
              <a:ext uri="{FF2B5EF4-FFF2-40B4-BE49-F238E27FC236}">
                <a16:creationId xmlns:a16="http://schemas.microsoft.com/office/drawing/2014/main" id="{3C7B0BF5-1F95-E352-AC97-8200F2EE043A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1412530" y="1676734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" name="Oval 20">
            <a:extLst>
              <a:ext uri="{FF2B5EF4-FFF2-40B4-BE49-F238E27FC236}">
                <a16:creationId xmlns:a16="http://schemas.microsoft.com/office/drawing/2014/main" id="{F1193708-BB18-1C3B-E3DE-A90618A79BD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1138674" y="1307592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2" name="Oval 20">
            <a:extLst>
              <a:ext uri="{FF2B5EF4-FFF2-40B4-BE49-F238E27FC236}">
                <a16:creationId xmlns:a16="http://schemas.microsoft.com/office/drawing/2014/main" id="{B2B6A3CF-4CFD-908B-0D86-39A017979B91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0508295" y="1021135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" name="Oval 38">
            <a:extLst>
              <a:ext uri="{FF2B5EF4-FFF2-40B4-BE49-F238E27FC236}">
                <a16:creationId xmlns:a16="http://schemas.microsoft.com/office/drawing/2014/main" id="{D8231403-EEA9-143E-65DA-1B35286505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29479" y="1182404"/>
            <a:ext cx="60960" cy="6096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32">
            <a:extLst>
              <a:ext uri="{FF2B5EF4-FFF2-40B4-BE49-F238E27FC236}">
                <a16:creationId xmlns:a16="http://schemas.microsoft.com/office/drawing/2014/main" id="{EEA801EE-B784-7D03-2EB0-BB8C6E4255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43504" y="942216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32">
            <a:extLst>
              <a:ext uri="{FF2B5EF4-FFF2-40B4-BE49-F238E27FC236}">
                <a16:creationId xmlns:a16="http://schemas.microsoft.com/office/drawing/2014/main" id="{319F9CBC-E35B-852C-5D7A-E126E2F779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164709" y="938327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32">
            <a:extLst>
              <a:ext uri="{FF2B5EF4-FFF2-40B4-BE49-F238E27FC236}">
                <a16:creationId xmlns:a16="http://schemas.microsoft.com/office/drawing/2014/main" id="{6A5E61D8-BBAF-00FB-EA6F-38F6FCC379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19519" y="1295514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32">
            <a:extLst>
              <a:ext uri="{FF2B5EF4-FFF2-40B4-BE49-F238E27FC236}">
                <a16:creationId xmlns:a16="http://schemas.microsoft.com/office/drawing/2014/main" id="{6FA209E1-F4B5-2CAD-68A8-1B27EEADF4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92248" y="1673894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32">
            <a:extLst>
              <a:ext uri="{FF2B5EF4-FFF2-40B4-BE49-F238E27FC236}">
                <a16:creationId xmlns:a16="http://schemas.microsoft.com/office/drawing/2014/main" id="{964015BC-CFBE-A8F0-24F0-5CDC315E81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802" y="2401604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32">
            <a:extLst>
              <a:ext uri="{FF2B5EF4-FFF2-40B4-BE49-F238E27FC236}">
                <a16:creationId xmlns:a16="http://schemas.microsoft.com/office/drawing/2014/main" id="{49A29809-AA25-4237-1DFC-800FA14CF5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168" y="3137595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32">
            <a:extLst>
              <a:ext uri="{FF2B5EF4-FFF2-40B4-BE49-F238E27FC236}">
                <a16:creationId xmlns:a16="http://schemas.microsoft.com/office/drawing/2014/main" id="{58F846F7-F6D3-4A19-26FC-C70A41D8B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157569" y="3135270"/>
            <a:ext cx="71120" cy="711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28">
            <a:extLst>
              <a:ext uri="{FF2B5EF4-FFF2-40B4-BE49-F238E27FC236}">
                <a16:creationId xmlns:a16="http://schemas.microsoft.com/office/drawing/2014/main" id="{B919B77C-66BC-9643-1592-73039072BA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797044" y="1309404"/>
            <a:ext cx="71120" cy="711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52" name="Oval 28">
            <a:extLst>
              <a:ext uri="{FF2B5EF4-FFF2-40B4-BE49-F238E27FC236}">
                <a16:creationId xmlns:a16="http://schemas.microsoft.com/office/drawing/2014/main" id="{F1BDCA7F-A5EA-26C6-7066-59DC4737F3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157569" y="1671654"/>
            <a:ext cx="71120" cy="711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53" name="Oval 28">
            <a:extLst>
              <a:ext uri="{FF2B5EF4-FFF2-40B4-BE49-F238E27FC236}">
                <a16:creationId xmlns:a16="http://schemas.microsoft.com/office/drawing/2014/main" id="{BF574BD2-40A6-A04E-F9D2-BF2CC9B376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157569" y="2399792"/>
            <a:ext cx="71120" cy="711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54" name="Oval 35">
            <a:extLst>
              <a:ext uri="{FF2B5EF4-FFF2-40B4-BE49-F238E27FC236}">
                <a16:creationId xmlns:a16="http://schemas.microsoft.com/office/drawing/2014/main" id="{C1354DA5-FA8D-FA0A-E6D9-BB02109564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65258" y="2039112"/>
            <a:ext cx="71120" cy="711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30" name="Line 50">
            <a:extLst>
              <a:ext uri="{FF2B5EF4-FFF2-40B4-BE49-F238E27FC236}">
                <a16:creationId xmlns:a16="http://schemas.microsoft.com/office/drawing/2014/main" id="{EDDFC7EE-4112-BAB8-C213-579056D075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93098" y="2131822"/>
            <a:ext cx="640080" cy="254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6" name="Group 22">
            <a:extLst>
              <a:ext uri="{FF2B5EF4-FFF2-40B4-BE49-F238E27FC236}">
                <a16:creationId xmlns:a16="http://schemas.microsoft.com/office/drawing/2014/main" id="{23A8ED90-3D35-EEB4-64A3-13614D6BC973}"/>
              </a:ext>
            </a:extLst>
          </p:cNvPr>
          <p:cNvGrpSpPr>
            <a:grpSpLocks/>
          </p:cNvGrpSpPr>
          <p:nvPr/>
        </p:nvGrpSpPr>
        <p:grpSpPr bwMode="auto">
          <a:xfrm>
            <a:off x="8720439" y="943644"/>
            <a:ext cx="802640" cy="2260600"/>
            <a:chOff x="2275" y="2540"/>
            <a:chExt cx="632" cy="1780"/>
          </a:xfrm>
        </p:grpSpPr>
        <p:sp>
          <p:nvSpPr>
            <p:cNvPr id="57" name="Oval 23">
              <a:extLst>
                <a:ext uri="{FF2B5EF4-FFF2-40B4-BE49-F238E27FC236}">
                  <a16:creationId xmlns:a16="http://schemas.microsoft.com/office/drawing/2014/main" id="{D4BFD209-A062-5CC2-42DD-A0C1DE0C9B4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75" y="3120"/>
              <a:ext cx="56" cy="5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8" name="Oval 24">
              <a:extLst>
                <a:ext uri="{FF2B5EF4-FFF2-40B4-BE49-F238E27FC236}">
                  <a16:creationId xmlns:a16="http://schemas.microsoft.com/office/drawing/2014/main" id="{955BEDDF-F621-2FAF-2805-42CE5E9822E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75" y="4264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25">
              <a:extLst>
                <a:ext uri="{FF2B5EF4-FFF2-40B4-BE49-F238E27FC236}">
                  <a16:creationId xmlns:a16="http://schemas.microsoft.com/office/drawing/2014/main" id="{BED83BEE-3C4B-FCE2-F7C1-8FA2773AA10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51" y="3696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26">
              <a:extLst>
                <a:ext uri="{FF2B5EF4-FFF2-40B4-BE49-F238E27FC236}">
                  <a16:creationId xmlns:a16="http://schemas.microsoft.com/office/drawing/2014/main" id="{BDBDB918-A5DD-FDB8-E7DA-6E0958A2422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39" y="2540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9302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B1E30-23FD-AA93-CD80-3F638C41E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Given a function sampled on a regular grid: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u="sng" dirty="0"/>
              <a:t>Geometric</a:t>
            </a:r>
            <a:r>
              <a:rPr lang="en-US" b="1" dirty="0"/>
              <a:t>: Compute the </a:t>
            </a:r>
            <a:r>
              <a:rPr lang="en-US" b="1" i="1" dirty="0"/>
              <a:t>iso-vertices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Topological</a:t>
            </a:r>
            <a:r>
              <a:rPr lang="en-US" dirty="0"/>
              <a:t>: Connect the </a:t>
            </a:r>
            <a:r>
              <a:rPr lang="en-US" i="1" dirty="0"/>
              <a:t>iso-vertices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If samples also include derivative information:</a:t>
            </a:r>
          </a:p>
          <a:p>
            <a:pPr lvl="1"/>
            <a:r>
              <a:rPr lang="en-US" dirty="0"/>
              <a:t>Interpolate with higher-order polynomials</a:t>
            </a:r>
          </a:p>
          <a:p>
            <a:pPr lvl="1"/>
            <a:r>
              <a:rPr lang="en-US" dirty="0"/>
              <a:t>Use root-finding to get the iso-vertices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053728C-150B-5BAA-0122-FAAFF3318CFD}"/>
              </a:ext>
            </a:extLst>
          </p:cNvPr>
          <p:cNvCxnSpPr>
            <a:cxnSpLocks/>
          </p:cNvCxnSpPr>
          <p:nvPr/>
        </p:nvCxnSpPr>
        <p:spPr>
          <a:xfrm rot="10800000">
            <a:off x="7746765" y="674179"/>
            <a:ext cx="457200" cy="1828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953F3C-EADB-D374-528A-168F9CAA8F58}"/>
              </a:ext>
            </a:extLst>
          </p:cNvPr>
          <p:cNvCxnSpPr>
            <a:cxnSpLocks/>
          </p:cNvCxnSpPr>
          <p:nvPr/>
        </p:nvCxnSpPr>
        <p:spPr>
          <a:xfrm flipV="1">
            <a:off x="8215896" y="3006220"/>
            <a:ext cx="576427" cy="22544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8D2AAB5-F879-05E2-9DEC-9B38A618B096}"/>
              </a:ext>
            </a:extLst>
          </p:cNvPr>
          <p:cNvCxnSpPr>
            <a:cxnSpLocks/>
          </p:cNvCxnSpPr>
          <p:nvPr/>
        </p:nvCxnSpPr>
        <p:spPr>
          <a:xfrm>
            <a:off x="10582658" y="858296"/>
            <a:ext cx="274320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F77579A-2DB0-09DC-0FEE-23863AA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[Fuhrmann </a:t>
            </a:r>
            <a:r>
              <a:rPr lang="en-US" i="1" dirty="0"/>
              <a:t>et al</a:t>
            </a:r>
            <a:r>
              <a:rPr lang="en-US" dirty="0"/>
              <a:t>., 2007]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057ED0-8884-7220-B725-2DEAE3FF30B9}"/>
              </a:ext>
            </a:extLst>
          </p:cNvPr>
          <p:cNvCxnSpPr>
            <a:cxnSpLocks/>
          </p:cNvCxnSpPr>
          <p:nvPr/>
        </p:nvCxnSpPr>
        <p:spPr>
          <a:xfrm>
            <a:off x="838200" y="3531510"/>
            <a:ext cx="10515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0D077B9-1084-78F6-FA53-B6694E3087B1}"/>
              </a:ext>
            </a:extLst>
          </p:cNvPr>
          <p:cNvSpPr>
            <a:spLocks noChangeAspect="1"/>
          </p:cNvSpPr>
          <p:nvPr/>
        </p:nvSpPr>
        <p:spPr>
          <a:xfrm>
            <a:off x="8205044" y="860443"/>
            <a:ext cx="2377056" cy="2377056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BE6175-C7DE-4F3F-24F7-74E432267843}"/>
              </a:ext>
            </a:extLst>
          </p:cNvPr>
          <p:cNvGrpSpPr/>
          <p:nvPr/>
        </p:nvGrpSpPr>
        <p:grpSpPr>
          <a:xfrm>
            <a:off x="8138160" y="790592"/>
            <a:ext cx="2514600" cy="2514600"/>
            <a:chOff x="8138160" y="822960"/>
            <a:chExt cx="2514600" cy="25146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8D5A90C-25B5-0032-6525-3A88CDB7CC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8160" y="3200400"/>
              <a:ext cx="137160" cy="1371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E3D6EEF-FD34-A465-ABA4-61544EC3B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15600" y="3200400"/>
              <a:ext cx="137160" cy="1371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5E1EC70-2B73-1A57-1AAE-6953810ACB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15600" y="822960"/>
              <a:ext cx="137160" cy="1371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BFE592E-8606-15B6-363A-3936E3B17A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8160" y="822960"/>
              <a:ext cx="137160" cy="1371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F822C0-7151-33A6-026A-DE45F5E3F9F4}"/>
              </a:ext>
            </a:extLst>
          </p:cNvPr>
          <p:cNvGrpSpPr/>
          <p:nvPr/>
        </p:nvGrpSpPr>
        <p:grpSpPr>
          <a:xfrm>
            <a:off x="7944760" y="548640"/>
            <a:ext cx="2677522" cy="2746772"/>
            <a:chOff x="7863840" y="548640"/>
            <a:chExt cx="2677522" cy="274677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A1437A-928F-6107-D87C-2DD20987AB5A}"/>
                </a:ext>
              </a:extLst>
            </p:cNvPr>
            <p:cNvSpPr txBox="1"/>
            <p:nvPr/>
          </p:nvSpPr>
          <p:spPr>
            <a:xfrm>
              <a:off x="7863840" y="54864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+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A9585B-5DD2-6C56-BFF4-BC7F62AC4E0E}"/>
                </a:ext>
              </a:extLst>
            </p:cNvPr>
            <p:cNvSpPr txBox="1"/>
            <p:nvPr/>
          </p:nvSpPr>
          <p:spPr>
            <a:xfrm>
              <a:off x="7863840" y="292608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4D1876-2DCF-03D1-5BEE-5A2F38C395FB}"/>
                </a:ext>
              </a:extLst>
            </p:cNvPr>
            <p:cNvSpPr txBox="1"/>
            <p:nvPr/>
          </p:nvSpPr>
          <p:spPr>
            <a:xfrm>
              <a:off x="10241280" y="292608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+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0A0412-F7C3-3539-3E3D-D5C0F81BE54A}"/>
                </a:ext>
              </a:extLst>
            </p:cNvPr>
            <p:cNvSpPr txBox="1"/>
            <p:nvPr/>
          </p:nvSpPr>
          <p:spPr>
            <a:xfrm>
              <a:off x="10241280" y="548640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-</a:t>
              </a:r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A387B8A-00CF-F334-2888-C7AD3D6F4C94}"/>
              </a:ext>
            </a:extLst>
          </p:cNvPr>
          <p:cNvSpPr/>
          <p:nvPr/>
        </p:nvSpPr>
        <p:spPr>
          <a:xfrm>
            <a:off x="8205045" y="0"/>
            <a:ext cx="2321389" cy="727836"/>
          </a:xfrm>
          <a:custGeom>
            <a:avLst/>
            <a:gdLst>
              <a:gd name="connsiteX0" fmla="*/ 0 w 1690487"/>
              <a:gd name="connsiteY0" fmla="*/ 0 h 594622"/>
              <a:gd name="connsiteX1" fmla="*/ 1045028 w 1690487"/>
              <a:gd name="connsiteY1" fmla="*/ 545567 h 594622"/>
              <a:gd name="connsiteX2" fmla="*/ 1690487 w 1690487"/>
              <a:gd name="connsiteY2" fmla="*/ 568619 h 594622"/>
              <a:gd name="connsiteX3" fmla="*/ 1690487 w 1690487"/>
              <a:gd name="connsiteY3" fmla="*/ 568619 h 594622"/>
              <a:gd name="connsiteX4" fmla="*/ 1690487 w 1690487"/>
              <a:gd name="connsiteY4" fmla="*/ 568619 h 594622"/>
              <a:gd name="connsiteX0" fmla="*/ 0 w 1690487"/>
              <a:gd name="connsiteY0" fmla="*/ 0 h 594622"/>
              <a:gd name="connsiteX1" fmla="*/ 1045028 w 1690487"/>
              <a:gd name="connsiteY1" fmla="*/ 545567 h 594622"/>
              <a:gd name="connsiteX2" fmla="*/ 1690487 w 1690487"/>
              <a:gd name="connsiteY2" fmla="*/ 568619 h 594622"/>
              <a:gd name="connsiteX3" fmla="*/ 1690487 w 1690487"/>
              <a:gd name="connsiteY3" fmla="*/ 568619 h 594622"/>
              <a:gd name="connsiteX4" fmla="*/ 1690487 w 1690487"/>
              <a:gd name="connsiteY4" fmla="*/ 568619 h 594622"/>
              <a:gd name="connsiteX0" fmla="*/ 0 w 1690487"/>
              <a:gd name="connsiteY0" fmla="*/ 0 h 594622"/>
              <a:gd name="connsiteX1" fmla="*/ 1045028 w 1690487"/>
              <a:gd name="connsiteY1" fmla="*/ 545567 h 594622"/>
              <a:gd name="connsiteX2" fmla="*/ 1690487 w 1690487"/>
              <a:gd name="connsiteY2" fmla="*/ 568619 h 594622"/>
              <a:gd name="connsiteX3" fmla="*/ 1690487 w 1690487"/>
              <a:gd name="connsiteY3" fmla="*/ 568619 h 594622"/>
              <a:gd name="connsiteX4" fmla="*/ 1690487 w 1690487"/>
              <a:gd name="connsiteY4" fmla="*/ 568619 h 594622"/>
              <a:gd name="connsiteX0" fmla="*/ 0 w 1690487"/>
              <a:gd name="connsiteY0" fmla="*/ 0 h 594622"/>
              <a:gd name="connsiteX1" fmla="*/ 1045028 w 1690487"/>
              <a:gd name="connsiteY1" fmla="*/ 545567 h 594622"/>
              <a:gd name="connsiteX2" fmla="*/ 1690487 w 1690487"/>
              <a:gd name="connsiteY2" fmla="*/ 568619 h 594622"/>
              <a:gd name="connsiteX3" fmla="*/ 1690487 w 1690487"/>
              <a:gd name="connsiteY3" fmla="*/ 568619 h 594622"/>
              <a:gd name="connsiteX4" fmla="*/ 1690487 w 1690487"/>
              <a:gd name="connsiteY4" fmla="*/ 568619 h 594622"/>
              <a:gd name="connsiteX0" fmla="*/ 0 w 1690487"/>
              <a:gd name="connsiteY0" fmla="*/ 0 h 594622"/>
              <a:gd name="connsiteX1" fmla="*/ 1045028 w 1690487"/>
              <a:gd name="connsiteY1" fmla="*/ 545567 h 594622"/>
              <a:gd name="connsiteX2" fmla="*/ 1690487 w 1690487"/>
              <a:gd name="connsiteY2" fmla="*/ 568619 h 594622"/>
              <a:gd name="connsiteX3" fmla="*/ 1690487 w 1690487"/>
              <a:gd name="connsiteY3" fmla="*/ 568619 h 594622"/>
              <a:gd name="connsiteX4" fmla="*/ 1690487 w 1690487"/>
              <a:gd name="connsiteY4" fmla="*/ 568619 h 594622"/>
              <a:gd name="connsiteX0" fmla="*/ 0 w 1690487"/>
              <a:gd name="connsiteY0" fmla="*/ 0 h 594622"/>
              <a:gd name="connsiteX1" fmla="*/ 1045028 w 1690487"/>
              <a:gd name="connsiteY1" fmla="*/ 545567 h 594622"/>
              <a:gd name="connsiteX2" fmla="*/ 1690487 w 1690487"/>
              <a:gd name="connsiteY2" fmla="*/ 568619 h 594622"/>
              <a:gd name="connsiteX3" fmla="*/ 1690487 w 1690487"/>
              <a:gd name="connsiteY3" fmla="*/ 568619 h 594622"/>
              <a:gd name="connsiteX4" fmla="*/ 1690487 w 1690487"/>
              <a:gd name="connsiteY4" fmla="*/ 568619 h 594622"/>
              <a:gd name="connsiteX0" fmla="*/ 0 w 1690487"/>
              <a:gd name="connsiteY0" fmla="*/ 0 h 568619"/>
              <a:gd name="connsiteX1" fmla="*/ 1045028 w 1690487"/>
              <a:gd name="connsiteY1" fmla="*/ 545567 h 568619"/>
              <a:gd name="connsiteX2" fmla="*/ 1690487 w 1690487"/>
              <a:gd name="connsiteY2" fmla="*/ 568619 h 568619"/>
              <a:gd name="connsiteX3" fmla="*/ 1690487 w 1690487"/>
              <a:gd name="connsiteY3" fmla="*/ 568619 h 568619"/>
              <a:gd name="connsiteX4" fmla="*/ 1690487 w 1690487"/>
              <a:gd name="connsiteY4" fmla="*/ 568619 h 568619"/>
              <a:gd name="connsiteX0" fmla="*/ 0 w 1690487"/>
              <a:gd name="connsiteY0" fmla="*/ 0 h 717140"/>
              <a:gd name="connsiteX1" fmla="*/ 968154 w 1690487"/>
              <a:gd name="connsiteY1" fmla="*/ 715500 h 717140"/>
              <a:gd name="connsiteX2" fmla="*/ 1690487 w 1690487"/>
              <a:gd name="connsiteY2" fmla="*/ 568619 h 717140"/>
              <a:gd name="connsiteX3" fmla="*/ 1690487 w 1690487"/>
              <a:gd name="connsiteY3" fmla="*/ 568619 h 717140"/>
              <a:gd name="connsiteX4" fmla="*/ 1690487 w 1690487"/>
              <a:gd name="connsiteY4" fmla="*/ 568619 h 717140"/>
              <a:gd name="connsiteX0" fmla="*/ 0 w 1690487"/>
              <a:gd name="connsiteY0" fmla="*/ 0 h 739548"/>
              <a:gd name="connsiteX1" fmla="*/ 968154 w 1690487"/>
              <a:gd name="connsiteY1" fmla="*/ 715500 h 739548"/>
              <a:gd name="connsiteX2" fmla="*/ 1690487 w 1690487"/>
              <a:gd name="connsiteY2" fmla="*/ 568619 h 739548"/>
              <a:gd name="connsiteX3" fmla="*/ 1690487 w 1690487"/>
              <a:gd name="connsiteY3" fmla="*/ 568619 h 739548"/>
              <a:gd name="connsiteX4" fmla="*/ 1690487 w 1690487"/>
              <a:gd name="connsiteY4" fmla="*/ 568619 h 739548"/>
              <a:gd name="connsiteX0" fmla="*/ 0 w 1690487"/>
              <a:gd name="connsiteY0" fmla="*/ 0 h 739548"/>
              <a:gd name="connsiteX1" fmla="*/ 968154 w 1690487"/>
              <a:gd name="connsiteY1" fmla="*/ 715500 h 739548"/>
              <a:gd name="connsiteX2" fmla="*/ 1690487 w 1690487"/>
              <a:gd name="connsiteY2" fmla="*/ 568619 h 739548"/>
              <a:gd name="connsiteX3" fmla="*/ 1690487 w 1690487"/>
              <a:gd name="connsiteY3" fmla="*/ 568619 h 739548"/>
              <a:gd name="connsiteX4" fmla="*/ 1690487 w 1690487"/>
              <a:gd name="connsiteY4" fmla="*/ 536251 h 739548"/>
              <a:gd name="connsiteX0" fmla="*/ 0 w 1690487"/>
              <a:gd name="connsiteY0" fmla="*/ 0 h 739548"/>
              <a:gd name="connsiteX1" fmla="*/ 968154 w 1690487"/>
              <a:gd name="connsiteY1" fmla="*/ 715500 h 739548"/>
              <a:gd name="connsiteX2" fmla="*/ 1690487 w 1690487"/>
              <a:gd name="connsiteY2" fmla="*/ 568619 h 739548"/>
              <a:gd name="connsiteX3" fmla="*/ 1690487 w 1690487"/>
              <a:gd name="connsiteY3" fmla="*/ 568619 h 739548"/>
              <a:gd name="connsiteX0" fmla="*/ 0 w 1690487"/>
              <a:gd name="connsiteY0" fmla="*/ 0 h 739548"/>
              <a:gd name="connsiteX1" fmla="*/ 968154 w 1690487"/>
              <a:gd name="connsiteY1" fmla="*/ 715500 h 739548"/>
              <a:gd name="connsiteX2" fmla="*/ 1690487 w 1690487"/>
              <a:gd name="connsiteY2" fmla="*/ 568619 h 739548"/>
              <a:gd name="connsiteX3" fmla="*/ 1690487 w 1690487"/>
              <a:gd name="connsiteY3" fmla="*/ 568619 h 739548"/>
              <a:gd name="connsiteX0" fmla="*/ 0 w 1690487"/>
              <a:gd name="connsiteY0" fmla="*/ 0 h 739548"/>
              <a:gd name="connsiteX1" fmla="*/ 968154 w 1690487"/>
              <a:gd name="connsiteY1" fmla="*/ 715500 h 739548"/>
              <a:gd name="connsiteX2" fmla="*/ 1690487 w 1690487"/>
              <a:gd name="connsiteY2" fmla="*/ 568619 h 739548"/>
              <a:gd name="connsiteX3" fmla="*/ 1684574 w 1690487"/>
              <a:gd name="connsiteY3" fmla="*/ 479607 h 739548"/>
              <a:gd name="connsiteX0" fmla="*/ 0 w 1690487"/>
              <a:gd name="connsiteY0" fmla="*/ 0 h 739548"/>
              <a:gd name="connsiteX1" fmla="*/ 968154 w 1690487"/>
              <a:gd name="connsiteY1" fmla="*/ 715500 h 739548"/>
              <a:gd name="connsiteX2" fmla="*/ 1690487 w 1690487"/>
              <a:gd name="connsiteY2" fmla="*/ 568619 h 739548"/>
              <a:gd name="connsiteX0" fmla="*/ 0 w 1696400"/>
              <a:gd name="connsiteY0" fmla="*/ 0 h 727836"/>
              <a:gd name="connsiteX1" fmla="*/ 968154 w 1696400"/>
              <a:gd name="connsiteY1" fmla="*/ 715500 h 727836"/>
              <a:gd name="connsiteX2" fmla="*/ 1696400 w 1696400"/>
              <a:gd name="connsiteY2" fmla="*/ 471514 h 72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6400" h="727836">
                <a:moveTo>
                  <a:pt x="0" y="0"/>
                </a:moveTo>
                <a:cubicBezTo>
                  <a:pt x="381640" y="225398"/>
                  <a:pt x="685421" y="636914"/>
                  <a:pt x="968154" y="715500"/>
                </a:cubicBezTo>
                <a:cubicBezTo>
                  <a:pt x="1250887" y="794086"/>
                  <a:pt x="1696400" y="471514"/>
                  <a:pt x="1696400" y="471514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9AD2251-5918-42D3-83F8-3393493288AA}"/>
              </a:ext>
            </a:extLst>
          </p:cNvPr>
          <p:cNvSpPr/>
          <p:nvPr/>
        </p:nvSpPr>
        <p:spPr>
          <a:xfrm rot="5400000">
            <a:off x="9896276" y="1797331"/>
            <a:ext cx="2372505" cy="496154"/>
          </a:xfrm>
          <a:custGeom>
            <a:avLst/>
            <a:gdLst>
              <a:gd name="connsiteX0" fmla="*/ 0 w 1734490"/>
              <a:gd name="connsiteY0" fmla="*/ 496154 h 496154"/>
              <a:gd name="connsiteX1" fmla="*/ 582264 w 1734490"/>
              <a:gd name="connsiteY1" fmla="*/ 213223 h 496154"/>
              <a:gd name="connsiteX2" fmla="*/ 1734490 w 1734490"/>
              <a:gd name="connsiteY2" fmla="*/ 0 h 496154"/>
              <a:gd name="connsiteX0" fmla="*/ 0 w 1734490"/>
              <a:gd name="connsiteY0" fmla="*/ 496154 h 496154"/>
              <a:gd name="connsiteX1" fmla="*/ 582264 w 1734490"/>
              <a:gd name="connsiteY1" fmla="*/ 213223 h 496154"/>
              <a:gd name="connsiteX2" fmla="*/ 1734490 w 1734490"/>
              <a:gd name="connsiteY2" fmla="*/ 0 h 496154"/>
              <a:gd name="connsiteX0" fmla="*/ 0 w 1734490"/>
              <a:gd name="connsiteY0" fmla="*/ 496154 h 496154"/>
              <a:gd name="connsiteX1" fmla="*/ 582264 w 1734490"/>
              <a:gd name="connsiteY1" fmla="*/ 213223 h 496154"/>
              <a:gd name="connsiteX2" fmla="*/ 1734490 w 1734490"/>
              <a:gd name="connsiteY2" fmla="*/ 0 h 496154"/>
              <a:gd name="connsiteX0" fmla="*/ 0 w 1734490"/>
              <a:gd name="connsiteY0" fmla="*/ 496154 h 496154"/>
              <a:gd name="connsiteX1" fmla="*/ 582264 w 1734490"/>
              <a:gd name="connsiteY1" fmla="*/ 213223 h 496154"/>
              <a:gd name="connsiteX2" fmla="*/ 1734490 w 1734490"/>
              <a:gd name="connsiteY2" fmla="*/ 0 h 496154"/>
              <a:gd name="connsiteX0" fmla="*/ 0 w 1734490"/>
              <a:gd name="connsiteY0" fmla="*/ 496154 h 496154"/>
              <a:gd name="connsiteX1" fmla="*/ 582264 w 1734490"/>
              <a:gd name="connsiteY1" fmla="*/ 213223 h 496154"/>
              <a:gd name="connsiteX2" fmla="*/ 1734490 w 1734490"/>
              <a:gd name="connsiteY2" fmla="*/ 0 h 49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4490" h="496154">
                <a:moveTo>
                  <a:pt x="0" y="496154"/>
                </a:moveTo>
                <a:cubicBezTo>
                  <a:pt x="146591" y="396034"/>
                  <a:pt x="293182" y="295915"/>
                  <a:pt x="582264" y="213223"/>
                </a:cubicBezTo>
                <a:cubicBezTo>
                  <a:pt x="871346" y="130531"/>
                  <a:pt x="1391661" y="421314"/>
                  <a:pt x="1734490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2A4BBDB-F475-5ECF-DE18-A3AC99F0DEF5}"/>
              </a:ext>
            </a:extLst>
          </p:cNvPr>
          <p:cNvCxnSpPr/>
          <p:nvPr/>
        </p:nvCxnSpPr>
        <p:spPr>
          <a:xfrm>
            <a:off x="8206740" y="118872"/>
            <a:ext cx="0" cy="54864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5C397-4A47-0044-42BE-EF2D9ACE8708}"/>
              </a:ext>
            </a:extLst>
          </p:cNvPr>
          <p:cNvCxnSpPr/>
          <p:nvPr/>
        </p:nvCxnSpPr>
        <p:spPr>
          <a:xfrm>
            <a:off x="8206740" y="394310"/>
            <a:ext cx="237744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02BFDFF-B634-3163-CBDF-D056385A5A7B}"/>
              </a:ext>
            </a:extLst>
          </p:cNvPr>
          <p:cNvCxnSpPr/>
          <p:nvPr/>
        </p:nvCxnSpPr>
        <p:spPr>
          <a:xfrm rot="5400000">
            <a:off x="9837745" y="2051914"/>
            <a:ext cx="237744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3E9505B-D02A-8D6C-36E2-59956BB3B0B7}"/>
              </a:ext>
            </a:extLst>
          </p:cNvPr>
          <p:cNvCxnSpPr/>
          <p:nvPr/>
        </p:nvCxnSpPr>
        <p:spPr>
          <a:xfrm rot="5400000">
            <a:off x="11027664" y="588874"/>
            <a:ext cx="0" cy="54864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E0ABC789-E05B-494C-C2D5-3E23ED853B33}"/>
              </a:ext>
            </a:extLst>
          </p:cNvPr>
          <p:cNvSpPr>
            <a:spLocks noChangeAspect="1"/>
          </p:cNvSpPr>
          <p:nvPr/>
        </p:nvSpPr>
        <p:spPr>
          <a:xfrm>
            <a:off x="8808507" y="300214"/>
            <a:ext cx="182880" cy="1828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ECB20A8-BD55-C4E7-FB3E-A26ABDA28C69}"/>
              </a:ext>
            </a:extLst>
          </p:cNvPr>
          <p:cNvSpPr>
            <a:spLocks noChangeAspect="1"/>
          </p:cNvSpPr>
          <p:nvPr/>
        </p:nvSpPr>
        <p:spPr>
          <a:xfrm>
            <a:off x="10942626" y="1232033"/>
            <a:ext cx="182880" cy="1828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71F191A-5C37-13D3-3A89-1DE92BEE1957}"/>
              </a:ext>
            </a:extLst>
          </p:cNvPr>
          <p:cNvCxnSpPr/>
          <p:nvPr/>
        </p:nvCxnSpPr>
        <p:spPr>
          <a:xfrm>
            <a:off x="8206740" y="177570"/>
            <a:ext cx="2313299" cy="3803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0ECB1C0-AD0C-3D8D-1624-161C96C96204}"/>
              </a:ext>
            </a:extLst>
          </p:cNvPr>
          <p:cNvCxnSpPr>
            <a:cxnSpLocks/>
          </p:cNvCxnSpPr>
          <p:nvPr/>
        </p:nvCxnSpPr>
        <p:spPr>
          <a:xfrm rot="5400000" flipH="1">
            <a:off x="9795327" y="1939824"/>
            <a:ext cx="2386789" cy="21483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61C4A47-751B-B3F5-5DC5-5C924CC967D0}"/>
              </a:ext>
            </a:extLst>
          </p:cNvPr>
          <p:cNvGrpSpPr/>
          <p:nvPr/>
        </p:nvGrpSpPr>
        <p:grpSpPr>
          <a:xfrm>
            <a:off x="7391735" y="3608798"/>
            <a:ext cx="1639036" cy="3298494"/>
            <a:chOff x="7165159" y="3608798"/>
            <a:chExt cx="1639036" cy="329849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0E5B11C-B49F-6C04-AD8C-B8F84D865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5159" y="3608798"/>
              <a:ext cx="1639036" cy="1462841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BD5305A-DC06-556A-F767-9CBE23013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5159" y="4964990"/>
              <a:ext cx="1639036" cy="1639037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B51125F-DC9B-F138-29C2-326D41A7F003}"/>
                </a:ext>
              </a:extLst>
            </p:cNvPr>
            <p:cNvSpPr txBox="1"/>
            <p:nvPr/>
          </p:nvSpPr>
          <p:spPr>
            <a:xfrm>
              <a:off x="7165159" y="6537960"/>
              <a:ext cx="1639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Linear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3DFAC3C-C37C-125B-6BC4-CDDF4EADADB7}"/>
              </a:ext>
            </a:extLst>
          </p:cNvPr>
          <p:cNvGrpSpPr/>
          <p:nvPr/>
        </p:nvGrpSpPr>
        <p:grpSpPr>
          <a:xfrm>
            <a:off x="9504740" y="3608798"/>
            <a:ext cx="1639137" cy="3298494"/>
            <a:chOff x="9375268" y="3608798"/>
            <a:chExt cx="1639137" cy="329849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4B7162F-7346-CFB6-F3A4-28B57BA3D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75369" y="3608798"/>
              <a:ext cx="1639036" cy="146284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A6668A8-7995-C2C5-DA9D-8FEB3B71D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5369" y="4964990"/>
              <a:ext cx="1639036" cy="1639037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A7BA24A-092F-ECCD-353A-D02D42432D0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75268" y="6537960"/>
              <a:ext cx="1639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Cubic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E6D1800-BDA5-09AC-6D0E-6858F9819C95}"/>
              </a:ext>
            </a:extLst>
          </p:cNvPr>
          <p:cNvCxnSpPr>
            <a:cxnSpLocks/>
          </p:cNvCxnSpPr>
          <p:nvPr/>
        </p:nvCxnSpPr>
        <p:spPr>
          <a:xfrm>
            <a:off x="10586737" y="3236123"/>
            <a:ext cx="182880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9B721B-6F29-B317-4753-3B5C701BBAD5}"/>
              </a:ext>
            </a:extLst>
          </p:cNvPr>
          <p:cNvGrpSpPr/>
          <p:nvPr/>
        </p:nvGrpSpPr>
        <p:grpSpPr>
          <a:xfrm>
            <a:off x="8138160" y="792972"/>
            <a:ext cx="2514600" cy="2514600"/>
            <a:chOff x="8138160" y="822960"/>
            <a:chExt cx="2514600" cy="25146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CF20621-57C3-201C-3C65-B8C8FF37F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8160" y="3200400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F207194-D53F-870D-C8B4-9CF7A436C6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15600" y="3200400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C94D18C-DA14-B47F-10BC-7F23DE864E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15600" y="822960"/>
              <a:ext cx="137160" cy="1371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6E4E51D-23EB-E639-C89A-399121F127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8160" y="822960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9AA50DF-4EF0-304C-229B-6BB3EC662146}"/>
              </a:ext>
            </a:extLst>
          </p:cNvPr>
          <p:cNvSpPr txBox="1"/>
          <p:nvPr/>
        </p:nvSpPr>
        <p:spPr>
          <a:xfrm>
            <a:off x="1347951" y="5635151"/>
            <a:ext cx="5486401" cy="954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u="sng" dirty="0"/>
              <a:t>Note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/>
              <a:t>Number of iso-vertices is unchanged</a:t>
            </a:r>
          </a:p>
        </p:txBody>
      </p:sp>
    </p:spTree>
    <p:extLst>
      <p:ext uri="{BB962C8B-B14F-4D97-AF65-F5344CB8AC3E}">
        <p14:creationId xmlns:p14="http://schemas.microsoft.com/office/powerpoint/2010/main" val="144064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2.08333E-6 0.0685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03737 -4.07407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40" grpId="0" animBg="1"/>
      <p:bldP spid="40" grpId="1" animBg="1"/>
      <p:bldP spid="41" grpId="0" animBg="1"/>
      <p:bldP spid="41" grpId="1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8F7EE8C-C908-C400-B821-E74E560E89DA}"/>
              </a:ext>
            </a:extLst>
          </p:cNvPr>
          <p:cNvCxnSpPr>
            <a:cxnSpLocks/>
          </p:cNvCxnSpPr>
          <p:nvPr/>
        </p:nvCxnSpPr>
        <p:spPr>
          <a:xfrm>
            <a:off x="3350103" y="5801987"/>
            <a:ext cx="3657600" cy="820627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B0CC7A3-3711-CCA3-6DE1-D1ABE8A13B05}"/>
              </a:ext>
            </a:extLst>
          </p:cNvPr>
          <p:cNvCxnSpPr>
            <a:cxnSpLocks/>
          </p:cNvCxnSpPr>
          <p:nvPr/>
        </p:nvCxnSpPr>
        <p:spPr>
          <a:xfrm flipV="1">
            <a:off x="5178895" y="5335617"/>
            <a:ext cx="3657600" cy="18315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B1E30-23FD-AA93-CD80-3F638C41E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Derivatives can be obtained:</a:t>
            </a:r>
          </a:p>
          <a:p>
            <a:pPr lvl="1"/>
            <a:r>
              <a:rPr lang="en-US" dirty="0"/>
              <a:t>Discretely approximating from sample values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7579A-2DB0-09DC-0FEE-23863AA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[Fuhrmann </a:t>
            </a:r>
            <a:r>
              <a:rPr lang="en-US" i="1" dirty="0"/>
              <a:t>et al.</a:t>
            </a:r>
            <a:r>
              <a:rPr lang="en-US" dirty="0"/>
              <a:t>, 2007]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1FE4812-C7FF-0848-2E60-08E10EFA40E0}"/>
              </a:ext>
            </a:extLst>
          </p:cNvPr>
          <p:cNvCxnSpPr>
            <a:cxnSpLocks/>
          </p:cNvCxnSpPr>
          <p:nvPr/>
        </p:nvCxnSpPr>
        <p:spPr>
          <a:xfrm>
            <a:off x="838200" y="3531510"/>
            <a:ext cx="10515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D296BD-34E4-74E7-7F7A-08A0DFD7E7E9}"/>
              </a:ext>
            </a:extLst>
          </p:cNvPr>
          <p:cNvCxnSpPr/>
          <p:nvPr/>
        </p:nvCxnSpPr>
        <p:spPr>
          <a:xfrm>
            <a:off x="3342012" y="5801987"/>
            <a:ext cx="0" cy="4572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48C829-0008-D663-A667-B4992944A9F7}"/>
              </a:ext>
            </a:extLst>
          </p:cNvPr>
          <p:cNvCxnSpPr/>
          <p:nvPr/>
        </p:nvCxnSpPr>
        <p:spPr>
          <a:xfrm>
            <a:off x="5169456" y="5525511"/>
            <a:ext cx="0" cy="73152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E939EE-94DE-49C8-6D00-387B8A618F68}"/>
              </a:ext>
            </a:extLst>
          </p:cNvPr>
          <p:cNvCxnSpPr/>
          <p:nvPr/>
        </p:nvCxnSpPr>
        <p:spPr>
          <a:xfrm>
            <a:off x="7000228" y="6252443"/>
            <a:ext cx="0" cy="36576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C252F2-FFD5-6B17-0BFE-E3FC0B95A7A6}"/>
              </a:ext>
            </a:extLst>
          </p:cNvPr>
          <p:cNvCxnSpPr/>
          <p:nvPr/>
        </p:nvCxnSpPr>
        <p:spPr>
          <a:xfrm>
            <a:off x="8832436" y="5344791"/>
            <a:ext cx="0" cy="9144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7889FC6-FF33-D24E-7E16-C00231308279}"/>
              </a:ext>
            </a:extLst>
          </p:cNvPr>
          <p:cNvSpPr>
            <a:spLocks noChangeAspect="1"/>
          </p:cNvSpPr>
          <p:nvPr/>
        </p:nvSpPr>
        <p:spPr>
          <a:xfrm>
            <a:off x="5111003" y="5458463"/>
            <a:ext cx="129473" cy="1294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B985D35-2917-42B5-2DE8-327D46EE822A}"/>
              </a:ext>
            </a:extLst>
          </p:cNvPr>
          <p:cNvSpPr>
            <a:spLocks noChangeAspect="1"/>
          </p:cNvSpPr>
          <p:nvPr/>
        </p:nvSpPr>
        <p:spPr>
          <a:xfrm>
            <a:off x="3274818" y="5739915"/>
            <a:ext cx="129473" cy="1294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4B023AD-36D6-8082-A25E-55075BD79829}"/>
              </a:ext>
            </a:extLst>
          </p:cNvPr>
          <p:cNvSpPr>
            <a:spLocks noChangeAspect="1"/>
          </p:cNvSpPr>
          <p:nvPr/>
        </p:nvSpPr>
        <p:spPr>
          <a:xfrm>
            <a:off x="8766839" y="5262857"/>
            <a:ext cx="129473" cy="1294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2103D83-6B51-9823-1DAB-884A0EB7AF01}"/>
              </a:ext>
            </a:extLst>
          </p:cNvPr>
          <p:cNvSpPr>
            <a:spLocks noChangeAspect="1"/>
          </p:cNvSpPr>
          <p:nvPr/>
        </p:nvSpPr>
        <p:spPr>
          <a:xfrm>
            <a:off x="6936455" y="6561034"/>
            <a:ext cx="129473" cy="1294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72B5853-4E22-CBE8-23DB-91AB2F37EEDA}"/>
              </a:ext>
            </a:extLst>
          </p:cNvPr>
          <p:cNvCxnSpPr/>
          <p:nvPr/>
        </p:nvCxnSpPr>
        <p:spPr>
          <a:xfrm>
            <a:off x="5167438" y="6259187"/>
            <a:ext cx="1828800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C384291-E045-E110-7CE0-CEEAC6817F01}"/>
              </a:ext>
            </a:extLst>
          </p:cNvPr>
          <p:cNvSpPr/>
          <p:nvPr/>
        </p:nvSpPr>
        <p:spPr>
          <a:xfrm>
            <a:off x="5178903" y="5505604"/>
            <a:ext cx="1828800" cy="1124712"/>
          </a:xfrm>
          <a:custGeom>
            <a:avLst/>
            <a:gdLst>
              <a:gd name="connsiteX0" fmla="*/ 0 w 922492"/>
              <a:gd name="connsiteY0" fmla="*/ 0 h 1108609"/>
              <a:gd name="connsiteX1" fmla="*/ 922492 w 922492"/>
              <a:gd name="connsiteY1" fmla="*/ 1108609 h 1108609"/>
              <a:gd name="connsiteX0" fmla="*/ 0 w 919317"/>
              <a:gd name="connsiteY0" fmla="*/ 0 h 1103846"/>
              <a:gd name="connsiteX1" fmla="*/ 919317 w 919317"/>
              <a:gd name="connsiteY1" fmla="*/ 1103846 h 1103846"/>
              <a:gd name="connsiteX0" fmla="*/ 0 w 919317"/>
              <a:gd name="connsiteY0" fmla="*/ 0 h 1116272"/>
              <a:gd name="connsiteX1" fmla="*/ 919317 w 919317"/>
              <a:gd name="connsiteY1" fmla="*/ 1103846 h 1116272"/>
              <a:gd name="connsiteX0" fmla="*/ 0 w 919317"/>
              <a:gd name="connsiteY0" fmla="*/ 0 h 1105305"/>
              <a:gd name="connsiteX1" fmla="*/ 919317 w 919317"/>
              <a:gd name="connsiteY1" fmla="*/ 1092734 h 1105305"/>
              <a:gd name="connsiteX0" fmla="*/ 0 w 919317"/>
              <a:gd name="connsiteY0" fmla="*/ 0 h 1103242"/>
              <a:gd name="connsiteX1" fmla="*/ 919317 w 919317"/>
              <a:gd name="connsiteY1" fmla="*/ 1092734 h 110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9317" h="1103242">
                <a:moveTo>
                  <a:pt x="0" y="0"/>
                </a:moveTo>
                <a:cubicBezTo>
                  <a:pt x="501702" y="177449"/>
                  <a:pt x="509691" y="1218497"/>
                  <a:pt x="919317" y="1092734"/>
                </a:cubicBezTo>
              </a:path>
            </a:pathLst>
          </a:cu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0FBC2F-B890-FBBE-3C1C-B495FC57951B}"/>
              </a:ext>
            </a:extLst>
          </p:cNvPr>
          <p:cNvGrpSpPr/>
          <p:nvPr/>
        </p:nvGrpSpPr>
        <p:grpSpPr>
          <a:xfrm>
            <a:off x="5172168" y="6150891"/>
            <a:ext cx="1828800" cy="182880"/>
            <a:chOff x="4572000" y="6099048"/>
            <a:chExt cx="914400" cy="18288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6D5B0AC-AF1A-68CA-15C6-D8A439AF93C6}"/>
                </a:ext>
              </a:extLst>
            </p:cNvPr>
            <p:cNvCxnSpPr/>
            <p:nvPr/>
          </p:nvCxnSpPr>
          <p:spPr>
            <a:xfrm>
              <a:off x="4572000" y="6099048"/>
              <a:ext cx="0" cy="182880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B39DF5F-5D5C-260B-CE13-A90A775E9E3A}"/>
                </a:ext>
              </a:extLst>
            </p:cNvPr>
            <p:cNvCxnSpPr/>
            <p:nvPr/>
          </p:nvCxnSpPr>
          <p:spPr>
            <a:xfrm>
              <a:off x="5486400" y="6099048"/>
              <a:ext cx="0" cy="182880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7C0686-8362-06E3-0C0A-C3AA47010ACE}"/>
              </a:ext>
            </a:extLst>
          </p:cNvPr>
          <p:cNvGrpSpPr/>
          <p:nvPr/>
        </p:nvGrpSpPr>
        <p:grpSpPr>
          <a:xfrm>
            <a:off x="3342012" y="6163784"/>
            <a:ext cx="5486400" cy="182880"/>
            <a:chOff x="3657600" y="6099048"/>
            <a:chExt cx="2743200" cy="1828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7FD68C-A127-16DE-7659-7B0126E1056C}"/>
                </a:ext>
              </a:extLst>
            </p:cNvPr>
            <p:cNvCxnSpPr/>
            <p:nvPr/>
          </p:nvCxnSpPr>
          <p:spPr>
            <a:xfrm>
              <a:off x="3657600" y="6192331"/>
              <a:ext cx="2743200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FA47A66-B9DC-6D2D-B17A-52EDD26476A7}"/>
                </a:ext>
              </a:extLst>
            </p:cNvPr>
            <p:cNvCxnSpPr/>
            <p:nvPr/>
          </p:nvCxnSpPr>
          <p:spPr>
            <a:xfrm>
              <a:off x="3657600" y="6099048"/>
              <a:ext cx="0" cy="18288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17E7A9-C0F3-A9D3-77D5-182A1101F89D}"/>
                </a:ext>
              </a:extLst>
            </p:cNvPr>
            <p:cNvCxnSpPr/>
            <p:nvPr/>
          </p:nvCxnSpPr>
          <p:spPr>
            <a:xfrm>
              <a:off x="6400800" y="6099048"/>
              <a:ext cx="0" cy="18288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178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2.96296E-6 L 4.16667E-7 -0.101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3.7037E-6 L 4.16667E-7 0.175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B1E30-23FD-AA93-CD80-3F638C41E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Derivatives can be obtained:</a:t>
            </a:r>
          </a:p>
          <a:p>
            <a:pPr lvl="1"/>
            <a:r>
              <a:rPr lang="en-US" dirty="0"/>
              <a:t>Discretely approximating from sample values</a:t>
            </a:r>
          </a:p>
          <a:p>
            <a:pPr lvl="1"/>
            <a:r>
              <a:rPr lang="en-US" dirty="0"/>
              <a:t>Analytically evaluating B-Spline representation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7579A-2DB0-09DC-0FEE-23863AA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[Fuhrmann </a:t>
            </a:r>
            <a:r>
              <a:rPr lang="en-US" i="1" dirty="0"/>
              <a:t>et al.</a:t>
            </a:r>
            <a:r>
              <a:rPr lang="en-US" dirty="0"/>
              <a:t>, 2007]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1FE4812-C7FF-0848-2E60-08E10EFA40E0}"/>
              </a:ext>
            </a:extLst>
          </p:cNvPr>
          <p:cNvCxnSpPr>
            <a:cxnSpLocks/>
          </p:cNvCxnSpPr>
          <p:nvPr/>
        </p:nvCxnSpPr>
        <p:spPr>
          <a:xfrm>
            <a:off x="838200" y="3531510"/>
            <a:ext cx="10515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" name="Picture 7" descr="F:\Talks\SIG-08\3.base.bmp">
            <a:extLst>
              <a:ext uri="{FF2B5EF4-FFF2-40B4-BE49-F238E27FC236}">
                <a16:creationId xmlns:a16="http://schemas.microsoft.com/office/drawing/2014/main" id="{5EC11A42-DF54-8C83-D851-C41571FCA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9980" y="4717705"/>
            <a:ext cx="1066800" cy="1066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169" name="Picture 2" descr="F:\Talks\SIG-08\points.bmp">
            <a:extLst>
              <a:ext uri="{FF2B5EF4-FFF2-40B4-BE49-F238E27FC236}">
                <a16:creationId xmlns:a16="http://schemas.microsoft.com/office/drawing/2014/main" id="{A8AD7A89-C81A-8FCF-5769-D5C555CCC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2115" y="3774991"/>
            <a:ext cx="3619265" cy="2895600"/>
          </a:xfrm>
          <a:prstGeom prst="rect">
            <a:avLst/>
          </a:prstGeom>
          <a:noFill/>
        </p:spPr>
      </p:pic>
      <p:pic>
        <p:nvPicPr>
          <p:cNvPr id="179" name="Picture 5" descr="F:\Talks\SIG-08\Scratch\3.base.bmp">
            <a:extLst>
              <a:ext uri="{FF2B5EF4-FFF2-40B4-BE49-F238E27FC236}">
                <a16:creationId xmlns:a16="http://schemas.microsoft.com/office/drawing/2014/main" id="{EB586F4B-95C2-6ACF-E46C-6C55372C8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6932" y="4714657"/>
            <a:ext cx="1069848" cy="106984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182" name="Picture 5" descr="F:\Talks\SIG-08\Scratch\3.base.bmp">
            <a:extLst>
              <a:ext uri="{FF2B5EF4-FFF2-40B4-BE49-F238E27FC236}">
                <a16:creationId xmlns:a16="http://schemas.microsoft.com/office/drawing/2014/main" id="{92E285FE-AF33-B722-E53F-3ABE15255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6932" y="4714657"/>
            <a:ext cx="1069848" cy="1069848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  <p:pic>
        <p:nvPicPr>
          <p:cNvPr id="185" name="Picture 11" descr="F:\Talks\SIG-08\3.bmp">
            <a:extLst>
              <a:ext uri="{FF2B5EF4-FFF2-40B4-BE49-F238E27FC236}">
                <a16:creationId xmlns:a16="http://schemas.microsoft.com/office/drawing/2014/main" id="{459875E5-49A8-F0F5-22FC-82560B702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5380" y="3811355"/>
            <a:ext cx="3623077" cy="2898648"/>
          </a:xfrm>
          <a:prstGeom prst="rect">
            <a:avLst/>
          </a:prstGeom>
          <a:noFill/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938290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Continuity: Surface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Goal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Given implicit functions computed by individual</a:t>
                </a:r>
                <a:br>
                  <a:rPr lang="en-US" dirty="0"/>
                </a:br>
                <a:r>
                  <a:rPr lang="en-US" dirty="0"/>
                  <a:t>processes, boundary iso-surfaces need to match.</a:t>
                </a:r>
              </a:p>
              <a:p>
                <a:pPr marL="344488" indent="-344488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344488" indent="-344488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344488" indent="-344488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Need the Hermite data on boundaries</a:t>
                </a:r>
                <a:br>
                  <a:rPr lang="en-US" dirty="0"/>
                </a:br>
                <a:r>
                  <a:rPr lang="en-US" dirty="0"/>
                  <a:t>to be the same from both sides</a:t>
                </a:r>
              </a:p>
              <a:p>
                <a:pPr marL="801688" lvl="1" indent="-344488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801688" lvl="1" indent="-344488">
                  <a:buNone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7" name="Straight Connector 586">
            <a:extLst>
              <a:ext uri="{FF2B5EF4-FFF2-40B4-BE49-F238E27FC236}">
                <a16:creationId xmlns:a16="http://schemas.microsoft.com/office/drawing/2014/main" id="{A0252E68-684C-F0CF-AF2C-5767F77589F9}"/>
              </a:ext>
            </a:extLst>
          </p:cNvPr>
          <p:cNvCxnSpPr>
            <a:cxnSpLocks/>
            <a:stCxn id="592" idx="5"/>
            <a:endCxn id="593" idx="1"/>
          </p:cNvCxnSpPr>
          <p:nvPr/>
        </p:nvCxnSpPr>
        <p:spPr bwMode="auto">
          <a:xfrm>
            <a:off x="7795268" y="4781273"/>
            <a:ext cx="600021" cy="180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8" name="Straight Connector 587">
            <a:extLst>
              <a:ext uri="{FF2B5EF4-FFF2-40B4-BE49-F238E27FC236}">
                <a16:creationId xmlns:a16="http://schemas.microsoft.com/office/drawing/2014/main" id="{2E973662-F94E-1626-F966-6A3136EC5E1B}"/>
              </a:ext>
            </a:extLst>
          </p:cNvPr>
          <p:cNvCxnSpPr>
            <a:cxnSpLocks/>
            <a:stCxn id="593" idx="4"/>
            <a:endCxn id="594" idx="2"/>
          </p:cNvCxnSpPr>
          <p:nvPr/>
        </p:nvCxnSpPr>
        <p:spPr bwMode="auto">
          <a:xfrm>
            <a:off x="8398139" y="4969041"/>
            <a:ext cx="696687" cy="6541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0" name="Straight Connector 589">
            <a:extLst>
              <a:ext uri="{FF2B5EF4-FFF2-40B4-BE49-F238E27FC236}">
                <a16:creationId xmlns:a16="http://schemas.microsoft.com/office/drawing/2014/main" id="{9F9E0F64-F50F-A67E-FD44-3C1773182C72}"/>
              </a:ext>
            </a:extLst>
          </p:cNvPr>
          <p:cNvCxnSpPr>
            <a:cxnSpLocks/>
            <a:stCxn id="594" idx="1"/>
            <a:endCxn id="595" idx="3"/>
          </p:cNvCxnSpPr>
          <p:nvPr/>
        </p:nvCxnSpPr>
        <p:spPr bwMode="auto">
          <a:xfrm>
            <a:off x="9096006" y="5620384"/>
            <a:ext cx="242028" cy="6557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1" name="Straight Connector 590">
            <a:extLst>
              <a:ext uri="{FF2B5EF4-FFF2-40B4-BE49-F238E27FC236}">
                <a16:creationId xmlns:a16="http://schemas.microsoft.com/office/drawing/2014/main" id="{3E16CE91-92F9-EDF3-6D94-12F530341748}"/>
              </a:ext>
            </a:extLst>
          </p:cNvPr>
          <p:cNvCxnSpPr>
            <a:cxnSpLocks/>
            <a:stCxn id="596" idx="4"/>
            <a:endCxn id="595" idx="5"/>
          </p:cNvCxnSpPr>
          <p:nvPr/>
        </p:nvCxnSpPr>
        <p:spPr bwMode="auto">
          <a:xfrm>
            <a:off x="7810534" y="6275158"/>
            <a:ext cx="1533199" cy="10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607" name="Group 606">
            <a:extLst>
              <a:ext uri="{FF2B5EF4-FFF2-40B4-BE49-F238E27FC236}">
                <a16:creationId xmlns:a16="http://schemas.microsoft.com/office/drawing/2014/main" id="{DBF0B872-517D-7AD0-5D12-1E3BAFE4D7F7}"/>
              </a:ext>
            </a:extLst>
          </p:cNvPr>
          <p:cNvGrpSpPr/>
          <p:nvPr/>
        </p:nvGrpSpPr>
        <p:grpSpPr>
          <a:xfrm>
            <a:off x="7551424" y="4528620"/>
            <a:ext cx="2065033" cy="1997327"/>
            <a:chOff x="8669893" y="4121509"/>
            <a:chExt cx="2342705" cy="2265895"/>
          </a:xfrm>
        </p:grpSpPr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B4FABAA0-FADD-5A43-6CC5-1AD659BACE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69158" y="5811329"/>
              <a:ext cx="115215" cy="115215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571" name="Straight Connector 570">
              <a:extLst>
                <a:ext uri="{FF2B5EF4-FFF2-40B4-BE49-F238E27FC236}">
                  <a16:creationId xmlns:a16="http://schemas.microsoft.com/office/drawing/2014/main" id="{2B77FE82-2466-01EE-7D90-AD88F782E3FF}"/>
                </a:ext>
              </a:extLst>
            </p:cNvPr>
            <p:cNvCxnSpPr>
              <a:stCxn id="576" idx="7"/>
              <a:endCxn id="570" idx="3"/>
            </p:cNvCxnSpPr>
            <p:nvPr/>
          </p:nvCxnSpPr>
          <p:spPr bwMode="auto">
            <a:xfrm flipV="1">
              <a:off x="8768235" y="5909671"/>
              <a:ext cx="417796" cy="37939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2" name="Straight Connector 571">
              <a:extLst>
                <a:ext uri="{FF2B5EF4-FFF2-40B4-BE49-F238E27FC236}">
                  <a16:creationId xmlns:a16="http://schemas.microsoft.com/office/drawing/2014/main" id="{2A9E5317-209B-A29D-CEC4-B9530190181B}"/>
                </a:ext>
              </a:extLst>
            </p:cNvPr>
            <p:cNvCxnSpPr>
              <a:stCxn id="570" idx="0"/>
              <a:endCxn id="579" idx="4"/>
            </p:cNvCxnSpPr>
            <p:nvPr/>
          </p:nvCxnSpPr>
          <p:spPr bwMode="auto">
            <a:xfrm flipV="1">
              <a:off x="9226766" y="4236724"/>
              <a:ext cx="0" cy="157460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3" name="Straight Connector 572">
              <a:extLst>
                <a:ext uri="{FF2B5EF4-FFF2-40B4-BE49-F238E27FC236}">
                  <a16:creationId xmlns:a16="http://schemas.microsoft.com/office/drawing/2014/main" id="{522FAB62-F275-9143-45FC-63B3FCA1EC37}"/>
                </a:ext>
              </a:extLst>
            </p:cNvPr>
            <p:cNvCxnSpPr>
              <a:stCxn id="580" idx="2"/>
              <a:endCxn id="570" idx="6"/>
            </p:cNvCxnSpPr>
            <p:nvPr/>
          </p:nvCxnSpPr>
          <p:spPr bwMode="auto">
            <a:xfrm flipH="1">
              <a:off x="9284373" y="5868937"/>
              <a:ext cx="161301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A36FFA7D-BD1A-824A-F9E4-EE665228317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08297" y="4620774"/>
              <a:ext cx="1728225" cy="1728225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805EE86F-C7C6-80BE-EAA6-89FDAEFC1E2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669893" y="4582369"/>
              <a:ext cx="115215" cy="11521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5D72F09F-B6B0-C802-1281-7ECC96B7E66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669893" y="6272189"/>
              <a:ext cx="115215" cy="11521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9755EC32-5F7F-D530-A2A6-8234353F9BB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59713" y="6272189"/>
              <a:ext cx="115215" cy="11521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49145746-C9C5-264C-1A91-C76BC950531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59713" y="4582369"/>
              <a:ext cx="115215" cy="115215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3FC573FE-054A-C962-7648-EC1FC4423AB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69158" y="4121509"/>
              <a:ext cx="115215" cy="115215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2119DF8F-8ED0-A85A-63FB-30D6D74EA2C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897383" y="5811329"/>
              <a:ext cx="115215" cy="115215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4AB89FB9-16AE-797A-3E35-45DBEB796AC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897383" y="4121509"/>
              <a:ext cx="115215" cy="115215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582" name="Straight Connector 581">
              <a:extLst>
                <a:ext uri="{FF2B5EF4-FFF2-40B4-BE49-F238E27FC236}">
                  <a16:creationId xmlns:a16="http://schemas.microsoft.com/office/drawing/2014/main" id="{CB1D37B9-4794-3026-B36B-7AEAC08499BF}"/>
                </a:ext>
              </a:extLst>
            </p:cNvPr>
            <p:cNvCxnSpPr>
              <a:stCxn id="575" idx="7"/>
              <a:endCxn id="579" idx="3"/>
            </p:cNvCxnSpPr>
            <p:nvPr/>
          </p:nvCxnSpPr>
          <p:spPr bwMode="auto">
            <a:xfrm flipV="1">
              <a:off x="8768235" y="4219851"/>
              <a:ext cx="417796" cy="37939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3" name="Straight Connector 582">
              <a:extLst>
                <a:ext uri="{FF2B5EF4-FFF2-40B4-BE49-F238E27FC236}">
                  <a16:creationId xmlns:a16="http://schemas.microsoft.com/office/drawing/2014/main" id="{E3C9FA30-46DB-4EC8-15A6-BE1600B53171}"/>
                </a:ext>
              </a:extLst>
            </p:cNvPr>
            <p:cNvCxnSpPr>
              <a:stCxn id="578" idx="7"/>
              <a:endCxn id="581" idx="2"/>
            </p:cNvCxnSpPr>
            <p:nvPr/>
          </p:nvCxnSpPr>
          <p:spPr bwMode="auto">
            <a:xfrm flipV="1">
              <a:off x="10458055" y="4179117"/>
              <a:ext cx="439328" cy="42012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4" name="Straight Connector 583">
              <a:extLst>
                <a:ext uri="{FF2B5EF4-FFF2-40B4-BE49-F238E27FC236}">
                  <a16:creationId xmlns:a16="http://schemas.microsoft.com/office/drawing/2014/main" id="{A47D3516-3B9D-94E9-B21B-4673B4D36D87}"/>
                </a:ext>
              </a:extLst>
            </p:cNvPr>
            <p:cNvCxnSpPr>
              <a:stCxn id="577" idx="6"/>
              <a:endCxn id="580" idx="3"/>
            </p:cNvCxnSpPr>
            <p:nvPr/>
          </p:nvCxnSpPr>
          <p:spPr bwMode="auto">
            <a:xfrm flipV="1">
              <a:off x="10474928" y="5909671"/>
              <a:ext cx="439328" cy="42012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5" name="Straight Connector 584">
              <a:extLst>
                <a:ext uri="{FF2B5EF4-FFF2-40B4-BE49-F238E27FC236}">
                  <a16:creationId xmlns:a16="http://schemas.microsoft.com/office/drawing/2014/main" id="{7049E8CE-1C6D-AECD-1DA5-C1B84BDB65D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284373" y="4179117"/>
              <a:ext cx="161301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6" name="Straight Connector 585">
              <a:extLst>
                <a:ext uri="{FF2B5EF4-FFF2-40B4-BE49-F238E27FC236}">
                  <a16:creationId xmlns:a16="http://schemas.microsoft.com/office/drawing/2014/main" id="{42CC850B-A39C-F671-F279-2B8211810A0E}"/>
                </a:ext>
              </a:extLst>
            </p:cNvPr>
            <p:cNvCxnSpPr>
              <a:stCxn id="581" idx="4"/>
              <a:endCxn id="580" idx="0"/>
            </p:cNvCxnSpPr>
            <p:nvPr/>
          </p:nvCxnSpPr>
          <p:spPr bwMode="auto">
            <a:xfrm>
              <a:off x="10954991" y="4236724"/>
              <a:ext cx="0" cy="157460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DDB1AEA0-2837-DBB3-0A3B-ADCE2074A7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38720" y="4400330"/>
              <a:ext cx="9144" cy="9144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64941B98-56EA-C586-864E-AFC774A996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25888" y="4612007"/>
              <a:ext cx="9144" cy="9144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2BBC6CEE-7893-8DD1-9AC2-17E837AC46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0826" y="5358737"/>
              <a:ext cx="9144" cy="9144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8B9DDDEC-9712-7F4E-11AC-7D53FB8086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95398" y="6096240"/>
              <a:ext cx="9144" cy="9144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239C99F0-A2AE-DC16-09BB-AEC9814651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59272" y="6093749"/>
              <a:ext cx="9144" cy="9144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6" name="Group 605">
            <a:extLst>
              <a:ext uri="{FF2B5EF4-FFF2-40B4-BE49-F238E27FC236}">
                <a16:creationId xmlns:a16="http://schemas.microsoft.com/office/drawing/2014/main" id="{0B98E489-19F7-EE09-AE3B-C4EC960FFF77}"/>
              </a:ext>
            </a:extLst>
          </p:cNvPr>
          <p:cNvGrpSpPr/>
          <p:nvPr/>
        </p:nvGrpSpPr>
        <p:grpSpPr>
          <a:xfrm>
            <a:off x="7750012" y="4731738"/>
            <a:ext cx="1644135" cy="1591091"/>
            <a:chOff x="8895184" y="4351939"/>
            <a:chExt cx="1865212" cy="1805035"/>
          </a:xfrm>
        </p:grpSpPr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2F6C51AB-C07F-DFCF-BDF0-D567965AA26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580727" y="4554850"/>
              <a:ext cx="115215" cy="11521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5BDDF0FB-8813-478C-90FC-8B072819F8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70599" y="5312064"/>
              <a:ext cx="115215" cy="11521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3015D673-D768-EDC2-958B-6FD9DF32EC3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645181" y="6041759"/>
              <a:ext cx="115215" cy="11521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0D5BC063-3EE7-7832-9570-66FED246523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911209" y="6041759"/>
              <a:ext cx="115215" cy="11521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3EE08E51-EB3A-EC88-F414-4339DD88A91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895184" y="4351939"/>
              <a:ext cx="115215" cy="11521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1CC687-E059-E31E-2FD7-EEDE2513532A}"/>
              </a:ext>
            </a:extLst>
          </p:cNvPr>
          <p:cNvGrpSpPr/>
          <p:nvPr/>
        </p:nvGrpSpPr>
        <p:grpSpPr>
          <a:xfrm>
            <a:off x="8412480" y="176488"/>
            <a:ext cx="3009350" cy="3547614"/>
            <a:chOff x="8412480" y="176488"/>
            <a:chExt cx="3009350" cy="35476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85857E8-5E82-4527-443E-6D8582343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17352" y="1225296"/>
              <a:ext cx="604478" cy="243230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8C1BB6D-0F57-50D2-5C8A-33112FF2B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12680" y="1225296"/>
              <a:ext cx="604478" cy="243230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C829D7-612B-3769-63F2-19A22EE84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7152" y="1225296"/>
              <a:ext cx="604478" cy="243230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4A0830-82A1-4001-43AD-6A4AD6788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2480" y="1225296"/>
              <a:ext cx="611674" cy="243230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A3E8558-B3C3-F34C-906A-9B7DABCA0ACA}"/>
                </a:ext>
              </a:extLst>
            </p:cNvPr>
            <p:cNvGrpSpPr/>
            <p:nvPr/>
          </p:nvGrpSpPr>
          <p:grpSpPr>
            <a:xfrm rot="5400000">
              <a:off x="10631840" y="459529"/>
              <a:ext cx="974418" cy="408337"/>
              <a:chOff x="5457713" y="285076"/>
              <a:chExt cx="2182038" cy="914400"/>
            </a:xfrm>
          </p:grpSpPr>
          <p:pic>
            <p:nvPicPr>
              <p:cNvPr id="41" name="Graphic 40" descr="Processor with solid fill">
                <a:extLst>
                  <a:ext uri="{FF2B5EF4-FFF2-40B4-BE49-F238E27FC236}">
                    <a16:creationId xmlns:a16="http://schemas.microsoft.com/office/drawing/2014/main" id="{AD086DE2-F151-AB99-40CB-95DB75EC3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43" name="Arrow: Right 42">
                <a:extLst>
                  <a:ext uri="{FF2B5EF4-FFF2-40B4-BE49-F238E27FC236}">
                    <a16:creationId xmlns:a16="http://schemas.microsoft.com/office/drawing/2014/main" id="{A17E015A-FA8F-1D66-CA71-881482BA574B}"/>
                  </a:ext>
                </a:extLst>
              </p:cNvPr>
              <p:cNvSpPr/>
              <p:nvPr/>
            </p:nvSpPr>
            <p:spPr>
              <a:xfrm>
                <a:off x="6492668" y="605158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310D845-1A5D-2F60-ED10-2E31BCBBA671}"/>
                </a:ext>
              </a:extLst>
            </p:cNvPr>
            <p:cNvGrpSpPr/>
            <p:nvPr/>
          </p:nvGrpSpPr>
          <p:grpSpPr>
            <a:xfrm rot="5400000">
              <a:off x="9829923" y="459529"/>
              <a:ext cx="974419" cy="408337"/>
              <a:chOff x="5457713" y="285076"/>
              <a:chExt cx="2182039" cy="914400"/>
            </a:xfrm>
          </p:grpSpPr>
          <p:pic>
            <p:nvPicPr>
              <p:cNvPr id="38" name="Graphic 37" descr="Processor with solid fill">
                <a:extLst>
                  <a:ext uri="{FF2B5EF4-FFF2-40B4-BE49-F238E27FC236}">
                    <a16:creationId xmlns:a16="http://schemas.microsoft.com/office/drawing/2014/main" id="{7EBE77CA-3513-377A-0555-501F6567DB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40" name="Arrow: Right 39">
                <a:extLst>
                  <a:ext uri="{FF2B5EF4-FFF2-40B4-BE49-F238E27FC236}">
                    <a16:creationId xmlns:a16="http://schemas.microsoft.com/office/drawing/2014/main" id="{2A50B2A0-D841-F705-7B2B-23740608AD5A}"/>
                  </a:ext>
                </a:extLst>
              </p:cNvPr>
              <p:cNvSpPr/>
              <p:nvPr/>
            </p:nvSpPr>
            <p:spPr>
              <a:xfrm>
                <a:off x="6492674" y="605158"/>
                <a:ext cx="1147078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804009-9DB4-1C3B-6DCD-305596735946}"/>
                </a:ext>
              </a:extLst>
            </p:cNvPr>
            <p:cNvGrpSpPr/>
            <p:nvPr/>
          </p:nvGrpSpPr>
          <p:grpSpPr>
            <a:xfrm rot="5400000">
              <a:off x="9038678" y="459532"/>
              <a:ext cx="974425" cy="408337"/>
              <a:chOff x="5457713" y="285076"/>
              <a:chExt cx="2182053" cy="914400"/>
            </a:xfrm>
          </p:grpSpPr>
          <p:pic>
            <p:nvPicPr>
              <p:cNvPr id="35" name="Graphic 34" descr="Processor with solid fill">
                <a:extLst>
                  <a:ext uri="{FF2B5EF4-FFF2-40B4-BE49-F238E27FC236}">
                    <a16:creationId xmlns:a16="http://schemas.microsoft.com/office/drawing/2014/main" id="{DD9F410A-BD5E-D3E9-F6ED-EBF14C87DF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7" name="Arrow: Right 36">
                <a:extLst>
                  <a:ext uri="{FF2B5EF4-FFF2-40B4-BE49-F238E27FC236}">
                    <a16:creationId xmlns:a16="http://schemas.microsoft.com/office/drawing/2014/main" id="{6FFA7267-ED05-80CA-9A42-471E567A73D5}"/>
                  </a:ext>
                </a:extLst>
              </p:cNvPr>
              <p:cNvSpPr/>
              <p:nvPr/>
            </p:nvSpPr>
            <p:spPr>
              <a:xfrm>
                <a:off x="6492683" y="605158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8F166BC-4865-3ACB-0033-DCBEA9C52D26}"/>
                </a:ext>
              </a:extLst>
            </p:cNvPr>
            <p:cNvGrpSpPr/>
            <p:nvPr/>
          </p:nvGrpSpPr>
          <p:grpSpPr>
            <a:xfrm rot="5400000">
              <a:off x="8232898" y="459533"/>
              <a:ext cx="974426" cy="408337"/>
              <a:chOff x="5457713" y="285076"/>
              <a:chExt cx="2182056" cy="914400"/>
            </a:xfrm>
          </p:grpSpPr>
          <p:pic>
            <p:nvPicPr>
              <p:cNvPr id="32" name="Graphic 31" descr="Processor with solid fill">
                <a:extLst>
                  <a:ext uri="{FF2B5EF4-FFF2-40B4-BE49-F238E27FC236}">
                    <a16:creationId xmlns:a16="http://schemas.microsoft.com/office/drawing/2014/main" id="{0D63AD09-0E7A-5B74-4213-D6AD26532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4" name="Arrow: Right 33">
                <a:extLst>
                  <a:ext uri="{FF2B5EF4-FFF2-40B4-BE49-F238E27FC236}">
                    <a16:creationId xmlns:a16="http://schemas.microsoft.com/office/drawing/2014/main" id="{48B46DA9-1332-C9D3-B008-DEBEA6CA1A1B}"/>
                  </a:ext>
                </a:extLst>
              </p:cNvPr>
              <p:cNvSpPr/>
              <p:nvPr/>
            </p:nvSpPr>
            <p:spPr>
              <a:xfrm>
                <a:off x="6492686" y="605158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1227C949-EE2A-7E8C-3E32-A1A66D9CFAF3}"/>
                </a:ext>
              </a:extLst>
            </p:cNvPr>
            <p:cNvGrpSpPr/>
            <p:nvPr/>
          </p:nvGrpSpPr>
          <p:grpSpPr>
            <a:xfrm>
              <a:off x="8964987" y="1154180"/>
              <a:ext cx="310976" cy="2569922"/>
              <a:chOff x="8067567" y="3218688"/>
              <a:chExt cx="426640" cy="3525771"/>
            </a:xfrm>
          </p:grpSpPr>
          <p:sp>
            <p:nvSpPr>
              <p:cNvPr id="560" name="Rectangle: Rounded Corners 559">
                <a:extLst>
                  <a:ext uri="{FF2B5EF4-FFF2-40B4-BE49-F238E27FC236}">
                    <a16:creationId xmlns:a16="http://schemas.microsoft.com/office/drawing/2014/main" id="{DEFD6717-8E01-BC29-9197-9EED0703F6DB}"/>
                  </a:ext>
                </a:extLst>
              </p:cNvPr>
              <p:cNvSpPr/>
              <p:nvPr/>
            </p:nvSpPr>
            <p:spPr>
              <a:xfrm>
                <a:off x="8067567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1" name="Rectangle: Rounded Corners 560">
                <a:extLst>
                  <a:ext uri="{FF2B5EF4-FFF2-40B4-BE49-F238E27FC236}">
                    <a16:creationId xmlns:a16="http://schemas.microsoft.com/office/drawing/2014/main" id="{379D7C11-669A-C10F-27D4-391FE766F2A7}"/>
                  </a:ext>
                </a:extLst>
              </p:cNvPr>
              <p:cNvSpPr/>
              <p:nvPr/>
            </p:nvSpPr>
            <p:spPr>
              <a:xfrm>
                <a:off x="8333255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3" name="Group 562">
              <a:extLst>
                <a:ext uri="{FF2B5EF4-FFF2-40B4-BE49-F238E27FC236}">
                  <a16:creationId xmlns:a16="http://schemas.microsoft.com/office/drawing/2014/main" id="{DC68A117-E496-38E0-F99F-0275E7CA90EB}"/>
                </a:ext>
              </a:extLst>
            </p:cNvPr>
            <p:cNvGrpSpPr/>
            <p:nvPr/>
          </p:nvGrpSpPr>
          <p:grpSpPr>
            <a:xfrm>
              <a:off x="9760263" y="1154180"/>
              <a:ext cx="310976" cy="2569922"/>
              <a:chOff x="8067567" y="3218688"/>
              <a:chExt cx="426640" cy="3525771"/>
            </a:xfrm>
          </p:grpSpPr>
          <p:sp>
            <p:nvSpPr>
              <p:cNvPr id="564" name="Rectangle: Rounded Corners 563">
                <a:extLst>
                  <a:ext uri="{FF2B5EF4-FFF2-40B4-BE49-F238E27FC236}">
                    <a16:creationId xmlns:a16="http://schemas.microsoft.com/office/drawing/2014/main" id="{F3EEDB52-134D-5BE3-2317-185FABE53DAA}"/>
                  </a:ext>
                </a:extLst>
              </p:cNvPr>
              <p:cNvSpPr/>
              <p:nvPr/>
            </p:nvSpPr>
            <p:spPr>
              <a:xfrm>
                <a:off x="8067567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5" name="Rectangle: Rounded Corners 564">
                <a:extLst>
                  <a:ext uri="{FF2B5EF4-FFF2-40B4-BE49-F238E27FC236}">
                    <a16:creationId xmlns:a16="http://schemas.microsoft.com/office/drawing/2014/main" id="{18EB041A-8EEC-A651-23C4-7B3ACF075224}"/>
                  </a:ext>
                </a:extLst>
              </p:cNvPr>
              <p:cNvSpPr/>
              <p:nvPr/>
            </p:nvSpPr>
            <p:spPr>
              <a:xfrm>
                <a:off x="8333255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1CFC3534-6217-5220-AF41-E00A937CD776}"/>
                </a:ext>
              </a:extLst>
            </p:cNvPr>
            <p:cNvGrpSpPr/>
            <p:nvPr/>
          </p:nvGrpSpPr>
          <p:grpSpPr>
            <a:xfrm>
              <a:off x="10561450" y="1154180"/>
              <a:ext cx="310976" cy="2569922"/>
              <a:chOff x="8067567" y="3218688"/>
              <a:chExt cx="426640" cy="3525771"/>
            </a:xfrm>
          </p:grpSpPr>
          <p:sp>
            <p:nvSpPr>
              <p:cNvPr id="567" name="Rectangle: Rounded Corners 566">
                <a:extLst>
                  <a:ext uri="{FF2B5EF4-FFF2-40B4-BE49-F238E27FC236}">
                    <a16:creationId xmlns:a16="http://schemas.microsoft.com/office/drawing/2014/main" id="{04E75DCB-E1BD-6853-2213-6ADE71490D0C}"/>
                  </a:ext>
                </a:extLst>
              </p:cNvPr>
              <p:cNvSpPr/>
              <p:nvPr/>
            </p:nvSpPr>
            <p:spPr>
              <a:xfrm>
                <a:off x="8067567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8" name="Rectangle: Rounded Corners 567">
                <a:extLst>
                  <a:ext uri="{FF2B5EF4-FFF2-40B4-BE49-F238E27FC236}">
                    <a16:creationId xmlns:a16="http://schemas.microsoft.com/office/drawing/2014/main" id="{C2A18D5A-1913-66D5-23DC-BDE28D0DB4D6}"/>
                  </a:ext>
                </a:extLst>
              </p:cNvPr>
              <p:cNvSpPr/>
              <p:nvPr/>
            </p:nvSpPr>
            <p:spPr>
              <a:xfrm>
                <a:off x="8333255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669" name="Straight Connector 668">
            <a:extLst>
              <a:ext uri="{FF2B5EF4-FFF2-40B4-BE49-F238E27FC236}">
                <a16:creationId xmlns:a16="http://schemas.microsoft.com/office/drawing/2014/main" id="{B3A6FF63-CFC1-4563-4ADF-2282DCF1BBE4}"/>
              </a:ext>
            </a:extLst>
          </p:cNvPr>
          <p:cNvCxnSpPr>
            <a:cxnSpLocks/>
          </p:cNvCxnSpPr>
          <p:nvPr/>
        </p:nvCxnSpPr>
        <p:spPr bwMode="auto">
          <a:xfrm>
            <a:off x="7806999" y="4803815"/>
            <a:ext cx="17549" cy="14459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670" name="Group 669">
            <a:extLst>
              <a:ext uri="{FF2B5EF4-FFF2-40B4-BE49-F238E27FC236}">
                <a16:creationId xmlns:a16="http://schemas.microsoft.com/office/drawing/2014/main" id="{0AA1A412-0509-68E0-1481-A97532D4F95F}"/>
              </a:ext>
            </a:extLst>
          </p:cNvPr>
          <p:cNvGrpSpPr>
            <a:grpSpLocks noChangeAspect="1"/>
          </p:cNvGrpSpPr>
          <p:nvPr/>
        </p:nvGrpSpPr>
        <p:grpSpPr>
          <a:xfrm>
            <a:off x="9771817" y="4168536"/>
            <a:ext cx="2306969" cy="2377440"/>
            <a:chOff x="7262797" y="4385959"/>
            <a:chExt cx="2355499" cy="2427452"/>
          </a:xfrm>
        </p:grpSpPr>
        <p:cxnSp>
          <p:nvCxnSpPr>
            <p:cNvPr id="671" name="Straight Arrow Connector 670">
              <a:extLst>
                <a:ext uri="{FF2B5EF4-FFF2-40B4-BE49-F238E27FC236}">
                  <a16:creationId xmlns:a16="http://schemas.microsoft.com/office/drawing/2014/main" id="{D9091617-1E8C-A211-CA61-AF3DB289B99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2797" y="4829066"/>
              <a:ext cx="300498" cy="1201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Arrow Connector 671">
              <a:extLst>
                <a:ext uri="{FF2B5EF4-FFF2-40B4-BE49-F238E27FC236}">
                  <a16:creationId xmlns:a16="http://schemas.microsoft.com/office/drawing/2014/main" id="{0EE2F0A3-40E5-78FA-7562-7D3CD0B5EE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1136" y="6361810"/>
              <a:ext cx="378859" cy="1481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3" name="Straight Arrow Connector 672">
              <a:extLst>
                <a:ext uri="{FF2B5EF4-FFF2-40B4-BE49-F238E27FC236}">
                  <a16:creationId xmlns:a16="http://schemas.microsoft.com/office/drawing/2014/main" id="{626DE7DA-651F-80C0-6186-02E8A1D17A9A}"/>
                </a:ext>
              </a:extLst>
            </p:cNvPr>
            <p:cNvCxnSpPr>
              <a:cxnSpLocks/>
            </p:cNvCxnSpPr>
            <p:nvPr/>
          </p:nvCxnSpPr>
          <p:spPr>
            <a:xfrm>
              <a:off x="9126703" y="4950078"/>
              <a:ext cx="180298" cy="30049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F1B5ED21-AA62-9B48-AC2E-926D68DABB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4004" y="4951489"/>
              <a:ext cx="1562333" cy="1562330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5" name="Group 674">
              <a:extLst>
                <a:ext uri="{FF2B5EF4-FFF2-40B4-BE49-F238E27FC236}">
                  <a16:creationId xmlns:a16="http://schemas.microsoft.com/office/drawing/2014/main" id="{0FE0776D-6DC9-F090-DD71-4AA582B35EAB}"/>
                </a:ext>
              </a:extLst>
            </p:cNvPr>
            <p:cNvGrpSpPr/>
            <p:nvPr/>
          </p:nvGrpSpPr>
          <p:grpSpPr>
            <a:xfrm>
              <a:off x="7520043" y="4905579"/>
              <a:ext cx="1652734" cy="1652731"/>
              <a:chOff x="8138160" y="822960"/>
              <a:chExt cx="2514600" cy="2514600"/>
            </a:xfrm>
          </p:grpSpPr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3F79D4C4-D1CD-E8B7-2E4F-CD4F4F365D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8160" y="3200400"/>
                <a:ext cx="137160" cy="1371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B2C04886-F084-1D21-3355-01E82B288A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15600" y="3200400"/>
                <a:ext cx="137160" cy="1371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3D0B9FD8-4AEC-EBBC-07F3-A4F121131B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15600" y="822960"/>
                <a:ext cx="137160" cy="1371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52111FF5-AB8F-DCBB-743E-FC2EFD91DA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8160" y="822960"/>
                <a:ext cx="137160" cy="1371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EA87B710-7DD5-56C3-D4E2-CBA8A84FD62B}"/>
                </a:ext>
              </a:extLst>
            </p:cNvPr>
            <p:cNvSpPr/>
            <p:nvPr/>
          </p:nvSpPr>
          <p:spPr>
            <a:xfrm>
              <a:off x="7564004" y="4385959"/>
              <a:ext cx="1525746" cy="478373"/>
            </a:xfrm>
            <a:custGeom>
              <a:avLst/>
              <a:gdLst>
                <a:gd name="connsiteX0" fmla="*/ 0 w 1690487"/>
                <a:gd name="connsiteY0" fmla="*/ 0 h 594622"/>
                <a:gd name="connsiteX1" fmla="*/ 1045028 w 1690487"/>
                <a:gd name="connsiteY1" fmla="*/ 545567 h 594622"/>
                <a:gd name="connsiteX2" fmla="*/ 1690487 w 1690487"/>
                <a:gd name="connsiteY2" fmla="*/ 568619 h 594622"/>
                <a:gd name="connsiteX3" fmla="*/ 1690487 w 1690487"/>
                <a:gd name="connsiteY3" fmla="*/ 568619 h 594622"/>
                <a:gd name="connsiteX4" fmla="*/ 1690487 w 1690487"/>
                <a:gd name="connsiteY4" fmla="*/ 568619 h 594622"/>
                <a:gd name="connsiteX0" fmla="*/ 0 w 1690487"/>
                <a:gd name="connsiteY0" fmla="*/ 0 h 594622"/>
                <a:gd name="connsiteX1" fmla="*/ 1045028 w 1690487"/>
                <a:gd name="connsiteY1" fmla="*/ 545567 h 594622"/>
                <a:gd name="connsiteX2" fmla="*/ 1690487 w 1690487"/>
                <a:gd name="connsiteY2" fmla="*/ 568619 h 594622"/>
                <a:gd name="connsiteX3" fmla="*/ 1690487 w 1690487"/>
                <a:gd name="connsiteY3" fmla="*/ 568619 h 594622"/>
                <a:gd name="connsiteX4" fmla="*/ 1690487 w 1690487"/>
                <a:gd name="connsiteY4" fmla="*/ 568619 h 594622"/>
                <a:gd name="connsiteX0" fmla="*/ 0 w 1690487"/>
                <a:gd name="connsiteY0" fmla="*/ 0 h 594622"/>
                <a:gd name="connsiteX1" fmla="*/ 1045028 w 1690487"/>
                <a:gd name="connsiteY1" fmla="*/ 545567 h 594622"/>
                <a:gd name="connsiteX2" fmla="*/ 1690487 w 1690487"/>
                <a:gd name="connsiteY2" fmla="*/ 568619 h 594622"/>
                <a:gd name="connsiteX3" fmla="*/ 1690487 w 1690487"/>
                <a:gd name="connsiteY3" fmla="*/ 568619 h 594622"/>
                <a:gd name="connsiteX4" fmla="*/ 1690487 w 1690487"/>
                <a:gd name="connsiteY4" fmla="*/ 568619 h 594622"/>
                <a:gd name="connsiteX0" fmla="*/ 0 w 1690487"/>
                <a:gd name="connsiteY0" fmla="*/ 0 h 594622"/>
                <a:gd name="connsiteX1" fmla="*/ 1045028 w 1690487"/>
                <a:gd name="connsiteY1" fmla="*/ 545567 h 594622"/>
                <a:gd name="connsiteX2" fmla="*/ 1690487 w 1690487"/>
                <a:gd name="connsiteY2" fmla="*/ 568619 h 594622"/>
                <a:gd name="connsiteX3" fmla="*/ 1690487 w 1690487"/>
                <a:gd name="connsiteY3" fmla="*/ 568619 h 594622"/>
                <a:gd name="connsiteX4" fmla="*/ 1690487 w 1690487"/>
                <a:gd name="connsiteY4" fmla="*/ 568619 h 594622"/>
                <a:gd name="connsiteX0" fmla="*/ 0 w 1690487"/>
                <a:gd name="connsiteY0" fmla="*/ 0 h 594622"/>
                <a:gd name="connsiteX1" fmla="*/ 1045028 w 1690487"/>
                <a:gd name="connsiteY1" fmla="*/ 545567 h 594622"/>
                <a:gd name="connsiteX2" fmla="*/ 1690487 w 1690487"/>
                <a:gd name="connsiteY2" fmla="*/ 568619 h 594622"/>
                <a:gd name="connsiteX3" fmla="*/ 1690487 w 1690487"/>
                <a:gd name="connsiteY3" fmla="*/ 568619 h 594622"/>
                <a:gd name="connsiteX4" fmla="*/ 1690487 w 1690487"/>
                <a:gd name="connsiteY4" fmla="*/ 568619 h 594622"/>
                <a:gd name="connsiteX0" fmla="*/ 0 w 1690487"/>
                <a:gd name="connsiteY0" fmla="*/ 0 h 594622"/>
                <a:gd name="connsiteX1" fmla="*/ 1045028 w 1690487"/>
                <a:gd name="connsiteY1" fmla="*/ 545567 h 594622"/>
                <a:gd name="connsiteX2" fmla="*/ 1690487 w 1690487"/>
                <a:gd name="connsiteY2" fmla="*/ 568619 h 594622"/>
                <a:gd name="connsiteX3" fmla="*/ 1690487 w 1690487"/>
                <a:gd name="connsiteY3" fmla="*/ 568619 h 594622"/>
                <a:gd name="connsiteX4" fmla="*/ 1690487 w 1690487"/>
                <a:gd name="connsiteY4" fmla="*/ 568619 h 594622"/>
                <a:gd name="connsiteX0" fmla="*/ 0 w 1690487"/>
                <a:gd name="connsiteY0" fmla="*/ 0 h 568619"/>
                <a:gd name="connsiteX1" fmla="*/ 1045028 w 1690487"/>
                <a:gd name="connsiteY1" fmla="*/ 545567 h 568619"/>
                <a:gd name="connsiteX2" fmla="*/ 1690487 w 1690487"/>
                <a:gd name="connsiteY2" fmla="*/ 568619 h 568619"/>
                <a:gd name="connsiteX3" fmla="*/ 1690487 w 1690487"/>
                <a:gd name="connsiteY3" fmla="*/ 568619 h 568619"/>
                <a:gd name="connsiteX4" fmla="*/ 1690487 w 1690487"/>
                <a:gd name="connsiteY4" fmla="*/ 568619 h 568619"/>
                <a:gd name="connsiteX0" fmla="*/ 0 w 1690487"/>
                <a:gd name="connsiteY0" fmla="*/ 0 h 717140"/>
                <a:gd name="connsiteX1" fmla="*/ 968154 w 1690487"/>
                <a:gd name="connsiteY1" fmla="*/ 715500 h 717140"/>
                <a:gd name="connsiteX2" fmla="*/ 1690487 w 1690487"/>
                <a:gd name="connsiteY2" fmla="*/ 568619 h 717140"/>
                <a:gd name="connsiteX3" fmla="*/ 1690487 w 1690487"/>
                <a:gd name="connsiteY3" fmla="*/ 568619 h 717140"/>
                <a:gd name="connsiteX4" fmla="*/ 1690487 w 1690487"/>
                <a:gd name="connsiteY4" fmla="*/ 568619 h 717140"/>
                <a:gd name="connsiteX0" fmla="*/ 0 w 1690487"/>
                <a:gd name="connsiteY0" fmla="*/ 0 h 739548"/>
                <a:gd name="connsiteX1" fmla="*/ 968154 w 1690487"/>
                <a:gd name="connsiteY1" fmla="*/ 715500 h 739548"/>
                <a:gd name="connsiteX2" fmla="*/ 1690487 w 1690487"/>
                <a:gd name="connsiteY2" fmla="*/ 568619 h 739548"/>
                <a:gd name="connsiteX3" fmla="*/ 1690487 w 1690487"/>
                <a:gd name="connsiteY3" fmla="*/ 568619 h 739548"/>
                <a:gd name="connsiteX4" fmla="*/ 1690487 w 1690487"/>
                <a:gd name="connsiteY4" fmla="*/ 568619 h 739548"/>
                <a:gd name="connsiteX0" fmla="*/ 0 w 1690487"/>
                <a:gd name="connsiteY0" fmla="*/ 0 h 739548"/>
                <a:gd name="connsiteX1" fmla="*/ 968154 w 1690487"/>
                <a:gd name="connsiteY1" fmla="*/ 715500 h 739548"/>
                <a:gd name="connsiteX2" fmla="*/ 1690487 w 1690487"/>
                <a:gd name="connsiteY2" fmla="*/ 568619 h 739548"/>
                <a:gd name="connsiteX3" fmla="*/ 1690487 w 1690487"/>
                <a:gd name="connsiteY3" fmla="*/ 568619 h 739548"/>
                <a:gd name="connsiteX4" fmla="*/ 1690487 w 1690487"/>
                <a:gd name="connsiteY4" fmla="*/ 536251 h 739548"/>
                <a:gd name="connsiteX0" fmla="*/ 0 w 1690487"/>
                <a:gd name="connsiteY0" fmla="*/ 0 h 739548"/>
                <a:gd name="connsiteX1" fmla="*/ 968154 w 1690487"/>
                <a:gd name="connsiteY1" fmla="*/ 715500 h 739548"/>
                <a:gd name="connsiteX2" fmla="*/ 1690487 w 1690487"/>
                <a:gd name="connsiteY2" fmla="*/ 568619 h 739548"/>
                <a:gd name="connsiteX3" fmla="*/ 1690487 w 1690487"/>
                <a:gd name="connsiteY3" fmla="*/ 568619 h 739548"/>
                <a:gd name="connsiteX0" fmla="*/ 0 w 1690487"/>
                <a:gd name="connsiteY0" fmla="*/ 0 h 739548"/>
                <a:gd name="connsiteX1" fmla="*/ 968154 w 1690487"/>
                <a:gd name="connsiteY1" fmla="*/ 715500 h 739548"/>
                <a:gd name="connsiteX2" fmla="*/ 1690487 w 1690487"/>
                <a:gd name="connsiteY2" fmla="*/ 568619 h 739548"/>
                <a:gd name="connsiteX3" fmla="*/ 1690487 w 1690487"/>
                <a:gd name="connsiteY3" fmla="*/ 568619 h 739548"/>
                <a:gd name="connsiteX0" fmla="*/ 0 w 1690487"/>
                <a:gd name="connsiteY0" fmla="*/ 0 h 739548"/>
                <a:gd name="connsiteX1" fmla="*/ 968154 w 1690487"/>
                <a:gd name="connsiteY1" fmla="*/ 715500 h 739548"/>
                <a:gd name="connsiteX2" fmla="*/ 1690487 w 1690487"/>
                <a:gd name="connsiteY2" fmla="*/ 568619 h 739548"/>
                <a:gd name="connsiteX3" fmla="*/ 1684574 w 1690487"/>
                <a:gd name="connsiteY3" fmla="*/ 479607 h 739548"/>
                <a:gd name="connsiteX0" fmla="*/ 0 w 1690487"/>
                <a:gd name="connsiteY0" fmla="*/ 0 h 739548"/>
                <a:gd name="connsiteX1" fmla="*/ 968154 w 1690487"/>
                <a:gd name="connsiteY1" fmla="*/ 715500 h 739548"/>
                <a:gd name="connsiteX2" fmla="*/ 1690487 w 1690487"/>
                <a:gd name="connsiteY2" fmla="*/ 568619 h 739548"/>
                <a:gd name="connsiteX0" fmla="*/ 0 w 1696400"/>
                <a:gd name="connsiteY0" fmla="*/ 0 h 727836"/>
                <a:gd name="connsiteX1" fmla="*/ 968154 w 1696400"/>
                <a:gd name="connsiteY1" fmla="*/ 715500 h 727836"/>
                <a:gd name="connsiteX2" fmla="*/ 1696400 w 1696400"/>
                <a:gd name="connsiteY2" fmla="*/ 471514 h 72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6400" h="727836">
                  <a:moveTo>
                    <a:pt x="0" y="0"/>
                  </a:moveTo>
                  <a:cubicBezTo>
                    <a:pt x="381640" y="225398"/>
                    <a:pt x="685421" y="636914"/>
                    <a:pt x="968154" y="715500"/>
                  </a:cubicBezTo>
                  <a:cubicBezTo>
                    <a:pt x="1250887" y="794086"/>
                    <a:pt x="1696400" y="471514"/>
                    <a:pt x="1696400" y="471514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0AD099DC-C477-148B-56E3-26E0E02A4431}"/>
                </a:ext>
              </a:extLst>
            </p:cNvPr>
            <p:cNvSpPr/>
            <p:nvPr/>
          </p:nvSpPr>
          <p:spPr>
            <a:xfrm rot="5400000">
              <a:off x="8675576" y="5567262"/>
              <a:ext cx="1559339" cy="326100"/>
            </a:xfrm>
            <a:custGeom>
              <a:avLst/>
              <a:gdLst>
                <a:gd name="connsiteX0" fmla="*/ 0 w 1734490"/>
                <a:gd name="connsiteY0" fmla="*/ 496154 h 496154"/>
                <a:gd name="connsiteX1" fmla="*/ 582264 w 1734490"/>
                <a:gd name="connsiteY1" fmla="*/ 213223 h 496154"/>
                <a:gd name="connsiteX2" fmla="*/ 1734490 w 1734490"/>
                <a:gd name="connsiteY2" fmla="*/ 0 h 496154"/>
                <a:gd name="connsiteX0" fmla="*/ 0 w 1734490"/>
                <a:gd name="connsiteY0" fmla="*/ 496154 h 496154"/>
                <a:gd name="connsiteX1" fmla="*/ 582264 w 1734490"/>
                <a:gd name="connsiteY1" fmla="*/ 213223 h 496154"/>
                <a:gd name="connsiteX2" fmla="*/ 1734490 w 1734490"/>
                <a:gd name="connsiteY2" fmla="*/ 0 h 496154"/>
                <a:gd name="connsiteX0" fmla="*/ 0 w 1734490"/>
                <a:gd name="connsiteY0" fmla="*/ 496154 h 496154"/>
                <a:gd name="connsiteX1" fmla="*/ 582264 w 1734490"/>
                <a:gd name="connsiteY1" fmla="*/ 213223 h 496154"/>
                <a:gd name="connsiteX2" fmla="*/ 1734490 w 1734490"/>
                <a:gd name="connsiteY2" fmla="*/ 0 h 496154"/>
                <a:gd name="connsiteX0" fmla="*/ 0 w 1734490"/>
                <a:gd name="connsiteY0" fmla="*/ 496154 h 496154"/>
                <a:gd name="connsiteX1" fmla="*/ 582264 w 1734490"/>
                <a:gd name="connsiteY1" fmla="*/ 213223 h 496154"/>
                <a:gd name="connsiteX2" fmla="*/ 1734490 w 1734490"/>
                <a:gd name="connsiteY2" fmla="*/ 0 h 496154"/>
                <a:gd name="connsiteX0" fmla="*/ 0 w 1734490"/>
                <a:gd name="connsiteY0" fmla="*/ 496154 h 496154"/>
                <a:gd name="connsiteX1" fmla="*/ 582264 w 1734490"/>
                <a:gd name="connsiteY1" fmla="*/ 213223 h 496154"/>
                <a:gd name="connsiteX2" fmla="*/ 1734490 w 1734490"/>
                <a:gd name="connsiteY2" fmla="*/ 0 h 496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4490" h="496154">
                  <a:moveTo>
                    <a:pt x="0" y="496154"/>
                  </a:moveTo>
                  <a:cubicBezTo>
                    <a:pt x="146591" y="396034"/>
                    <a:pt x="293182" y="295915"/>
                    <a:pt x="582264" y="213223"/>
                  </a:cubicBezTo>
                  <a:cubicBezTo>
                    <a:pt x="871346" y="130531"/>
                    <a:pt x="1391661" y="421314"/>
                    <a:pt x="1734490" y="0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8" name="Straight Connector 677">
              <a:extLst>
                <a:ext uri="{FF2B5EF4-FFF2-40B4-BE49-F238E27FC236}">
                  <a16:creationId xmlns:a16="http://schemas.microsoft.com/office/drawing/2014/main" id="{72BD2076-DD61-335A-A42D-5462C13DF2AE}"/>
                </a:ext>
              </a:extLst>
            </p:cNvPr>
            <p:cNvCxnSpPr/>
            <p:nvPr/>
          </p:nvCxnSpPr>
          <p:spPr>
            <a:xfrm>
              <a:off x="7565118" y="4464088"/>
              <a:ext cx="0" cy="36059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9" name="Straight Connector 678">
              <a:extLst>
                <a:ext uri="{FF2B5EF4-FFF2-40B4-BE49-F238E27FC236}">
                  <a16:creationId xmlns:a16="http://schemas.microsoft.com/office/drawing/2014/main" id="{1F9DF6BD-4196-CEE1-4426-A12F58130BE1}"/>
                </a:ext>
              </a:extLst>
            </p:cNvPr>
            <p:cNvCxnSpPr/>
            <p:nvPr/>
          </p:nvCxnSpPr>
          <p:spPr>
            <a:xfrm>
              <a:off x="7565118" y="4645121"/>
              <a:ext cx="1562585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0" name="Straight Connector 679">
              <a:extLst>
                <a:ext uri="{FF2B5EF4-FFF2-40B4-BE49-F238E27FC236}">
                  <a16:creationId xmlns:a16="http://schemas.microsoft.com/office/drawing/2014/main" id="{CD78F800-BF10-05F9-F94C-ADD673D6561E}"/>
                </a:ext>
              </a:extLst>
            </p:cNvPr>
            <p:cNvCxnSpPr/>
            <p:nvPr/>
          </p:nvCxnSpPr>
          <p:spPr>
            <a:xfrm rot="5400000">
              <a:off x="8637107" y="5734588"/>
              <a:ext cx="1562582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1" name="Straight Connector 680">
              <a:extLst>
                <a:ext uri="{FF2B5EF4-FFF2-40B4-BE49-F238E27FC236}">
                  <a16:creationId xmlns:a16="http://schemas.microsoft.com/office/drawing/2014/main" id="{62B72AD7-AB82-70C7-8812-F1637FE1D8F9}"/>
                </a:ext>
              </a:extLst>
            </p:cNvPr>
            <p:cNvCxnSpPr/>
            <p:nvPr/>
          </p:nvCxnSpPr>
          <p:spPr>
            <a:xfrm rot="5400000">
              <a:off x="9419186" y="4772998"/>
              <a:ext cx="0" cy="36059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2" name="Oval 681">
              <a:extLst>
                <a:ext uri="{FF2B5EF4-FFF2-40B4-BE49-F238E27FC236}">
                  <a16:creationId xmlns:a16="http://schemas.microsoft.com/office/drawing/2014/main" id="{BAB4F4CA-574C-9A56-FF12-6AA6AFD3DD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0633" y="4583276"/>
              <a:ext cx="120199" cy="120199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Oval 682">
              <a:extLst>
                <a:ext uri="{FF2B5EF4-FFF2-40B4-BE49-F238E27FC236}">
                  <a16:creationId xmlns:a16="http://schemas.microsoft.com/office/drawing/2014/main" id="{D9D3B5A7-1285-5CC8-0B4F-BC52EE9E9F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3294" y="5195718"/>
              <a:ext cx="120199" cy="120199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4" name="Straight Arrow Connector 683">
              <a:extLst>
                <a:ext uri="{FF2B5EF4-FFF2-40B4-BE49-F238E27FC236}">
                  <a16:creationId xmlns:a16="http://schemas.microsoft.com/office/drawing/2014/main" id="{6CF480A2-5FFC-D123-7764-D17C9E79911E}"/>
                </a:ext>
              </a:extLst>
            </p:cNvPr>
            <p:cNvCxnSpPr>
              <a:cxnSpLocks/>
            </p:cNvCxnSpPr>
            <p:nvPr/>
          </p:nvCxnSpPr>
          <p:spPr>
            <a:xfrm>
              <a:off x="9129384" y="6512914"/>
              <a:ext cx="120199" cy="30049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5" name="Group 684">
              <a:extLst>
                <a:ext uri="{FF2B5EF4-FFF2-40B4-BE49-F238E27FC236}">
                  <a16:creationId xmlns:a16="http://schemas.microsoft.com/office/drawing/2014/main" id="{BCAF5D2D-788D-E211-1BEC-FA3BD7D011C6}"/>
                </a:ext>
              </a:extLst>
            </p:cNvPr>
            <p:cNvGrpSpPr/>
            <p:nvPr/>
          </p:nvGrpSpPr>
          <p:grpSpPr>
            <a:xfrm>
              <a:off x="7520043" y="4907143"/>
              <a:ext cx="1652734" cy="1652731"/>
              <a:chOff x="8138160" y="822960"/>
              <a:chExt cx="2514600" cy="2514600"/>
            </a:xfrm>
          </p:grpSpPr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A167B83A-A8CA-83A3-D284-1830364B54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8160" y="3200400"/>
                <a:ext cx="137160" cy="13716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D3F6F634-A1EA-AA87-B3EA-DF03448AD0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15600" y="3200400"/>
                <a:ext cx="137160" cy="13716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A1B2B718-AFB4-4079-B117-8F5574F0CD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15600" y="822960"/>
                <a:ext cx="137160" cy="13716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326EA36D-CB66-F456-CEE2-AEB72A7531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8160" y="822960"/>
                <a:ext cx="137160" cy="13716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344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D8E5D-700C-08A6-5959-248F412C4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This has driven a large body of work on surface reconstruction:</a:t>
            </a:r>
          </a:p>
          <a:p>
            <a:pPr lvl="1"/>
            <a:r>
              <a:rPr lang="en-US" sz="2000" dirty="0"/>
              <a:t>[Khanna and Rajpal, 2014] </a:t>
            </a:r>
            <a:r>
              <a:rPr lang="en-US" sz="2000" b="1" i="1" dirty="0"/>
              <a:t>Survey</a:t>
            </a:r>
            <a:r>
              <a:rPr lang="en-US" sz="2000" i="1" dirty="0"/>
              <a:t> of Curve and Surface Reconstruction…</a:t>
            </a:r>
          </a:p>
          <a:p>
            <a:pPr lvl="1"/>
            <a:r>
              <a:rPr lang="en-US" sz="2000" dirty="0"/>
              <a:t>[</a:t>
            </a:r>
            <a:r>
              <a:rPr lang="en-US" sz="2000" dirty="0" err="1"/>
              <a:t>Alqudah</a:t>
            </a:r>
            <a:r>
              <a:rPr lang="en-US" sz="2000" dirty="0"/>
              <a:t>, 2014] </a:t>
            </a:r>
            <a:r>
              <a:rPr lang="en-US" sz="2000" b="1" i="1" dirty="0"/>
              <a:t>Survey</a:t>
            </a:r>
            <a:r>
              <a:rPr lang="en-US" sz="2000" i="1" dirty="0"/>
              <a:t> of Surface Reconstruction…</a:t>
            </a:r>
          </a:p>
          <a:p>
            <a:pPr lvl="1"/>
            <a:r>
              <a:rPr lang="en-US" sz="2000" dirty="0"/>
              <a:t>[Berger </a:t>
            </a:r>
            <a:r>
              <a:rPr lang="en-US" sz="2000" i="1" dirty="0"/>
              <a:t>et al.</a:t>
            </a:r>
            <a:r>
              <a:rPr lang="en-US" sz="2000" dirty="0"/>
              <a:t>, 2016] </a:t>
            </a:r>
            <a:r>
              <a:rPr lang="en-US" sz="2000" i="1" dirty="0"/>
              <a:t>A </a:t>
            </a:r>
            <a:r>
              <a:rPr lang="en-US" sz="2000" b="1" i="1" dirty="0"/>
              <a:t>Survey</a:t>
            </a:r>
            <a:r>
              <a:rPr lang="en-US" sz="2000" i="1" dirty="0"/>
              <a:t> of Surface Reconstruction…</a:t>
            </a:r>
          </a:p>
          <a:p>
            <a:pPr lvl="1"/>
            <a:r>
              <a:rPr lang="en-US" sz="2000" dirty="0"/>
              <a:t>[Alireza and </a:t>
            </a:r>
            <a:r>
              <a:rPr lang="en-US" sz="2000" dirty="0" err="1"/>
              <a:t>Arabnia</a:t>
            </a:r>
            <a:r>
              <a:rPr lang="en-US" sz="2000" dirty="0"/>
              <a:t>, 2016] </a:t>
            </a:r>
            <a:r>
              <a:rPr lang="en-US" sz="2000" b="1" i="1" dirty="0"/>
              <a:t>Survey</a:t>
            </a:r>
            <a:r>
              <a:rPr lang="en-US" sz="2000" i="1" dirty="0"/>
              <a:t> on 3D Surface Reconstruction</a:t>
            </a:r>
          </a:p>
          <a:p>
            <a:pPr lvl="1"/>
            <a:r>
              <a:rPr lang="en-US" sz="2000" dirty="0"/>
              <a:t>[You </a:t>
            </a:r>
            <a:r>
              <a:rPr lang="en-US" sz="2000" i="1" dirty="0"/>
              <a:t>et al.</a:t>
            </a:r>
            <a:r>
              <a:rPr lang="en-US" sz="2000" dirty="0"/>
              <a:t>, 2020] </a:t>
            </a:r>
            <a:r>
              <a:rPr lang="en-US" sz="2000" i="1" dirty="0"/>
              <a:t>A </a:t>
            </a:r>
            <a:r>
              <a:rPr lang="en-US" sz="2000" b="1" i="1" dirty="0"/>
              <a:t>Survey</a:t>
            </a:r>
            <a:r>
              <a:rPr lang="en-US" sz="2000" i="1" dirty="0"/>
              <a:t> on Surface Reconstruction…</a:t>
            </a:r>
          </a:p>
          <a:p>
            <a:pPr lvl="1"/>
            <a:r>
              <a:rPr lang="en-US" sz="2000" dirty="0"/>
              <a:t>[Huang </a:t>
            </a:r>
            <a:r>
              <a:rPr lang="en-US" sz="2000" i="1" dirty="0"/>
              <a:t>et al.</a:t>
            </a:r>
            <a:r>
              <a:rPr lang="en-US" sz="2000" dirty="0"/>
              <a:t>, 2022] </a:t>
            </a:r>
            <a:r>
              <a:rPr lang="en-US" sz="2000" i="1" dirty="0"/>
              <a:t>Surface Reconstruction… A </a:t>
            </a:r>
            <a:r>
              <a:rPr lang="en-US" sz="2000" b="1" i="1" dirty="0"/>
              <a:t>Survey</a:t>
            </a:r>
            <a:r>
              <a:rPr lang="en-US" sz="2000" i="1" dirty="0"/>
              <a:t> and a Benchmark</a:t>
            </a:r>
          </a:p>
          <a:p>
            <a:pPr lvl="1"/>
            <a:r>
              <a:rPr lang="en-US" sz="2000" dirty="0"/>
              <a:t>[Sulzer </a:t>
            </a:r>
            <a:r>
              <a:rPr lang="en-US" sz="2000" i="1" dirty="0"/>
              <a:t>et al.</a:t>
            </a:r>
            <a:r>
              <a:rPr lang="en-US" sz="2000" dirty="0"/>
              <a:t>, 2023] </a:t>
            </a:r>
            <a:r>
              <a:rPr lang="en-US" sz="2000" i="1" dirty="0"/>
              <a:t>A </a:t>
            </a:r>
            <a:r>
              <a:rPr lang="en-US" sz="2000" b="1" i="1" dirty="0"/>
              <a:t>Survey</a:t>
            </a:r>
            <a:r>
              <a:rPr lang="en-US" sz="2000" i="1" dirty="0"/>
              <a:t> and Benchmark of…</a:t>
            </a:r>
          </a:p>
          <a:p>
            <a:pPr lvl="1"/>
            <a:r>
              <a:rPr lang="en-US" sz="2000" dirty="0"/>
              <a:t>[Farshian </a:t>
            </a:r>
            <a:r>
              <a:rPr lang="en-US" sz="2000" i="1" dirty="0"/>
              <a:t>at al.</a:t>
            </a:r>
            <a:r>
              <a:rPr lang="en-US" sz="2000" dirty="0"/>
              <a:t>, 2023] </a:t>
            </a:r>
            <a:r>
              <a:rPr lang="en-US" sz="2000" i="1" dirty="0"/>
              <a:t>Deep-Learning-Based 3D… – A </a:t>
            </a:r>
            <a:r>
              <a:rPr lang="en-US" sz="2000" b="1" i="1" dirty="0"/>
              <a:t>Survey</a:t>
            </a:r>
          </a:p>
        </p:txBody>
      </p:sp>
    </p:spTree>
    <p:extLst>
      <p:ext uri="{BB962C8B-B14F-4D97-AF65-F5344CB8AC3E}">
        <p14:creationId xmlns:p14="http://schemas.microsoft.com/office/powerpoint/2010/main" val="2251789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Continuity: Surface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Restricting to 2D</a:t>
                </a:r>
                <a:r>
                  <a:rPr lang="en-US" dirty="0"/>
                  <a:t>:</a:t>
                </a:r>
              </a:p>
              <a:p>
                <a:pPr marL="457200" lvl="1" indent="0">
                  <a:buNone/>
                </a:pPr>
                <a:r>
                  <a:rPr lang="en-US" dirty="0"/>
                  <a:t>Representing the implicit function as a weighted sum of 3D B-splines: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The restriction to a 2D boundary is: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This is itself a representation as a weighted sum of 2D B-splines.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FB26283-FA38-7E36-DBE4-01E1E3AF3FEF}"/>
              </a:ext>
            </a:extLst>
          </p:cNvPr>
          <p:cNvSpPr txBox="1"/>
          <p:nvPr/>
        </p:nvSpPr>
        <p:spPr>
          <a:xfrm>
            <a:off x="5668139" y="3251991"/>
            <a:ext cx="1711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3D tensor B-spline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B383C0F8-E223-F09F-568D-10326F725116}"/>
              </a:ext>
            </a:extLst>
          </p:cNvPr>
          <p:cNvSpPr/>
          <p:nvPr/>
        </p:nvSpPr>
        <p:spPr>
          <a:xfrm rot="-5400000">
            <a:off x="6421462" y="1902462"/>
            <a:ext cx="194102" cy="265176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180486-904B-AA06-F0D0-E67139CD15AF}"/>
              </a:ext>
            </a:extLst>
          </p:cNvPr>
          <p:cNvSpPr txBox="1"/>
          <p:nvPr/>
        </p:nvSpPr>
        <p:spPr>
          <a:xfrm>
            <a:off x="4819659" y="4933926"/>
            <a:ext cx="1711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2D tensor B-spline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C16BB951-A6AD-D6A8-7797-44ACB2FAEFD7}"/>
              </a:ext>
            </a:extLst>
          </p:cNvPr>
          <p:cNvSpPr/>
          <p:nvPr/>
        </p:nvSpPr>
        <p:spPr>
          <a:xfrm rot="-5400000">
            <a:off x="5571697" y="4087317"/>
            <a:ext cx="194102" cy="164592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E46A3-E0F6-D86D-07ED-2C4F6025B866}"/>
              </a:ext>
            </a:extLst>
          </p:cNvPr>
          <p:cNvSpPr txBox="1"/>
          <p:nvPr/>
        </p:nvSpPr>
        <p:spPr>
          <a:xfrm>
            <a:off x="7278252" y="5235888"/>
            <a:ext cx="1336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2D coefficient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FC184CCA-A717-B632-953A-59B099086FD9}"/>
              </a:ext>
            </a:extLst>
          </p:cNvPr>
          <p:cNvSpPr/>
          <p:nvPr/>
        </p:nvSpPr>
        <p:spPr>
          <a:xfrm rot="-5400000">
            <a:off x="7847839" y="3977799"/>
            <a:ext cx="194102" cy="246888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1C49CB-B392-3D10-DC17-06CE58EB1203}"/>
              </a:ext>
            </a:extLst>
          </p:cNvPr>
          <p:cNvSpPr txBox="1"/>
          <p:nvPr/>
        </p:nvSpPr>
        <p:spPr>
          <a:xfrm>
            <a:off x="7625208" y="3251991"/>
            <a:ext cx="1336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3D coefficient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B2C7072A-6D47-1922-F7D8-A3EB065A0779}"/>
              </a:ext>
            </a:extLst>
          </p:cNvPr>
          <p:cNvSpPr/>
          <p:nvPr/>
        </p:nvSpPr>
        <p:spPr>
          <a:xfrm rot="-5400000">
            <a:off x="8200279" y="2908302"/>
            <a:ext cx="194102" cy="64008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Continuity: Surface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Goal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Given implicit functions computed by individual</a:t>
                </a:r>
                <a:br>
                  <a:rPr lang="en-US" dirty="0"/>
                </a:br>
                <a:r>
                  <a:rPr lang="en-US" dirty="0"/>
                  <a:t>processes, boundary iso-surfaces need to match.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Restricted B-spline coefficients have to agree</a:t>
                </a:r>
              </a:p>
              <a:p>
                <a:pPr lvl="1"/>
                <a:r>
                  <a:rPr lang="en-US" dirty="0"/>
                  <a:t>Compute restricted B-spline coefficients</a:t>
                </a:r>
              </a:p>
              <a:p>
                <a:pPr lvl="1"/>
                <a:r>
                  <a:rPr lang="en-US" dirty="0"/>
                  <a:t>Average the coefficients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To extract a seamless surface:</a:t>
                </a:r>
              </a:p>
              <a:p>
                <a:pPr lvl="1"/>
                <a:r>
                  <a:rPr lang="en-US" dirty="0"/>
                  <a:t>Compute and send Hermite data to clients for iso-surfacing</a:t>
                </a:r>
              </a:p>
              <a:p>
                <a:pPr lvl="1"/>
                <a:r>
                  <a:rPr lang="en-US" dirty="0"/>
                  <a:t>Additionally, compute and send in-plane iso-edges</a:t>
                </a:r>
              </a:p>
              <a:p>
                <a:pPr lvl="2">
                  <a:buFont typeface="Wingdings" panose="05000000000000000000" pitchFamily="2" charset="2"/>
                  <a:buChar char="ü"/>
                </a:pPr>
                <a:r>
                  <a:rPr lang="en-US" dirty="0"/>
                  <a:t>Guarantees the zero level-sets match across the boundary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5" name="Group 544">
            <a:extLst>
              <a:ext uri="{FF2B5EF4-FFF2-40B4-BE49-F238E27FC236}">
                <a16:creationId xmlns:a16="http://schemas.microsoft.com/office/drawing/2014/main" id="{D9D4A591-C58D-0DEC-1287-325CF2257EE4}"/>
              </a:ext>
            </a:extLst>
          </p:cNvPr>
          <p:cNvGrpSpPr/>
          <p:nvPr/>
        </p:nvGrpSpPr>
        <p:grpSpPr>
          <a:xfrm>
            <a:off x="8412480" y="176488"/>
            <a:ext cx="3009350" cy="3547614"/>
            <a:chOff x="8412480" y="176488"/>
            <a:chExt cx="3009350" cy="3547614"/>
          </a:xfrm>
        </p:grpSpPr>
        <p:pic>
          <p:nvPicPr>
            <p:cNvPr id="546" name="Picture 545">
              <a:extLst>
                <a:ext uri="{FF2B5EF4-FFF2-40B4-BE49-F238E27FC236}">
                  <a16:creationId xmlns:a16="http://schemas.microsoft.com/office/drawing/2014/main" id="{99382FD9-407F-C1E2-85C0-929AD5B89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17352" y="1225296"/>
              <a:ext cx="604478" cy="243230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pic>
          <p:nvPicPr>
            <p:cNvPr id="547" name="Picture 546">
              <a:extLst>
                <a:ext uri="{FF2B5EF4-FFF2-40B4-BE49-F238E27FC236}">
                  <a16:creationId xmlns:a16="http://schemas.microsoft.com/office/drawing/2014/main" id="{6CE6BEA3-0298-2DFC-08A2-2A925654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12680" y="1225296"/>
              <a:ext cx="604478" cy="243230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pic>
          <p:nvPicPr>
            <p:cNvPr id="548" name="Picture 547">
              <a:extLst>
                <a:ext uri="{FF2B5EF4-FFF2-40B4-BE49-F238E27FC236}">
                  <a16:creationId xmlns:a16="http://schemas.microsoft.com/office/drawing/2014/main" id="{B9429C74-A302-4A6C-F4E9-4A3A7BBA2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7152" y="1225296"/>
              <a:ext cx="604478" cy="243230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pic>
          <p:nvPicPr>
            <p:cNvPr id="549" name="Picture 548">
              <a:extLst>
                <a:ext uri="{FF2B5EF4-FFF2-40B4-BE49-F238E27FC236}">
                  <a16:creationId xmlns:a16="http://schemas.microsoft.com/office/drawing/2014/main" id="{12EB86A8-C067-6416-C9B5-646C2E16A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2480" y="1225296"/>
              <a:ext cx="611674" cy="243230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7FB69A77-AAEE-5500-1CF3-48A06DB0252D}"/>
                </a:ext>
              </a:extLst>
            </p:cNvPr>
            <p:cNvGrpSpPr/>
            <p:nvPr/>
          </p:nvGrpSpPr>
          <p:grpSpPr>
            <a:xfrm rot="5400000">
              <a:off x="10631840" y="459529"/>
              <a:ext cx="974418" cy="408337"/>
              <a:chOff x="5457713" y="285076"/>
              <a:chExt cx="2182038" cy="914400"/>
            </a:xfrm>
          </p:grpSpPr>
          <p:pic>
            <p:nvPicPr>
              <p:cNvPr id="573" name="Graphic 572" descr="Processor with solid fill">
                <a:extLst>
                  <a:ext uri="{FF2B5EF4-FFF2-40B4-BE49-F238E27FC236}">
                    <a16:creationId xmlns:a16="http://schemas.microsoft.com/office/drawing/2014/main" id="{25D03203-6E46-EBA1-0AA4-72146481F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74" name="Arrow: Right 573">
                <a:extLst>
                  <a:ext uri="{FF2B5EF4-FFF2-40B4-BE49-F238E27FC236}">
                    <a16:creationId xmlns:a16="http://schemas.microsoft.com/office/drawing/2014/main" id="{FD4BC36F-9917-C0E6-026D-23B5E922AFF9}"/>
                  </a:ext>
                </a:extLst>
              </p:cNvPr>
              <p:cNvSpPr/>
              <p:nvPr/>
            </p:nvSpPr>
            <p:spPr>
              <a:xfrm>
                <a:off x="6492668" y="605158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1" name="Group 550">
              <a:extLst>
                <a:ext uri="{FF2B5EF4-FFF2-40B4-BE49-F238E27FC236}">
                  <a16:creationId xmlns:a16="http://schemas.microsoft.com/office/drawing/2014/main" id="{AFF7C245-ED91-82B3-5F65-5915B3EAC64C}"/>
                </a:ext>
              </a:extLst>
            </p:cNvPr>
            <p:cNvGrpSpPr/>
            <p:nvPr/>
          </p:nvGrpSpPr>
          <p:grpSpPr>
            <a:xfrm rot="5400000">
              <a:off x="9829923" y="459529"/>
              <a:ext cx="974419" cy="408337"/>
              <a:chOff x="5457713" y="285076"/>
              <a:chExt cx="2182039" cy="914400"/>
            </a:xfrm>
          </p:grpSpPr>
          <p:pic>
            <p:nvPicPr>
              <p:cNvPr id="571" name="Graphic 570" descr="Processor with solid fill">
                <a:extLst>
                  <a:ext uri="{FF2B5EF4-FFF2-40B4-BE49-F238E27FC236}">
                    <a16:creationId xmlns:a16="http://schemas.microsoft.com/office/drawing/2014/main" id="{49D2F677-D832-1EDC-7B3B-19BC2999B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72" name="Arrow: Right 571">
                <a:extLst>
                  <a:ext uri="{FF2B5EF4-FFF2-40B4-BE49-F238E27FC236}">
                    <a16:creationId xmlns:a16="http://schemas.microsoft.com/office/drawing/2014/main" id="{81796874-1B2D-D998-0E96-0128DE256F62}"/>
                  </a:ext>
                </a:extLst>
              </p:cNvPr>
              <p:cNvSpPr/>
              <p:nvPr/>
            </p:nvSpPr>
            <p:spPr>
              <a:xfrm>
                <a:off x="6492674" y="605158"/>
                <a:ext cx="1147078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2" name="Group 551">
              <a:extLst>
                <a:ext uri="{FF2B5EF4-FFF2-40B4-BE49-F238E27FC236}">
                  <a16:creationId xmlns:a16="http://schemas.microsoft.com/office/drawing/2014/main" id="{315A8AE1-87CF-108C-3E54-E7583A4F8904}"/>
                </a:ext>
              </a:extLst>
            </p:cNvPr>
            <p:cNvGrpSpPr/>
            <p:nvPr/>
          </p:nvGrpSpPr>
          <p:grpSpPr>
            <a:xfrm rot="5400000">
              <a:off x="9038678" y="459532"/>
              <a:ext cx="974425" cy="408337"/>
              <a:chOff x="5457713" y="285076"/>
              <a:chExt cx="2182053" cy="914400"/>
            </a:xfrm>
          </p:grpSpPr>
          <p:pic>
            <p:nvPicPr>
              <p:cNvPr id="569" name="Graphic 568" descr="Processor with solid fill">
                <a:extLst>
                  <a:ext uri="{FF2B5EF4-FFF2-40B4-BE49-F238E27FC236}">
                    <a16:creationId xmlns:a16="http://schemas.microsoft.com/office/drawing/2014/main" id="{EC83D1DA-A488-DD0F-501A-728F597017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70" name="Arrow: Right 569">
                <a:extLst>
                  <a:ext uri="{FF2B5EF4-FFF2-40B4-BE49-F238E27FC236}">
                    <a16:creationId xmlns:a16="http://schemas.microsoft.com/office/drawing/2014/main" id="{43822B9F-2C8B-E6E2-6A29-FB3E6D1492B8}"/>
                  </a:ext>
                </a:extLst>
              </p:cNvPr>
              <p:cNvSpPr/>
              <p:nvPr/>
            </p:nvSpPr>
            <p:spPr>
              <a:xfrm>
                <a:off x="6492683" y="605158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3" name="Group 552">
              <a:extLst>
                <a:ext uri="{FF2B5EF4-FFF2-40B4-BE49-F238E27FC236}">
                  <a16:creationId xmlns:a16="http://schemas.microsoft.com/office/drawing/2014/main" id="{FC222D1A-D928-384E-DBBF-14EBC9DB1B77}"/>
                </a:ext>
              </a:extLst>
            </p:cNvPr>
            <p:cNvGrpSpPr/>
            <p:nvPr/>
          </p:nvGrpSpPr>
          <p:grpSpPr>
            <a:xfrm rot="5400000">
              <a:off x="8232898" y="459533"/>
              <a:ext cx="974426" cy="408337"/>
              <a:chOff x="5457713" y="285076"/>
              <a:chExt cx="2182056" cy="914400"/>
            </a:xfrm>
          </p:grpSpPr>
          <p:pic>
            <p:nvPicPr>
              <p:cNvPr id="567" name="Graphic 566" descr="Processor with solid fill">
                <a:extLst>
                  <a:ext uri="{FF2B5EF4-FFF2-40B4-BE49-F238E27FC236}">
                    <a16:creationId xmlns:a16="http://schemas.microsoft.com/office/drawing/2014/main" id="{2B425789-6AC9-D18C-EF4F-4ADB64696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68" name="Arrow: Right 567">
                <a:extLst>
                  <a:ext uri="{FF2B5EF4-FFF2-40B4-BE49-F238E27FC236}">
                    <a16:creationId xmlns:a16="http://schemas.microsoft.com/office/drawing/2014/main" id="{5DC4E40D-0F87-4951-D067-30A50C59D7EA}"/>
                  </a:ext>
                </a:extLst>
              </p:cNvPr>
              <p:cNvSpPr/>
              <p:nvPr/>
            </p:nvSpPr>
            <p:spPr>
              <a:xfrm>
                <a:off x="6492686" y="605158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8" name="Group 557">
              <a:extLst>
                <a:ext uri="{FF2B5EF4-FFF2-40B4-BE49-F238E27FC236}">
                  <a16:creationId xmlns:a16="http://schemas.microsoft.com/office/drawing/2014/main" id="{9249CFDF-45AA-D28E-9398-DDE691D35DF8}"/>
                </a:ext>
              </a:extLst>
            </p:cNvPr>
            <p:cNvGrpSpPr/>
            <p:nvPr/>
          </p:nvGrpSpPr>
          <p:grpSpPr>
            <a:xfrm>
              <a:off x="8964987" y="1154180"/>
              <a:ext cx="310976" cy="2569922"/>
              <a:chOff x="8067567" y="3218688"/>
              <a:chExt cx="426640" cy="3525771"/>
            </a:xfrm>
          </p:grpSpPr>
          <p:sp>
            <p:nvSpPr>
              <p:cNvPr id="565" name="Rectangle: Rounded Corners 564">
                <a:extLst>
                  <a:ext uri="{FF2B5EF4-FFF2-40B4-BE49-F238E27FC236}">
                    <a16:creationId xmlns:a16="http://schemas.microsoft.com/office/drawing/2014/main" id="{D5A802A6-0A64-0316-DDC0-BE8E4F41E7DE}"/>
                  </a:ext>
                </a:extLst>
              </p:cNvPr>
              <p:cNvSpPr/>
              <p:nvPr/>
            </p:nvSpPr>
            <p:spPr>
              <a:xfrm>
                <a:off x="8067567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6" name="Rectangle: Rounded Corners 565">
                <a:extLst>
                  <a:ext uri="{FF2B5EF4-FFF2-40B4-BE49-F238E27FC236}">
                    <a16:creationId xmlns:a16="http://schemas.microsoft.com/office/drawing/2014/main" id="{3D2BBF3D-2CDB-ADCF-F151-0FA76FC316EC}"/>
                  </a:ext>
                </a:extLst>
              </p:cNvPr>
              <p:cNvSpPr/>
              <p:nvPr/>
            </p:nvSpPr>
            <p:spPr>
              <a:xfrm>
                <a:off x="8333255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7ED08295-9F9A-F959-C4A7-46BD7EEF36FC}"/>
                </a:ext>
              </a:extLst>
            </p:cNvPr>
            <p:cNvGrpSpPr/>
            <p:nvPr/>
          </p:nvGrpSpPr>
          <p:grpSpPr>
            <a:xfrm>
              <a:off x="9760263" y="1154180"/>
              <a:ext cx="310976" cy="2569922"/>
              <a:chOff x="8067567" y="3218688"/>
              <a:chExt cx="426640" cy="3525771"/>
            </a:xfrm>
          </p:grpSpPr>
          <p:sp>
            <p:nvSpPr>
              <p:cNvPr id="563" name="Rectangle: Rounded Corners 562">
                <a:extLst>
                  <a:ext uri="{FF2B5EF4-FFF2-40B4-BE49-F238E27FC236}">
                    <a16:creationId xmlns:a16="http://schemas.microsoft.com/office/drawing/2014/main" id="{0630968F-38C7-DE81-3E0F-AE27F123F579}"/>
                  </a:ext>
                </a:extLst>
              </p:cNvPr>
              <p:cNvSpPr/>
              <p:nvPr/>
            </p:nvSpPr>
            <p:spPr>
              <a:xfrm>
                <a:off x="8067567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4" name="Rectangle: Rounded Corners 563">
                <a:extLst>
                  <a:ext uri="{FF2B5EF4-FFF2-40B4-BE49-F238E27FC236}">
                    <a16:creationId xmlns:a16="http://schemas.microsoft.com/office/drawing/2014/main" id="{5332D8AA-2B39-7941-1396-019547CD3366}"/>
                  </a:ext>
                </a:extLst>
              </p:cNvPr>
              <p:cNvSpPr/>
              <p:nvPr/>
            </p:nvSpPr>
            <p:spPr>
              <a:xfrm>
                <a:off x="8333255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0" name="Group 559">
              <a:extLst>
                <a:ext uri="{FF2B5EF4-FFF2-40B4-BE49-F238E27FC236}">
                  <a16:creationId xmlns:a16="http://schemas.microsoft.com/office/drawing/2014/main" id="{37241ABA-3D3E-7792-9F0F-F8E786F119C5}"/>
                </a:ext>
              </a:extLst>
            </p:cNvPr>
            <p:cNvGrpSpPr/>
            <p:nvPr/>
          </p:nvGrpSpPr>
          <p:grpSpPr>
            <a:xfrm>
              <a:off x="10561450" y="1154180"/>
              <a:ext cx="310976" cy="2569922"/>
              <a:chOff x="8067567" y="3218688"/>
              <a:chExt cx="426640" cy="3525771"/>
            </a:xfrm>
          </p:grpSpPr>
          <p:sp>
            <p:nvSpPr>
              <p:cNvPr id="561" name="Rectangle: Rounded Corners 560">
                <a:extLst>
                  <a:ext uri="{FF2B5EF4-FFF2-40B4-BE49-F238E27FC236}">
                    <a16:creationId xmlns:a16="http://schemas.microsoft.com/office/drawing/2014/main" id="{52A458E7-43EB-32FD-662B-ED98401752C0}"/>
                  </a:ext>
                </a:extLst>
              </p:cNvPr>
              <p:cNvSpPr/>
              <p:nvPr/>
            </p:nvSpPr>
            <p:spPr>
              <a:xfrm>
                <a:off x="8067567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2" name="Rectangle: Rounded Corners 561">
                <a:extLst>
                  <a:ext uri="{FF2B5EF4-FFF2-40B4-BE49-F238E27FC236}">
                    <a16:creationId xmlns:a16="http://schemas.microsoft.com/office/drawing/2014/main" id="{59B622CC-E42C-E6C0-0CAD-4F33CF9F828E}"/>
                  </a:ext>
                </a:extLst>
              </p:cNvPr>
              <p:cNvSpPr/>
              <p:nvPr/>
            </p:nvSpPr>
            <p:spPr>
              <a:xfrm>
                <a:off x="8333255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245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Continuity: Surface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Challenges</a:t>
                </a:r>
                <a:r>
                  <a:rPr lang="en-US" dirty="0"/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Restricting to a 2D plane, can’t compute</a:t>
                </a:r>
                <a:br>
                  <a:rPr lang="en-US" dirty="0"/>
                </a:br>
                <a:r>
                  <a:rPr lang="en-US" dirty="0"/>
                  <a:t>partial derivatives in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-direction.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The implicit function is represented over</a:t>
                </a:r>
                <a:br>
                  <a:rPr lang="en-US" dirty="0"/>
                </a:br>
                <a:r>
                  <a:rPr lang="en-US" dirty="0"/>
                  <a:t>an adapted octree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7836763-E67E-3E2C-55A9-64EEE9489E6A}"/>
              </a:ext>
            </a:extLst>
          </p:cNvPr>
          <p:cNvGrpSpPr/>
          <p:nvPr/>
        </p:nvGrpSpPr>
        <p:grpSpPr>
          <a:xfrm>
            <a:off x="8412480" y="176488"/>
            <a:ext cx="3009350" cy="3547614"/>
            <a:chOff x="8412480" y="176488"/>
            <a:chExt cx="3009350" cy="35476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ED1C42-F8E0-113B-16F2-454009AB8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17352" y="1225296"/>
              <a:ext cx="604478" cy="243230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AB5BE9-B302-61BB-EA77-4A399645C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12680" y="1225296"/>
              <a:ext cx="604478" cy="243230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FA55BE-248F-E059-6672-F0EE42A07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7152" y="1225296"/>
              <a:ext cx="604478" cy="243230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pic>
          <p:nvPicPr>
            <p:cNvPr id="545" name="Picture 544">
              <a:extLst>
                <a:ext uri="{FF2B5EF4-FFF2-40B4-BE49-F238E27FC236}">
                  <a16:creationId xmlns:a16="http://schemas.microsoft.com/office/drawing/2014/main" id="{132852B1-7EB9-8883-1C84-0F95B09D9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2480" y="1225296"/>
              <a:ext cx="611674" cy="243230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BC352073-B458-0562-3218-A42E10B6D6A5}"/>
                </a:ext>
              </a:extLst>
            </p:cNvPr>
            <p:cNvGrpSpPr/>
            <p:nvPr/>
          </p:nvGrpSpPr>
          <p:grpSpPr>
            <a:xfrm rot="5400000">
              <a:off x="10631840" y="459529"/>
              <a:ext cx="974418" cy="408337"/>
              <a:chOff x="5457713" y="285076"/>
              <a:chExt cx="2182038" cy="914400"/>
            </a:xfrm>
          </p:grpSpPr>
          <p:pic>
            <p:nvPicPr>
              <p:cNvPr id="569" name="Graphic 568" descr="Processor with solid fill">
                <a:extLst>
                  <a:ext uri="{FF2B5EF4-FFF2-40B4-BE49-F238E27FC236}">
                    <a16:creationId xmlns:a16="http://schemas.microsoft.com/office/drawing/2014/main" id="{F33BD411-3EBA-E121-1B84-DD644D774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70" name="Arrow: Right 569">
                <a:extLst>
                  <a:ext uri="{FF2B5EF4-FFF2-40B4-BE49-F238E27FC236}">
                    <a16:creationId xmlns:a16="http://schemas.microsoft.com/office/drawing/2014/main" id="{5D6F12DB-CC73-957B-7F4D-2615B72B78E8}"/>
                  </a:ext>
                </a:extLst>
              </p:cNvPr>
              <p:cNvSpPr/>
              <p:nvPr/>
            </p:nvSpPr>
            <p:spPr>
              <a:xfrm>
                <a:off x="6492668" y="605158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3151473A-49D8-7DB1-8AF5-4BADFED472E3}"/>
                </a:ext>
              </a:extLst>
            </p:cNvPr>
            <p:cNvGrpSpPr/>
            <p:nvPr/>
          </p:nvGrpSpPr>
          <p:grpSpPr>
            <a:xfrm rot="5400000">
              <a:off x="9829923" y="459529"/>
              <a:ext cx="974419" cy="408337"/>
              <a:chOff x="5457713" y="285076"/>
              <a:chExt cx="2182039" cy="914400"/>
            </a:xfrm>
          </p:grpSpPr>
          <p:pic>
            <p:nvPicPr>
              <p:cNvPr id="567" name="Graphic 566" descr="Processor with solid fill">
                <a:extLst>
                  <a:ext uri="{FF2B5EF4-FFF2-40B4-BE49-F238E27FC236}">
                    <a16:creationId xmlns:a16="http://schemas.microsoft.com/office/drawing/2014/main" id="{3FADDB83-4E81-D155-2C80-BBCD6AB26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68" name="Arrow: Right 567">
                <a:extLst>
                  <a:ext uri="{FF2B5EF4-FFF2-40B4-BE49-F238E27FC236}">
                    <a16:creationId xmlns:a16="http://schemas.microsoft.com/office/drawing/2014/main" id="{435B9A25-A464-EFC9-6C46-BB17CAEE97E8}"/>
                  </a:ext>
                </a:extLst>
              </p:cNvPr>
              <p:cNvSpPr/>
              <p:nvPr/>
            </p:nvSpPr>
            <p:spPr>
              <a:xfrm>
                <a:off x="6492674" y="605158"/>
                <a:ext cx="1147078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C7CFDDDA-4CA1-CFFB-F7A9-6E8D86C6D31B}"/>
                </a:ext>
              </a:extLst>
            </p:cNvPr>
            <p:cNvGrpSpPr/>
            <p:nvPr/>
          </p:nvGrpSpPr>
          <p:grpSpPr>
            <a:xfrm rot="5400000">
              <a:off x="9038678" y="459532"/>
              <a:ext cx="974425" cy="408337"/>
              <a:chOff x="5457713" y="285076"/>
              <a:chExt cx="2182053" cy="914400"/>
            </a:xfrm>
          </p:grpSpPr>
          <p:pic>
            <p:nvPicPr>
              <p:cNvPr id="565" name="Graphic 564" descr="Processor with solid fill">
                <a:extLst>
                  <a:ext uri="{FF2B5EF4-FFF2-40B4-BE49-F238E27FC236}">
                    <a16:creationId xmlns:a16="http://schemas.microsoft.com/office/drawing/2014/main" id="{C01BF8B4-F0A8-0A28-738F-422252B400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66" name="Arrow: Right 565">
                <a:extLst>
                  <a:ext uri="{FF2B5EF4-FFF2-40B4-BE49-F238E27FC236}">
                    <a16:creationId xmlns:a16="http://schemas.microsoft.com/office/drawing/2014/main" id="{0EE9E6B9-6D52-B33D-1876-94CD43932709}"/>
                  </a:ext>
                </a:extLst>
              </p:cNvPr>
              <p:cNvSpPr/>
              <p:nvPr/>
            </p:nvSpPr>
            <p:spPr>
              <a:xfrm>
                <a:off x="6492683" y="605158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9" name="Group 548">
              <a:extLst>
                <a:ext uri="{FF2B5EF4-FFF2-40B4-BE49-F238E27FC236}">
                  <a16:creationId xmlns:a16="http://schemas.microsoft.com/office/drawing/2014/main" id="{24C6E384-B1F0-C99C-7B66-B2CC75DAB44E}"/>
                </a:ext>
              </a:extLst>
            </p:cNvPr>
            <p:cNvGrpSpPr/>
            <p:nvPr/>
          </p:nvGrpSpPr>
          <p:grpSpPr>
            <a:xfrm rot="5400000">
              <a:off x="8232898" y="459533"/>
              <a:ext cx="974426" cy="408337"/>
              <a:chOff x="5457713" y="285076"/>
              <a:chExt cx="2182056" cy="914400"/>
            </a:xfrm>
          </p:grpSpPr>
          <p:pic>
            <p:nvPicPr>
              <p:cNvPr id="563" name="Graphic 562" descr="Processor with solid fill">
                <a:extLst>
                  <a:ext uri="{FF2B5EF4-FFF2-40B4-BE49-F238E27FC236}">
                    <a16:creationId xmlns:a16="http://schemas.microsoft.com/office/drawing/2014/main" id="{890815A9-C65B-22BB-4517-C219244A9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64" name="Arrow: Right 563">
                <a:extLst>
                  <a:ext uri="{FF2B5EF4-FFF2-40B4-BE49-F238E27FC236}">
                    <a16:creationId xmlns:a16="http://schemas.microsoft.com/office/drawing/2014/main" id="{7583F9EA-6BE4-6CB5-FDE7-AE13BD1D443D}"/>
                  </a:ext>
                </a:extLst>
              </p:cNvPr>
              <p:cNvSpPr/>
              <p:nvPr/>
            </p:nvSpPr>
            <p:spPr>
              <a:xfrm>
                <a:off x="6492686" y="605158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35A54378-51D7-1B28-47DD-AB34CA46A8E0}"/>
                </a:ext>
              </a:extLst>
            </p:cNvPr>
            <p:cNvGrpSpPr/>
            <p:nvPr/>
          </p:nvGrpSpPr>
          <p:grpSpPr>
            <a:xfrm>
              <a:off x="8964987" y="1154180"/>
              <a:ext cx="310976" cy="2569922"/>
              <a:chOff x="8067567" y="3218688"/>
              <a:chExt cx="426640" cy="3525771"/>
            </a:xfrm>
          </p:grpSpPr>
          <p:sp>
            <p:nvSpPr>
              <p:cNvPr id="561" name="Rectangle: Rounded Corners 560">
                <a:extLst>
                  <a:ext uri="{FF2B5EF4-FFF2-40B4-BE49-F238E27FC236}">
                    <a16:creationId xmlns:a16="http://schemas.microsoft.com/office/drawing/2014/main" id="{47308438-A02F-072A-9810-4129247CC38B}"/>
                  </a:ext>
                </a:extLst>
              </p:cNvPr>
              <p:cNvSpPr/>
              <p:nvPr/>
            </p:nvSpPr>
            <p:spPr>
              <a:xfrm>
                <a:off x="8067567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2" name="Rectangle: Rounded Corners 561">
                <a:extLst>
                  <a:ext uri="{FF2B5EF4-FFF2-40B4-BE49-F238E27FC236}">
                    <a16:creationId xmlns:a16="http://schemas.microsoft.com/office/drawing/2014/main" id="{D8F4AA4E-8727-4643-51C0-3287A46C73C2}"/>
                  </a:ext>
                </a:extLst>
              </p:cNvPr>
              <p:cNvSpPr/>
              <p:nvPr/>
            </p:nvSpPr>
            <p:spPr>
              <a:xfrm>
                <a:off x="8333255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29E405AB-E1DF-B615-C78F-346A3A0B63FB}"/>
                </a:ext>
              </a:extLst>
            </p:cNvPr>
            <p:cNvGrpSpPr/>
            <p:nvPr/>
          </p:nvGrpSpPr>
          <p:grpSpPr>
            <a:xfrm>
              <a:off x="9760263" y="1154180"/>
              <a:ext cx="310976" cy="2569922"/>
              <a:chOff x="8067567" y="3218688"/>
              <a:chExt cx="426640" cy="3525771"/>
            </a:xfrm>
          </p:grpSpPr>
          <p:sp>
            <p:nvSpPr>
              <p:cNvPr id="559" name="Rectangle: Rounded Corners 558">
                <a:extLst>
                  <a:ext uri="{FF2B5EF4-FFF2-40B4-BE49-F238E27FC236}">
                    <a16:creationId xmlns:a16="http://schemas.microsoft.com/office/drawing/2014/main" id="{A892E200-FD7E-E207-908A-9535F41B7554}"/>
                  </a:ext>
                </a:extLst>
              </p:cNvPr>
              <p:cNvSpPr/>
              <p:nvPr/>
            </p:nvSpPr>
            <p:spPr>
              <a:xfrm>
                <a:off x="8067567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0" name="Rectangle: Rounded Corners 559">
                <a:extLst>
                  <a:ext uri="{FF2B5EF4-FFF2-40B4-BE49-F238E27FC236}">
                    <a16:creationId xmlns:a16="http://schemas.microsoft.com/office/drawing/2014/main" id="{6099AC2F-83D9-89A6-055E-779674DD93FE}"/>
                  </a:ext>
                </a:extLst>
              </p:cNvPr>
              <p:cNvSpPr/>
              <p:nvPr/>
            </p:nvSpPr>
            <p:spPr>
              <a:xfrm>
                <a:off x="8333255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602305DC-CB3A-CD6A-0108-570C54D4749E}"/>
                </a:ext>
              </a:extLst>
            </p:cNvPr>
            <p:cNvGrpSpPr/>
            <p:nvPr/>
          </p:nvGrpSpPr>
          <p:grpSpPr>
            <a:xfrm>
              <a:off x="10561450" y="1154180"/>
              <a:ext cx="310976" cy="2569922"/>
              <a:chOff x="8067567" y="3218688"/>
              <a:chExt cx="426640" cy="3525771"/>
            </a:xfrm>
          </p:grpSpPr>
          <p:sp>
            <p:nvSpPr>
              <p:cNvPr id="557" name="Rectangle: Rounded Corners 556">
                <a:extLst>
                  <a:ext uri="{FF2B5EF4-FFF2-40B4-BE49-F238E27FC236}">
                    <a16:creationId xmlns:a16="http://schemas.microsoft.com/office/drawing/2014/main" id="{91031410-53BC-1F6F-7A08-2113B2D0282E}"/>
                  </a:ext>
                </a:extLst>
              </p:cNvPr>
              <p:cNvSpPr/>
              <p:nvPr/>
            </p:nvSpPr>
            <p:spPr>
              <a:xfrm>
                <a:off x="8067567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8" name="Rectangle: Rounded Corners 557">
                <a:extLst>
                  <a:ext uri="{FF2B5EF4-FFF2-40B4-BE49-F238E27FC236}">
                    <a16:creationId xmlns:a16="http://schemas.microsoft.com/office/drawing/2014/main" id="{3FF551ED-83ED-32A7-C629-AB28E7E1DC9D}"/>
                  </a:ext>
                </a:extLst>
              </p:cNvPr>
              <p:cNvSpPr/>
              <p:nvPr/>
            </p:nvSpPr>
            <p:spPr>
              <a:xfrm>
                <a:off x="8333255" y="3218688"/>
                <a:ext cx="160952" cy="3525771"/>
              </a:xfrm>
              <a:prstGeom prst="roundRect">
                <a:avLst/>
              </a:prstGeom>
              <a:noFill/>
              <a:ln w="508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870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Continuity: Surface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Partial derivatives in the </a:t>
                </a:r>
                <a14:m>
                  <m:oMath xmlns:m="http://schemas.openxmlformats.org/officeDocument/2006/math">
                    <m:r>
                      <a:rPr lang="en-US" b="0" i="1" u="sng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u="sng" dirty="0"/>
                  <a:t>-direction</a:t>
                </a:r>
                <a:r>
                  <a:rPr lang="en-US" dirty="0"/>
                  <a:t>:</a:t>
                </a:r>
              </a:p>
              <a:p>
                <a:pPr marL="457200" lvl="1" indent="0">
                  <a:buNone/>
                </a:pPr>
                <a:r>
                  <a:rPr lang="en-US" dirty="0"/>
                  <a:t>The partial derivative in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-direction is: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The restriction to a 2D boundary is: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This is still a weighted sum of 2D B-splines.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Average the coefficients of the restricted partial derivative.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14FB516-4217-811E-3897-29E564C3E487}"/>
              </a:ext>
            </a:extLst>
          </p:cNvPr>
          <p:cNvSpPr txBox="1"/>
          <p:nvPr/>
        </p:nvSpPr>
        <p:spPr>
          <a:xfrm>
            <a:off x="4807024" y="4924296"/>
            <a:ext cx="1711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2D tensor B-spline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AADC0059-3069-5A55-068A-75E369C9B381}"/>
              </a:ext>
            </a:extLst>
          </p:cNvPr>
          <p:cNvSpPr/>
          <p:nvPr/>
        </p:nvSpPr>
        <p:spPr>
          <a:xfrm rot="-5400000">
            <a:off x="5557638" y="4093453"/>
            <a:ext cx="194102" cy="164592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5D298D-9E5C-F31E-9A0F-F852026F0EE8}"/>
              </a:ext>
            </a:extLst>
          </p:cNvPr>
          <p:cNvSpPr txBox="1"/>
          <p:nvPr/>
        </p:nvSpPr>
        <p:spPr>
          <a:xfrm>
            <a:off x="7370502" y="5222681"/>
            <a:ext cx="1336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2D coefficient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D1FCAA37-B4C3-B211-0CDE-51E555954ADF}"/>
              </a:ext>
            </a:extLst>
          </p:cNvPr>
          <p:cNvSpPr/>
          <p:nvPr/>
        </p:nvSpPr>
        <p:spPr>
          <a:xfrm rot="-5400000">
            <a:off x="7937706" y="3843198"/>
            <a:ext cx="194102" cy="274320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0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Continuity: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C205-B998-E06D-76F6-773530175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The implicit function is represented over an octree</a:t>
            </a:r>
            <a:r>
              <a:rPr lang="en-US" dirty="0"/>
              <a:t>:</a:t>
            </a:r>
          </a:p>
          <a:p>
            <a:pPr marL="457200" lvl="1" indent="0">
              <a:buNone/>
            </a:pPr>
            <a:r>
              <a:rPr lang="en-US" dirty="0"/>
              <a:t>The 2D restriction of a function represented over an </a:t>
            </a:r>
            <a:r>
              <a:rPr lang="en-US" b="1" dirty="0"/>
              <a:t>octree</a:t>
            </a:r>
            <a:r>
              <a:rPr lang="en-US" dirty="0"/>
              <a:t> is a function represented over a </a:t>
            </a:r>
            <a:r>
              <a:rPr lang="en-US" b="1" dirty="0"/>
              <a:t>quadtree</a:t>
            </a:r>
            <a:r>
              <a:rPr lang="en-US" dirty="0"/>
              <a:t>.</a:t>
            </a:r>
          </a:p>
        </p:txBody>
      </p:sp>
      <p:pic>
        <p:nvPicPr>
          <p:cNvPr id="5" name="Picture 4" descr="A person in a white shirt&#10;&#10;Description automatically generated">
            <a:extLst>
              <a:ext uri="{FF2B5EF4-FFF2-40B4-BE49-F238E27FC236}">
                <a16:creationId xmlns:a16="http://schemas.microsoft.com/office/drawing/2014/main" id="{24D3BD8D-D12C-FD1F-77AD-F042F86F1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04" y="3081528"/>
            <a:ext cx="3657600" cy="3657600"/>
          </a:xfrm>
          <a:prstGeom prst="rect">
            <a:avLst/>
          </a:prstGeom>
        </p:spPr>
      </p:pic>
      <p:pic>
        <p:nvPicPr>
          <p:cNvPr id="7" name="Picture 6" descr="A statue in a glass box&#10;&#10;Description automatically generated">
            <a:extLst>
              <a:ext uri="{FF2B5EF4-FFF2-40B4-BE49-F238E27FC236}">
                <a16:creationId xmlns:a16="http://schemas.microsoft.com/office/drawing/2014/main" id="{6D8DDB01-A57C-C715-423A-E19FD6C3F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55" y="3081528"/>
            <a:ext cx="3657600" cy="3657600"/>
          </a:xfrm>
          <a:prstGeom prst="rect">
            <a:avLst/>
          </a:prstGeom>
        </p:spPr>
      </p:pic>
      <p:pic>
        <p:nvPicPr>
          <p:cNvPr id="27" name="Picture 26" descr="A black and white pixelated map&#10;&#10;Description automatically generated">
            <a:extLst>
              <a:ext uri="{FF2B5EF4-FFF2-40B4-BE49-F238E27FC236}">
                <a16:creationId xmlns:a16="http://schemas.microsoft.com/office/drawing/2014/main" id="{F01974A3-CCDB-B2F6-5B02-2364B33865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44768" y="3081528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3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Continuity: Surface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The implicit function is represented over an octree</a:t>
                </a:r>
                <a:r>
                  <a:rPr lang="en-US" dirty="0"/>
                  <a:t>:</a:t>
                </a:r>
              </a:p>
              <a:p>
                <a:pPr marL="457200" lvl="1" indent="0">
                  <a:buNone/>
                </a:pPr>
                <a:r>
                  <a:rPr lang="en-US" dirty="0"/>
                  <a:t>The 2D restriction of a function represented over an </a:t>
                </a:r>
                <a:r>
                  <a:rPr lang="en-US" b="1" dirty="0"/>
                  <a:t>octree</a:t>
                </a:r>
                <a:r>
                  <a:rPr lang="en-US" dirty="0"/>
                  <a:t> is a function represented over a </a:t>
                </a:r>
                <a:r>
                  <a:rPr lang="en-US" b="1" dirty="0"/>
                  <a:t>quadtree</a:t>
                </a:r>
                <a:r>
                  <a:rPr lang="en-US" dirty="0"/>
                  <a:t>.</a:t>
                </a:r>
              </a:p>
              <a:p>
                <a:pPr lvl="1">
                  <a:buFont typeface="Wingdings" panose="05000000000000000000" pitchFamily="2" charset="2"/>
                  <a:buChar char="û"/>
                </a:pPr>
                <a:r>
                  <a:rPr lang="en-US" dirty="0"/>
                  <a:t>Quadtrees defined from the two sides of the boundary may not be consistent.</a:t>
                </a:r>
              </a:p>
              <a:p>
                <a:pPr marL="798513" lvl="1" indent="-341313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Mutually refine the quadtrees (zeroing new coefficients) before averaging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 t="-1937" r="-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FB387751-0C80-F4EE-FB42-9B530E818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9731" y="4191923"/>
            <a:ext cx="2160087" cy="2155324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C6C53B6-B3FC-FB14-2B19-1D17FF83B611}"/>
              </a:ext>
            </a:extLst>
          </p:cNvPr>
          <p:cNvCxnSpPr>
            <a:cxnSpLocks/>
          </p:cNvCxnSpPr>
          <p:nvPr/>
        </p:nvCxnSpPr>
        <p:spPr>
          <a:xfrm flipV="1">
            <a:off x="7516140" y="5273081"/>
            <a:ext cx="997524" cy="7749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BE6090B-E469-AB04-55CF-D742E4A4F236}"/>
              </a:ext>
            </a:extLst>
          </p:cNvPr>
          <p:cNvCxnSpPr>
            <a:cxnSpLocks/>
          </p:cNvCxnSpPr>
          <p:nvPr/>
        </p:nvCxnSpPr>
        <p:spPr>
          <a:xfrm>
            <a:off x="7516140" y="4377906"/>
            <a:ext cx="997524" cy="72891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Left Brace 32">
            <a:extLst>
              <a:ext uri="{FF2B5EF4-FFF2-40B4-BE49-F238E27FC236}">
                <a16:creationId xmlns:a16="http://schemas.microsoft.com/office/drawing/2014/main" id="{CDCF69CD-2573-6ECC-DA8E-C25257C28DD8}"/>
              </a:ext>
            </a:extLst>
          </p:cNvPr>
          <p:cNvSpPr/>
          <p:nvPr/>
        </p:nvSpPr>
        <p:spPr>
          <a:xfrm rot="11100000">
            <a:off x="3645902" y="4413562"/>
            <a:ext cx="136989" cy="907237"/>
          </a:xfrm>
          <a:prstGeom prst="leftBrace">
            <a:avLst>
              <a:gd name="adj1" fmla="val 8333"/>
              <a:gd name="adj2" fmla="val 48275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9ECE20CD-FBC9-ACC4-BB09-4924CE043789}"/>
              </a:ext>
            </a:extLst>
          </p:cNvPr>
          <p:cNvSpPr/>
          <p:nvPr/>
        </p:nvSpPr>
        <p:spPr>
          <a:xfrm rot="11100000">
            <a:off x="3565948" y="5344199"/>
            <a:ext cx="136989" cy="820833"/>
          </a:xfrm>
          <a:prstGeom prst="leftBrace">
            <a:avLst>
              <a:gd name="adj1" fmla="val 8333"/>
              <a:gd name="adj2" fmla="val 5053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820E970-AD19-372C-D6BD-B8871EFEF459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3698296" y="5756202"/>
            <a:ext cx="974888" cy="2106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A820B577-DA6E-F531-B4B4-F66C397E764A}"/>
              </a:ext>
            </a:extLst>
          </p:cNvPr>
          <p:cNvSpPr>
            <a:spLocks noChangeAspect="1"/>
          </p:cNvSpPr>
          <p:nvPr/>
        </p:nvSpPr>
        <p:spPr>
          <a:xfrm rot="16200000">
            <a:off x="4671421" y="5498150"/>
            <a:ext cx="56162" cy="560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A7B99E4-0FD2-C006-52B6-064C7BA86381}"/>
              </a:ext>
            </a:extLst>
          </p:cNvPr>
          <p:cNvSpPr>
            <a:spLocks noChangeAspect="1"/>
          </p:cNvSpPr>
          <p:nvPr/>
        </p:nvSpPr>
        <p:spPr>
          <a:xfrm rot="16200000">
            <a:off x="4023025" y="2416255"/>
            <a:ext cx="56162" cy="560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EC0C6B-F9D4-BBBF-FAC2-8047B148F239}"/>
              </a:ext>
            </a:extLst>
          </p:cNvPr>
          <p:cNvGrpSpPr/>
          <p:nvPr/>
        </p:nvGrpSpPr>
        <p:grpSpPr>
          <a:xfrm>
            <a:off x="4673184" y="5277541"/>
            <a:ext cx="2842956" cy="1376664"/>
            <a:chOff x="4024788" y="5277541"/>
            <a:chExt cx="2842956" cy="1376664"/>
          </a:xfrm>
        </p:grpSpPr>
        <p:pic>
          <p:nvPicPr>
            <p:cNvPr id="39" name="Picture 38" descr="A bright light in the dark&#10;&#10;Description automatically generated with low confidence">
              <a:extLst>
                <a:ext uri="{FF2B5EF4-FFF2-40B4-BE49-F238E27FC236}">
                  <a16:creationId xmlns:a16="http://schemas.microsoft.com/office/drawing/2014/main" id="{E507B928-BF88-3233-9E10-385171141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94629" y="5279056"/>
              <a:ext cx="1374630" cy="1371600"/>
            </a:xfrm>
            <a:prstGeom prst="rect">
              <a:avLst/>
            </a:prstGeom>
          </p:spPr>
        </p:pic>
        <p:pic>
          <p:nvPicPr>
            <p:cNvPr id="43" name="Picture 42" descr="Chart&#10;&#10;Description automatically generated">
              <a:extLst>
                <a:ext uri="{FF2B5EF4-FFF2-40B4-BE49-F238E27FC236}">
                  <a16:creationId xmlns:a16="http://schemas.microsoft.com/office/drawing/2014/main" id="{824FA6E8-AAAE-521B-13EF-17530AA65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023273" y="5281090"/>
              <a:ext cx="1374630" cy="13716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6DB96A7-F52B-8EC9-E7D1-CA11D4511136}"/>
              </a:ext>
            </a:extLst>
          </p:cNvPr>
          <p:cNvGrpSpPr/>
          <p:nvPr/>
        </p:nvGrpSpPr>
        <p:grpSpPr>
          <a:xfrm>
            <a:off x="4673184" y="3773721"/>
            <a:ext cx="2842956" cy="1374631"/>
            <a:chOff x="4024788" y="3773721"/>
            <a:chExt cx="2842956" cy="1374631"/>
          </a:xfrm>
        </p:grpSpPr>
        <p:pic>
          <p:nvPicPr>
            <p:cNvPr id="38" name="Picture 37" descr="Chart&#10;&#10;Description automatically generated">
              <a:extLst>
                <a:ext uri="{FF2B5EF4-FFF2-40B4-BE49-F238E27FC236}">
                  <a16:creationId xmlns:a16="http://schemas.microsoft.com/office/drawing/2014/main" id="{FE3BEFCE-0BB7-AED4-6D68-0A92CACB5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023273" y="3775237"/>
              <a:ext cx="1374630" cy="1371600"/>
            </a:xfrm>
            <a:prstGeom prst="rect">
              <a:avLst/>
            </a:prstGeom>
          </p:spPr>
        </p:pic>
        <p:pic>
          <p:nvPicPr>
            <p:cNvPr id="44" name="Picture 43" descr="A picture containing light, night sky&#10;&#10;Description automatically generated">
              <a:extLst>
                <a:ext uri="{FF2B5EF4-FFF2-40B4-BE49-F238E27FC236}">
                  <a16:creationId xmlns:a16="http://schemas.microsoft.com/office/drawing/2014/main" id="{60EBB0D1-F650-047F-C1CF-D9AA730DD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94629" y="3775236"/>
              <a:ext cx="1374630" cy="137160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A54B0F8-AD27-E967-9A21-E6D0101683A7}"/>
              </a:ext>
            </a:extLst>
          </p:cNvPr>
          <p:cNvGrpSpPr/>
          <p:nvPr/>
        </p:nvGrpSpPr>
        <p:grpSpPr>
          <a:xfrm>
            <a:off x="4671483" y="6576885"/>
            <a:ext cx="2844657" cy="341566"/>
            <a:chOff x="4671483" y="6576885"/>
            <a:chExt cx="2844657" cy="34156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0D3DC19-A848-D1C7-D724-0D8846AC92EC}"/>
                </a:ext>
              </a:extLst>
            </p:cNvPr>
            <p:cNvSpPr txBox="1"/>
            <p:nvPr/>
          </p:nvSpPr>
          <p:spPr>
            <a:xfrm>
              <a:off x="4671483" y="6576885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quadtree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8445048-5AFC-47A5-7A44-A749C3A11BFB}"/>
                </a:ext>
              </a:extLst>
            </p:cNvPr>
            <p:cNvSpPr txBox="1"/>
            <p:nvPr/>
          </p:nvSpPr>
          <p:spPr>
            <a:xfrm>
              <a:off x="6144540" y="6579897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2D restriction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7966946-B3F2-E2C8-AEBF-62C27419F178}"/>
              </a:ext>
            </a:extLst>
          </p:cNvPr>
          <p:cNvGrpSpPr/>
          <p:nvPr/>
        </p:nvGrpSpPr>
        <p:grpSpPr>
          <a:xfrm>
            <a:off x="8513664" y="4502636"/>
            <a:ext cx="2842956" cy="1380717"/>
            <a:chOff x="7316628" y="4502636"/>
            <a:chExt cx="2842956" cy="1380717"/>
          </a:xfrm>
        </p:grpSpPr>
        <p:pic>
          <p:nvPicPr>
            <p:cNvPr id="48" name="Picture 47" descr="Chart&#10;&#10;Description automatically generated">
              <a:extLst>
                <a:ext uri="{FF2B5EF4-FFF2-40B4-BE49-F238E27FC236}">
                  <a16:creationId xmlns:a16="http://schemas.microsoft.com/office/drawing/2014/main" id="{2806BE91-C50E-13BB-2719-C83735689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315113" y="4504151"/>
              <a:ext cx="1374630" cy="1371600"/>
            </a:xfrm>
            <a:prstGeom prst="rect">
              <a:avLst/>
            </a:prstGeom>
          </p:spPr>
        </p:pic>
        <p:pic>
          <p:nvPicPr>
            <p:cNvPr id="49" name="Picture 48" descr="A picture containing blur, light&#10;&#10;Description automatically generated">
              <a:extLst>
                <a:ext uri="{FF2B5EF4-FFF2-40B4-BE49-F238E27FC236}">
                  <a16:creationId xmlns:a16="http://schemas.microsoft.com/office/drawing/2014/main" id="{B9CE2D45-4B5F-F9E9-9A2F-59EE8C3FA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786469" y="4510238"/>
              <a:ext cx="1374630" cy="1371600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01AD443-6536-E690-771B-3AAFB24A4E47}"/>
              </a:ext>
            </a:extLst>
          </p:cNvPr>
          <p:cNvGrpSpPr/>
          <p:nvPr/>
        </p:nvGrpSpPr>
        <p:grpSpPr>
          <a:xfrm>
            <a:off x="8510553" y="5797927"/>
            <a:ext cx="2844657" cy="341566"/>
            <a:chOff x="4671483" y="6553236"/>
            <a:chExt cx="2844657" cy="341566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9262287-B454-CC4F-471E-EA098A3BE672}"/>
                </a:ext>
              </a:extLst>
            </p:cNvPr>
            <p:cNvSpPr txBox="1"/>
            <p:nvPr/>
          </p:nvSpPr>
          <p:spPr>
            <a:xfrm>
              <a:off x="4671483" y="6553236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quadtree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EAB2A1A-09D5-981C-3DA9-705ED1036628}"/>
                </a:ext>
              </a:extLst>
            </p:cNvPr>
            <p:cNvSpPr txBox="1"/>
            <p:nvPr/>
          </p:nvSpPr>
          <p:spPr>
            <a:xfrm>
              <a:off x="6144540" y="6556248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2D restriction</a:t>
              </a:r>
            </a:p>
          </p:txBody>
        </p:sp>
      </p:grp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4813DE9-E89B-60A9-29BD-67818BBEC077}"/>
              </a:ext>
            </a:extLst>
          </p:cNvPr>
          <p:cNvCxnSpPr>
            <a:cxnSpLocks/>
            <a:endCxn id="38" idx="0"/>
          </p:cNvCxnSpPr>
          <p:nvPr/>
        </p:nvCxnSpPr>
        <p:spPr>
          <a:xfrm flipV="1">
            <a:off x="3774914" y="4461037"/>
            <a:ext cx="898270" cy="4277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15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C205-B998-E06D-76F6-77353017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 and Approach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Review of Marching Cubes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Cross-Processor Continuity</a:t>
            </a:r>
          </a:p>
          <a:p>
            <a:r>
              <a:rPr lang="en-US" dirty="0"/>
              <a:t>Evaluation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000177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close-up of a sculpture&#10;&#10;Description automatically generated">
            <a:extLst>
              <a:ext uri="{FF2B5EF4-FFF2-40B4-BE49-F238E27FC236}">
                <a16:creationId xmlns:a16="http://schemas.microsoft.com/office/drawing/2014/main" id="{86E1301C-E1D6-2A06-41D2-6F69B1144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679192"/>
            <a:ext cx="5709640" cy="3950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Continuity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E4464-1D0F-7821-39C4-1B2CBDBFA49A}"/>
              </a:ext>
            </a:extLst>
          </p:cNvPr>
          <p:cNvSpPr txBox="1">
            <a:spLocks noChangeAspect="1"/>
          </p:cNvSpPr>
          <p:nvPr/>
        </p:nvSpPr>
        <p:spPr>
          <a:xfrm>
            <a:off x="329184" y="6550428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w/o overlap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C205-B998-E06D-76F6-77353017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Seamless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AE205EC-422B-0239-F67E-FBDD28687638}"/>
              </a:ext>
            </a:extLst>
          </p:cNvPr>
          <p:cNvGrpSpPr/>
          <p:nvPr/>
        </p:nvGrpSpPr>
        <p:grpSpPr>
          <a:xfrm>
            <a:off x="329184" y="5447200"/>
            <a:ext cx="1246038" cy="1371600"/>
            <a:chOff x="329184" y="5447200"/>
            <a:chExt cx="1246038" cy="137160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96471FE-231C-D9F4-88A9-B204961640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9184" y="5522976"/>
              <a:ext cx="1243584" cy="1243584"/>
              <a:chOff x="9144000" y="0"/>
              <a:chExt cx="3657600" cy="3657600"/>
            </a:xfrm>
          </p:grpSpPr>
          <p:pic>
            <p:nvPicPr>
              <p:cNvPr id="47" name="Picture 46" descr="A cow drawn in blue dots&#10;&#10;Description automatically generated">
                <a:extLst>
                  <a:ext uri="{FF2B5EF4-FFF2-40B4-BE49-F238E27FC236}">
                    <a16:creationId xmlns:a16="http://schemas.microsoft.com/office/drawing/2014/main" id="{7F03371B-F9F5-12A6-999E-52C2E56ED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4000" y="0"/>
                <a:ext cx="3657600" cy="3657600"/>
              </a:xfrm>
              <a:prstGeom prst="rect">
                <a:avLst/>
              </a:prstGeom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179568B-9BE8-E0B7-4AA3-0D7670E12E35}"/>
                  </a:ext>
                </a:extLst>
              </p:cNvPr>
              <p:cNvSpPr/>
              <p:nvPr/>
            </p:nvSpPr>
            <p:spPr>
              <a:xfrm>
                <a:off x="9144000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960F4A8-CDD9-BC22-AD97-8F2381F2B37B}"/>
                  </a:ext>
                </a:extLst>
              </p:cNvPr>
              <p:cNvSpPr/>
              <p:nvPr/>
            </p:nvSpPr>
            <p:spPr>
              <a:xfrm>
                <a:off x="10058400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1821E80-66AA-792B-3C04-724A48698965}"/>
                  </a:ext>
                </a:extLst>
              </p:cNvPr>
              <p:cNvSpPr/>
              <p:nvPr/>
            </p:nvSpPr>
            <p:spPr>
              <a:xfrm>
                <a:off x="10972800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18D1470-104C-2A79-A70E-03F3EF3C3538}"/>
                  </a:ext>
                </a:extLst>
              </p:cNvPr>
              <p:cNvSpPr/>
              <p:nvPr/>
            </p:nvSpPr>
            <p:spPr>
              <a:xfrm>
                <a:off x="11887200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5DEEAC9-B7D4-A1D2-14B9-0950E70AE8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9184" y="5447200"/>
              <a:ext cx="1246038" cy="1371600"/>
              <a:chOff x="4002943" y="-139385"/>
              <a:chExt cx="2196689" cy="2418047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CECDCEF-C458-19DB-68B6-008A454FD27A}"/>
                  </a:ext>
                </a:extLst>
              </p:cNvPr>
              <p:cNvSpPr/>
              <p:nvPr/>
            </p:nvSpPr>
            <p:spPr>
              <a:xfrm>
                <a:off x="4002943" y="-10831"/>
                <a:ext cx="548640" cy="219456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F96B07-2293-375B-58DB-5D85B73AB3F3}"/>
                  </a:ext>
                </a:extLst>
              </p:cNvPr>
              <p:cNvSpPr/>
              <p:nvPr/>
            </p:nvSpPr>
            <p:spPr>
              <a:xfrm>
                <a:off x="4553712" y="-135354"/>
                <a:ext cx="548640" cy="2414016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67FC77-26A4-C23B-1E09-8F668B4220DE}"/>
                  </a:ext>
                </a:extLst>
              </p:cNvPr>
              <p:cNvSpPr/>
              <p:nvPr/>
            </p:nvSpPr>
            <p:spPr>
              <a:xfrm>
                <a:off x="5102352" y="-25626"/>
                <a:ext cx="548640" cy="219456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C8B4995-8480-5085-114B-D82BFDE93A57}"/>
                  </a:ext>
                </a:extLst>
              </p:cNvPr>
              <p:cNvSpPr/>
              <p:nvPr/>
            </p:nvSpPr>
            <p:spPr>
              <a:xfrm>
                <a:off x="5650992" y="-139385"/>
                <a:ext cx="548640" cy="2414016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712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statue&#10;&#10;Description automatically generated">
            <a:extLst>
              <a:ext uri="{FF2B5EF4-FFF2-40B4-BE49-F238E27FC236}">
                <a16:creationId xmlns:a16="http://schemas.microsoft.com/office/drawing/2014/main" id="{74E971F0-BAC0-1180-B90B-D321AF9D9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8" y="2679192"/>
            <a:ext cx="5709640" cy="3950208"/>
          </a:xfrm>
          <a:prstGeom prst="rect">
            <a:avLst/>
          </a:prstGeom>
        </p:spPr>
      </p:pic>
      <p:pic>
        <p:nvPicPr>
          <p:cNvPr id="7" name="Picture 6" descr="A close-up of a statue&#10;&#10;Description automatically generated">
            <a:extLst>
              <a:ext uri="{FF2B5EF4-FFF2-40B4-BE49-F238E27FC236}">
                <a16:creationId xmlns:a16="http://schemas.microsoft.com/office/drawing/2014/main" id="{9406DA45-EDC4-3340-F766-FBD097E9D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679192"/>
            <a:ext cx="5709640" cy="3950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Continuity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E4464-1D0F-7821-39C4-1B2CBDBFA49A}"/>
              </a:ext>
            </a:extLst>
          </p:cNvPr>
          <p:cNvSpPr txBox="1">
            <a:spLocks noChangeAspect="1"/>
          </p:cNvSpPr>
          <p:nvPr/>
        </p:nvSpPr>
        <p:spPr>
          <a:xfrm>
            <a:off x="329184" y="6550428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w/o overlap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C71A5D-A2B2-6C13-414A-CE236B3A290F}"/>
              </a:ext>
            </a:extLst>
          </p:cNvPr>
          <p:cNvSpPr txBox="1">
            <a:spLocks noChangeAspect="1"/>
          </p:cNvSpPr>
          <p:nvPr/>
        </p:nvSpPr>
        <p:spPr>
          <a:xfrm>
            <a:off x="6144768" y="6550428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w/ overlap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310408B-A33B-EAEF-10E0-46B0A7E89FEA}"/>
              </a:ext>
            </a:extLst>
          </p:cNvPr>
          <p:cNvGrpSpPr/>
          <p:nvPr/>
        </p:nvGrpSpPr>
        <p:grpSpPr>
          <a:xfrm>
            <a:off x="6144767" y="5443173"/>
            <a:ext cx="1262186" cy="1371600"/>
            <a:chOff x="6144767" y="5443173"/>
            <a:chExt cx="1262186" cy="13716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B2BAC04-5B6D-E355-EBDC-59AB53E3B2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44768" y="5495544"/>
              <a:ext cx="1259216" cy="1243584"/>
              <a:chOff x="9144000" y="0"/>
              <a:chExt cx="3703576" cy="3657600"/>
            </a:xfrm>
          </p:grpSpPr>
          <p:pic>
            <p:nvPicPr>
              <p:cNvPr id="47" name="Picture 46" descr="A cow drawn in blue dots&#10;&#10;Description automatically generated">
                <a:extLst>
                  <a:ext uri="{FF2B5EF4-FFF2-40B4-BE49-F238E27FC236}">
                    <a16:creationId xmlns:a16="http://schemas.microsoft.com/office/drawing/2014/main" id="{7419522D-9173-F25D-F2D6-FFADB9F23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4000" y="0"/>
                <a:ext cx="3657600" cy="3657600"/>
              </a:xfrm>
              <a:prstGeom prst="rect">
                <a:avLst/>
              </a:prstGeom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EFB1DF2-75C7-BFB4-98A0-385417607988}"/>
                  </a:ext>
                </a:extLst>
              </p:cNvPr>
              <p:cNvSpPr/>
              <p:nvPr/>
            </p:nvSpPr>
            <p:spPr>
              <a:xfrm>
                <a:off x="9166988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52C4062-5675-27E0-FF75-B38AFC3CFF8F}"/>
                  </a:ext>
                </a:extLst>
              </p:cNvPr>
              <p:cNvSpPr/>
              <p:nvPr/>
            </p:nvSpPr>
            <p:spPr>
              <a:xfrm>
                <a:off x="10092882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FF3D501-6E7E-909C-1F0A-4420BA914BBA}"/>
                  </a:ext>
                </a:extLst>
              </p:cNvPr>
              <p:cNvSpPr/>
              <p:nvPr/>
            </p:nvSpPr>
            <p:spPr>
              <a:xfrm>
                <a:off x="11007282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FE25A8E-1005-E561-6CEE-7C5886D403F0}"/>
                  </a:ext>
                </a:extLst>
              </p:cNvPr>
              <p:cNvSpPr/>
              <p:nvPr/>
            </p:nvSpPr>
            <p:spPr>
              <a:xfrm>
                <a:off x="11933176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9777EC3-AC25-A53B-ACEB-0346AE53B1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44767" y="5443173"/>
              <a:ext cx="1262186" cy="1371600"/>
              <a:chOff x="9144000" y="365760"/>
              <a:chExt cx="2187788" cy="237744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0C6B211-7AAA-0183-10E8-C87675D02CD9}"/>
                  </a:ext>
                </a:extLst>
              </p:cNvPr>
              <p:cNvSpPr/>
              <p:nvPr/>
            </p:nvSpPr>
            <p:spPr>
              <a:xfrm>
                <a:off x="9144000" y="457200"/>
                <a:ext cx="640080" cy="219456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D8E702C-3A99-35CD-6CCB-696562D618F1}"/>
                  </a:ext>
                </a:extLst>
              </p:cNvPr>
              <p:cNvSpPr/>
              <p:nvPr/>
            </p:nvSpPr>
            <p:spPr>
              <a:xfrm>
                <a:off x="9601200" y="365760"/>
                <a:ext cx="731520" cy="237744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3C25F70-57AD-FD1A-2DCB-F64EBA93FA29}"/>
                  </a:ext>
                </a:extLst>
              </p:cNvPr>
              <p:cNvSpPr/>
              <p:nvPr/>
            </p:nvSpPr>
            <p:spPr>
              <a:xfrm>
                <a:off x="10149840" y="457200"/>
                <a:ext cx="731520" cy="219456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E05510-FF33-5B69-CB8E-488A44917D54}"/>
                  </a:ext>
                </a:extLst>
              </p:cNvPr>
              <p:cNvSpPr/>
              <p:nvPr/>
            </p:nvSpPr>
            <p:spPr>
              <a:xfrm>
                <a:off x="10691708" y="365760"/>
                <a:ext cx="640080" cy="237744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C205-B998-E06D-76F6-77353017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Seamless</a:t>
            </a:r>
          </a:p>
          <a:p>
            <a:pPr>
              <a:buFont typeface="Wingdings" panose="05000000000000000000" pitchFamily="2" charset="2"/>
              <a:buChar char="û"/>
            </a:pPr>
            <a:r>
              <a:rPr lang="en-US" dirty="0"/>
              <a:t>Partitioning artifacts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A6D4A2-7807-3B5C-5FCE-3411919362CB}"/>
              </a:ext>
            </a:extLst>
          </p:cNvPr>
          <p:cNvCxnSpPr/>
          <p:nvPr/>
        </p:nvCxnSpPr>
        <p:spPr>
          <a:xfrm flipH="1">
            <a:off x="3982031" y="3109951"/>
            <a:ext cx="822121" cy="68789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311678B-580C-D6B5-7CBB-C12F3AB5389F}"/>
              </a:ext>
            </a:extLst>
          </p:cNvPr>
          <p:cNvCxnSpPr>
            <a:cxnSpLocks/>
          </p:cNvCxnSpPr>
          <p:nvPr/>
        </p:nvCxnSpPr>
        <p:spPr>
          <a:xfrm>
            <a:off x="2379202" y="2933782"/>
            <a:ext cx="597016" cy="75291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AEFF42-EE53-0FA9-AD53-2236409AC58F}"/>
              </a:ext>
            </a:extLst>
          </p:cNvPr>
          <p:cNvCxnSpPr>
            <a:cxnSpLocks/>
          </p:cNvCxnSpPr>
          <p:nvPr/>
        </p:nvCxnSpPr>
        <p:spPr>
          <a:xfrm>
            <a:off x="1502455" y="4934767"/>
            <a:ext cx="597016" cy="75291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69E473-B033-6393-455D-447F38A1EE1D}"/>
              </a:ext>
            </a:extLst>
          </p:cNvPr>
          <p:cNvGrpSpPr/>
          <p:nvPr/>
        </p:nvGrpSpPr>
        <p:grpSpPr>
          <a:xfrm>
            <a:off x="329184" y="5447200"/>
            <a:ext cx="1246038" cy="1371600"/>
            <a:chOff x="329184" y="5447200"/>
            <a:chExt cx="1246038" cy="13716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32BCF33-964D-95DE-16D9-78A3DB3778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9184" y="5522976"/>
              <a:ext cx="1243584" cy="1243584"/>
              <a:chOff x="9144000" y="0"/>
              <a:chExt cx="3657600" cy="3657600"/>
            </a:xfrm>
          </p:grpSpPr>
          <p:pic>
            <p:nvPicPr>
              <p:cNvPr id="32" name="Picture 31" descr="A cow drawn in blue dots&#10;&#10;Description automatically generated">
                <a:extLst>
                  <a:ext uri="{FF2B5EF4-FFF2-40B4-BE49-F238E27FC236}">
                    <a16:creationId xmlns:a16="http://schemas.microsoft.com/office/drawing/2014/main" id="{1E72F5F4-1EC9-CA54-BDED-80B022886B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4000" y="0"/>
                <a:ext cx="3657600" cy="3657600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3471127-EEFD-A274-B167-6183C2DA4CDB}"/>
                  </a:ext>
                </a:extLst>
              </p:cNvPr>
              <p:cNvSpPr/>
              <p:nvPr/>
            </p:nvSpPr>
            <p:spPr>
              <a:xfrm>
                <a:off x="9144000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CE29685-C459-1360-62D6-B89273B55C6D}"/>
                  </a:ext>
                </a:extLst>
              </p:cNvPr>
              <p:cNvSpPr/>
              <p:nvPr/>
            </p:nvSpPr>
            <p:spPr>
              <a:xfrm>
                <a:off x="10058400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9F5D6AB-7E4C-52F3-095A-9FEF8ADAE51A}"/>
                  </a:ext>
                </a:extLst>
              </p:cNvPr>
              <p:cNvSpPr/>
              <p:nvPr/>
            </p:nvSpPr>
            <p:spPr>
              <a:xfrm>
                <a:off x="10972800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87D2C7C-3B5E-BF92-3725-CFC6F1D78696}"/>
                  </a:ext>
                </a:extLst>
              </p:cNvPr>
              <p:cNvSpPr/>
              <p:nvPr/>
            </p:nvSpPr>
            <p:spPr>
              <a:xfrm>
                <a:off x="11887200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19FA665-4727-655F-3B15-1120B9DBD5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9184" y="5447200"/>
              <a:ext cx="1246038" cy="1371600"/>
              <a:chOff x="4002943" y="-139385"/>
              <a:chExt cx="2196689" cy="241804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810D5FA-A655-C990-2963-CBA2D6BE0EB8}"/>
                  </a:ext>
                </a:extLst>
              </p:cNvPr>
              <p:cNvSpPr/>
              <p:nvPr/>
            </p:nvSpPr>
            <p:spPr>
              <a:xfrm>
                <a:off x="4002943" y="-10831"/>
                <a:ext cx="548640" cy="219456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492CA88-8613-D8BC-F7C7-FFC3CB3A6A01}"/>
                  </a:ext>
                </a:extLst>
              </p:cNvPr>
              <p:cNvSpPr/>
              <p:nvPr/>
            </p:nvSpPr>
            <p:spPr>
              <a:xfrm>
                <a:off x="4553712" y="-135354"/>
                <a:ext cx="548640" cy="2414016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A4AD104-6775-DDFF-0D38-185690A89EBF}"/>
                  </a:ext>
                </a:extLst>
              </p:cNvPr>
              <p:cNvSpPr/>
              <p:nvPr/>
            </p:nvSpPr>
            <p:spPr>
              <a:xfrm>
                <a:off x="5102352" y="-25626"/>
                <a:ext cx="548640" cy="219456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8033482-4E66-F016-FC94-F71AE82239F7}"/>
                  </a:ext>
                </a:extLst>
              </p:cNvPr>
              <p:cNvSpPr/>
              <p:nvPr/>
            </p:nvSpPr>
            <p:spPr>
              <a:xfrm>
                <a:off x="5650992" y="-139385"/>
                <a:ext cx="548640" cy="2414016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511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A red statue of a child&#10;&#10;Description automatically generated">
            <a:extLst>
              <a:ext uri="{FF2B5EF4-FFF2-40B4-BE49-F238E27FC236}">
                <a16:creationId xmlns:a16="http://schemas.microsoft.com/office/drawing/2014/main" id="{A785038A-5CC5-02CD-027A-431956A85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8" y="2679192"/>
            <a:ext cx="5709640" cy="3950208"/>
          </a:xfrm>
          <a:prstGeom prst="rect">
            <a:avLst/>
          </a:prstGeom>
        </p:spPr>
      </p:pic>
      <p:pic>
        <p:nvPicPr>
          <p:cNvPr id="71" name="Picture 70" descr="A close-up of a statue&#10;&#10;Description automatically generated">
            <a:extLst>
              <a:ext uri="{FF2B5EF4-FFF2-40B4-BE49-F238E27FC236}">
                <a16:creationId xmlns:a16="http://schemas.microsoft.com/office/drawing/2014/main" id="{DFDFC73B-670C-0BFA-A228-84D9CF528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679192"/>
            <a:ext cx="5709640" cy="3950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Continuity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C205-B998-E06D-76F6-77353017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Seamless</a:t>
            </a:r>
          </a:p>
          <a:p>
            <a:pPr>
              <a:buFont typeface="Wingdings" panose="05000000000000000000" pitchFamily="2" charset="2"/>
              <a:buChar char="û"/>
            </a:pPr>
            <a:r>
              <a:rPr lang="en-US" dirty="0"/>
              <a:t>Partitioning artifacts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DA0A2A-6C20-307C-792C-8B4DE67D62D0}"/>
              </a:ext>
            </a:extLst>
          </p:cNvPr>
          <p:cNvGrpSpPr/>
          <p:nvPr/>
        </p:nvGrpSpPr>
        <p:grpSpPr>
          <a:xfrm rot="5400000">
            <a:off x="5980457" y="540423"/>
            <a:ext cx="256015" cy="3142704"/>
            <a:chOff x="11535921" y="2849549"/>
            <a:chExt cx="289635" cy="253603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1F78446-32E2-6A70-0E4E-2EACDF438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1648483" y="2863016"/>
              <a:ext cx="163041" cy="250987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C8B2C35-EA28-9507-68A2-FE5E079D246D}"/>
                </a:ext>
              </a:extLst>
            </p:cNvPr>
            <p:cNvCxnSpPr>
              <a:cxnSpLocks/>
            </p:cNvCxnSpPr>
            <p:nvPr/>
          </p:nvCxnSpPr>
          <p:spPr>
            <a:xfrm>
              <a:off x="11535929" y="5385581"/>
              <a:ext cx="28962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6AB80D4-CF95-3CCF-46ED-A066BB81C66A}"/>
                </a:ext>
              </a:extLst>
            </p:cNvPr>
            <p:cNvCxnSpPr>
              <a:cxnSpLocks/>
            </p:cNvCxnSpPr>
            <p:nvPr/>
          </p:nvCxnSpPr>
          <p:spPr>
            <a:xfrm>
              <a:off x="11535921" y="2849549"/>
              <a:ext cx="28962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985633B-3A2E-024B-4421-6A96C1DC95FE}"/>
                  </a:ext>
                </a:extLst>
              </p:cNvPr>
              <p:cNvSpPr txBox="1"/>
              <p:nvPr/>
            </p:nvSpPr>
            <p:spPr>
              <a:xfrm>
                <a:off x="4354211" y="1672718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985633B-3A2E-024B-4421-6A96C1DC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211" y="1672718"/>
                <a:ext cx="36580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6DCC27B-9639-787B-E2B7-9F007311C842}"/>
                  </a:ext>
                </a:extLst>
              </p:cNvPr>
              <p:cNvSpPr txBox="1"/>
              <p:nvPr/>
            </p:nvSpPr>
            <p:spPr>
              <a:xfrm>
                <a:off x="7293016" y="1672718"/>
                <a:ext cx="7729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~1/2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6DCC27B-9639-787B-E2B7-9F007311C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016" y="1672718"/>
                <a:ext cx="772969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81D89F3F-FCAA-0DE6-2171-18675ADE7175}"/>
              </a:ext>
            </a:extLst>
          </p:cNvPr>
          <p:cNvSpPr txBox="1"/>
          <p:nvPr/>
        </p:nvSpPr>
        <p:spPr>
          <a:xfrm>
            <a:off x="4151612" y="2222678"/>
            <a:ext cx="391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Voxel distance from single-core solution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4FD17A3-5E6D-F662-2259-BED6E67A7E21}"/>
              </a:ext>
            </a:extLst>
          </p:cNvPr>
          <p:cNvGrpSpPr/>
          <p:nvPr/>
        </p:nvGrpSpPr>
        <p:grpSpPr>
          <a:xfrm>
            <a:off x="329184" y="5447200"/>
            <a:ext cx="1246038" cy="1371600"/>
            <a:chOff x="329184" y="5447200"/>
            <a:chExt cx="1246038" cy="137160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D1DE9F5-E071-087B-34DF-82CADB0C367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9184" y="5522976"/>
              <a:ext cx="1243584" cy="1243584"/>
              <a:chOff x="9144000" y="0"/>
              <a:chExt cx="3657600" cy="3657600"/>
            </a:xfrm>
          </p:grpSpPr>
          <p:pic>
            <p:nvPicPr>
              <p:cNvPr id="79" name="Picture 78" descr="A cow drawn in blue dots&#10;&#10;Description automatically generated">
                <a:extLst>
                  <a:ext uri="{FF2B5EF4-FFF2-40B4-BE49-F238E27FC236}">
                    <a16:creationId xmlns:a16="http://schemas.microsoft.com/office/drawing/2014/main" id="{5FDF08F1-8592-F405-5FB2-652671216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4000" y="0"/>
                <a:ext cx="3657600" cy="3657600"/>
              </a:xfrm>
              <a:prstGeom prst="rect">
                <a:avLst/>
              </a:prstGeom>
            </p:spPr>
          </p:pic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EDC49C6-4665-CE1C-B333-ACDC409EB4A4}"/>
                  </a:ext>
                </a:extLst>
              </p:cNvPr>
              <p:cNvSpPr/>
              <p:nvPr/>
            </p:nvSpPr>
            <p:spPr>
              <a:xfrm>
                <a:off x="9144000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17A1AD9E-F431-B742-A383-25794DF52415}"/>
                  </a:ext>
                </a:extLst>
              </p:cNvPr>
              <p:cNvSpPr/>
              <p:nvPr/>
            </p:nvSpPr>
            <p:spPr>
              <a:xfrm>
                <a:off x="10058400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BC5D44A-115D-4893-A671-EB5659A933C5}"/>
                  </a:ext>
                </a:extLst>
              </p:cNvPr>
              <p:cNvSpPr/>
              <p:nvPr/>
            </p:nvSpPr>
            <p:spPr>
              <a:xfrm>
                <a:off x="10972800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87ED173-1C26-9A25-B686-DEAFC95CFB57}"/>
                  </a:ext>
                </a:extLst>
              </p:cNvPr>
              <p:cNvSpPr/>
              <p:nvPr/>
            </p:nvSpPr>
            <p:spPr>
              <a:xfrm>
                <a:off x="11887200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FA1C7EB-D02F-5A9F-AFFF-968C54760A7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9184" y="5447200"/>
              <a:ext cx="1246038" cy="1371600"/>
              <a:chOff x="4002943" y="-139385"/>
              <a:chExt cx="2196689" cy="2418047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D11DCB3-72A4-773B-0B4E-892B1DF7B3D0}"/>
                  </a:ext>
                </a:extLst>
              </p:cNvPr>
              <p:cNvSpPr/>
              <p:nvPr/>
            </p:nvSpPr>
            <p:spPr>
              <a:xfrm>
                <a:off x="4002943" y="-10831"/>
                <a:ext cx="548640" cy="219456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5B9920D-0370-3590-A4D9-D77A9F006C7A}"/>
                  </a:ext>
                </a:extLst>
              </p:cNvPr>
              <p:cNvSpPr/>
              <p:nvPr/>
            </p:nvSpPr>
            <p:spPr>
              <a:xfrm>
                <a:off x="4553712" y="-135354"/>
                <a:ext cx="548640" cy="2414016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B3C1DFD-BABB-A0D2-F00E-034177C7F7E4}"/>
                  </a:ext>
                </a:extLst>
              </p:cNvPr>
              <p:cNvSpPr/>
              <p:nvPr/>
            </p:nvSpPr>
            <p:spPr>
              <a:xfrm>
                <a:off x="5102352" y="-25626"/>
                <a:ext cx="548640" cy="219456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E25C1C63-CF28-00B4-1423-8FCD5ED52D11}"/>
                  </a:ext>
                </a:extLst>
              </p:cNvPr>
              <p:cNvSpPr/>
              <p:nvPr/>
            </p:nvSpPr>
            <p:spPr>
              <a:xfrm>
                <a:off x="5650992" y="-139385"/>
                <a:ext cx="548640" cy="2414016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AE29E4B-8EB6-3267-FACA-9B59B57597F3}"/>
              </a:ext>
            </a:extLst>
          </p:cNvPr>
          <p:cNvGrpSpPr/>
          <p:nvPr/>
        </p:nvGrpSpPr>
        <p:grpSpPr>
          <a:xfrm>
            <a:off x="6144767" y="5443173"/>
            <a:ext cx="1262186" cy="1371600"/>
            <a:chOff x="6144767" y="5443173"/>
            <a:chExt cx="1262186" cy="1371600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81E5FD9-7DE6-4F17-2F27-95981DC576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44768" y="5495544"/>
              <a:ext cx="1259216" cy="1243584"/>
              <a:chOff x="9144000" y="0"/>
              <a:chExt cx="3703576" cy="3657600"/>
            </a:xfrm>
          </p:grpSpPr>
          <p:pic>
            <p:nvPicPr>
              <p:cNvPr id="103" name="Picture 102" descr="A cow drawn in blue dots&#10;&#10;Description automatically generated">
                <a:extLst>
                  <a:ext uri="{FF2B5EF4-FFF2-40B4-BE49-F238E27FC236}">
                    <a16:creationId xmlns:a16="http://schemas.microsoft.com/office/drawing/2014/main" id="{9C332929-EB9A-0D08-C988-B35066281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4000" y="0"/>
                <a:ext cx="3657600" cy="3657600"/>
              </a:xfrm>
              <a:prstGeom prst="rect">
                <a:avLst/>
              </a:prstGeom>
            </p:spPr>
          </p:pic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06B21313-7DCF-9ECC-5F67-93991E22D483}"/>
                  </a:ext>
                </a:extLst>
              </p:cNvPr>
              <p:cNvSpPr/>
              <p:nvPr/>
            </p:nvSpPr>
            <p:spPr>
              <a:xfrm>
                <a:off x="9166988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AED89A9-AF0C-7AB5-F0FC-8E2C104CB9F0}"/>
                  </a:ext>
                </a:extLst>
              </p:cNvPr>
              <p:cNvSpPr/>
              <p:nvPr/>
            </p:nvSpPr>
            <p:spPr>
              <a:xfrm>
                <a:off x="10092882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39763BA-2841-CB51-D14C-665DF91746F3}"/>
                  </a:ext>
                </a:extLst>
              </p:cNvPr>
              <p:cNvSpPr/>
              <p:nvPr/>
            </p:nvSpPr>
            <p:spPr>
              <a:xfrm>
                <a:off x="11007282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D3C8002-5E7C-B677-0AC9-4FD0D28A80AC}"/>
                  </a:ext>
                </a:extLst>
              </p:cNvPr>
              <p:cNvSpPr/>
              <p:nvPr/>
            </p:nvSpPr>
            <p:spPr>
              <a:xfrm>
                <a:off x="11933176" y="0"/>
                <a:ext cx="914400" cy="36576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98EAFFFE-7F1B-0DF6-86D0-53CF015CC6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44767" y="5443173"/>
              <a:ext cx="1262186" cy="1371600"/>
              <a:chOff x="9144000" y="365760"/>
              <a:chExt cx="2187788" cy="2377440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7DBC09A-F2BF-8B82-1644-155621A2F75C}"/>
                  </a:ext>
                </a:extLst>
              </p:cNvPr>
              <p:cNvSpPr/>
              <p:nvPr/>
            </p:nvSpPr>
            <p:spPr>
              <a:xfrm>
                <a:off x="9144000" y="457200"/>
                <a:ext cx="640080" cy="219456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B6CEA3C-8C50-5F4B-74FA-F5CE9085AF0D}"/>
                  </a:ext>
                </a:extLst>
              </p:cNvPr>
              <p:cNvSpPr/>
              <p:nvPr/>
            </p:nvSpPr>
            <p:spPr>
              <a:xfrm>
                <a:off x="9601200" y="365760"/>
                <a:ext cx="731520" cy="237744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A96D41C-618E-632E-B94A-38A8DD96FFBE}"/>
                  </a:ext>
                </a:extLst>
              </p:cNvPr>
              <p:cNvSpPr/>
              <p:nvPr/>
            </p:nvSpPr>
            <p:spPr>
              <a:xfrm>
                <a:off x="10149840" y="457200"/>
                <a:ext cx="731520" cy="219456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42B8B278-1AB2-8662-03B9-A0707CEF3247}"/>
                  </a:ext>
                </a:extLst>
              </p:cNvPr>
              <p:cNvSpPr/>
              <p:nvPr/>
            </p:nvSpPr>
            <p:spPr>
              <a:xfrm>
                <a:off x="10691708" y="365760"/>
                <a:ext cx="640080" cy="237744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0471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ow drawn in blue dots&#10;&#10;Description automatically generated">
            <a:extLst>
              <a:ext uri="{FF2B5EF4-FFF2-40B4-BE49-F238E27FC236}">
                <a16:creationId xmlns:a16="http://schemas.microsoft.com/office/drawing/2014/main" id="{69351384-74A8-7ADA-3AEB-485A8571FA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3" y="3602617"/>
            <a:ext cx="3200400" cy="32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77579A-2DB0-09DC-0FEE-23863AA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Implicit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B1E30-23FD-AA93-CD80-3F638C41E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Given a set of (oriented) points: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the implicit function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Extract the level-set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5BAD7-9A01-A448-E4D2-150F9E0D0BAF}"/>
              </a:ext>
            </a:extLst>
          </p:cNvPr>
          <p:cNvSpPr txBox="1"/>
          <p:nvPr/>
        </p:nvSpPr>
        <p:spPr>
          <a:xfrm>
            <a:off x="413251" y="6456847"/>
            <a:ext cx="3200400" cy="369332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 points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FBD3EF0-3EBC-54BF-5BD7-4EFB5CC1852F}"/>
              </a:ext>
            </a:extLst>
          </p:cNvPr>
          <p:cNvSpPr/>
          <p:nvPr/>
        </p:nvSpPr>
        <p:spPr>
          <a:xfrm>
            <a:off x="3673410" y="5041269"/>
            <a:ext cx="536502" cy="3398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11145C5-A16C-ABB7-60F5-595F6846879D}"/>
              </a:ext>
            </a:extLst>
          </p:cNvPr>
          <p:cNvSpPr/>
          <p:nvPr/>
        </p:nvSpPr>
        <p:spPr>
          <a:xfrm>
            <a:off x="8384566" y="5041269"/>
            <a:ext cx="536502" cy="3398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4748-5C0C-1C6A-47E2-5735F51D9260}"/>
              </a:ext>
            </a:extLst>
          </p:cNvPr>
          <p:cNvGrpSpPr/>
          <p:nvPr/>
        </p:nvGrpSpPr>
        <p:grpSpPr>
          <a:xfrm>
            <a:off x="8497721" y="3350103"/>
            <a:ext cx="3738456" cy="3738455"/>
            <a:chOff x="8533581" y="3350103"/>
            <a:chExt cx="3738456" cy="3738455"/>
          </a:xfrm>
        </p:grpSpPr>
        <p:pic>
          <p:nvPicPr>
            <p:cNvPr id="9" name="Picture 8" descr="A cow outline on a white background&#10;&#10;Description automatically generated">
              <a:extLst>
                <a:ext uri="{FF2B5EF4-FFF2-40B4-BE49-F238E27FC236}">
                  <a16:creationId xmlns:a16="http://schemas.microsoft.com/office/drawing/2014/main" id="{F8C968A6-9B0B-9A68-C0CE-E74E190B2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3581" y="3350103"/>
              <a:ext cx="3738456" cy="373845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6C402A0-08B8-D984-6857-405F3D84BB70}"/>
                    </a:ext>
                  </a:extLst>
                </p:cNvPr>
                <p:cNvSpPr txBox="1"/>
                <p:nvPr/>
              </p:nvSpPr>
              <p:spPr>
                <a:xfrm>
                  <a:off x="8844250" y="6456847"/>
                  <a:ext cx="3200400" cy="376000"/>
                </a:xfrm>
                <a:prstGeom prst="rect">
                  <a:avLst/>
                </a:prstGeom>
                <a:solidFill>
                  <a:schemeClr val="bg1">
                    <a:alpha val="60000"/>
                  </a:schemeClr>
                </a:solidFill>
                <a:ln w="38100">
                  <a:solidFill>
                    <a:schemeClr val="accent1">
                      <a:shade val="1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⊂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6C402A0-08B8-D984-6857-405F3D84BB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4250" y="6456847"/>
                  <a:ext cx="3200400" cy="3760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>
                  <a:solidFill>
                    <a:schemeClr val="accent1">
                      <a:shade val="1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37A304B-D8E7-20E5-E8BF-FF3CFDD59B0F}"/>
              </a:ext>
            </a:extLst>
          </p:cNvPr>
          <p:cNvSpPr txBox="1"/>
          <p:nvPr/>
        </p:nvSpPr>
        <p:spPr>
          <a:xfrm>
            <a:off x="3606956" y="4702394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6B78AB-5B98-1404-9FCC-6BCAEFF0D94D}"/>
              </a:ext>
            </a:extLst>
          </p:cNvPr>
          <p:cNvSpPr txBox="1"/>
          <p:nvPr/>
        </p:nvSpPr>
        <p:spPr>
          <a:xfrm>
            <a:off x="8315613" y="4702394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(2)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91ADD1-0009-70B7-502E-66E75B49E3A3}"/>
                  </a:ext>
                </a:extLst>
              </p:cNvPr>
              <p:cNvSpPr txBox="1"/>
              <p:nvPr/>
            </p:nvSpPr>
            <p:spPr>
              <a:xfrm>
                <a:off x="8002578" y="6271966"/>
                <a:ext cx="5389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91ADD1-0009-70B7-502E-66E75B49E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578" y="6271966"/>
                <a:ext cx="53893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0C509D-5E2D-CD34-A043-3292105516BC}"/>
                  </a:ext>
                </a:extLst>
              </p:cNvPr>
              <p:cNvSpPr txBox="1"/>
              <p:nvPr/>
            </p:nvSpPr>
            <p:spPr>
              <a:xfrm>
                <a:off x="8003735" y="3432406"/>
                <a:ext cx="53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0C509D-5E2D-CD34-A043-329210551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3735" y="3432406"/>
                <a:ext cx="53893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37A6DCD6-458C-0E9D-1915-CA828FB4A031}"/>
              </a:ext>
            </a:extLst>
          </p:cNvPr>
          <p:cNvGrpSpPr/>
          <p:nvPr/>
        </p:nvGrpSpPr>
        <p:grpSpPr>
          <a:xfrm rot="10800000">
            <a:off x="7737871" y="3618020"/>
            <a:ext cx="365760" cy="2834640"/>
            <a:chOff x="11535921" y="2849549"/>
            <a:chExt cx="289635" cy="253603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EFCDA0F-2C08-2C3D-2EB6-838A0A7F0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1648483" y="2863016"/>
              <a:ext cx="163041" cy="250986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7A7D57E-2AFE-0CDC-90A9-875C2FE6491E}"/>
                </a:ext>
              </a:extLst>
            </p:cNvPr>
            <p:cNvCxnSpPr>
              <a:cxnSpLocks/>
            </p:cNvCxnSpPr>
            <p:nvPr/>
          </p:nvCxnSpPr>
          <p:spPr>
            <a:xfrm>
              <a:off x="11535929" y="5385581"/>
              <a:ext cx="28962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4561CBE-38A3-C402-DB88-80A6C68E4DDE}"/>
                </a:ext>
              </a:extLst>
            </p:cNvPr>
            <p:cNvCxnSpPr>
              <a:cxnSpLocks/>
            </p:cNvCxnSpPr>
            <p:nvPr/>
          </p:nvCxnSpPr>
          <p:spPr>
            <a:xfrm>
              <a:off x="11535921" y="2849549"/>
              <a:ext cx="28962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 descr="A colorful image of a rabbit&#10;&#10;Description automatically generated">
            <a:extLst>
              <a:ext uri="{FF2B5EF4-FFF2-40B4-BE49-F238E27FC236}">
                <a16:creationId xmlns:a16="http://schemas.microsoft.com/office/drawing/2014/main" id="{9DFAD447-A358-F64A-AE77-D90D29CB39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3128" y="3611880"/>
            <a:ext cx="3200400" cy="3200400"/>
          </a:xfrm>
          <a:prstGeom prst="rect">
            <a:avLst/>
          </a:prstGeom>
        </p:spPr>
      </p:pic>
      <p:pic>
        <p:nvPicPr>
          <p:cNvPr id="31" name="Picture 30" descr="A cat in the heat&#10;&#10;Description automatically generated with medium confidence">
            <a:extLst>
              <a:ext uri="{FF2B5EF4-FFF2-40B4-BE49-F238E27FC236}">
                <a16:creationId xmlns:a16="http://schemas.microsoft.com/office/drawing/2014/main" id="{8DB209F6-357A-BD62-BF0D-0899632803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3128" y="3611880"/>
            <a:ext cx="3200400" cy="3200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FD47AA4-3895-8B4B-8DBC-ECFB7D7487E6}"/>
                  </a:ext>
                </a:extLst>
              </p:cNvPr>
              <p:cNvSpPr txBox="1"/>
              <p:nvPr/>
            </p:nvSpPr>
            <p:spPr>
              <a:xfrm>
                <a:off x="4454424" y="6456847"/>
                <a:ext cx="3200400" cy="376000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381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FD47AA4-3895-8B4B-8DBC-ECFB7D748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424" y="6456847"/>
                <a:ext cx="3200400" cy="376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735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/>
      <p:bldP spid="16" grpId="0"/>
      <p:bldP spid="18" grpId="0"/>
      <p:bldP spid="19" grpId="0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Performance</a:t>
            </a:r>
          </a:p>
        </p:txBody>
      </p:sp>
      <p:pic>
        <p:nvPicPr>
          <p:cNvPr id="6" name="Picture 5" descr="A white building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2EEAC796-B632-EE62-C5A4-E38AE7673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" y="4081503"/>
            <a:ext cx="12115800" cy="3006176"/>
          </a:xfrm>
          <a:prstGeom prst="rect">
            <a:avLst/>
          </a:prstGeom>
        </p:spPr>
      </p:pic>
      <p:pic>
        <p:nvPicPr>
          <p:cNvPr id="4" name="Picture 3" descr="A statue of a person&#10;&#10;Description automatically generated">
            <a:extLst>
              <a:ext uri="{FF2B5EF4-FFF2-40B4-BE49-F238E27FC236}">
                <a16:creationId xmlns:a16="http://schemas.microsoft.com/office/drawing/2014/main" id="{EDD33E8A-D3E3-2C26-7018-528893A756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78361" y="-2133530"/>
            <a:ext cx="4451360" cy="8937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0FD9B4-3662-56D6-575E-87381AF1EC09}"/>
              </a:ext>
            </a:extLst>
          </p:cNvPr>
          <p:cNvSpPr txBox="1"/>
          <p:nvPr/>
        </p:nvSpPr>
        <p:spPr>
          <a:xfrm>
            <a:off x="4185518" y="6224211"/>
            <a:ext cx="383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/>
              <a:t>Safra</a:t>
            </a:r>
            <a:r>
              <a:rPr lang="en-US" i="1" dirty="0"/>
              <a:t> Square</a:t>
            </a:r>
            <a:r>
              <a:rPr lang="en-US" dirty="0"/>
              <a:t>: 2 billion points (w/ color)</a:t>
            </a:r>
          </a:p>
          <a:p>
            <a:pPr algn="ctr"/>
            <a:r>
              <a:rPr lang="en-US" dirty="0" err="1"/>
              <a:t>Resonai</a:t>
            </a:r>
            <a:r>
              <a:rPr lang="en-US" dirty="0"/>
              <a:t> [https://www.resonai.com/]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29B76A-3219-E3B9-8B72-B3673B80679B}"/>
              </a:ext>
            </a:extLst>
          </p:cNvPr>
          <p:cNvSpPr txBox="1"/>
          <p:nvPr/>
        </p:nvSpPr>
        <p:spPr>
          <a:xfrm>
            <a:off x="2053608" y="3868302"/>
            <a:ext cx="8050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Michelangelo’s David</a:t>
            </a:r>
            <a:r>
              <a:rPr lang="en-US" dirty="0"/>
              <a:t>: 1 billion points</a:t>
            </a:r>
          </a:p>
          <a:p>
            <a:pPr algn="ctr"/>
            <a:r>
              <a:rPr lang="en-US" dirty="0"/>
              <a:t>Digital Michelangelo Project [https://graphics.stanford.edu/papers/digmich_falletti/]</a:t>
            </a:r>
          </a:p>
        </p:txBody>
      </p:sp>
    </p:spTree>
    <p:extLst>
      <p:ext uri="{BB962C8B-B14F-4D97-AF65-F5344CB8AC3E}">
        <p14:creationId xmlns:p14="http://schemas.microsoft.com/office/powerpoint/2010/main" val="9197239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uilding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BCBB23D9-2C75-1239-A2D3-937E62F3F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250" y="5096813"/>
            <a:ext cx="7077106" cy="1755974"/>
          </a:xfrm>
          <a:prstGeom prst="rect">
            <a:avLst/>
          </a:prstGeom>
        </p:spPr>
      </p:pic>
      <p:pic>
        <p:nvPicPr>
          <p:cNvPr id="5" name="Picture 4" descr="A statue of a person&#10;&#10;Description automatically generated">
            <a:extLst>
              <a:ext uri="{FF2B5EF4-FFF2-40B4-BE49-F238E27FC236}">
                <a16:creationId xmlns:a16="http://schemas.microsoft.com/office/drawing/2014/main" id="{BC455522-3845-8E4D-7020-F6962A28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21686" y="1615327"/>
            <a:ext cx="2600137" cy="52207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77579A-2DB0-09DC-0FEE-23863AA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Evaluation: Performance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1B1E30-23FD-AA93-CD80-3F638C41E9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Expected single-core performance:</a:t>
                </a:r>
              </a:p>
              <a:p>
                <a:pPr lvl="1"/>
                <a:r>
                  <a:rPr lang="en-US" dirty="0"/>
                  <a:t>David: </a:t>
                </a:r>
                <a:r>
                  <a:rPr lang="en-US" sz="2400" dirty="0"/>
                  <a:t>15 hours; 2 TB</a:t>
                </a:r>
              </a:p>
              <a:p>
                <a:pPr lvl="1"/>
                <a:r>
                  <a:rPr lang="en-US" dirty="0" err="1"/>
                  <a:t>Safra</a:t>
                </a:r>
                <a:r>
                  <a:rPr lang="en-US" dirty="0"/>
                  <a:t>: 30 hours; 4 TB</a:t>
                </a:r>
              </a:p>
              <a:p>
                <a:pPr marL="0" indent="0">
                  <a:buNone/>
                </a:pPr>
                <a:r>
                  <a:rPr lang="en-US" dirty="0"/>
                  <a:t>Actual performance distributed across 64 clients + 1 server:</a:t>
                </a:r>
              </a:p>
              <a:p>
                <a:pPr lvl="1"/>
                <a:r>
                  <a:rPr lang="en-US" dirty="0"/>
                  <a:t>David: 20 minutes; 44 GB</a:t>
                </a:r>
              </a:p>
              <a:p>
                <a:pPr lvl="1"/>
                <a:r>
                  <a:rPr lang="en-US" dirty="0" err="1"/>
                  <a:t>Safra</a:t>
                </a:r>
                <a:r>
                  <a:rPr lang="en-US" dirty="0"/>
                  <a:t>: 22 minutes; 58 GB</a:t>
                </a:r>
              </a:p>
              <a:p>
                <a:pPr marL="0" indent="0">
                  <a:buNone/>
                </a:pPr>
                <a:r>
                  <a:rPr lang="en-US" dirty="0"/>
                  <a:t>Complexity reduction:</a:t>
                </a:r>
              </a:p>
              <a:p>
                <a:pPr lvl="1"/>
                <a:r>
                  <a:rPr lang="en-US" dirty="0"/>
                  <a:t>David: 45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time; 50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memory</a:t>
                </a:r>
              </a:p>
              <a:p>
                <a:pPr lvl="1"/>
                <a:r>
                  <a:rPr lang="en-US" dirty="0" err="1"/>
                  <a:t>Safra</a:t>
                </a:r>
                <a:r>
                  <a:rPr lang="en-US" dirty="0"/>
                  <a:t>: 80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time; 70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memory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1B1E30-23FD-AA93-CD80-3F638C41E9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C0DC948-0FAA-3760-03EE-46F4CC35D4B6}"/>
              </a:ext>
            </a:extLst>
          </p:cNvPr>
          <p:cNvSpPr txBox="1"/>
          <p:nvPr/>
        </p:nvSpPr>
        <p:spPr>
          <a:xfrm>
            <a:off x="7516014" y="6246107"/>
            <a:ext cx="23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/>
              <a:t>Safra</a:t>
            </a:r>
            <a:r>
              <a:rPr lang="en-US" i="1" dirty="0"/>
              <a:t> Square</a:t>
            </a:r>
            <a:r>
              <a:rPr lang="en-US" dirty="0"/>
              <a:t>: 2B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B6CF65-C6CE-7479-4859-9F8792E65F9B}"/>
              </a:ext>
            </a:extLst>
          </p:cNvPr>
          <p:cNvSpPr txBox="1"/>
          <p:nvPr/>
        </p:nvSpPr>
        <p:spPr>
          <a:xfrm>
            <a:off x="7108651" y="5076316"/>
            <a:ext cx="315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Michelangelo’s David</a:t>
            </a:r>
            <a:r>
              <a:rPr lang="en-US" dirty="0"/>
              <a:t>: 1B points</a:t>
            </a:r>
          </a:p>
        </p:txBody>
      </p:sp>
    </p:spTree>
    <p:extLst>
      <p:ext uri="{BB962C8B-B14F-4D97-AF65-F5344CB8AC3E}">
        <p14:creationId xmlns:p14="http://schemas.microsoft.com/office/powerpoint/2010/main" val="91143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7579A-2DB0-09DC-0FEE-23863AA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Evaluation: Performance</a:t>
            </a:r>
          </a:p>
        </p:txBody>
      </p:sp>
      <p:pic>
        <p:nvPicPr>
          <p:cNvPr id="8" name="Picture 7" descr="A picture containing sofa&#10;&#10;Description automatically generated">
            <a:extLst>
              <a:ext uri="{FF2B5EF4-FFF2-40B4-BE49-F238E27FC236}">
                <a16:creationId xmlns:a16="http://schemas.microsoft.com/office/drawing/2014/main" id="{8756CCD5-6051-B1FB-5C85-8A4C117637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37" y="437806"/>
            <a:ext cx="10054124" cy="31245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341C97-283F-C3C0-018C-3A003D59AB3D}"/>
              </a:ext>
            </a:extLst>
          </p:cNvPr>
          <p:cNvSpPr>
            <a:spLocks noChangeAspect="1"/>
          </p:cNvSpPr>
          <p:nvPr/>
        </p:nvSpPr>
        <p:spPr>
          <a:xfrm>
            <a:off x="5643447" y="2857079"/>
            <a:ext cx="232501" cy="23250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7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467335-95D4-D342-4BFC-E9BA4034CC1E}"/>
              </a:ext>
            </a:extLst>
          </p:cNvPr>
          <p:cNvSpPr>
            <a:spLocks noChangeAspect="1"/>
          </p:cNvSpPr>
          <p:nvPr/>
        </p:nvSpPr>
        <p:spPr>
          <a:xfrm>
            <a:off x="8841915" y="2542887"/>
            <a:ext cx="232501" cy="23250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737549-D416-860D-BC81-BE711088F93E}"/>
              </a:ext>
            </a:extLst>
          </p:cNvPr>
          <p:cNvSpPr>
            <a:spLocks noChangeAspect="1"/>
          </p:cNvSpPr>
          <p:nvPr/>
        </p:nvSpPr>
        <p:spPr>
          <a:xfrm>
            <a:off x="1659501" y="1952208"/>
            <a:ext cx="232501" cy="23250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7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492469-2677-79E9-6635-2482737ABEC7}"/>
              </a:ext>
            </a:extLst>
          </p:cNvPr>
          <p:cNvCxnSpPr>
            <a:cxnSpLocks/>
          </p:cNvCxnSpPr>
          <p:nvPr/>
        </p:nvCxnSpPr>
        <p:spPr>
          <a:xfrm flipV="1">
            <a:off x="4458508" y="2867343"/>
            <a:ext cx="1170767" cy="6263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A6BE7-3598-D60B-E533-8D41EFC67EC0}"/>
              </a:ext>
            </a:extLst>
          </p:cNvPr>
          <p:cNvCxnSpPr>
            <a:cxnSpLocks/>
          </p:cNvCxnSpPr>
          <p:nvPr/>
        </p:nvCxnSpPr>
        <p:spPr>
          <a:xfrm flipH="1" flipV="1">
            <a:off x="5875948" y="2857079"/>
            <a:ext cx="1914294" cy="63656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F12726-BEEA-A4D3-F402-BCB052334926}"/>
              </a:ext>
            </a:extLst>
          </p:cNvPr>
          <p:cNvCxnSpPr>
            <a:cxnSpLocks/>
          </p:cNvCxnSpPr>
          <p:nvPr/>
        </p:nvCxnSpPr>
        <p:spPr>
          <a:xfrm flipH="1">
            <a:off x="8194189" y="2542887"/>
            <a:ext cx="647726" cy="9507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77A92A-4E3D-3D4E-166B-2D18777A84B4}"/>
              </a:ext>
            </a:extLst>
          </p:cNvPr>
          <p:cNvCxnSpPr>
            <a:cxnSpLocks/>
          </p:cNvCxnSpPr>
          <p:nvPr/>
        </p:nvCxnSpPr>
        <p:spPr>
          <a:xfrm>
            <a:off x="9074416" y="2542887"/>
            <a:ext cx="2446500" cy="9507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E50A73-84F8-FAD4-3B73-5C98E8618537}"/>
              </a:ext>
            </a:extLst>
          </p:cNvPr>
          <p:cNvCxnSpPr>
            <a:cxnSpLocks/>
          </p:cNvCxnSpPr>
          <p:nvPr/>
        </p:nvCxnSpPr>
        <p:spPr>
          <a:xfrm flipV="1">
            <a:off x="822898" y="1952208"/>
            <a:ext cx="836603" cy="15414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A00C4C-A964-4070-7940-7025266B4A4D}"/>
              </a:ext>
            </a:extLst>
          </p:cNvPr>
          <p:cNvCxnSpPr>
            <a:cxnSpLocks/>
          </p:cNvCxnSpPr>
          <p:nvPr/>
        </p:nvCxnSpPr>
        <p:spPr>
          <a:xfrm flipH="1" flipV="1">
            <a:off x="1892002" y="1952208"/>
            <a:ext cx="2234204" cy="15414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close-up of an eye&#10;&#10;Description automatically generated">
            <a:extLst>
              <a:ext uri="{FF2B5EF4-FFF2-40B4-BE49-F238E27FC236}">
                <a16:creationId xmlns:a16="http://schemas.microsoft.com/office/drawing/2014/main" id="{0B79682E-D0E1-8EF7-260C-A9EBF80A4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2744" y="3523159"/>
            <a:ext cx="3284996" cy="3284996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9" name="Picture 18" descr="A 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037EB077-C75E-99DA-55C8-A246D519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0" y="3523159"/>
            <a:ext cx="3284996" cy="3284996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20" name="Picture 19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857A8C0F-1D3D-A73F-8E4E-2BA6ACE73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77" y="3523159"/>
            <a:ext cx="3284996" cy="3284996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F99664-D3B0-FCBC-1721-3505577F1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0" y="3523159"/>
            <a:ext cx="1478248" cy="14782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2" name="Picture 21" descr="Close-up of a person's feet&#10;&#10;Description automatically generated with low confidence">
            <a:extLst>
              <a:ext uri="{FF2B5EF4-FFF2-40B4-BE49-F238E27FC236}">
                <a16:creationId xmlns:a16="http://schemas.microsoft.com/office/drawing/2014/main" id="{166B2EA0-8C40-BC11-A2E5-132B62578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77" y="3523159"/>
            <a:ext cx="1478248" cy="14782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3" name="Picture 22" descr="A close-up of a person's eye&#10;&#10;Description automatically generated with medium confidence">
            <a:extLst>
              <a:ext uri="{FF2B5EF4-FFF2-40B4-BE49-F238E27FC236}">
                <a16:creationId xmlns:a16="http://schemas.microsoft.com/office/drawing/2014/main" id="{4EAC7D28-0F00-F781-75A0-B124AFD765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2744" y="3523159"/>
            <a:ext cx="1478248" cy="14782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469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7579A-2DB0-09DC-0FEE-23863AA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Evaluation: Performance</a:t>
            </a:r>
          </a:p>
        </p:txBody>
      </p:sp>
      <p:pic>
        <p:nvPicPr>
          <p:cNvPr id="4" name="Picture 3" descr="A picture containing text, farm machine&#10;&#10;Description automatically generated">
            <a:extLst>
              <a:ext uri="{FF2B5EF4-FFF2-40B4-BE49-F238E27FC236}">
                <a16:creationId xmlns:a16="http://schemas.microsoft.com/office/drawing/2014/main" id="{83E38FA4-53B0-85BD-04AF-5387866AD8D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15"/>
            <a:ext cx="12192000" cy="30250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B6ACF4-2015-AD71-8203-8503E6765439}"/>
              </a:ext>
            </a:extLst>
          </p:cNvPr>
          <p:cNvSpPr>
            <a:spLocks noChangeAspect="1"/>
          </p:cNvSpPr>
          <p:nvPr/>
        </p:nvSpPr>
        <p:spPr>
          <a:xfrm>
            <a:off x="4777740" y="901015"/>
            <a:ext cx="259868" cy="25986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5D54E3-F009-A177-51A4-3FE58CF8316C}"/>
              </a:ext>
            </a:extLst>
          </p:cNvPr>
          <p:cNvCxnSpPr>
            <a:cxnSpLocks/>
          </p:cNvCxnSpPr>
          <p:nvPr/>
        </p:nvCxnSpPr>
        <p:spPr>
          <a:xfrm flipH="1">
            <a:off x="1304925" y="901015"/>
            <a:ext cx="3472815" cy="20056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9563B8A-6DF0-4783-F465-05C938391F0E}"/>
              </a:ext>
            </a:extLst>
          </p:cNvPr>
          <p:cNvCxnSpPr>
            <a:cxnSpLocks/>
          </p:cNvCxnSpPr>
          <p:nvPr/>
        </p:nvCxnSpPr>
        <p:spPr>
          <a:xfrm>
            <a:off x="5037608" y="901015"/>
            <a:ext cx="182092" cy="20056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2FD03B9-3BAF-57A1-158F-2D8B46FC9613}"/>
              </a:ext>
            </a:extLst>
          </p:cNvPr>
          <p:cNvSpPr>
            <a:spLocks noChangeAspect="1"/>
          </p:cNvSpPr>
          <p:nvPr/>
        </p:nvSpPr>
        <p:spPr>
          <a:xfrm>
            <a:off x="6128810" y="1323362"/>
            <a:ext cx="216643" cy="2166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DE7B54-A91E-851E-696E-60D6297D3748}"/>
              </a:ext>
            </a:extLst>
          </p:cNvPr>
          <p:cNvCxnSpPr>
            <a:cxnSpLocks/>
          </p:cNvCxnSpPr>
          <p:nvPr/>
        </p:nvCxnSpPr>
        <p:spPr>
          <a:xfrm>
            <a:off x="6342787" y="1327188"/>
            <a:ext cx="4726851" cy="1595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544D33B-86C3-406E-1DFD-DA7228F8DDF2}"/>
              </a:ext>
            </a:extLst>
          </p:cNvPr>
          <p:cNvCxnSpPr>
            <a:cxnSpLocks/>
          </p:cNvCxnSpPr>
          <p:nvPr/>
        </p:nvCxnSpPr>
        <p:spPr>
          <a:xfrm>
            <a:off x="6130443" y="1537882"/>
            <a:ext cx="1013307" cy="529540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6390B63-B127-2DCD-F314-1BE379ECF0DE}"/>
              </a:ext>
            </a:extLst>
          </p:cNvPr>
          <p:cNvGrpSpPr>
            <a:grpSpLocks noChangeAspect="1"/>
          </p:cNvGrpSpPr>
          <p:nvPr/>
        </p:nvGrpSpPr>
        <p:grpSpPr>
          <a:xfrm>
            <a:off x="1327473" y="2940766"/>
            <a:ext cx="3864839" cy="3864839"/>
            <a:chOff x="822960" y="2359763"/>
            <a:chExt cx="4800600" cy="4800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86A999-2823-C1E6-7AB4-CDB102D97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" y="2359763"/>
              <a:ext cx="4800600" cy="4800600"/>
            </a:xfrm>
            <a:prstGeom prst="rect">
              <a:avLst/>
            </a:prstGeom>
            <a:ln w="50800">
              <a:solidFill>
                <a:schemeClr val="tx1"/>
              </a:solidFill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57B7ECE-BDCB-BB12-F2F3-113884F5C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" y="2359763"/>
              <a:ext cx="1645920" cy="164592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91B2C54-7133-1591-043C-BC5FC9884D74}"/>
              </a:ext>
            </a:extLst>
          </p:cNvPr>
          <p:cNvGrpSpPr>
            <a:grpSpLocks noChangeAspect="1"/>
          </p:cNvGrpSpPr>
          <p:nvPr/>
        </p:nvGrpSpPr>
        <p:grpSpPr>
          <a:xfrm>
            <a:off x="7177786" y="2950294"/>
            <a:ext cx="3864839" cy="3864839"/>
            <a:chOff x="6757416" y="2359763"/>
            <a:chExt cx="4800600" cy="4800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ABD185-F056-78B6-922E-50FB470FF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7416" y="2359763"/>
              <a:ext cx="4800600" cy="4800600"/>
            </a:xfrm>
            <a:prstGeom prst="rect">
              <a:avLst/>
            </a:prstGeom>
            <a:ln w="50800">
              <a:solidFill>
                <a:schemeClr val="tx1"/>
              </a:solidFill>
            </a:ln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565AB29-8E4E-DCCC-82FE-F2625B15B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7416" y="2359763"/>
              <a:ext cx="1645920" cy="164592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64301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C205-B998-E06D-76F6-77353017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 and Approach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Continuity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Evaluation</a:t>
            </a:r>
          </a:p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242682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Partition the reconstruction among clients</a:t>
                </a:r>
              </a:p>
              <a:p>
                <a:pPr lvl="1"/>
                <a:r>
                  <a:rPr lang="en-US" dirty="0"/>
                  <a:t>Function continuity: Hierarchy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global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local</a:t>
                </a:r>
              </a:p>
              <a:p>
                <a:pPr lvl="1"/>
                <a:r>
                  <a:rPr lang="en-US" dirty="0"/>
                  <a:t>Surface continuity: Restriction + averaging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A distributed algorithm:</a:t>
                </a:r>
              </a:p>
              <a:p>
                <a:pPr lvl="1"/>
                <a:r>
                  <a:rPr lang="en-US" dirty="0"/>
                  <a:t>Seamless surfaces</a:t>
                </a:r>
              </a:p>
              <a:p>
                <a:pPr lvl="1"/>
                <a:r>
                  <a:rPr lang="en-US" dirty="0"/>
                  <a:t>In a fraction of the time/memory</a:t>
                </a:r>
              </a:p>
              <a:p>
                <a:pPr lvl="1"/>
                <a:r>
                  <a:rPr lang="en-US" dirty="0"/>
                  <a:t>Indistinguishable from single-core reconstructions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6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person in a body suit&#10;&#10;Description automatically generated with medium confidence">
            <a:extLst>
              <a:ext uri="{FF2B5EF4-FFF2-40B4-BE49-F238E27FC236}">
                <a16:creationId xmlns:a16="http://schemas.microsoft.com/office/drawing/2014/main" id="{704AFB56-2FD9-3149-75B6-8C7D69EC4E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06" y="445722"/>
            <a:ext cx="965756" cy="193911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C333476-2E5D-BE1D-6C34-1D39F5D50E5F}"/>
              </a:ext>
            </a:extLst>
          </p:cNvPr>
          <p:cNvGrpSpPr/>
          <p:nvPr/>
        </p:nvGrpSpPr>
        <p:grpSpPr>
          <a:xfrm>
            <a:off x="7996658" y="154855"/>
            <a:ext cx="965756" cy="2423896"/>
            <a:chOff x="5486400" y="0"/>
            <a:chExt cx="2732442" cy="6858000"/>
          </a:xfrm>
        </p:grpSpPr>
        <p:pic>
          <p:nvPicPr>
            <p:cNvPr id="16" name="Picture 15" descr="A black and white image of a black and white image of a black and white image of a black and white image of a black and white image of a black and white image of a black and&#10;&#10;Description automatically generated">
              <a:extLst>
                <a:ext uri="{FF2B5EF4-FFF2-40B4-BE49-F238E27FC236}">
                  <a16:creationId xmlns:a16="http://schemas.microsoft.com/office/drawing/2014/main" id="{600EF62C-A397-4DE6-3F86-192290445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0"/>
              <a:ext cx="2732442" cy="5486400"/>
            </a:xfrm>
            <a:prstGeom prst="rect">
              <a:avLst/>
            </a:prstGeom>
          </p:spPr>
        </p:pic>
        <p:pic>
          <p:nvPicPr>
            <p:cNvPr id="17" name="Picture 16" descr="A black and white photo of a train&#10;&#10;Description automatically generated">
              <a:extLst>
                <a:ext uri="{FF2B5EF4-FFF2-40B4-BE49-F238E27FC236}">
                  <a16:creationId xmlns:a16="http://schemas.microsoft.com/office/drawing/2014/main" id="{F8B89AA8-CBDE-C6E2-17CF-9CA72F925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1371600"/>
              <a:ext cx="2732442" cy="5486400"/>
            </a:xfrm>
            <a:prstGeom prst="rect">
              <a:avLst/>
            </a:prstGeom>
          </p:spPr>
        </p:pic>
        <p:pic>
          <p:nvPicPr>
            <p:cNvPr id="18" name="Picture 17" descr="A close-up of a person's legs&#10;&#10;Description automatically generated">
              <a:extLst>
                <a:ext uri="{FF2B5EF4-FFF2-40B4-BE49-F238E27FC236}">
                  <a16:creationId xmlns:a16="http://schemas.microsoft.com/office/drawing/2014/main" id="{0FC9EEFC-9B82-8154-DEDD-7D4E805D5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1097280"/>
              <a:ext cx="2732442" cy="5486400"/>
            </a:xfrm>
            <a:prstGeom prst="rect">
              <a:avLst/>
            </a:prstGeom>
          </p:spPr>
        </p:pic>
        <p:pic>
          <p:nvPicPr>
            <p:cNvPr id="19" name="Picture 18" descr="A black and white image of a human body&#10;&#10;Description automatically generated">
              <a:extLst>
                <a:ext uri="{FF2B5EF4-FFF2-40B4-BE49-F238E27FC236}">
                  <a16:creationId xmlns:a16="http://schemas.microsoft.com/office/drawing/2014/main" id="{5727F7C3-A8A7-6F81-1EE9-1E94BE622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548640"/>
              <a:ext cx="2732442" cy="54864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C41708-8B92-7FBF-C2B3-328F3280FC57}"/>
              </a:ext>
            </a:extLst>
          </p:cNvPr>
          <p:cNvGrpSpPr/>
          <p:nvPr/>
        </p:nvGrpSpPr>
        <p:grpSpPr>
          <a:xfrm>
            <a:off x="10072027" y="161193"/>
            <a:ext cx="965756" cy="2423896"/>
            <a:chOff x="8229600" y="0"/>
            <a:chExt cx="2732442" cy="6858000"/>
          </a:xfrm>
        </p:grpSpPr>
        <p:pic>
          <p:nvPicPr>
            <p:cNvPr id="21" name="Picture 20" descr="A close-up of a black object&#10;&#10;Description automatically generated">
              <a:extLst>
                <a:ext uri="{FF2B5EF4-FFF2-40B4-BE49-F238E27FC236}">
                  <a16:creationId xmlns:a16="http://schemas.microsoft.com/office/drawing/2014/main" id="{C9388E4B-9E2F-8E69-263E-920020D37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0"/>
              <a:ext cx="2732442" cy="5486400"/>
            </a:xfrm>
            <a:prstGeom prst="rect">
              <a:avLst/>
            </a:prstGeom>
          </p:spPr>
        </p:pic>
        <p:pic>
          <p:nvPicPr>
            <p:cNvPr id="22" name="Picture 21" descr="A white background with black text&#10;&#10;Description automatically generated">
              <a:extLst>
                <a:ext uri="{FF2B5EF4-FFF2-40B4-BE49-F238E27FC236}">
                  <a16:creationId xmlns:a16="http://schemas.microsoft.com/office/drawing/2014/main" id="{FD2E76C2-D482-E987-28F3-FAE5CDEE6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371600"/>
              <a:ext cx="2732442" cy="5486400"/>
            </a:xfrm>
            <a:prstGeom prst="rect">
              <a:avLst/>
            </a:prstGeom>
          </p:spPr>
        </p:pic>
        <p:pic>
          <p:nvPicPr>
            <p:cNvPr id="23" name="Picture 22" descr="A close-up of a human legs&#10;&#10;Description automatically generated">
              <a:extLst>
                <a:ext uri="{FF2B5EF4-FFF2-40B4-BE49-F238E27FC236}">
                  <a16:creationId xmlns:a16="http://schemas.microsoft.com/office/drawing/2014/main" id="{B60EC247-E09A-D43F-B468-8C79B1C03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097280"/>
              <a:ext cx="2732442" cy="5486400"/>
            </a:xfrm>
            <a:prstGeom prst="rect">
              <a:avLst/>
            </a:prstGeom>
          </p:spPr>
        </p:pic>
        <p:pic>
          <p:nvPicPr>
            <p:cNvPr id="24" name="Picture 23" descr="A statue of a person&#10;&#10;Description automatically generated">
              <a:extLst>
                <a:ext uri="{FF2B5EF4-FFF2-40B4-BE49-F238E27FC236}">
                  <a16:creationId xmlns:a16="http://schemas.microsoft.com/office/drawing/2014/main" id="{7DAEE715-3D47-9DDC-E372-8A53B76AD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548640"/>
              <a:ext cx="2732442" cy="54864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A841C3-AA60-D884-85C8-332A293354B2}"/>
              </a:ext>
            </a:extLst>
          </p:cNvPr>
          <p:cNvGrpSpPr/>
          <p:nvPr/>
        </p:nvGrpSpPr>
        <p:grpSpPr>
          <a:xfrm>
            <a:off x="8823205" y="261950"/>
            <a:ext cx="1217484" cy="2189194"/>
            <a:chOff x="9974670" y="303009"/>
            <a:chExt cx="3444655" cy="619395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FC97891-5C08-0E39-0703-2E14D29A21C2}"/>
                </a:ext>
              </a:extLst>
            </p:cNvPr>
            <p:cNvGrpSpPr/>
            <p:nvPr/>
          </p:nvGrpSpPr>
          <p:grpSpPr>
            <a:xfrm>
              <a:off x="9974697" y="303009"/>
              <a:ext cx="3444610" cy="914400"/>
              <a:chOff x="4195141" y="285076"/>
              <a:chExt cx="3444610" cy="914400"/>
            </a:xfrm>
          </p:grpSpPr>
          <p:pic>
            <p:nvPicPr>
              <p:cNvPr id="39" name="Graphic 38" descr="Processor with solid fill">
                <a:extLst>
                  <a:ext uri="{FF2B5EF4-FFF2-40B4-BE49-F238E27FC236}">
                    <a16:creationId xmlns:a16="http://schemas.microsoft.com/office/drawing/2014/main" id="{F7491D8A-04CB-BAF8-91F1-268D0E758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40" name="Arrow: Right 39">
                <a:extLst>
                  <a:ext uri="{FF2B5EF4-FFF2-40B4-BE49-F238E27FC236}">
                    <a16:creationId xmlns:a16="http://schemas.microsoft.com/office/drawing/2014/main" id="{4B437478-C0AD-B972-9F5B-3E60D85B4FDA}"/>
                  </a:ext>
                </a:extLst>
              </p:cNvPr>
              <p:cNvSpPr/>
              <p:nvPr/>
            </p:nvSpPr>
            <p:spPr>
              <a:xfrm>
                <a:off x="4195141" y="613155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Arrow: Right 40">
                <a:extLst>
                  <a:ext uri="{FF2B5EF4-FFF2-40B4-BE49-F238E27FC236}">
                    <a16:creationId xmlns:a16="http://schemas.microsoft.com/office/drawing/2014/main" id="{BB4C8B34-A4C8-625A-DDE8-57F5B3FA541E}"/>
                  </a:ext>
                </a:extLst>
              </p:cNvPr>
              <p:cNvSpPr/>
              <p:nvPr/>
            </p:nvSpPr>
            <p:spPr>
              <a:xfrm>
                <a:off x="6492668" y="605158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E127B6C-83FF-B5B3-91B3-27D6BA5267EA}"/>
                </a:ext>
              </a:extLst>
            </p:cNvPr>
            <p:cNvGrpSpPr/>
            <p:nvPr/>
          </p:nvGrpSpPr>
          <p:grpSpPr>
            <a:xfrm>
              <a:off x="9974670" y="2257261"/>
              <a:ext cx="3444638" cy="914400"/>
              <a:chOff x="4195114" y="285076"/>
              <a:chExt cx="3444638" cy="914400"/>
            </a:xfrm>
          </p:grpSpPr>
          <p:pic>
            <p:nvPicPr>
              <p:cNvPr id="36" name="Graphic 35" descr="Processor with solid fill">
                <a:extLst>
                  <a:ext uri="{FF2B5EF4-FFF2-40B4-BE49-F238E27FC236}">
                    <a16:creationId xmlns:a16="http://schemas.microsoft.com/office/drawing/2014/main" id="{36E1ED10-6772-4DEF-18B8-0C2253416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7" name="Arrow: Right 36">
                <a:extLst>
                  <a:ext uri="{FF2B5EF4-FFF2-40B4-BE49-F238E27FC236}">
                    <a16:creationId xmlns:a16="http://schemas.microsoft.com/office/drawing/2014/main" id="{B95C7C43-181F-0812-E66C-3C649B0C1494}"/>
                  </a:ext>
                </a:extLst>
              </p:cNvPr>
              <p:cNvSpPr/>
              <p:nvPr/>
            </p:nvSpPr>
            <p:spPr>
              <a:xfrm>
                <a:off x="4195114" y="613155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row: Right 37">
                <a:extLst>
                  <a:ext uri="{FF2B5EF4-FFF2-40B4-BE49-F238E27FC236}">
                    <a16:creationId xmlns:a16="http://schemas.microsoft.com/office/drawing/2014/main" id="{06080CB4-EA4C-56D1-A2A0-8541BB12FACF}"/>
                  </a:ext>
                </a:extLst>
              </p:cNvPr>
              <p:cNvSpPr/>
              <p:nvPr/>
            </p:nvSpPr>
            <p:spPr>
              <a:xfrm>
                <a:off x="6492674" y="605158"/>
                <a:ext cx="1147078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DF656F9-30DE-10D3-E6BF-8C96EB47ECF2}"/>
                </a:ext>
              </a:extLst>
            </p:cNvPr>
            <p:cNvGrpSpPr/>
            <p:nvPr/>
          </p:nvGrpSpPr>
          <p:grpSpPr>
            <a:xfrm>
              <a:off x="9974674" y="3976279"/>
              <a:ext cx="3444648" cy="914400"/>
              <a:chOff x="4195118" y="285076"/>
              <a:chExt cx="3444648" cy="914400"/>
            </a:xfrm>
          </p:grpSpPr>
          <p:pic>
            <p:nvPicPr>
              <p:cNvPr id="33" name="Graphic 32" descr="Processor with solid fill">
                <a:extLst>
                  <a:ext uri="{FF2B5EF4-FFF2-40B4-BE49-F238E27FC236}">
                    <a16:creationId xmlns:a16="http://schemas.microsoft.com/office/drawing/2014/main" id="{270999D2-3F66-DBA4-D154-FBE5A93194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4" name="Arrow: Right 33">
                <a:extLst>
                  <a:ext uri="{FF2B5EF4-FFF2-40B4-BE49-F238E27FC236}">
                    <a16:creationId xmlns:a16="http://schemas.microsoft.com/office/drawing/2014/main" id="{ECDEE011-8E67-5B3E-B676-A8D1434E3360}"/>
                  </a:ext>
                </a:extLst>
              </p:cNvPr>
              <p:cNvSpPr/>
              <p:nvPr/>
            </p:nvSpPr>
            <p:spPr>
              <a:xfrm>
                <a:off x="4195118" y="613155"/>
                <a:ext cx="1147077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row: Right 34">
                <a:extLst>
                  <a:ext uri="{FF2B5EF4-FFF2-40B4-BE49-F238E27FC236}">
                    <a16:creationId xmlns:a16="http://schemas.microsoft.com/office/drawing/2014/main" id="{562BE0E1-1372-D26E-A2EB-0574DD3B53C8}"/>
                  </a:ext>
                </a:extLst>
              </p:cNvPr>
              <p:cNvSpPr/>
              <p:nvPr/>
            </p:nvSpPr>
            <p:spPr>
              <a:xfrm>
                <a:off x="6492683" y="605158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67CF126-7319-81F1-3717-B3DBED1D0D82}"/>
                </a:ext>
              </a:extLst>
            </p:cNvPr>
            <p:cNvGrpSpPr/>
            <p:nvPr/>
          </p:nvGrpSpPr>
          <p:grpSpPr>
            <a:xfrm>
              <a:off x="9974674" y="5582560"/>
              <a:ext cx="3444651" cy="914400"/>
              <a:chOff x="4195118" y="285076"/>
              <a:chExt cx="3444651" cy="914400"/>
            </a:xfrm>
          </p:grpSpPr>
          <p:pic>
            <p:nvPicPr>
              <p:cNvPr id="30" name="Graphic 29" descr="Processor with solid fill">
                <a:extLst>
                  <a:ext uri="{FF2B5EF4-FFF2-40B4-BE49-F238E27FC236}">
                    <a16:creationId xmlns:a16="http://schemas.microsoft.com/office/drawing/2014/main" id="{E3B7A655-B46C-18E6-5182-097D1AC7D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1" name="Arrow: Right 30">
                <a:extLst>
                  <a:ext uri="{FF2B5EF4-FFF2-40B4-BE49-F238E27FC236}">
                    <a16:creationId xmlns:a16="http://schemas.microsoft.com/office/drawing/2014/main" id="{E2F2CB2F-2BF7-815D-82C2-0AAEE0099C2E}"/>
                  </a:ext>
                </a:extLst>
              </p:cNvPr>
              <p:cNvSpPr/>
              <p:nvPr/>
            </p:nvSpPr>
            <p:spPr>
              <a:xfrm>
                <a:off x="4195118" y="613155"/>
                <a:ext cx="1147077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row: Right 31">
                <a:extLst>
                  <a:ext uri="{FF2B5EF4-FFF2-40B4-BE49-F238E27FC236}">
                    <a16:creationId xmlns:a16="http://schemas.microsoft.com/office/drawing/2014/main" id="{4E13186D-46E0-3ECB-B489-0DD611D6AEA1}"/>
                  </a:ext>
                </a:extLst>
              </p:cNvPr>
              <p:cNvSpPr/>
              <p:nvPr/>
            </p:nvSpPr>
            <p:spPr>
              <a:xfrm>
                <a:off x="6492686" y="605158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2" name="Picture 41" descr="A statue of a person&#10;&#10;Description automatically generated">
            <a:extLst>
              <a:ext uri="{FF2B5EF4-FFF2-40B4-BE49-F238E27FC236}">
                <a16:creationId xmlns:a16="http://schemas.microsoft.com/office/drawing/2014/main" id="{49EA6976-780C-16DD-ED6F-F8B4CFD43A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430" y="445722"/>
            <a:ext cx="965756" cy="1939116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5FE4693-21F6-34DA-88A6-D529F4228E89}"/>
              </a:ext>
            </a:extLst>
          </p:cNvPr>
          <p:cNvGrpSpPr/>
          <p:nvPr/>
        </p:nvGrpSpPr>
        <p:grpSpPr>
          <a:xfrm>
            <a:off x="7252423" y="458719"/>
            <a:ext cx="1200563" cy="1926119"/>
            <a:chOff x="2329146" y="3270743"/>
            <a:chExt cx="2030823" cy="3258143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817437B-4BFF-55D6-FC4B-3B94388449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316" y="3270743"/>
              <a:ext cx="1820488" cy="411795"/>
            </a:xfrm>
            <a:prstGeom prst="straightConnector1">
              <a:avLst/>
            </a:prstGeom>
            <a:ln w="254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0B09527-AB27-1157-BE73-D527E82FFE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0958" y="4243467"/>
              <a:ext cx="1859011" cy="153336"/>
            </a:xfrm>
            <a:prstGeom prst="straightConnector1">
              <a:avLst/>
            </a:prstGeom>
            <a:ln w="254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45C16EC-7725-9DF4-ACDE-26AB4D5FC772}"/>
                </a:ext>
              </a:extLst>
            </p:cNvPr>
            <p:cNvCxnSpPr>
              <a:cxnSpLocks/>
            </p:cNvCxnSpPr>
            <p:nvPr/>
          </p:nvCxnSpPr>
          <p:spPr>
            <a:xfrm>
              <a:off x="2384742" y="5218008"/>
              <a:ext cx="1813786" cy="189353"/>
            </a:xfrm>
            <a:prstGeom prst="straightConnector1">
              <a:avLst/>
            </a:prstGeom>
            <a:ln w="254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7FED7C4-0877-AC84-3687-D91A71182BA2}"/>
                </a:ext>
              </a:extLst>
            </p:cNvPr>
            <p:cNvCxnSpPr>
              <a:cxnSpLocks/>
            </p:cNvCxnSpPr>
            <p:nvPr/>
          </p:nvCxnSpPr>
          <p:spPr>
            <a:xfrm>
              <a:off x="2329146" y="6193918"/>
              <a:ext cx="1823002" cy="334968"/>
            </a:xfrm>
            <a:prstGeom prst="straightConnector1">
              <a:avLst/>
            </a:prstGeom>
            <a:ln w="254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887247D-6069-CCC7-0FF3-2E714062ABA5}"/>
              </a:ext>
            </a:extLst>
          </p:cNvPr>
          <p:cNvGrpSpPr/>
          <p:nvPr/>
        </p:nvGrpSpPr>
        <p:grpSpPr>
          <a:xfrm>
            <a:off x="10415277" y="460380"/>
            <a:ext cx="1213495" cy="1922431"/>
            <a:chOff x="7679297" y="3273552"/>
            <a:chExt cx="2052698" cy="3251904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6DF4C5E-DF90-452D-E8D3-59B9A03C56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64071" y="3273552"/>
              <a:ext cx="1820488" cy="411795"/>
            </a:xfrm>
            <a:prstGeom prst="straightConnector1">
              <a:avLst/>
            </a:prstGeom>
            <a:ln w="254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9B603E4-F30B-B7F0-F390-FE5DB98A8A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72984" y="4242816"/>
              <a:ext cx="1859011" cy="153336"/>
            </a:xfrm>
            <a:prstGeom prst="straightConnector1">
              <a:avLst/>
            </a:prstGeom>
            <a:ln w="254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9A59CDE-CDB6-BE5F-A285-E878F8690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9297" y="5221224"/>
              <a:ext cx="1813786" cy="189353"/>
            </a:xfrm>
            <a:prstGeom prst="straightConnector1">
              <a:avLst/>
            </a:prstGeom>
            <a:ln w="254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6094158-E305-AE8F-EC4F-09BD1D9D63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8408" y="6190488"/>
              <a:ext cx="1823002" cy="334968"/>
            </a:xfrm>
            <a:prstGeom prst="straightConnector1">
              <a:avLst/>
            </a:prstGeom>
            <a:ln w="254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60C2DC6-AB4B-1E15-D6FF-5EFADD4C7338}"/>
              </a:ext>
            </a:extLst>
          </p:cNvPr>
          <p:cNvSpPr/>
          <p:nvPr/>
        </p:nvSpPr>
        <p:spPr>
          <a:xfrm>
            <a:off x="7714211" y="50737"/>
            <a:ext cx="3408218" cy="2635134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distributed implementation minimizes the number/size of communications between the processors.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Caching state to disk, can serialize the clients</a:t>
                </a:r>
              </a:p>
              <a:p>
                <a:pPr marL="803275" lvl="1" indent="-346075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Memory-efficient single-core implementation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587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red statue of a person&#10;&#10;Description automatically generated">
            <a:extLst>
              <a:ext uri="{FF2B5EF4-FFF2-40B4-BE49-F238E27FC236}">
                <a16:creationId xmlns:a16="http://schemas.microsoft.com/office/drawing/2014/main" id="{2C305D2A-66B1-B488-58B6-2AD784D5B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176" y="3072384"/>
            <a:ext cx="2764221" cy="3657600"/>
          </a:xfrm>
          <a:prstGeom prst="rect">
            <a:avLst/>
          </a:prstGeom>
        </p:spPr>
      </p:pic>
      <p:pic>
        <p:nvPicPr>
          <p:cNvPr id="18" name="Picture 17" descr="A statue of a person's head&#10;&#10;Description automatically generated">
            <a:extLst>
              <a:ext uri="{FF2B5EF4-FFF2-40B4-BE49-F238E27FC236}">
                <a16:creationId xmlns:a16="http://schemas.microsoft.com/office/drawing/2014/main" id="{DA6CDF08-696D-12B9-162A-F03E44D86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72384"/>
            <a:ext cx="2764221" cy="3657600"/>
          </a:xfrm>
          <a:prstGeom prst="rect">
            <a:avLst/>
          </a:prstGeom>
        </p:spPr>
      </p:pic>
      <p:pic>
        <p:nvPicPr>
          <p:cNvPr id="20" name="Picture 19" descr="A red statue of a person&#10;&#10;Description automatically generated">
            <a:extLst>
              <a:ext uri="{FF2B5EF4-FFF2-40B4-BE49-F238E27FC236}">
                <a16:creationId xmlns:a16="http://schemas.microsoft.com/office/drawing/2014/main" id="{AC2513F4-347E-1972-38FD-439A0D621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88" y="3072384"/>
            <a:ext cx="2764221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C205-B998-E06D-76F6-77353017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Empirically, only need a little redundancy for “smooth” reconstructions.</a:t>
            </a:r>
          </a:p>
          <a:p>
            <a:pPr lvl="1"/>
            <a:r>
              <a:rPr lang="en-US" dirty="0"/>
              <a:t>How does this depend on the PDE?</a:t>
            </a:r>
          </a:p>
          <a:p>
            <a:pPr lvl="1"/>
            <a:r>
              <a:rPr lang="en-US" dirty="0"/>
              <a:t>How does this depend on B-spline order?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1633AE-192A-59E8-0056-DDE083E4BA34}"/>
              </a:ext>
            </a:extLst>
          </p:cNvPr>
          <p:cNvSpPr txBox="1"/>
          <p:nvPr/>
        </p:nvSpPr>
        <p:spPr>
          <a:xfrm>
            <a:off x="7800981" y="6550734"/>
            <a:ext cx="137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w/o padding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561ADA-C40D-2240-0614-419AB156F35A}"/>
              </a:ext>
            </a:extLst>
          </p:cNvPr>
          <p:cNvSpPr txBox="1"/>
          <p:nvPr/>
        </p:nvSpPr>
        <p:spPr>
          <a:xfrm>
            <a:off x="10126129" y="6550734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w/ 4-ring padding</a:t>
            </a:r>
          </a:p>
        </p:txBody>
      </p:sp>
    </p:spTree>
    <p:extLst>
      <p:ext uri="{BB962C8B-B14F-4D97-AF65-F5344CB8AC3E}">
        <p14:creationId xmlns:p14="http://schemas.microsoft.com/office/powerpoint/2010/main" val="189598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C205-B998-E06D-76F6-77353017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Marching cubes can be interpreted inductively</a:t>
            </a:r>
          </a:p>
          <a:p>
            <a:pPr lvl="1"/>
            <a:r>
              <a:rPr lang="en-US" dirty="0"/>
              <a:t>How does this extend to 4D (and higher)?</a:t>
            </a:r>
          </a:p>
          <a:p>
            <a:pPr lvl="1"/>
            <a:r>
              <a:rPr lang="en-US" dirty="0"/>
              <a:t>What kinds of topological ambiguities can arise</a:t>
            </a:r>
            <a:br>
              <a:rPr lang="en-US" dirty="0"/>
            </a:br>
            <a:r>
              <a:rPr lang="en-US" dirty="0"/>
              <a:t>(and how do we resolve them)?</a:t>
            </a:r>
            <a:br>
              <a:rPr lang="en-US" dirty="0"/>
            </a:b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8D16DF-CA19-8A4A-D39E-0B717327A7EB}"/>
              </a:ext>
            </a:extLst>
          </p:cNvPr>
          <p:cNvSpPr>
            <a:spLocks noChangeAspect="1"/>
          </p:cNvSpPr>
          <p:nvPr/>
        </p:nvSpPr>
        <p:spPr bwMode="auto">
          <a:xfrm>
            <a:off x="8981541" y="1912721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27A910-30BC-FE13-BAA8-7C26E4B6136D}"/>
              </a:ext>
            </a:extLst>
          </p:cNvPr>
          <p:cNvCxnSpPr>
            <a:stCxn id="16" idx="7"/>
            <a:endCxn id="4" idx="3"/>
          </p:cNvCxnSpPr>
          <p:nvPr/>
        </p:nvCxnSpPr>
        <p:spPr bwMode="auto">
          <a:xfrm flipV="1">
            <a:off x="8580618" y="2011063"/>
            <a:ext cx="417796" cy="37939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BAF993-83F8-CFBD-EAF4-26EE41469CE7}"/>
              </a:ext>
            </a:extLst>
          </p:cNvPr>
          <p:cNvCxnSpPr>
            <a:stCxn id="4" idx="0"/>
            <a:endCxn id="19" idx="4"/>
          </p:cNvCxnSpPr>
          <p:nvPr/>
        </p:nvCxnSpPr>
        <p:spPr bwMode="auto">
          <a:xfrm flipV="1">
            <a:off x="9039149" y="338116"/>
            <a:ext cx="0" cy="15746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E61E65-31B4-1A90-53A2-D4F4F5ECD39E}"/>
              </a:ext>
            </a:extLst>
          </p:cNvPr>
          <p:cNvCxnSpPr>
            <a:stCxn id="20" idx="2"/>
            <a:endCxn id="4" idx="6"/>
          </p:cNvCxnSpPr>
          <p:nvPr/>
        </p:nvCxnSpPr>
        <p:spPr bwMode="auto">
          <a:xfrm flipH="1">
            <a:off x="9096756" y="1970329"/>
            <a:ext cx="161301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F212DC3-FE06-1FE8-3CE5-BD047A3B9193}"/>
              </a:ext>
            </a:extLst>
          </p:cNvPr>
          <p:cNvSpPr/>
          <p:nvPr/>
        </p:nvSpPr>
        <p:spPr>
          <a:xfrm>
            <a:off x="8766338" y="532997"/>
            <a:ext cx="1757363" cy="1673224"/>
          </a:xfrm>
          <a:custGeom>
            <a:avLst/>
            <a:gdLst>
              <a:gd name="connsiteX0" fmla="*/ 25400 w 1773237"/>
              <a:gd name="connsiteY0" fmla="*/ 1700212 h 1700212"/>
              <a:gd name="connsiteX1" fmla="*/ 1773237 w 1773237"/>
              <a:gd name="connsiteY1" fmla="*/ 1697037 h 1700212"/>
              <a:gd name="connsiteX2" fmla="*/ 1485900 w 1773237"/>
              <a:gd name="connsiteY2" fmla="*/ 960437 h 1700212"/>
              <a:gd name="connsiteX3" fmla="*/ 687387 w 1773237"/>
              <a:gd name="connsiteY3" fmla="*/ 211137 h 1700212"/>
              <a:gd name="connsiteX4" fmla="*/ 0 w 1773237"/>
              <a:gd name="connsiteY4" fmla="*/ 0 h 1700212"/>
              <a:gd name="connsiteX5" fmla="*/ 25400 w 1773237"/>
              <a:gd name="connsiteY5" fmla="*/ 1700212 h 1700212"/>
              <a:gd name="connsiteX0" fmla="*/ 1588 w 1749425"/>
              <a:gd name="connsiteY0" fmla="*/ 1643062 h 1643062"/>
              <a:gd name="connsiteX1" fmla="*/ 1749425 w 1749425"/>
              <a:gd name="connsiteY1" fmla="*/ 1639887 h 1643062"/>
              <a:gd name="connsiteX2" fmla="*/ 1462088 w 1749425"/>
              <a:gd name="connsiteY2" fmla="*/ 903287 h 1643062"/>
              <a:gd name="connsiteX3" fmla="*/ 663575 w 1749425"/>
              <a:gd name="connsiteY3" fmla="*/ 153987 h 1643062"/>
              <a:gd name="connsiteX4" fmla="*/ 0 w 1749425"/>
              <a:gd name="connsiteY4" fmla="*/ 0 h 1643062"/>
              <a:gd name="connsiteX5" fmla="*/ 1588 w 1749425"/>
              <a:gd name="connsiteY5" fmla="*/ 1643062 h 1643062"/>
              <a:gd name="connsiteX0" fmla="*/ 9526 w 1757363"/>
              <a:gd name="connsiteY0" fmla="*/ 1673224 h 1673224"/>
              <a:gd name="connsiteX1" fmla="*/ 1757363 w 1757363"/>
              <a:gd name="connsiteY1" fmla="*/ 1670049 h 1673224"/>
              <a:gd name="connsiteX2" fmla="*/ 1470026 w 1757363"/>
              <a:gd name="connsiteY2" fmla="*/ 933449 h 1673224"/>
              <a:gd name="connsiteX3" fmla="*/ 671513 w 1757363"/>
              <a:gd name="connsiteY3" fmla="*/ 184149 h 1673224"/>
              <a:gd name="connsiteX4" fmla="*/ 0 w 1757363"/>
              <a:gd name="connsiteY4" fmla="*/ 0 h 1673224"/>
              <a:gd name="connsiteX5" fmla="*/ 9526 w 1757363"/>
              <a:gd name="connsiteY5" fmla="*/ 1673224 h 167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7363" h="1673224">
                <a:moveTo>
                  <a:pt x="9526" y="1673224"/>
                </a:moveTo>
                <a:lnTo>
                  <a:pt x="1757363" y="1670049"/>
                </a:lnTo>
                <a:lnTo>
                  <a:pt x="1470026" y="933449"/>
                </a:lnTo>
                <a:lnTo>
                  <a:pt x="671513" y="184149"/>
                </a:lnTo>
                <a:lnTo>
                  <a:pt x="0" y="0"/>
                </a:lnTo>
                <a:cubicBezTo>
                  <a:pt x="529" y="547687"/>
                  <a:pt x="8997" y="1125537"/>
                  <a:pt x="9526" y="1673224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F18BE6-2C89-AB4E-DF3B-C06190F21721}"/>
              </a:ext>
            </a:extLst>
          </p:cNvPr>
          <p:cNvSpPr>
            <a:spLocks noChangeAspect="1"/>
          </p:cNvSpPr>
          <p:nvPr/>
        </p:nvSpPr>
        <p:spPr bwMode="auto">
          <a:xfrm>
            <a:off x="8520680" y="722166"/>
            <a:ext cx="1728225" cy="1728225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1272F7D-AE16-5DEC-59AA-65CE0EAC0A05}"/>
              </a:ext>
            </a:extLst>
          </p:cNvPr>
          <p:cNvSpPr>
            <a:spLocks noChangeAspect="1"/>
          </p:cNvSpPr>
          <p:nvPr/>
        </p:nvSpPr>
        <p:spPr bwMode="auto">
          <a:xfrm>
            <a:off x="8482276" y="683761"/>
            <a:ext cx="115215" cy="11521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CF9A577-EA1C-684F-D173-B864ABB86725}"/>
              </a:ext>
            </a:extLst>
          </p:cNvPr>
          <p:cNvSpPr>
            <a:spLocks noChangeAspect="1"/>
          </p:cNvSpPr>
          <p:nvPr/>
        </p:nvSpPr>
        <p:spPr bwMode="auto">
          <a:xfrm>
            <a:off x="8482276" y="2373581"/>
            <a:ext cx="115215" cy="11521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785A3D-7254-39E7-155D-D9D81FDE2259}"/>
              </a:ext>
            </a:extLst>
          </p:cNvPr>
          <p:cNvSpPr>
            <a:spLocks noChangeAspect="1"/>
          </p:cNvSpPr>
          <p:nvPr/>
        </p:nvSpPr>
        <p:spPr bwMode="auto">
          <a:xfrm>
            <a:off x="10172096" y="2373581"/>
            <a:ext cx="115215" cy="11521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AF77CD-73C8-DD50-4405-9E489565F3C3}"/>
              </a:ext>
            </a:extLst>
          </p:cNvPr>
          <p:cNvSpPr>
            <a:spLocks noChangeAspect="1"/>
          </p:cNvSpPr>
          <p:nvPr/>
        </p:nvSpPr>
        <p:spPr bwMode="auto">
          <a:xfrm>
            <a:off x="10172096" y="683761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865671-4A1B-A315-DD31-C7D73887832E}"/>
              </a:ext>
            </a:extLst>
          </p:cNvPr>
          <p:cNvSpPr>
            <a:spLocks noChangeAspect="1"/>
          </p:cNvSpPr>
          <p:nvPr/>
        </p:nvSpPr>
        <p:spPr bwMode="auto">
          <a:xfrm>
            <a:off x="8981541" y="222901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D752EE2-925E-7C42-97F4-0E1165979640}"/>
              </a:ext>
            </a:extLst>
          </p:cNvPr>
          <p:cNvSpPr>
            <a:spLocks noChangeAspect="1"/>
          </p:cNvSpPr>
          <p:nvPr/>
        </p:nvSpPr>
        <p:spPr bwMode="auto">
          <a:xfrm>
            <a:off x="10709766" y="1912721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CF49EC-D269-5645-56B9-6FD19D6C864C}"/>
              </a:ext>
            </a:extLst>
          </p:cNvPr>
          <p:cNvSpPr>
            <a:spLocks noChangeAspect="1"/>
          </p:cNvSpPr>
          <p:nvPr/>
        </p:nvSpPr>
        <p:spPr bwMode="auto">
          <a:xfrm>
            <a:off x="10709766" y="222901"/>
            <a:ext cx="115215" cy="115215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4C32A33-AED8-D2E9-0B6B-50BE71F52F8D}"/>
              </a:ext>
            </a:extLst>
          </p:cNvPr>
          <p:cNvCxnSpPr>
            <a:stCxn id="15" idx="7"/>
            <a:endCxn id="19" idx="3"/>
          </p:cNvCxnSpPr>
          <p:nvPr/>
        </p:nvCxnSpPr>
        <p:spPr bwMode="auto">
          <a:xfrm flipV="1">
            <a:off x="8580618" y="321243"/>
            <a:ext cx="417796" cy="37939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EEA36D5-FBB7-68CF-D433-92B5ECC7AA82}"/>
              </a:ext>
            </a:extLst>
          </p:cNvPr>
          <p:cNvCxnSpPr>
            <a:stCxn id="18" idx="7"/>
            <a:endCxn id="21" idx="2"/>
          </p:cNvCxnSpPr>
          <p:nvPr/>
        </p:nvCxnSpPr>
        <p:spPr bwMode="auto">
          <a:xfrm flipV="1">
            <a:off x="10270438" y="280509"/>
            <a:ext cx="439328" cy="42012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237ED88-66BA-56F2-7D89-D0DDC2DA1C63}"/>
              </a:ext>
            </a:extLst>
          </p:cNvPr>
          <p:cNvCxnSpPr>
            <a:stCxn id="17" idx="6"/>
            <a:endCxn id="20" idx="3"/>
          </p:cNvCxnSpPr>
          <p:nvPr/>
        </p:nvCxnSpPr>
        <p:spPr bwMode="auto">
          <a:xfrm flipV="1">
            <a:off x="10287311" y="2011063"/>
            <a:ext cx="439328" cy="42012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1A7F17-1CE8-902D-A75A-666FFC568535}"/>
              </a:ext>
            </a:extLst>
          </p:cNvPr>
          <p:cNvCxnSpPr>
            <a:cxnSpLocks/>
          </p:cNvCxnSpPr>
          <p:nvPr/>
        </p:nvCxnSpPr>
        <p:spPr bwMode="auto">
          <a:xfrm flipH="1">
            <a:off x="9096756" y="280509"/>
            <a:ext cx="161301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47F53B-F92B-F226-61A3-01D1D6FCE71C}"/>
              </a:ext>
            </a:extLst>
          </p:cNvPr>
          <p:cNvCxnSpPr>
            <a:stCxn id="21" idx="4"/>
            <a:endCxn id="20" idx="0"/>
          </p:cNvCxnSpPr>
          <p:nvPr/>
        </p:nvCxnSpPr>
        <p:spPr bwMode="auto">
          <a:xfrm>
            <a:off x="10767374" y="338116"/>
            <a:ext cx="0" cy="15746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54A005-538D-8046-6019-129039CDE08F}"/>
              </a:ext>
            </a:extLst>
          </p:cNvPr>
          <p:cNvCxnSpPr>
            <a:cxnSpLocks/>
            <a:stCxn id="38" idx="1"/>
            <a:endCxn id="32" idx="1"/>
          </p:cNvCxnSpPr>
          <p:nvPr/>
        </p:nvCxnSpPr>
        <p:spPr bwMode="auto">
          <a:xfrm>
            <a:off x="8763990" y="523179"/>
            <a:ext cx="675620" cy="1915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86F21A8-D830-E56D-1B5C-520A2D2DEABF}"/>
              </a:ext>
            </a:extLst>
          </p:cNvPr>
          <p:cNvCxnSpPr>
            <a:cxnSpLocks/>
            <a:stCxn id="32" idx="4"/>
            <a:endCxn id="33" idx="2"/>
          </p:cNvCxnSpPr>
          <p:nvPr/>
        </p:nvCxnSpPr>
        <p:spPr bwMode="auto">
          <a:xfrm>
            <a:off x="9442843" y="722543"/>
            <a:ext cx="790366" cy="7421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BD264D-C120-8999-1779-FC0EDF8D9AC1}"/>
              </a:ext>
            </a:extLst>
          </p:cNvPr>
          <p:cNvCxnSpPr>
            <a:cxnSpLocks/>
            <a:stCxn id="10" idx="4"/>
            <a:endCxn id="35" idx="4"/>
          </p:cNvCxnSpPr>
          <p:nvPr/>
        </p:nvCxnSpPr>
        <p:spPr bwMode="auto">
          <a:xfrm>
            <a:off x="8766338" y="532997"/>
            <a:ext cx="9889" cy="16712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3A612D-BE8F-3D5C-21E7-36F28C634889}"/>
              </a:ext>
            </a:extLst>
          </p:cNvPr>
          <p:cNvCxnSpPr>
            <a:cxnSpLocks/>
            <a:stCxn id="33" idx="1"/>
            <a:endCxn id="34" idx="3"/>
          </p:cNvCxnSpPr>
          <p:nvPr/>
        </p:nvCxnSpPr>
        <p:spPr bwMode="auto">
          <a:xfrm>
            <a:off x="10234548" y="1461468"/>
            <a:ext cx="274572" cy="7439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5667339-1587-1326-0A45-C4150CF658A8}"/>
              </a:ext>
            </a:extLst>
          </p:cNvPr>
          <p:cNvCxnSpPr>
            <a:cxnSpLocks/>
            <a:stCxn id="35" idx="4"/>
            <a:endCxn id="34" idx="5"/>
          </p:cNvCxnSpPr>
          <p:nvPr/>
        </p:nvCxnSpPr>
        <p:spPr bwMode="auto">
          <a:xfrm>
            <a:off x="8776227" y="2204285"/>
            <a:ext cx="1739359" cy="1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E2877600-BAD6-BEDE-2B19-E1E0D0659D25}"/>
              </a:ext>
            </a:extLst>
          </p:cNvPr>
          <p:cNvSpPr>
            <a:spLocks noChangeAspect="1"/>
          </p:cNvSpPr>
          <p:nvPr/>
        </p:nvSpPr>
        <p:spPr>
          <a:xfrm>
            <a:off x="9438271" y="713399"/>
            <a:ext cx="9144" cy="9144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AAE29C9-E998-5701-1995-D64B220418C3}"/>
              </a:ext>
            </a:extLst>
          </p:cNvPr>
          <p:cNvSpPr>
            <a:spLocks noChangeAspect="1"/>
          </p:cNvSpPr>
          <p:nvPr/>
        </p:nvSpPr>
        <p:spPr>
          <a:xfrm>
            <a:off x="10233209" y="1460129"/>
            <a:ext cx="9144" cy="9144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42129C5-B369-80A3-9E74-8055C9759D5E}"/>
              </a:ext>
            </a:extLst>
          </p:cNvPr>
          <p:cNvSpPr>
            <a:spLocks noChangeAspect="1"/>
          </p:cNvSpPr>
          <p:nvPr/>
        </p:nvSpPr>
        <p:spPr>
          <a:xfrm>
            <a:off x="10507781" y="2197632"/>
            <a:ext cx="9144" cy="9144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100EAB5-5EF2-F9A7-ADA7-B38ED73F7288}"/>
              </a:ext>
            </a:extLst>
          </p:cNvPr>
          <p:cNvSpPr>
            <a:spLocks noChangeAspect="1"/>
          </p:cNvSpPr>
          <p:nvPr/>
        </p:nvSpPr>
        <p:spPr>
          <a:xfrm>
            <a:off x="8771655" y="2195141"/>
            <a:ext cx="9144" cy="9144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3791">
            <a:extLst>
              <a:ext uri="{FF2B5EF4-FFF2-40B4-BE49-F238E27FC236}">
                <a16:creationId xmlns:a16="http://schemas.microsoft.com/office/drawing/2014/main" id="{A0C9A5BA-16AB-7F67-0AE2-0A440BB922B8}"/>
              </a:ext>
            </a:extLst>
          </p:cNvPr>
          <p:cNvSpPr/>
          <p:nvPr/>
        </p:nvSpPr>
        <p:spPr bwMode="auto">
          <a:xfrm>
            <a:off x="8781226" y="1467290"/>
            <a:ext cx="1738766" cy="736826"/>
          </a:xfrm>
          <a:custGeom>
            <a:avLst/>
            <a:gdLst>
              <a:gd name="connsiteX0" fmla="*/ 1730828 w 1730828"/>
              <a:gd name="connsiteY0" fmla="*/ 751114 h 751114"/>
              <a:gd name="connsiteX1" fmla="*/ 1469571 w 1730828"/>
              <a:gd name="connsiteY1" fmla="*/ 0 h 751114"/>
              <a:gd name="connsiteX2" fmla="*/ 0 w 1730828"/>
              <a:gd name="connsiteY2" fmla="*/ 751114 h 751114"/>
              <a:gd name="connsiteX3" fmla="*/ 1730828 w 1730828"/>
              <a:gd name="connsiteY3" fmla="*/ 751114 h 751114"/>
              <a:gd name="connsiteX0" fmla="*/ 1730828 w 1730828"/>
              <a:gd name="connsiteY0" fmla="*/ 735239 h 735239"/>
              <a:gd name="connsiteX1" fmla="*/ 1445759 w 1730828"/>
              <a:gd name="connsiteY1" fmla="*/ 0 h 735239"/>
              <a:gd name="connsiteX2" fmla="*/ 0 w 1730828"/>
              <a:gd name="connsiteY2" fmla="*/ 735239 h 735239"/>
              <a:gd name="connsiteX3" fmla="*/ 1730828 w 1730828"/>
              <a:gd name="connsiteY3" fmla="*/ 735239 h 735239"/>
              <a:gd name="connsiteX0" fmla="*/ 1738766 w 1738766"/>
              <a:gd name="connsiteY0" fmla="*/ 735239 h 746351"/>
              <a:gd name="connsiteX1" fmla="*/ 1453697 w 1738766"/>
              <a:gd name="connsiteY1" fmla="*/ 0 h 746351"/>
              <a:gd name="connsiteX2" fmla="*/ 0 w 1738766"/>
              <a:gd name="connsiteY2" fmla="*/ 746351 h 746351"/>
              <a:gd name="connsiteX3" fmla="*/ 1738766 w 1738766"/>
              <a:gd name="connsiteY3" fmla="*/ 735239 h 746351"/>
              <a:gd name="connsiteX0" fmla="*/ 1738766 w 1738766"/>
              <a:gd name="connsiteY0" fmla="*/ 735239 h 736826"/>
              <a:gd name="connsiteX1" fmla="*/ 1453697 w 1738766"/>
              <a:gd name="connsiteY1" fmla="*/ 0 h 736826"/>
              <a:gd name="connsiteX2" fmla="*/ 0 w 1738766"/>
              <a:gd name="connsiteY2" fmla="*/ 736826 h 736826"/>
              <a:gd name="connsiteX3" fmla="*/ 1738766 w 1738766"/>
              <a:gd name="connsiteY3" fmla="*/ 735239 h 73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8766" h="736826">
                <a:moveTo>
                  <a:pt x="1738766" y="735239"/>
                </a:moveTo>
                <a:lnTo>
                  <a:pt x="1453697" y="0"/>
                </a:lnTo>
                <a:lnTo>
                  <a:pt x="0" y="736826"/>
                </a:lnTo>
                <a:lnTo>
                  <a:pt x="1738766" y="735239"/>
                </a:lnTo>
                <a:close/>
              </a:path>
            </a:pathLst>
          </a:custGeom>
          <a:solidFill>
            <a:srgbClr val="7093D2">
              <a:alpha val="6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Freeform 33796">
            <a:extLst>
              <a:ext uri="{FF2B5EF4-FFF2-40B4-BE49-F238E27FC236}">
                <a16:creationId xmlns:a16="http://schemas.microsoft.com/office/drawing/2014/main" id="{12CA9290-80DB-A41E-EE87-01235EF1A4A3}"/>
              </a:ext>
            </a:extLst>
          </p:cNvPr>
          <p:cNvSpPr/>
          <p:nvPr/>
        </p:nvSpPr>
        <p:spPr bwMode="auto">
          <a:xfrm>
            <a:off x="8777370" y="719124"/>
            <a:ext cx="1457780" cy="1491571"/>
          </a:xfrm>
          <a:custGeom>
            <a:avLst/>
            <a:gdLst>
              <a:gd name="connsiteX0" fmla="*/ 1426029 w 1426029"/>
              <a:gd name="connsiteY0" fmla="*/ 740229 h 1480457"/>
              <a:gd name="connsiteX1" fmla="*/ 642257 w 1426029"/>
              <a:gd name="connsiteY1" fmla="*/ 0 h 1480457"/>
              <a:gd name="connsiteX2" fmla="*/ 0 w 1426029"/>
              <a:gd name="connsiteY2" fmla="*/ 1480457 h 1480457"/>
              <a:gd name="connsiteX3" fmla="*/ 1426029 w 1426029"/>
              <a:gd name="connsiteY3" fmla="*/ 740229 h 1480457"/>
              <a:gd name="connsiteX0" fmla="*/ 1413329 w 1413329"/>
              <a:gd name="connsiteY0" fmla="*/ 760866 h 1480457"/>
              <a:gd name="connsiteX1" fmla="*/ 642257 w 1413329"/>
              <a:gd name="connsiteY1" fmla="*/ 0 h 1480457"/>
              <a:gd name="connsiteX2" fmla="*/ 0 w 1413329"/>
              <a:gd name="connsiteY2" fmla="*/ 1480457 h 1480457"/>
              <a:gd name="connsiteX3" fmla="*/ 1413329 w 1413329"/>
              <a:gd name="connsiteY3" fmla="*/ 760866 h 1480457"/>
              <a:gd name="connsiteX0" fmla="*/ 1413329 w 1413329"/>
              <a:gd name="connsiteY0" fmla="*/ 752929 h 1472520"/>
              <a:gd name="connsiteX1" fmla="*/ 620032 w 1413329"/>
              <a:gd name="connsiteY1" fmla="*/ 0 h 1472520"/>
              <a:gd name="connsiteX2" fmla="*/ 0 w 1413329"/>
              <a:gd name="connsiteY2" fmla="*/ 1472520 h 1472520"/>
              <a:gd name="connsiteX3" fmla="*/ 1413329 w 1413329"/>
              <a:gd name="connsiteY3" fmla="*/ 752929 h 1472520"/>
              <a:gd name="connsiteX0" fmla="*/ 1453017 w 1453017"/>
              <a:gd name="connsiteY0" fmla="*/ 752929 h 1491570"/>
              <a:gd name="connsiteX1" fmla="*/ 659720 w 1453017"/>
              <a:gd name="connsiteY1" fmla="*/ 0 h 1491570"/>
              <a:gd name="connsiteX2" fmla="*/ 0 w 1453017"/>
              <a:gd name="connsiteY2" fmla="*/ 1491570 h 1491570"/>
              <a:gd name="connsiteX3" fmla="*/ 1453017 w 1453017"/>
              <a:gd name="connsiteY3" fmla="*/ 752929 h 1491570"/>
              <a:gd name="connsiteX0" fmla="*/ 1384755 w 1384755"/>
              <a:gd name="connsiteY0" fmla="*/ 752929 h 1540783"/>
              <a:gd name="connsiteX1" fmla="*/ 591458 w 1384755"/>
              <a:gd name="connsiteY1" fmla="*/ 0 h 1540783"/>
              <a:gd name="connsiteX2" fmla="*/ 0 w 1384755"/>
              <a:gd name="connsiteY2" fmla="*/ 1540783 h 1540783"/>
              <a:gd name="connsiteX3" fmla="*/ 1384755 w 1384755"/>
              <a:gd name="connsiteY3" fmla="*/ 752929 h 1540783"/>
              <a:gd name="connsiteX0" fmla="*/ 1457780 w 1457780"/>
              <a:gd name="connsiteY0" fmla="*/ 752929 h 1491571"/>
              <a:gd name="connsiteX1" fmla="*/ 664483 w 1457780"/>
              <a:gd name="connsiteY1" fmla="*/ 0 h 1491571"/>
              <a:gd name="connsiteX2" fmla="*/ 0 w 1457780"/>
              <a:gd name="connsiteY2" fmla="*/ 1491571 h 1491571"/>
              <a:gd name="connsiteX3" fmla="*/ 1457780 w 1457780"/>
              <a:gd name="connsiteY3" fmla="*/ 752929 h 149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7780" h="1491571">
                <a:moveTo>
                  <a:pt x="1457780" y="752929"/>
                </a:moveTo>
                <a:lnTo>
                  <a:pt x="664483" y="0"/>
                </a:lnTo>
                <a:lnTo>
                  <a:pt x="0" y="1491571"/>
                </a:lnTo>
                <a:lnTo>
                  <a:pt x="1457780" y="752929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Freeform 33797">
            <a:extLst>
              <a:ext uri="{FF2B5EF4-FFF2-40B4-BE49-F238E27FC236}">
                <a16:creationId xmlns:a16="http://schemas.microsoft.com/office/drawing/2014/main" id="{C858E3F4-5D0B-1BBB-86CE-B904CC1A35C2}"/>
              </a:ext>
            </a:extLst>
          </p:cNvPr>
          <p:cNvSpPr/>
          <p:nvPr/>
        </p:nvSpPr>
        <p:spPr bwMode="auto">
          <a:xfrm>
            <a:off x="8763910" y="523179"/>
            <a:ext cx="674994" cy="1685471"/>
          </a:xfrm>
          <a:custGeom>
            <a:avLst/>
            <a:gdLst>
              <a:gd name="connsiteX0" fmla="*/ 674914 w 674914"/>
              <a:gd name="connsiteY0" fmla="*/ 185057 h 1698172"/>
              <a:gd name="connsiteX1" fmla="*/ 0 w 674914"/>
              <a:gd name="connsiteY1" fmla="*/ 0 h 1698172"/>
              <a:gd name="connsiteX2" fmla="*/ 21772 w 674914"/>
              <a:gd name="connsiteY2" fmla="*/ 1698172 h 1698172"/>
              <a:gd name="connsiteX3" fmla="*/ 674914 w 674914"/>
              <a:gd name="connsiteY3" fmla="*/ 185057 h 1698172"/>
              <a:gd name="connsiteX0" fmla="*/ 674914 w 674914"/>
              <a:gd name="connsiteY0" fmla="*/ 185057 h 1693409"/>
              <a:gd name="connsiteX1" fmla="*/ 0 w 674914"/>
              <a:gd name="connsiteY1" fmla="*/ 0 h 1693409"/>
              <a:gd name="connsiteX2" fmla="*/ 18597 w 674914"/>
              <a:gd name="connsiteY2" fmla="*/ 1693409 h 1693409"/>
              <a:gd name="connsiteX3" fmla="*/ 674914 w 674914"/>
              <a:gd name="connsiteY3" fmla="*/ 185057 h 1693409"/>
              <a:gd name="connsiteX0" fmla="*/ 678542 w 678542"/>
              <a:gd name="connsiteY0" fmla="*/ 185057 h 1693409"/>
              <a:gd name="connsiteX1" fmla="*/ 3628 w 678542"/>
              <a:gd name="connsiteY1" fmla="*/ 0 h 1693409"/>
              <a:gd name="connsiteX2" fmla="*/ 0 w 678542"/>
              <a:gd name="connsiteY2" fmla="*/ 1693409 h 1693409"/>
              <a:gd name="connsiteX3" fmla="*/ 678542 w 678542"/>
              <a:gd name="connsiteY3" fmla="*/ 185057 h 1693409"/>
              <a:gd name="connsiteX0" fmla="*/ 664254 w 664254"/>
              <a:gd name="connsiteY0" fmla="*/ 202520 h 1693409"/>
              <a:gd name="connsiteX1" fmla="*/ 3628 w 664254"/>
              <a:gd name="connsiteY1" fmla="*/ 0 h 1693409"/>
              <a:gd name="connsiteX2" fmla="*/ 0 w 664254"/>
              <a:gd name="connsiteY2" fmla="*/ 1693409 h 1693409"/>
              <a:gd name="connsiteX3" fmla="*/ 664254 w 664254"/>
              <a:gd name="connsiteY3" fmla="*/ 202520 h 1693409"/>
              <a:gd name="connsiteX0" fmla="*/ 687655 w 687655"/>
              <a:gd name="connsiteY0" fmla="*/ 210457 h 1701346"/>
              <a:gd name="connsiteX1" fmla="*/ 41 w 687655"/>
              <a:gd name="connsiteY1" fmla="*/ 0 h 1701346"/>
              <a:gd name="connsiteX2" fmla="*/ 23401 w 687655"/>
              <a:gd name="connsiteY2" fmla="*/ 1701346 h 1701346"/>
              <a:gd name="connsiteX3" fmla="*/ 687655 w 687655"/>
              <a:gd name="connsiteY3" fmla="*/ 210457 h 1701346"/>
              <a:gd name="connsiteX0" fmla="*/ 674994 w 674994"/>
              <a:gd name="connsiteY0" fmla="*/ 185057 h 1675946"/>
              <a:gd name="connsiteX1" fmla="*/ 80 w 674994"/>
              <a:gd name="connsiteY1" fmla="*/ 0 h 1675946"/>
              <a:gd name="connsiteX2" fmla="*/ 10740 w 674994"/>
              <a:gd name="connsiteY2" fmla="*/ 1675946 h 1675946"/>
              <a:gd name="connsiteX3" fmla="*/ 674994 w 674994"/>
              <a:gd name="connsiteY3" fmla="*/ 185057 h 1675946"/>
              <a:gd name="connsiteX0" fmla="*/ 674994 w 674994"/>
              <a:gd name="connsiteY0" fmla="*/ 194582 h 1685471"/>
              <a:gd name="connsiteX1" fmla="*/ 80 w 674994"/>
              <a:gd name="connsiteY1" fmla="*/ 0 h 1685471"/>
              <a:gd name="connsiteX2" fmla="*/ 10740 w 674994"/>
              <a:gd name="connsiteY2" fmla="*/ 1685471 h 1685471"/>
              <a:gd name="connsiteX3" fmla="*/ 674994 w 674994"/>
              <a:gd name="connsiteY3" fmla="*/ 194582 h 1685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994" h="1685471">
                <a:moveTo>
                  <a:pt x="674994" y="194582"/>
                </a:moveTo>
                <a:cubicBezTo>
                  <a:pt x="445789" y="124430"/>
                  <a:pt x="229285" y="70152"/>
                  <a:pt x="80" y="0"/>
                </a:cubicBezTo>
                <a:cubicBezTo>
                  <a:pt x="-1129" y="564470"/>
                  <a:pt x="11949" y="1121001"/>
                  <a:pt x="10740" y="1685471"/>
                </a:cubicBezTo>
                <a:lnTo>
                  <a:pt x="674994" y="194582"/>
                </a:lnTo>
                <a:close/>
              </a:path>
            </a:pathLst>
          </a:custGeom>
          <a:solidFill>
            <a:srgbClr val="2F5395">
              <a:alpha val="6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265CE8-8B59-0DA0-080C-04A8E9D90927}"/>
              </a:ext>
            </a:extLst>
          </p:cNvPr>
          <p:cNvGrpSpPr/>
          <p:nvPr/>
        </p:nvGrpSpPr>
        <p:grpSpPr>
          <a:xfrm>
            <a:off x="8707567" y="453331"/>
            <a:ext cx="1865212" cy="1805035"/>
            <a:chOff x="8731216" y="1060160"/>
            <a:chExt cx="1865212" cy="180503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5210039-D581-DFE5-E9D4-919A28D742D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416759" y="1263071"/>
              <a:ext cx="115215" cy="11521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DD2873E-B8AF-61A8-03AF-B3A6CC2C50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206631" y="2020285"/>
              <a:ext cx="115215" cy="11521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A85B298-9273-2E1E-5DD1-60904001FDC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81213" y="2749980"/>
              <a:ext cx="115215" cy="11521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52737E5-DEAE-D019-D79F-B1A0F896094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241" y="2749980"/>
              <a:ext cx="115215" cy="11521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95EDC5D-37F8-3AFA-DC11-F72BD53CC3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31216" y="1060160"/>
              <a:ext cx="115215" cy="11521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34F102C9-8FDA-2C9C-DD4F-DEE263B856A2}"/>
              </a:ext>
            </a:extLst>
          </p:cNvPr>
          <p:cNvGrpSpPr/>
          <p:nvPr/>
        </p:nvGrpSpPr>
        <p:grpSpPr>
          <a:xfrm>
            <a:off x="7541385" y="4881803"/>
            <a:ext cx="1805645" cy="1859490"/>
            <a:chOff x="7724264" y="3668144"/>
            <a:chExt cx="1805645" cy="1859490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53BC6BFB-4B3D-C14F-EBD9-113C4FBFB0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4264" y="3668144"/>
              <a:ext cx="1805645" cy="1859490"/>
              <a:chOff x="9014738" y="3510941"/>
              <a:chExt cx="2339062" cy="2408811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857D816-32E3-8FBF-5D30-5609C4225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31061" y="3897498"/>
                <a:ext cx="1964347" cy="1964347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FC3BDFED-3260-D531-BE1A-250826A4F196}"/>
                  </a:ext>
                </a:extLst>
              </p:cNvPr>
              <p:cNvGrpSpPr/>
              <p:nvPr/>
            </p:nvGrpSpPr>
            <p:grpSpPr>
              <a:xfrm>
                <a:off x="9275790" y="3839775"/>
                <a:ext cx="2078010" cy="2078010"/>
                <a:chOff x="8138160" y="822960"/>
                <a:chExt cx="2514600" cy="2514600"/>
              </a:xfrm>
            </p:grpSpPr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8027968F-D034-88D2-7A06-33F656E442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138160" y="3200400"/>
                  <a:ext cx="137160" cy="13716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EB286DF5-AB58-80F8-696C-092F8C23EEE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515600" y="3200400"/>
                  <a:ext cx="137160" cy="13716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FEC5F865-D5C9-E9B4-2665-56A9E89AB14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515600" y="822960"/>
                  <a:ext cx="137160" cy="13716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BF1490B-FBD3-B4F3-8685-E5C0D36633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138160" y="822960"/>
                  <a:ext cx="137160" cy="13716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2A15EADC-FF50-98B0-8A1C-214E1F34C028}"/>
                  </a:ext>
                </a:extLst>
              </p:cNvPr>
              <p:cNvGrpSpPr/>
              <p:nvPr/>
            </p:nvGrpSpPr>
            <p:grpSpPr>
              <a:xfrm>
                <a:off x="9014738" y="3510941"/>
                <a:ext cx="2212635" cy="2269877"/>
                <a:chOff x="7741335" y="392671"/>
                <a:chExt cx="2677508" cy="2746777"/>
              </a:xfrm>
            </p:grpSpPr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87F3F69F-B2C0-14F3-B8D1-23F4BDC32544}"/>
                    </a:ext>
                  </a:extLst>
                </p:cNvPr>
                <p:cNvSpPr txBox="1"/>
                <p:nvPr/>
              </p:nvSpPr>
              <p:spPr>
                <a:xfrm>
                  <a:off x="7741337" y="392673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+</a:t>
                  </a:r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607F668D-BDF1-BF38-8D78-790EE466999C}"/>
                    </a:ext>
                  </a:extLst>
                </p:cNvPr>
                <p:cNvSpPr txBox="1"/>
                <p:nvPr/>
              </p:nvSpPr>
              <p:spPr>
                <a:xfrm>
                  <a:off x="7741335" y="2770116"/>
                  <a:ext cx="2551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-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260D35DC-F81B-BC30-FE7A-94536A8B99DA}"/>
                    </a:ext>
                  </a:extLst>
                </p:cNvPr>
                <p:cNvSpPr txBox="1"/>
                <p:nvPr/>
              </p:nvSpPr>
              <p:spPr>
                <a:xfrm>
                  <a:off x="10118761" y="2770116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+</a:t>
                  </a: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7C590EA6-8293-1A5A-9D93-6BD935B7E520}"/>
                    </a:ext>
                  </a:extLst>
                </p:cNvPr>
                <p:cNvSpPr txBox="1"/>
                <p:nvPr/>
              </p:nvSpPr>
              <p:spPr>
                <a:xfrm>
                  <a:off x="10118758" y="392671"/>
                  <a:ext cx="2551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-</a:t>
                  </a:r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335228A5-E93F-85C4-4C9D-A6520AF6444B}"/>
                  </a:ext>
                </a:extLst>
              </p:cNvPr>
              <p:cNvGrpSpPr/>
              <p:nvPr/>
            </p:nvGrpSpPr>
            <p:grpSpPr>
              <a:xfrm>
                <a:off x="9275790" y="3841742"/>
                <a:ext cx="2078010" cy="2078010"/>
                <a:chOff x="8138160" y="822960"/>
                <a:chExt cx="2514600" cy="2514600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48AC7772-4643-4A2E-820D-7108EB4CB83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138160" y="3200400"/>
                  <a:ext cx="137160" cy="13716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D12DDED5-762E-6C5F-796B-7B318BD8E6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515600" y="3200400"/>
                  <a:ext cx="137160" cy="1371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F513A3FE-8664-4386-82D5-0E6F941C47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515600" y="822960"/>
                  <a:ext cx="137160" cy="13716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14449243-48CA-F3EC-15B3-846231D154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138160" y="822960"/>
                  <a:ext cx="137160" cy="1371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AEDF4D6F-FD95-1307-EDBC-18CB9975B50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287076" y="3848842"/>
                <a:ext cx="95211" cy="95211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AB25723F-FF2F-4CF1-6A6A-E6B278C2C6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287076" y="5813506"/>
                <a:ext cx="95211" cy="95211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3950630A-DFB0-AF35-5CEE-033A1F55D52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283455" y="4879672"/>
                <a:ext cx="95211" cy="95211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8099CD5B-2626-9427-2C21-597BBDFB78A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251345" y="4879672"/>
                <a:ext cx="95211" cy="95211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8B7D87F-9F81-E283-BC74-51CB3D1847C5}"/>
                </a:ext>
              </a:extLst>
            </p:cNvPr>
            <p:cNvCxnSpPr>
              <a:cxnSpLocks/>
              <a:stCxn id="107" idx="7"/>
              <a:endCxn id="105" idx="3"/>
            </p:cNvCxnSpPr>
            <p:nvPr/>
          </p:nvCxnSpPr>
          <p:spPr>
            <a:xfrm flipV="1">
              <a:off x="7994435" y="3991722"/>
              <a:ext cx="722778" cy="743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0CACCB68-2D30-FA96-53A6-F27100D4879B}"/>
                </a:ext>
              </a:extLst>
            </p:cNvPr>
            <p:cNvCxnSpPr>
              <a:cxnSpLocks/>
              <a:stCxn id="106" idx="7"/>
              <a:endCxn id="108" idx="3"/>
            </p:cNvCxnSpPr>
            <p:nvPr/>
          </p:nvCxnSpPr>
          <p:spPr>
            <a:xfrm flipV="1">
              <a:off x="8769183" y="4787475"/>
              <a:ext cx="692400" cy="66890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E8185C8-1A44-A84D-B635-FED5257DF663}"/>
              </a:ext>
            </a:extLst>
          </p:cNvPr>
          <p:cNvGrpSpPr/>
          <p:nvPr/>
        </p:nvGrpSpPr>
        <p:grpSpPr>
          <a:xfrm>
            <a:off x="9675965" y="4867454"/>
            <a:ext cx="1805645" cy="1859490"/>
            <a:chOff x="9858844" y="3653795"/>
            <a:chExt cx="1805645" cy="185949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406AD58-26D6-7EC0-2C52-3CFA9D549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03030" y="3952199"/>
              <a:ext cx="1516383" cy="1516384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E59F337-211A-BAAF-37B8-FB2A8BB37CD9}"/>
                </a:ext>
              </a:extLst>
            </p:cNvPr>
            <p:cNvGrpSpPr/>
            <p:nvPr/>
          </p:nvGrpSpPr>
          <p:grpSpPr>
            <a:xfrm>
              <a:off x="10060364" y="3907640"/>
              <a:ext cx="1604125" cy="1604127"/>
              <a:chOff x="8138160" y="822960"/>
              <a:chExt cx="2514600" cy="25146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9197296-595F-E1D2-88B8-569E84E6D1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8160" y="3200400"/>
                <a:ext cx="137160" cy="1371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31B62BD-4AE9-41BD-8077-8B4D08FA0E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15600" y="3200400"/>
                <a:ext cx="137160" cy="1371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4EA3397-5F37-7A44-5146-78FC6E03F3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15600" y="822960"/>
                <a:ext cx="137160" cy="1371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C39DBE2-DD7D-9477-E5A2-D4F8C706B7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8160" y="822960"/>
                <a:ext cx="137160" cy="1371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862759E-2FA6-9AC2-0E0E-E098F8C29E8E}"/>
                </a:ext>
              </a:extLst>
            </p:cNvPr>
            <p:cNvGrpSpPr/>
            <p:nvPr/>
          </p:nvGrpSpPr>
          <p:grpSpPr>
            <a:xfrm>
              <a:off x="9858844" y="3653795"/>
              <a:ext cx="1708049" cy="1752239"/>
              <a:chOff x="7741335" y="392671"/>
              <a:chExt cx="2677508" cy="274677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EC586FD-6CA4-D1E2-C9A5-E1DCA1F0767E}"/>
                  </a:ext>
                </a:extLst>
              </p:cNvPr>
              <p:cNvSpPr txBox="1"/>
              <p:nvPr/>
            </p:nvSpPr>
            <p:spPr>
              <a:xfrm>
                <a:off x="7741337" y="39267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+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05BDC8B-9B29-35E0-3390-5707DDF54315}"/>
                  </a:ext>
                </a:extLst>
              </p:cNvPr>
              <p:cNvSpPr txBox="1"/>
              <p:nvPr/>
            </p:nvSpPr>
            <p:spPr>
              <a:xfrm>
                <a:off x="7741335" y="2770116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-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77F2C53-6E23-9B91-096C-2C9AC105905B}"/>
                  </a:ext>
                </a:extLst>
              </p:cNvPr>
              <p:cNvSpPr txBox="1"/>
              <p:nvPr/>
            </p:nvSpPr>
            <p:spPr>
              <a:xfrm>
                <a:off x="10118761" y="277011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+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4CD899C-B91A-F3E0-389C-25E2AF99C518}"/>
                  </a:ext>
                </a:extLst>
              </p:cNvPr>
              <p:cNvSpPr txBox="1"/>
              <p:nvPr/>
            </p:nvSpPr>
            <p:spPr>
              <a:xfrm>
                <a:off x="10118758" y="392671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-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D240888-5381-6CC6-CF79-07167A58710E}"/>
                </a:ext>
              </a:extLst>
            </p:cNvPr>
            <p:cNvGrpSpPr/>
            <p:nvPr/>
          </p:nvGrpSpPr>
          <p:grpSpPr>
            <a:xfrm>
              <a:off x="10060364" y="3909158"/>
              <a:ext cx="1604125" cy="1604127"/>
              <a:chOff x="8138160" y="822960"/>
              <a:chExt cx="2514600" cy="251460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3935042F-4BB1-6077-75DC-68317E49A3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8160" y="3200400"/>
                <a:ext cx="137160" cy="13716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B867A340-CFF2-D6FE-DCDC-0CACC3CA53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15600" y="3200400"/>
                <a:ext cx="137160" cy="13716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A69953E-F346-00BB-361A-D0BF57135E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15600" y="822960"/>
                <a:ext cx="137160" cy="13716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3043AF0-D7A3-B071-C579-6E64CA5113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8160" y="822960"/>
                <a:ext cx="137160" cy="13716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A0BDD05-D295-D7BD-9D9D-6A3E5312CD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841029" y="3914639"/>
              <a:ext cx="73498" cy="7349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B76B899-4D38-D251-BBF7-E59C0B92417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841029" y="5431268"/>
              <a:ext cx="73498" cy="7349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A06186D-0DCC-6C83-4B1F-C554CCF823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066281" y="4710392"/>
              <a:ext cx="73498" cy="7349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058F644-66AD-798F-F1E8-ED57575A47D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585399" y="4710392"/>
              <a:ext cx="73498" cy="7349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BAB8ACB-C619-C11D-F393-8776348F49AA}"/>
                </a:ext>
              </a:extLst>
            </p:cNvPr>
            <p:cNvCxnSpPr>
              <a:cxnSpLocks/>
              <a:stCxn id="74" idx="1"/>
              <a:endCxn id="75" idx="5"/>
            </p:cNvCxnSpPr>
            <p:nvPr/>
          </p:nvCxnSpPr>
          <p:spPr>
            <a:xfrm flipH="1" flipV="1">
              <a:off x="10129015" y="4773126"/>
              <a:ext cx="722778" cy="66890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49AE006-2E7D-624E-F059-C74171CBF7F6}"/>
                </a:ext>
              </a:extLst>
            </p:cNvPr>
            <p:cNvCxnSpPr>
              <a:cxnSpLocks/>
              <a:stCxn id="76" idx="1"/>
              <a:endCxn id="73" idx="5"/>
            </p:cNvCxnSpPr>
            <p:nvPr/>
          </p:nvCxnSpPr>
          <p:spPr>
            <a:xfrm flipH="1" flipV="1">
              <a:off x="10903763" y="3977373"/>
              <a:ext cx="692400" cy="743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A6222F8-7204-3400-497F-9244913A0946}"/>
              </a:ext>
            </a:extLst>
          </p:cNvPr>
          <p:cNvGrpSpPr/>
          <p:nvPr/>
        </p:nvGrpSpPr>
        <p:grpSpPr>
          <a:xfrm>
            <a:off x="8526890" y="2659700"/>
            <a:ext cx="1805645" cy="1859490"/>
            <a:chOff x="9858844" y="3653795"/>
            <a:chExt cx="1805645" cy="1859490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042D7529-3391-47DE-AD61-F65CD26930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03030" y="3952199"/>
              <a:ext cx="1516383" cy="1516384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785E917-4568-DBCE-5D27-9BBDCA112083}"/>
                </a:ext>
              </a:extLst>
            </p:cNvPr>
            <p:cNvGrpSpPr/>
            <p:nvPr/>
          </p:nvGrpSpPr>
          <p:grpSpPr>
            <a:xfrm>
              <a:off x="10060364" y="3907640"/>
              <a:ext cx="1604125" cy="1604127"/>
              <a:chOff x="8138160" y="822960"/>
              <a:chExt cx="2514600" cy="2514600"/>
            </a:xfrm>
          </p:grpSpPr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4750AF53-27AC-2E7C-191A-74A65A432A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8160" y="3200400"/>
                <a:ext cx="137160" cy="1371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75661583-437A-3CF8-F670-F7B8DAE6C7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15600" y="3200400"/>
                <a:ext cx="137160" cy="1371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0A622223-1459-52EB-29AC-65CC32188A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15600" y="822960"/>
                <a:ext cx="137160" cy="1371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DECAD5B6-932A-4080-EB8A-1FD1EE74CF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8160" y="822960"/>
                <a:ext cx="137160" cy="1371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FAA48558-4975-E8B1-95C9-D258FC47CD0E}"/>
                </a:ext>
              </a:extLst>
            </p:cNvPr>
            <p:cNvGrpSpPr/>
            <p:nvPr/>
          </p:nvGrpSpPr>
          <p:grpSpPr>
            <a:xfrm>
              <a:off x="9858844" y="3653795"/>
              <a:ext cx="1708049" cy="1752239"/>
              <a:chOff x="7741335" y="392671"/>
              <a:chExt cx="2677508" cy="2746777"/>
            </a:xfrm>
          </p:grpSpPr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C64A64CF-F7F6-84EE-10D4-924AED48696C}"/>
                  </a:ext>
                </a:extLst>
              </p:cNvPr>
              <p:cNvSpPr txBox="1"/>
              <p:nvPr/>
            </p:nvSpPr>
            <p:spPr>
              <a:xfrm>
                <a:off x="7741337" y="39267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+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17EF3F1E-5B61-59F5-86F3-2281FD26E2F2}"/>
                  </a:ext>
                </a:extLst>
              </p:cNvPr>
              <p:cNvSpPr txBox="1"/>
              <p:nvPr/>
            </p:nvSpPr>
            <p:spPr>
              <a:xfrm>
                <a:off x="7741335" y="2770116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-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FE07703-7A0B-0FE6-89F4-8C4B98FA7F57}"/>
                  </a:ext>
                </a:extLst>
              </p:cNvPr>
              <p:cNvSpPr txBox="1"/>
              <p:nvPr/>
            </p:nvSpPr>
            <p:spPr>
              <a:xfrm>
                <a:off x="10118761" y="277011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+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9E4A3D87-78D4-E177-CA55-E7CE9D05DBAA}"/>
                  </a:ext>
                </a:extLst>
              </p:cNvPr>
              <p:cNvSpPr txBox="1"/>
              <p:nvPr/>
            </p:nvSpPr>
            <p:spPr>
              <a:xfrm>
                <a:off x="10118758" y="392671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-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47C4FBAA-4B34-13F8-C130-62CE42F7D554}"/>
                </a:ext>
              </a:extLst>
            </p:cNvPr>
            <p:cNvGrpSpPr/>
            <p:nvPr/>
          </p:nvGrpSpPr>
          <p:grpSpPr>
            <a:xfrm>
              <a:off x="10060364" y="3909158"/>
              <a:ext cx="1604125" cy="1604127"/>
              <a:chOff x="8138160" y="822960"/>
              <a:chExt cx="2514600" cy="2514600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464DC041-1E4C-4AC8-80A4-874A7F7330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8160" y="3200400"/>
                <a:ext cx="137160" cy="13716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D7B863C4-100B-0CC0-6148-116F9DC41E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15600" y="3200400"/>
                <a:ext cx="137160" cy="13716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363883E1-307E-E11F-C16E-94ED67BB9B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15600" y="822960"/>
                <a:ext cx="137160" cy="13716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115E9871-6E85-86D8-E895-B972BCEB21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8160" y="822960"/>
                <a:ext cx="137160" cy="13716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E4BADAF7-5DE1-2A3B-F1A6-5D07ADEC43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841029" y="3914639"/>
              <a:ext cx="73498" cy="7349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395938C-6718-0AC0-01C0-2072725287C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841029" y="5431268"/>
              <a:ext cx="73498" cy="7349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C1AF1972-DA71-0889-28CE-451C062B64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066281" y="4710392"/>
              <a:ext cx="73498" cy="7349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F2A05194-7D3C-6B7F-78BB-8153DE689D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585399" y="4710392"/>
              <a:ext cx="73498" cy="7349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59" name="Arrow: Down 158">
            <a:extLst>
              <a:ext uri="{FF2B5EF4-FFF2-40B4-BE49-F238E27FC236}">
                <a16:creationId xmlns:a16="http://schemas.microsoft.com/office/drawing/2014/main" id="{C995B69A-8084-7F9F-2FB3-ACF97D290C5C}"/>
              </a:ext>
            </a:extLst>
          </p:cNvPr>
          <p:cNvSpPr/>
          <p:nvPr/>
        </p:nvSpPr>
        <p:spPr>
          <a:xfrm rot="2039444">
            <a:off x="9066679" y="4572000"/>
            <a:ext cx="162797" cy="45897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Arrow: Down 159">
            <a:extLst>
              <a:ext uri="{FF2B5EF4-FFF2-40B4-BE49-F238E27FC236}">
                <a16:creationId xmlns:a16="http://schemas.microsoft.com/office/drawing/2014/main" id="{01C27747-5CE2-29DA-7DD8-A5D5AA568FCA}"/>
              </a:ext>
            </a:extLst>
          </p:cNvPr>
          <p:cNvSpPr/>
          <p:nvPr/>
        </p:nvSpPr>
        <p:spPr>
          <a:xfrm rot="19560556" flipH="1">
            <a:off x="9884517" y="4572000"/>
            <a:ext cx="162797" cy="45897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F9D2F9B-C87C-5021-64D7-1D9630F4FC6E}"/>
              </a:ext>
            </a:extLst>
          </p:cNvPr>
          <p:cNvSpPr txBox="1"/>
          <p:nvPr/>
        </p:nvSpPr>
        <p:spPr>
          <a:xfrm>
            <a:off x="8898012" y="452628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A8E67CF-3696-C100-F32F-45AFBFD0DF3D}"/>
              </a:ext>
            </a:extLst>
          </p:cNvPr>
          <p:cNvSpPr txBox="1"/>
          <p:nvPr/>
        </p:nvSpPr>
        <p:spPr>
          <a:xfrm>
            <a:off x="9930761" y="452628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560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6" grpId="0" animBg="1"/>
      <p:bldP spid="37" grpId="0" animBg="1"/>
      <p:bldP spid="38" grpId="0" animBg="1"/>
      <p:bldP spid="159" grpId="0" animBg="1"/>
      <p:bldP spid="160" grpId="0" animBg="1"/>
      <p:bldP spid="161" grpId="0"/>
      <p:bldP spid="16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FD8045-4A2E-2A1E-92A7-EE5B37348B20}"/>
              </a:ext>
            </a:extLst>
          </p:cNvPr>
          <p:cNvSpPr txBox="1"/>
          <p:nvPr/>
        </p:nvSpPr>
        <p:spPr>
          <a:xfrm>
            <a:off x="7812275" y="6483316"/>
            <a:ext cx="439761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https://github.com/mkazhdan/PoissonRecon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77268-6C42-3B40-FFD1-71D535B7E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353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8800" dirty="0"/>
          </a:p>
          <a:p>
            <a:pPr marL="0" indent="0" algn="ctr">
              <a:buNone/>
            </a:pPr>
            <a:r>
              <a:rPr lang="en-US" sz="115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74792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Implicit Reconstruction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Global system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robust to noise, missing data, etc.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Adaptive/hierarchical representation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dirty="0"/>
                  <a:t>linear complexity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0DB3918-B68F-2414-1F6D-B6F638A72805}"/>
              </a:ext>
            </a:extLst>
          </p:cNvPr>
          <p:cNvSpPr txBox="1"/>
          <p:nvPr/>
        </p:nvSpPr>
        <p:spPr>
          <a:xfrm>
            <a:off x="8714488" y="7254122"/>
            <a:ext cx="263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https://3d.si.edu/explore/</a:t>
            </a:r>
          </a:p>
        </p:txBody>
      </p:sp>
      <p:pic>
        <p:nvPicPr>
          <p:cNvPr id="21" name="Picture 20" descr="A white statue of a person&#10;&#10;Description automatically generated">
            <a:extLst>
              <a:ext uri="{FF2B5EF4-FFF2-40B4-BE49-F238E27FC236}">
                <a16:creationId xmlns:a16="http://schemas.microsoft.com/office/drawing/2014/main" id="{8646DFEE-FF5D-6BFE-B139-33CF3A2FE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07" y="3782291"/>
            <a:ext cx="2743200" cy="2743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11A10C6-4681-AFC8-858B-823B45D0B1CB}"/>
              </a:ext>
            </a:extLst>
          </p:cNvPr>
          <p:cNvSpPr txBox="1"/>
          <p:nvPr/>
        </p:nvSpPr>
        <p:spPr>
          <a:xfrm>
            <a:off x="6524185" y="6217921"/>
            <a:ext cx="18288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 minutes; 20GB</a:t>
            </a:r>
          </a:p>
        </p:txBody>
      </p:sp>
      <p:pic>
        <p:nvPicPr>
          <p:cNvPr id="23" name="Picture 22" descr="A close-up of a head&#10;&#10;Description automatically generated">
            <a:extLst>
              <a:ext uri="{FF2B5EF4-FFF2-40B4-BE49-F238E27FC236}">
                <a16:creationId xmlns:a16="http://schemas.microsoft.com/office/drawing/2014/main" id="{9C92DC30-BC58-5976-AB3A-06CF61301E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55" y="2834640"/>
            <a:ext cx="2743200" cy="2743200"/>
          </a:xfrm>
          <a:prstGeom prst="rect">
            <a:avLst/>
          </a:prstGeom>
        </p:spPr>
      </p:pic>
      <p:pic>
        <p:nvPicPr>
          <p:cNvPr id="24" name="Picture 23" descr="A white rabbit statue&#10;&#10;Description automatically generated">
            <a:extLst>
              <a:ext uri="{FF2B5EF4-FFF2-40B4-BE49-F238E27FC236}">
                <a16:creationId xmlns:a16="http://schemas.microsoft.com/office/drawing/2014/main" id="{A1923786-1166-90B9-0F86-D0C0E5F417B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079" y="3782291"/>
            <a:ext cx="2743200" cy="2743200"/>
          </a:xfrm>
          <a:prstGeom prst="rect">
            <a:avLst/>
          </a:prstGeom>
        </p:spPr>
      </p:pic>
      <p:pic>
        <p:nvPicPr>
          <p:cNvPr id="25" name="Picture 24" descr="A black and white image of a rabbit&#10;&#10;Description automatically generated">
            <a:extLst>
              <a:ext uri="{FF2B5EF4-FFF2-40B4-BE49-F238E27FC236}">
                <a16:creationId xmlns:a16="http://schemas.microsoft.com/office/drawing/2014/main" id="{08B2DADD-B6AA-D5E1-C19E-2B8E6599839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83" y="2834640"/>
            <a:ext cx="2743200" cy="27432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0B3D5DE-C566-C47B-31F8-3FF025538766}"/>
              </a:ext>
            </a:extLst>
          </p:cNvPr>
          <p:cNvSpPr txBox="1">
            <a:spLocks/>
          </p:cNvSpPr>
          <p:nvPr/>
        </p:nvSpPr>
        <p:spPr>
          <a:xfrm>
            <a:off x="4803331" y="5270270"/>
            <a:ext cx="18288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10M Points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BD126D-1014-A77A-466F-A5EC3771775F}"/>
              </a:ext>
            </a:extLst>
          </p:cNvPr>
          <p:cNvSpPr txBox="1">
            <a:spLocks/>
          </p:cNvSpPr>
          <p:nvPr/>
        </p:nvSpPr>
        <p:spPr>
          <a:xfrm>
            <a:off x="314111" y="5270270"/>
            <a:ext cx="20574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360K Points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F5EFE0-4BB5-E4F4-0531-B09BCC54370B}"/>
              </a:ext>
            </a:extLst>
          </p:cNvPr>
          <p:cNvSpPr txBox="1">
            <a:spLocks/>
          </p:cNvSpPr>
          <p:nvPr/>
        </p:nvSpPr>
        <p:spPr>
          <a:xfrm>
            <a:off x="2457755" y="6217921"/>
            <a:ext cx="20574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16 seconds; 870MB</a:t>
            </a:r>
          </a:p>
        </p:txBody>
      </p:sp>
    </p:spTree>
    <p:extLst>
      <p:ext uri="{BB962C8B-B14F-4D97-AF65-F5344CB8AC3E}">
        <p14:creationId xmlns:p14="http://schemas.microsoft.com/office/powerpoint/2010/main" val="41602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Implicit Reconstruction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Global system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robust to noise, missing data, etc.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Adaptive/hierarchical representation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dirty="0"/>
                  <a:t>linear complexity</a:t>
                </a:r>
              </a:p>
              <a:p>
                <a:pPr lvl="1">
                  <a:buFont typeface="Wingdings" panose="05000000000000000000" pitchFamily="2" charset="2"/>
                  <a:buChar char="û"/>
                </a:pPr>
                <a:r>
                  <a:rPr lang="en-US" dirty="0"/>
                  <a:t>Do not scale to large models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9F94181A-387F-AB06-DF29-37E4F6B7B78F}"/>
              </a:ext>
            </a:extLst>
          </p:cNvPr>
          <p:cNvSpPr/>
          <p:nvPr/>
        </p:nvSpPr>
        <p:spPr>
          <a:xfrm>
            <a:off x="10528475" y="2236304"/>
            <a:ext cx="66354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F7B9B-4BE2-9009-B80D-CA4BF7A349A9}"/>
              </a:ext>
            </a:extLst>
          </p:cNvPr>
          <p:cNvSpPr txBox="1"/>
          <p:nvPr/>
        </p:nvSpPr>
        <p:spPr>
          <a:xfrm>
            <a:off x="8714488" y="7254122"/>
            <a:ext cx="263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https://3d.si.edu/explore/</a:t>
            </a:r>
          </a:p>
        </p:txBody>
      </p:sp>
      <p:pic>
        <p:nvPicPr>
          <p:cNvPr id="7" name="Picture 6" descr="A white statue of a person&#10;&#10;Description automatically generated">
            <a:extLst>
              <a:ext uri="{FF2B5EF4-FFF2-40B4-BE49-F238E27FC236}">
                <a16:creationId xmlns:a16="http://schemas.microsoft.com/office/drawing/2014/main" id="{5A667F78-339C-187C-B3D4-9437BC66C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07" y="3782291"/>
            <a:ext cx="2743200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F9852C-546A-56BF-E3BA-B47C7665C4C8}"/>
              </a:ext>
            </a:extLst>
          </p:cNvPr>
          <p:cNvSpPr txBox="1"/>
          <p:nvPr/>
        </p:nvSpPr>
        <p:spPr>
          <a:xfrm>
            <a:off x="6524185" y="6217921"/>
            <a:ext cx="18288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 minutes; 20GB</a:t>
            </a:r>
          </a:p>
        </p:txBody>
      </p:sp>
      <p:pic>
        <p:nvPicPr>
          <p:cNvPr id="9" name="Picture 8" descr="A close-up of a head&#10;&#10;Description automatically generated">
            <a:extLst>
              <a:ext uri="{FF2B5EF4-FFF2-40B4-BE49-F238E27FC236}">
                <a16:creationId xmlns:a16="http://schemas.microsoft.com/office/drawing/2014/main" id="{042B058A-1BFF-A767-7B9F-826C160D2D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55" y="2834640"/>
            <a:ext cx="2743200" cy="2743200"/>
          </a:xfrm>
          <a:prstGeom prst="rect">
            <a:avLst/>
          </a:prstGeom>
        </p:spPr>
      </p:pic>
      <p:pic>
        <p:nvPicPr>
          <p:cNvPr id="10" name="Picture 9" descr="A white rabbit statue&#10;&#10;Description automatically generated">
            <a:extLst>
              <a:ext uri="{FF2B5EF4-FFF2-40B4-BE49-F238E27FC236}">
                <a16:creationId xmlns:a16="http://schemas.microsoft.com/office/drawing/2014/main" id="{71189741-961F-BC08-A69C-73092397A31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079" y="3782291"/>
            <a:ext cx="2743200" cy="2743200"/>
          </a:xfrm>
          <a:prstGeom prst="rect">
            <a:avLst/>
          </a:prstGeom>
        </p:spPr>
      </p:pic>
      <p:pic>
        <p:nvPicPr>
          <p:cNvPr id="11" name="Picture 10" descr="A black and white image of a rabbit&#10;&#10;Description automatically generated">
            <a:extLst>
              <a:ext uri="{FF2B5EF4-FFF2-40B4-BE49-F238E27FC236}">
                <a16:creationId xmlns:a16="http://schemas.microsoft.com/office/drawing/2014/main" id="{D6128F5A-7860-1517-68F2-05FDA877C3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83" y="2834640"/>
            <a:ext cx="2743200" cy="2743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3B4117-A0E8-2D3A-22BF-AC3306ECBFBE}"/>
              </a:ext>
            </a:extLst>
          </p:cNvPr>
          <p:cNvSpPr txBox="1">
            <a:spLocks/>
          </p:cNvSpPr>
          <p:nvPr/>
        </p:nvSpPr>
        <p:spPr>
          <a:xfrm>
            <a:off x="4803331" y="5270270"/>
            <a:ext cx="18288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10M Points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584154-8DF4-5DF8-9F21-7CDFA8BA2B5F}"/>
              </a:ext>
            </a:extLst>
          </p:cNvPr>
          <p:cNvSpPr txBox="1">
            <a:spLocks/>
          </p:cNvSpPr>
          <p:nvPr/>
        </p:nvSpPr>
        <p:spPr>
          <a:xfrm>
            <a:off x="314111" y="5270270"/>
            <a:ext cx="20574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360K Points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7E553A-4031-8B22-0C1F-93F69605113A}"/>
              </a:ext>
            </a:extLst>
          </p:cNvPr>
          <p:cNvSpPr txBox="1">
            <a:spLocks/>
          </p:cNvSpPr>
          <p:nvPr/>
        </p:nvSpPr>
        <p:spPr>
          <a:xfrm>
            <a:off x="2457755" y="6217921"/>
            <a:ext cx="20574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16 seconds; 870MB</a:t>
            </a:r>
          </a:p>
        </p:txBody>
      </p:sp>
      <p:pic>
        <p:nvPicPr>
          <p:cNvPr id="18" name="Picture 17" descr="A statue of a person&#10;&#10;Description automatically generated">
            <a:extLst>
              <a:ext uri="{FF2B5EF4-FFF2-40B4-BE49-F238E27FC236}">
                <a16:creationId xmlns:a16="http://schemas.microsoft.com/office/drawing/2014/main" id="{227FAB50-3A84-F81E-A103-84AF85A091A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38" y="457200"/>
            <a:ext cx="2743200" cy="5508000"/>
          </a:xfrm>
          <a:prstGeom prst="rect">
            <a:avLst/>
          </a:prstGeom>
        </p:spPr>
      </p:pic>
      <p:pic>
        <p:nvPicPr>
          <p:cNvPr id="19" name="Picture 18" descr="A statue of a person&#10;&#10;Description automatically generated">
            <a:extLst>
              <a:ext uri="{FF2B5EF4-FFF2-40B4-BE49-F238E27FC236}">
                <a16:creationId xmlns:a16="http://schemas.microsoft.com/office/drawing/2014/main" id="{32AE82AA-5039-F638-3797-F12F0AB71CD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06" y="1180407"/>
            <a:ext cx="2743200" cy="550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2884A6-E3E6-ACB2-51DE-08C86C173793}"/>
              </a:ext>
            </a:extLst>
          </p:cNvPr>
          <p:cNvSpPr txBox="1"/>
          <p:nvPr/>
        </p:nvSpPr>
        <p:spPr>
          <a:xfrm>
            <a:off x="8594383" y="5270270"/>
            <a:ext cx="1941757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1B Points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50CBF9-8DF6-EEF8-649C-FC07988E2D80}"/>
              </a:ext>
            </a:extLst>
          </p:cNvPr>
          <p:cNvSpPr txBox="1"/>
          <p:nvPr/>
        </p:nvSpPr>
        <p:spPr>
          <a:xfrm>
            <a:off x="10114467" y="6217921"/>
            <a:ext cx="1990163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~15 Hours; ~2TB</a:t>
            </a:r>
          </a:p>
        </p:txBody>
      </p:sp>
    </p:spTree>
    <p:extLst>
      <p:ext uri="{BB962C8B-B14F-4D97-AF65-F5344CB8AC3E}">
        <p14:creationId xmlns:p14="http://schemas.microsoft.com/office/powerpoint/2010/main" val="1713507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7579A-2DB0-09DC-0FEE-23863AA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B1E30-23FD-AA93-CD80-3F638C41E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Leverage distributed computing:</a:t>
            </a:r>
          </a:p>
          <a:p>
            <a:r>
              <a:rPr lang="en-US" dirty="0"/>
              <a:t>Partition points</a:t>
            </a:r>
          </a:p>
          <a:p>
            <a:r>
              <a:rPr lang="en-US" dirty="0"/>
              <a:t>Distribute reconstruction</a:t>
            </a:r>
          </a:p>
          <a:p>
            <a:r>
              <a:rPr lang="en-US" dirty="0"/>
              <a:t>Merge reconstructed surfaces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Challenge</a:t>
            </a:r>
            <a:r>
              <a:rPr lang="en-US" dirty="0"/>
              <a:t>:</a:t>
            </a:r>
          </a:p>
          <a:p>
            <a:r>
              <a:rPr lang="en-US" dirty="0"/>
              <a:t>Implicit functions need to agree</a:t>
            </a:r>
          </a:p>
          <a:p>
            <a:r>
              <a:rPr lang="en-US" dirty="0"/>
              <a:t>Extracted surfaces need to match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9" name="Picture 78" descr="A person in a body suit&#10;&#10;Description automatically generated with medium confidence">
            <a:extLst>
              <a:ext uri="{FF2B5EF4-FFF2-40B4-BE49-F238E27FC236}">
                <a16:creationId xmlns:a16="http://schemas.microsoft.com/office/drawing/2014/main" id="{85DF4373-A82D-9D1B-5BDB-5309FFCC69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06" y="445722"/>
            <a:ext cx="965756" cy="1939116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232FDB6A-B1D7-91AC-6597-92BADA2354E1}"/>
              </a:ext>
            </a:extLst>
          </p:cNvPr>
          <p:cNvGrpSpPr/>
          <p:nvPr/>
        </p:nvGrpSpPr>
        <p:grpSpPr>
          <a:xfrm>
            <a:off x="7996658" y="154855"/>
            <a:ext cx="965756" cy="2423896"/>
            <a:chOff x="5486400" y="0"/>
            <a:chExt cx="2732442" cy="6858000"/>
          </a:xfrm>
        </p:grpSpPr>
        <p:pic>
          <p:nvPicPr>
            <p:cNvPr id="114" name="Picture 113" descr="A black and white image of a black and white image of a black and white image of a black and white image of a black and white image of a black and white image of a black and&#10;&#10;Description automatically generated">
              <a:extLst>
                <a:ext uri="{FF2B5EF4-FFF2-40B4-BE49-F238E27FC236}">
                  <a16:creationId xmlns:a16="http://schemas.microsoft.com/office/drawing/2014/main" id="{1CDC2881-8680-5F75-05FB-ED8013A1C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0"/>
              <a:ext cx="2732442" cy="5486400"/>
            </a:xfrm>
            <a:prstGeom prst="rect">
              <a:avLst/>
            </a:prstGeom>
          </p:spPr>
        </p:pic>
        <p:pic>
          <p:nvPicPr>
            <p:cNvPr id="115" name="Picture 114" descr="A black and white photo of a train&#10;&#10;Description automatically generated">
              <a:extLst>
                <a:ext uri="{FF2B5EF4-FFF2-40B4-BE49-F238E27FC236}">
                  <a16:creationId xmlns:a16="http://schemas.microsoft.com/office/drawing/2014/main" id="{18A83FFE-741F-4B14-A368-FFD166377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1371600"/>
              <a:ext cx="2732442" cy="5486400"/>
            </a:xfrm>
            <a:prstGeom prst="rect">
              <a:avLst/>
            </a:prstGeom>
          </p:spPr>
        </p:pic>
        <p:pic>
          <p:nvPicPr>
            <p:cNvPr id="116" name="Picture 115" descr="A close-up of a person's legs&#10;&#10;Description automatically generated">
              <a:extLst>
                <a:ext uri="{FF2B5EF4-FFF2-40B4-BE49-F238E27FC236}">
                  <a16:creationId xmlns:a16="http://schemas.microsoft.com/office/drawing/2014/main" id="{598780ED-B344-77A9-0475-4F5EAF47B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1097280"/>
              <a:ext cx="2732442" cy="5486400"/>
            </a:xfrm>
            <a:prstGeom prst="rect">
              <a:avLst/>
            </a:prstGeom>
          </p:spPr>
        </p:pic>
        <p:pic>
          <p:nvPicPr>
            <p:cNvPr id="117" name="Picture 116" descr="A black and white image of a human body&#10;&#10;Description automatically generated">
              <a:extLst>
                <a:ext uri="{FF2B5EF4-FFF2-40B4-BE49-F238E27FC236}">
                  <a16:creationId xmlns:a16="http://schemas.microsoft.com/office/drawing/2014/main" id="{F4A3DF02-0CAB-43B0-0200-24655F96C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548640"/>
              <a:ext cx="2732442" cy="548640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2E9A2E4-A404-378F-CE3B-32155CDAB611}"/>
              </a:ext>
            </a:extLst>
          </p:cNvPr>
          <p:cNvGrpSpPr/>
          <p:nvPr/>
        </p:nvGrpSpPr>
        <p:grpSpPr>
          <a:xfrm>
            <a:off x="10072027" y="161193"/>
            <a:ext cx="965756" cy="2423896"/>
            <a:chOff x="8229600" y="0"/>
            <a:chExt cx="2732442" cy="6858000"/>
          </a:xfrm>
        </p:grpSpPr>
        <p:pic>
          <p:nvPicPr>
            <p:cNvPr id="110" name="Picture 109" descr="A close-up of a black object&#10;&#10;Description automatically generated">
              <a:extLst>
                <a:ext uri="{FF2B5EF4-FFF2-40B4-BE49-F238E27FC236}">
                  <a16:creationId xmlns:a16="http://schemas.microsoft.com/office/drawing/2014/main" id="{32AA474A-2DFA-FF27-380D-880D18F1B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0"/>
              <a:ext cx="2732442" cy="5486400"/>
            </a:xfrm>
            <a:prstGeom prst="rect">
              <a:avLst/>
            </a:prstGeom>
          </p:spPr>
        </p:pic>
        <p:pic>
          <p:nvPicPr>
            <p:cNvPr id="111" name="Picture 110" descr="A white background with black text&#10;&#10;Description automatically generated">
              <a:extLst>
                <a:ext uri="{FF2B5EF4-FFF2-40B4-BE49-F238E27FC236}">
                  <a16:creationId xmlns:a16="http://schemas.microsoft.com/office/drawing/2014/main" id="{0FB6402F-9969-CBDA-0B53-0D636A249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371600"/>
              <a:ext cx="2732442" cy="5486400"/>
            </a:xfrm>
            <a:prstGeom prst="rect">
              <a:avLst/>
            </a:prstGeom>
          </p:spPr>
        </p:pic>
        <p:pic>
          <p:nvPicPr>
            <p:cNvPr id="112" name="Picture 111" descr="A close-up of a human legs&#10;&#10;Description automatically generated">
              <a:extLst>
                <a:ext uri="{FF2B5EF4-FFF2-40B4-BE49-F238E27FC236}">
                  <a16:creationId xmlns:a16="http://schemas.microsoft.com/office/drawing/2014/main" id="{E52156DD-C5F9-B070-3A93-34EB51C5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097280"/>
              <a:ext cx="2732442" cy="5486400"/>
            </a:xfrm>
            <a:prstGeom prst="rect">
              <a:avLst/>
            </a:prstGeom>
          </p:spPr>
        </p:pic>
        <p:pic>
          <p:nvPicPr>
            <p:cNvPr id="113" name="Picture 112" descr="A statue of a person&#10;&#10;Description automatically generated">
              <a:extLst>
                <a:ext uri="{FF2B5EF4-FFF2-40B4-BE49-F238E27FC236}">
                  <a16:creationId xmlns:a16="http://schemas.microsoft.com/office/drawing/2014/main" id="{924ADAFC-5FD6-E781-8AA3-956EA2695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548640"/>
              <a:ext cx="2732442" cy="5486400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83B5A51-3AEF-0FAF-4C91-A9F48B5906F3}"/>
              </a:ext>
            </a:extLst>
          </p:cNvPr>
          <p:cNvGrpSpPr/>
          <p:nvPr/>
        </p:nvGrpSpPr>
        <p:grpSpPr>
          <a:xfrm>
            <a:off x="8823205" y="261950"/>
            <a:ext cx="1217484" cy="2189194"/>
            <a:chOff x="9974670" y="303009"/>
            <a:chExt cx="3444655" cy="6193951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0767786-E053-B8AB-2FB9-67AE16AD13F7}"/>
                </a:ext>
              </a:extLst>
            </p:cNvPr>
            <p:cNvGrpSpPr/>
            <p:nvPr/>
          </p:nvGrpSpPr>
          <p:grpSpPr>
            <a:xfrm>
              <a:off x="9974697" y="303009"/>
              <a:ext cx="3444610" cy="914400"/>
              <a:chOff x="4195141" y="285076"/>
              <a:chExt cx="3444610" cy="914400"/>
            </a:xfrm>
          </p:grpSpPr>
          <p:pic>
            <p:nvPicPr>
              <p:cNvPr id="107" name="Graphic 106" descr="Processor with solid fill">
                <a:extLst>
                  <a:ext uri="{FF2B5EF4-FFF2-40B4-BE49-F238E27FC236}">
                    <a16:creationId xmlns:a16="http://schemas.microsoft.com/office/drawing/2014/main" id="{21329B6D-BDE4-3630-0C21-2DB966698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08" name="Arrow: Right 107">
                <a:extLst>
                  <a:ext uri="{FF2B5EF4-FFF2-40B4-BE49-F238E27FC236}">
                    <a16:creationId xmlns:a16="http://schemas.microsoft.com/office/drawing/2014/main" id="{EE107F31-5E51-6A66-D78F-701EA30B416D}"/>
                  </a:ext>
                </a:extLst>
              </p:cNvPr>
              <p:cNvSpPr/>
              <p:nvPr/>
            </p:nvSpPr>
            <p:spPr>
              <a:xfrm>
                <a:off x="4195141" y="613155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Arrow: Right 108">
                <a:extLst>
                  <a:ext uri="{FF2B5EF4-FFF2-40B4-BE49-F238E27FC236}">
                    <a16:creationId xmlns:a16="http://schemas.microsoft.com/office/drawing/2014/main" id="{AF6C102B-8675-87AF-7CED-D86C4F9D7E03}"/>
                  </a:ext>
                </a:extLst>
              </p:cNvPr>
              <p:cNvSpPr/>
              <p:nvPr/>
            </p:nvSpPr>
            <p:spPr>
              <a:xfrm>
                <a:off x="6492668" y="605158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3289795-63C6-C422-F660-C18387373D24}"/>
                </a:ext>
              </a:extLst>
            </p:cNvPr>
            <p:cNvGrpSpPr/>
            <p:nvPr/>
          </p:nvGrpSpPr>
          <p:grpSpPr>
            <a:xfrm>
              <a:off x="9974670" y="2257261"/>
              <a:ext cx="3444638" cy="914400"/>
              <a:chOff x="4195114" y="285076"/>
              <a:chExt cx="3444638" cy="914400"/>
            </a:xfrm>
          </p:grpSpPr>
          <p:pic>
            <p:nvPicPr>
              <p:cNvPr id="104" name="Graphic 103" descr="Processor with solid fill">
                <a:extLst>
                  <a:ext uri="{FF2B5EF4-FFF2-40B4-BE49-F238E27FC236}">
                    <a16:creationId xmlns:a16="http://schemas.microsoft.com/office/drawing/2014/main" id="{0C466C68-6DC5-5D09-63DE-0B092335B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05" name="Arrow: Right 104">
                <a:extLst>
                  <a:ext uri="{FF2B5EF4-FFF2-40B4-BE49-F238E27FC236}">
                    <a16:creationId xmlns:a16="http://schemas.microsoft.com/office/drawing/2014/main" id="{CE2102C5-4B0C-9D33-F1D3-8EF0546D9945}"/>
                  </a:ext>
                </a:extLst>
              </p:cNvPr>
              <p:cNvSpPr/>
              <p:nvPr/>
            </p:nvSpPr>
            <p:spPr>
              <a:xfrm>
                <a:off x="4195114" y="613155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Arrow: Right 105">
                <a:extLst>
                  <a:ext uri="{FF2B5EF4-FFF2-40B4-BE49-F238E27FC236}">
                    <a16:creationId xmlns:a16="http://schemas.microsoft.com/office/drawing/2014/main" id="{58C1D659-7BDD-73A5-70B5-E91F50DC460E}"/>
                  </a:ext>
                </a:extLst>
              </p:cNvPr>
              <p:cNvSpPr/>
              <p:nvPr/>
            </p:nvSpPr>
            <p:spPr>
              <a:xfrm>
                <a:off x="6492674" y="605158"/>
                <a:ext cx="1147078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2017F738-1417-8064-88C2-B9ED34456958}"/>
                </a:ext>
              </a:extLst>
            </p:cNvPr>
            <p:cNvGrpSpPr/>
            <p:nvPr/>
          </p:nvGrpSpPr>
          <p:grpSpPr>
            <a:xfrm>
              <a:off x="9974674" y="3976279"/>
              <a:ext cx="3444648" cy="914400"/>
              <a:chOff x="4195118" y="285076"/>
              <a:chExt cx="3444648" cy="914400"/>
            </a:xfrm>
          </p:grpSpPr>
          <p:pic>
            <p:nvPicPr>
              <p:cNvPr id="101" name="Graphic 100" descr="Processor with solid fill">
                <a:extLst>
                  <a:ext uri="{FF2B5EF4-FFF2-40B4-BE49-F238E27FC236}">
                    <a16:creationId xmlns:a16="http://schemas.microsoft.com/office/drawing/2014/main" id="{7E503A90-8D35-A380-A435-0FE8B09A88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02" name="Arrow: Right 101">
                <a:extLst>
                  <a:ext uri="{FF2B5EF4-FFF2-40B4-BE49-F238E27FC236}">
                    <a16:creationId xmlns:a16="http://schemas.microsoft.com/office/drawing/2014/main" id="{101E12AB-E485-C1A4-D137-2770DDD5C298}"/>
                  </a:ext>
                </a:extLst>
              </p:cNvPr>
              <p:cNvSpPr/>
              <p:nvPr/>
            </p:nvSpPr>
            <p:spPr>
              <a:xfrm>
                <a:off x="4195118" y="613155"/>
                <a:ext cx="1147077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Arrow: Right 102">
                <a:extLst>
                  <a:ext uri="{FF2B5EF4-FFF2-40B4-BE49-F238E27FC236}">
                    <a16:creationId xmlns:a16="http://schemas.microsoft.com/office/drawing/2014/main" id="{1C371A66-A2E6-7D9B-E55B-BD8EC8C8D666}"/>
                  </a:ext>
                </a:extLst>
              </p:cNvPr>
              <p:cNvSpPr/>
              <p:nvPr/>
            </p:nvSpPr>
            <p:spPr>
              <a:xfrm>
                <a:off x="6492683" y="605158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0019B75-8B1F-B74A-6DF0-56C6E264F5F6}"/>
                </a:ext>
              </a:extLst>
            </p:cNvPr>
            <p:cNvGrpSpPr/>
            <p:nvPr/>
          </p:nvGrpSpPr>
          <p:grpSpPr>
            <a:xfrm>
              <a:off x="9974674" y="5582560"/>
              <a:ext cx="3444651" cy="914400"/>
              <a:chOff x="4195118" y="285076"/>
              <a:chExt cx="3444651" cy="914400"/>
            </a:xfrm>
          </p:grpSpPr>
          <p:pic>
            <p:nvPicPr>
              <p:cNvPr id="98" name="Graphic 97" descr="Processor with solid fill">
                <a:extLst>
                  <a:ext uri="{FF2B5EF4-FFF2-40B4-BE49-F238E27FC236}">
                    <a16:creationId xmlns:a16="http://schemas.microsoft.com/office/drawing/2014/main" id="{DF073673-8487-26EE-68F7-D1316AEF15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57713" y="2850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99" name="Arrow: Right 98">
                <a:extLst>
                  <a:ext uri="{FF2B5EF4-FFF2-40B4-BE49-F238E27FC236}">
                    <a16:creationId xmlns:a16="http://schemas.microsoft.com/office/drawing/2014/main" id="{41280CA0-4DFB-6E91-4D28-B5A1E3168C09}"/>
                  </a:ext>
                </a:extLst>
              </p:cNvPr>
              <p:cNvSpPr/>
              <p:nvPr/>
            </p:nvSpPr>
            <p:spPr>
              <a:xfrm>
                <a:off x="4195118" y="613155"/>
                <a:ext cx="1147077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Arrow: Right 99">
                <a:extLst>
                  <a:ext uri="{FF2B5EF4-FFF2-40B4-BE49-F238E27FC236}">
                    <a16:creationId xmlns:a16="http://schemas.microsoft.com/office/drawing/2014/main" id="{0369FEBE-D8B3-855F-5388-B443D501F7C7}"/>
                  </a:ext>
                </a:extLst>
              </p:cNvPr>
              <p:cNvSpPr/>
              <p:nvPr/>
            </p:nvSpPr>
            <p:spPr>
              <a:xfrm>
                <a:off x="6492686" y="605158"/>
                <a:ext cx="1147083" cy="3058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3" name="Picture 82" descr="A statue of a person&#10;&#10;Description automatically generated">
            <a:extLst>
              <a:ext uri="{FF2B5EF4-FFF2-40B4-BE49-F238E27FC236}">
                <a16:creationId xmlns:a16="http://schemas.microsoft.com/office/drawing/2014/main" id="{A2DAD030-B9BE-D731-86AE-BFB1712BDC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430" y="445722"/>
            <a:ext cx="965756" cy="1939116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D916A139-2C3F-F336-BECB-22CC1A332098}"/>
              </a:ext>
            </a:extLst>
          </p:cNvPr>
          <p:cNvGrpSpPr/>
          <p:nvPr/>
        </p:nvGrpSpPr>
        <p:grpSpPr>
          <a:xfrm>
            <a:off x="7252423" y="458719"/>
            <a:ext cx="1200563" cy="1926119"/>
            <a:chOff x="2329146" y="3270743"/>
            <a:chExt cx="2030823" cy="3258143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B920D52A-F086-D23E-9E34-349383FB10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316" y="3270743"/>
              <a:ext cx="1820488" cy="411795"/>
            </a:xfrm>
            <a:prstGeom prst="straightConnector1">
              <a:avLst/>
            </a:prstGeom>
            <a:ln w="254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61086A7-B8E6-73C3-0CE8-F956262163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0958" y="4243467"/>
              <a:ext cx="1859011" cy="153336"/>
            </a:xfrm>
            <a:prstGeom prst="straightConnector1">
              <a:avLst/>
            </a:prstGeom>
            <a:ln w="254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158BD081-599D-8CC9-A43F-A0ABE8B8183F}"/>
                </a:ext>
              </a:extLst>
            </p:cNvPr>
            <p:cNvCxnSpPr>
              <a:cxnSpLocks/>
            </p:cNvCxnSpPr>
            <p:nvPr/>
          </p:nvCxnSpPr>
          <p:spPr>
            <a:xfrm>
              <a:off x="2384742" y="5218008"/>
              <a:ext cx="1813786" cy="189353"/>
            </a:xfrm>
            <a:prstGeom prst="straightConnector1">
              <a:avLst/>
            </a:prstGeom>
            <a:ln w="254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54793D7D-8BF5-42F2-8F07-CD5BB1624A6A}"/>
                </a:ext>
              </a:extLst>
            </p:cNvPr>
            <p:cNvCxnSpPr>
              <a:cxnSpLocks/>
            </p:cNvCxnSpPr>
            <p:nvPr/>
          </p:nvCxnSpPr>
          <p:spPr>
            <a:xfrm>
              <a:off x="2329146" y="6193918"/>
              <a:ext cx="1823002" cy="334968"/>
            </a:xfrm>
            <a:prstGeom prst="straightConnector1">
              <a:avLst/>
            </a:prstGeom>
            <a:ln w="254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320DF75-6E57-8F78-71C1-0B0D10725817}"/>
              </a:ext>
            </a:extLst>
          </p:cNvPr>
          <p:cNvGrpSpPr/>
          <p:nvPr/>
        </p:nvGrpSpPr>
        <p:grpSpPr>
          <a:xfrm>
            <a:off x="10415277" y="460380"/>
            <a:ext cx="1213495" cy="1922431"/>
            <a:chOff x="7679297" y="3273552"/>
            <a:chExt cx="2052698" cy="3251904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9FB2189F-C887-D6C8-9451-C4DB33ED70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64071" y="3273552"/>
              <a:ext cx="1820488" cy="411795"/>
            </a:xfrm>
            <a:prstGeom prst="straightConnector1">
              <a:avLst/>
            </a:prstGeom>
            <a:ln w="254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F0D71E8E-B199-3331-8177-1F643B537F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72984" y="4242816"/>
              <a:ext cx="1859011" cy="153336"/>
            </a:xfrm>
            <a:prstGeom prst="straightConnector1">
              <a:avLst/>
            </a:prstGeom>
            <a:ln w="254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D070D85D-C575-9D27-E2E7-F84AF30F06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9297" y="5221224"/>
              <a:ext cx="1813786" cy="189353"/>
            </a:xfrm>
            <a:prstGeom prst="straightConnector1">
              <a:avLst/>
            </a:prstGeom>
            <a:ln w="254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3C50DCB5-731A-FF06-EC87-69B469154E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8408" y="6190488"/>
              <a:ext cx="1823002" cy="334968"/>
            </a:xfrm>
            <a:prstGeom prst="straightConnector1">
              <a:avLst/>
            </a:prstGeom>
            <a:ln w="254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D0BDBE-5D32-C358-1C28-8203E282FA5D}"/>
              </a:ext>
            </a:extLst>
          </p:cNvPr>
          <p:cNvSpPr/>
          <p:nvPr/>
        </p:nvSpPr>
        <p:spPr>
          <a:xfrm>
            <a:off x="7714211" y="50737"/>
            <a:ext cx="3408218" cy="2635134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DCAD50-FDC6-6D1C-2A1F-3C8F6B3CFCC2}"/>
              </a:ext>
            </a:extLst>
          </p:cNvPr>
          <p:cNvSpPr txBox="1"/>
          <p:nvPr/>
        </p:nvSpPr>
        <p:spPr>
          <a:xfrm>
            <a:off x="2825756" y="5617631"/>
            <a:ext cx="6523196" cy="1077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Want a </a:t>
            </a:r>
            <a:r>
              <a:rPr lang="en-US" sz="3200" b="1" dirty="0"/>
              <a:t>global</a:t>
            </a:r>
            <a:r>
              <a:rPr lang="en-US" sz="3200" dirty="0"/>
              <a:t> solution but processors only get a </a:t>
            </a:r>
            <a:r>
              <a:rPr lang="en-US" sz="3200" b="1" dirty="0"/>
              <a:t>local</a:t>
            </a:r>
            <a:r>
              <a:rPr lang="en-US" sz="3200" dirty="0"/>
              <a:t> view of the data!</a:t>
            </a:r>
          </a:p>
        </p:txBody>
      </p:sp>
    </p:spTree>
    <p:extLst>
      <p:ext uri="{BB962C8B-B14F-4D97-AF65-F5344CB8AC3E}">
        <p14:creationId xmlns:p14="http://schemas.microsoft.com/office/powerpoint/2010/main" val="43141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C205-B998-E06D-76F6-77353017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 and Approach</a:t>
            </a:r>
          </a:p>
          <a:p>
            <a:r>
              <a:rPr lang="en-US" dirty="0"/>
              <a:t>Continuity</a:t>
            </a:r>
          </a:p>
          <a:p>
            <a:pPr lvl="1"/>
            <a:r>
              <a:rPr lang="en-US" dirty="0"/>
              <a:t>Defining the Function</a:t>
            </a:r>
          </a:p>
          <a:p>
            <a:pPr lvl="1"/>
            <a:r>
              <a:rPr lang="en-US" dirty="0"/>
              <a:t>Extracting the Surface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Evaluation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Summary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FAB42F-A486-B56B-4B8E-F680EF60A4DB}"/>
              </a:ext>
            </a:extLst>
          </p:cNvPr>
          <p:cNvGrpSpPr>
            <a:grpSpLocks noChangeAspect="1"/>
          </p:cNvGrpSpPr>
          <p:nvPr/>
        </p:nvGrpSpPr>
        <p:grpSpPr>
          <a:xfrm>
            <a:off x="6912406" y="154855"/>
            <a:ext cx="5204780" cy="2430234"/>
            <a:chOff x="1753987" y="2756739"/>
            <a:chExt cx="8804189" cy="4110882"/>
          </a:xfrm>
        </p:grpSpPr>
        <p:pic>
          <p:nvPicPr>
            <p:cNvPr id="5" name="Picture 4" descr="A person in a body suit&#10;&#10;Description automatically generated with medium confidence">
              <a:extLst>
                <a:ext uri="{FF2B5EF4-FFF2-40B4-BE49-F238E27FC236}">
                  <a16:creationId xmlns:a16="http://schemas.microsoft.com/office/drawing/2014/main" id="{1CE43919-0F79-E256-F5EC-F3CFA0777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987" y="3248758"/>
              <a:ext cx="1633632" cy="3280128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76200AE-2412-DF5D-EB03-D558387F028A}"/>
                </a:ext>
              </a:extLst>
            </p:cNvPr>
            <p:cNvGrpSpPr/>
            <p:nvPr/>
          </p:nvGrpSpPr>
          <p:grpSpPr>
            <a:xfrm>
              <a:off x="3588062" y="2756739"/>
              <a:ext cx="1633632" cy="4100161"/>
              <a:chOff x="5486400" y="0"/>
              <a:chExt cx="2732442" cy="6858000"/>
            </a:xfrm>
          </p:grpSpPr>
          <p:pic>
            <p:nvPicPr>
              <p:cNvPr id="40" name="Picture 39" descr="A black and white image of a black and white image of a black and white image of a black and white image of a black and white image of a black and white image of a black and&#10;&#10;Description automatically generated">
                <a:extLst>
                  <a:ext uri="{FF2B5EF4-FFF2-40B4-BE49-F238E27FC236}">
                    <a16:creationId xmlns:a16="http://schemas.microsoft.com/office/drawing/2014/main" id="{B9905A2A-0DA0-F3FE-E566-EC50BE598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6400" y="0"/>
                <a:ext cx="2732442" cy="5486400"/>
              </a:xfrm>
              <a:prstGeom prst="rect">
                <a:avLst/>
              </a:prstGeom>
            </p:spPr>
          </p:pic>
          <p:pic>
            <p:nvPicPr>
              <p:cNvPr id="41" name="Picture 40" descr="A black and white photo of a train&#10;&#10;Description automatically generated">
                <a:extLst>
                  <a:ext uri="{FF2B5EF4-FFF2-40B4-BE49-F238E27FC236}">
                    <a16:creationId xmlns:a16="http://schemas.microsoft.com/office/drawing/2014/main" id="{BD4B9E5B-6FDA-6BCA-3DDE-C9A37B5A80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6400" y="1371600"/>
                <a:ext cx="2732442" cy="5486400"/>
              </a:xfrm>
              <a:prstGeom prst="rect">
                <a:avLst/>
              </a:prstGeom>
            </p:spPr>
          </p:pic>
          <p:pic>
            <p:nvPicPr>
              <p:cNvPr id="42" name="Picture 41" descr="A close-up of a person's legs&#10;&#10;Description automatically generated">
                <a:extLst>
                  <a:ext uri="{FF2B5EF4-FFF2-40B4-BE49-F238E27FC236}">
                    <a16:creationId xmlns:a16="http://schemas.microsoft.com/office/drawing/2014/main" id="{E4AE9094-6718-2084-99AC-7172277AF6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6400" y="1097280"/>
                <a:ext cx="2732442" cy="5486400"/>
              </a:xfrm>
              <a:prstGeom prst="rect">
                <a:avLst/>
              </a:prstGeom>
            </p:spPr>
          </p:pic>
          <p:pic>
            <p:nvPicPr>
              <p:cNvPr id="43" name="Picture 42" descr="A black and white image of a human body&#10;&#10;Description automatically generated">
                <a:extLst>
                  <a:ext uri="{FF2B5EF4-FFF2-40B4-BE49-F238E27FC236}">
                    <a16:creationId xmlns:a16="http://schemas.microsoft.com/office/drawing/2014/main" id="{F6FFCDB3-2742-3DB1-AE94-36D207530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6400" y="548640"/>
                <a:ext cx="2732442" cy="548640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84BA35-E113-EF5F-7351-7EC85FADA610}"/>
                </a:ext>
              </a:extLst>
            </p:cNvPr>
            <p:cNvGrpSpPr/>
            <p:nvPr/>
          </p:nvGrpSpPr>
          <p:grpSpPr>
            <a:xfrm>
              <a:off x="7098671" y="2767460"/>
              <a:ext cx="1633632" cy="4100161"/>
              <a:chOff x="8229600" y="0"/>
              <a:chExt cx="2732442" cy="6858000"/>
            </a:xfrm>
          </p:grpSpPr>
          <p:pic>
            <p:nvPicPr>
              <p:cNvPr id="36" name="Picture 35" descr="A close-up of a black object&#10;&#10;Description automatically generated">
                <a:extLst>
                  <a:ext uri="{FF2B5EF4-FFF2-40B4-BE49-F238E27FC236}">
                    <a16:creationId xmlns:a16="http://schemas.microsoft.com/office/drawing/2014/main" id="{8D0E4AA4-A46F-C768-193C-1AEECBE92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0"/>
                <a:ext cx="2732442" cy="5486400"/>
              </a:xfrm>
              <a:prstGeom prst="rect">
                <a:avLst/>
              </a:prstGeom>
            </p:spPr>
          </p:pic>
          <p:pic>
            <p:nvPicPr>
              <p:cNvPr id="37" name="Picture 36" descr="A white background with black text&#10;&#10;Description automatically generated">
                <a:extLst>
                  <a:ext uri="{FF2B5EF4-FFF2-40B4-BE49-F238E27FC236}">
                    <a16:creationId xmlns:a16="http://schemas.microsoft.com/office/drawing/2014/main" id="{75988514-2546-384F-C962-9C9024A7E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1371600"/>
                <a:ext cx="2732442" cy="5486400"/>
              </a:xfrm>
              <a:prstGeom prst="rect">
                <a:avLst/>
              </a:prstGeom>
            </p:spPr>
          </p:pic>
          <p:pic>
            <p:nvPicPr>
              <p:cNvPr id="38" name="Picture 37" descr="A close-up of a human legs&#10;&#10;Description automatically generated">
                <a:extLst>
                  <a:ext uri="{FF2B5EF4-FFF2-40B4-BE49-F238E27FC236}">
                    <a16:creationId xmlns:a16="http://schemas.microsoft.com/office/drawing/2014/main" id="{A2376326-AD0E-9FF9-9CAB-795DC3948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1097280"/>
                <a:ext cx="2732442" cy="5486400"/>
              </a:xfrm>
              <a:prstGeom prst="rect">
                <a:avLst/>
              </a:prstGeom>
            </p:spPr>
          </p:pic>
          <p:pic>
            <p:nvPicPr>
              <p:cNvPr id="39" name="Picture 38" descr="A statue of a person&#10;&#10;Description automatically generated">
                <a:extLst>
                  <a:ext uri="{FF2B5EF4-FFF2-40B4-BE49-F238E27FC236}">
                    <a16:creationId xmlns:a16="http://schemas.microsoft.com/office/drawing/2014/main" id="{C2B0B26A-989E-02FB-8F10-E1FFEA97E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48640"/>
                <a:ext cx="2732442" cy="548640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64A78E8-44F4-37FD-7192-2EF1AB7BA06E}"/>
                </a:ext>
              </a:extLst>
            </p:cNvPr>
            <p:cNvGrpSpPr/>
            <p:nvPr/>
          </p:nvGrpSpPr>
          <p:grpSpPr>
            <a:xfrm>
              <a:off x="4986215" y="2937897"/>
              <a:ext cx="2059445" cy="3703148"/>
              <a:chOff x="9974670" y="303009"/>
              <a:chExt cx="3444655" cy="619395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4D7197E-6D1C-9487-0DD8-37C6367C0E70}"/>
                  </a:ext>
                </a:extLst>
              </p:cNvPr>
              <p:cNvGrpSpPr/>
              <p:nvPr/>
            </p:nvGrpSpPr>
            <p:grpSpPr>
              <a:xfrm>
                <a:off x="9974697" y="303009"/>
                <a:ext cx="3444610" cy="914400"/>
                <a:chOff x="4195141" y="285076"/>
                <a:chExt cx="3444610" cy="914400"/>
              </a:xfrm>
            </p:grpSpPr>
            <p:pic>
              <p:nvPicPr>
                <p:cNvPr id="33" name="Graphic 32" descr="Processor with solid fill">
                  <a:extLst>
                    <a:ext uri="{FF2B5EF4-FFF2-40B4-BE49-F238E27FC236}">
                      <a16:creationId xmlns:a16="http://schemas.microsoft.com/office/drawing/2014/main" id="{5882612C-32A1-2FF5-FC63-E28326C524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7713" y="285076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34" name="Arrow: Right 33">
                  <a:extLst>
                    <a:ext uri="{FF2B5EF4-FFF2-40B4-BE49-F238E27FC236}">
                      <a16:creationId xmlns:a16="http://schemas.microsoft.com/office/drawing/2014/main" id="{AAD1E03C-11CF-2EB8-05CF-E83EE3004E31}"/>
                    </a:ext>
                  </a:extLst>
                </p:cNvPr>
                <p:cNvSpPr/>
                <p:nvPr/>
              </p:nvSpPr>
              <p:spPr>
                <a:xfrm>
                  <a:off x="4195141" y="613155"/>
                  <a:ext cx="1147083" cy="305888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Arrow: Right 34">
                  <a:extLst>
                    <a:ext uri="{FF2B5EF4-FFF2-40B4-BE49-F238E27FC236}">
                      <a16:creationId xmlns:a16="http://schemas.microsoft.com/office/drawing/2014/main" id="{2A0A744B-1D0F-B4A2-FAA2-CAE99BB712D5}"/>
                    </a:ext>
                  </a:extLst>
                </p:cNvPr>
                <p:cNvSpPr/>
                <p:nvPr/>
              </p:nvSpPr>
              <p:spPr>
                <a:xfrm>
                  <a:off x="6492668" y="605158"/>
                  <a:ext cx="1147083" cy="305888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3C7DCE-5B81-ED19-3ABA-5B78A9E00AFC}"/>
                  </a:ext>
                </a:extLst>
              </p:cNvPr>
              <p:cNvGrpSpPr/>
              <p:nvPr/>
            </p:nvGrpSpPr>
            <p:grpSpPr>
              <a:xfrm>
                <a:off x="9974670" y="2257261"/>
                <a:ext cx="3444638" cy="914400"/>
                <a:chOff x="4195114" y="285076"/>
                <a:chExt cx="3444638" cy="914400"/>
              </a:xfrm>
            </p:grpSpPr>
            <p:pic>
              <p:nvPicPr>
                <p:cNvPr id="30" name="Graphic 29" descr="Processor with solid fill">
                  <a:extLst>
                    <a:ext uri="{FF2B5EF4-FFF2-40B4-BE49-F238E27FC236}">
                      <a16:creationId xmlns:a16="http://schemas.microsoft.com/office/drawing/2014/main" id="{D3DB0A24-E793-5642-0F79-E23FB1C055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7713" y="285076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31" name="Arrow: Right 30">
                  <a:extLst>
                    <a:ext uri="{FF2B5EF4-FFF2-40B4-BE49-F238E27FC236}">
                      <a16:creationId xmlns:a16="http://schemas.microsoft.com/office/drawing/2014/main" id="{12343B72-3F7B-F353-5629-33EF26C4CC09}"/>
                    </a:ext>
                  </a:extLst>
                </p:cNvPr>
                <p:cNvSpPr/>
                <p:nvPr/>
              </p:nvSpPr>
              <p:spPr>
                <a:xfrm>
                  <a:off x="4195114" y="613155"/>
                  <a:ext cx="1147083" cy="305888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Arrow: Right 31">
                  <a:extLst>
                    <a:ext uri="{FF2B5EF4-FFF2-40B4-BE49-F238E27FC236}">
                      <a16:creationId xmlns:a16="http://schemas.microsoft.com/office/drawing/2014/main" id="{965BCB93-24C0-33F2-66C3-153817134F65}"/>
                    </a:ext>
                  </a:extLst>
                </p:cNvPr>
                <p:cNvSpPr/>
                <p:nvPr/>
              </p:nvSpPr>
              <p:spPr>
                <a:xfrm>
                  <a:off x="6492674" y="605158"/>
                  <a:ext cx="1147078" cy="305888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FC338C5-6F4B-24AE-9C74-0267BEDCC6B1}"/>
                  </a:ext>
                </a:extLst>
              </p:cNvPr>
              <p:cNvGrpSpPr/>
              <p:nvPr/>
            </p:nvGrpSpPr>
            <p:grpSpPr>
              <a:xfrm>
                <a:off x="9974674" y="3976279"/>
                <a:ext cx="3444648" cy="914400"/>
                <a:chOff x="4195118" y="285076"/>
                <a:chExt cx="3444648" cy="914400"/>
              </a:xfrm>
            </p:grpSpPr>
            <p:pic>
              <p:nvPicPr>
                <p:cNvPr id="27" name="Graphic 26" descr="Processor with solid fill">
                  <a:extLst>
                    <a:ext uri="{FF2B5EF4-FFF2-40B4-BE49-F238E27FC236}">
                      <a16:creationId xmlns:a16="http://schemas.microsoft.com/office/drawing/2014/main" id="{552DB95B-9F0E-0FC4-D02D-B70C1FD074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7713" y="285076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8" name="Arrow: Right 27">
                  <a:extLst>
                    <a:ext uri="{FF2B5EF4-FFF2-40B4-BE49-F238E27FC236}">
                      <a16:creationId xmlns:a16="http://schemas.microsoft.com/office/drawing/2014/main" id="{95DAB3CD-1497-BEAD-6EDE-3964F0E9E120}"/>
                    </a:ext>
                  </a:extLst>
                </p:cNvPr>
                <p:cNvSpPr/>
                <p:nvPr/>
              </p:nvSpPr>
              <p:spPr>
                <a:xfrm>
                  <a:off x="4195118" y="613155"/>
                  <a:ext cx="1147077" cy="305888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Arrow: Right 28">
                  <a:extLst>
                    <a:ext uri="{FF2B5EF4-FFF2-40B4-BE49-F238E27FC236}">
                      <a16:creationId xmlns:a16="http://schemas.microsoft.com/office/drawing/2014/main" id="{337F5B1D-87FE-9D16-67E8-100DD0BC8C2D}"/>
                    </a:ext>
                  </a:extLst>
                </p:cNvPr>
                <p:cNvSpPr/>
                <p:nvPr/>
              </p:nvSpPr>
              <p:spPr>
                <a:xfrm>
                  <a:off x="6492683" y="605158"/>
                  <a:ext cx="1147083" cy="305888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FADA9FB-A11C-32BE-7113-960274AB39FE}"/>
                  </a:ext>
                </a:extLst>
              </p:cNvPr>
              <p:cNvGrpSpPr/>
              <p:nvPr/>
            </p:nvGrpSpPr>
            <p:grpSpPr>
              <a:xfrm>
                <a:off x="9974674" y="5582560"/>
                <a:ext cx="3444651" cy="914400"/>
                <a:chOff x="4195118" y="285076"/>
                <a:chExt cx="3444651" cy="914400"/>
              </a:xfrm>
            </p:grpSpPr>
            <p:pic>
              <p:nvPicPr>
                <p:cNvPr id="24" name="Graphic 23" descr="Processor with solid fill">
                  <a:extLst>
                    <a:ext uri="{FF2B5EF4-FFF2-40B4-BE49-F238E27FC236}">
                      <a16:creationId xmlns:a16="http://schemas.microsoft.com/office/drawing/2014/main" id="{A8FDAFBB-142B-9A16-8954-A6DA5C6848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7713" y="285076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5" name="Arrow: Right 24">
                  <a:extLst>
                    <a:ext uri="{FF2B5EF4-FFF2-40B4-BE49-F238E27FC236}">
                      <a16:creationId xmlns:a16="http://schemas.microsoft.com/office/drawing/2014/main" id="{F50F6489-D369-E991-1FEF-5059EA5C3EAB}"/>
                    </a:ext>
                  </a:extLst>
                </p:cNvPr>
                <p:cNvSpPr/>
                <p:nvPr/>
              </p:nvSpPr>
              <p:spPr>
                <a:xfrm>
                  <a:off x="4195118" y="613155"/>
                  <a:ext cx="1147077" cy="305888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Arrow: Right 25">
                  <a:extLst>
                    <a:ext uri="{FF2B5EF4-FFF2-40B4-BE49-F238E27FC236}">
                      <a16:creationId xmlns:a16="http://schemas.microsoft.com/office/drawing/2014/main" id="{35007A57-3AE2-C552-39F4-79704F12FBDF}"/>
                    </a:ext>
                  </a:extLst>
                </p:cNvPr>
                <p:cNvSpPr/>
                <p:nvPr/>
              </p:nvSpPr>
              <p:spPr>
                <a:xfrm>
                  <a:off x="6492686" y="605158"/>
                  <a:ext cx="1147083" cy="305888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9" name="Picture 8" descr="A statue of a person&#10;&#10;Description automatically generated">
              <a:extLst>
                <a:ext uri="{FF2B5EF4-FFF2-40B4-BE49-F238E27FC236}">
                  <a16:creationId xmlns:a16="http://schemas.microsoft.com/office/drawing/2014/main" id="{C2E3C32F-EF08-11D1-FD0F-0374C1664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544" y="3248758"/>
              <a:ext cx="1633632" cy="328012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0045735-7298-6583-208D-C94F94363B6B}"/>
                </a:ext>
              </a:extLst>
            </p:cNvPr>
            <p:cNvGrpSpPr/>
            <p:nvPr/>
          </p:nvGrpSpPr>
          <p:grpSpPr>
            <a:xfrm>
              <a:off x="2329146" y="3270743"/>
              <a:ext cx="2030823" cy="3258143"/>
              <a:chOff x="2329146" y="3270743"/>
              <a:chExt cx="2030823" cy="3258143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E3F88E21-85D5-8B9D-E1C3-0BD10A914D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27316" y="3270743"/>
                <a:ext cx="1820488" cy="411795"/>
              </a:xfrm>
              <a:prstGeom prst="straightConnector1">
                <a:avLst/>
              </a:prstGeom>
              <a:ln w="25400"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DA01999-832C-F82A-764C-BECCF6F5F3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00958" y="4243467"/>
                <a:ext cx="1859011" cy="153336"/>
              </a:xfrm>
              <a:prstGeom prst="straightConnector1">
                <a:avLst/>
              </a:prstGeom>
              <a:ln w="25400"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5F1BD1E-1A1A-5160-ACBB-386812CD04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742" y="5218008"/>
                <a:ext cx="1813786" cy="189353"/>
              </a:xfrm>
              <a:prstGeom prst="straightConnector1">
                <a:avLst/>
              </a:prstGeom>
              <a:ln w="25400"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DDB8459C-D7B3-E59E-0813-E2C49D5600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9146" y="6193918"/>
                <a:ext cx="1823002" cy="334968"/>
              </a:xfrm>
              <a:prstGeom prst="straightConnector1">
                <a:avLst/>
              </a:prstGeom>
              <a:ln w="25400"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ED60564-05FB-CA70-EAF3-4DB42DAF6CA7}"/>
                </a:ext>
              </a:extLst>
            </p:cNvPr>
            <p:cNvGrpSpPr/>
            <p:nvPr/>
          </p:nvGrpSpPr>
          <p:grpSpPr>
            <a:xfrm>
              <a:off x="7679297" y="3273552"/>
              <a:ext cx="2052698" cy="3251904"/>
              <a:chOff x="7679297" y="3273552"/>
              <a:chExt cx="2052698" cy="3251904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5E0059B-FDC7-D267-B445-BB3C1BEFD7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64071" y="3273552"/>
                <a:ext cx="1820488" cy="411795"/>
              </a:xfrm>
              <a:prstGeom prst="straightConnector1">
                <a:avLst/>
              </a:prstGeom>
              <a:ln w="25400"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8054ACFB-9B2F-A30A-F426-44005BAB67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72984" y="4242816"/>
                <a:ext cx="1859011" cy="153336"/>
              </a:xfrm>
              <a:prstGeom prst="straightConnector1">
                <a:avLst/>
              </a:prstGeom>
              <a:ln w="25400"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E16A9FD8-C9B8-0ABC-677F-711768BFC4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9297" y="5221224"/>
                <a:ext cx="1813786" cy="189353"/>
              </a:xfrm>
              <a:prstGeom prst="straightConnector1">
                <a:avLst/>
              </a:prstGeom>
              <a:ln w="25400"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456E1C6-F8DD-B4D5-0B58-BFC3666828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18408" y="6190488"/>
                <a:ext cx="1823002" cy="334968"/>
              </a:xfrm>
              <a:prstGeom prst="straightConnector1">
                <a:avLst/>
              </a:prstGeom>
              <a:ln w="25400"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6103632-BF54-0458-BB82-1DDEB2D6E840}"/>
              </a:ext>
            </a:extLst>
          </p:cNvPr>
          <p:cNvSpPr/>
          <p:nvPr/>
        </p:nvSpPr>
        <p:spPr>
          <a:xfrm>
            <a:off x="7714211" y="50737"/>
            <a:ext cx="3408218" cy="2635134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9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6EA-6640-C2BB-415C-B8C914B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Poisson Surface Reconstruction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Given oriented points, reconstruct the </a:t>
                </a:r>
                <a:r>
                  <a:rPr lang="en-US" i="1" dirty="0"/>
                  <a:t>indicator function</a:t>
                </a:r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inside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the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shape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outside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the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shape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ABC205-B998-E06D-76F6-773530175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1" descr="C:\Talks\SIG-13\Cow\cow.sil.lns.bmp">
            <a:extLst>
              <a:ext uri="{FF2B5EF4-FFF2-40B4-BE49-F238E27FC236}">
                <a16:creationId xmlns:a16="http://schemas.microsoft.com/office/drawing/2014/main" id="{5FE2EF69-9380-22D9-49C2-F33F73C4C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7"/>
          <a:stretch/>
        </p:blipFill>
        <p:spPr bwMode="auto">
          <a:xfrm>
            <a:off x="6858001" y="3745711"/>
            <a:ext cx="3608899" cy="308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4CC311-5535-61F5-E96E-040D6323F51F}"/>
              </a:ext>
            </a:extLst>
          </p:cNvPr>
          <p:cNvGrpSpPr/>
          <p:nvPr/>
        </p:nvGrpSpPr>
        <p:grpSpPr>
          <a:xfrm>
            <a:off x="6809299" y="4126777"/>
            <a:ext cx="3505200" cy="2590800"/>
            <a:chOff x="457200" y="2190750"/>
            <a:chExt cx="2825749" cy="25908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D4BA9B8-F5AD-5A6B-D2CE-AFA49577D3D9}"/>
                </a:ext>
              </a:extLst>
            </p:cNvPr>
            <p:cNvCxnSpPr/>
            <p:nvPr/>
          </p:nvCxnSpPr>
          <p:spPr>
            <a:xfrm>
              <a:off x="1752600" y="2190750"/>
              <a:ext cx="0" cy="25908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E73C886-0CC9-5342-66A6-65CC6C677D2A}"/>
                </a:ext>
              </a:extLst>
            </p:cNvPr>
            <p:cNvCxnSpPr/>
            <p:nvPr/>
          </p:nvCxnSpPr>
          <p:spPr>
            <a:xfrm flipH="1">
              <a:off x="457200" y="3448051"/>
              <a:ext cx="28257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ight Arrow 22">
            <a:extLst>
              <a:ext uri="{FF2B5EF4-FFF2-40B4-BE49-F238E27FC236}">
                <a16:creationId xmlns:a16="http://schemas.microsoft.com/office/drawing/2014/main" id="{530C83A3-96B9-B367-BA88-3A406CB15A2A}"/>
              </a:ext>
            </a:extLst>
          </p:cNvPr>
          <p:cNvSpPr/>
          <p:nvPr/>
        </p:nvSpPr>
        <p:spPr>
          <a:xfrm>
            <a:off x="5562600" y="5231936"/>
            <a:ext cx="1143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B2BA3A-9CEE-8394-DF0C-BBDD7CED7C0E}"/>
                  </a:ext>
                </a:extLst>
              </p:cNvPr>
              <p:cNvSpPr txBox="1"/>
              <p:nvPr/>
            </p:nvSpPr>
            <p:spPr>
              <a:xfrm>
                <a:off x="8041845" y="6435080"/>
                <a:ext cx="748666" cy="36933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𝜒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B2BA3A-9CEE-8394-DF0C-BBDD7CED7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1845" y="6435080"/>
                <a:ext cx="748666" cy="369332"/>
              </a:xfrm>
              <a:prstGeom prst="rect">
                <a:avLst/>
              </a:prstGeom>
              <a:blipFill>
                <a:blip r:embed="rId4"/>
                <a:stretch>
                  <a:fillRect l="-3150" b="-21875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 Box 10">
                <a:extLst>
                  <a:ext uri="{FF2B5EF4-FFF2-40B4-BE49-F238E27FC236}">
                    <a16:creationId xmlns:a16="http://schemas.microsoft.com/office/drawing/2014/main" id="{FED353F0-33A6-9A7B-4D33-3C34E2E4DA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18901" y="4987279"/>
                <a:ext cx="112768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mbria Math" panose="02040503050406030204" pitchFamily="18" charset="0"/>
                          <a:sym typeface="Symbol" pitchFamily="18" charset="2"/>
                        </a:rPr>
                        <m:t>𝜒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Cambria Math" panose="02040503050406030204" pitchFamily="18" charset="0"/>
                              <a:sym typeface="Symbol" pitchFamily="18" charset="2"/>
                            </a:rPr>
                            <m:t>𝑞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mbria Math" panose="02040503050406030204" pitchFamily="18" charset="0"/>
                          <a:sym typeface="Symbol" pitchFamily="18" charset="2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endParaRPr>
              </a:p>
            </p:txBody>
          </p:sp>
        </mc:Choice>
        <mc:Fallback>
          <p:sp>
            <p:nvSpPr>
              <p:cNvPr id="14" name="Text Box 10">
                <a:extLst>
                  <a:ext uri="{FF2B5EF4-FFF2-40B4-BE49-F238E27FC236}">
                    <a16:creationId xmlns:a16="http://schemas.microsoft.com/office/drawing/2014/main" id="{FED353F0-33A6-9A7B-4D33-3C34E2E4D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8901" y="4987279"/>
                <a:ext cx="1127681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 Box 10">
                <a:extLst>
                  <a:ext uri="{FF2B5EF4-FFF2-40B4-BE49-F238E27FC236}">
                    <a16:creationId xmlns:a16="http://schemas.microsoft.com/office/drawing/2014/main" id="{3FC50F2F-BF5A-1AC6-6DDF-14A1A32CC6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61701" y="4389347"/>
                <a:ext cx="112768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mbria Math" panose="02040503050406030204" pitchFamily="18" charset="0"/>
                          <a:sym typeface="Symbol"/>
                        </a:rPr>
                        <m:t>𝜒</m:t>
                      </m:r>
                      <m:d>
                        <m:dPr>
                          <m:ctrlPr>
                            <a:rPr lang="en-US" i="1" dirty="0"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 dirty="0"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Cambria Math" panose="02040503050406030204" pitchFamily="18" charset="0"/>
                              <a:sym typeface="Symbol"/>
                            </a:rPr>
                            <m:t>𝑞</m:t>
                          </m:r>
                        </m:e>
                      </m:d>
                      <m:r>
                        <a:rPr lang="en-US" i="1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mbria Math" panose="02040503050406030204" pitchFamily="18" charset="0"/>
                          <a:sym typeface="Symbol"/>
                        </a:rPr>
                        <m:t>=0</m:t>
                      </m:r>
                    </m:oMath>
                  </m:oMathPara>
                </a14:m>
                <a:endPara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endParaRPr>
              </a:p>
            </p:txBody>
          </p:sp>
        </mc:Choice>
        <mc:Fallback>
          <p:sp>
            <p:nvSpPr>
              <p:cNvPr id="15" name="Text Box 10">
                <a:extLst>
                  <a:ext uri="{FF2B5EF4-FFF2-40B4-BE49-F238E27FC236}">
                    <a16:creationId xmlns:a16="http://schemas.microsoft.com/office/drawing/2014/main" id="{3FC50F2F-BF5A-1AC6-6DDF-14A1A32CC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1701" y="4389347"/>
                <a:ext cx="1127681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6" descr="C:\Talks\SIG-13\Cow\cow.sil.npts.bmp">
            <a:extLst>
              <a:ext uri="{FF2B5EF4-FFF2-40B4-BE49-F238E27FC236}">
                <a16:creationId xmlns:a16="http://schemas.microsoft.com/office/drawing/2014/main" id="{125344A6-BBB9-33AE-D924-30B0648B8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6"/>
          <a:stretch/>
        </p:blipFill>
        <p:spPr bwMode="auto">
          <a:xfrm>
            <a:off x="1953250" y="3706277"/>
            <a:ext cx="3609351" cy="31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7A369B6-263F-587C-AE90-10408A635A99}"/>
              </a:ext>
            </a:extLst>
          </p:cNvPr>
          <p:cNvGrpSpPr/>
          <p:nvPr/>
        </p:nvGrpSpPr>
        <p:grpSpPr>
          <a:xfrm>
            <a:off x="1877048" y="4141174"/>
            <a:ext cx="3505200" cy="2590800"/>
            <a:chOff x="457200" y="2190750"/>
            <a:chExt cx="2825749" cy="259080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81F6FCE-CFB8-C39A-443D-3E0195677089}"/>
                </a:ext>
              </a:extLst>
            </p:cNvPr>
            <p:cNvCxnSpPr/>
            <p:nvPr/>
          </p:nvCxnSpPr>
          <p:spPr>
            <a:xfrm>
              <a:off x="1752600" y="2190750"/>
              <a:ext cx="0" cy="25908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EB4D2BF-637B-8755-F005-54B0DF3C2BE9}"/>
                </a:ext>
              </a:extLst>
            </p:cNvPr>
            <p:cNvCxnSpPr/>
            <p:nvPr/>
          </p:nvCxnSpPr>
          <p:spPr>
            <a:xfrm flipH="1">
              <a:off x="457200" y="3448051"/>
              <a:ext cx="28257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9D77480-2A1D-5132-0FEE-88E5C27E4135}"/>
              </a:ext>
            </a:extLst>
          </p:cNvPr>
          <p:cNvSpPr txBox="1"/>
          <p:nvPr/>
        </p:nvSpPr>
        <p:spPr>
          <a:xfrm>
            <a:off x="2502578" y="6423226"/>
            <a:ext cx="1954574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5400"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/>
              <a:t>Oriented points</a:t>
            </a:r>
          </a:p>
        </p:txBody>
      </p:sp>
    </p:spTree>
    <p:extLst>
      <p:ext uri="{BB962C8B-B14F-4D97-AF65-F5344CB8AC3E}">
        <p14:creationId xmlns:p14="http://schemas.microsoft.com/office/powerpoint/2010/main" val="4239921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34017</TotalTime>
  <Words>1914</Words>
  <Application>Microsoft Office PowerPoint</Application>
  <PresentationFormat>Widescreen</PresentationFormat>
  <Paragraphs>392</Paragraphs>
  <Slides>49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Distributed Poisson Surface Reconstruction</vt:lpstr>
      <vt:lpstr>Motivation</vt:lpstr>
      <vt:lpstr>Motivation</vt:lpstr>
      <vt:lpstr>Motivation: Implicit Reconstruction</vt:lpstr>
      <vt:lpstr>Motivation: Implicit Reconstruction</vt:lpstr>
      <vt:lpstr>Motivation: Implicit Reconstruction</vt:lpstr>
      <vt:lpstr>Approach</vt:lpstr>
      <vt:lpstr>Outline</vt:lpstr>
      <vt:lpstr>Poisson Surface Reconstruction</vt:lpstr>
      <vt:lpstr>Poisson Surface Reconstruction</vt:lpstr>
      <vt:lpstr>Poisson Surface Reconstruction</vt:lpstr>
      <vt:lpstr>Poisson Surface Reconstruction</vt:lpstr>
      <vt:lpstr>Poisson Surface Reconstruction</vt:lpstr>
      <vt:lpstr>Poisson Surface Reconstruction</vt:lpstr>
      <vt:lpstr>Poisson Surface Reconstruction</vt:lpstr>
      <vt:lpstr>Continuity: Functions</vt:lpstr>
      <vt:lpstr>Continuity: Functions</vt:lpstr>
      <vt:lpstr>Continuity: Surface</vt:lpstr>
      <vt:lpstr>[Lorensen and Cline, 1987]</vt:lpstr>
      <vt:lpstr>[Lorensen and Cline, 1987]</vt:lpstr>
      <vt:lpstr>[Lorensen and Cline, 1987]</vt:lpstr>
      <vt:lpstr>[Lorensen and Cline, 1987]</vt:lpstr>
      <vt:lpstr>[Kazhdan et al., 2007]</vt:lpstr>
      <vt:lpstr>[Kazhdan et al., 2007]</vt:lpstr>
      <vt:lpstr>[Kazhdan et al., 2007]</vt:lpstr>
      <vt:lpstr>[Fuhrmann et al., 2007]</vt:lpstr>
      <vt:lpstr>[Fuhrmann et al., 2007]</vt:lpstr>
      <vt:lpstr>[Fuhrmann et al., 2007]</vt:lpstr>
      <vt:lpstr>Continuity: Surface</vt:lpstr>
      <vt:lpstr>Continuity: Surface</vt:lpstr>
      <vt:lpstr>Continuity: Surface</vt:lpstr>
      <vt:lpstr>Continuity: Surface</vt:lpstr>
      <vt:lpstr>Continuity: Surface</vt:lpstr>
      <vt:lpstr>Continuity: Surface</vt:lpstr>
      <vt:lpstr>Continuity: Surface</vt:lpstr>
      <vt:lpstr>Outline</vt:lpstr>
      <vt:lpstr>Evaluation: Continuity</vt:lpstr>
      <vt:lpstr>Evaluation: Continuity</vt:lpstr>
      <vt:lpstr>Evaluation: Continuity</vt:lpstr>
      <vt:lpstr>Evaluation: Performance</vt:lpstr>
      <vt:lpstr>Evaluation: Performance</vt:lpstr>
      <vt:lpstr>Evaluation: Performance</vt:lpstr>
      <vt:lpstr>Evaluation: Performance</vt:lpstr>
      <vt:lpstr>Outline</vt:lpstr>
      <vt:lpstr>Summary</vt:lpstr>
      <vt:lpstr>Observation</vt:lpstr>
      <vt:lpstr>Questions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Poisson Reconstruction (beyond co-dimension one)</dc:title>
  <dc:creator>Misha Kazhdan</dc:creator>
  <cp:lastModifiedBy>Misha Kazhdan</cp:lastModifiedBy>
  <cp:revision>193</cp:revision>
  <dcterms:created xsi:type="dcterms:W3CDTF">2023-12-06T14:11:51Z</dcterms:created>
  <dcterms:modified xsi:type="dcterms:W3CDTF">2024-06-24T12:09:05Z</dcterms:modified>
</cp:coreProperties>
</file>