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9" r:id="rId3"/>
    <p:sldId id="260" r:id="rId4"/>
    <p:sldId id="261" r:id="rId5"/>
    <p:sldId id="262" r:id="rId6"/>
    <p:sldId id="264" r:id="rId7"/>
    <p:sldId id="289" r:id="rId8"/>
    <p:sldId id="265" r:id="rId9"/>
    <p:sldId id="320" r:id="rId10"/>
    <p:sldId id="348" r:id="rId11"/>
    <p:sldId id="323" r:id="rId12"/>
    <p:sldId id="347" r:id="rId13"/>
    <p:sldId id="273" r:id="rId14"/>
    <p:sldId id="274" r:id="rId15"/>
    <p:sldId id="275" r:id="rId16"/>
    <p:sldId id="281" r:id="rId17"/>
    <p:sldId id="280" r:id="rId18"/>
    <p:sldId id="279" r:id="rId19"/>
    <p:sldId id="327" r:id="rId20"/>
    <p:sldId id="328" r:id="rId21"/>
    <p:sldId id="330" r:id="rId22"/>
    <p:sldId id="331" r:id="rId23"/>
    <p:sldId id="332" r:id="rId24"/>
    <p:sldId id="345" r:id="rId25"/>
    <p:sldId id="333" r:id="rId26"/>
    <p:sldId id="343" r:id="rId27"/>
    <p:sldId id="341" r:id="rId28"/>
    <p:sldId id="338" r:id="rId29"/>
    <p:sldId id="344" r:id="rId30"/>
    <p:sldId id="334" r:id="rId31"/>
    <p:sldId id="33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653113-B7D0-43D7-8209-2E964DBE4880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9C99F-CD67-44B4-8122-89086E511D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143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15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5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76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95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08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2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22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1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520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795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736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70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43D7F-7125-4975-B22A-16ACB3AF2A61}" type="datetimeFigureOut">
              <a:rPr lang="en-US" smtClean="0"/>
              <a:t>7/6/2017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5510D-E7C8-4102-9239-4E7BCD18A9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828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2.png"/><Relationship Id="rId7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6.png"/><Relationship Id="rId5" Type="http://schemas.openxmlformats.org/officeDocument/2006/relationships/image" Target="../media/image24.png"/><Relationship Id="rId10" Type="http://schemas.openxmlformats.org/officeDocument/2006/relationships/image" Target="../media/image20.png"/><Relationship Id="rId4" Type="http://schemas.openxmlformats.org/officeDocument/2006/relationships/image" Target="../media/image23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0.png"/><Relationship Id="rId10" Type="http://schemas.openxmlformats.org/officeDocument/2006/relationships/image" Target="../media/image37.png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12" Type="http://schemas.openxmlformats.org/officeDocument/2006/relationships/image" Target="../media/image170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9.png"/><Relationship Id="rId10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4.png"/><Relationship Id="rId7" Type="http://schemas.openxmlformats.org/officeDocument/2006/relationships/image" Target="../media/image38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low.bat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0.png"/><Relationship Id="rId10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12" Type="http://schemas.openxmlformats.org/officeDocument/2006/relationships/image" Target="../media/image4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44.png"/><Relationship Id="rId10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hyperlink" Target="wave.bat" TargetMode="External"/><Relationship Id="rId7" Type="http://schemas.openxmlformats.org/officeDocument/2006/relationships/image" Target="../media/image53.jp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92717"/>
            <a:ext cx="9144000" cy="2387600"/>
          </a:xfrm>
        </p:spPr>
        <p:txBody>
          <a:bodyPr/>
          <a:lstStyle/>
          <a:p>
            <a:r>
              <a:rPr lang="en-US" b="1" dirty="0" smtClean="0"/>
              <a:t>Fast and Exact (Poisson) Solvers</a:t>
            </a:r>
            <a:br>
              <a:rPr lang="en-US" b="1" dirty="0" smtClean="0"/>
            </a:br>
            <a:r>
              <a:rPr lang="en-US" b="1" dirty="0" smtClean="0"/>
              <a:t>on Symmetric Geometries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79824" y="4300398"/>
            <a:ext cx="38105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/>
              <a:t>Misha</a:t>
            </a:r>
            <a:r>
              <a:rPr lang="en-US" sz="2800" dirty="0" smtClean="0"/>
              <a:t> Kazhdan</a:t>
            </a:r>
            <a:br>
              <a:rPr lang="en-US" sz="2800" dirty="0" smtClean="0"/>
            </a:br>
            <a:r>
              <a:rPr lang="en-US" sz="2800" dirty="0" smtClean="0"/>
              <a:t>Johns Hopkins University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0849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 Theory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49" y="1825625"/>
                <a:ext cx="8142817" cy="4351338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u="sng" dirty="0" smtClean="0"/>
              </a:p>
              <a:p>
                <a:pPr marL="0" indent="0">
                  <a:buNone/>
                </a:pPr>
                <a:r>
                  <a:rPr lang="en-US" dirty="0" smtClean="0"/>
                  <a:t>Two </a:t>
                </a:r>
                <a:r>
                  <a:rPr lang="en-US" dirty="0"/>
                  <a:t>representations are </a:t>
                </a:r>
                <a:r>
                  <a:rPr lang="en-US" u="sng" dirty="0"/>
                  <a:t>isomorphic</a:t>
                </a:r>
                <a:r>
                  <a:rPr lang="en-US" dirty="0"/>
                  <a:t> if, after a change of basis, they have the same matrix.</a:t>
                </a:r>
              </a:p>
              <a:p>
                <a:pPr marL="0" indent="0">
                  <a:buNone/>
                </a:pPr>
                <a:r>
                  <a:rPr lang="en-US" dirty="0" smtClean="0"/>
                  <a:t>A </a:t>
                </a:r>
                <a:r>
                  <a:rPr lang="en-US" u="sng" dirty="0" smtClean="0"/>
                  <a:t>sub-representation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⊂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 smtClean="0"/>
                  <a:t> is a subspace that is fixed under the action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marL="0" indent="0">
                  <a:buNone/>
                </a:pPr>
                <a:r>
                  <a:rPr lang="en-US" dirty="0" smtClean="0"/>
                  <a:t>A representation is </a:t>
                </a:r>
                <a:r>
                  <a:rPr lang="en-US" u="sng" dirty="0" smtClean="0"/>
                  <a:t>irreducible</a:t>
                </a:r>
                <a:r>
                  <a:rPr lang="en-US" dirty="0" smtClean="0"/>
                  <a:t> if the only sub-representations are trivial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={0}</m:t>
                    </m:r>
                  </m:oMath>
                </a14:m>
                <a:r>
                  <a:rPr lang="en-US" dirty="0" smtClean="0"/>
                  <a:t> 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 smtClean="0"/>
                  <a:t>).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49" y="1825625"/>
                <a:ext cx="8142817" cy="4351338"/>
              </a:xfrm>
              <a:blipFill rotWithShape="0">
                <a:blip r:embed="rId2"/>
                <a:stretch>
                  <a:fillRect l="-1871" r="-11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471865" y="5214946"/>
                <a:ext cx="6191951" cy="1626471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en-US" sz="21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1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orderBox>
                                  <m:borderBoxPr>
                                    <m:ctrlPr>
                                      <a:rPr lang="en-US" sz="21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3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21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𝜌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11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𝑊</m:t>
                                              </m:r>
                                            </m:sup>
                                          </m:sSubSup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𝑔</m:t>
                                          </m:r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e>
                                        <m:e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⋯</m:t>
                                          </m:r>
                                        </m:e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𝜌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𝑚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𝑊</m:t>
                                              </m:r>
                                            </m:sup>
                                          </m:sSubSup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𝑔</m:t>
                                          </m:r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2100" i="1">
                                              <a:latin typeface="Cambria Math" panose="02040503050406030204" pitchFamily="18" charset="0"/>
                                            </a:rPr>
                                            <m:t>⋮</m:t>
                                          </m:r>
                                        </m:e>
                                        <m:e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⋱</m:t>
                                          </m:r>
                                        </m:e>
                                        <m:e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⋮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𝜌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𝑚</m:t>
                                              </m:r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𝑊</m:t>
                                              </m:r>
                                            </m:sup>
                                          </m:sSubSup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𝑔</m:t>
                                          </m:r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e>
                                        <m:e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⋯</m:t>
                                          </m:r>
                                        </m:e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𝜌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𝑚𝑚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sz="21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𝑊</m:t>
                                              </m:r>
                                            </m:sup>
                                          </m:sSubSup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𝑔</m:t>
                                          </m:r>
                                          <m:r>
                                            <a:rPr lang="en-US" sz="2100" b="0" i="1" smtClean="0">
                                              <a:latin typeface="Cambria Math" panose="02040503050406030204" pitchFamily="18" charset="0"/>
                                            </a:rPr>
                                            <m:t>)</m:t>
                                          </m:r>
                                        </m:e>
                                      </m:mr>
                                    </m:m>
                                  </m:e>
                                </m:borderBox>
                              </m:e>
                              <m:e>
                                <m:r>
                                  <a:rPr lang="en-US" sz="2100" b="0" i="1" smtClean="0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1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100" i="1" smtClean="0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en-US" sz="21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orderBox>
                                  <m:borderBoxPr>
                                    <m:ctrlPr>
                                      <a:rPr lang="en-US" sz="21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21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/>
                                      </m:mr>
                                      <m:mr>
                                        <m:e>
                                          <m:r>
                                            <a:rPr lang="en-US" sz="2100" i="1">
                                              <a:latin typeface="Cambria Math" panose="02040503050406030204" pitchFamily="18" charset="0"/>
                                            </a:rPr>
                                            <m:t>∗</m:t>
                                          </m:r>
                                        </m:e>
                                      </m:mr>
                                      <m:mr>
                                        <m:e/>
                                      </m:mr>
                                    </m:m>
                                  </m:e>
                                </m:borderBox>
                              </m:e>
                            </m:mr>
                            <m:mr>
                              <m:e>
                                <m:r>
                                  <a:rPr lang="en-US" sz="21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1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orderBox>
                                  <m:borderBoxPr>
                                    <m:ctrlPr>
                                      <a:rPr lang="en-US" sz="21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21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/>
                                      </m:mr>
                                      <m:mr>
                                        <m:e>
                                          <m:r>
                                            <a:rPr lang="en-US" sz="2100" i="1">
                                              <a:latin typeface="Cambria Math" panose="02040503050406030204" pitchFamily="18" charset="0"/>
                                            </a:rPr>
                                            <m:t>∗</m:t>
                                          </m:r>
                                        </m:e>
                                      </m:mr>
                                      <m:mr>
                                        <m:e/>
                                      </m:mr>
                                    </m:m>
                                  </m:e>
                                </m:borderBox>
                              </m:e>
                            </m:mr>
                            <m:mr>
                              <m:e>
                                <m:r>
                                  <a:rPr lang="en-US" sz="21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1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1865" y="5214946"/>
                <a:ext cx="6191951" cy="162647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943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Canonical </a:t>
            </a:r>
            <a:r>
              <a:rPr lang="en-US" dirty="0" smtClean="0"/>
              <a:t>Decomposition (Maschke)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is a representation of a group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-US" dirty="0" smtClean="0"/>
                  <a:t>, then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 smtClean="0"/>
                  <a:t> can be decomposed as the direct sum of irreducible representations (w/ multiplicity):</a:t>
                </a:r>
                <a:br>
                  <a:rPr lang="en-US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⨁"/>
                          <m:supHide m:val="on"/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Ω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p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,1</m:t>
                                  </m:r>
                                </m:sup>
                              </m:s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⊕⋯⊕</m:t>
                              </m:r>
                              <m:sSup>
                                <m:sSup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p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𝜔</m:t>
                                  </m:r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b="0" i="1" smtClean="0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sz="2800" b="0" i="1" smtClean="0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</m:sub>
                                  </m:sSub>
                                </m:sup>
                              </m:sSup>
                            </m:e>
                          </m:d>
                        </m:e>
                      </m:nary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932" t="-2801" r="-15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Group 35"/>
          <p:cNvGrpSpPr/>
          <p:nvPr/>
        </p:nvGrpSpPr>
        <p:grpSpPr>
          <a:xfrm>
            <a:off x="91186" y="4254790"/>
            <a:ext cx="4624791" cy="1959742"/>
            <a:chOff x="91186" y="4254790"/>
            <a:chExt cx="4624791" cy="19597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91186" y="4254790"/>
                  <a:ext cx="4624791" cy="1914820"/>
                </a:xfrm>
                <a:prstGeom prst="rect">
                  <a:avLst/>
                </a:prstGeom>
                <a:solidFill>
                  <a:schemeClr val="accent1"/>
                </a:solidFill>
                <a:ln w="25400">
                  <a:solidFill>
                    <a:schemeClr val="tx1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→</m:t>
                        </m:r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⋱</m:t>
                                  </m:r>
                                </m:e>
                                <m:e/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/>
                                <m:e>
                                  <m:borderBox>
                                    <m:borderBox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borderBoxP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3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borderBox>
                                              <m:borderBox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orderBoxPr>
                                              <m:e>
                                                <m:sSup>
                                                  <m:sSupPr>
                                                    <m:ctrlP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𝜌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𝜔</m:t>
                                                    </m:r>
                                                  </m:sup>
                                                </m:sSup>
                                                <m:d>
                                                  <m:dPr>
                                                    <m:ctrlP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𝑔</m:t>
                                                    </m:r>
                                                  </m:e>
                                                </m:d>
                                              </m:e>
                                            </m:borderBox>
                                          </m:e>
                                          <m:e/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</m:mr>
                                        <m:mr>
                                          <m:e/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⋱</m:t>
                                            </m:r>
                                          </m:e>
                                          <m:e/>
                                        </m:mr>
                                        <m:mr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  <m:e/>
                                          <m:e>
                                            <m:borderBox>
                                              <m:borderBox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orderBoxPr>
                                              <m:e>
                                                <m:sSup>
                                                  <m:sSupPr>
                                                    <m:ctrlP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𝜌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𝜔</m:t>
                                                    </m:r>
                                                  </m:sup>
                                                </m:sSup>
                                                <m:d>
                                                  <m:dPr>
                                                    <m:ctrlP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𝑔</m:t>
                                                    </m:r>
                                                  </m:e>
                                                </m:d>
                                              </m:e>
                                            </m:borderBox>
                                          </m:e>
                                        </m:mr>
                                      </m:m>
                                    </m:e>
                                  </m:borderBox>
                                </m:e>
                                <m:e/>
                              </m:mr>
                              <m:m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/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⋱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25" name="TextBox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186" y="4254790"/>
                  <a:ext cx="4624791" cy="1914820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  <a:ln w="254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/>
                <p:cNvSpPr txBox="1"/>
                <p:nvPr/>
              </p:nvSpPr>
              <p:spPr>
                <a:xfrm>
                  <a:off x="3980727" y="5015442"/>
                  <a:ext cx="58105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𝜔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6" name="Text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80727" y="5015442"/>
                  <a:ext cx="581057" cy="36933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7" name="Group 26"/>
            <p:cNvGrpSpPr/>
            <p:nvPr/>
          </p:nvGrpSpPr>
          <p:grpSpPr>
            <a:xfrm>
              <a:off x="3021728" y="5839891"/>
              <a:ext cx="829896" cy="154810"/>
              <a:chOff x="7279298" y="5251011"/>
              <a:chExt cx="829896" cy="154810"/>
            </a:xfrm>
          </p:grpSpPr>
          <p:sp>
            <p:nvSpPr>
              <p:cNvPr id="32" name="Right Brace 7"/>
              <p:cNvSpPr/>
              <p:nvPr/>
            </p:nvSpPr>
            <p:spPr>
              <a:xfrm rot="5400000">
                <a:off x="7638912" y="4891397"/>
                <a:ext cx="110668" cy="829896"/>
              </a:xfrm>
              <a:custGeom>
                <a:avLst/>
                <a:gdLst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55334 w 110668"/>
                  <a:gd name="connsiteY3" fmla="*/ 424170 h 829896"/>
                  <a:gd name="connsiteX4" fmla="*/ 55334 w 110668"/>
                  <a:gd name="connsiteY4" fmla="*/ 820674 h 829896"/>
                  <a:gd name="connsiteX5" fmla="*/ 0 w 110668"/>
                  <a:gd name="connsiteY5" fmla="*/ 829896 h 82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668" h="829896" stroke="0" extrusionOk="0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cubicBezTo>
                      <a:pt x="55334" y="410819"/>
                      <a:pt x="80108" y="414948"/>
                      <a:pt x="110668" y="414948"/>
                    </a:cubicBezTo>
                    <a:cubicBezTo>
                      <a:pt x="80108" y="414948"/>
                      <a:pt x="55334" y="419077"/>
                      <a:pt x="55334" y="424170"/>
                    </a:cubicBez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  <a:lnTo>
                      <a:pt x="0" y="0"/>
                    </a:lnTo>
                    <a:close/>
                  </a:path>
                  <a:path w="110668" h="829896" fill="none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lnTo>
                      <a:pt x="55334" y="424170"/>
                    </a:ln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</a:path>
                </a:pathLst>
              </a:cu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>
                <a:off x="7686389" y="5314381"/>
                <a:ext cx="0" cy="9144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3137610" y="5845200"/>
                  <a:ext cx="520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𝜔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37610" y="5845200"/>
                  <a:ext cx="520142" cy="36933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9" name="Group 28"/>
            <p:cNvGrpSpPr/>
            <p:nvPr/>
          </p:nvGrpSpPr>
          <p:grpSpPr>
            <a:xfrm rot="16200000">
              <a:off x="3392572" y="5136025"/>
              <a:ext cx="1201145" cy="155787"/>
              <a:chOff x="7273448" y="5259425"/>
              <a:chExt cx="829896" cy="154810"/>
            </a:xfrm>
          </p:grpSpPr>
          <p:sp>
            <p:nvSpPr>
              <p:cNvPr id="30" name="Right Brace 7"/>
              <p:cNvSpPr/>
              <p:nvPr/>
            </p:nvSpPr>
            <p:spPr>
              <a:xfrm rot="5400000">
                <a:off x="7633062" y="4899811"/>
                <a:ext cx="110668" cy="829896"/>
              </a:xfrm>
              <a:custGeom>
                <a:avLst/>
                <a:gdLst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55334 w 110668"/>
                  <a:gd name="connsiteY3" fmla="*/ 424170 h 829896"/>
                  <a:gd name="connsiteX4" fmla="*/ 55334 w 110668"/>
                  <a:gd name="connsiteY4" fmla="*/ 820674 h 829896"/>
                  <a:gd name="connsiteX5" fmla="*/ 0 w 110668"/>
                  <a:gd name="connsiteY5" fmla="*/ 829896 h 82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668" h="829896" stroke="0" extrusionOk="0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cubicBezTo>
                      <a:pt x="55334" y="410819"/>
                      <a:pt x="80108" y="414948"/>
                      <a:pt x="110668" y="414948"/>
                    </a:cubicBezTo>
                    <a:cubicBezTo>
                      <a:pt x="80108" y="414948"/>
                      <a:pt x="55334" y="419077"/>
                      <a:pt x="55334" y="424170"/>
                    </a:cubicBez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  <a:lnTo>
                      <a:pt x="0" y="0"/>
                    </a:lnTo>
                    <a:close/>
                  </a:path>
                  <a:path w="110668" h="829896" fill="none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lnTo>
                      <a:pt x="55334" y="424170"/>
                    </a:ln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</a:path>
                </a:pathLst>
              </a:cu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1" name="Straight Connector 30"/>
              <p:cNvCxnSpPr/>
              <p:nvPr/>
            </p:nvCxnSpPr>
            <p:spPr>
              <a:xfrm>
                <a:off x="7680539" y="5322795"/>
                <a:ext cx="0" cy="9144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91186" y="6192188"/>
                <a:ext cx="4624791" cy="623761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p>
                                  </m:sSub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,⋯,</m:t>
                                  </m:r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p>
                                  </m:sSubSup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,⋯,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p>
                                  </m:sSub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,⋯,</m:t>
                                  </m:r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p>
                                  </m:sSubSup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𝜔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86" y="6192188"/>
                <a:ext cx="4624791" cy="62376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567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Operator Commutativity (Schur)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4"/>
                <a:ext cx="7886700" cy="503237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Let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 smtClean="0"/>
                  <a:t> be a linear operator commutes with the action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-US" dirty="0" smtClean="0"/>
                  <a:t>:</a:t>
                </a:r>
                <a:r>
                  <a:rPr lang="en-US" dirty="0"/>
                  <a:t/>
                </a: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𝜌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𝜌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𝐺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We can reorder the basis elements so that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 smtClean="0"/>
                  <a:t> becomes block diagonal.</a:t>
                </a:r>
                <a:endParaRPr lang="en-US" sz="30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4"/>
                <a:ext cx="7886700" cy="5032375"/>
              </a:xfrm>
              <a:blipFill rotWithShape="0">
                <a:blip r:embed="rId2"/>
                <a:stretch>
                  <a:fillRect l="-1932" t="-24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4828032" y="4249902"/>
            <a:ext cx="4206240" cy="1911096"/>
            <a:chOff x="4841133" y="4249902"/>
            <a:chExt cx="4206240" cy="19110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TextBox 71"/>
                <p:cNvSpPr txBox="1"/>
                <p:nvPr/>
              </p:nvSpPr>
              <p:spPr>
                <a:xfrm>
                  <a:off x="4841133" y="4249902"/>
                  <a:ext cx="4206240" cy="1911096"/>
                </a:xfrm>
                <a:prstGeom prst="rect">
                  <a:avLst/>
                </a:prstGeom>
                <a:solidFill>
                  <a:schemeClr val="accent1"/>
                </a:solidFill>
                <a:ln w="25400">
                  <a:solidFill>
                    <a:schemeClr val="tx1"/>
                  </a:solidFill>
                </a:ln>
              </p:spPr>
              <p:txBody>
                <a:bodyPr wrap="none" rtlCol="0" anchor="ctr" anchorCtr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→</m:t>
                        </m:r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⋱</m:t>
                                  </m:r>
                                </m:e>
                                <m:e/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/>
                                <m:e>
                                  <m:borderBox>
                                    <m:borderBox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borderBoxP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3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borderBox>
                                              <m:borderBox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orderBoxPr>
                                              <m:e>
                                                <m:sSup>
                                                  <m:sSupPr>
                                                    <m:ctrlP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𝐿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𝜔</m:t>
                                                    </m:r>
                                                  </m:sup>
                                                </m:sSup>
                                              </m:e>
                                            </m:borderBox>
                                          </m:e>
                                          <m:e/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</m:mr>
                                        <m:mr>
                                          <m:e/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⋱</m:t>
                                            </m:r>
                                          </m:e>
                                          <m:e/>
                                        </m:mr>
                                        <m:mr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  <m:e/>
                                          <m:e>
                                            <m:borderBox>
                                              <m:borderBox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orderBoxPr>
                                              <m:e>
                                                <m:sSup>
                                                  <m:sSupPr>
                                                    <m:ctrlP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𝐿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𝜔</m:t>
                                                    </m:r>
                                                  </m:sup>
                                                </m:sSup>
                                              </m:e>
                                            </m:borderBox>
                                          </m:e>
                                        </m:mr>
                                      </m:m>
                                    </m:e>
                                  </m:borderBox>
                                </m:e>
                                <m:e/>
                              </m:mr>
                              <m:m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/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⋱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72" name="TextBox 7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41133" y="4249902"/>
                  <a:ext cx="4206240" cy="1911096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  <a:ln w="254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TextBox 72"/>
                <p:cNvSpPr txBox="1"/>
                <p:nvPr/>
              </p:nvSpPr>
              <p:spPr>
                <a:xfrm>
                  <a:off x="8177522" y="5022250"/>
                  <a:ext cx="520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𝜔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3" name="TextBox 7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77522" y="5022250"/>
                  <a:ext cx="520142" cy="369332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4" name="Group 73"/>
            <p:cNvGrpSpPr/>
            <p:nvPr/>
          </p:nvGrpSpPr>
          <p:grpSpPr>
            <a:xfrm>
              <a:off x="7602341" y="5776143"/>
              <a:ext cx="411480" cy="154810"/>
              <a:chOff x="7279298" y="5251011"/>
              <a:chExt cx="829896" cy="154810"/>
            </a:xfrm>
          </p:grpSpPr>
          <p:sp>
            <p:nvSpPr>
              <p:cNvPr id="79" name="Right Brace 7"/>
              <p:cNvSpPr/>
              <p:nvPr/>
            </p:nvSpPr>
            <p:spPr>
              <a:xfrm rot="5400000">
                <a:off x="7638912" y="4891397"/>
                <a:ext cx="110668" cy="829896"/>
              </a:xfrm>
              <a:custGeom>
                <a:avLst/>
                <a:gdLst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55334 w 110668"/>
                  <a:gd name="connsiteY3" fmla="*/ 424170 h 829896"/>
                  <a:gd name="connsiteX4" fmla="*/ 55334 w 110668"/>
                  <a:gd name="connsiteY4" fmla="*/ 820674 h 829896"/>
                  <a:gd name="connsiteX5" fmla="*/ 0 w 110668"/>
                  <a:gd name="connsiteY5" fmla="*/ 829896 h 82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668" h="829896" stroke="0" extrusionOk="0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cubicBezTo>
                      <a:pt x="55334" y="410819"/>
                      <a:pt x="80108" y="414948"/>
                      <a:pt x="110668" y="414948"/>
                    </a:cubicBezTo>
                    <a:cubicBezTo>
                      <a:pt x="80108" y="414948"/>
                      <a:pt x="55334" y="419077"/>
                      <a:pt x="55334" y="424170"/>
                    </a:cubicBez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  <a:lnTo>
                      <a:pt x="0" y="0"/>
                    </a:lnTo>
                    <a:close/>
                  </a:path>
                  <a:path w="110668" h="829896" fill="none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lnTo>
                      <a:pt x="55334" y="424170"/>
                    </a:ln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</a:path>
                </a:pathLst>
              </a:cu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0" name="Straight Connector 79"/>
              <p:cNvCxnSpPr/>
              <p:nvPr/>
            </p:nvCxnSpPr>
            <p:spPr>
              <a:xfrm>
                <a:off x="7686389" y="5314381"/>
                <a:ext cx="0" cy="9144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TextBox 74"/>
                <p:cNvSpPr txBox="1"/>
                <p:nvPr/>
              </p:nvSpPr>
              <p:spPr>
                <a:xfrm>
                  <a:off x="7492448" y="5781453"/>
                  <a:ext cx="58105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𝜔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5" name="TextBox 7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92448" y="5781453"/>
                  <a:ext cx="581057" cy="36933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6" name="Group 75"/>
            <p:cNvGrpSpPr/>
            <p:nvPr/>
          </p:nvGrpSpPr>
          <p:grpSpPr>
            <a:xfrm rot="16200000">
              <a:off x="7622137" y="5110063"/>
              <a:ext cx="1073956" cy="229606"/>
              <a:chOff x="7279298" y="5256720"/>
              <a:chExt cx="829896" cy="154810"/>
            </a:xfrm>
          </p:grpSpPr>
          <p:sp>
            <p:nvSpPr>
              <p:cNvPr id="77" name="Right Brace 7"/>
              <p:cNvSpPr/>
              <p:nvPr/>
            </p:nvSpPr>
            <p:spPr>
              <a:xfrm rot="5400000">
                <a:off x="7638912" y="4897106"/>
                <a:ext cx="110668" cy="829896"/>
              </a:xfrm>
              <a:custGeom>
                <a:avLst/>
                <a:gdLst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55334 w 110668"/>
                  <a:gd name="connsiteY3" fmla="*/ 424170 h 829896"/>
                  <a:gd name="connsiteX4" fmla="*/ 55334 w 110668"/>
                  <a:gd name="connsiteY4" fmla="*/ 820674 h 829896"/>
                  <a:gd name="connsiteX5" fmla="*/ 0 w 110668"/>
                  <a:gd name="connsiteY5" fmla="*/ 829896 h 82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668" h="829896" stroke="0" extrusionOk="0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cubicBezTo>
                      <a:pt x="55334" y="410819"/>
                      <a:pt x="80108" y="414948"/>
                      <a:pt x="110668" y="414948"/>
                    </a:cubicBezTo>
                    <a:cubicBezTo>
                      <a:pt x="80108" y="414948"/>
                      <a:pt x="55334" y="419077"/>
                      <a:pt x="55334" y="424170"/>
                    </a:cubicBez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  <a:lnTo>
                      <a:pt x="0" y="0"/>
                    </a:lnTo>
                    <a:close/>
                  </a:path>
                  <a:path w="110668" h="829896" fill="none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lnTo>
                      <a:pt x="55334" y="424170"/>
                    </a:ln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</a:path>
                </a:pathLst>
              </a:cu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8" name="Straight Connector 77"/>
              <p:cNvCxnSpPr/>
              <p:nvPr/>
            </p:nvCxnSpPr>
            <p:spPr>
              <a:xfrm>
                <a:off x="7686389" y="5320090"/>
                <a:ext cx="0" cy="9144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/>
              <p:cNvSpPr txBox="1"/>
              <p:nvPr/>
            </p:nvSpPr>
            <p:spPr>
              <a:xfrm>
                <a:off x="4831859" y="6185763"/>
                <a:ext cx="4203763" cy="623761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p>
                                  </m:sSub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,⋯,</m:t>
                                  </m:r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sup>
                                  </m:sSubSup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,⋯,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p>
                                  </m:sSub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,⋯,</m:t>
                                  </m:r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p>
                                  </m:sSubSup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𝜔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2" name="TextBox 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1859" y="6185763"/>
                <a:ext cx="4203763" cy="623761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3" name="Group 92"/>
          <p:cNvGrpSpPr/>
          <p:nvPr/>
        </p:nvGrpSpPr>
        <p:grpSpPr>
          <a:xfrm>
            <a:off x="91186" y="4254790"/>
            <a:ext cx="4624791" cy="1959742"/>
            <a:chOff x="91186" y="4254790"/>
            <a:chExt cx="4624791" cy="19597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4" name="TextBox 93"/>
                <p:cNvSpPr txBox="1"/>
                <p:nvPr/>
              </p:nvSpPr>
              <p:spPr>
                <a:xfrm>
                  <a:off x="91186" y="4254790"/>
                  <a:ext cx="4624791" cy="1914820"/>
                </a:xfrm>
                <a:prstGeom prst="rect">
                  <a:avLst/>
                </a:prstGeom>
                <a:solidFill>
                  <a:schemeClr val="accent1"/>
                </a:solidFill>
                <a:ln w="25400">
                  <a:solidFill>
                    <a:schemeClr val="tx1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→</m:t>
                        </m:r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⋱</m:t>
                                  </m:r>
                                </m:e>
                                <m:e/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/>
                                <m:e>
                                  <m:borderBox>
                                    <m:borderBox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borderBoxP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3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borderBox>
                                              <m:borderBox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orderBoxPr>
                                              <m:e>
                                                <m:sSup>
                                                  <m:sSupPr>
                                                    <m:ctrlP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𝜌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𝜔</m:t>
                                                    </m:r>
                                                  </m:sup>
                                                </m:sSup>
                                                <m:d>
                                                  <m:dPr>
                                                    <m:ctrlP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r>
                                                      <a:rPr lang="en-US" sz="2000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𝑔</m:t>
                                                    </m:r>
                                                  </m:e>
                                                </m:d>
                                              </m:e>
                                            </m:borderBox>
                                          </m:e>
                                          <m:e/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</m:mr>
                                        <m:mr>
                                          <m:e/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⋱</m:t>
                                            </m:r>
                                          </m:e>
                                          <m:e/>
                                        </m:mr>
                                        <m:mr>
                                          <m:e>
                                            <m:r>
                                              <a:rPr lang="en-US" sz="2000" b="0" i="1" smtClean="0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  <m:e/>
                                          <m:e>
                                            <m:borderBox>
                                              <m:borderBoxPr>
                                                <m:ctrlPr>
                                                  <a:rPr lang="en-US" sz="20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borderBoxPr>
                                              <m:e>
                                                <m:sSup>
                                                  <m:sSupPr>
                                                    <m:ctrlP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𝜌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𝜔</m:t>
                                                    </m:r>
                                                  </m:sup>
                                                </m:sSup>
                                                <m:d>
                                                  <m:dPr>
                                                    <m:ctrlP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r>
                                                      <a:rPr lang="en-US" sz="20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𝑔</m:t>
                                                    </m:r>
                                                  </m:e>
                                                </m:d>
                                              </m:e>
                                            </m:borderBox>
                                          </m:e>
                                        </m:mr>
                                      </m:m>
                                    </m:e>
                                  </m:borderBox>
                                </m:e>
                                <m:e/>
                              </m:mr>
                              <m:m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/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⋱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94" name="TextBox 9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186" y="4254790"/>
                  <a:ext cx="4624791" cy="191482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  <a:ln w="254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5" name="TextBox 94"/>
                <p:cNvSpPr txBox="1"/>
                <p:nvPr/>
              </p:nvSpPr>
              <p:spPr>
                <a:xfrm>
                  <a:off x="3980727" y="5015442"/>
                  <a:ext cx="58105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𝜔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95" name="TextBox 9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80727" y="5015442"/>
                  <a:ext cx="581057" cy="369332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6" name="Group 95"/>
            <p:cNvGrpSpPr/>
            <p:nvPr/>
          </p:nvGrpSpPr>
          <p:grpSpPr>
            <a:xfrm>
              <a:off x="3021728" y="5839891"/>
              <a:ext cx="829896" cy="154810"/>
              <a:chOff x="7279298" y="5251011"/>
              <a:chExt cx="829896" cy="154810"/>
            </a:xfrm>
          </p:grpSpPr>
          <p:sp>
            <p:nvSpPr>
              <p:cNvPr id="101" name="Right Brace 7"/>
              <p:cNvSpPr/>
              <p:nvPr/>
            </p:nvSpPr>
            <p:spPr>
              <a:xfrm rot="5400000">
                <a:off x="7638912" y="4891397"/>
                <a:ext cx="110668" cy="829896"/>
              </a:xfrm>
              <a:custGeom>
                <a:avLst/>
                <a:gdLst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55334 w 110668"/>
                  <a:gd name="connsiteY3" fmla="*/ 424170 h 829896"/>
                  <a:gd name="connsiteX4" fmla="*/ 55334 w 110668"/>
                  <a:gd name="connsiteY4" fmla="*/ 820674 h 829896"/>
                  <a:gd name="connsiteX5" fmla="*/ 0 w 110668"/>
                  <a:gd name="connsiteY5" fmla="*/ 829896 h 82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668" h="829896" stroke="0" extrusionOk="0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cubicBezTo>
                      <a:pt x="55334" y="410819"/>
                      <a:pt x="80108" y="414948"/>
                      <a:pt x="110668" y="414948"/>
                    </a:cubicBezTo>
                    <a:cubicBezTo>
                      <a:pt x="80108" y="414948"/>
                      <a:pt x="55334" y="419077"/>
                      <a:pt x="55334" y="424170"/>
                    </a:cubicBez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  <a:lnTo>
                      <a:pt x="0" y="0"/>
                    </a:lnTo>
                    <a:close/>
                  </a:path>
                  <a:path w="110668" h="829896" fill="none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lnTo>
                      <a:pt x="55334" y="424170"/>
                    </a:ln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</a:path>
                </a:pathLst>
              </a:cu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2" name="Straight Connector 101"/>
              <p:cNvCxnSpPr/>
              <p:nvPr/>
            </p:nvCxnSpPr>
            <p:spPr>
              <a:xfrm>
                <a:off x="7686389" y="5314381"/>
                <a:ext cx="0" cy="9144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7" name="TextBox 96"/>
                <p:cNvSpPr txBox="1"/>
                <p:nvPr/>
              </p:nvSpPr>
              <p:spPr>
                <a:xfrm>
                  <a:off x="3137610" y="5845200"/>
                  <a:ext cx="520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𝜔</m:t>
                            </m:r>
                          </m:sub>
                        </m:sSub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97" name="TextBox 9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37610" y="5845200"/>
                  <a:ext cx="520142" cy="369332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8" name="Group 97"/>
            <p:cNvGrpSpPr/>
            <p:nvPr/>
          </p:nvGrpSpPr>
          <p:grpSpPr>
            <a:xfrm rot="16200000">
              <a:off x="3392572" y="5136025"/>
              <a:ext cx="1201145" cy="155787"/>
              <a:chOff x="7273448" y="5259425"/>
              <a:chExt cx="829896" cy="154810"/>
            </a:xfrm>
          </p:grpSpPr>
          <p:sp>
            <p:nvSpPr>
              <p:cNvPr id="99" name="Right Brace 7"/>
              <p:cNvSpPr/>
              <p:nvPr/>
            </p:nvSpPr>
            <p:spPr>
              <a:xfrm rot="5400000">
                <a:off x="7633062" y="4899811"/>
                <a:ext cx="110668" cy="829896"/>
              </a:xfrm>
              <a:custGeom>
                <a:avLst/>
                <a:gdLst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110668 w 110668"/>
                  <a:gd name="connsiteY3" fmla="*/ 414948 h 829896"/>
                  <a:gd name="connsiteX4" fmla="*/ 55334 w 110668"/>
                  <a:gd name="connsiteY4" fmla="*/ 424170 h 829896"/>
                  <a:gd name="connsiteX5" fmla="*/ 55334 w 110668"/>
                  <a:gd name="connsiteY5" fmla="*/ 820674 h 829896"/>
                  <a:gd name="connsiteX6" fmla="*/ 0 w 110668"/>
                  <a:gd name="connsiteY6" fmla="*/ 829896 h 829896"/>
                  <a:gd name="connsiteX7" fmla="*/ 0 w 110668"/>
                  <a:gd name="connsiteY7" fmla="*/ 0 h 829896"/>
                  <a:gd name="connsiteX0" fmla="*/ 0 w 110668"/>
                  <a:gd name="connsiteY0" fmla="*/ 0 h 829896"/>
                  <a:gd name="connsiteX1" fmla="*/ 55334 w 110668"/>
                  <a:gd name="connsiteY1" fmla="*/ 9222 h 829896"/>
                  <a:gd name="connsiteX2" fmla="*/ 55334 w 110668"/>
                  <a:gd name="connsiteY2" fmla="*/ 405726 h 829896"/>
                  <a:gd name="connsiteX3" fmla="*/ 55334 w 110668"/>
                  <a:gd name="connsiteY3" fmla="*/ 424170 h 829896"/>
                  <a:gd name="connsiteX4" fmla="*/ 55334 w 110668"/>
                  <a:gd name="connsiteY4" fmla="*/ 820674 h 829896"/>
                  <a:gd name="connsiteX5" fmla="*/ 0 w 110668"/>
                  <a:gd name="connsiteY5" fmla="*/ 829896 h 829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668" h="829896" stroke="0" extrusionOk="0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cubicBezTo>
                      <a:pt x="55334" y="410819"/>
                      <a:pt x="80108" y="414948"/>
                      <a:pt x="110668" y="414948"/>
                    </a:cubicBezTo>
                    <a:cubicBezTo>
                      <a:pt x="80108" y="414948"/>
                      <a:pt x="55334" y="419077"/>
                      <a:pt x="55334" y="424170"/>
                    </a:cubicBez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  <a:lnTo>
                      <a:pt x="0" y="0"/>
                    </a:lnTo>
                    <a:close/>
                  </a:path>
                  <a:path w="110668" h="829896" fill="none">
                    <a:moveTo>
                      <a:pt x="0" y="0"/>
                    </a:moveTo>
                    <a:cubicBezTo>
                      <a:pt x="30560" y="0"/>
                      <a:pt x="55334" y="4129"/>
                      <a:pt x="55334" y="9222"/>
                    </a:cubicBezTo>
                    <a:lnTo>
                      <a:pt x="55334" y="405726"/>
                    </a:lnTo>
                    <a:lnTo>
                      <a:pt x="55334" y="424170"/>
                    </a:lnTo>
                    <a:lnTo>
                      <a:pt x="55334" y="820674"/>
                    </a:lnTo>
                    <a:cubicBezTo>
                      <a:pt x="55334" y="825767"/>
                      <a:pt x="30560" y="829896"/>
                      <a:pt x="0" y="829896"/>
                    </a:cubicBezTo>
                  </a:path>
                </a:pathLst>
              </a:cu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00" name="Straight Connector 99"/>
              <p:cNvCxnSpPr/>
              <p:nvPr/>
            </p:nvCxnSpPr>
            <p:spPr>
              <a:xfrm>
                <a:off x="7680539" y="5322795"/>
                <a:ext cx="0" cy="9144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TextBox 102"/>
              <p:cNvSpPr txBox="1"/>
              <p:nvPr/>
            </p:nvSpPr>
            <p:spPr>
              <a:xfrm>
                <a:off x="91186" y="6192188"/>
                <a:ext cx="4624791" cy="623761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p>
                                  </m:sSub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,⋯,</m:t>
                                  </m:r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p>
                                  </m:sSubSup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,⋯,</m:t>
                              </m:r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p>
                                  </m:sSub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,⋯,</m:t>
                                  </m:r>
                                  <m:sSubSup>
                                    <m:sSub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𝑑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𝜔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sub>
                                      </m:sSub>
                                    </m:sup>
                                  </m:sSubSup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𝜔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3" name="TextBox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86" y="6192188"/>
                <a:ext cx="4624791" cy="623761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ounded Rectangle 15"/>
              <p:cNvSpPr/>
              <p:nvPr/>
            </p:nvSpPr>
            <p:spPr>
              <a:xfrm>
                <a:off x="1369445" y="2210038"/>
                <a:ext cx="6394501" cy="240721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dirty="0" smtClean="0"/>
                  <a:t>If we know the decomposition:</a:t>
                </a:r>
                <a:br>
                  <a:rPr lang="en-US" sz="3200" dirty="0" smtClean="0"/>
                </a:br>
                <a:r>
                  <a:rPr lang="en-US" sz="3200" dirty="0" smtClean="0"/>
                  <a:t>Solving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𝐿𝑥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3200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⇓</m:t>
                      </m:r>
                    </m:oMath>
                  </m:oMathPara>
                </a14:m>
                <a:endParaRPr lang="en-US" sz="3200" dirty="0" smtClean="0"/>
              </a:p>
              <a:p>
                <a:pPr algn="ctr"/>
                <a:r>
                  <a:rPr lang="en-US" sz="3200" dirty="0" smtClean="0"/>
                  <a:t>Solving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</m:sup>
                                    </m:sSup>
                                    <m:sSubSup>
                                      <m:sSubSup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sup>
                                    </m:sSub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sSubSup>
                                      <m:sSubSup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sup>
                                    </m:sSubSup>
                                  </m:e>
                                </m:d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𝜔</m:t>
                                    </m:r>
                                  </m:sub>
                                </m:sSub>
                              </m:sup>
                            </m:sSubSup>
                          </m:e>
                        </m:d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Ω</m:t>
                        </m:r>
                      </m:sub>
                    </m:sSub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16" name="Rounded 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9445" y="2210038"/>
                <a:ext cx="6394501" cy="2407212"/>
              </a:xfrm>
              <a:prstGeom prst="roundRect">
                <a:avLst/>
              </a:prstGeom>
              <a:blipFill rotWithShape="0">
                <a:blip r:embed="rId11"/>
                <a:stretch>
                  <a:fillRect t="-3283" b="-2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rc 3"/>
          <p:cNvSpPr/>
          <p:nvPr/>
        </p:nvSpPr>
        <p:spPr>
          <a:xfrm>
            <a:off x="759831" y="5886811"/>
            <a:ext cx="4579814" cy="803705"/>
          </a:xfrm>
          <a:prstGeom prst="arc">
            <a:avLst>
              <a:gd name="adj1" fmla="val 10784688"/>
              <a:gd name="adj2" fmla="val 0"/>
            </a:avLst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/>
          <p:cNvSpPr/>
          <p:nvPr/>
        </p:nvSpPr>
        <p:spPr>
          <a:xfrm>
            <a:off x="1758898" y="5903261"/>
            <a:ext cx="5608394" cy="792898"/>
          </a:xfrm>
          <a:prstGeom prst="arc">
            <a:avLst>
              <a:gd name="adj1" fmla="val 10784688"/>
              <a:gd name="adj2" fmla="val 0"/>
            </a:avLst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>
            <a:off x="2616854" y="5930953"/>
            <a:ext cx="3603324" cy="776495"/>
          </a:xfrm>
          <a:prstGeom prst="arc">
            <a:avLst>
              <a:gd name="adj1" fmla="val 10784688"/>
              <a:gd name="adj2" fmla="val 0"/>
            </a:avLst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c 29"/>
          <p:cNvSpPr/>
          <p:nvPr/>
        </p:nvSpPr>
        <p:spPr>
          <a:xfrm>
            <a:off x="3717521" y="5955718"/>
            <a:ext cx="4534830" cy="746084"/>
          </a:xfrm>
          <a:prstGeom prst="arc">
            <a:avLst>
              <a:gd name="adj1" fmla="val 10784688"/>
              <a:gd name="adj2" fmla="val 0"/>
            </a:avLst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79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16" grpId="0" animBg="1"/>
      <p:bldP spid="4" grpId="0" animBg="1"/>
      <p:bldP spid="4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Motivation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Review of Representation Theory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/>
              <a:t> Surfaces of Revolution</a:t>
            </a:r>
          </a:p>
          <a:p>
            <a:pPr lvl="1"/>
            <a:r>
              <a:rPr lang="en-US" dirty="0" smtClean="0"/>
              <a:t>Rotations</a:t>
            </a:r>
          </a:p>
          <a:p>
            <a:pPr lvl="1"/>
            <a:r>
              <a:rPr lang="en-US" dirty="0" smtClean="0"/>
              <a:t>Rotations + Reflections</a:t>
            </a:r>
          </a:p>
          <a:p>
            <a:pPr lvl="1"/>
            <a:r>
              <a:rPr lang="en-US" dirty="0" smtClean="0"/>
              <a:t>Boundaries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Results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93676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Surfaces of Revolution (Rotation)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u="sng" dirty="0" smtClean="0"/>
                  <a:t>Vector space</a:t>
                </a:r>
                <a:r>
                  <a:rPr lang="en-US" dirty="0" smtClean="0"/>
                  <a:t>:</a:t>
                </a:r>
              </a:p>
              <a:p>
                <a:pPr marL="342900" lvl="1" indent="0">
                  <a:buNone/>
                </a:pPr>
                <a:r>
                  <a:rPr lang="en-US" sz="3200" b="0" dirty="0" smtClean="0"/>
                  <a:t>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sz="3200" dirty="0" smtClean="0"/>
              </a:p>
              <a:p>
                <a:pPr marL="0" indent="0">
                  <a:buNone/>
                </a:pPr>
                <a:r>
                  <a:rPr lang="en-US" u="sng" dirty="0" smtClean="0"/>
                  <a:t>Group</a:t>
                </a:r>
                <a:r>
                  <a:rPr lang="en-US" dirty="0" smtClean="0"/>
                  <a:t>:</a:t>
                </a:r>
              </a:p>
              <a:p>
                <a:pPr marL="342900" lvl="1" indent="0">
                  <a:buNone/>
                </a:pP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ℤ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ℤ</m:t>
                    </m:r>
                  </m:oMath>
                </a14:m>
                <a:r>
                  <a:rPr lang="en-US" sz="3200" dirty="0" smtClean="0"/>
                  <a:t> (the cyclic group)</a:t>
                </a:r>
              </a:p>
              <a:p>
                <a:pPr marL="0" indent="0">
                  <a:buNone/>
                </a:pPr>
                <a:r>
                  <a:rPr lang="en-US" u="sng" dirty="0" smtClean="0"/>
                  <a:t>Representation</a:t>
                </a:r>
                <a:r>
                  <a:rPr lang="en-US" dirty="0" smtClean="0"/>
                  <a:t>:</a:t>
                </a:r>
              </a:p>
              <a:p>
                <a:pPr marL="342900" lvl="1" indent="0">
                  <a:buNone/>
                </a:pPr>
                <a:r>
                  <a:rPr lang="en-US" sz="3200" dirty="0" smtClean="0"/>
                  <a:t>rotation about the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3200" dirty="0" smtClean="0"/>
                  <a:t>-axis</a:t>
                </a:r>
                <a:br>
                  <a:rPr lang="en-US" sz="3200" dirty="0" smtClean="0"/>
                </a:br>
                <a:endParaRPr lang="en-US" sz="32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932" t="-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853" y="192757"/>
            <a:ext cx="2608045" cy="2610045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 rot="5400000">
            <a:off x="7199467" y="3122899"/>
            <a:ext cx="744651" cy="3621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>
            <a:grpSpLocks noChangeAspect="1"/>
          </p:cNvGrpSpPr>
          <p:nvPr/>
        </p:nvGrpSpPr>
        <p:grpSpPr>
          <a:xfrm>
            <a:off x="6207338" y="3819641"/>
            <a:ext cx="2835220" cy="3028652"/>
            <a:chOff x="5737583" y="3523898"/>
            <a:chExt cx="3149540" cy="3364422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7583" y="3804106"/>
              <a:ext cx="3084214" cy="3084214"/>
            </a:xfrm>
            <a:prstGeom prst="rect">
              <a:avLst/>
            </a:prstGeom>
          </p:spPr>
        </p:pic>
        <p:cxnSp>
          <p:nvCxnSpPr>
            <p:cNvPr id="27" name="Straight Connector 26"/>
            <p:cNvCxnSpPr/>
            <p:nvPr/>
          </p:nvCxnSpPr>
          <p:spPr>
            <a:xfrm>
              <a:off x="8550991" y="4184344"/>
              <a:ext cx="0" cy="2075743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8512533" y="5107800"/>
                  <a:ext cx="37459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12533" y="5107800"/>
                  <a:ext cx="374590" cy="36933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9" name="Straight Connector 28"/>
            <p:cNvCxnSpPr/>
            <p:nvPr/>
          </p:nvCxnSpPr>
          <p:spPr>
            <a:xfrm flipH="1" flipV="1">
              <a:off x="7258536" y="3523898"/>
              <a:ext cx="0" cy="93890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Arc 29"/>
            <p:cNvSpPr/>
            <p:nvPr/>
          </p:nvSpPr>
          <p:spPr>
            <a:xfrm>
              <a:off x="6456208" y="3641584"/>
              <a:ext cx="1644073" cy="406399"/>
            </a:xfrm>
            <a:prstGeom prst="arc">
              <a:avLst>
                <a:gd name="adj1" fmla="val 9661774"/>
                <a:gd name="adj2" fmla="val 8613114"/>
              </a:avLst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/>
                <p:cNvSpPr txBox="1"/>
                <p:nvPr/>
              </p:nvSpPr>
              <p:spPr>
                <a:xfrm>
                  <a:off x="7218309" y="3695156"/>
                  <a:ext cx="435504" cy="3693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18309" y="3695156"/>
                  <a:ext cx="435504" cy="369333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Rectangle 3"/>
          <p:cNvSpPr/>
          <p:nvPr/>
        </p:nvSpPr>
        <p:spPr>
          <a:xfrm>
            <a:off x="8895644" y="1174044"/>
            <a:ext cx="1016000" cy="516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7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Surfaces of </a:t>
            </a:r>
            <a:r>
              <a:rPr lang="en-US" dirty="0"/>
              <a:t>Revolution </a:t>
            </a:r>
            <a:r>
              <a:rPr lang="en-US" dirty="0" smtClean="0"/>
              <a:t>(Rotation)</a:t>
            </a:r>
            <a:endParaRPr lang="en-US" dirty="0"/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6207338" y="3819641"/>
            <a:ext cx="2835220" cy="3028652"/>
            <a:chOff x="5737583" y="3523898"/>
            <a:chExt cx="3149540" cy="3364422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7583" y="3804106"/>
              <a:ext cx="3084214" cy="3084214"/>
            </a:xfrm>
            <a:prstGeom prst="rect">
              <a:avLst/>
            </a:prstGeom>
          </p:spPr>
        </p:pic>
        <p:cxnSp>
          <p:nvCxnSpPr>
            <p:cNvPr id="13" name="Straight Connector 12"/>
            <p:cNvCxnSpPr/>
            <p:nvPr/>
          </p:nvCxnSpPr>
          <p:spPr>
            <a:xfrm>
              <a:off x="8550991" y="4184344"/>
              <a:ext cx="0" cy="2075743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8512533" y="5107800"/>
                  <a:ext cx="37459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12533" y="5107800"/>
                  <a:ext cx="374590" cy="369332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" name="Straight Connector 14"/>
            <p:cNvCxnSpPr/>
            <p:nvPr/>
          </p:nvCxnSpPr>
          <p:spPr>
            <a:xfrm flipH="1" flipV="1">
              <a:off x="7258536" y="3523898"/>
              <a:ext cx="0" cy="93890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Arc 15"/>
            <p:cNvSpPr/>
            <p:nvPr/>
          </p:nvSpPr>
          <p:spPr>
            <a:xfrm>
              <a:off x="6456208" y="3641584"/>
              <a:ext cx="1644073" cy="406399"/>
            </a:xfrm>
            <a:prstGeom prst="arc">
              <a:avLst>
                <a:gd name="adj1" fmla="val 9661774"/>
                <a:gd name="adj2" fmla="val 8613114"/>
              </a:avLst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7218309" y="3695156"/>
                  <a:ext cx="435504" cy="3693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18309" y="3695156"/>
                  <a:ext cx="435504" cy="369333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37703" y="1825624"/>
                <a:ext cx="7886700" cy="503237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The irreducible reps. of the cyclic group are complex exponentials of frequency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⇓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⨁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=−</m:t>
                          </m:r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b>
                        <m:sup>
                          <m:f>
                            <m:fPr>
                              <m:type m:val="li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,1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⊕⋯⊕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p>
                    </m:sSubSup>
                  </m:oMath>
                </a14:m>
                <a:r>
                  <a:rPr lang="en-US" dirty="0" smtClean="0"/>
                  <a:t> is the space of functions</a:t>
                </a:r>
                <a:br>
                  <a:rPr lang="en-US" dirty="0" smtClean="0"/>
                </a:br>
                <a:r>
                  <a:rPr lang="en-US" dirty="0" smtClean="0"/>
                  <a:t>that are complex exponentials of</a:t>
                </a:r>
                <a:br>
                  <a:rPr lang="en-US" dirty="0" smtClean="0"/>
                </a:br>
                <a:r>
                  <a:rPr lang="en-US" dirty="0" smtClean="0"/>
                  <a:t>frequency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dirty="0" smtClean="0"/>
                  <a:t> on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dirty="0" smtClean="0"/>
                  <a:t>-</a:t>
                </a:r>
                <a:r>
                  <a:rPr lang="en-US" dirty="0" err="1" smtClean="0"/>
                  <a:t>th</a:t>
                </a:r>
                <a:r>
                  <a:rPr lang="en-US" dirty="0" smtClean="0"/>
                  <a:t> parallel</a:t>
                </a:r>
                <a:br>
                  <a:rPr lang="en-US" dirty="0" smtClean="0"/>
                </a:br>
                <a:r>
                  <a:rPr lang="en-US" dirty="0" smtClean="0"/>
                  <a:t>and zero everywhere else.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37703" y="1825624"/>
                <a:ext cx="7886700" cy="5032375"/>
              </a:xfrm>
              <a:blipFill rotWithShape="0">
                <a:blip r:embed="rId11"/>
                <a:stretch>
                  <a:fillRect l="-2011" t="-2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38016" y="5708786"/>
                <a:ext cx="7676225" cy="1021883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/>
                  <a:t>Each irreducible representation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p>
                    </m:sSubSup>
                  </m:oMath>
                </a14:m>
                <a:r>
                  <a:rPr lang="en-US" sz="2800" dirty="0" smtClean="0"/>
                  <a:t> </a:t>
                </a:r>
                <a:r>
                  <a:rPr lang="en-US" sz="2800" dirty="0"/>
                  <a:t>occurs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800" dirty="0"/>
                  <a:t> times </a:t>
                </a:r>
                <a:r>
                  <a:rPr lang="en-US" sz="2800" dirty="0" smtClean="0"/>
                  <a:t>and is one-dimensional.</a:t>
                </a:r>
                <a:endParaRPr lang="en-US" sz="2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016" y="5708786"/>
                <a:ext cx="7676225" cy="1021883"/>
              </a:xfrm>
              <a:prstGeom prst="rect">
                <a:avLst/>
              </a:prstGeom>
              <a:blipFill rotWithShape="0">
                <a:blip r:embed="rId12"/>
                <a:stretch>
                  <a:fillRect l="-950" r="-2138" b="-14535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2236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Surfaces of Revolution (Rotation)</a:t>
            </a:r>
            <a:endParaRPr lang="en-US" b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502266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Let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/>
                  <a:t> be </a:t>
                </a:r>
                <a:r>
                  <a:rPr lang="en-US" dirty="0" smtClean="0"/>
                  <a:t>a linear </a:t>
                </a:r>
                <a:r>
                  <a:rPr lang="en-US" dirty="0"/>
                  <a:t>operator 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that commutes with rotations.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</a:t>
                </a:r>
                <a:r>
                  <a:rPr lang="en-US" dirty="0" smtClean="0"/>
                  <a:t>o solve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b="0" i="0" dirty="0" smtClean="0">
                    <a:latin typeface="Cambria Math" panose="02040503050406030204" pitchFamily="18" charset="0"/>
                  </a:rPr>
                  <a:t>:</a:t>
                </a:r>
              </a:p>
              <a:p>
                <a:pPr marL="687388" lvl="1" indent="-344488">
                  <a:buFont typeface="+mj-lt"/>
                  <a:buAutoNum type="arabicPeriod"/>
                </a:pPr>
                <a:r>
                  <a:rPr lang="en-US" dirty="0" smtClean="0"/>
                  <a:t>Compute the DFT along each parallel: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  <m:d>
                      <m:dPr>
                        <m:begChr m:val="{"/>
                        <m:endChr m:val="}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𝜔</m:t>
                            </m:r>
                          </m:sup>
                        </m:sSup>
                      </m:e>
                    </m:d>
                  </m:oMath>
                </a14:m>
                <a:endParaRPr lang="en-US" dirty="0" smtClean="0"/>
              </a:p>
              <a:p>
                <a:pPr marL="687388" lvl="1" indent="-344488">
                  <a:buFont typeface="+mj-lt"/>
                  <a:buAutoNum type="arabicPeriod"/>
                </a:pPr>
                <a:r>
                  <a:rPr lang="en-US" dirty="0" smtClean="0"/>
                  <a:t>Solve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𝜔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sup>
                    </m:sSup>
                  </m:oMath>
                </a14:m>
                <a:r>
                  <a:rPr lang="en-US" dirty="0" smtClean="0"/>
                  <a:t> for each frequency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endParaRPr lang="en-US" dirty="0" smtClean="0"/>
              </a:p>
              <a:p>
                <a:pPr marL="687388" lvl="1" indent="-344488">
                  <a:buFont typeface="+mj-lt"/>
                  <a:buAutoNum type="arabicPeriod"/>
                </a:pPr>
                <a:r>
                  <a:rPr lang="en-US" dirty="0" smtClean="0"/>
                  <a:t>Compute the IDFT along each parallel: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𝜔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5022668"/>
              </a:xfrm>
              <a:blipFill rotWithShape="0">
                <a:blip r:embed="rId2"/>
                <a:stretch>
                  <a:fillRect l="-1932" t="-2427" r="-27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374719" y="4993752"/>
                <a:ext cx="3708899" cy="1719445"/>
              </a:xfrm>
              <a:prstGeom prst="rect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0 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/>
                            </m:mr>
                            <m:mr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/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/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719" y="4993752"/>
                <a:ext cx="3708899" cy="171944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381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791977" y="4576766"/>
                <a:ext cx="9710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1977" y="4576766"/>
                <a:ext cx="971035" cy="36933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 flipV="1">
            <a:off x="6738500" y="4750143"/>
            <a:ext cx="1121211" cy="53364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7247485" y="4856786"/>
            <a:ext cx="618811" cy="66857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7967052" y="4855568"/>
            <a:ext cx="36211" cy="111066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998488" y="4134656"/>
                <a:ext cx="7170307" cy="954107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/>
                  <a:t>Instead of solving an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×(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 smtClean="0"/>
                  <a:t> system, we solve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sz="2800" dirty="0" smtClean="0"/>
                  <a:t> systems of size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800" dirty="0" smtClean="0"/>
                  <a:t>.</a:t>
                </a:r>
                <a:endParaRPr lang="en-US" sz="2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488" y="4134656"/>
                <a:ext cx="7170307" cy="954107"/>
              </a:xfrm>
              <a:prstGeom prst="rect">
                <a:avLst/>
              </a:prstGeom>
              <a:blipFill rotWithShape="0">
                <a:blip r:embed="rId5"/>
                <a:stretch>
                  <a:fillRect t="-4348" r="-1186" b="-15528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151460" y="4929852"/>
                <a:ext cx="6896597" cy="1384995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/>
                  <a:t>If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2800" dirty="0" smtClean="0"/>
                  <a:t> is local, each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sup>
                    </m:sSup>
                  </m:oMath>
                </a14:m>
                <a:r>
                  <a:rPr lang="en-US" sz="2800" dirty="0" smtClean="0"/>
                  <a:t> will be diagonally banded.</a:t>
                </a:r>
                <a:br>
                  <a:rPr lang="en-US" sz="2800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⇓</m:t>
                      </m:r>
                    </m:oMath>
                  </m:oMathPara>
                </a14:m>
                <a:endParaRPr lang="en-US" sz="2800" b="0" dirty="0" smtClean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⋅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func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1460" y="4929852"/>
                <a:ext cx="6896597" cy="1384995"/>
              </a:xfrm>
              <a:prstGeom prst="rect">
                <a:avLst/>
              </a:prstGeom>
              <a:blipFill rotWithShape="0">
                <a:blip r:embed="rId6"/>
                <a:stretch>
                  <a:fillRect l="-1498" t="-3463" r="-1322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563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Poisson Equation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4"/>
                <a:ext cx="7886700" cy="503237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u="sng" dirty="0" smtClean="0"/>
                  <a:t>Laplacian Discretization</a:t>
                </a:r>
                <a:r>
                  <a:rPr lang="en-US" dirty="0" smtClean="0"/>
                  <a:t>:</a:t>
                </a:r>
              </a:p>
              <a:p>
                <a:pPr marL="687388" lvl="1" indent="-344488"/>
                <a:r>
                  <a:rPr lang="en-US" dirty="0" smtClean="0"/>
                  <a:t>Pick a function basis</a:t>
                </a:r>
              </a:p>
              <a:p>
                <a:pPr marL="687388" lvl="1" indent="-344488"/>
                <a:endParaRPr lang="en-US" dirty="0" smtClean="0"/>
              </a:p>
              <a:p>
                <a:pPr marL="687388" lvl="1" indent="-344488"/>
                <a:endParaRPr lang="en-US" sz="2800" dirty="0" smtClean="0"/>
              </a:p>
              <a:p>
                <a:pPr marL="687388" lvl="1" indent="-344488"/>
                <a:endParaRPr lang="en-US" dirty="0"/>
              </a:p>
              <a:p>
                <a:pPr marL="687388" lvl="1" indent="-344488"/>
                <a:r>
                  <a:rPr lang="en-US" sz="2800" dirty="0" smtClean="0"/>
                  <a:t>Pick an interpretation of the geometry</a:t>
                </a:r>
              </a:p>
              <a:p>
                <a:pPr marL="0" indent="0">
                  <a:buNone/>
                </a:pPr>
                <a:r>
                  <a:rPr lang="en-US" sz="3200" dirty="0" smtClean="0"/>
                  <a:t>The Laplacian commutes</a:t>
                </a:r>
                <a:br>
                  <a:rPr lang="en-US" sz="3200" dirty="0" smtClean="0"/>
                </a:br>
                <a:r>
                  <a:rPr lang="en-US" sz="3200" dirty="0" smtClean="0"/>
                  <a:t>  with discrete rotations</a:t>
                </a: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              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⇓</m:t>
                    </m:r>
                  </m:oMath>
                </a14:m>
                <a:r>
                  <a:rPr lang="en-US" dirty="0" smtClean="0"/>
                  <a:t> </a:t>
                </a:r>
              </a:p>
              <a:p>
                <a:pPr marL="0" indent="0">
                  <a:buNone/>
                </a:pPr>
                <a:r>
                  <a:rPr lang="en-US" dirty="0" smtClean="0"/>
                  <a:t>Block-diagonal structure</a:t>
                </a:r>
                <a:endParaRPr lang="en-US" sz="3200" dirty="0" smtClean="0"/>
              </a:p>
              <a:p>
                <a:pPr marL="342900" lvl="1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4"/>
                <a:ext cx="7886700" cy="5032375"/>
              </a:xfrm>
              <a:blipFill rotWithShape="0">
                <a:blip r:embed="rId2"/>
                <a:stretch>
                  <a:fillRect l="-1932" t="-2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3" descr="F:\Talks\SIG-08\Scratch\1.base.bmp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90789" y="2696888"/>
            <a:ext cx="1929101" cy="1929101"/>
          </a:xfrm>
          <a:prstGeom prst="rect">
            <a:avLst/>
          </a:prstGeom>
          <a:noFill/>
          <a:ln w="50800">
            <a:noFill/>
          </a:ln>
        </p:spPr>
      </p:pic>
      <p:pic>
        <p:nvPicPr>
          <p:cNvPr id="22" name="Picture 4" descr="F:\Talks\SIG-08\Scratch\2.base.bmp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94924" y="2696888"/>
            <a:ext cx="1929101" cy="1929101"/>
          </a:xfrm>
          <a:prstGeom prst="rect">
            <a:avLst/>
          </a:prstGeom>
          <a:noFill/>
          <a:ln w="50800">
            <a:noFill/>
          </a:ln>
        </p:spPr>
      </p:pic>
      <p:pic>
        <p:nvPicPr>
          <p:cNvPr id="23" name="Picture 5" descr="F:\Talks\SIG-08\Scratch\3.base.bmp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18801" y="2699710"/>
            <a:ext cx="1929101" cy="1929101"/>
          </a:xfrm>
          <a:prstGeom prst="rect">
            <a:avLst/>
          </a:prstGeom>
          <a:noFill/>
          <a:ln w="50800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261" y="4497583"/>
            <a:ext cx="2286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663" y="4502574"/>
            <a:ext cx="228600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391" y="4503913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9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Poisson Equation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4"/>
                <a:ext cx="7886700" cy="503237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u="sng" dirty="0" smtClean="0"/>
                  <a:t>Incompressible Fluids</a:t>
                </a:r>
                <a:r>
                  <a:rPr lang="en-US" dirty="0" smtClean="0"/>
                  <a:t>:</a:t>
                </a:r>
              </a:p>
              <a:p>
                <a:pPr marL="687388" lvl="1" indent="-344488"/>
                <a:r>
                  <a:rPr lang="en-US" dirty="0" smtClean="0"/>
                  <a:t>[</a:t>
                </a:r>
                <a:r>
                  <a:rPr lang="en-US" dirty="0" err="1" smtClean="0"/>
                  <a:t>Stam</a:t>
                </a:r>
                <a:r>
                  <a:rPr lang="en-US" dirty="0" smtClean="0"/>
                  <a:t>, 1999]:</a:t>
                </a:r>
              </a:p>
              <a:p>
                <a:pPr marL="1143000" lvl="2" indent="-457200">
                  <a:buFont typeface="+mj-lt"/>
                  <a:buAutoNum type="arabicPeriod"/>
                </a:pPr>
                <a:r>
                  <a:rPr lang="en-US" sz="2800" dirty="0" err="1" smtClean="0"/>
                  <a:t>Advect</a:t>
                </a:r>
                <a:r>
                  <a:rPr lang="en-US" sz="2800" dirty="0" smtClean="0"/>
                  <a:t> the velocity field</a:t>
                </a:r>
              </a:p>
              <a:p>
                <a:pPr marL="1143000" lvl="2" indent="-457200">
                  <a:buFont typeface="+mj-lt"/>
                  <a:buAutoNum type="arabicPeriod"/>
                </a:pPr>
                <a:r>
                  <a:rPr lang="en-US" sz="2800" dirty="0" smtClean="0"/>
                  <a:t>Project out the divergence:</a:t>
                </a:r>
                <a:br>
                  <a:rPr lang="en-US" sz="2800" dirty="0" smtClean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𝑑𝑖𝑣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𝑓𝑟𝑒𝑒</m:t>
                        </m:r>
                      </m:sub>
                    </m:sSub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m:rPr>
                        <m:nor/>
                      </m:rPr>
                      <a:rPr lang="en-US" sz="2800" b="0" i="0" smtClean="0">
                        <a:latin typeface="Cambria Math" panose="02040503050406030204" pitchFamily="18" charset="0"/>
                      </a:rPr>
                      <m:t>∇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Δ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∇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×</m:t>
                        </m:r>
                        <m:acc>
                          <m:accPr>
                            <m:chr m:val="⃗"/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</m:d>
                  </m:oMath>
                </a14:m>
                <a:endParaRPr lang="en-US" sz="2800" dirty="0" smtClean="0"/>
              </a:p>
              <a:p>
                <a:pPr marL="687388" lvl="1" indent="-344488"/>
                <a:endParaRPr lang="en-US" dirty="0" smtClean="0"/>
              </a:p>
              <a:p>
                <a:pPr marL="687388" lvl="1" indent="-344488"/>
                <a:r>
                  <a:rPr lang="en-US" dirty="0" smtClean="0"/>
                  <a:t>[</a:t>
                </a:r>
                <a:r>
                  <a:rPr lang="en-US" dirty="0" err="1" smtClean="0"/>
                  <a:t>Elcott</a:t>
                </a:r>
                <a:r>
                  <a:rPr lang="en-US" dirty="0" smtClean="0"/>
                  <a:t> et al., 2007]</a:t>
                </a:r>
              </a:p>
              <a:p>
                <a:pPr marL="1143000" lvl="2" indent="-457200">
                  <a:buFont typeface="+mj-lt"/>
                  <a:buAutoNum type="arabicPeriod"/>
                </a:pPr>
                <a:r>
                  <a:rPr lang="en-US" sz="2800" dirty="0" err="1" smtClean="0"/>
                  <a:t>Advect</a:t>
                </a:r>
                <a:r>
                  <a:rPr lang="en-US" sz="2800" dirty="0" smtClean="0"/>
                  <a:t> the vorticity</a:t>
                </a:r>
              </a:p>
              <a:p>
                <a:pPr marL="1143000" lvl="2" indent="-457200">
                  <a:buFont typeface="+mj-lt"/>
                  <a:buAutoNum type="arabicPeriod"/>
                </a:pPr>
                <a:r>
                  <a:rPr lang="en-US" sz="2800" dirty="0" smtClean="0"/>
                  <a:t>Compute the flux and set velocity:</a:t>
                </a:r>
                <a:br>
                  <a:rPr lang="en-US" sz="2800" dirty="0" smtClean="0"/>
                </a:b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⋅</m:t>
                    </m:r>
                    <m:r>
                      <m:rPr>
                        <m:nor/>
                      </m:rPr>
                      <a:rPr lang="en-US" sz="2800" b="0" i="0" dirty="0" smtClean="0">
                        <a:latin typeface="Cambria Math" panose="02040503050406030204" pitchFamily="18" charset="0"/>
                      </a:rPr>
                      <m:t>∇</m:t>
                    </m:r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sz="28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800" b="0" i="0" dirty="0" smtClean="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p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sz="2800" i="1" dirty="0">
                        <a:latin typeface="Cambria Math" panose="02040503050406030204" pitchFamily="18" charset="0"/>
                      </a:rPr>
                      <m:t>𝜈</m:t>
                    </m:r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342900" lvl="1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4"/>
                <a:ext cx="7886700" cy="5032375"/>
              </a:xfrm>
              <a:blipFill rotWithShape="0">
                <a:blip r:embed="rId2"/>
                <a:stretch>
                  <a:fillRect l="-1932" t="-2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533" y="846700"/>
            <a:ext cx="2286000" cy="2286000"/>
          </a:xfrm>
          <a:prstGeom prst="rect">
            <a:avLst/>
          </a:prstGeom>
        </p:spPr>
      </p:pic>
      <p:pic>
        <p:nvPicPr>
          <p:cNvPr id="13" name="Picture 12">
            <a:hlinkClick r:id="rId3" action="ppaction://hlinkfile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533" y="2597709"/>
            <a:ext cx="2286000" cy="2286000"/>
          </a:xfrm>
          <a:prstGeom prst="rect">
            <a:avLst/>
          </a:prstGeom>
        </p:spPr>
      </p:pic>
      <p:pic>
        <p:nvPicPr>
          <p:cNvPr id="14" name="Picture 13">
            <a:hlinkClick r:id="rId3" action="ppaction://hlinkfile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616" y="4297921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86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Surfaces </a:t>
            </a:r>
            <a:r>
              <a:rPr lang="en-US" dirty="0"/>
              <a:t>of </a:t>
            </a:r>
            <a:r>
              <a:rPr lang="en-US" dirty="0" smtClean="0"/>
              <a:t>Revolution (Rot + Ref)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4"/>
                <a:ext cx="7886700" cy="503237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u="sng" dirty="0" smtClean="0"/>
                  <a:t>Vector space</a:t>
                </a:r>
                <a:r>
                  <a:rPr lang="en-US" dirty="0" smtClean="0"/>
                  <a:t>:</a:t>
                </a:r>
              </a:p>
              <a:p>
                <a:pPr marL="342900" lvl="1" indent="0">
                  <a:buNone/>
                </a:pPr>
                <a:r>
                  <a:rPr lang="en-US" sz="3200" dirty="0" smtClean="0"/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sz="3200" dirty="0" smtClean="0"/>
              </a:p>
              <a:p>
                <a:pPr marL="0" indent="0">
                  <a:buNone/>
                </a:pPr>
                <a:r>
                  <a:rPr lang="en-US" u="sng" dirty="0" smtClean="0"/>
                  <a:t>Group</a:t>
                </a:r>
                <a:r>
                  <a:rPr lang="en-US" dirty="0"/>
                  <a:t>:</a:t>
                </a:r>
              </a:p>
              <a:p>
                <a:pPr marL="342900" lvl="1" indent="0">
                  <a:buNone/>
                </a:pP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US" sz="32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3200" dirty="0" smtClean="0"/>
                  <a:t> (the dihedral group)</a:t>
                </a:r>
                <a:endParaRPr lang="en-US" sz="3200" dirty="0"/>
              </a:p>
              <a:p>
                <a:pPr marL="0" indent="0">
                  <a:buNone/>
                </a:pPr>
                <a:r>
                  <a:rPr lang="en-US" u="sng" dirty="0"/>
                  <a:t>Representation</a:t>
                </a:r>
                <a:r>
                  <a:rPr lang="en-US" dirty="0" smtClean="0"/>
                  <a:t>:</a:t>
                </a:r>
              </a:p>
              <a:p>
                <a:pPr marL="342900" lvl="1" indent="0">
                  <a:buNone/>
                </a:pPr>
                <a:r>
                  <a:rPr lang="en-US" sz="3200" dirty="0" smtClean="0"/>
                  <a:t>rotation and reflection</a:t>
                </a:r>
                <a:br>
                  <a:rPr lang="en-US" sz="3200" dirty="0" smtClean="0"/>
                </a:br>
                <a:r>
                  <a:rPr lang="en-US" sz="3200" dirty="0" smtClean="0"/>
                  <a:t>about the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3200" dirty="0" smtClean="0"/>
                  <a:t>-axis</a:t>
                </a:r>
                <a:endParaRPr lang="en-US" sz="3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4"/>
                <a:ext cx="7886700" cy="5032375"/>
              </a:xfrm>
              <a:blipFill rotWithShape="0">
                <a:blip r:embed="rId2"/>
                <a:stretch>
                  <a:fillRect l="-1932" t="-2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6207338" y="3819641"/>
            <a:ext cx="2835220" cy="3028652"/>
            <a:chOff x="5737583" y="3523898"/>
            <a:chExt cx="3149540" cy="336442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7583" y="3804106"/>
              <a:ext cx="3084214" cy="3084214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>
              <a:off x="8550991" y="4184344"/>
              <a:ext cx="0" cy="2075743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8512533" y="5107800"/>
                  <a:ext cx="37459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12533" y="5107800"/>
                  <a:ext cx="374590" cy="369332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" name="Straight Connector 7"/>
            <p:cNvCxnSpPr/>
            <p:nvPr/>
          </p:nvCxnSpPr>
          <p:spPr>
            <a:xfrm flipH="1" flipV="1">
              <a:off x="7258536" y="3523898"/>
              <a:ext cx="0" cy="93890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Arc 8"/>
            <p:cNvSpPr/>
            <p:nvPr/>
          </p:nvSpPr>
          <p:spPr>
            <a:xfrm>
              <a:off x="6456208" y="3641584"/>
              <a:ext cx="1644073" cy="406399"/>
            </a:xfrm>
            <a:prstGeom prst="arc">
              <a:avLst>
                <a:gd name="adj1" fmla="val 9661774"/>
                <a:gd name="adj2" fmla="val 8613114"/>
              </a:avLst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7218309" y="3695156"/>
                  <a:ext cx="435504" cy="3693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18309" y="3695156"/>
                  <a:ext cx="435504" cy="369333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56583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dirty="0"/>
                        <m:t>Solving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the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Poisson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Equation</m:t>
                      </m:r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Gradient-Domain Stitching</a:t>
            </a:r>
          </a:p>
        </p:txBody>
      </p:sp>
      <p:pic>
        <p:nvPicPr>
          <p:cNvPr id="4" name="Picture 4" descr="C:\Research\PoissonMesh\Data\Rooster\Results\misha.0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66288" y="3316386"/>
            <a:ext cx="3010912" cy="3010912"/>
          </a:xfrm>
          <a:prstGeom prst="rect">
            <a:avLst/>
          </a:prstGeom>
          <a:noFill/>
        </p:spPr>
      </p:pic>
      <p:sp>
        <p:nvSpPr>
          <p:cNvPr id="5" name="Right Arrow 4"/>
          <p:cNvSpPr/>
          <p:nvPr/>
        </p:nvSpPr>
        <p:spPr>
          <a:xfrm>
            <a:off x="4681917" y="4597625"/>
            <a:ext cx="832805" cy="2562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C:\Research\PoissonMesh\Data\Rooster\scan.xf.05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24120" y="3252324"/>
            <a:ext cx="1921858" cy="1921858"/>
          </a:xfrm>
          <a:prstGeom prst="rect">
            <a:avLst/>
          </a:prstGeom>
          <a:noFill/>
        </p:spPr>
      </p:pic>
      <p:pic>
        <p:nvPicPr>
          <p:cNvPr id="7" name="Picture 7" descr="C:\Research\PoissonMesh\Data\Rooster\scan.xf.01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14758" y="3124200"/>
            <a:ext cx="1921858" cy="1921858"/>
          </a:xfrm>
          <a:prstGeom prst="rect">
            <a:avLst/>
          </a:prstGeom>
          <a:noFill/>
        </p:spPr>
      </p:pic>
      <p:pic>
        <p:nvPicPr>
          <p:cNvPr id="8" name="Picture 2" descr="C:\Research\PoissonMesh\Data\Rooster\rooster.bmp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0319" y="3380448"/>
            <a:ext cx="3013474" cy="3013474"/>
          </a:xfrm>
          <a:prstGeom prst="rect">
            <a:avLst/>
          </a:prstGeom>
          <a:noFill/>
        </p:spPr>
      </p:pic>
      <p:pic>
        <p:nvPicPr>
          <p:cNvPr id="9" name="Picture 12" descr="C:\Research\PoissonMesh\Data\Rooster\scan.xf.06.jp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80368" y="4853873"/>
            <a:ext cx="1921858" cy="1921858"/>
          </a:xfrm>
          <a:prstGeom prst="rect">
            <a:avLst/>
          </a:prstGeom>
          <a:noFill/>
        </p:spPr>
      </p:pic>
      <p:pic>
        <p:nvPicPr>
          <p:cNvPr id="10" name="Picture 6" descr="C:\Research\PoissonMesh\Data\Rooster\scan.xf.00.jp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4469501"/>
            <a:ext cx="1921858" cy="1921858"/>
          </a:xfrm>
          <a:prstGeom prst="rect">
            <a:avLst/>
          </a:prstGeom>
          <a:noFill/>
        </p:spPr>
      </p:pic>
      <p:pic>
        <p:nvPicPr>
          <p:cNvPr id="11" name="Picture 5" descr="C:\Research\PoissonMesh\Data\Rooster\scan.xf.07.jp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9129" y="4981997"/>
            <a:ext cx="1921858" cy="1921858"/>
          </a:xfrm>
          <a:prstGeom prst="rect">
            <a:avLst/>
          </a:prstGeom>
          <a:noFill/>
        </p:spPr>
      </p:pic>
      <p:pic>
        <p:nvPicPr>
          <p:cNvPr id="12" name="Picture 2" descr="C:\Research\PoissonMesh\Data\Rooster\Results\misha.2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65776" y="3319272"/>
            <a:ext cx="3008376" cy="30083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198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Surfaces of Revolution (Rot + Ref)</a:t>
            </a: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6207338" y="3819641"/>
            <a:ext cx="2835220" cy="3028652"/>
            <a:chOff x="5737583" y="3523898"/>
            <a:chExt cx="3149540" cy="3364422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7583" y="3804106"/>
              <a:ext cx="3084214" cy="3084214"/>
            </a:xfrm>
            <a:prstGeom prst="rect">
              <a:avLst/>
            </a:prstGeom>
          </p:spPr>
        </p:pic>
        <p:cxnSp>
          <p:nvCxnSpPr>
            <p:cNvPr id="13" name="Straight Connector 12"/>
            <p:cNvCxnSpPr/>
            <p:nvPr/>
          </p:nvCxnSpPr>
          <p:spPr>
            <a:xfrm>
              <a:off x="8550991" y="4184344"/>
              <a:ext cx="0" cy="2075743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/>
                <p:cNvSpPr txBox="1"/>
                <p:nvPr/>
              </p:nvSpPr>
              <p:spPr>
                <a:xfrm>
                  <a:off x="8512533" y="5107800"/>
                  <a:ext cx="37459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12533" y="5107800"/>
                  <a:ext cx="374590" cy="369332"/>
                </a:xfrm>
                <a:prstGeom prst="rect">
                  <a:avLst/>
                </a:prstGeom>
                <a:blipFill rotWithShape="0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" name="Straight Connector 14"/>
            <p:cNvCxnSpPr/>
            <p:nvPr/>
          </p:nvCxnSpPr>
          <p:spPr>
            <a:xfrm flipH="1" flipV="1">
              <a:off x="7258536" y="3523898"/>
              <a:ext cx="0" cy="93890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Arc 15"/>
            <p:cNvSpPr/>
            <p:nvPr/>
          </p:nvSpPr>
          <p:spPr>
            <a:xfrm>
              <a:off x="6456208" y="3641584"/>
              <a:ext cx="1644073" cy="406399"/>
            </a:xfrm>
            <a:prstGeom prst="arc">
              <a:avLst>
                <a:gd name="adj1" fmla="val 9661774"/>
                <a:gd name="adj2" fmla="val 8613114"/>
              </a:avLst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7218309" y="3695156"/>
                  <a:ext cx="435504" cy="3693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218309" y="3695156"/>
                  <a:ext cx="435504" cy="369333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37703" y="1825624"/>
                <a:ext cx="7886700" cy="5032375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The irreducible reps. of the dihedral group are complex exponentials of frequency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dirty="0" smtClean="0"/>
                  <a:t>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⇓</m:t>
                      </m:r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⨁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f>
                            <m:fPr>
                              <m:type m:val="lin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,1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⊕⋯⊕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𝑙</m:t>
                        </m:r>
                      </m:sup>
                    </m:sSubSup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is the </a:t>
                </a:r>
                <a:r>
                  <a:rPr lang="en-US" dirty="0"/>
                  <a:t>space of functions</a:t>
                </a:r>
                <a:br>
                  <a:rPr lang="en-US" dirty="0"/>
                </a:br>
                <a:r>
                  <a:rPr lang="en-US" dirty="0"/>
                  <a:t>that are complex exponentials of</a:t>
                </a:r>
                <a:br>
                  <a:rPr lang="en-US" dirty="0"/>
                </a:br>
                <a:r>
                  <a:rPr lang="en-US" dirty="0"/>
                  <a:t>frequency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dirty="0" smtClean="0"/>
                  <a:t> on </a:t>
                </a:r>
                <a:r>
                  <a:rPr lang="en-US" dirty="0"/>
                  <a:t>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dirty="0"/>
                  <a:t>-</a:t>
                </a:r>
                <a:r>
                  <a:rPr lang="en-US" dirty="0" err="1" smtClean="0"/>
                  <a:t>th</a:t>
                </a:r>
                <a:r>
                  <a:rPr lang="en-US" dirty="0" smtClean="0"/>
                  <a:t> parallel</a:t>
                </a:r>
                <a:br>
                  <a:rPr lang="en-US" dirty="0" smtClean="0"/>
                </a:br>
                <a:r>
                  <a:rPr lang="en-US" dirty="0" smtClean="0"/>
                  <a:t>and </a:t>
                </a:r>
                <a:r>
                  <a:rPr lang="en-US" dirty="0"/>
                  <a:t>zero everywhere else</a:t>
                </a:r>
                <a:r>
                  <a:rPr lang="en-US" dirty="0" smtClean="0"/>
                  <a:t>.</a:t>
                </a:r>
                <a:endParaRPr lang="en-US" sz="28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37703" y="1825624"/>
                <a:ext cx="7886700" cy="5032375"/>
              </a:xfrm>
              <a:blipFill rotWithShape="0">
                <a:blip r:embed="rId11"/>
                <a:stretch>
                  <a:fillRect l="-2011" t="-2542" r="-18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12172" y="5708786"/>
                <a:ext cx="7723990" cy="1021883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dirty="0" smtClean="0"/>
                  <a:t>Each irreducible representation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p>
                    </m:sSubSup>
                  </m:oMath>
                </a14:m>
                <a:r>
                  <a:rPr lang="en-US" sz="2800" dirty="0" smtClean="0"/>
                  <a:t> </a:t>
                </a:r>
                <a:r>
                  <a:rPr lang="en-US" sz="2800" dirty="0"/>
                  <a:t>occurs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 smtClean="0"/>
                  <a:t>times</a:t>
                </a:r>
                <a:br>
                  <a:rPr lang="en-US" sz="2800" dirty="0" smtClean="0"/>
                </a:br>
                <a:r>
                  <a:rPr lang="en-US" sz="2800" dirty="0" smtClean="0"/>
                  <a:t>and is two-dimensional.</a:t>
                </a:r>
                <a:endParaRPr lang="en-US" sz="28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172" y="5708786"/>
                <a:ext cx="7723990" cy="1021883"/>
              </a:xfrm>
              <a:prstGeom prst="rect">
                <a:avLst/>
              </a:prstGeom>
              <a:blipFill rotWithShape="0">
                <a:blip r:embed="rId12"/>
                <a:stretch>
                  <a:fillRect l="-708" r="-551" b="-13953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627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Surfaces of Revolution (Rot + Ref)</a:t>
            </a:r>
            <a:endParaRPr lang="en-US" b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502266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Let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/>
                  <a:t> be </a:t>
                </a:r>
                <a:r>
                  <a:rPr lang="en-US" dirty="0" smtClean="0"/>
                  <a:t>a linear </a:t>
                </a:r>
                <a:r>
                  <a:rPr lang="en-US" dirty="0"/>
                  <a:t>operator 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 smtClean="0"/>
                  <a:t> that commutes with reflection and rotation.</a:t>
                </a:r>
                <a:endParaRPr lang="en-US" dirty="0"/>
              </a:p>
              <a:p>
                <a:pPr marL="463550" indent="-46355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/>
                  <a:t> We have freedom in choosing a basis for the space spanned of complex exponentials with frequency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±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dirty="0" smtClean="0"/>
                  <a:t>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5022668"/>
              </a:xfrm>
              <a:blipFill rotWithShape="0">
                <a:blip r:embed="rId2"/>
                <a:stretch>
                  <a:fillRect l="-1932" t="-2427" r="-27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020875" y="5004960"/>
                <a:ext cx="6989156" cy="1851148"/>
              </a:xfrm>
              <a:prstGeom prst="rect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0 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/>
                            </m:mr>
                            <m:mr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/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/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0 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borderBox>
                                  <m:borderBoxPr>
                                    <m:ctrlPr>
                                      <a:rPr lang="en-US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borderBox>
                                            <m:borderBoxPr>
                                              <m:ctrlPr>
                                                <a:rPr lang="en-US" sz="2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borderBoxPr>
                                            <m:e>
                                              <m:sSup>
                                                <m:sSupPr>
                                                  <m:ctrlP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  <m:t>𝐿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p>
                                              </m:sSup>
                                            </m:e>
                                          </m:borderBox>
                                        </m:e>
                                        <m:e>
                                          <m:r>
                                            <a:rPr lang="en-US" sz="2200" b="0" i="1" smtClean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2200" b="0" i="1" smtClean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borderBox>
                                            <m:borderBoxPr>
                                              <m:ctrlPr>
                                                <a:rPr lang="en-US" sz="2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borderBoxPr>
                                            <m:e>
                                              <m:sSup>
                                                <m:sSupPr>
                                                  <m:ctrlP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  <m:t>𝐿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p>
                                              </m:sSup>
                                            </m:e>
                                          </m:borderBox>
                                        </m:e>
                                      </m:mr>
                                    </m:m>
                                  </m:e>
                                </m:borderBox>
                              </m:e>
                              <m:e/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875" y="5004960"/>
                <a:ext cx="6989156" cy="185114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381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2212621" y="4636041"/>
            <a:ext cx="1442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Reflection</a:t>
            </a:r>
            <a:endParaRPr lang="en-US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5108222" y="4630395"/>
            <a:ext cx="2797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Reflection + Rotation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9632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020875" y="5004960"/>
                <a:ext cx="6989156" cy="1851148"/>
              </a:xfrm>
              <a:prstGeom prst="rect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0 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b="0" i="1" smtClean="0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/>
                            </m:mr>
                            <m:mr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/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/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200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en-US" sz="2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borderBox>
                                  <m:borderBoxPr>
                                    <m:ctrlPr>
                                      <a:rPr lang="en-US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sSup>
                                      <m:sSupPr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𝐿</m:t>
                                        </m:r>
                                      </m:e>
                                      <m:sup>
                                        <m: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  <m:t>0 </m:t>
                                        </m:r>
                                      </m:sup>
                                    </m:sSup>
                                  </m:e>
                                </m:borderBox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borderBox>
                                  <m:borderBoxPr>
                                    <m:ctrlPr>
                                      <a:rPr lang="en-US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borderBox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2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borderBox>
                                            <m:borderBoxPr>
                                              <m:ctrlPr>
                                                <a:rPr lang="en-US" sz="2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borderBoxPr>
                                            <m:e>
                                              <m:sSup>
                                                <m:sSupPr>
                                                  <m:ctrlP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  <m:t>𝐿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p>
                                              </m:sSup>
                                            </m:e>
                                          </m:borderBox>
                                        </m:e>
                                        <m:e>
                                          <m:r>
                                            <a:rPr lang="en-US" sz="2200" b="0" i="1" smtClean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2200" b="0" i="1" smtClean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e>
                                        <m:e>
                                          <m:borderBox>
                                            <m:borderBoxPr>
                                              <m:ctrlPr>
                                                <a:rPr lang="en-US" sz="22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borderBoxPr>
                                            <m:e>
                                              <m:sSup>
                                                <m:sSupPr>
                                                  <m:ctrlP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  <m:t>𝐿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2200" i="1">
                                                      <a:latin typeface="Cambria Math" panose="02040503050406030204" pitchFamily="18" charset="0"/>
                                                    </a:rPr>
                                                    <m:t>1</m:t>
                                                  </m:r>
                                                </m:sup>
                                              </m:sSup>
                                            </m:e>
                                          </m:borderBox>
                                        </m:e>
                                      </m:mr>
                                    </m:m>
                                  </m:e>
                                </m:borderBox>
                              </m:e>
                              <m:e/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>
                                <m:r>
                                  <a:rPr lang="en-US" sz="2200" b="0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2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875" y="5004960"/>
                <a:ext cx="6989156" cy="185114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  <a:ln w="381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Surfaces of Revolution (Rot + Ref)</a:t>
            </a:r>
            <a:endParaRPr lang="en-US" b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502266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Let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/>
                  <a:t> be a linear operator 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that commutes with reflection and rotation.</a:t>
                </a:r>
              </a:p>
              <a:p>
                <a:pPr marL="0" indent="0">
                  <a:buNone/>
                </a:pPr>
                <a:r>
                  <a:rPr lang="en-US" dirty="0" smtClean="0"/>
                  <a:t>To </a:t>
                </a:r>
                <a:r>
                  <a:rPr lang="en-US" dirty="0"/>
                  <a:t>make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/>
                  <a:t> block-diagonal, we </a:t>
                </a:r>
                <a:r>
                  <a:rPr lang="en-US" dirty="0" smtClean="0"/>
                  <a:t>can use a basis of trigonometric functions of frequency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Span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𝜔𝜃</m:t>
                              </m:r>
                            </m:sup>
                          </m:s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𝜔𝜃</m:t>
                              </m:r>
                            </m:sup>
                          </m:sSup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</a:rPr>
                        <m:t>Span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𝜔𝜃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func>
                            <m:func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𝜔𝜃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endParaRPr lang="en-US" sz="2800" dirty="0" smtClean="0"/>
              </a:p>
              <a:p>
                <a:pPr marL="0" indent="0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5022668"/>
              </a:xfrm>
              <a:blipFill rotWithShape="0">
                <a:blip r:embed="rId3"/>
                <a:stretch>
                  <a:fillRect l="-1932" t="-2427" r="-27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2212621" y="4636041"/>
            <a:ext cx="1442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Reflection</a:t>
            </a:r>
            <a:endParaRPr 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5108222" y="4630395"/>
            <a:ext cx="27973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Reflection + Rotation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951399" y="4184597"/>
                <a:ext cx="5302256" cy="1077218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sz="3200" dirty="0" smtClean="0"/>
                  <a:t> maps the cosine/sine terms back into themselves.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1399" y="4184597"/>
                <a:ext cx="5302256" cy="1077218"/>
              </a:xfrm>
              <a:prstGeom prst="rect">
                <a:avLst/>
              </a:prstGeom>
              <a:blipFill rotWithShape="0">
                <a:blip r:embed="rId4"/>
                <a:stretch>
                  <a:fillRect t="-5525" r="-2059" b="-16022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059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Surfaces of Revolution w/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512743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“Remove” the angular boundary by gluing a second copy at the boundary.</a:t>
                </a:r>
              </a:p>
              <a:p>
                <a:pPr marL="687388" lvl="1" indent="-344488">
                  <a:buFont typeface="Wingdings" panose="05000000000000000000" pitchFamily="2" charset="2"/>
                  <a:buChar char="ü"/>
                </a:pPr>
                <a:r>
                  <a:rPr lang="en-US" dirty="0" smtClean="0"/>
                  <a:t>Topologically, this a surface of revolution</a:t>
                </a:r>
                <a:br>
                  <a:rPr lang="en-US" dirty="0" smtClean="0"/>
                </a:br>
                <a:r>
                  <a:rPr lang="en-US" dirty="0" smtClean="0"/>
                  <a:t>(with resolution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 smtClean="0"/>
                  <a:t>).</a:t>
                </a:r>
              </a:p>
              <a:p>
                <a:pPr marL="1030288" lvl="2" indent="-344488"/>
                <a:r>
                  <a:rPr lang="en-US" sz="2400" u="sng" dirty="0" smtClean="0"/>
                  <a:t>Neumann Constraints</a:t>
                </a:r>
                <a:r>
                  <a:rPr lang="en-US" sz="2400" dirty="0" smtClean="0"/>
                  <a:t>:</a:t>
                </a:r>
                <a:br>
                  <a:rPr lang="en-US" sz="2400" dirty="0" smtClean="0"/>
                </a:br>
                <a:r>
                  <a:rPr lang="en-US" sz="2400" dirty="0" smtClean="0"/>
                  <a:t>Only consider even (cosine) functions</a:t>
                </a:r>
              </a:p>
              <a:p>
                <a:pPr marL="1030288" lvl="2" indent="-344488"/>
                <a:r>
                  <a:rPr lang="en-US" sz="2400" u="sng" dirty="0" smtClean="0"/>
                  <a:t>Dirichlet constraints</a:t>
                </a:r>
                <a:r>
                  <a:rPr lang="en-US" sz="2400" dirty="0" smtClean="0"/>
                  <a:t>:</a:t>
                </a:r>
                <a:br>
                  <a:rPr lang="en-US" sz="2400" dirty="0" smtClean="0"/>
                </a:br>
                <a:r>
                  <a:rPr lang="en-US" sz="2400" dirty="0" smtClean="0"/>
                  <a:t>Only consider odd (sine) functions</a:t>
                </a:r>
                <a:endParaRPr lang="en-US" sz="2400" dirty="0"/>
              </a:p>
              <a:p>
                <a:pPr marL="687388" lvl="1" indent="-344488">
                  <a:buFont typeface="Wingdings" panose="05000000000000000000" pitchFamily="2" charset="2"/>
                  <a:buChar char="û"/>
                </a:pPr>
                <a:r>
                  <a:rPr lang="en-US" dirty="0" smtClean="0"/>
                  <a:t>The dihedral group doesn’t map</a:t>
                </a:r>
                <a:br>
                  <a:rPr lang="en-US" dirty="0" smtClean="0"/>
                </a:br>
                <a:r>
                  <a:rPr lang="en-US" dirty="0" smtClean="0"/>
                  <a:t>these subspaces to themselves.</a:t>
                </a:r>
              </a:p>
              <a:p>
                <a:pPr marL="685800" lvl="1" indent="-342900">
                  <a:buFont typeface="Wingdings" panose="05000000000000000000" pitchFamily="2" charset="2"/>
                  <a:buChar char="ü"/>
                </a:pPr>
                <a:r>
                  <a:rPr lang="en-US" dirty="0" smtClean="0"/>
                  <a:t>But a linear map  that</a:t>
                </a:r>
                <a:br>
                  <a:rPr lang="en-US" dirty="0" smtClean="0"/>
                </a:br>
                <a:r>
                  <a:rPr lang="en-US" dirty="0" smtClean="0"/>
                  <a:t>commutes with it does.</a:t>
                </a:r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5127436"/>
              </a:xfrm>
              <a:blipFill rotWithShape="0">
                <a:blip r:embed="rId2"/>
                <a:stretch>
                  <a:fillRect l="-1932" t="-24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Connector 29"/>
          <p:cNvCxnSpPr/>
          <p:nvPr/>
        </p:nvCxnSpPr>
        <p:spPr>
          <a:xfrm>
            <a:off x="8767113" y="4414174"/>
            <a:ext cx="0" cy="1868583"/>
          </a:xfrm>
          <a:prstGeom prst="line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8732491" y="5245469"/>
                <a:ext cx="337206" cy="3324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2491" y="5245469"/>
                <a:ext cx="337206" cy="332473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Connector 31"/>
          <p:cNvCxnSpPr/>
          <p:nvPr/>
        </p:nvCxnSpPr>
        <p:spPr>
          <a:xfrm flipH="1" flipV="1">
            <a:off x="7440689" y="3819641"/>
            <a:ext cx="0" cy="84520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Arc 32"/>
          <p:cNvSpPr/>
          <p:nvPr/>
        </p:nvSpPr>
        <p:spPr>
          <a:xfrm>
            <a:off x="6718434" y="3925582"/>
            <a:ext cx="1479994" cy="365840"/>
          </a:xfrm>
          <a:prstGeom prst="arc">
            <a:avLst>
              <a:gd name="adj1" fmla="val 57245"/>
              <a:gd name="adj2" fmla="val 10550414"/>
            </a:avLst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7404477" y="3973807"/>
                <a:ext cx="392041" cy="3324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4477" y="3973807"/>
                <a:ext cx="392041" cy="33247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200"/>
              </a:clrFrom>
              <a:clrTo>
                <a:srgbClr val="FFF2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708" y="3973807"/>
            <a:ext cx="3026664" cy="3026664"/>
          </a:xfrm>
          <a:prstGeom prst="rect">
            <a:avLst/>
          </a:prstGeom>
        </p:spPr>
      </p:pic>
      <p:cxnSp>
        <p:nvCxnSpPr>
          <p:cNvPr id="52" name="Straight Connector 51"/>
          <p:cNvCxnSpPr/>
          <p:nvPr/>
        </p:nvCxnSpPr>
        <p:spPr>
          <a:xfrm flipV="1">
            <a:off x="8299012" y="42792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8179816" y="44316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8051561" y="45840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7905202" y="47364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7786004" y="48888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7703021" y="50412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7647197" y="51936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7636638" y="53460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7662293" y="54984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7706057" y="56508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7786031" y="58032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7875060" y="59556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7991248" y="61080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8107436" y="62604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8232677" y="6412882"/>
            <a:ext cx="19012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200"/>
              </a:clrFrom>
              <a:clrTo>
                <a:srgbClr val="FFF2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265" y="3982611"/>
            <a:ext cx="3026664" cy="302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46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Surfaces of Revolution w/ Boundary</a:t>
            </a:r>
            <a:endParaRPr lang="en-US" b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5"/>
                <a:ext cx="7886700" cy="502266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Let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en-US" dirty="0"/>
                  <a:t> be </a:t>
                </a:r>
                <a:r>
                  <a:rPr lang="en-US" dirty="0" smtClean="0"/>
                  <a:t>a linear </a:t>
                </a:r>
                <a:r>
                  <a:rPr lang="en-US" dirty="0"/>
                  <a:t>operator on the space of functions on a surface of </a:t>
                </a:r>
                <a:r>
                  <a:rPr lang="en-US" dirty="0" smtClean="0"/>
                  <a:t>revolution that commutes with rotations and reflections.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</a:t>
                </a:r>
                <a:r>
                  <a:rPr lang="en-US" dirty="0" smtClean="0"/>
                  <a:t>o solve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b="0" i="0" dirty="0" smtClean="0">
                    <a:ea typeface="Cambria Math" panose="02040503050406030204" pitchFamily="18" charset="0"/>
                  </a:rPr>
                  <a:t> with Neumann/Dirichlet boundary constraints:</a:t>
                </a:r>
              </a:p>
              <a:p>
                <a:pPr marL="687388" lvl="1" indent="-344488">
                  <a:buFont typeface="+mj-lt"/>
                  <a:buAutoNum type="arabicPeriod"/>
                </a:pPr>
                <a:r>
                  <a:rPr lang="en-US" dirty="0" smtClean="0"/>
                  <a:t>Compute the DCT/DST along each parallel.</a:t>
                </a:r>
              </a:p>
              <a:p>
                <a:pPr marL="687388" lvl="1" indent="-344488">
                  <a:buFont typeface="+mj-lt"/>
                  <a:buAutoNum type="arabicPeriod"/>
                </a:pPr>
                <a:r>
                  <a:rPr lang="en-US" dirty="0" smtClean="0"/>
                  <a:t>Solve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𝜔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sup>
                    </m:sSup>
                  </m:oMath>
                </a14:m>
                <a:r>
                  <a:rPr lang="en-US" dirty="0" smtClean="0"/>
                  <a:t> for each frequency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endParaRPr lang="en-US" dirty="0" smtClean="0"/>
              </a:p>
              <a:p>
                <a:pPr marL="687388" lvl="1" indent="-344488">
                  <a:buFont typeface="+mj-lt"/>
                  <a:buAutoNum type="arabicPeriod"/>
                </a:pPr>
                <a:r>
                  <a:rPr lang="en-US" dirty="0" smtClean="0"/>
                  <a:t>Compute the IDCT/IDST along each parallel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5"/>
                <a:ext cx="7886700" cy="5022668"/>
              </a:xfrm>
              <a:blipFill rotWithShape="0">
                <a:blip r:embed="rId2"/>
                <a:stretch>
                  <a:fillRect l="-1932" t="-24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180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Motivation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Review of Representation Theory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Surfaces of Revolution</a:t>
            </a:r>
          </a:p>
          <a:p>
            <a:r>
              <a:rPr lang="en-US" dirty="0"/>
              <a:t> </a:t>
            </a:r>
            <a:r>
              <a:rPr lang="en-US" dirty="0" smtClean="0"/>
              <a:t>Results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Conclusion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1046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– </a:t>
            </a:r>
            <a:r>
              <a:rPr lang="en-US" dirty="0" err="1" smtClean="0"/>
              <a:t>SoR</a:t>
            </a:r>
            <a:r>
              <a:rPr lang="en-US" dirty="0" smtClean="0"/>
              <a:t> Waves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825624"/>
                <a:ext cx="6432550" cy="5032375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u="sng" dirty="0" smtClean="0"/>
                  <a:t>The wave equation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2600">
                              <a:latin typeface="Cambria Math" panose="02040503050406030204" pitchFamily="18" charset="0"/>
                            </a:rPr>
                            <m:t>Φ</m:t>
                          </m:r>
                        </m:num>
                        <m:den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𝑎</m:t>
                      </m:r>
                      <m:r>
                        <m:rPr>
                          <m:sty m:val="p"/>
                        </m:rPr>
                        <a:rPr lang="en-US" sz="2600">
                          <a:latin typeface="Cambria Math" panose="02040503050406030204" pitchFamily="18" charset="0"/>
                        </a:rPr>
                        <m:t>ΔΦ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US" sz="26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⇓</m:t>
                      </m:r>
                    </m:oMath>
                  </m:oMathPara>
                </a14:m>
                <a:endParaRPr lang="en-US" sz="2800" dirty="0" smtClean="0"/>
              </a:p>
              <a:p>
                <a:pPr marL="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60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p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−2</m:t>
                          </m:r>
                          <m:sSup>
                            <m:sSup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60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p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600">
                                  <a:latin typeface="Cambria Math" panose="02040503050406030204" pitchFamily="18" charset="0"/>
                                </a:rPr>
                                <m:t>Φ</m:t>
                              </m:r>
                            </m:e>
                            <m:sup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e>
                            <m:sup>
                              <m:r>
                                <a:rPr lang="en-US" sz="26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m:rPr>
                          <m:sty m:val="p"/>
                        </m:rPr>
                        <a:rPr lang="en-US" sz="2600" b="0" i="0" smtClean="0">
                          <a:latin typeface="Cambria Math" panose="02040503050406030204" pitchFamily="18" charset="0"/>
                        </a:rPr>
                        <m:t>Δ</m:t>
                      </m:r>
                      <m:sSup>
                        <m:sSup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600" b="0" i="0" smtClean="0">
                              <a:latin typeface="Cambria Math" panose="02040503050406030204" pitchFamily="18" charset="0"/>
                            </a:rPr>
                            <m:t>Φ</m:t>
                          </m:r>
                        </m:e>
                        <m:sup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p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</m:oMath>
                  </m:oMathPara>
                </a14:m>
                <a:endParaRPr lang="en-US" sz="2600" b="0" i="1" dirty="0" smtClean="0">
                  <a:latin typeface="Cambria Math" panose="02040503050406030204" pitchFamily="18" charset="0"/>
                </a:endParaRPr>
              </a:p>
              <a:p>
                <a:pPr marL="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⇓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𝛿</m:t>
                              </m:r>
                            </m:e>
                            <m:sup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sz="2600"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</m:d>
                      <m:sSup>
                        <m:sSup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600">
                              <a:latin typeface="Cambria Math" panose="02040503050406030204" pitchFamily="18" charset="0"/>
                            </a:rPr>
                            <m:t>Φ</m:t>
                          </m:r>
                        </m:e>
                        <m:sup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600">
                              <a:latin typeface="Cambria Math" panose="02040503050406030204" pitchFamily="18" charset="0"/>
                            </a:rPr>
                            <m:t>Φ</m:t>
                          </m:r>
                        </m:e>
                        <m:sup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  <m:r>
                        <a:rPr lang="en-US" sz="2600" i="1">
                          <a:latin typeface="Cambria Math" panose="020405030504060302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600">
                              <a:latin typeface="Cambria Math" panose="02040503050406030204" pitchFamily="18" charset="0"/>
                            </a:rPr>
                            <m:t>Φ</m:t>
                          </m:r>
                        </m:e>
                        <m:sup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sz="2600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p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p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</m:oMath>
                  </m:oMathPara>
                </a14:m>
                <a:endParaRPr lang="en-US" sz="2600" dirty="0"/>
              </a:p>
              <a:p>
                <a:pPr marL="0" indent="0">
                  <a:buNone/>
                </a:pPr>
                <a:endParaRPr lang="en-US" sz="28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825624"/>
                <a:ext cx="6432550" cy="5032375"/>
              </a:xfrm>
              <a:blipFill rotWithShape="0">
                <a:blip r:embed="rId2"/>
                <a:stretch>
                  <a:fillRect l="-2370" t="-2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711207"/>
            <a:ext cx="2286000" cy="2286000"/>
          </a:xfrm>
          <a:prstGeom prst="rect">
            <a:avLst/>
          </a:prstGeom>
        </p:spPr>
      </p:pic>
      <p:pic>
        <p:nvPicPr>
          <p:cNvPr id="6" name="Picture 5">
            <a:hlinkClick r:id="rId3" action="ppaction://hlinkfile"/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082807"/>
            <a:ext cx="2286000" cy="2286000"/>
          </a:xfrm>
          <a:prstGeom prst="rect">
            <a:avLst/>
          </a:prstGeom>
        </p:spPr>
      </p:pic>
      <p:pic>
        <p:nvPicPr>
          <p:cNvPr id="7" name="Picture 6">
            <a:hlinkClick r:id="rId3" action="ppaction://hlinkfile"/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454407"/>
            <a:ext cx="2286000" cy="2286000"/>
          </a:xfrm>
          <a:prstGeom prst="rect">
            <a:avLst/>
          </a:prstGeom>
        </p:spPr>
      </p:pic>
      <p:pic>
        <p:nvPicPr>
          <p:cNvPr id="8" name="Picture 7">
            <a:hlinkClick r:id="rId3" action="ppaction://hlinkfile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826007"/>
            <a:ext cx="2286000" cy="2286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7828341"/>
                  </p:ext>
                </p:extLst>
              </p:nvPr>
            </p:nvGraphicFramePr>
            <p:xfrm>
              <a:off x="177799" y="2799645"/>
              <a:ext cx="6990647" cy="391160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8665"/>
                    <a:gridCol w="1295400"/>
                    <a:gridCol w="1498600"/>
                    <a:gridCol w="1076802"/>
                    <a:gridCol w="1511180"/>
                  </a:tblGrid>
                  <a:tr h="5912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Resolution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Solver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Initialization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Solve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Memory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5039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256×256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CHOLMOD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0.2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0.03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200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150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Ours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0.2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&lt;0.01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46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5039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512×512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CHOLMOD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1.8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0.13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588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150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Ours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0.6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&lt;0.01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96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5039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1024×1024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CHOLMOD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8.0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0.50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2436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150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Ours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1.2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0.01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293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5039">
                    <a:tc row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2048×2048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CHOLMOD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37.0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1.79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10474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150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Ours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2.4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0.05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1177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7828341"/>
                  </p:ext>
                </p:extLst>
              </p:nvPr>
            </p:nvGraphicFramePr>
            <p:xfrm>
              <a:off x="177799" y="2799645"/>
              <a:ext cx="6990647" cy="391160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08665"/>
                    <a:gridCol w="1295400"/>
                    <a:gridCol w="1498600"/>
                    <a:gridCol w="1076802"/>
                    <a:gridCol w="1511180"/>
                  </a:tblGrid>
                  <a:tr h="59128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Resolution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Solver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Initialization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Solve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>
                              <a:solidFill>
                                <a:schemeClr val="tx1"/>
                              </a:solidFill>
                            </a:rPr>
                            <a:t>Memory</a:t>
                          </a:r>
                          <a:endParaRPr lang="en-US" sz="2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5039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8"/>
                          <a:stretch>
                            <a:fillRect l="-379" t="-72059" r="-335606" b="-3117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CHOLMOD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0.2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0.03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200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150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Ours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0.2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&lt;0.01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46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5039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8"/>
                          <a:stretch>
                            <a:fillRect l="-379" t="-170803" r="-335606" b="-2094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CHOLMOD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1.8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0.13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588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150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Ours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0.6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&lt;0.01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96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5039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8"/>
                          <a:stretch>
                            <a:fillRect l="-379" t="-272794" r="-335606" b="-1110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CHOLMOD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8.0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0.50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2436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150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Ours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1.2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0.01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293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15039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8"/>
                          <a:stretch>
                            <a:fillRect l="-379" t="-372794" r="-335606" b="-110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CHOLMOD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37.0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1.79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10474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15039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Ours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2.4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0.05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1177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Rounded Rectangle 3"/>
          <p:cNvSpPr/>
          <p:nvPr/>
        </p:nvSpPr>
        <p:spPr>
          <a:xfrm>
            <a:off x="3086100" y="2716823"/>
            <a:ext cx="1494692" cy="4062046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580792" y="2722466"/>
            <a:ext cx="2610230" cy="4062046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32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– Spherical Gradient Domain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1" y="1825624"/>
                <a:ext cx="4756150" cy="503237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u="sng" dirty="0" smtClean="0"/>
                  <a:t>Image Stitching</a:t>
                </a:r>
                <a:r>
                  <a:rPr lang="en-US" dirty="0" smtClean="0"/>
                  <a:t>:</a:t>
                </a:r>
              </a:p>
              <a:p>
                <a:pPr marL="342900" lvl="1" indent="0">
                  <a:buNone/>
                </a:pPr>
                <a:r>
                  <a:rPr lang="en-US" dirty="0" smtClean="0"/>
                  <a:t>Solve a Poisson equation to fit image to gradients (with seam-crossings zeroed out):</a:t>
                </a:r>
                <a:br>
                  <a:rPr lang="en-US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∇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⋅</m:t>
                      </m:r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</m:acc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u="sng" dirty="0" smtClean="0"/>
              </a:p>
              <a:p>
                <a:pPr marL="0" indent="0">
                  <a:buNone/>
                </a:pPr>
                <a:r>
                  <a:rPr lang="en-US" u="sng" dirty="0" smtClean="0"/>
                  <a:t>Image Sharpening</a:t>
                </a:r>
                <a:r>
                  <a:rPr lang="en-US" dirty="0" smtClean="0"/>
                  <a:t>:</a:t>
                </a:r>
              </a:p>
              <a:p>
                <a:pPr marL="342900" lvl="1" indent="0">
                  <a:buNone/>
                </a:pPr>
                <a:r>
                  <a:rPr lang="en-US" dirty="0" smtClean="0"/>
                  <a:t>Solve a Poisson equation</a:t>
                </a:r>
                <a:br>
                  <a:rPr lang="en-US" dirty="0" smtClean="0"/>
                </a:br>
                <a:r>
                  <a:rPr lang="en-US" dirty="0" smtClean="0"/>
                  <a:t>to amplify gradients while preserving color:</a:t>
                </a:r>
                <a:br>
                  <a:rPr lang="en-US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</m:d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new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𝜀</m:t>
                          </m:r>
                        </m:e>
                      </m:d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old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1" y="1825624"/>
                <a:ext cx="4756150" cy="5032375"/>
              </a:xfrm>
              <a:blipFill rotWithShape="0">
                <a:blip r:embed="rId2"/>
                <a:stretch>
                  <a:fillRect l="-3205" t="-2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454" y="3566160"/>
            <a:ext cx="3200400" cy="3200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454" y="3566160"/>
            <a:ext cx="3200400" cy="3200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454" y="3566160"/>
            <a:ext cx="3200400" cy="3200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454" y="1280160"/>
            <a:ext cx="3200400" cy="3200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454" y="1280160"/>
            <a:ext cx="3200400" cy="3200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454" y="1280160"/>
            <a:ext cx="3200400" cy="3200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6449325"/>
                  </p:ext>
                </p:extLst>
              </p:nvPr>
            </p:nvGraphicFramePr>
            <p:xfrm>
              <a:off x="101602" y="5032031"/>
              <a:ext cx="5531552" cy="173473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77151"/>
                    <a:gridCol w="1320800"/>
                    <a:gridCol w="982133"/>
                    <a:gridCol w="1151468"/>
                  </a:tblGrid>
                  <a:tr h="5179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Resolution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Solver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Solve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Memory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6693">
                    <a:tc rowSpan="3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16,384×8192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MG (OOC)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150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100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2434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MG (IC)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35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10 (GB)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27669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Ours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4.6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5.4</a:t>
                          </a:r>
                          <a:r>
                            <a:rPr lang="en-US" sz="2000" baseline="0" dirty="0" smtClean="0"/>
                            <a:t> (GB)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6449325"/>
                  </p:ext>
                </p:extLst>
              </p:nvPr>
            </p:nvGraphicFramePr>
            <p:xfrm>
              <a:off x="101602" y="5032031"/>
              <a:ext cx="5531552" cy="173473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77151"/>
                    <a:gridCol w="1320800"/>
                    <a:gridCol w="982133"/>
                    <a:gridCol w="1151468"/>
                  </a:tblGrid>
                  <a:tr h="51791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Resolution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Solver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Solve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Memory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96240">
                    <a:tc row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9"/>
                          <a:stretch>
                            <a:fillRect l="-293" t="-44776" r="-167155" b="-84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MG (OOC)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150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100 (MB)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42434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MG (IC)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35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10 (GB)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</a:tr>
                  <a:tr h="39624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Ours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4.6 (s)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sz="2000" dirty="0" smtClean="0"/>
                            <a:t>5.4</a:t>
                          </a:r>
                          <a:r>
                            <a:rPr lang="en-US" sz="2000" baseline="0" dirty="0" smtClean="0"/>
                            <a:t> (GB)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6338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Motivation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Review of Representation Theory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Surfaces of Revolution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Results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298052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Symmetries and Fast Solvers:</a:t>
            </a:r>
          </a:p>
          <a:p>
            <a:pPr lvl="1"/>
            <a:r>
              <a:rPr lang="en-US" dirty="0" smtClean="0"/>
              <a:t>Commuting w/ symmetry gives diagonal blocks.</a:t>
            </a:r>
          </a:p>
          <a:p>
            <a:pPr lvl="1"/>
            <a:r>
              <a:rPr lang="en-US" dirty="0" smtClean="0"/>
              <a:t>Local systems generate diagonally banded blocks.</a:t>
            </a:r>
          </a:p>
          <a:p>
            <a:pPr lvl="1"/>
            <a:r>
              <a:rPr lang="en-US" dirty="0" smtClean="0"/>
              <a:t>Symmetry enables the implementation of FFTs.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5791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dirty="0"/>
                        <m:t>Solving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the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Poisson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Equation</m:t>
                      </m:r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Gradient-Domain Stitching</a:t>
            </a:r>
          </a:p>
          <a:p>
            <a:r>
              <a:rPr lang="en-US" dirty="0" smtClean="0"/>
              <a:t>Mean Curvature Flow</a:t>
            </a:r>
          </a:p>
        </p:txBody>
      </p:sp>
      <p:pic>
        <p:nvPicPr>
          <p:cNvPr id="14" name="fertilit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58669" y="3643487"/>
            <a:ext cx="5618730" cy="315806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657600" y="3578577"/>
            <a:ext cx="1524000" cy="327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458200" y="3536244"/>
            <a:ext cx="1219200" cy="327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3615266"/>
            <a:ext cx="5257800" cy="50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847782" y="6781800"/>
            <a:ext cx="5829618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9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/>
              <a:t>Implementation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Parallel</a:t>
            </a:r>
          </a:p>
          <a:p>
            <a:pPr lvl="1"/>
            <a:r>
              <a:rPr lang="en-US" dirty="0" smtClean="0"/>
              <a:t>GPU</a:t>
            </a:r>
          </a:p>
          <a:p>
            <a:pPr lvl="1"/>
            <a:r>
              <a:rPr lang="en-US" dirty="0" smtClean="0"/>
              <a:t>Streaming and out-of-core</a:t>
            </a:r>
          </a:p>
          <a:p>
            <a:pPr marL="0" indent="0">
              <a:buNone/>
            </a:pPr>
            <a:r>
              <a:rPr lang="en-US" u="sng" dirty="0" smtClean="0"/>
              <a:t>Extensions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Other finite elements</a:t>
            </a:r>
          </a:p>
          <a:p>
            <a:pPr lvl="1"/>
            <a:r>
              <a:rPr lang="en-US" dirty="0" smtClean="0"/>
              <a:t>Other geometric discretizations</a:t>
            </a:r>
          </a:p>
          <a:p>
            <a:pPr lvl="1"/>
            <a:r>
              <a:rPr lang="en-US" dirty="0" smtClean="0"/>
              <a:t>Other time integrators</a:t>
            </a:r>
          </a:p>
          <a:p>
            <a:pPr lvl="1"/>
            <a:r>
              <a:rPr lang="en-US" dirty="0" smtClean="0"/>
              <a:t>Other groups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196622" y="2528711"/>
            <a:ext cx="1115568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91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1401617" y="2892778"/>
            <a:ext cx="634365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ight Arrow 11" hidden="1"/>
          <p:cNvSpPr/>
          <p:nvPr/>
        </p:nvSpPr>
        <p:spPr>
          <a:xfrm>
            <a:off x="12893040" y="5551932"/>
            <a:ext cx="3509010" cy="1060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 hidden="1"/>
          <p:cNvSpPr/>
          <p:nvPr/>
        </p:nvSpPr>
        <p:spPr>
          <a:xfrm>
            <a:off x="29352240" y="5551932"/>
            <a:ext cx="3509010" cy="1060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0" y="6488668"/>
            <a:ext cx="4900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http://www.cs.jhu.edu/~misha/Code/SoRPoisson/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43" y="6119336"/>
            <a:ext cx="5199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research generously supported by NSF #1422325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05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dirty="0"/>
                        <m:t>Solving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the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Poisson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Equation</m:t>
                      </m:r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CowWav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2133600"/>
            <a:ext cx="4724400" cy="47244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Gradient-Domain Stitching</a:t>
            </a:r>
          </a:p>
          <a:p>
            <a:r>
              <a:rPr lang="en-US" dirty="0" smtClean="0"/>
              <a:t>Mean Curvature Flow</a:t>
            </a:r>
          </a:p>
          <a:p>
            <a:r>
              <a:rPr lang="en-US" dirty="0" smtClean="0"/>
              <a:t>Wave Propagation</a:t>
            </a:r>
          </a:p>
        </p:txBody>
      </p:sp>
    </p:spTree>
    <p:extLst>
      <p:ext uri="{BB962C8B-B14F-4D97-AF65-F5344CB8AC3E}">
        <p14:creationId xmlns:p14="http://schemas.microsoft.com/office/powerpoint/2010/main" val="135844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dirty="0"/>
                        <m:t>Solving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the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Poisson</m:t>
                      </m:r>
                      <m:r>
                        <m:rPr>
                          <m:nor/>
                        </m:rPr>
                        <a:rPr lang="en-US" dirty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Equation</m:t>
                      </m:r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flow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2322336"/>
            <a:ext cx="4876800" cy="48768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Gradient-Domain Stitching</a:t>
            </a:r>
          </a:p>
          <a:p>
            <a:r>
              <a:rPr lang="en-US" dirty="0" smtClean="0"/>
              <a:t>Mean Curvature Flow</a:t>
            </a:r>
          </a:p>
          <a:p>
            <a:r>
              <a:rPr lang="en-US" dirty="0" smtClean="0"/>
              <a:t>Wave Propagation</a:t>
            </a:r>
          </a:p>
          <a:p>
            <a:r>
              <a:rPr lang="en-US" dirty="0" smtClean="0"/>
              <a:t>Fluid Simulation</a:t>
            </a:r>
          </a:p>
        </p:txBody>
      </p:sp>
    </p:spTree>
    <p:extLst>
      <p:ext uri="{BB962C8B-B14F-4D97-AF65-F5344CB8AC3E}">
        <p14:creationId xmlns:p14="http://schemas.microsoft.com/office/powerpoint/2010/main" val="333656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Solving the Poisson Equation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5032375"/>
          </a:xfrm>
        </p:spPr>
        <p:txBody>
          <a:bodyPr>
            <a:normAutofit/>
          </a:bodyPr>
          <a:lstStyle/>
          <a:p>
            <a:r>
              <a:rPr lang="en-US" dirty="0" smtClean="0"/>
              <a:t> Direct Solvers (</a:t>
            </a:r>
            <a:r>
              <a:rPr lang="en-US" dirty="0" err="1" smtClean="0"/>
              <a:t>Cholesky</a:t>
            </a:r>
            <a:r>
              <a:rPr lang="en-US" dirty="0" smtClean="0"/>
              <a:t> Factorization):</a:t>
            </a:r>
          </a:p>
          <a:p>
            <a:pPr marL="687388" lvl="1" indent="-344488">
              <a:buFont typeface="Wingdings" panose="05000000000000000000" pitchFamily="2" charset="2"/>
              <a:buChar char=""/>
            </a:pPr>
            <a:r>
              <a:rPr lang="en-US" dirty="0" smtClean="0"/>
              <a:t>General geometries </a:t>
            </a:r>
          </a:p>
          <a:p>
            <a:pPr marL="687388" lvl="1" indent="-344488">
              <a:buFont typeface="Wingdings" panose="05000000000000000000" pitchFamily="2" charset="2"/>
              <a:buChar char=""/>
            </a:pPr>
            <a:r>
              <a:rPr lang="en-US" dirty="0" smtClean="0"/>
              <a:t>Slow and memory intensive</a:t>
            </a:r>
          </a:p>
          <a:p>
            <a:r>
              <a:rPr lang="en-US" dirty="0"/>
              <a:t> </a:t>
            </a:r>
            <a:r>
              <a:rPr lang="en-US" dirty="0" smtClean="0"/>
              <a:t>Spectral Decomposition (FT/SHT)</a:t>
            </a:r>
          </a:p>
          <a:p>
            <a:pPr marL="687388" lvl="1" indent="-344488">
              <a:buFont typeface="Wingdings" panose="05000000000000000000" pitchFamily="2" charset="2"/>
              <a:buChar char="ü"/>
            </a:pPr>
            <a:r>
              <a:rPr lang="en-US" dirty="0" smtClean="0"/>
              <a:t>Fast and low memory</a:t>
            </a:r>
          </a:p>
          <a:p>
            <a:pPr marL="687388" lvl="1" indent="-344488">
              <a:buFont typeface="Wingdings" panose="05000000000000000000" pitchFamily="2" charset="2"/>
              <a:buChar char="û"/>
            </a:pPr>
            <a:r>
              <a:rPr lang="en-US" dirty="0" smtClean="0"/>
              <a:t>Restricted to planar/spherical domains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9040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Solving the Poisson Equation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5032375"/>
          </a:xfrm>
        </p:spPr>
        <p:txBody>
          <a:bodyPr>
            <a:normAutofit/>
          </a:bodyPr>
          <a:lstStyle/>
          <a:p>
            <a:r>
              <a:rPr lang="en-US" dirty="0" smtClean="0"/>
              <a:t>Hybrid Direct/Spectral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 [</a:t>
            </a:r>
            <a:r>
              <a:rPr lang="en-US" dirty="0" err="1" smtClean="0"/>
              <a:t>Hockney</a:t>
            </a:r>
            <a:r>
              <a:rPr lang="en-US" dirty="0" smtClean="0"/>
              <a:t>, 1965]</a:t>
            </a:r>
          </a:p>
          <a:p>
            <a:pPr marL="1139825" lvl="2" indent="-454025">
              <a:buFont typeface="Wingdings" panose="05000000000000000000" pitchFamily="2" charset="2"/>
              <a:buChar char="ü"/>
            </a:pPr>
            <a:r>
              <a:rPr lang="en-US" sz="2400" dirty="0" smtClean="0"/>
              <a:t>Fast(</a:t>
            </a:r>
            <a:r>
              <a:rPr lang="en-US" sz="2400" dirty="0" err="1" smtClean="0"/>
              <a:t>er</a:t>
            </a:r>
            <a:r>
              <a:rPr lang="en-US" sz="2400" dirty="0" smtClean="0"/>
              <a:t>) and low memory</a:t>
            </a:r>
          </a:p>
          <a:p>
            <a:pPr marL="1139825" lvl="2" indent="-454025">
              <a:buFont typeface="Wingdings" panose="05000000000000000000" pitchFamily="2" charset="2"/>
              <a:buChar char="û"/>
            </a:pPr>
            <a:r>
              <a:rPr lang="en-US" sz="2400" dirty="0" smtClean="0"/>
              <a:t>Restricted to planar domains w/ boundaries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 [Davis, 1979]</a:t>
            </a:r>
            <a:endParaRPr lang="en-US" dirty="0"/>
          </a:p>
          <a:p>
            <a:pPr marL="1139825" lvl="2" indent="-454025">
              <a:buFont typeface="Wingdings" panose="05000000000000000000" pitchFamily="2" charset="2"/>
              <a:buChar char="ü"/>
            </a:pPr>
            <a:r>
              <a:rPr lang="en-US" sz="2400" dirty="0" smtClean="0"/>
              <a:t>Fast(</a:t>
            </a:r>
            <a:r>
              <a:rPr lang="en-US" sz="2400" dirty="0" err="1" smtClean="0"/>
              <a:t>er</a:t>
            </a:r>
            <a:r>
              <a:rPr lang="en-US" sz="2400" dirty="0" smtClean="0"/>
              <a:t>) </a:t>
            </a:r>
            <a:r>
              <a:rPr lang="en-US" sz="2400" dirty="0"/>
              <a:t>and low </a:t>
            </a:r>
            <a:r>
              <a:rPr lang="en-US" sz="2400" dirty="0" smtClean="0"/>
              <a:t>memory</a:t>
            </a:r>
          </a:p>
          <a:p>
            <a:pPr marL="1139825" lvl="2" indent="-454025">
              <a:buFont typeface="Wingdings" panose="05000000000000000000" pitchFamily="2" charset="2"/>
              <a:buChar char="ü"/>
            </a:pPr>
            <a:r>
              <a:rPr lang="en-US" sz="2400" dirty="0" smtClean="0"/>
              <a:t>Applies to surfaces of revolution</a:t>
            </a:r>
            <a:endParaRPr lang="en-US" sz="2400" dirty="0"/>
          </a:p>
          <a:p>
            <a:pPr marL="1139825" lvl="2" indent="-454025">
              <a:buFont typeface="Wingdings" panose="05000000000000000000" pitchFamily="2" charset="2"/>
              <a:buChar char="û"/>
            </a:pPr>
            <a:r>
              <a:rPr lang="en-US" sz="2400" dirty="0" smtClean="0"/>
              <a:t>Does not handle boundaries</a:t>
            </a:r>
          </a:p>
          <a:p>
            <a:pPr marL="342900" lvl="1" indent="0">
              <a:buNone/>
            </a:pPr>
            <a:endParaRPr lang="en-US" dirty="0" smtClean="0"/>
          </a:p>
        </p:txBody>
      </p:sp>
      <p:sp>
        <p:nvSpPr>
          <p:cNvPr id="4" name="Rounded Rectangle 3"/>
          <p:cNvSpPr/>
          <p:nvPr/>
        </p:nvSpPr>
        <p:spPr>
          <a:xfrm>
            <a:off x="1481664" y="5283196"/>
            <a:ext cx="619759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These are both part of a more general theory that leverages symmetry to defined fast solvers.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35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Motivation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dirty="0" smtClean="0"/>
              <a:t> Review of Representation Theory</a:t>
            </a:r>
          </a:p>
          <a:p>
            <a:r>
              <a:rPr lang="en-US" dirty="0"/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Surfaces of Revolution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Results</a:t>
            </a:r>
          </a:p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 Conclusion</a:t>
            </a:r>
          </a:p>
        </p:txBody>
      </p:sp>
    </p:spTree>
    <p:extLst>
      <p:ext uri="{BB962C8B-B14F-4D97-AF65-F5344CB8AC3E}">
        <p14:creationId xmlns:p14="http://schemas.microsoft.com/office/powerpoint/2010/main" val="368638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Representation Theory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endParaRPr lang="en-US" u="sng" dirty="0" smtClean="0"/>
              </a:p>
              <a:p>
                <a:pPr marL="0" indent="0">
                  <a:buNone/>
                </a:pPr>
                <a:r>
                  <a:rPr lang="en-US" dirty="0" smtClean="0"/>
                  <a:t>Given a finite group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-US" dirty="0" smtClean="0"/>
                  <a:t>, a </a:t>
                </a:r>
                <a:r>
                  <a:rPr lang="en-US" u="sng" dirty="0" smtClean="0"/>
                  <a:t>representation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𝜌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-US" dirty="0" smtClean="0"/>
                  <a:t> onto a vector space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 smtClean="0"/>
                  <a:t> is a map from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𝐺</m:t>
                    </m:r>
                  </m:oMath>
                </a14:m>
                <a:r>
                  <a:rPr lang="en-US" dirty="0" smtClean="0"/>
                  <a:t> into the invertible linear maps 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 smtClean="0"/>
                  <a:t> with:</a:t>
                </a:r>
                <a:br>
                  <a:rPr lang="en-US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(1)=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Id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                                      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𝜌</m:t>
                      </m:r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𝜌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𝜌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𝐺</m:t>
                      </m:r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9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547654" y="5433838"/>
                <a:ext cx="4060727" cy="1281376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→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⋯ 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𝜌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</a:rPr>
                                      <m:t>𝑛𝑛</m:t>
                                    </m:r>
                                  </m:sub>
                                </m:sSub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7654" y="5433838"/>
                <a:ext cx="4060727" cy="128137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714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7441</TotalTime>
  <Words>998</Words>
  <Application>Microsoft Office PowerPoint</Application>
  <PresentationFormat>On-screen Show (4:3)</PresentationFormat>
  <Paragraphs>272</Paragraphs>
  <Slides>31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Cambria Math</vt:lpstr>
      <vt:lpstr>Wingdings</vt:lpstr>
      <vt:lpstr>Office Theme</vt:lpstr>
      <vt:lpstr>Fast and Exact (Poisson) Solvers on Symmetric Geometries</vt:lpstr>
      <vt:lpstr>"Solving the Poisson Equation"</vt:lpstr>
      <vt:lpstr>"Solving the Poisson Equation"</vt:lpstr>
      <vt:lpstr>"Solving the Poisson Equation"</vt:lpstr>
      <vt:lpstr>"Solving the Poisson Equation"</vt:lpstr>
      <vt:lpstr>Solving the Poisson Equation</vt:lpstr>
      <vt:lpstr>Solving the Poisson Equation</vt:lpstr>
      <vt:lpstr>Outline</vt:lpstr>
      <vt:lpstr>Representation Theory</vt:lpstr>
      <vt:lpstr>Representation Theory</vt:lpstr>
      <vt:lpstr>Canonical Decomposition (Maschke)</vt:lpstr>
      <vt:lpstr>Operator Commutativity (Schur)</vt:lpstr>
      <vt:lpstr>Outline</vt:lpstr>
      <vt:lpstr>Surfaces of Revolution (Rotation)</vt:lpstr>
      <vt:lpstr>Surfaces of Revolution (Rotation)</vt:lpstr>
      <vt:lpstr>Surfaces of Revolution (Rotation)</vt:lpstr>
      <vt:lpstr>The Poisson Equation</vt:lpstr>
      <vt:lpstr>The Poisson Equation</vt:lpstr>
      <vt:lpstr>Surfaces of Revolution (Rot + Ref)</vt:lpstr>
      <vt:lpstr>Surfaces of Revolution (Rot + Ref)</vt:lpstr>
      <vt:lpstr>Surfaces of Revolution (Rot + Ref)</vt:lpstr>
      <vt:lpstr>Surfaces of Revolution (Rot + Ref)</vt:lpstr>
      <vt:lpstr>Surfaces of Revolution w/ Boundary</vt:lpstr>
      <vt:lpstr>Surfaces of Revolution w/ Boundary</vt:lpstr>
      <vt:lpstr>Outline</vt:lpstr>
      <vt:lpstr>Results – SoR Waves</vt:lpstr>
      <vt:lpstr>Results – Spherical Gradient Domain</vt:lpstr>
      <vt:lpstr>Outline</vt:lpstr>
      <vt:lpstr>Summary</vt:lpstr>
      <vt:lpstr>Future</vt:lpstr>
      <vt:lpstr>PowerPoint Presentation</vt:lpstr>
    </vt:vector>
  </TitlesOfParts>
  <Company>Johns Hopkins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Fast and Exact (Poisson) Solvers on Surfaces of Revolution</dc:title>
  <dc:creator>Misha2014</dc:creator>
  <cp:lastModifiedBy>michael kazhdan</cp:lastModifiedBy>
  <cp:revision>162</cp:revision>
  <dcterms:created xsi:type="dcterms:W3CDTF">2015-03-02T14:29:48Z</dcterms:created>
  <dcterms:modified xsi:type="dcterms:W3CDTF">2017-07-06T13:27:45Z</dcterms:modified>
</cp:coreProperties>
</file>