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6" r:id="rId2"/>
    <p:sldId id="425" r:id="rId3"/>
    <p:sldId id="369" r:id="rId4"/>
    <p:sldId id="364" r:id="rId5"/>
    <p:sldId id="421" r:id="rId6"/>
    <p:sldId id="423" r:id="rId7"/>
    <p:sldId id="326" r:id="rId8"/>
    <p:sldId id="363" r:id="rId9"/>
    <p:sldId id="439" r:id="rId10"/>
    <p:sldId id="335" r:id="rId11"/>
    <p:sldId id="351" r:id="rId12"/>
    <p:sldId id="441" r:id="rId13"/>
    <p:sldId id="340" r:id="rId14"/>
    <p:sldId id="341" r:id="rId15"/>
    <p:sldId id="342" r:id="rId16"/>
    <p:sldId id="343" r:id="rId17"/>
    <p:sldId id="344" r:id="rId18"/>
    <p:sldId id="437" r:id="rId19"/>
    <p:sldId id="346" r:id="rId20"/>
    <p:sldId id="348" r:id="rId21"/>
    <p:sldId id="347" r:id="rId22"/>
    <p:sldId id="414" r:id="rId23"/>
    <p:sldId id="381" r:id="rId24"/>
    <p:sldId id="382" r:id="rId25"/>
    <p:sldId id="435" r:id="rId26"/>
    <p:sldId id="383" r:id="rId27"/>
    <p:sldId id="384" r:id="rId28"/>
    <p:sldId id="385" r:id="rId29"/>
    <p:sldId id="386" r:id="rId30"/>
    <p:sldId id="387" r:id="rId31"/>
    <p:sldId id="388" r:id="rId32"/>
    <p:sldId id="442" r:id="rId33"/>
    <p:sldId id="389" r:id="rId34"/>
    <p:sldId id="390" r:id="rId35"/>
    <p:sldId id="391" r:id="rId36"/>
    <p:sldId id="392" r:id="rId37"/>
    <p:sldId id="393" r:id="rId38"/>
    <p:sldId id="394" r:id="rId39"/>
    <p:sldId id="395" r:id="rId40"/>
    <p:sldId id="404" r:id="rId41"/>
    <p:sldId id="396" r:id="rId42"/>
    <p:sldId id="397" r:id="rId43"/>
    <p:sldId id="398" r:id="rId44"/>
    <p:sldId id="399" r:id="rId45"/>
    <p:sldId id="405" r:id="rId46"/>
    <p:sldId id="400" r:id="rId47"/>
    <p:sldId id="401" r:id="rId48"/>
    <p:sldId id="402" r:id="rId49"/>
    <p:sldId id="430" r:id="rId50"/>
    <p:sldId id="443" r:id="rId51"/>
    <p:sldId id="432" r:id="rId52"/>
    <p:sldId id="433" r:id="rId53"/>
    <p:sldId id="371" r:id="rId54"/>
    <p:sldId id="354"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6410" autoAdjust="0"/>
  </p:normalViewPr>
  <p:slideViewPr>
    <p:cSldViewPr>
      <p:cViewPr varScale="1">
        <p:scale>
          <a:sx n="85" d="100"/>
          <a:sy n="85" d="100"/>
        </p:scale>
        <p:origin x="2262"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529474-CFE0-47F4-8D5E-7566CBBFE18E}" type="datetimeFigureOut">
              <a:rPr lang="en-US" smtClean="0"/>
              <a:t>7/12/2014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38E761-715D-4BDA-8B7C-3F715EDDCE8A}" type="slidenum">
              <a:rPr lang="en-US" smtClean="0"/>
              <a:t>‹#›</a:t>
            </a:fld>
            <a:endParaRPr lang="en-US"/>
          </a:p>
        </p:txBody>
      </p:sp>
    </p:spTree>
    <p:extLst>
      <p:ext uri="{BB962C8B-B14F-4D97-AF65-F5344CB8AC3E}">
        <p14:creationId xmlns:p14="http://schemas.microsoft.com/office/powerpoint/2010/main" val="3982282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Discovering</a:t>
            </a:r>
            <a:r>
              <a:rPr lang="en-US" baseline="0" dirty="0" smtClean="0"/>
              <a:t> </a:t>
            </a:r>
            <a:r>
              <a:rPr lang="en-US" dirty="0" smtClean="0"/>
              <a:t>structure is</a:t>
            </a:r>
            <a:r>
              <a:rPr lang="en-US" baseline="0" dirty="0" smtClean="0"/>
              <a:t> a general goal of science:</a:t>
            </a:r>
          </a:p>
          <a:p>
            <a:pPr marL="171450" indent="-171450">
              <a:buFont typeface="Arial" panose="020B0604020202020204" pitchFamily="34" charset="0"/>
              <a:buChar char="•"/>
            </a:pPr>
            <a:r>
              <a:rPr lang="en-US" baseline="0" dirty="0" smtClean="0"/>
              <a:t>Abstraction – exposing a set of  methods that can be applied to a particular instance</a:t>
            </a:r>
          </a:p>
          <a:p>
            <a:pPr marL="171450" indent="-171450">
              <a:buFont typeface="Arial" panose="020B0604020202020204" pitchFamily="34" charset="0"/>
              <a:buChar char="•"/>
            </a:pPr>
            <a:r>
              <a:rPr lang="en-US" dirty="0" smtClean="0"/>
              <a:t>Simplification – reducing</a:t>
            </a:r>
            <a:r>
              <a:rPr lang="en-US" baseline="0" dirty="0" smtClean="0"/>
              <a:t> the complexity of the representation, facilitating computation, enabling re-use and amortization of computation, etc.</a:t>
            </a:r>
          </a:p>
          <a:p>
            <a:pPr marL="171450" indent="-171450">
              <a:buFont typeface="Arial" panose="020B0604020202020204" pitchFamily="34" charset="0"/>
              <a:buChar char="•"/>
            </a:pPr>
            <a:r>
              <a:rPr lang="en-US" baseline="0" dirty="0" smtClean="0"/>
              <a:t>Prediction – allows us to relate the state of the object at one point in time to its state in the future</a:t>
            </a:r>
          </a:p>
          <a:p>
            <a:pPr marL="0" indent="0">
              <a:buFont typeface="Arial" panose="020B0604020202020204" pitchFamily="34" charset="0"/>
              <a:buNone/>
            </a:pPr>
            <a:r>
              <a:rPr lang="en-US" baseline="0" dirty="0" smtClean="0"/>
              <a:t>In this talk, I would like to focus on our particular area, geometry processing, and explore the types of structure that arise.</a:t>
            </a:r>
          </a:p>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5238E761-715D-4BDA-8B7C-3F715EDDCE8A}" type="slidenum">
              <a:rPr lang="en-US" smtClean="0"/>
              <a:t>1</a:t>
            </a:fld>
            <a:endParaRPr lang="en-US"/>
          </a:p>
        </p:txBody>
      </p:sp>
    </p:spTree>
    <p:extLst>
      <p:ext uri="{BB962C8B-B14F-4D97-AF65-F5344CB8AC3E}">
        <p14:creationId xmlns:p14="http://schemas.microsoft.com/office/powerpoint/2010/main" val="11322430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Structure: irreducible</a:t>
            </a:r>
            <a:r>
              <a:rPr lang="en-US" baseline="0" dirty="0" smtClean="0"/>
              <a:t> representations</a:t>
            </a:r>
          </a:p>
          <a:p>
            <a:r>
              <a:rPr lang="en-US" baseline="0" dirty="0" smtClean="0"/>
              <a:t>Structure: group factorization</a:t>
            </a:r>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20</a:t>
            </a:fld>
            <a:endParaRPr lang="en-US"/>
          </a:p>
        </p:txBody>
      </p:sp>
    </p:spTree>
    <p:extLst>
      <p:ext uri="{BB962C8B-B14F-4D97-AF65-F5344CB8AC3E}">
        <p14:creationId xmlns:p14="http://schemas.microsoft.com/office/powerpoint/2010/main" val="1645828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23</a:t>
            </a:fld>
            <a:endParaRPr lang="en-US"/>
          </a:p>
        </p:txBody>
      </p:sp>
    </p:spTree>
    <p:extLst>
      <p:ext uri="{BB962C8B-B14F-4D97-AF65-F5344CB8AC3E}">
        <p14:creationId xmlns:p14="http://schemas.microsoft.com/office/powerpoint/2010/main" val="2513831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Structure: functions</a:t>
            </a:r>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27</a:t>
            </a:fld>
            <a:endParaRPr lang="en-US"/>
          </a:p>
        </p:txBody>
      </p:sp>
    </p:spTree>
    <p:extLst>
      <p:ext uri="{BB962C8B-B14F-4D97-AF65-F5344CB8AC3E}">
        <p14:creationId xmlns:p14="http://schemas.microsoft.com/office/powerpoint/2010/main" val="898135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Structure: Lie group</a:t>
            </a:r>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28</a:t>
            </a:fld>
            <a:endParaRPr lang="en-US"/>
          </a:p>
        </p:txBody>
      </p:sp>
    </p:spTree>
    <p:extLst>
      <p:ext uri="{BB962C8B-B14F-4D97-AF65-F5344CB8AC3E}">
        <p14:creationId xmlns:p14="http://schemas.microsoft.com/office/powerpoint/2010/main" val="380543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Structure: calculus on manifolds</a:t>
            </a:r>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31</a:t>
            </a:fld>
            <a:endParaRPr lang="en-US"/>
          </a:p>
        </p:txBody>
      </p:sp>
    </p:spTree>
    <p:extLst>
      <p:ext uri="{BB962C8B-B14F-4D97-AF65-F5344CB8AC3E}">
        <p14:creationId xmlns:p14="http://schemas.microsoft.com/office/powerpoint/2010/main" val="2975480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Structure: calculus on manifolds</a:t>
            </a:r>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32</a:t>
            </a:fld>
            <a:endParaRPr lang="en-US"/>
          </a:p>
        </p:txBody>
      </p:sp>
    </p:spTree>
    <p:extLst>
      <p:ext uri="{BB962C8B-B14F-4D97-AF65-F5344CB8AC3E}">
        <p14:creationId xmlns:p14="http://schemas.microsoft.com/office/powerpoint/2010/main" val="31435224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Structure: functional analysis</a:t>
            </a:r>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34</a:t>
            </a:fld>
            <a:endParaRPr lang="en-US"/>
          </a:p>
        </p:txBody>
      </p:sp>
    </p:spTree>
    <p:extLst>
      <p:ext uri="{BB962C8B-B14F-4D97-AF65-F5344CB8AC3E}">
        <p14:creationId xmlns:p14="http://schemas.microsoft.com/office/powerpoint/2010/main" val="5993476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Structure: distribution</a:t>
            </a:r>
            <a:r>
              <a:rPr lang="en-US" baseline="0" dirty="0" smtClean="0"/>
              <a:t> of points/derivatives</a:t>
            </a:r>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36</a:t>
            </a:fld>
            <a:endParaRPr lang="en-US"/>
          </a:p>
        </p:txBody>
      </p:sp>
    </p:spTree>
    <p:extLst>
      <p:ext uri="{BB962C8B-B14F-4D97-AF65-F5344CB8AC3E}">
        <p14:creationId xmlns:p14="http://schemas.microsoft.com/office/powerpoint/2010/main" val="25603296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37</a:t>
            </a:fld>
            <a:endParaRPr lang="en-US"/>
          </a:p>
        </p:txBody>
      </p:sp>
    </p:spTree>
    <p:extLst>
      <p:ext uri="{BB962C8B-B14F-4D97-AF65-F5344CB8AC3E}">
        <p14:creationId xmlns:p14="http://schemas.microsoft.com/office/powerpoint/2010/main" val="21513266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39</a:t>
            </a:fld>
            <a:endParaRPr lang="en-US"/>
          </a:p>
        </p:txBody>
      </p:sp>
    </p:spTree>
    <p:extLst>
      <p:ext uri="{BB962C8B-B14F-4D97-AF65-F5344CB8AC3E}">
        <p14:creationId xmlns:p14="http://schemas.microsoft.com/office/powerpoint/2010/main" val="2654002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addressing problems</a:t>
            </a:r>
            <a:r>
              <a:rPr lang="en-US" baseline="0" dirty="0" smtClean="0"/>
              <a:t> in geometry processing, we are often faced with two challenges.</a:t>
            </a:r>
          </a:p>
          <a:p>
            <a:pPr marL="228600" indent="-228600">
              <a:buFont typeface="+mj-lt"/>
              <a:buAutoNum type="arabicPeriod"/>
            </a:pPr>
            <a:r>
              <a:rPr lang="en-US" baseline="0" dirty="0" smtClean="0"/>
              <a:t>Formalizing what is that we want to compute.</a:t>
            </a:r>
          </a:p>
          <a:p>
            <a:pPr marL="228600" indent="-228600">
              <a:buFont typeface="+mj-lt"/>
              <a:buAutoNum type="arabicPeriod"/>
            </a:pPr>
            <a:r>
              <a:rPr lang="en-US" baseline="0" dirty="0" smtClean="0"/>
              <a:t>Finding an effective way to perform the computation.</a:t>
            </a:r>
          </a:p>
          <a:p>
            <a:pPr marL="0" indent="0">
              <a:buFont typeface="+mj-lt"/>
              <a:buNone/>
            </a:pPr>
            <a:r>
              <a:rPr lang="en-US" baseline="0" dirty="0" smtClean="0"/>
              <a:t>As part of the first phase, we often proceed by first assigning a mathematical category to the objects we are working with, thereby exposing an established tool-set for addressing the problem.</a:t>
            </a:r>
          </a:p>
          <a:p>
            <a:pPr marL="0" indent="0">
              <a:buFont typeface="+mj-lt"/>
              <a:buNone/>
            </a:pPr>
            <a:r>
              <a:rPr lang="en-US" baseline="0" dirty="0" smtClean="0"/>
              <a:t>In the second phase, we are tasked with the problem of turning the theoretical solution into a practical one. In particular, deriving a solution that can be computed efficiently, with low memory, possibly in parallel, and streaming. And at the same time, ensuring that the computation we perform is robust, giving us a stable solutions without the pitfalls of numerical stability, round-off errors, and so on.</a:t>
            </a:r>
          </a:p>
          <a:p>
            <a:pPr marL="0" indent="0">
              <a:buFont typeface="+mj-lt"/>
              <a:buNone/>
            </a:pPr>
            <a:endParaRPr lang="en-US" baseline="0" dirty="0" smtClean="0"/>
          </a:p>
          <a:p>
            <a:pPr marL="0" indent="0">
              <a:buFont typeface="+mj-lt"/>
              <a:buNone/>
            </a:pPr>
            <a:r>
              <a:rPr lang="en-US" baseline="0" dirty="0" smtClean="0"/>
              <a:t>What I would like to do is look at research in several area of geometry processing, in and around my own area, decompose the work into the “what” and “how” parts, and try to identify the structure that makes the solutions possible.</a:t>
            </a:r>
          </a:p>
        </p:txBody>
      </p:sp>
      <p:sp>
        <p:nvSpPr>
          <p:cNvPr id="4" name="Slide Number Placeholder 3"/>
          <p:cNvSpPr>
            <a:spLocks noGrp="1"/>
          </p:cNvSpPr>
          <p:nvPr>
            <p:ph type="sldNum" sz="quarter" idx="10"/>
          </p:nvPr>
        </p:nvSpPr>
        <p:spPr/>
        <p:txBody>
          <a:bodyPr/>
          <a:lstStyle/>
          <a:p>
            <a:fld id="{5238E761-715D-4BDA-8B7C-3F715EDDCE8A}" type="slidenum">
              <a:rPr lang="en-US" smtClean="0"/>
              <a:t>2</a:t>
            </a:fld>
            <a:endParaRPr lang="en-US"/>
          </a:p>
        </p:txBody>
      </p:sp>
    </p:spTree>
    <p:extLst>
      <p:ext uri="{BB962C8B-B14F-4D97-AF65-F5344CB8AC3E}">
        <p14:creationId xmlns:p14="http://schemas.microsoft.com/office/powerpoint/2010/main" val="26284163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Structure: calculus</a:t>
            </a:r>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41</a:t>
            </a:fld>
            <a:endParaRPr lang="en-US"/>
          </a:p>
        </p:txBody>
      </p:sp>
    </p:spTree>
    <p:extLst>
      <p:ext uri="{BB962C8B-B14F-4D97-AF65-F5344CB8AC3E}">
        <p14:creationId xmlns:p14="http://schemas.microsoft.com/office/powerpoint/2010/main" val="8734672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Structure: </a:t>
            </a:r>
            <a:r>
              <a:rPr lang="en-US" dirty="0" err="1" smtClean="0"/>
              <a:t>simplicial</a:t>
            </a:r>
            <a:r>
              <a:rPr lang="en-US" dirty="0" smtClean="0"/>
              <a:t> complex</a:t>
            </a:r>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42</a:t>
            </a:fld>
            <a:endParaRPr lang="en-US"/>
          </a:p>
        </p:txBody>
      </p:sp>
    </p:spTree>
    <p:extLst>
      <p:ext uri="{BB962C8B-B14F-4D97-AF65-F5344CB8AC3E}">
        <p14:creationId xmlns:p14="http://schemas.microsoft.com/office/powerpoint/2010/main" val="12534662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Comment on the</a:t>
            </a:r>
            <a:r>
              <a:rPr lang="en-US" baseline="0" dirty="0" smtClean="0"/>
              <a:t> fact that we are inducting on the dimension, reducing the problem of finding the level-set on a d-dimensional complex to the problems of finding the levels-sets on the (d-1)-dimensional faces, and then stitching those.</a:t>
            </a:r>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43</a:t>
            </a:fld>
            <a:endParaRPr lang="en-US"/>
          </a:p>
        </p:txBody>
      </p:sp>
    </p:spTree>
    <p:extLst>
      <p:ext uri="{BB962C8B-B14F-4D97-AF65-F5344CB8AC3E}">
        <p14:creationId xmlns:p14="http://schemas.microsoft.com/office/powerpoint/2010/main" val="13188648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44</a:t>
            </a:fld>
            <a:endParaRPr lang="en-US"/>
          </a:p>
        </p:txBody>
      </p:sp>
    </p:spTree>
    <p:extLst>
      <p:ext uri="{BB962C8B-B14F-4D97-AF65-F5344CB8AC3E}">
        <p14:creationId xmlns:p14="http://schemas.microsoft.com/office/powerpoint/2010/main" val="2810734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47</a:t>
            </a:fld>
            <a:endParaRPr lang="en-US"/>
          </a:p>
        </p:txBody>
      </p:sp>
    </p:spTree>
    <p:extLst>
      <p:ext uri="{BB962C8B-B14F-4D97-AF65-F5344CB8AC3E}">
        <p14:creationId xmlns:p14="http://schemas.microsoft.com/office/powerpoint/2010/main" val="25657401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4</a:t>
            </a:fld>
            <a:endParaRPr lang="en-US"/>
          </a:p>
        </p:txBody>
      </p:sp>
    </p:spTree>
    <p:extLst>
      <p:ext uri="{BB962C8B-B14F-4D97-AF65-F5344CB8AC3E}">
        <p14:creationId xmlns:p14="http://schemas.microsoft.com/office/powerpoint/2010/main" val="2463162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Structure: Affine</a:t>
            </a:r>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6</a:t>
            </a:fld>
            <a:endParaRPr lang="en-US"/>
          </a:p>
        </p:txBody>
      </p:sp>
    </p:spTree>
    <p:extLst>
      <p:ext uri="{BB962C8B-B14F-4D97-AF65-F5344CB8AC3E}">
        <p14:creationId xmlns:p14="http://schemas.microsoft.com/office/powerpoint/2010/main" val="789373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Structure: sorted order</a:t>
            </a:r>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8</a:t>
            </a:fld>
            <a:endParaRPr lang="en-US"/>
          </a:p>
        </p:txBody>
      </p:sp>
    </p:spTree>
    <p:extLst>
      <p:ext uri="{BB962C8B-B14F-4D97-AF65-F5344CB8AC3E}">
        <p14:creationId xmlns:p14="http://schemas.microsoft.com/office/powerpoint/2010/main" val="517893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Structure: Affine</a:t>
            </a:r>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12</a:t>
            </a:fld>
            <a:endParaRPr lang="en-US"/>
          </a:p>
        </p:txBody>
      </p:sp>
    </p:spTree>
    <p:extLst>
      <p:ext uri="{BB962C8B-B14F-4D97-AF65-F5344CB8AC3E}">
        <p14:creationId xmlns:p14="http://schemas.microsoft.com/office/powerpoint/2010/main" val="40304991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13</a:t>
            </a:fld>
            <a:endParaRPr lang="en-US"/>
          </a:p>
        </p:txBody>
      </p:sp>
    </p:spTree>
    <p:extLst>
      <p:ext uri="{BB962C8B-B14F-4D97-AF65-F5344CB8AC3E}">
        <p14:creationId xmlns:p14="http://schemas.microsoft.com/office/powerpoint/2010/main" val="3766302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Structure: Group representation</a:t>
            </a:r>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16</a:t>
            </a:fld>
            <a:endParaRPr lang="en-US"/>
          </a:p>
        </p:txBody>
      </p:sp>
    </p:spTree>
    <p:extLst>
      <p:ext uri="{BB962C8B-B14F-4D97-AF65-F5344CB8AC3E}">
        <p14:creationId xmlns:p14="http://schemas.microsoft.com/office/powerpoint/2010/main" val="2467417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Structure:</a:t>
            </a:r>
            <a:r>
              <a:rPr lang="en-US" baseline="0" dirty="0" smtClean="0"/>
              <a:t> repeated </a:t>
            </a:r>
            <a:r>
              <a:rPr lang="en-US" baseline="0" dirty="0" err="1" smtClean="0"/>
              <a:t>subproblem</a:t>
            </a:r>
            <a:endParaRPr lang="en-US" dirty="0"/>
          </a:p>
        </p:txBody>
      </p:sp>
      <p:sp>
        <p:nvSpPr>
          <p:cNvPr id="4" name="Slide Number Placeholder 3"/>
          <p:cNvSpPr>
            <a:spLocks noGrp="1"/>
          </p:cNvSpPr>
          <p:nvPr>
            <p:ph type="sldNum" sz="quarter" idx="10"/>
          </p:nvPr>
        </p:nvSpPr>
        <p:spPr/>
        <p:txBody>
          <a:bodyPr/>
          <a:lstStyle/>
          <a:p>
            <a:fld id="{5238E761-715D-4BDA-8B7C-3F715EDDCE8A}" type="slidenum">
              <a:rPr lang="en-US" smtClean="0"/>
              <a:t>19</a:t>
            </a:fld>
            <a:endParaRPr lang="en-US"/>
          </a:p>
        </p:txBody>
      </p:sp>
    </p:spTree>
    <p:extLst>
      <p:ext uri="{BB962C8B-B14F-4D97-AF65-F5344CB8AC3E}">
        <p14:creationId xmlns:p14="http://schemas.microsoft.com/office/powerpoint/2010/main" val="4160912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7/12/2014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7/12/2014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7/12/2014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7/12/2014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6.png"/></Relationships>
</file>

<file path=ppt/slides/_rels/slide11.xml.rels><?xml version="1.0" encoding="UTF-8" standalone="yes"?>
<Relationships xmlns="http://schemas.openxmlformats.org/package/2006/relationships"><Relationship Id="rId8" Type="http://schemas.openxmlformats.org/officeDocument/2006/relationships/image" Target="../media/image210.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12.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6.png"/></Relationships>
</file>

<file path=ppt/slides/_rels/slide1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notesSlide" Target="../notesSlides/notesSlide7.xml"/><Relationship Id="rId7"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5.png"/><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62.png"/><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39.png"/><Relationship Id="rId4" Type="http://schemas.openxmlformats.org/officeDocument/2006/relationships/oleObject" Target="../embeddings/oleObject3.bin"/></Relationships>
</file>

<file path=ppt/slides/_rels/slide1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1.png"/></Relationships>
</file>

<file path=ppt/slides/_rels/slide1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9.png"/><Relationship Id="rId2" Type="http://schemas.openxmlformats.org/officeDocument/2006/relationships/image" Target="../media/image68.png"/><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71.png"/><Relationship Id="rId9" Type="http://schemas.openxmlformats.org/officeDocument/2006/relationships/image" Target="../media/image7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5" Type="http://schemas.openxmlformats.org/officeDocument/2006/relationships/image" Target="../media/image47.jpg"/><Relationship Id="rId4" Type="http://schemas.openxmlformats.org/officeDocument/2006/relationships/image" Target="../media/image134.png"/></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93.png"/><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87.png"/><Relationship Id="rId4" Type="http://schemas.openxmlformats.org/officeDocument/2006/relationships/image" Target="../media/image74.png"/></Relationships>
</file>

<file path=ppt/slides/_rels/slide2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78.png"/><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90.png"/><Relationship Id="rId4" Type="http://schemas.openxmlformats.org/officeDocument/2006/relationships/image" Target="../media/image69.png"/></Relationships>
</file>

<file path=ppt/slides/_rels/slide34.xml.rels><?xml version="1.0" encoding="UTF-8" standalone="yes"?>
<Relationships xmlns="http://schemas.openxmlformats.org/package/2006/relationships"><Relationship Id="rId3" Type="http://schemas.openxmlformats.org/officeDocument/2006/relationships/image" Target="../media/image82.png"/><Relationship Id="rId7" Type="http://schemas.openxmlformats.org/officeDocument/2006/relationships/image" Target="../media/image10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74.png"/><Relationship Id="rId4" Type="http://schemas.openxmlformats.org/officeDocument/2006/relationships/image" Target="../media/image69.png"/></Relationships>
</file>

<file path=ppt/slides/_rels/slide35.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99.png"/><Relationship Id="rId7" Type="http://schemas.openxmlformats.org/officeDocument/2006/relationships/image" Target="../media/image103.png"/><Relationship Id="rId2" Type="http://schemas.openxmlformats.org/officeDocument/2006/relationships/image" Target="../media/image84.png"/><Relationship Id="rId1" Type="http://schemas.openxmlformats.org/officeDocument/2006/relationships/slideLayout" Target="../slideLayouts/slideLayout2.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png"/></Relationships>
</file>

<file path=ppt/slides/_rels/slide36.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07.png"/><Relationship Id="rId7" Type="http://schemas.openxmlformats.org/officeDocument/2006/relationships/image" Target="../media/image111.png"/><Relationship Id="rId2" Type="http://schemas.openxmlformats.org/officeDocument/2006/relationships/image" Target="../media/image86.png"/><Relationship Id="rId1" Type="http://schemas.openxmlformats.org/officeDocument/2006/relationships/slideLayout" Target="../slideLayouts/slideLayout2.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39.xml.rels><?xml version="1.0" encoding="UTF-8" standalone="yes"?>
<Relationships xmlns="http://schemas.openxmlformats.org/package/2006/relationships"><Relationship Id="rId3" Type="http://schemas.openxmlformats.org/officeDocument/2006/relationships/image" Target="../media/image88.png"/><Relationship Id="rId7" Type="http://schemas.openxmlformats.org/officeDocument/2006/relationships/image" Target="../media/image9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89.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06.jp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23.png"/><Relationship Id="rId5" Type="http://schemas.openxmlformats.org/officeDocument/2006/relationships/image" Target="../media/image107.jpg"/><Relationship Id="rId4" Type="http://schemas.openxmlformats.org/officeDocument/2006/relationships/image" Target="../media/image121.png"/></Relationships>
</file>

<file path=ppt/slides/_rels/slide43.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25.png"/></Relationships>
</file>

<file path=ppt/slides/_rels/slide44.xml.rels><?xml version="1.0" encoding="UTF-8" standalone="yes"?>
<Relationships xmlns="http://schemas.openxmlformats.org/package/2006/relationships"><Relationship Id="rId3" Type="http://schemas.openxmlformats.org/officeDocument/2006/relationships/image" Target="../media/image108.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09.jpg"/></Relationships>
</file>

<file path=ppt/slides/_rels/slide45.xml.rels><?xml version="1.0" encoding="UTF-8" standalone="yes"?>
<Relationships xmlns="http://schemas.openxmlformats.org/package/2006/relationships"><Relationship Id="rId3" Type="http://schemas.openxmlformats.org/officeDocument/2006/relationships/image" Target="../media/image110.jpg"/><Relationship Id="rId2" Type="http://schemas.openxmlformats.org/officeDocument/2006/relationships/image" Target="../media/image133.png"/><Relationship Id="rId1" Type="http://schemas.openxmlformats.org/officeDocument/2006/relationships/slideLayout" Target="../slideLayouts/slideLayout2.xml"/><Relationship Id="rId4" Type="http://schemas.openxmlformats.org/officeDocument/2006/relationships/image" Target="../media/image111.jpg"/></Relationships>
</file>

<file path=ppt/slides/_rels/slide46.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14.png"/><Relationship Id="rId1" Type="http://schemas.openxmlformats.org/officeDocument/2006/relationships/slideLayout" Target="../slideLayouts/slideLayout2.xml"/><Relationship Id="rId5" Type="http://schemas.openxmlformats.org/officeDocument/2006/relationships/image" Target="../media/image113.jpg"/><Relationship Id="rId4" Type="http://schemas.openxmlformats.org/officeDocument/2006/relationships/image" Target="../media/image112.jpg"/></Relationships>
</file>

<file path=ppt/slides/_rels/slide47.xml.rels><?xml version="1.0" encoding="UTF-8" standalone="yes"?>
<Relationships xmlns="http://schemas.openxmlformats.org/package/2006/relationships"><Relationship Id="rId3" Type="http://schemas.openxmlformats.org/officeDocument/2006/relationships/image" Target="../media/image108.jp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16.jpg"/><Relationship Id="rId5" Type="http://schemas.openxmlformats.org/officeDocument/2006/relationships/image" Target="../media/image115.jpg"/><Relationship Id="rId4" Type="http://schemas.openxmlformats.org/officeDocument/2006/relationships/image" Target="../media/image114.jpg"/></Relationships>
</file>

<file path=ppt/slides/_rels/slide48.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4.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11.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11.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10.png"/><Relationship Id="rId10" Type="http://schemas.openxmlformats.org/officeDocument/2006/relationships/image" Target="../media/image12.png"/><Relationship Id="rId4" Type="http://schemas.openxmlformats.org/officeDocument/2006/relationships/image" Target="../media/image810.png"/><Relationship Id="rId9" Type="http://schemas.openxmlformats.org/officeDocument/2006/relationships/image" Target="../media/image14.pn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18" Type="http://schemas.openxmlformats.org/officeDocument/2006/relationships/image" Target="../media/image31.png"/><Relationship Id="rId3" Type="http://schemas.openxmlformats.org/officeDocument/2006/relationships/image" Target="../media/image16.png"/><Relationship Id="rId21" Type="http://schemas.openxmlformats.org/officeDocument/2006/relationships/image" Target="../media/image34.png"/><Relationship Id="rId7" Type="http://schemas.openxmlformats.org/officeDocument/2006/relationships/image" Target="../media/image20.png"/><Relationship Id="rId12" Type="http://schemas.openxmlformats.org/officeDocument/2006/relationships/image" Target="../media/image25.png"/><Relationship Id="rId17" Type="http://schemas.openxmlformats.org/officeDocument/2006/relationships/image" Target="../media/image30.png"/><Relationship Id="rId25" Type="http://schemas.openxmlformats.org/officeDocument/2006/relationships/image" Target="../media/image38.png"/><Relationship Id="rId2" Type="http://schemas.openxmlformats.org/officeDocument/2006/relationships/image" Target="../media/image15.png"/><Relationship Id="rId16" Type="http://schemas.openxmlformats.org/officeDocument/2006/relationships/image" Target="../media/image29.png"/><Relationship Id="rId20"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4.png"/><Relationship Id="rId24" Type="http://schemas.openxmlformats.org/officeDocument/2006/relationships/image" Target="../media/image37.png"/><Relationship Id="rId5" Type="http://schemas.openxmlformats.org/officeDocument/2006/relationships/image" Target="../media/image18.png"/><Relationship Id="rId15" Type="http://schemas.openxmlformats.org/officeDocument/2006/relationships/image" Target="../media/image28.png"/><Relationship Id="rId23" Type="http://schemas.openxmlformats.org/officeDocument/2006/relationships/image" Target="../media/image36.png"/><Relationship Id="rId10" Type="http://schemas.openxmlformats.org/officeDocument/2006/relationships/image" Target="../media/image23.png"/><Relationship Id="rId19" Type="http://schemas.openxmlformats.org/officeDocument/2006/relationships/image" Target="../media/image32.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png"/><Relationship Id="rId22"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5400" dirty="0" smtClean="0"/>
              <a:t>Searching for Structure in Geometry Processing</a:t>
            </a:r>
            <a:endParaRPr lang="en-US" sz="5400" dirty="0"/>
          </a:p>
        </p:txBody>
      </p:sp>
      <p:sp>
        <p:nvSpPr>
          <p:cNvPr id="3" name="TextBox 2"/>
          <p:cNvSpPr txBox="1"/>
          <p:nvPr/>
        </p:nvSpPr>
        <p:spPr>
          <a:xfrm>
            <a:off x="3386668" y="4048780"/>
            <a:ext cx="2389244" cy="523220"/>
          </a:xfrm>
          <a:prstGeom prst="rect">
            <a:avLst/>
          </a:prstGeom>
          <a:noFill/>
        </p:spPr>
        <p:txBody>
          <a:bodyPr wrap="none" rtlCol="0">
            <a:spAutoFit/>
          </a:bodyPr>
          <a:lstStyle/>
          <a:p>
            <a:r>
              <a:rPr lang="en-US" sz="2800" dirty="0" err="1" smtClean="0"/>
              <a:t>Misha</a:t>
            </a:r>
            <a:r>
              <a:rPr lang="en-US" sz="2800" dirty="0" smtClean="0"/>
              <a:t> Kazhdan</a:t>
            </a:r>
            <a:endParaRPr lang="en-US" sz="2800" dirty="0"/>
          </a:p>
        </p:txBody>
      </p:sp>
    </p:spTree>
    <p:extLst>
      <p:ext uri="{BB962C8B-B14F-4D97-AF65-F5344CB8AC3E}">
        <p14:creationId xmlns:p14="http://schemas.microsoft.com/office/powerpoint/2010/main" val="11712609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US" dirty="0" smtClean="0"/>
                  <a:t>Given </a:t>
                </a:r>
                <a:r>
                  <a:rPr lang="en-US" dirty="0"/>
                  <a:t>strings </a:t>
                </a:r>
                <a14:m>
                  <m:oMath xmlns:m="http://schemas.openxmlformats.org/officeDocument/2006/math">
                    <m:r>
                      <a:rPr lang="en-US" i="1">
                        <a:latin typeface="Cambria Math" panose="02040503050406030204" pitchFamily="18" charset="0"/>
                      </a:rPr>
                      <m:t>𝐴</m:t>
                    </m:r>
                  </m:oMath>
                </a14:m>
                <a:r>
                  <a:rPr lang="en-US" dirty="0"/>
                  <a:t> and </a:t>
                </a:r>
                <a14:m>
                  <m:oMath xmlns:m="http://schemas.openxmlformats.org/officeDocument/2006/math">
                    <m:r>
                      <a:rPr lang="en-US" i="1">
                        <a:latin typeface="Cambria Math" panose="02040503050406030204" pitchFamily="18" charset="0"/>
                      </a:rPr>
                      <m:t>𝐵</m:t>
                    </m:r>
                  </m:oMath>
                </a14:m>
                <a:r>
                  <a:rPr lang="en-US" dirty="0"/>
                  <a:t>, find all </a:t>
                </a:r>
                <a:r>
                  <a:rPr lang="en-US" dirty="0" smtClean="0"/>
                  <a:t>matches of </a:t>
                </a:r>
                <a14:m>
                  <m:oMath xmlns:m="http://schemas.openxmlformats.org/officeDocument/2006/math">
                    <m:r>
                      <a:rPr lang="en-US" b="0" i="1" smtClean="0">
                        <a:latin typeface="Cambria Math" panose="02040503050406030204" pitchFamily="18" charset="0"/>
                      </a:rPr>
                      <m:t>𝐵</m:t>
                    </m:r>
                  </m:oMath>
                </a14:m>
                <a:r>
                  <a:rPr lang="en-US" dirty="0"/>
                  <a:t> in </a:t>
                </a:r>
                <a14:m>
                  <m:oMath xmlns:m="http://schemas.openxmlformats.org/officeDocument/2006/math">
                    <m:r>
                      <a:rPr lang="en-US" b="0" i="1" smtClean="0">
                        <a:latin typeface="Cambria Math" panose="02040503050406030204" pitchFamily="18" charset="0"/>
                      </a:rPr>
                      <m:t>𝐴</m:t>
                    </m:r>
                  </m:oMath>
                </a14:m>
                <a:r>
                  <a:rPr lang="en-US" dirty="0"/>
                  <a:t>.</a:t>
                </a:r>
              </a:p>
              <a:p>
                <a:pPr marL="0" indent="0">
                  <a:buNone/>
                </a:pPr>
                <a:endParaRPr lang="en-US" u="sng" dirty="0"/>
              </a:p>
              <a:p>
                <a:pPr marL="457200" lvl="1" indent="0">
                  <a:buNone/>
                </a:pPr>
                <a:r>
                  <a:rPr lang="en-US" altLang="en-US" sz="2600" u="sng" dirty="0" err="1">
                    <a:latin typeface="Comic Sans MS" panose="030F0702030302020204" pitchFamily="66" charset="0"/>
                  </a:rPr>
                  <a:t>FindSubstring</a:t>
                </a:r>
                <a:r>
                  <a:rPr lang="en-US" altLang="en-US" sz="2600" dirty="0">
                    <a:latin typeface="Comic Sans MS" panose="030F0702030302020204" pitchFamily="66" charset="0"/>
                  </a:rPr>
                  <a:t>( </a:t>
                </a:r>
                <a14:m>
                  <m:oMath xmlns:m="http://schemas.openxmlformats.org/officeDocument/2006/math">
                    <m:r>
                      <a:rPr lang="en-US" altLang="en-US" sz="2600" i="1" dirty="0">
                        <a:latin typeface="Cambria Math" panose="02040503050406030204" pitchFamily="18" charset="0"/>
                      </a:rPr>
                      <m:t>𝐴</m:t>
                    </m:r>
                  </m:oMath>
                </a14:m>
                <a:r>
                  <a:rPr lang="en-US" altLang="en-US" sz="2600" dirty="0">
                    <a:latin typeface="Comic Sans MS" panose="030F0702030302020204" pitchFamily="66" charset="0"/>
                  </a:rPr>
                  <a:t> , </a:t>
                </a:r>
                <a14:m>
                  <m:oMath xmlns:m="http://schemas.openxmlformats.org/officeDocument/2006/math">
                    <m:r>
                      <a:rPr lang="en-US" altLang="en-US" sz="2600" i="1">
                        <a:latin typeface="Cambria Math" panose="02040503050406030204" pitchFamily="18" charset="0"/>
                      </a:rPr>
                      <m:t>𝐵</m:t>
                    </m:r>
                  </m:oMath>
                </a14:m>
                <a:r>
                  <a:rPr lang="en-US" altLang="en-US" sz="2600" dirty="0">
                    <a:latin typeface="Comic Sans MS" panose="030F0702030302020204" pitchFamily="66" charset="0"/>
                  </a:rPr>
                  <a:t> )</a:t>
                </a:r>
              </a:p>
              <a:p>
                <a:pPr marL="1314450" lvl="2" indent="-457200">
                  <a:buFont typeface="+mj-lt"/>
                  <a:buAutoNum type="arabicPeriod"/>
                </a:pPr>
                <a:r>
                  <a:rPr lang="en-US" altLang="en-US" sz="2200" dirty="0">
                    <a:latin typeface="Comic Sans MS" panose="030F0702030302020204" pitchFamily="66" charset="0"/>
                  </a:rPr>
                  <a:t>For </a:t>
                </a:r>
                <a14:m>
                  <m:oMath xmlns:m="http://schemas.openxmlformats.org/officeDocument/2006/math">
                    <m:r>
                      <a:rPr lang="en-US" altLang="en-US" sz="2200" b="0" i="0" smtClean="0">
                        <a:latin typeface="Cambria Math" panose="02040503050406030204" pitchFamily="18" charset="0"/>
                      </a:rPr>
                      <m:t>1</m:t>
                    </m:r>
                    <m:r>
                      <a:rPr lang="en-US" altLang="en-US" sz="2200" i="1">
                        <a:latin typeface="Cambria Math" panose="02040503050406030204" pitchFamily="18" charset="0"/>
                      </a:rPr>
                      <m:t>≤</m:t>
                    </m:r>
                    <m:r>
                      <a:rPr lang="en-US" altLang="en-US" sz="2200" i="1">
                        <a:latin typeface="Cambria Math" panose="02040503050406030204" pitchFamily="18" charset="0"/>
                      </a:rPr>
                      <m:t>𝑖</m:t>
                    </m:r>
                    <m:r>
                      <a:rPr lang="en-US" altLang="en-US" sz="2200" b="0" i="1" smtClean="0">
                        <a:latin typeface="Cambria Math" panose="02040503050406030204" pitchFamily="18" charset="0"/>
                      </a:rPr>
                      <m:t>≤</m:t>
                    </m:r>
                    <m:r>
                      <a:rPr lang="en-US" altLang="en-US" sz="2200" i="1">
                        <a:latin typeface="Cambria Math" panose="02040503050406030204" pitchFamily="18" charset="0"/>
                      </a:rPr>
                      <m:t>|</m:t>
                    </m:r>
                    <m:r>
                      <a:rPr lang="en-US" altLang="en-US" sz="2200" b="0" i="1" smtClean="0">
                        <a:latin typeface="Cambria Math" panose="02040503050406030204" pitchFamily="18" charset="0"/>
                      </a:rPr>
                      <m:t>𝐴</m:t>
                    </m:r>
                    <m:r>
                      <a:rPr lang="en-US" altLang="en-US" sz="2200" i="1">
                        <a:latin typeface="Cambria Math" panose="02040503050406030204" pitchFamily="18" charset="0"/>
                      </a:rPr>
                      <m:t>|</m:t>
                    </m:r>
                  </m:oMath>
                </a14:m>
                <a:r>
                  <a:rPr lang="en-US" altLang="en-US" sz="2200" dirty="0"/>
                  <a:t>:</a:t>
                </a:r>
              </a:p>
              <a:p>
                <a:pPr marL="1314450" lvl="2" indent="-457200">
                  <a:buFont typeface="+mj-lt"/>
                  <a:buAutoNum type="arabicPeriod"/>
                </a:pPr>
                <a:r>
                  <a:rPr lang="en-US" altLang="en-US" sz="2200" dirty="0">
                    <a:latin typeface="Comic Sans MS" panose="030F0702030302020204" pitchFamily="66" charset="0"/>
                  </a:rPr>
                  <a:t>      For </a:t>
                </a:r>
                <a14:m>
                  <m:oMath xmlns:m="http://schemas.openxmlformats.org/officeDocument/2006/math">
                    <m:r>
                      <a:rPr lang="en-US" altLang="en-US" sz="2200" b="0" i="1" smtClean="0">
                        <a:latin typeface="Cambria Math" panose="02040503050406030204" pitchFamily="18" charset="0"/>
                      </a:rPr>
                      <m:t>1</m:t>
                    </m:r>
                    <m:r>
                      <a:rPr lang="en-US" altLang="en-US" sz="2200" i="1">
                        <a:latin typeface="Cambria Math" panose="02040503050406030204" pitchFamily="18" charset="0"/>
                      </a:rPr>
                      <m:t>≤</m:t>
                    </m:r>
                    <m:r>
                      <a:rPr lang="en-US" altLang="en-US" sz="2200" i="1">
                        <a:latin typeface="Cambria Math" panose="02040503050406030204" pitchFamily="18" charset="0"/>
                      </a:rPr>
                      <m:t>𝑗</m:t>
                    </m:r>
                    <m:r>
                      <a:rPr lang="en-US" altLang="en-US" sz="2200" b="0" i="1" smtClean="0">
                        <a:latin typeface="Cambria Math" panose="02040503050406030204" pitchFamily="18" charset="0"/>
                      </a:rPr>
                      <m:t>≤</m:t>
                    </m:r>
                    <m:r>
                      <a:rPr lang="en-US" altLang="en-US" sz="2200" i="1">
                        <a:latin typeface="Cambria Math" panose="02040503050406030204" pitchFamily="18" charset="0"/>
                      </a:rPr>
                      <m:t>|</m:t>
                    </m:r>
                    <m:r>
                      <a:rPr lang="en-US" altLang="en-US" sz="2200" b="0" i="1" smtClean="0">
                        <a:latin typeface="Cambria Math" panose="02040503050406030204" pitchFamily="18" charset="0"/>
                      </a:rPr>
                      <m:t>𝐵</m:t>
                    </m:r>
                    <m:r>
                      <a:rPr lang="en-US" altLang="en-US" sz="2200" i="1">
                        <a:latin typeface="Cambria Math" panose="02040503050406030204" pitchFamily="18" charset="0"/>
                      </a:rPr>
                      <m:t>|</m:t>
                    </m:r>
                  </m:oMath>
                </a14:m>
                <a:r>
                  <a:rPr lang="en-US" altLang="en-US" sz="2200" dirty="0">
                    <a:latin typeface="Comic Sans MS" panose="030F0702030302020204" pitchFamily="66" charset="0"/>
                  </a:rPr>
                  <a:t>:</a:t>
                </a:r>
              </a:p>
              <a:p>
                <a:pPr marL="1314450" lvl="2" indent="-457200">
                  <a:buFont typeface="+mj-lt"/>
                  <a:buAutoNum type="arabicPeriod"/>
                </a:pPr>
                <a:r>
                  <a:rPr lang="en-US" altLang="en-US" sz="2200" dirty="0">
                    <a:latin typeface="Comic Sans MS" panose="030F0702030302020204" pitchFamily="66" charset="0"/>
                  </a:rPr>
                  <a:t>           If( </a:t>
                </a:r>
                <a14:m>
                  <m:oMath xmlns:m="http://schemas.openxmlformats.org/officeDocument/2006/math">
                    <m:sSub>
                      <m:sSubPr>
                        <m:ctrlPr>
                          <a:rPr lang="en-US" altLang="en-US" sz="2200" i="1">
                            <a:latin typeface="Cambria Math" panose="02040503050406030204" pitchFamily="18" charset="0"/>
                          </a:rPr>
                        </m:ctrlPr>
                      </m:sSubPr>
                      <m:e>
                        <m:r>
                          <a:rPr lang="en-US" altLang="en-US" sz="2200" b="0" i="1" smtClean="0">
                            <a:latin typeface="Cambria Math" panose="02040503050406030204" pitchFamily="18" charset="0"/>
                          </a:rPr>
                          <m:t>𝑏</m:t>
                        </m:r>
                      </m:e>
                      <m:sub>
                        <m:r>
                          <a:rPr lang="en-US" altLang="en-US" sz="2200" i="1">
                            <a:latin typeface="Cambria Math" panose="02040503050406030204" pitchFamily="18" charset="0"/>
                          </a:rPr>
                          <m:t>𝑗</m:t>
                        </m:r>
                      </m:sub>
                    </m:sSub>
                    <m:r>
                      <a:rPr lang="en-US" altLang="en-US" sz="2200" i="1">
                        <a:latin typeface="Cambria Math" panose="02040503050406030204" pitchFamily="18" charset="0"/>
                      </a:rPr>
                      <m:t>≠</m:t>
                    </m:r>
                    <m:sSub>
                      <m:sSubPr>
                        <m:ctrlPr>
                          <a:rPr lang="en-US" altLang="en-US" sz="2200" i="1">
                            <a:latin typeface="Cambria Math" panose="02040503050406030204" pitchFamily="18" charset="0"/>
                          </a:rPr>
                        </m:ctrlPr>
                      </m:sSubPr>
                      <m:e>
                        <m:r>
                          <a:rPr lang="en-US" altLang="en-US" sz="2200" b="0" i="1" smtClean="0">
                            <a:latin typeface="Cambria Math" panose="02040503050406030204" pitchFamily="18" charset="0"/>
                          </a:rPr>
                          <m:t>𝑎</m:t>
                        </m:r>
                      </m:e>
                      <m:sub>
                        <m:r>
                          <a:rPr lang="en-US" altLang="en-US" sz="2200" i="1">
                            <a:latin typeface="Cambria Math" panose="02040503050406030204" pitchFamily="18" charset="0"/>
                          </a:rPr>
                          <m:t>𝑖</m:t>
                        </m:r>
                        <m:r>
                          <a:rPr lang="en-US" altLang="en-US" sz="2200" i="1">
                            <a:latin typeface="Cambria Math" panose="02040503050406030204" pitchFamily="18" charset="0"/>
                          </a:rPr>
                          <m:t>+</m:t>
                        </m:r>
                        <m:r>
                          <a:rPr lang="en-US" altLang="en-US" sz="2200" i="1">
                            <a:latin typeface="Cambria Math" panose="02040503050406030204" pitchFamily="18" charset="0"/>
                          </a:rPr>
                          <m:t>𝑗</m:t>
                        </m:r>
                      </m:sub>
                    </m:sSub>
                  </m:oMath>
                </a14:m>
                <a:r>
                  <a:rPr lang="en-US" altLang="en-US" sz="2200" dirty="0">
                    <a:latin typeface="Comic Sans MS" panose="030F0702030302020204" pitchFamily="66" charset="0"/>
                  </a:rPr>
                  <a:t> ) break</a:t>
                </a:r>
              </a:p>
              <a:p>
                <a:pPr marL="1314450" lvl="2" indent="-457200">
                  <a:buFont typeface="+mj-lt"/>
                  <a:buAutoNum type="arabicPeriod"/>
                </a:pPr>
                <a:r>
                  <a:rPr lang="en-US" altLang="en-US" sz="2200" dirty="0">
                    <a:latin typeface="Comic Sans MS" panose="030F0702030302020204" pitchFamily="66" charset="0"/>
                  </a:rPr>
                  <a:t>      If( </a:t>
                </a:r>
                <a14:m>
                  <m:oMath xmlns:m="http://schemas.openxmlformats.org/officeDocument/2006/math">
                    <m:r>
                      <a:rPr lang="en-US" altLang="en-US" sz="2200" i="1">
                        <a:latin typeface="Cambria Math" panose="02040503050406030204" pitchFamily="18" charset="0"/>
                      </a:rPr>
                      <m:t>𝑗</m:t>
                    </m:r>
                    <m:r>
                      <a:rPr lang="en-US" altLang="en-US" sz="2200" i="1">
                        <a:latin typeface="Cambria Math" panose="02040503050406030204" pitchFamily="18" charset="0"/>
                      </a:rPr>
                      <m:t>==</m:t>
                    </m:r>
                    <m:d>
                      <m:dPr>
                        <m:begChr m:val="|"/>
                        <m:endChr m:val="|"/>
                        <m:ctrlPr>
                          <a:rPr lang="en-US" altLang="en-US" sz="2200" b="0" i="1" smtClean="0">
                            <a:latin typeface="Cambria Math" panose="02040503050406030204" pitchFamily="18" charset="0"/>
                          </a:rPr>
                        </m:ctrlPr>
                      </m:dPr>
                      <m:e>
                        <m:r>
                          <a:rPr lang="en-US" altLang="en-US" sz="2200" b="0" i="1" smtClean="0">
                            <a:latin typeface="Cambria Math" panose="02040503050406030204" pitchFamily="18" charset="0"/>
                          </a:rPr>
                          <m:t>𝐵</m:t>
                        </m:r>
                      </m:e>
                    </m:d>
                    <m:r>
                      <a:rPr lang="en-US" altLang="en-US" sz="2200" b="0" i="1" smtClean="0">
                        <a:latin typeface="Cambria Math" panose="02040503050406030204" pitchFamily="18" charset="0"/>
                      </a:rPr>
                      <m:t>+1</m:t>
                    </m:r>
                  </m:oMath>
                </a14:m>
                <a:r>
                  <a:rPr lang="en-US" altLang="en-US" sz="2200" dirty="0">
                    <a:latin typeface="Comic Sans MS" panose="030F0702030302020204" pitchFamily="66" charset="0"/>
                  </a:rPr>
                  <a:t> ) output </a:t>
                </a:r>
                <a14:m>
                  <m:oMath xmlns:m="http://schemas.openxmlformats.org/officeDocument/2006/math">
                    <m:r>
                      <a:rPr lang="en-US" altLang="en-US" sz="2200" i="1">
                        <a:latin typeface="Cambria Math" panose="02040503050406030204" pitchFamily="18" charset="0"/>
                      </a:rPr>
                      <m:t>𝑖</m:t>
                    </m:r>
                  </m:oMath>
                </a14:m>
                <a:endParaRPr lang="en-US" altLang="en-US" sz="2200" dirty="0">
                  <a:latin typeface="Comic Sans MS" panose="030F0702030302020204" pitchFamily="66"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257800"/>
              </a:xfrm>
              <a:blipFill rotWithShape="0">
                <a:blip r:embed="rId2"/>
                <a:stretch>
                  <a:fillRect l="-1852" t="-1392" r="-1704"/>
                </a:stretch>
              </a:blipFill>
            </p:spPr>
            <p:txBody>
              <a:bodyPr/>
              <a:lstStyle/>
              <a:p>
                <a:r>
                  <a:rPr lang="en-US">
                    <a:noFill/>
                  </a:rPr>
                  <a:t> </a:t>
                </a:r>
              </a:p>
            </p:txBody>
          </p:sp>
        </mc:Fallback>
      </mc:AlternateContent>
      <p:sp>
        <p:nvSpPr>
          <p:cNvPr id="2" name="Title 1"/>
          <p:cNvSpPr>
            <a:spLocks noGrp="1"/>
          </p:cNvSpPr>
          <p:nvPr>
            <p:ph type="title"/>
          </p:nvPr>
        </p:nvSpPr>
        <p:spPr/>
        <p:txBody>
          <a:bodyPr>
            <a:normAutofit/>
          </a:bodyPr>
          <a:lstStyle/>
          <a:p>
            <a:r>
              <a:rPr lang="en-US" sz="4800" dirty="0" smtClean="0"/>
              <a:t>[Knuth, Morris, and Pratt, 1977]</a:t>
            </a:r>
            <a:endParaRPr lang="en-US" sz="4800" dirty="0"/>
          </a:p>
        </p:txBody>
      </p:sp>
      <mc:AlternateContent xmlns:mc="http://schemas.openxmlformats.org/markup-compatibility/2006" xmlns:a14="http://schemas.microsoft.com/office/drawing/2010/main">
        <mc:Choice Requires="a14">
          <p:sp>
            <p:nvSpPr>
              <p:cNvPr id="38" name="TextBox 37"/>
              <p:cNvSpPr txBox="1"/>
              <p:nvPr/>
            </p:nvSpPr>
            <p:spPr>
              <a:xfrm>
                <a:off x="7693387" y="3266420"/>
                <a:ext cx="886076"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m:t>
                          </m:r>
                          <m:r>
                            <a:rPr lang="en-US" b="0" i="1" smtClean="0">
                              <a:latin typeface="Cambria Math" panose="02040503050406030204" pitchFamily="18" charset="0"/>
                            </a:rPr>
                            <m:t>𝐴</m:t>
                          </m:r>
                          <m:r>
                            <a:rPr lang="en-US" b="0" i="1" smtClean="0">
                              <a:latin typeface="Cambria Math" panose="02040503050406030204" pitchFamily="18" charset="0"/>
                            </a:rPr>
                            <m:t>|</m:t>
                          </m:r>
                        </m:e>
                      </m:d>
                    </m:oMath>
                  </m:oMathPara>
                </a14:m>
                <a:endParaRPr lang="en-US" dirty="0"/>
              </a:p>
            </p:txBody>
          </p:sp>
        </mc:Choice>
        <mc:Fallback xmlns="">
          <p:sp>
            <p:nvSpPr>
              <p:cNvPr id="38" name="TextBox 37"/>
              <p:cNvSpPr txBox="1">
                <a:spLocks noRot="1" noChangeAspect="1" noMove="1" noResize="1" noEditPoints="1" noAdjustHandles="1" noChangeArrowheads="1" noChangeShapeType="1" noTextEdit="1"/>
              </p:cNvSpPr>
              <p:nvPr/>
            </p:nvSpPr>
            <p:spPr>
              <a:xfrm>
                <a:off x="7693387" y="3266420"/>
                <a:ext cx="886076" cy="369332"/>
              </a:xfrm>
              <a:prstGeom prst="rect">
                <a:avLst/>
              </a:prstGeom>
              <a:blipFill rotWithShape="0">
                <a:blip r:embed="rId3"/>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1893348" y="4953000"/>
                <a:ext cx="5400200" cy="461665"/>
              </a:xfrm>
              <a:prstGeom prst="rect">
                <a:avLst/>
              </a:prstGeom>
              <a:solidFill>
                <a:schemeClr val="bg1"/>
              </a:solidFill>
              <a:ln>
                <a:solidFill>
                  <a:schemeClr val="tx1"/>
                </a:solidFill>
              </a:ln>
            </p:spPr>
            <p:txBody>
              <a:bodyPr wrap="square" rtlCol="0">
                <a:spAutoFit/>
              </a:bodyPr>
              <a:lstStyle/>
              <a:p>
                <a:pPr algn="ctr"/>
                <a:r>
                  <a:rPr lang="en-US" sz="2400" dirty="0" smtClean="0"/>
                  <a:t>Naïve run-time complexity is </a:t>
                </a:r>
                <a14:m>
                  <m:oMath xmlns:m="http://schemas.openxmlformats.org/officeDocument/2006/math">
                    <m:r>
                      <a:rPr lang="en-US" sz="2400" b="0" i="1" smtClean="0">
                        <a:latin typeface="Cambria Math" panose="02040503050406030204" pitchFamily="18" charset="0"/>
                      </a:rPr>
                      <m:t>𝑂</m:t>
                    </m:r>
                    <m:d>
                      <m:dPr>
                        <m:ctrlPr>
                          <a:rPr lang="en-US" sz="2400" b="0" i="1" smtClean="0">
                            <a:latin typeface="Cambria Math" panose="02040503050406030204" pitchFamily="18" charset="0"/>
                          </a:rPr>
                        </m:ctrlPr>
                      </m:dPr>
                      <m:e>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𝐴</m:t>
                            </m:r>
                          </m:e>
                        </m:d>
                        <m:r>
                          <a:rPr lang="en-US" sz="2400" b="0" i="1" smtClean="0">
                            <a:latin typeface="Cambria Math" panose="02040503050406030204" pitchFamily="18" charset="0"/>
                          </a:rPr>
                          <m:t>⋅</m:t>
                        </m:r>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𝐵</m:t>
                            </m:r>
                          </m:e>
                        </m:d>
                      </m:e>
                    </m:d>
                  </m:oMath>
                </a14:m>
                <a:r>
                  <a:rPr lang="en-US" sz="2400" dirty="0" smtClean="0"/>
                  <a:t>.</a:t>
                </a:r>
                <a:endParaRPr lang="en-US" sz="2400" dirty="0"/>
              </a:p>
            </p:txBody>
          </p:sp>
        </mc:Choice>
        <mc:Fallback xmlns="">
          <p:sp>
            <p:nvSpPr>
              <p:cNvPr id="39" name="TextBox 38"/>
              <p:cNvSpPr txBox="1">
                <a:spLocks noRot="1" noChangeAspect="1" noMove="1" noResize="1" noEditPoints="1" noAdjustHandles="1" noChangeArrowheads="1" noChangeShapeType="1" noTextEdit="1"/>
              </p:cNvSpPr>
              <p:nvPr/>
            </p:nvSpPr>
            <p:spPr>
              <a:xfrm>
                <a:off x="1893348" y="4953000"/>
                <a:ext cx="5400200" cy="461665"/>
              </a:xfrm>
              <a:prstGeom prst="rect">
                <a:avLst/>
              </a:prstGeom>
              <a:blipFill rotWithShape="0">
                <a:blip r:embed="rId4"/>
                <a:stretch>
                  <a:fillRect l="-1127" t="-9091" r="-1127" b="-27273"/>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p:cNvSpPr txBox="1"/>
              <p:nvPr/>
            </p:nvSpPr>
            <p:spPr>
              <a:xfrm>
                <a:off x="7696200" y="3680026"/>
                <a:ext cx="896271"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m:t>
                          </m:r>
                          <m:r>
                            <a:rPr lang="en-US" b="0" i="1" smtClean="0">
                              <a:latin typeface="Cambria Math" panose="02040503050406030204" pitchFamily="18" charset="0"/>
                            </a:rPr>
                            <m:t>𝐵</m:t>
                          </m:r>
                          <m:r>
                            <a:rPr lang="en-US" b="0" i="1" smtClean="0">
                              <a:latin typeface="Cambria Math" panose="02040503050406030204" pitchFamily="18" charset="0"/>
                            </a:rPr>
                            <m:t>|</m:t>
                          </m:r>
                        </m:e>
                      </m:d>
                    </m:oMath>
                  </m:oMathPara>
                </a14:m>
                <a:endParaRPr lang="en-US" dirty="0"/>
              </a:p>
            </p:txBody>
          </p:sp>
        </mc:Choice>
        <mc:Fallback xmlns="">
          <p:sp>
            <p:nvSpPr>
              <p:cNvPr id="40" name="TextBox 39"/>
              <p:cNvSpPr txBox="1">
                <a:spLocks noRot="1" noChangeAspect="1" noMove="1" noResize="1" noEditPoints="1" noAdjustHandles="1" noChangeArrowheads="1" noChangeShapeType="1" noTextEdit="1"/>
              </p:cNvSpPr>
              <p:nvPr/>
            </p:nvSpPr>
            <p:spPr>
              <a:xfrm>
                <a:off x="7696200" y="3680026"/>
                <a:ext cx="896271" cy="369332"/>
              </a:xfrm>
              <a:prstGeom prst="rect">
                <a:avLst/>
              </a:prstGeom>
              <a:blipFill rotWithShape="0">
                <a:blip r:embed="rId5"/>
                <a:stretch>
                  <a:fillRect b="-13333"/>
                </a:stretch>
              </a:blipFill>
            </p:spPr>
            <p:txBody>
              <a:bodyPr/>
              <a:lstStyle/>
              <a:p>
                <a:r>
                  <a:rPr lang="en-US">
                    <a:noFill/>
                  </a:rPr>
                  <a:t> </a:t>
                </a:r>
              </a:p>
            </p:txBody>
          </p:sp>
        </mc:Fallback>
      </mc:AlternateContent>
    </p:spTree>
    <p:extLst>
      <p:ext uri="{BB962C8B-B14F-4D97-AF65-F5344CB8AC3E}">
        <p14:creationId xmlns:p14="http://schemas.microsoft.com/office/powerpoint/2010/main" val="1590496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animBg="1"/>
      <p:bldP spid="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US" altLang="en-US" u="sng" dirty="0" smtClean="0">
                    <a:latin typeface="+mj-lt"/>
                  </a:rPr>
                  <a:t>Example</a:t>
                </a:r>
                <a:r>
                  <a:rPr lang="en-US" altLang="en-US" dirty="0" smtClean="0">
                    <a:latin typeface="+mj-lt"/>
                  </a:rPr>
                  <a:t>:</a:t>
                </a:r>
              </a:p>
              <a:p>
                <a:pPr marL="0" indent="0">
                  <a:buNone/>
                </a:pPr>
                <a:endParaRPr lang="en-US" altLang="en-US" dirty="0" smtClean="0">
                  <a:latin typeface="+mj-lt"/>
                </a:endParaRPr>
              </a:p>
              <a:p>
                <a:pPr marL="0" indent="0">
                  <a:buNone/>
                </a:pPr>
                <a:endParaRPr lang="en-US" altLang="en-US" dirty="0" smtClean="0">
                  <a:latin typeface="+mj-lt"/>
                </a:endParaRPr>
              </a:p>
              <a:p>
                <a:pPr lvl="1"/>
                <a:r>
                  <a:rPr lang="en-US" altLang="en-US" dirty="0" smtClean="0">
                    <a:latin typeface="+mj-lt"/>
                  </a:rPr>
                  <a:t>A shift of </a:t>
                </a:r>
                <a14:m>
                  <m:oMath xmlns:m="http://schemas.openxmlformats.org/officeDocument/2006/math">
                    <m:r>
                      <a:rPr lang="en-US" altLang="en-US" b="0" i="1" smtClean="0">
                        <a:latin typeface="Cambria Math" panose="02040503050406030204" pitchFamily="18" charset="0"/>
                      </a:rPr>
                      <m:t>𝐵</m:t>
                    </m:r>
                  </m:oMath>
                </a14:m>
                <a:r>
                  <a:rPr lang="en-US" altLang="en-US" dirty="0" smtClean="0">
                    <a:latin typeface="+mj-lt"/>
                  </a:rPr>
                  <a:t> by 1 position could only match if the first and last 4 letters of </a:t>
                </a:r>
                <a14:m>
                  <m:oMath xmlns:m="http://schemas.openxmlformats.org/officeDocument/2006/math">
                    <m:acc>
                      <m:accPr>
                        <m:chr m:val="̃"/>
                        <m:ctrlPr>
                          <a:rPr lang="en-US" altLang="en-US" b="0" i="1" smtClean="0">
                            <a:latin typeface="Cambria Math" panose="02040503050406030204" pitchFamily="18" charset="0"/>
                          </a:rPr>
                        </m:ctrlPr>
                      </m:accPr>
                      <m:e>
                        <m:r>
                          <a:rPr lang="en-US" altLang="en-US" b="0" i="1" smtClean="0">
                            <a:latin typeface="Cambria Math" panose="02040503050406030204" pitchFamily="18" charset="0"/>
                          </a:rPr>
                          <m:t>𝐵</m:t>
                        </m:r>
                      </m:e>
                    </m:acc>
                  </m:oMath>
                </a14:m>
                <a:r>
                  <a:rPr lang="en-US" altLang="en-US" dirty="0" smtClean="0">
                    <a:latin typeface="+mj-lt"/>
                  </a:rPr>
                  <a:t> are the same.</a:t>
                </a:r>
              </a:p>
              <a:p>
                <a:pPr lvl="1"/>
                <a:r>
                  <a:rPr lang="en-US" altLang="en-US" dirty="0"/>
                  <a:t>A shift </a:t>
                </a:r>
                <a:r>
                  <a:rPr lang="en-US" altLang="en-US" dirty="0" smtClean="0"/>
                  <a:t>of </a:t>
                </a:r>
                <a14:m>
                  <m:oMath xmlns:m="http://schemas.openxmlformats.org/officeDocument/2006/math">
                    <m:r>
                      <a:rPr lang="en-US" altLang="en-US" i="1">
                        <a:latin typeface="Cambria Math" panose="02040503050406030204" pitchFamily="18" charset="0"/>
                      </a:rPr>
                      <m:t>𝐵</m:t>
                    </m:r>
                  </m:oMath>
                </a14:m>
                <a:r>
                  <a:rPr lang="en-US" altLang="en-US" dirty="0"/>
                  <a:t> by </a:t>
                </a:r>
                <a:r>
                  <a:rPr lang="en-US" altLang="en-US" dirty="0" smtClean="0"/>
                  <a:t>2 positions </a:t>
                </a:r>
                <a:r>
                  <a:rPr lang="en-US" altLang="en-US" dirty="0"/>
                  <a:t>could only match if the </a:t>
                </a:r>
                <a:r>
                  <a:rPr lang="en-US" altLang="en-US" dirty="0" smtClean="0"/>
                  <a:t>first and last 3 </a:t>
                </a:r>
                <a:r>
                  <a:rPr lang="en-US" altLang="en-US" dirty="0"/>
                  <a:t>letters of </a:t>
                </a:r>
                <a14:m>
                  <m:oMath xmlns:m="http://schemas.openxmlformats.org/officeDocument/2006/math">
                    <m:acc>
                      <m:accPr>
                        <m:chr m:val="̃"/>
                        <m:ctrlPr>
                          <a:rPr lang="en-US" altLang="en-US" i="1">
                            <a:latin typeface="Cambria Math" panose="02040503050406030204" pitchFamily="18" charset="0"/>
                          </a:rPr>
                        </m:ctrlPr>
                      </m:accPr>
                      <m:e>
                        <m:r>
                          <a:rPr lang="en-US" altLang="en-US" i="1">
                            <a:latin typeface="Cambria Math" panose="02040503050406030204" pitchFamily="18" charset="0"/>
                          </a:rPr>
                          <m:t>𝐵</m:t>
                        </m:r>
                      </m:e>
                    </m:acc>
                  </m:oMath>
                </a14:m>
                <a:r>
                  <a:rPr lang="en-US" altLang="en-US" dirty="0"/>
                  <a:t> </a:t>
                </a:r>
                <a:r>
                  <a:rPr lang="en-US" altLang="en-US" dirty="0" smtClean="0"/>
                  <a:t>are the same.</a:t>
                </a:r>
              </a:p>
              <a:p>
                <a:pPr lvl="1">
                  <a:buNone/>
                </a:pPr>
                <a14:m>
                  <m:oMathPara xmlns:m="http://schemas.openxmlformats.org/officeDocument/2006/math">
                    <m:oMathParaPr>
                      <m:jc m:val="centerGroup"/>
                    </m:oMathParaPr>
                    <m:oMath xmlns:m="http://schemas.openxmlformats.org/officeDocument/2006/math">
                      <m:r>
                        <a:rPr lang="en-US" altLang="en-US" b="0" i="1" smtClean="0">
                          <a:latin typeface="Cambria Math" panose="02040503050406030204" pitchFamily="18" charset="0"/>
                        </a:rPr>
                        <m:t>⋮</m:t>
                      </m:r>
                    </m:oMath>
                  </m:oMathPara>
                </a14:m>
                <a:endParaRPr lang="en-US" altLang="en-US" dirty="0"/>
              </a:p>
              <a:p>
                <a:pPr lvl="1"/>
                <a:r>
                  <a:rPr lang="en-US" altLang="en-US" dirty="0" smtClean="0"/>
                  <a:t>A shift of </a:t>
                </a:r>
                <a14:m>
                  <m:oMath xmlns:m="http://schemas.openxmlformats.org/officeDocument/2006/math">
                    <m:r>
                      <a:rPr lang="en-US" altLang="en-US" i="1">
                        <a:latin typeface="Cambria Math" panose="02040503050406030204" pitchFamily="18" charset="0"/>
                      </a:rPr>
                      <m:t>𝐵</m:t>
                    </m:r>
                  </m:oMath>
                </a14:m>
                <a:r>
                  <a:rPr lang="en-US" altLang="en-US" dirty="0"/>
                  <a:t> </a:t>
                </a:r>
                <a:r>
                  <a:rPr lang="en-US" altLang="en-US" dirty="0" smtClean="0"/>
                  <a:t>by less than </a:t>
                </a:r>
                <a14:m>
                  <m:oMath xmlns:m="http://schemas.openxmlformats.org/officeDocument/2006/math">
                    <m:r>
                      <a:rPr lang="en-US" altLang="en-US" b="0" i="1" smtClean="0">
                        <a:latin typeface="Cambria Math" panose="02040503050406030204" pitchFamily="18" charset="0"/>
                      </a:rPr>
                      <m:t>|</m:t>
                    </m:r>
                    <m:acc>
                      <m:accPr>
                        <m:chr m:val="̃"/>
                        <m:ctrlPr>
                          <a:rPr lang="en-US" altLang="en-US" b="0" i="1" smtClean="0">
                            <a:latin typeface="Cambria Math" panose="02040503050406030204" pitchFamily="18" charset="0"/>
                          </a:rPr>
                        </m:ctrlPr>
                      </m:accPr>
                      <m:e>
                        <m:r>
                          <a:rPr lang="en-US" altLang="en-US" b="0" i="1" smtClean="0">
                            <a:latin typeface="Cambria Math" panose="02040503050406030204" pitchFamily="18" charset="0"/>
                          </a:rPr>
                          <m:t>𝐵</m:t>
                        </m:r>
                      </m:e>
                    </m:acc>
                    <m:r>
                      <a:rPr lang="en-US" altLang="en-US" b="0" i="1" smtClean="0">
                        <a:latin typeface="Cambria Math" panose="02040503050406030204" pitchFamily="18" charset="0"/>
                      </a:rPr>
                      <m:t>|</m:t>
                    </m:r>
                  </m:oMath>
                </a14:m>
                <a:r>
                  <a:rPr lang="en-US" altLang="en-US" dirty="0" smtClean="0"/>
                  <a:t> positions could only match if a suffix of </a:t>
                </a:r>
                <a14:m>
                  <m:oMath xmlns:m="http://schemas.openxmlformats.org/officeDocument/2006/math">
                    <m:acc>
                      <m:accPr>
                        <m:chr m:val="̃"/>
                        <m:ctrlPr>
                          <a:rPr lang="en-US" altLang="en-US" b="0" i="1" smtClean="0">
                            <a:latin typeface="Cambria Math" panose="02040503050406030204" pitchFamily="18" charset="0"/>
                          </a:rPr>
                        </m:ctrlPr>
                      </m:accPr>
                      <m:e>
                        <m:r>
                          <a:rPr lang="en-US" altLang="en-US" b="0" i="1" smtClean="0">
                            <a:latin typeface="Cambria Math" panose="02040503050406030204" pitchFamily="18" charset="0"/>
                          </a:rPr>
                          <m:t>𝐵</m:t>
                        </m:r>
                      </m:e>
                    </m:acc>
                  </m:oMath>
                </a14:m>
                <a:r>
                  <a:rPr lang="en-US" altLang="en-US" dirty="0" smtClean="0"/>
                  <a:t> is also a prefix of </a:t>
                </a:r>
                <a14:m>
                  <m:oMath xmlns:m="http://schemas.openxmlformats.org/officeDocument/2006/math">
                    <m:acc>
                      <m:accPr>
                        <m:chr m:val="̃"/>
                        <m:ctrlPr>
                          <a:rPr lang="en-US" altLang="en-US" b="0" i="1" smtClean="0">
                            <a:latin typeface="Cambria Math" panose="02040503050406030204" pitchFamily="18" charset="0"/>
                          </a:rPr>
                        </m:ctrlPr>
                      </m:accPr>
                      <m:e>
                        <m:r>
                          <a:rPr lang="en-US" altLang="en-US" b="0" i="1" smtClean="0">
                            <a:latin typeface="Cambria Math" panose="02040503050406030204" pitchFamily="18" charset="0"/>
                          </a:rPr>
                          <m:t>𝐵</m:t>
                        </m:r>
                      </m:e>
                    </m:acc>
                  </m:oMath>
                </a14:m>
                <a:r>
                  <a:rPr lang="en-US" altLang="en-US" dirty="0" smtClean="0"/>
                  <a:t>.</a:t>
                </a:r>
                <a:endParaRPr lang="en-US" alt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257800"/>
              </a:xfrm>
              <a:blipFill rotWithShape="0">
                <a:blip r:embed="rId2"/>
                <a:stretch>
                  <a:fillRect l="-1852" t="-1508"/>
                </a:stretch>
              </a:blipFill>
            </p:spPr>
            <p:txBody>
              <a:bodyPr/>
              <a:lstStyle/>
              <a:p>
                <a:r>
                  <a:rPr lang="en-US">
                    <a:noFill/>
                  </a:rPr>
                  <a:t> </a:t>
                </a:r>
              </a:p>
            </p:txBody>
          </p:sp>
        </mc:Fallback>
      </mc:AlternateContent>
      <p:sp>
        <p:nvSpPr>
          <p:cNvPr id="2" name="Title 1"/>
          <p:cNvSpPr>
            <a:spLocks noGrp="1"/>
          </p:cNvSpPr>
          <p:nvPr>
            <p:ph type="title"/>
          </p:nvPr>
        </p:nvSpPr>
        <p:spPr/>
        <p:txBody>
          <a:bodyPr>
            <a:normAutofit/>
          </a:bodyPr>
          <a:lstStyle/>
          <a:p>
            <a:r>
              <a:rPr lang="en-US" sz="4800" dirty="0"/>
              <a:t>[Knuth, Morris, and Pratt, 1977]</a:t>
            </a:r>
          </a:p>
        </p:txBody>
      </p:sp>
      <mc:AlternateContent xmlns:mc="http://schemas.openxmlformats.org/markup-compatibility/2006" xmlns:a14="http://schemas.microsoft.com/office/drawing/2010/main">
        <mc:Choice Requires="a14">
          <p:sp>
            <p:nvSpPr>
              <p:cNvPr id="4" name="TextBox 3"/>
              <p:cNvSpPr txBox="1"/>
              <p:nvPr/>
            </p:nvSpPr>
            <p:spPr>
              <a:xfrm>
                <a:off x="3410398" y="2390591"/>
                <a:ext cx="222375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𝐵</m:t>
                      </m:r>
                      <m:r>
                        <a:rPr lang="en-US" sz="2400" b="0" i="1" smtClean="0">
                          <a:latin typeface="Cambria Math" panose="02040503050406030204" pitchFamily="18" charset="0"/>
                        </a:rPr>
                        <m:t>=</m:t>
                      </m:r>
                      <m:r>
                        <a:rPr lang="en-US" sz="2400" b="0" i="1" smtClean="0">
                          <a:latin typeface="Cambria Math" panose="02040503050406030204" pitchFamily="18" charset="0"/>
                        </a:rPr>
                        <m:t>𝑎</m:t>
                      </m:r>
                      <m:r>
                        <a:rPr lang="en-US" sz="2400" b="0" i="1" smtClean="0">
                          <a:latin typeface="Cambria Math" panose="02040503050406030204" pitchFamily="18" charset="0"/>
                        </a:rPr>
                        <m:t> </m:t>
                      </m:r>
                      <m:r>
                        <a:rPr lang="en-US" sz="2400" b="0" i="1" smtClean="0">
                          <a:latin typeface="Cambria Math" panose="02040503050406030204" pitchFamily="18" charset="0"/>
                        </a:rPr>
                        <m:t>𝑏</m:t>
                      </m:r>
                      <m:r>
                        <a:rPr lang="en-US" sz="2400" b="0" i="1" smtClean="0">
                          <a:latin typeface="Cambria Math" panose="02040503050406030204" pitchFamily="18" charset="0"/>
                        </a:rPr>
                        <m:t> </m:t>
                      </m:r>
                      <m:r>
                        <a:rPr lang="en-US" sz="2400" b="0" i="1" smtClean="0">
                          <a:latin typeface="Cambria Math" panose="02040503050406030204" pitchFamily="18" charset="0"/>
                        </a:rPr>
                        <m:t>𝑎</m:t>
                      </m:r>
                      <m:r>
                        <a:rPr lang="en-US" sz="2400" b="0" i="1" smtClean="0">
                          <a:latin typeface="Cambria Math" panose="02040503050406030204" pitchFamily="18" charset="0"/>
                        </a:rPr>
                        <m:t> </m:t>
                      </m:r>
                      <m:r>
                        <a:rPr lang="en-US" sz="2400" b="0" i="1" smtClean="0">
                          <a:latin typeface="Cambria Math" panose="02040503050406030204" pitchFamily="18" charset="0"/>
                        </a:rPr>
                        <m:t>𝑏</m:t>
                      </m:r>
                      <m:r>
                        <a:rPr lang="en-US" sz="2400" b="0" i="1" smtClean="0">
                          <a:latin typeface="Cambria Math" panose="02040503050406030204" pitchFamily="18" charset="0"/>
                        </a:rPr>
                        <m:t> </m:t>
                      </m:r>
                      <m:r>
                        <a:rPr lang="en-US" sz="2400" b="0" i="1" smtClean="0">
                          <a:latin typeface="Cambria Math" panose="02040503050406030204" pitchFamily="18" charset="0"/>
                        </a:rPr>
                        <m:t>𝑎</m:t>
                      </m:r>
                      <m:r>
                        <a:rPr lang="en-US" sz="2400" b="0" i="1" smtClean="0">
                          <a:latin typeface="Cambria Math" panose="02040503050406030204" pitchFamily="18" charset="0"/>
                        </a:rPr>
                        <m:t> </m:t>
                      </m:r>
                      <m:r>
                        <a:rPr lang="en-US" sz="2400" b="0" i="1" smtClean="0">
                          <a:latin typeface="Cambria Math" panose="02040503050406030204" pitchFamily="18" charset="0"/>
                        </a:rPr>
                        <m:t>𝑐</m:t>
                      </m:r>
                    </m:oMath>
                  </m:oMathPara>
                </a14:m>
                <a:endParaRPr lang="en-US"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3410398" y="2390591"/>
                <a:ext cx="2223750" cy="461665"/>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395832" y="2107307"/>
                <a:ext cx="272254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𝐴</m:t>
                      </m:r>
                      <m:r>
                        <a:rPr lang="en-US" sz="2400" b="0" i="1" smtClean="0">
                          <a:latin typeface="Cambria Math" panose="02040503050406030204" pitchFamily="18" charset="0"/>
                        </a:rPr>
                        <m:t>=</m:t>
                      </m:r>
                      <m:r>
                        <a:rPr lang="en-US" sz="2400" b="0" i="1" smtClean="0">
                          <a:latin typeface="Cambria Math" panose="02040503050406030204" pitchFamily="18" charset="0"/>
                        </a:rPr>
                        <m:t>𝑎</m:t>
                      </m:r>
                      <m:r>
                        <a:rPr lang="en-US" sz="2400" b="0" i="1" smtClean="0">
                          <a:latin typeface="Cambria Math" panose="02040503050406030204" pitchFamily="18" charset="0"/>
                        </a:rPr>
                        <m:t> </m:t>
                      </m:r>
                      <m:r>
                        <a:rPr lang="en-US" sz="2400" b="0" i="1" smtClean="0">
                          <a:latin typeface="Cambria Math" panose="02040503050406030204" pitchFamily="18" charset="0"/>
                        </a:rPr>
                        <m:t>𝑏</m:t>
                      </m:r>
                      <m:r>
                        <a:rPr lang="en-US" sz="2400" b="0" i="1" smtClean="0">
                          <a:latin typeface="Cambria Math" panose="02040503050406030204" pitchFamily="18" charset="0"/>
                        </a:rPr>
                        <m:t> </m:t>
                      </m:r>
                      <m:r>
                        <a:rPr lang="en-US" sz="2400" b="0" i="1" smtClean="0">
                          <a:latin typeface="Cambria Math" panose="02040503050406030204" pitchFamily="18" charset="0"/>
                        </a:rPr>
                        <m:t>𝑎</m:t>
                      </m:r>
                      <m:r>
                        <a:rPr lang="en-US" sz="2400" b="0" i="1" smtClean="0">
                          <a:latin typeface="Cambria Math" panose="02040503050406030204" pitchFamily="18" charset="0"/>
                        </a:rPr>
                        <m:t> </m:t>
                      </m:r>
                      <m:r>
                        <a:rPr lang="en-US" sz="2400" b="0" i="1" smtClean="0">
                          <a:latin typeface="Cambria Math" panose="02040503050406030204" pitchFamily="18" charset="0"/>
                        </a:rPr>
                        <m:t>𝑏</m:t>
                      </m:r>
                      <m:r>
                        <a:rPr lang="en-US" sz="2400" b="0" i="1" smtClean="0">
                          <a:latin typeface="Cambria Math" panose="02040503050406030204" pitchFamily="18" charset="0"/>
                        </a:rPr>
                        <m:t> </m:t>
                      </m:r>
                      <m:r>
                        <a:rPr lang="en-US" sz="2400" b="0" i="1" smtClean="0">
                          <a:latin typeface="Cambria Math" panose="02040503050406030204" pitchFamily="18" charset="0"/>
                        </a:rPr>
                        <m:t>𝑎</m:t>
                      </m:r>
                      <m:r>
                        <a:rPr lang="en-US" sz="2400" b="0" i="1" smtClean="0">
                          <a:latin typeface="Cambria Math" panose="02040503050406030204" pitchFamily="18" charset="0"/>
                        </a:rPr>
                        <m:t> </m:t>
                      </m:r>
                      <m:r>
                        <a:rPr lang="en-US" sz="2400" b="0" i="1" smtClean="0">
                          <a:latin typeface="Cambria Math" panose="02040503050406030204" pitchFamily="18" charset="0"/>
                        </a:rPr>
                        <m:t>𝑏</m:t>
                      </m:r>
                      <m:r>
                        <a:rPr lang="en-US" sz="2400" b="0" i="1" smtClean="0">
                          <a:latin typeface="Cambria Math" panose="02040503050406030204" pitchFamily="18" charset="0"/>
                        </a:rPr>
                        <m:t> </m:t>
                      </m:r>
                      <m:r>
                        <a:rPr lang="en-US" sz="2400" b="0" i="1" smtClean="0">
                          <a:latin typeface="Cambria Math" panose="02040503050406030204" pitchFamily="18" charset="0"/>
                        </a:rPr>
                        <m:t>𝑎</m:t>
                      </m:r>
                      <m:r>
                        <a:rPr lang="en-US" sz="2400" b="0" i="1" smtClean="0">
                          <a:latin typeface="Cambria Math" panose="02040503050406030204" pitchFamily="18" charset="0"/>
                        </a:rPr>
                        <m:t> </m:t>
                      </m:r>
                      <m:r>
                        <a:rPr lang="en-US" sz="2400" b="0" i="1" smtClean="0">
                          <a:latin typeface="Cambria Math" panose="02040503050406030204" pitchFamily="18" charset="0"/>
                        </a:rPr>
                        <m:t>𝑐</m:t>
                      </m:r>
                    </m:oMath>
                  </m:oMathPara>
                </a14:m>
                <a:endParaRPr lang="en-US" sz="2400" dirty="0"/>
              </a:p>
            </p:txBody>
          </p:sp>
        </mc:Choice>
        <mc:Fallback xmlns="">
          <p:sp>
            <p:nvSpPr>
              <p:cNvPr id="9" name="TextBox 8"/>
              <p:cNvSpPr txBox="1">
                <a:spLocks noRot="1" noChangeAspect="1" noMove="1" noResize="1" noEditPoints="1" noAdjustHandles="1" noChangeArrowheads="1" noChangeShapeType="1" noTextEdit="1"/>
              </p:cNvSpPr>
              <p:nvPr/>
            </p:nvSpPr>
            <p:spPr>
              <a:xfrm>
                <a:off x="3395832" y="2107307"/>
                <a:ext cx="2722540" cy="461665"/>
              </a:xfrm>
              <a:prstGeom prst="rect">
                <a:avLst/>
              </a:prstGeom>
              <a:blipFill rotWithShape="0">
                <a:blip r:embed="rId4"/>
                <a:stretch>
                  <a:fillRect/>
                </a:stretch>
              </a:blipFill>
            </p:spPr>
            <p:txBody>
              <a:bodyPr/>
              <a:lstStyle/>
              <a:p>
                <a:r>
                  <a:rPr lang="en-US">
                    <a:noFill/>
                  </a:rPr>
                  <a:t> </a:t>
                </a:r>
              </a:p>
            </p:txBody>
          </p:sp>
        </mc:Fallback>
      </mc:AlternateContent>
      <p:sp>
        <p:nvSpPr>
          <p:cNvPr id="5" name="Rectangle 4"/>
          <p:cNvSpPr/>
          <p:nvPr/>
        </p:nvSpPr>
        <p:spPr>
          <a:xfrm>
            <a:off x="4114800" y="2123424"/>
            <a:ext cx="1186032" cy="6858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300832" y="2123424"/>
            <a:ext cx="240252" cy="685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Left Brace 5"/>
          <p:cNvSpPr/>
          <p:nvPr/>
        </p:nvSpPr>
        <p:spPr>
          <a:xfrm rot="16200000" flipH="1">
            <a:off x="4626237" y="1420905"/>
            <a:ext cx="190500" cy="1158690"/>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3" name="TextBox 12"/>
              <p:cNvSpPr txBox="1"/>
              <p:nvPr/>
            </p:nvSpPr>
            <p:spPr>
              <a:xfrm>
                <a:off x="4506558" y="1512930"/>
                <a:ext cx="463845" cy="46827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𝐵</m:t>
                          </m:r>
                        </m:e>
                      </m:acc>
                    </m:oMath>
                  </m:oMathPara>
                </a14:m>
                <a:endParaRPr lang="en-US" sz="2400" dirty="0"/>
              </a:p>
            </p:txBody>
          </p:sp>
        </mc:Choice>
        <mc:Fallback xmlns="">
          <p:sp>
            <p:nvSpPr>
              <p:cNvPr id="13" name="TextBox 12"/>
              <p:cNvSpPr txBox="1">
                <a:spLocks noRot="1" noChangeAspect="1" noMove="1" noResize="1" noEditPoints="1" noAdjustHandles="1" noChangeArrowheads="1" noChangeShapeType="1" noTextEdit="1"/>
              </p:cNvSpPr>
              <p:nvPr/>
            </p:nvSpPr>
            <p:spPr>
              <a:xfrm>
                <a:off x="4506558" y="1512930"/>
                <a:ext cx="463845" cy="468270"/>
              </a:xfrm>
              <a:prstGeom prst="rect">
                <a:avLst/>
              </a:prstGeom>
              <a:blipFill rotWithShape="0">
                <a:blip r:embed="rId5"/>
                <a:stretch>
                  <a:fillRect t="-9091" r="-19737"/>
                </a:stretch>
              </a:blipFill>
            </p:spPr>
            <p:txBody>
              <a:bodyPr/>
              <a:lstStyle/>
              <a:p>
                <a:r>
                  <a:rPr lang="en-US">
                    <a:noFill/>
                  </a:rPr>
                  <a:t> </a:t>
                </a:r>
              </a:p>
            </p:txBody>
          </p:sp>
        </mc:Fallback>
      </mc:AlternateContent>
      <p:sp>
        <p:nvSpPr>
          <p:cNvPr id="16" name="Rectangle 15"/>
          <p:cNvSpPr/>
          <p:nvPr/>
        </p:nvSpPr>
        <p:spPr>
          <a:xfrm>
            <a:off x="4572000" y="2122842"/>
            <a:ext cx="728832" cy="685800"/>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5410200" y="1417638"/>
            <a:ext cx="0" cy="639762"/>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a:off x="3643650" y="2383716"/>
                <a:ext cx="222375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𝐵</m:t>
                      </m:r>
                      <m:r>
                        <a:rPr lang="en-US" sz="2400" b="0" i="1" smtClean="0">
                          <a:latin typeface="Cambria Math" panose="02040503050406030204" pitchFamily="18" charset="0"/>
                        </a:rPr>
                        <m:t>=</m:t>
                      </m:r>
                      <m:r>
                        <a:rPr lang="en-US" sz="2400" b="0" i="1" smtClean="0">
                          <a:latin typeface="Cambria Math" panose="02040503050406030204" pitchFamily="18" charset="0"/>
                        </a:rPr>
                        <m:t>𝑎</m:t>
                      </m:r>
                      <m:r>
                        <a:rPr lang="en-US" sz="2400" b="0" i="1" smtClean="0">
                          <a:latin typeface="Cambria Math" panose="02040503050406030204" pitchFamily="18" charset="0"/>
                        </a:rPr>
                        <m:t> </m:t>
                      </m:r>
                      <m:r>
                        <a:rPr lang="en-US" sz="2400" b="0" i="1" smtClean="0">
                          <a:latin typeface="Cambria Math" panose="02040503050406030204" pitchFamily="18" charset="0"/>
                        </a:rPr>
                        <m:t>𝑏</m:t>
                      </m:r>
                      <m:r>
                        <a:rPr lang="en-US" sz="2400" b="0" i="1" smtClean="0">
                          <a:latin typeface="Cambria Math" panose="02040503050406030204" pitchFamily="18" charset="0"/>
                        </a:rPr>
                        <m:t> </m:t>
                      </m:r>
                      <m:r>
                        <a:rPr lang="en-US" sz="2400" b="0" i="1" smtClean="0">
                          <a:latin typeface="Cambria Math" panose="02040503050406030204" pitchFamily="18" charset="0"/>
                        </a:rPr>
                        <m:t>𝑎</m:t>
                      </m:r>
                      <m:r>
                        <a:rPr lang="en-US" sz="2400" b="0" i="1" smtClean="0">
                          <a:latin typeface="Cambria Math" panose="02040503050406030204" pitchFamily="18" charset="0"/>
                        </a:rPr>
                        <m:t> </m:t>
                      </m:r>
                      <m:r>
                        <a:rPr lang="en-US" sz="2400" b="0" i="1" smtClean="0">
                          <a:latin typeface="Cambria Math" panose="02040503050406030204" pitchFamily="18" charset="0"/>
                        </a:rPr>
                        <m:t>𝑏</m:t>
                      </m:r>
                      <m:r>
                        <a:rPr lang="en-US" sz="2400" b="0" i="1" smtClean="0">
                          <a:latin typeface="Cambria Math" panose="02040503050406030204" pitchFamily="18" charset="0"/>
                        </a:rPr>
                        <m:t> </m:t>
                      </m:r>
                      <m:r>
                        <a:rPr lang="en-US" sz="2400" b="0" i="1" smtClean="0">
                          <a:latin typeface="Cambria Math" panose="02040503050406030204" pitchFamily="18" charset="0"/>
                        </a:rPr>
                        <m:t>𝑎</m:t>
                      </m:r>
                      <m:r>
                        <a:rPr lang="en-US" sz="2400" b="0" i="1" smtClean="0">
                          <a:latin typeface="Cambria Math" panose="02040503050406030204" pitchFamily="18" charset="0"/>
                        </a:rPr>
                        <m:t> </m:t>
                      </m:r>
                      <m:r>
                        <a:rPr lang="en-US" sz="2400" b="0" i="1" smtClean="0">
                          <a:latin typeface="Cambria Math" panose="02040503050406030204" pitchFamily="18" charset="0"/>
                        </a:rPr>
                        <m:t>𝑐</m:t>
                      </m:r>
                    </m:oMath>
                  </m:oMathPara>
                </a14:m>
                <a:endParaRPr lang="en-US" sz="2400" dirty="0"/>
              </a:p>
            </p:txBody>
          </p:sp>
        </mc:Choice>
        <mc:Fallback xmlns="">
          <p:sp>
            <p:nvSpPr>
              <p:cNvPr id="14" name="TextBox 13"/>
              <p:cNvSpPr txBox="1">
                <a:spLocks noRot="1" noChangeAspect="1" noMove="1" noResize="1" noEditPoints="1" noAdjustHandles="1" noChangeArrowheads="1" noChangeShapeType="1" noTextEdit="1"/>
              </p:cNvSpPr>
              <p:nvPr/>
            </p:nvSpPr>
            <p:spPr>
              <a:xfrm>
                <a:off x="3643650" y="2383716"/>
                <a:ext cx="2223750" cy="461665"/>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3872250" y="2383716"/>
                <a:ext cx="222375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𝐵</m:t>
                      </m:r>
                      <m:r>
                        <a:rPr lang="en-US" sz="2400" b="0" i="1" smtClean="0">
                          <a:latin typeface="Cambria Math" panose="02040503050406030204" pitchFamily="18" charset="0"/>
                        </a:rPr>
                        <m:t>=</m:t>
                      </m:r>
                      <m:r>
                        <a:rPr lang="en-US" sz="2400" b="0" i="1" smtClean="0">
                          <a:latin typeface="Cambria Math" panose="02040503050406030204" pitchFamily="18" charset="0"/>
                        </a:rPr>
                        <m:t>𝑎</m:t>
                      </m:r>
                      <m:r>
                        <a:rPr lang="en-US" sz="2400" b="0" i="1" smtClean="0">
                          <a:latin typeface="Cambria Math" panose="02040503050406030204" pitchFamily="18" charset="0"/>
                        </a:rPr>
                        <m:t> </m:t>
                      </m:r>
                      <m:r>
                        <a:rPr lang="en-US" sz="2400" b="0" i="1" smtClean="0">
                          <a:latin typeface="Cambria Math" panose="02040503050406030204" pitchFamily="18" charset="0"/>
                        </a:rPr>
                        <m:t>𝑏</m:t>
                      </m:r>
                      <m:r>
                        <a:rPr lang="en-US" sz="2400" b="0" i="1" smtClean="0">
                          <a:latin typeface="Cambria Math" panose="02040503050406030204" pitchFamily="18" charset="0"/>
                        </a:rPr>
                        <m:t> </m:t>
                      </m:r>
                      <m:r>
                        <a:rPr lang="en-US" sz="2400" b="0" i="1" smtClean="0">
                          <a:latin typeface="Cambria Math" panose="02040503050406030204" pitchFamily="18" charset="0"/>
                        </a:rPr>
                        <m:t>𝑎</m:t>
                      </m:r>
                      <m:r>
                        <a:rPr lang="en-US" sz="2400" b="0" i="1" smtClean="0">
                          <a:latin typeface="Cambria Math" panose="02040503050406030204" pitchFamily="18" charset="0"/>
                        </a:rPr>
                        <m:t> </m:t>
                      </m:r>
                      <m:r>
                        <a:rPr lang="en-US" sz="2400" b="0" i="1" smtClean="0">
                          <a:latin typeface="Cambria Math" panose="02040503050406030204" pitchFamily="18" charset="0"/>
                        </a:rPr>
                        <m:t>𝑏</m:t>
                      </m:r>
                      <m:r>
                        <a:rPr lang="en-US" sz="2400" b="0" i="1" smtClean="0">
                          <a:latin typeface="Cambria Math" panose="02040503050406030204" pitchFamily="18" charset="0"/>
                        </a:rPr>
                        <m:t> </m:t>
                      </m:r>
                      <m:r>
                        <a:rPr lang="en-US" sz="2400" b="0" i="1" smtClean="0">
                          <a:latin typeface="Cambria Math" panose="02040503050406030204" pitchFamily="18" charset="0"/>
                        </a:rPr>
                        <m:t>𝑎</m:t>
                      </m:r>
                      <m:r>
                        <a:rPr lang="en-US" sz="2400" b="0" i="1" smtClean="0">
                          <a:latin typeface="Cambria Math" panose="02040503050406030204" pitchFamily="18" charset="0"/>
                        </a:rPr>
                        <m:t> </m:t>
                      </m:r>
                      <m:r>
                        <a:rPr lang="en-US" sz="2400" b="0" i="1" smtClean="0">
                          <a:latin typeface="Cambria Math" panose="02040503050406030204" pitchFamily="18" charset="0"/>
                        </a:rPr>
                        <m:t>𝑐</m:t>
                      </m:r>
                    </m:oMath>
                  </m:oMathPara>
                </a14:m>
                <a:endParaRPr lang="en-US" sz="2400" dirty="0"/>
              </a:p>
            </p:txBody>
          </p:sp>
        </mc:Choice>
        <mc:Fallback xmlns="">
          <p:sp>
            <p:nvSpPr>
              <p:cNvPr id="17" name="TextBox 16"/>
              <p:cNvSpPr txBox="1">
                <a:spLocks noRot="1" noChangeAspect="1" noMove="1" noResize="1" noEditPoints="1" noAdjustHandles="1" noChangeArrowheads="1" noChangeShapeType="1" noTextEdit="1"/>
              </p:cNvSpPr>
              <p:nvPr/>
            </p:nvSpPr>
            <p:spPr>
              <a:xfrm>
                <a:off x="3872250" y="2383716"/>
                <a:ext cx="2223750" cy="461665"/>
              </a:xfrm>
              <a:prstGeom prst="rect">
                <a:avLst/>
              </a:prstGeom>
              <a:blipFill rotWithShape="0">
                <a:blip r:embed="rId7"/>
                <a:stretch>
                  <a:fillRect/>
                </a:stretch>
              </a:blipFill>
            </p:spPr>
            <p:txBody>
              <a:bodyPr/>
              <a:lstStyle/>
              <a:p>
                <a:r>
                  <a:rPr lang="en-US">
                    <a:noFill/>
                  </a:rPr>
                  <a:t> </a:t>
                </a:r>
              </a:p>
            </p:txBody>
          </p:sp>
        </mc:Fallback>
      </mc:AlternateContent>
      <p:sp>
        <p:nvSpPr>
          <p:cNvPr id="18" name="Rectangle 17"/>
          <p:cNvSpPr/>
          <p:nvPr/>
        </p:nvSpPr>
        <p:spPr>
          <a:xfrm>
            <a:off x="4343400" y="2122842"/>
            <a:ext cx="957432" cy="685800"/>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685800" y="5171234"/>
            <a:ext cx="8010405" cy="1381966"/>
            <a:chOff x="685800" y="4953000"/>
            <a:chExt cx="8010405" cy="1381966"/>
          </a:xfrm>
        </p:grpSpPr>
        <mc:AlternateContent xmlns:mc="http://schemas.openxmlformats.org/markup-compatibility/2006" xmlns:a14="http://schemas.microsoft.com/office/drawing/2010/main">
          <mc:Choice Requires="a14">
            <p:sp>
              <p:nvSpPr>
                <p:cNvPr id="15" name="TextBox 14"/>
                <p:cNvSpPr txBox="1"/>
                <p:nvPr/>
              </p:nvSpPr>
              <p:spPr>
                <a:xfrm>
                  <a:off x="685800" y="4953000"/>
                  <a:ext cx="8001000" cy="1379608"/>
                </a:xfrm>
                <a:prstGeom prst="rect">
                  <a:avLst/>
                </a:prstGeom>
                <a:solidFill>
                  <a:schemeClr val="bg1"/>
                </a:solidFill>
                <a:ln>
                  <a:solidFill>
                    <a:schemeClr val="tx1"/>
                  </a:solidFill>
                </a:ln>
              </p:spPr>
              <p:txBody>
                <a:bodyPr wrap="square" rtlCol="0">
                  <a:spAutoFit/>
                </a:bodyPr>
                <a:lstStyle/>
                <a:p>
                  <a:pPr algn="ctr"/>
                  <a:r>
                    <a:rPr lang="en-US" sz="3200" dirty="0" smtClean="0"/>
                    <a:t>Pre-compute the prefix/suffix structure of </a:t>
                  </a:r>
                  <a14:m>
                    <m:oMath xmlns:m="http://schemas.openxmlformats.org/officeDocument/2006/math">
                      <m:r>
                        <a:rPr lang="en-US" sz="3200" b="0" i="1" smtClean="0">
                          <a:latin typeface="Cambria Math" panose="02040503050406030204" pitchFamily="18" charset="0"/>
                        </a:rPr>
                        <m:t>𝐵</m:t>
                      </m:r>
                    </m:oMath>
                  </a14:m>
                  <a:r>
                    <a:rPr lang="en-US" sz="3200" dirty="0" smtClean="0"/>
                    <a:t>:</a:t>
                  </a:r>
                  <a:r>
                    <a:rPr lang="en-US" sz="3200" baseline="30000" dirty="0" smtClean="0"/>
                    <a:t>*</a:t>
                  </a:r>
                </a:p>
                <a:p>
                  <a:pPr algn="ctr"/>
                  <a14:m>
                    <m:oMathPara xmlns:m="http://schemas.openxmlformats.org/officeDocument/2006/math">
                      <m:oMathParaPr>
                        <m:jc m:val="centerGroup"/>
                      </m:oMathParaPr>
                      <m:oMath xmlns:m="http://schemas.openxmlformats.org/officeDocument/2006/math">
                        <m:r>
                          <m:rPr>
                            <m:sty m:val="p"/>
                          </m:rPr>
                          <a:rPr lang="en-US" altLang="en-US" sz="2400">
                            <a:latin typeface="Cambria Math" panose="02040503050406030204" pitchFamily="18" charset="0"/>
                          </a:rPr>
                          <m:t>PM</m:t>
                        </m:r>
                        <m:sSub>
                          <m:sSubPr>
                            <m:ctrlPr>
                              <a:rPr lang="en-US" altLang="en-US" sz="2400" i="1">
                                <a:latin typeface="Cambria Math" panose="02040503050406030204" pitchFamily="18" charset="0"/>
                              </a:rPr>
                            </m:ctrlPr>
                          </m:sSubPr>
                          <m:e>
                            <m:r>
                              <m:rPr>
                                <m:sty m:val="p"/>
                              </m:rPr>
                              <a:rPr lang="en-US" altLang="en-US" sz="2400">
                                <a:latin typeface="Cambria Math" panose="02040503050406030204" pitchFamily="18" charset="0"/>
                              </a:rPr>
                              <m:t>T</m:t>
                            </m:r>
                          </m:e>
                          <m:sub>
                            <m:r>
                              <a:rPr lang="en-US" altLang="en-US" sz="2400" i="1">
                                <a:latin typeface="Cambria Math" panose="02040503050406030204" pitchFamily="18" charset="0"/>
                              </a:rPr>
                              <m:t>𝐵</m:t>
                            </m:r>
                          </m:sub>
                        </m:sSub>
                        <m:d>
                          <m:dPr>
                            <m:begChr m:val="["/>
                            <m:endChr m:val="]"/>
                            <m:ctrlPr>
                              <a:rPr lang="en-US" altLang="en-US" sz="2400" i="1">
                                <a:latin typeface="Cambria Math" panose="02040503050406030204" pitchFamily="18" charset="0"/>
                              </a:rPr>
                            </m:ctrlPr>
                          </m:dPr>
                          <m:e>
                            <m:r>
                              <a:rPr lang="en-US" altLang="en-US" sz="2400" i="1">
                                <a:latin typeface="Cambria Math" panose="02040503050406030204" pitchFamily="18" charset="0"/>
                              </a:rPr>
                              <m:t>𝑖</m:t>
                            </m:r>
                          </m:e>
                        </m:d>
                        <m:r>
                          <a:rPr lang="en-US" altLang="en-US" sz="2400" i="1">
                            <a:latin typeface="Cambria Math" panose="02040503050406030204" pitchFamily="18" charset="0"/>
                          </a:rPr>
                          <m:t>=</m:t>
                        </m:r>
                        <m:func>
                          <m:funcPr>
                            <m:ctrlPr>
                              <a:rPr lang="en-US" altLang="en-US" sz="2400" i="1">
                                <a:latin typeface="Cambria Math" panose="02040503050406030204" pitchFamily="18" charset="0"/>
                              </a:rPr>
                            </m:ctrlPr>
                          </m:funcPr>
                          <m:fName>
                            <m:r>
                              <m:rPr>
                                <m:sty m:val="p"/>
                              </m:rPr>
                              <a:rPr lang="en-US" altLang="en-US" sz="2400">
                                <a:latin typeface="Cambria Math" panose="02040503050406030204" pitchFamily="18" charset="0"/>
                              </a:rPr>
                              <m:t>max</m:t>
                            </m:r>
                          </m:fName>
                          <m:e>
                            <m:d>
                              <m:dPr>
                                <m:begChr m:val="{"/>
                                <m:endChr m:val="}"/>
                                <m:ctrlPr>
                                  <a:rPr lang="en-US" altLang="en-US" sz="2400" i="1">
                                    <a:latin typeface="Cambria Math" panose="02040503050406030204" pitchFamily="18" charset="0"/>
                                  </a:rPr>
                                </m:ctrlPr>
                              </m:dPr>
                              <m:e>
                                <m:r>
                                  <a:rPr lang="en-US" altLang="en-US" sz="2400" i="1">
                                    <a:latin typeface="Cambria Math" panose="02040503050406030204" pitchFamily="18" charset="0"/>
                                  </a:rPr>
                                  <m:t>𝑗</m:t>
                                </m:r>
                                <m:r>
                                  <a:rPr lang="en-US" altLang="en-US" sz="2400" i="1">
                                    <a:latin typeface="Cambria Math" panose="02040503050406030204" pitchFamily="18" charset="0"/>
                                  </a:rPr>
                                  <m:t>&lt;</m:t>
                                </m:r>
                                <m:r>
                                  <a:rPr lang="en-US" altLang="en-US" sz="2400" i="1">
                                    <a:latin typeface="Cambria Math" panose="02040503050406030204" pitchFamily="18" charset="0"/>
                                  </a:rPr>
                                  <m:t>𝑖</m:t>
                                </m:r>
                              </m:e>
                              <m:e>
                                <m:sSub>
                                  <m:sSubPr>
                                    <m:ctrlPr>
                                      <a:rPr lang="en-US" altLang="en-US" sz="2400" i="1">
                                        <a:latin typeface="Cambria Math" panose="02040503050406030204" pitchFamily="18" charset="0"/>
                                      </a:rPr>
                                    </m:ctrlPr>
                                  </m:sSubPr>
                                  <m:e>
                                    <m:r>
                                      <a:rPr lang="en-US" altLang="en-US" sz="2400" i="1">
                                        <a:latin typeface="Cambria Math" panose="02040503050406030204" pitchFamily="18" charset="0"/>
                                      </a:rPr>
                                      <m:t>𝑏</m:t>
                                    </m:r>
                                  </m:e>
                                  <m:sub>
                                    <m:r>
                                      <a:rPr lang="en-US" altLang="en-US" sz="2400" i="1">
                                        <a:latin typeface="Cambria Math" panose="02040503050406030204" pitchFamily="18" charset="0"/>
                                      </a:rPr>
                                      <m:t>1</m:t>
                                    </m:r>
                                  </m:sub>
                                </m:sSub>
                                <m:r>
                                  <a:rPr lang="en-US" altLang="en-US" sz="2400" i="1">
                                    <a:latin typeface="Cambria Math" panose="02040503050406030204" pitchFamily="18" charset="0"/>
                                  </a:rPr>
                                  <m:t>⋯</m:t>
                                </m:r>
                                <m:sSub>
                                  <m:sSubPr>
                                    <m:ctrlPr>
                                      <a:rPr lang="en-US" altLang="en-US" sz="2400" i="1">
                                        <a:latin typeface="Cambria Math" panose="02040503050406030204" pitchFamily="18" charset="0"/>
                                      </a:rPr>
                                    </m:ctrlPr>
                                  </m:sSubPr>
                                  <m:e>
                                    <m:r>
                                      <a:rPr lang="en-US" altLang="en-US" sz="2400" i="1">
                                        <a:latin typeface="Cambria Math" panose="02040503050406030204" pitchFamily="18" charset="0"/>
                                      </a:rPr>
                                      <m:t>𝑏</m:t>
                                    </m:r>
                                  </m:e>
                                  <m:sub>
                                    <m:r>
                                      <a:rPr lang="en-US" altLang="en-US" sz="2400" i="1">
                                        <a:latin typeface="Cambria Math" panose="02040503050406030204" pitchFamily="18" charset="0"/>
                                      </a:rPr>
                                      <m:t>𝑗</m:t>
                                    </m:r>
                                  </m:sub>
                                </m:sSub>
                                <m:r>
                                  <a:rPr lang="en-US" altLang="en-US" sz="2400" i="1">
                                    <a:latin typeface="Cambria Math" panose="02040503050406030204" pitchFamily="18" charset="0"/>
                                  </a:rPr>
                                  <m:t>=</m:t>
                                </m:r>
                                <m:sSub>
                                  <m:sSubPr>
                                    <m:ctrlPr>
                                      <a:rPr lang="en-US" altLang="en-US" sz="2400" i="1">
                                        <a:latin typeface="Cambria Math" panose="02040503050406030204" pitchFamily="18" charset="0"/>
                                      </a:rPr>
                                    </m:ctrlPr>
                                  </m:sSubPr>
                                  <m:e>
                                    <m:r>
                                      <a:rPr lang="en-US" altLang="en-US" sz="2400" i="1">
                                        <a:latin typeface="Cambria Math" panose="02040503050406030204" pitchFamily="18" charset="0"/>
                                      </a:rPr>
                                      <m:t>𝑏</m:t>
                                    </m:r>
                                  </m:e>
                                  <m:sub>
                                    <m:r>
                                      <a:rPr lang="en-US" altLang="en-US" sz="2400" i="1">
                                        <a:latin typeface="Cambria Math" panose="02040503050406030204" pitchFamily="18" charset="0"/>
                                      </a:rPr>
                                      <m:t>𝑖</m:t>
                                    </m:r>
                                    <m:r>
                                      <a:rPr lang="en-US" altLang="en-US" sz="2400" i="1">
                                        <a:latin typeface="Cambria Math" panose="02040503050406030204" pitchFamily="18" charset="0"/>
                                      </a:rPr>
                                      <m:t>−</m:t>
                                    </m:r>
                                    <m:r>
                                      <a:rPr lang="en-US" altLang="en-US" sz="2400" i="1">
                                        <a:latin typeface="Cambria Math" panose="02040503050406030204" pitchFamily="18" charset="0"/>
                                      </a:rPr>
                                      <m:t>𝑗</m:t>
                                    </m:r>
                                    <m:r>
                                      <a:rPr lang="en-US" altLang="en-US" sz="2400" i="1">
                                        <a:latin typeface="Cambria Math" panose="02040503050406030204" pitchFamily="18" charset="0"/>
                                      </a:rPr>
                                      <m:t>+1</m:t>
                                    </m:r>
                                  </m:sub>
                                </m:sSub>
                                <m:r>
                                  <a:rPr lang="en-US" altLang="en-US" sz="2400" i="1">
                                    <a:latin typeface="Cambria Math" panose="02040503050406030204" pitchFamily="18" charset="0"/>
                                  </a:rPr>
                                  <m:t>⋯</m:t>
                                </m:r>
                                <m:sSub>
                                  <m:sSubPr>
                                    <m:ctrlPr>
                                      <a:rPr lang="en-US" altLang="en-US" sz="2400" i="1">
                                        <a:latin typeface="Cambria Math" panose="02040503050406030204" pitchFamily="18" charset="0"/>
                                      </a:rPr>
                                    </m:ctrlPr>
                                  </m:sSubPr>
                                  <m:e>
                                    <m:r>
                                      <a:rPr lang="en-US" altLang="en-US" sz="2400" i="1">
                                        <a:latin typeface="Cambria Math" panose="02040503050406030204" pitchFamily="18" charset="0"/>
                                      </a:rPr>
                                      <m:t>𝑏</m:t>
                                    </m:r>
                                  </m:e>
                                  <m:sub>
                                    <m:r>
                                      <a:rPr lang="en-US" altLang="en-US" sz="2400" i="1">
                                        <a:latin typeface="Cambria Math" panose="02040503050406030204" pitchFamily="18" charset="0"/>
                                      </a:rPr>
                                      <m:t>𝑖</m:t>
                                    </m:r>
                                  </m:sub>
                                </m:sSub>
                              </m:e>
                            </m:d>
                          </m:e>
                        </m:func>
                      </m:oMath>
                    </m:oMathPara>
                  </a14:m>
                  <a:endParaRPr lang="en-US" sz="2400" dirty="0" smtClean="0"/>
                </a:p>
                <a:p>
                  <a:pPr algn="ctr"/>
                  <a:endParaRPr lang="en-US" sz="2400" dirty="0"/>
                </a:p>
              </p:txBody>
            </p:sp>
          </mc:Choice>
          <mc:Fallback xmlns="">
            <p:sp>
              <p:nvSpPr>
                <p:cNvPr id="15" name="TextBox 14"/>
                <p:cNvSpPr txBox="1">
                  <a:spLocks noRot="1" noChangeAspect="1" noMove="1" noResize="1" noEditPoints="1" noAdjustHandles="1" noChangeArrowheads="1" noChangeShapeType="1" noTextEdit="1"/>
                </p:cNvSpPr>
                <p:nvPr/>
              </p:nvSpPr>
              <p:spPr>
                <a:xfrm>
                  <a:off x="685800" y="4953000"/>
                  <a:ext cx="8001000" cy="1379608"/>
                </a:xfrm>
                <a:prstGeom prst="rect">
                  <a:avLst/>
                </a:prstGeom>
                <a:blipFill rotWithShape="0">
                  <a:blip r:embed="rId8"/>
                  <a:stretch>
                    <a:fillRect t="-4825"/>
                  </a:stretch>
                </a:blipFill>
                <a:ln>
                  <a:solidFill>
                    <a:schemeClr val="tx1"/>
                  </a:solidFill>
                </a:ln>
              </p:spPr>
              <p:txBody>
                <a:bodyPr/>
                <a:lstStyle/>
                <a:p>
                  <a:r>
                    <a:rPr lang="en-US">
                      <a:noFill/>
                    </a:rPr>
                    <a:t> </a:t>
                  </a:r>
                </a:p>
              </p:txBody>
            </p:sp>
          </mc:Fallback>
        </mc:AlternateContent>
        <p:sp>
          <p:nvSpPr>
            <p:cNvPr id="19" name="TextBox 18"/>
            <p:cNvSpPr txBox="1"/>
            <p:nvPr/>
          </p:nvSpPr>
          <p:spPr>
            <a:xfrm>
              <a:off x="5192617" y="5965634"/>
              <a:ext cx="3503588" cy="369332"/>
            </a:xfrm>
            <a:prstGeom prst="rect">
              <a:avLst/>
            </a:prstGeom>
            <a:noFill/>
          </p:spPr>
          <p:txBody>
            <a:bodyPr wrap="none" rtlCol="0">
              <a:spAutoFit/>
            </a:bodyPr>
            <a:lstStyle/>
            <a:p>
              <a:r>
                <a:rPr lang="en-US" b="0" i="0" baseline="30000" dirty="0" smtClean="0">
                  <a:latin typeface="+mj-lt"/>
                </a:rPr>
                <a:t>*</a:t>
              </a:r>
              <a:r>
                <a:rPr lang="en-US" b="0" i="0" dirty="0" smtClean="0">
                  <a:latin typeface="+mj-lt"/>
                </a:rPr>
                <a:t>a.k.a. </a:t>
              </a:r>
              <a:r>
                <a:rPr lang="en-US" dirty="0" smtClean="0">
                  <a:latin typeface="+mj-lt"/>
                </a:rPr>
                <a:t>the “partial matching table”.</a:t>
              </a:r>
              <a:endParaRPr lang="en-US" dirty="0"/>
            </a:p>
          </p:txBody>
        </p:sp>
      </p:grpSp>
    </p:spTree>
    <p:extLst>
      <p:ext uri="{BB962C8B-B14F-4D97-AF65-F5344CB8AC3E}">
        <p14:creationId xmlns:p14="http://schemas.microsoft.com/office/powerpoint/2010/main" val="3231783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xit"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hidden"/>
                                      </p:to>
                                    </p:set>
                                  </p:childTnLst>
                                </p:cTn>
                              </p:par>
                              <p:par>
                                <p:cTn id="23" presetID="1" presetClass="entr" presetSubtype="0" fill="hold" grpId="1"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xit" presetSubtype="0" fill="hold" grpId="1" nodeType="withEffect">
                                  <p:stCondLst>
                                    <p:cond delay="0"/>
                                  </p:stCondLst>
                                  <p:childTnLst>
                                    <p:set>
                                      <p:cBhvr>
                                        <p:cTn id="26" dur="1" fill="hold">
                                          <p:stCondLst>
                                            <p:cond delay="0"/>
                                          </p:stCondLst>
                                        </p:cTn>
                                        <p:tgtEl>
                                          <p:spTgt spid="5"/>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11"/>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childTnLst>
                                </p:cTn>
                              </p:par>
                              <p:par>
                                <p:cTn id="35" presetID="1" presetClass="exit"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hidden"/>
                                      </p:to>
                                    </p:set>
                                  </p:childTnLst>
                                </p:cTn>
                              </p:par>
                              <p:par>
                                <p:cTn id="37" presetID="1" presetClass="entr" presetSubtype="0" fill="hold" grpId="1"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xit" presetSubtype="0" fill="hold" grpId="1" nodeType="withEffect">
                                  <p:stCondLst>
                                    <p:cond delay="0"/>
                                  </p:stCondLst>
                                  <p:childTnLst>
                                    <p:set>
                                      <p:cBhvr>
                                        <p:cTn id="40" dur="1" fill="hold">
                                          <p:stCondLst>
                                            <p:cond delay="0"/>
                                          </p:stCondLst>
                                        </p:cTn>
                                        <p:tgtEl>
                                          <p:spTgt spid="18"/>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5" grpId="1" animBg="1"/>
      <p:bldP spid="11" grpId="0" animBg="1"/>
      <p:bldP spid="11" grpId="1" animBg="1"/>
      <p:bldP spid="6" grpId="0" animBg="1"/>
      <p:bldP spid="13" grpId="0"/>
      <p:bldP spid="16" grpId="0" animBg="1"/>
      <p:bldP spid="14" grpId="0"/>
      <p:bldP spid="14" grpId="1"/>
      <p:bldP spid="17" grpId="1"/>
      <p:bldP spid="18" grpId="0" animBg="1"/>
      <p:bldP spid="18"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What do we want to compute?</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en-US" dirty="0" smtClean="0"/>
                  <a:t>Given </a:t>
                </a:r>
                <a14:m>
                  <m:oMath xmlns:m="http://schemas.openxmlformats.org/officeDocument/2006/math">
                    <m:r>
                      <a:rPr lang="en-US" b="0" i="1" smtClean="0">
                        <a:latin typeface="Cambria Math" panose="02040503050406030204" pitchFamily="18" charset="0"/>
                      </a:rPr>
                      <m:t>𝑃</m:t>
                    </m:r>
                  </m:oMath>
                </a14:m>
                <a:r>
                  <a:rPr lang="en-US" sz="3200" dirty="0" smtClean="0"/>
                  <a:t>, find </a:t>
                </a:r>
                <a14:m>
                  <m:oMath xmlns:m="http://schemas.openxmlformats.org/officeDocument/2006/math">
                    <m:r>
                      <a:rPr lang="en-US" sz="3200" b="0" i="1" smtClean="0">
                        <a:latin typeface="Cambria Math" panose="02040503050406030204" pitchFamily="18" charset="0"/>
                      </a:rPr>
                      <m:t>𝑐</m:t>
                    </m:r>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ℝ</m:t>
                        </m:r>
                      </m:e>
                      <m:sup>
                        <m:r>
                          <a:rPr lang="en-US" sz="3200" b="0" i="1" smtClean="0">
                            <a:latin typeface="Cambria Math" panose="02040503050406030204" pitchFamily="18" charset="0"/>
                          </a:rPr>
                          <m:t>2</m:t>
                        </m:r>
                      </m:sup>
                    </m:sSup>
                  </m:oMath>
                </a14:m>
                <a:r>
                  <a:rPr lang="en-US" sz="3200" dirty="0" smtClean="0"/>
                  <a:t> and </a:t>
                </a:r>
                <a14:m>
                  <m:oMath xmlns:m="http://schemas.openxmlformats.org/officeDocument/2006/math">
                    <m:r>
                      <a:rPr lang="en-US" sz="3200" b="0" i="1" smtClean="0">
                        <a:latin typeface="Cambria Math" panose="02040503050406030204" pitchFamily="18" charset="0"/>
                      </a:rPr>
                      <m:t>𝜃</m:t>
                    </m:r>
                    <m:r>
                      <a:rPr lang="en-US" sz="3200" b="0" i="1" smtClean="0">
                        <a:latin typeface="Cambria Math" panose="02040503050406030204" pitchFamily="18" charset="0"/>
                      </a:rPr>
                      <m:t>∈[0,2</m:t>
                    </m:r>
                    <m:r>
                      <a:rPr lang="en-US" sz="3200" b="0" i="1" smtClean="0">
                        <a:latin typeface="Cambria Math" panose="02040503050406030204" pitchFamily="18" charset="0"/>
                      </a:rPr>
                      <m:t>𝜋</m:t>
                    </m:r>
                    <m:r>
                      <a:rPr lang="en-US" sz="3200" b="0" i="1" smtClean="0">
                        <a:latin typeface="Cambria Math" panose="02040503050406030204" pitchFamily="18" charset="0"/>
                      </a:rPr>
                      <m:t>)</m:t>
                    </m:r>
                  </m:oMath>
                </a14:m>
                <a:r>
                  <a:rPr lang="en-US" sz="3200" dirty="0" smtClean="0"/>
                  <a:t> such that a rotation by angle </a:t>
                </a:r>
                <a14:m>
                  <m:oMath xmlns:m="http://schemas.openxmlformats.org/officeDocument/2006/math">
                    <m:r>
                      <a:rPr lang="en-US" sz="3200" b="0" i="1" smtClean="0">
                        <a:latin typeface="Cambria Math" panose="02040503050406030204" pitchFamily="18" charset="0"/>
                      </a:rPr>
                      <m:t>𝜃</m:t>
                    </m:r>
                  </m:oMath>
                </a14:m>
                <a:r>
                  <a:rPr lang="en-US" sz="3200" dirty="0" smtClean="0"/>
                  <a:t> about </a:t>
                </a:r>
                <a14:m>
                  <m:oMath xmlns:m="http://schemas.openxmlformats.org/officeDocument/2006/math">
                    <m:r>
                      <a:rPr lang="en-US" sz="3200" b="0" i="1" smtClean="0">
                        <a:latin typeface="Cambria Math" panose="02040503050406030204" pitchFamily="18" charset="0"/>
                      </a:rPr>
                      <m:t>𝑐</m:t>
                    </m:r>
                  </m:oMath>
                </a14:m>
                <a:r>
                  <a:rPr lang="en-US" sz="3200" dirty="0" smtClean="0"/>
                  <a:t> maps </a:t>
                </a:r>
                <a14:m>
                  <m:oMath xmlns:m="http://schemas.openxmlformats.org/officeDocument/2006/math">
                    <m:r>
                      <a:rPr lang="en-US" sz="3200" b="0" i="1" smtClean="0">
                        <a:latin typeface="Cambria Math" panose="02040503050406030204" pitchFamily="18" charset="0"/>
                      </a:rPr>
                      <m:t>𝑃</m:t>
                    </m:r>
                  </m:oMath>
                </a14:m>
                <a:r>
                  <a:rPr lang="en-US" sz="3200" dirty="0" smtClean="0"/>
                  <a:t> to itself.</a:t>
                </a:r>
                <a:br>
                  <a:rPr lang="en-US" sz="3200" dirty="0" smtClean="0"/>
                </a:b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852" t="-1617" r="-1630"/>
                </a:stretch>
              </a:blipFill>
            </p:spPr>
            <p:txBody>
              <a:bodyPr/>
              <a:lstStyle/>
              <a:p>
                <a:r>
                  <a:rPr lang="en-US">
                    <a:noFill/>
                  </a:rPr>
                  <a:t> </a:t>
                </a:r>
              </a:p>
            </p:txBody>
          </p:sp>
        </mc:Fallback>
      </mc:AlternateContent>
      <p:grpSp>
        <p:nvGrpSpPr>
          <p:cNvPr id="19" name="Group 18"/>
          <p:cNvGrpSpPr>
            <a:grpSpLocks noChangeAspect="1"/>
          </p:cNvGrpSpPr>
          <p:nvPr/>
        </p:nvGrpSpPr>
        <p:grpSpPr>
          <a:xfrm rot="2512235">
            <a:off x="5063479" y="4374126"/>
            <a:ext cx="3002301" cy="2748115"/>
            <a:chOff x="3422780" y="4514597"/>
            <a:chExt cx="2163310" cy="1980156"/>
          </a:xfrm>
        </p:grpSpPr>
        <p:cxnSp>
          <p:nvCxnSpPr>
            <p:cNvPr id="20" name="Straight Connector 19"/>
            <p:cNvCxnSpPr/>
            <p:nvPr/>
          </p:nvCxnSpPr>
          <p:spPr>
            <a:xfrm rot="19573197" flipH="1">
              <a:off x="4677184" y="5192531"/>
              <a:ext cx="245205" cy="1302222"/>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9573197" flipH="1">
              <a:off x="4313827" y="4514597"/>
              <a:ext cx="1272263" cy="404182"/>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9573197" flipH="1" flipV="1">
              <a:off x="3422780" y="4719274"/>
              <a:ext cx="953194" cy="856358"/>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3" name="Group 22"/>
          <p:cNvGrpSpPr>
            <a:grpSpLocks noChangeAspect="1"/>
          </p:cNvGrpSpPr>
          <p:nvPr/>
        </p:nvGrpSpPr>
        <p:grpSpPr>
          <a:xfrm>
            <a:off x="6020323" y="4164276"/>
            <a:ext cx="2227599" cy="2430035"/>
            <a:chOff x="6782692" y="4164276"/>
            <a:chExt cx="2227599" cy="2430035"/>
          </a:xfrm>
        </p:grpSpPr>
        <p:sp>
          <p:nvSpPr>
            <p:cNvPr id="24" name="Oval 23"/>
            <p:cNvSpPr>
              <a:spLocks noChangeAspect="1"/>
            </p:cNvSpPr>
            <p:nvPr/>
          </p:nvSpPr>
          <p:spPr>
            <a:xfrm rot="20245245">
              <a:off x="7073783" y="4164276"/>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a:spLocks noChangeAspect="1"/>
            </p:cNvSpPr>
            <p:nvPr/>
          </p:nvSpPr>
          <p:spPr>
            <a:xfrm rot="20245245">
              <a:off x="8918851" y="5608264"/>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a:spLocks noChangeAspect="1"/>
            </p:cNvSpPr>
            <p:nvPr/>
          </p:nvSpPr>
          <p:spPr>
            <a:xfrm rot="20245245">
              <a:off x="6782692" y="6502871"/>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p:cNvGrpSpPr>
            <a:grpSpLocks noChangeAspect="1"/>
          </p:cNvGrpSpPr>
          <p:nvPr/>
        </p:nvGrpSpPr>
        <p:grpSpPr>
          <a:xfrm>
            <a:off x="6204968" y="4779080"/>
            <a:ext cx="1294537" cy="1441036"/>
            <a:chOff x="6501568" y="4261921"/>
            <a:chExt cx="2220687" cy="2471993"/>
          </a:xfrm>
        </p:grpSpPr>
        <p:sp>
          <p:nvSpPr>
            <p:cNvPr id="28" name="Oval 27"/>
            <p:cNvSpPr>
              <a:spLocks noChangeAspect="1"/>
            </p:cNvSpPr>
            <p:nvPr/>
          </p:nvSpPr>
          <p:spPr>
            <a:xfrm>
              <a:off x="7601545" y="4261921"/>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a:spLocks noChangeAspect="1"/>
            </p:cNvSpPr>
            <p:nvPr/>
          </p:nvSpPr>
          <p:spPr>
            <a:xfrm>
              <a:off x="8530355" y="4856280"/>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a:spLocks noChangeAspect="1"/>
            </p:cNvSpPr>
            <p:nvPr/>
          </p:nvSpPr>
          <p:spPr>
            <a:xfrm>
              <a:off x="8565396" y="5984559"/>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a:spLocks noChangeAspect="1"/>
            </p:cNvSpPr>
            <p:nvPr/>
          </p:nvSpPr>
          <p:spPr>
            <a:xfrm>
              <a:off x="7554478" y="6577055"/>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a:spLocks noChangeAspect="1"/>
            </p:cNvSpPr>
            <p:nvPr/>
          </p:nvSpPr>
          <p:spPr>
            <a:xfrm>
              <a:off x="6511725" y="6045001"/>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a:spLocks noChangeAspect="1"/>
            </p:cNvSpPr>
            <p:nvPr/>
          </p:nvSpPr>
          <p:spPr>
            <a:xfrm>
              <a:off x="6501568" y="4777382"/>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Arc 3"/>
          <p:cNvSpPr>
            <a:spLocks noChangeAspect="1"/>
          </p:cNvSpPr>
          <p:nvPr/>
        </p:nvSpPr>
        <p:spPr>
          <a:xfrm>
            <a:off x="6400800" y="5029200"/>
            <a:ext cx="914400" cy="914400"/>
          </a:xfrm>
          <a:prstGeom prst="arc">
            <a:avLst>
              <a:gd name="adj1" fmla="val 13955971"/>
              <a:gd name="adj2" fmla="val 20726380"/>
            </a:avLst>
          </a:prstGeom>
          <a:ln w="254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5" name="TextBox 34"/>
              <p:cNvSpPr txBox="1"/>
              <p:nvPr/>
            </p:nvSpPr>
            <p:spPr>
              <a:xfrm>
                <a:off x="576549" y="2971800"/>
                <a:ext cx="8001000" cy="1569660"/>
              </a:xfrm>
              <a:prstGeom prst="rect">
                <a:avLst/>
              </a:prstGeom>
              <a:solidFill>
                <a:schemeClr val="bg1"/>
              </a:solidFill>
              <a:ln>
                <a:solidFill>
                  <a:schemeClr val="tx1"/>
                </a:solidFill>
              </a:ln>
            </p:spPr>
            <p:txBody>
              <a:bodyPr wrap="square" rtlCol="0">
                <a:spAutoFit/>
              </a:bodyPr>
              <a:lstStyle/>
              <a:p>
                <a:pPr algn="ctr"/>
                <a:r>
                  <a:rPr lang="en-US" sz="3200" dirty="0" smtClean="0"/>
                  <a:t>Only tells us about perfect matches.</a:t>
                </a:r>
              </a:p>
              <a:p>
                <a:pPr algn="ct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m:t>
                      </m:r>
                    </m:oMath>
                  </m:oMathPara>
                </a14:m>
                <a:endParaRPr lang="en-US" sz="3200" b="0" dirty="0" smtClean="0"/>
              </a:p>
              <a:p>
                <a:pPr algn="ctr"/>
                <a:r>
                  <a:rPr lang="en-US" sz="3200" dirty="0" smtClean="0"/>
                  <a:t>Doesn’t work for noisy data.</a:t>
                </a:r>
              </a:p>
            </p:txBody>
          </p:sp>
        </mc:Choice>
        <mc:Fallback xmlns="">
          <p:sp>
            <p:nvSpPr>
              <p:cNvPr id="35" name="TextBox 34"/>
              <p:cNvSpPr txBox="1">
                <a:spLocks noRot="1" noChangeAspect="1" noMove="1" noResize="1" noEditPoints="1" noAdjustHandles="1" noChangeArrowheads="1" noChangeShapeType="1" noTextEdit="1"/>
              </p:cNvSpPr>
              <p:nvPr/>
            </p:nvSpPr>
            <p:spPr>
              <a:xfrm>
                <a:off x="576549" y="2971800"/>
                <a:ext cx="8001000" cy="1569660"/>
              </a:xfrm>
              <a:prstGeom prst="rect">
                <a:avLst/>
              </a:prstGeom>
              <a:blipFill rotWithShape="0">
                <a:blip r:embed="rId4"/>
                <a:stretch>
                  <a:fillRect t="-4633" b="-11197"/>
                </a:stretch>
              </a:blipFill>
              <a:ln>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5691582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t>Continuous Symmetry Detection</a:t>
            </a:r>
            <a:endParaRPr lang="en-US" sz="4800" dirty="0"/>
          </a:p>
        </p:txBody>
      </p:sp>
      <p:sp>
        <p:nvSpPr>
          <p:cNvPr id="3" name="Content Placeholder 2"/>
          <p:cNvSpPr>
            <a:spLocks noGrp="1"/>
          </p:cNvSpPr>
          <p:nvPr>
            <p:ph idx="1"/>
          </p:nvPr>
        </p:nvSpPr>
        <p:spPr/>
        <p:txBody>
          <a:bodyPr>
            <a:normAutofit/>
          </a:bodyPr>
          <a:lstStyle/>
          <a:p>
            <a:pPr marL="0" indent="0" algn="ctr">
              <a:buNone/>
            </a:pPr>
            <a:r>
              <a:rPr lang="en-US" sz="4000" dirty="0" smtClean="0"/>
              <a:t/>
            </a:r>
            <a:br>
              <a:rPr lang="en-US" sz="4000" dirty="0" smtClean="0"/>
            </a:br>
            <a:r>
              <a:rPr lang="en-US" sz="4000" dirty="0" smtClean="0"/>
              <a:t>Measure the extent of rotational</a:t>
            </a:r>
            <a:br>
              <a:rPr lang="en-US" sz="4000" dirty="0" smtClean="0"/>
            </a:br>
            <a:r>
              <a:rPr lang="en-US" sz="4000" dirty="0" smtClean="0"/>
              <a:t>(and reflective) symmetries of a shape</a:t>
            </a:r>
            <a:endParaRPr lang="en-US" sz="4000" baseline="30000" dirty="0"/>
          </a:p>
        </p:txBody>
      </p:sp>
      <p:graphicFrame>
        <p:nvGraphicFramePr>
          <p:cNvPr id="20" name="Object 5"/>
          <p:cNvGraphicFramePr>
            <a:graphicFrameLocks noChangeAspect="1"/>
          </p:cNvGraphicFramePr>
          <p:nvPr>
            <p:extLst>
              <p:ext uri="{D42A27DB-BD31-4B8C-83A1-F6EECF244321}">
                <p14:modId xmlns:p14="http://schemas.microsoft.com/office/powerpoint/2010/main" val="998172491"/>
              </p:ext>
            </p:extLst>
          </p:nvPr>
        </p:nvGraphicFramePr>
        <p:xfrm>
          <a:off x="4657725" y="3898900"/>
          <a:ext cx="3400425" cy="2409825"/>
        </p:xfrm>
        <a:graphic>
          <a:graphicData uri="http://schemas.openxmlformats.org/presentationml/2006/ole">
            <mc:AlternateContent xmlns:mc="http://schemas.openxmlformats.org/markup-compatibility/2006">
              <mc:Choice xmlns:v="urn:schemas-microsoft-com:vml" Requires="v">
                <p:oleObj spid="_x0000_s1260" name="Bitmap Image" r:id="rId4" imgW="2133898" imgH="2409524" progId="Paint.Picture">
                  <p:embed/>
                </p:oleObj>
              </mc:Choice>
              <mc:Fallback>
                <p:oleObj name="Bitmap Image" r:id="rId4" imgW="2133898" imgH="2409524"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57725" y="3898900"/>
                        <a:ext cx="3400425" cy="240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 name="Object 6"/>
          <p:cNvGraphicFramePr>
            <a:graphicFrameLocks noChangeAspect="1"/>
          </p:cNvGraphicFramePr>
          <p:nvPr>
            <p:extLst>
              <p:ext uri="{D42A27DB-BD31-4B8C-83A1-F6EECF244321}">
                <p14:modId xmlns:p14="http://schemas.microsoft.com/office/powerpoint/2010/main" val="3131640100"/>
              </p:ext>
            </p:extLst>
          </p:nvPr>
        </p:nvGraphicFramePr>
        <p:xfrm>
          <a:off x="914400" y="3505200"/>
          <a:ext cx="2995612" cy="2995612"/>
        </p:xfrm>
        <a:graphic>
          <a:graphicData uri="http://schemas.openxmlformats.org/presentationml/2006/ole">
            <mc:AlternateContent xmlns:mc="http://schemas.openxmlformats.org/markup-compatibility/2006">
              <mc:Choice xmlns:v="urn:schemas-microsoft-com:vml" Requires="v">
                <p:oleObj spid="_x0000_s1261" name="Bitmap Image" r:id="rId6" imgW="4761905" imgH="4761905" progId="Paint.Picture">
                  <p:embed/>
                </p:oleObj>
              </mc:Choice>
              <mc:Fallback>
                <p:oleObj name="Bitmap Image" r:id="rId6" imgW="4761905" imgH="4761905" progId="Paint.Picture">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0" y="3505200"/>
                        <a:ext cx="2995612" cy="299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2" name="Text Box 7"/>
          <p:cNvSpPr txBox="1">
            <a:spLocks noChangeArrowheads="1"/>
          </p:cNvSpPr>
          <p:nvPr/>
        </p:nvSpPr>
        <p:spPr bwMode="auto">
          <a:xfrm>
            <a:off x="4854575" y="6196012"/>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r>
              <a:rPr lang="en-US" altLang="en-US"/>
              <a:t>1</a:t>
            </a:r>
          </a:p>
        </p:txBody>
      </p:sp>
      <p:sp>
        <p:nvSpPr>
          <p:cNvPr id="23" name="Text Box 8"/>
          <p:cNvSpPr txBox="1">
            <a:spLocks noChangeArrowheads="1"/>
          </p:cNvSpPr>
          <p:nvPr/>
        </p:nvSpPr>
        <p:spPr bwMode="auto">
          <a:xfrm>
            <a:off x="5070475" y="6210300"/>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r>
              <a:rPr lang="en-US" altLang="en-US"/>
              <a:t>2</a:t>
            </a:r>
          </a:p>
        </p:txBody>
      </p:sp>
      <p:sp>
        <p:nvSpPr>
          <p:cNvPr id="24" name="Text Box 9"/>
          <p:cNvSpPr txBox="1">
            <a:spLocks noChangeArrowheads="1"/>
          </p:cNvSpPr>
          <p:nvPr/>
        </p:nvSpPr>
        <p:spPr bwMode="auto">
          <a:xfrm>
            <a:off x="5292725" y="6210300"/>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r>
              <a:rPr lang="en-US" altLang="en-US"/>
              <a:t>3</a:t>
            </a:r>
          </a:p>
        </p:txBody>
      </p:sp>
      <p:sp>
        <p:nvSpPr>
          <p:cNvPr id="25" name="Text Box 10"/>
          <p:cNvSpPr txBox="1">
            <a:spLocks noChangeArrowheads="1"/>
          </p:cNvSpPr>
          <p:nvPr/>
        </p:nvSpPr>
        <p:spPr bwMode="auto">
          <a:xfrm>
            <a:off x="5532437" y="6210300"/>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r>
              <a:rPr lang="en-US" altLang="en-US"/>
              <a:t>4</a:t>
            </a:r>
          </a:p>
        </p:txBody>
      </p:sp>
      <p:sp>
        <p:nvSpPr>
          <p:cNvPr id="26" name="Text Box 11"/>
          <p:cNvSpPr txBox="1">
            <a:spLocks noChangeArrowheads="1"/>
          </p:cNvSpPr>
          <p:nvPr/>
        </p:nvSpPr>
        <p:spPr bwMode="auto">
          <a:xfrm>
            <a:off x="5753100" y="6192837"/>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r>
              <a:rPr lang="en-US" altLang="en-US"/>
              <a:t>5</a:t>
            </a:r>
          </a:p>
        </p:txBody>
      </p:sp>
      <p:sp>
        <p:nvSpPr>
          <p:cNvPr id="27" name="Text Box 12"/>
          <p:cNvSpPr txBox="1">
            <a:spLocks noChangeArrowheads="1"/>
          </p:cNvSpPr>
          <p:nvPr/>
        </p:nvSpPr>
        <p:spPr bwMode="auto">
          <a:xfrm>
            <a:off x="5954712" y="6192837"/>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r>
              <a:rPr lang="en-US" altLang="en-US"/>
              <a:t>6</a:t>
            </a:r>
          </a:p>
        </p:txBody>
      </p:sp>
      <p:sp>
        <p:nvSpPr>
          <p:cNvPr id="28" name="AutoShape 13"/>
          <p:cNvSpPr>
            <a:spLocks noChangeArrowheads="1"/>
          </p:cNvSpPr>
          <p:nvPr/>
        </p:nvSpPr>
        <p:spPr bwMode="auto">
          <a:xfrm>
            <a:off x="3429000" y="5040312"/>
            <a:ext cx="998537" cy="307975"/>
          </a:xfrm>
          <a:prstGeom prst="rightArrow">
            <a:avLst>
              <a:gd name="adj1" fmla="val 50000"/>
              <a:gd name="adj2" fmla="val 81057"/>
            </a:avLst>
          </a:prstGeom>
          <a:solidFill>
            <a:schemeClr val="accent1"/>
          </a:solidFill>
          <a:ln w="9525">
            <a:solidFill>
              <a:schemeClr val="tx1"/>
            </a:solidFill>
            <a:miter lim="800000"/>
            <a:headEnd/>
            <a:tailEnd/>
          </a:ln>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endParaRPr lang="en-US" altLang="en-US"/>
          </a:p>
        </p:txBody>
      </p:sp>
      <mc:AlternateContent xmlns:mc="http://schemas.openxmlformats.org/markup-compatibility/2006" xmlns:a14="http://schemas.microsoft.com/office/drawing/2010/main">
        <mc:Choice Requires="a14">
          <p:sp>
            <p:nvSpPr>
              <p:cNvPr id="29" name="Text Box 14"/>
              <p:cNvSpPr txBox="1">
                <a:spLocks noChangeArrowheads="1"/>
              </p:cNvSpPr>
              <p:nvPr/>
            </p:nvSpPr>
            <p:spPr bwMode="auto">
              <a:xfrm>
                <a:off x="7620000" y="6095322"/>
                <a:ext cx="766877" cy="369332"/>
              </a:xfrm>
              <a:prstGeom prst="rect">
                <a:avLst/>
              </a:prstGeom>
              <a:solidFill>
                <a:schemeClr val="bg1"/>
              </a:solidFill>
              <a:ln w="9525">
                <a:noFill/>
                <a:miter lim="800000"/>
                <a:headEnd/>
                <a:tailEnd/>
              </a:ln>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14:m>
                  <m:oMath xmlns:m="http://schemas.openxmlformats.org/officeDocument/2006/math">
                    <m:r>
                      <a:rPr lang="en-US" altLang="en-US" b="0" i="1" smtClean="0">
                        <a:latin typeface="Cambria Math" panose="02040503050406030204" pitchFamily="18" charset="0"/>
                      </a:rPr>
                      <m:t>𝑘</m:t>
                    </m:r>
                  </m:oMath>
                </a14:m>
                <a:r>
                  <a:rPr lang="en-US" altLang="en-US" dirty="0" smtClean="0"/>
                  <a:t>-fold</a:t>
                </a:r>
                <a:endParaRPr lang="en-US" altLang="en-US" i="1" dirty="0"/>
              </a:p>
            </p:txBody>
          </p:sp>
        </mc:Choice>
        <mc:Fallback xmlns="">
          <p:sp>
            <p:nvSpPr>
              <p:cNvPr id="29" name="Text Box 14"/>
              <p:cNvSpPr txBox="1">
                <a:spLocks noRot="1" noChangeAspect="1" noMove="1" noResize="1" noEditPoints="1" noAdjustHandles="1" noChangeArrowheads="1" noChangeShapeType="1" noTextEdit="1"/>
              </p:cNvSpPr>
              <p:nvPr/>
            </p:nvSpPr>
            <p:spPr bwMode="auto">
              <a:xfrm>
                <a:off x="7620000" y="6095322"/>
                <a:ext cx="766877" cy="369332"/>
              </a:xfrm>
              <a:prstGeom prst="rect">
                <a:avLst/>
              </a:prstGeom>
              <a:blipFill rotWithShape="0">
                <a:blip r:embed="rId8"/>
                <a:stretch>
                  <a:fillRect t="-10000" r="-4762" b="-26667"/>
                </a:stretch>
              </a:blipFill>
              <a:ln w="9525">
                <a:noFill/>
                <a:miter lim="800000"/>
                <a:headEnd/>
                <a:tailEnd/>
              </a:ln>
            </p:spPr>
            <p:txBody>
              <a:bodyPr/>
              <a:lstStyle/>
              <a:p>
                <a:r>
                  <a:rPr lang="en-US">
                    <a:noFill/>
                  </a:rPr>
                  <a:t> </a:t>
                </a:r>
              </a:p>
            </p:txBody>
          </p:sp>
        </mc:Fallback>
      </mc:AlternateContent>
      <p:sp>
        <p:nvSpPr>
          <p:cNvPr id="30" name="Line 15"/>
          <p:cNvSpPr>
            <a:spLocks noChangeShapeType="1"/>
          </p:cNvSpPr>
          <p:nvPr/>
        </p:nvSpPr>
        <p:spPr bwMode="auto">
          <a:xfrm flipV="1">
            <a:off x="4716462" y="3927475"/>
            <a:ext cx="0" cy="23431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 name="Text Box 14"/>
          <p:cNvSpPr txBox="1">
            <a:spLocks noChangeArrowheads="1"/>
          </p:cNvSpPr>
          <p:nvPr/>
        </p:nvSpPr>
        <p:spPr bwMode="auto">
          <a:xfrm>
            <a:off x="4438297" y="3643466"/>
            <a:ext cx="569387" cy="369332"/>
          </a:xfrm>
          <a:prstGeom prst="rect">
            <a:avLst/>
          </a:prstGeom>
          <a:solidFill>
            <a:schemeClr val="bg1"/>
          </a:solidFill>
          <a:ln w="9525">
            <a:noFill/>
            <a:miter lim="800000"/>
            <a:headEnd/>
            <a:tailEnd/>
          </a:ln>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r>
              <a:rPr lang="en-US" altLang="en-US" dirty="0" err="1" smtClean="0"/>
              <a:t>sym</a:t>
            </a:r>
            <a:endParaRPr lang="en-US" altLang="en-US" dirty="0"/>
          </a:p>
        </p:txBody>
      </p:sp>
      <p:sp>
        <p:nvSpPr>
          <p:cNvPr id="34" name="TextBox 33"/>
          <p:cNvSpPr txBox="1"/>
          <p:nvPr/>
        </p:nvSpPr>
        <p:spPr>
          <a:xfrm>
            <a:off x="0" y="6488668"/>
            <a:ext cx="2379498" cy="369332"/>
          </a:xfrm>
          <a:prstGeom prst="rect">
            <a:avLst/>
          </a:prstGeom>
          <a:noFill/>
        </p:spPr>
        <p:txBody>
          <a:bodyPr wrap="none" rtlCol="0">
            <a:spAutoFit/>
          </a:bodyPr>
          <a:lstStyle/>
          <a:p>
            <a:r>
              <a:rPr lang="en-US" b="0" i="0" dirty="0" smtClean="0">
                <a:latin typeface="+mj-lt"/>
              </a:rPr>
              <a:t>[</a:t>
            </a:r>
            <a:r>
              <a:rPr lang="en-US" b="0" i="0" dirty="0" err="1" smtClean="0">
                <a:latin typeface="+mj-lt"/>
              </a:rPr>
              <a:t>Zabrodsky</a:t>
            </a:r>
            <a:r>
              <a:rPr lang="en-US" b="0" i="0" dirty="0" smtClean="0">
                <a:latin typeface="+mj-lt"/>
              </a:rPr>
              <a:t> et al., 1995]</a:t>
            </a:r>
            <a:endParaRPr lang="en-US" dirty="0"/>
          </a:p>
        </p:txBody>
      </p:sp>
    </p:spTree>
    <p:extLst>
      <p:ext uri="{BB962C8B-B14F-4D97-AF65-F5344CB8AC3E}">
        <p14:creationId xmlns:p14="http://schemas.microsoft.com/office/powerpoint/2010/main" val="3163007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What is a shape?</a:t>
            </a:r>
            <a:endParaRPr lang="en-US" sz="4800" dirty="0"/>
          </a:p>
        </p:txBody>
      </p:sp>
      <p:sp>
        <p:nvSpPr>
          <p:cNvPr id="3" name="Content Placeholder 2"/>
          <p:cNvSpPr>
            <a:spLocks noGrp="1"/>
          </p:cNvSpPr>
          <p:nvPr>
            <p:ph idx="1"/>
          </p:nvPr>
        </p:nvSpPr>
        <p:spPr>
          <a:xfrm>
            <a:off x="457200" y="1600200"/>
            <a:ext cx="8229600" cy="5257800"/>
          </a:xfrm>
        </p:spPr>
        <p:txBody>
          <a:bodyPr>
            <a:normAutofit/>
          </a:bodyPr>
          <a:lstStyle/>
          <a:p>
            <a:pPr marL="0" indent="0" algn="ctr">
              <a:buNone/>
            </a:pPr>
            <a:r>
              <a:rPr lang="en-US" dirty="0" smtClean="0"/>
              <a:t>A shape is a function from the circle/disk</a:t>
            </a:r>
            <a:br>
              <a:rPr lang="en-US" dirty="0" smtClean="0"/>
            </a:br>
            <a:r>
              <a:rPr lang="en-US" dirty="0" smtClean="0"/>
              <a:t>into the real values.</a:t>
            </a:r>
            <a:r>
              <a:rPr lang="en-US" baseline="30000" dirty="0" smtClean="0"/>
              <a:t>*</a:t>
            </a:r>
          </a:p>
          <a:p>
            <a:pPr marL="0" indent="0">
              <a:buNone/>
            </a:pPr>
            <a:endParaRPr lang="en-US" dirty="0" smtClean="0"/>
          </a:p>
          <a:p>
            <a:pPr marL="0" indent="0">
              <a:buNone/>
            </a:pPr>
            <a:r>
              <a:rPr lang="en-US" u="sng" dirty="0" smtClean="0"/>
              <a:t>Examples</a:t>
            </a:r>
            <a:r>
              <a:rPr lang="en-US" dirty="0" smtClean="0"/>
              <a:t>:</a:t>
            </a:r>
          </a:p>
          <a:p>
            <a:pPr lvl="1"/>
            <a:r>
              <a:rPr lang="en-US" dirty="0" smtClean="0"/>
              <a:t>Circular extent function</a:t>
            </a:r>
          </a:p>
          <a:p>
            <a:pPr lvl="1"/>
            <a:r>
              <a:rPr lang="en-US" dirty="0" smtClean="0"/>
              <a:t>Arc-length curvature</a:t>
            </a:r>
          </a:p>
          <a:p>
            <a:pPr lvl="1"/>
            <a:r>
              <a:rPr lang="en-US" dirty="0" smtClean="0"/>
              <a:t>Distance function</a:t>
            </a:r>
          </a:p>
          <a:p>
            <a:pPr lvl="1"/>
            <a:r>
              <a:rPr lang="en-US" dirty="0" smtClean="0"/>
              <a:t>Etc.</a:t>
            </a:r>
          </a:p>
        </p:txBody>
      </p:sp>
      <p:pic>
        <p:nvPicPr>
          <p:cNvPr id="12" name="Picture 8" descr="do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81625" y="1495425"/>
            <a:ext cx="2771775" cy="277177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do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43400" y="3943751"/>
            <a:ext cx="2304647" cy="2304649"/>
          </a:xfrm>
          <a:prstGeom prst="rect">
            <a:avLst/>
          </a:prstGeom>
          <a:noFill/>
          <a:extLst>
            <a:ext uri="{909E8E84-426E-40DD-AFC4-6F175D3DCCD1}">
              <a14:hiddenFill xmlns:a14="http://schemas.microsoft.com/office/drawing/2010/main">
                <a:solidFill>
                  <a:srgbClr val="FFFFFF"/>
                </a:solidFill>
              </a14:hiddenFill>
            </a:ext>
          </a:extLst>
        </p:spPr>
      </p:pic>
      <p:sp>
        <p:nvSpPr>
          <p:cNvPr id="14" name="Down Arrow 13"/>
          <p:cNvSpPr/>
          <p:nvPr/>
        </p:nvSpPr>
        <p:spPr>
          <a:xfrm>
            <a:off x="6477000" y="3352800"/>
            <a:ext cx="314124"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5600" y="3954509"/>
            <a:ext cx="2304288" cy="2304288"/>
          </a:xfrm>
          <a:prstGeom prst="rect">
            <a:avLst/>
          </a:prstGeom>
        </p:spPr>
      </p:pic>
      <p:cxnSp>
        <p:nvCxnSpPr>
          <p:cNvPr id="17" name="Straight Connector 16"/>
          <p:cNvCxnSpPr>
            <a:stCxn id="15" idx="1"/>
            <a:endCxn id="15" idx="3"/>
          </p:cNvCxnSpPr>
          <p:nvPr/>
        </p:nvCxnSpPr>
        <p:spPr>
          <a:xfrm>
            <a:off x="6705600" y="5106653"/>
            <a:ext cx="230428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5" idx="0"/>
            <a:endCxn id="15" idx="2"/>
          </p:cNvCxnSpPr>
          <p:nvPr/>
        </p:nvCxnSpPr>
        <p:spPr>
          <a:xfrm>
            <a:off x="7857744" y="3954509"/>
            <a:ext cx="0" cy="23042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713585" y="6488668"/>
            <a:ext cx="6430415" cy="369332"/>
          </a:xfrm>
          <a:prstGeom prst="rect">
            <a:avLst/>
          </a:prstGeom>
          <a:noFill/>
        </p:spPr>
        <p:txBody>
          <a:bodyPr wrap="none" rtlCol="0">
            <a:spAutoFit/>
          </a:bodyPr>
          <a:lstStyle/>
          <a:p>
            <a:r>
              <a:rPr lang="en-US" b="0" i="0" baseline="30000" dirty="0" smtClean="0">
                <a:latin typeface="+mj-lt"/>
              </a:rPr>
              <a:t>∗ </a:t>
            </a:r>
            <a:r>
              <a:rPr lang="en-US" dirty="0" smtClean="0"/>
              <a:t>The representation needs to commute with the action of rotation.</a:t>
            </a:r>
            <a:endParaRPr lang="en-US" dirty="0"/>
          </a:p>
        </p:txBody>
      </p:sp>
      <p:cxnSp>
        <p:nvCxnSpPr>
          <p:cNvPr id="24" name="Straight Connector 23"/>
          <p:cNvCxnSpPr/>
          <p:nvPr/>
        </p:nvCxnSpPr>
        <p:spPr>
          <a:xfrm flipV="1">
            <a:off x="5486400" y="4472534"/>
            <a:ext cx="838200" cy="634120"/>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Arc 24"/>
          <p:cNvSpPr/>
          <p:nvPr/>
        </p:nvSpPr>
        <p:spPr>
          <a:xfrm>
            <a:off x="5149326" y="4757568"/>
            <a:ext cx="675042" cy="685800"/>
          </a:xfrm>
          <a:prstGeom prst="arc">
            <a:avLst>
              <a:gd name="adj1" fmla="val 19462459"/>
              <a:gd name="adj2"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7" name="TextBox 26"/>
              <p:cNvSpPr txBox="1"/>
              <p:nvPr/>
            </p:nvSpPr>
            <p:spPr>
              <a:xfrm>
                <a:off x="5715000" y="4789842"/>
                <a:ext cx="37414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𝜃</m:t>
                      </m:r>
                    </m:oMath>
                  </m:oMathPara>
                </a14:m>
                <a:endParaRPr lang="en-US" dirty="0"/>
              </a:p>
            </p:txBody>
          </p:sp>
        </mc:Choice>
        <mc:Fallback xmlns="">
          <p:sp>
            <p:nvSpPr>
              <p:cNvPr id="27" name="TextBox 26"/>
              <p:cNvSpPr txBox="1">
                <a:spLocks noRot="1" noChangeAspect="1" noMove="1" noResize="1" noEditPoints="1" noAdjustHandles="1" noChangeArrowheads="1" noChangeShapeType="1" noTextEdit="1"/>
              </p:cNvSpPr>
              <p:nvPr/>
            </p:nvSpPr>
            <p:spPr>
              <a:xfrm>
                <a:off x="5715000" y="4789842"/>
                <a:ext cx="374141" cy="369332"/>
              </a:xfrm>
              <a:prstGeom prst="rect">
                <a:avLst/>
              </a:prstGeom>
              <a:blipFill rotWithShape="0">
                <a:blip r:embed="rId5"/>
                <a:stretch>
                  <a:fillRect/>
                </a:stretch>
              </a:blipFill>
            </p:spPr>
            <p:txBody>
              <a:bodyPr/>
              <a:lstStyle/>
              <a:p>
                <a:r>
                  <a:rPr lang="en-US">
                    <a:noFill/>
                  </a:rPr>
                  <a:t> </a:t>
                </a:r>
              </a:p>
            </p:txBody>
          </p:sp>
        </mc:Fallback>
      </mc:AlternateContent>
      <p:grpSp>
        <p:nvGrpSpPr>
          <p:cNvPr id="35" name="Group 34"/>
          <p:cNvGrpSpPr/>
          <p:nvPr/>
        </p:nvGrpSpPr>
        <p:grpSpPr>
          <a:xfrm rot="19363785">
            <a:off x="5320472" y="4638107"/>
            <a:ext cx="1051560" cy="129325"/>
            <a:chOff x="7467600" y="511884"/>
            <a:chExt cx="990600" cy="381000"/>
          </a:xfrm>
        </p:grpSpPr>
        <p:cxnSp>
          <p:nvCxnSpPr>
            <p:cNvPr id="30" name="Straight Connector 29"/>
            <p:cNvCxnSpPr/>
            <p:nvPr/>
          </p:nvCxnSpPr>
          <p:spPr>
            <a:xfrm>
              <a:off x="7467600" y="511884"/>
              <a:ext cx="0" cy="381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8458200" y="511884"/>
              <a:ext cx="0" cy="381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7467600" y="685800"/>
              <a:ext cx="9906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Box 35"/>
          <p:cNvSpPr txBox="1"/>
          <p:nvPr/>
        </p:nvSpPr>
        <p:spPr>
          <a:xfrm>
            <a:off x="0" y="6260068"/>
            <a:ext cx="7726089" cy="369332"/>
          </a:xfrm>
          <a:prstGeom prst="rect">
            <a:avLst/>
          </a:prstGeom>
          <a:noFill/>
        </p:spPr>
        <p:txBody>
          <a:bodyPr wrap="none" rtlCol="0">
            <a:spAutoFit/>
          </a:bodyPr>
          <a:lstStyle/>
          <a:p>
            <a:r>
              <a:rPr lang="en-US" b="0" i="0" dirty="0" smtClean="0">
                <a:latin typeface="+mj-lt"/>
              </a:rPr>
              <a:t>[Zahn et al., 1972] [Horn, 1984] [</a:t>
            </a:r>
            <a:r>
              <a:rPr lang="en-US" b="0" i="0" dirty="0" err="1" smtClean="0">
                <a:latin typeface="+mj-lt"/>
              </a:rPr>
              <a:t>Ankerst</a:t>
            </a:r>
            <a:r>
              <a:rPr lang="en-US" dirty="0">
                <a:latin typeface="+mj-lt"/>
              </a:rPr>
              <a:t> </a:t>
            </a:r>
            <a:r>
              <a:rPr lang="en-US" dirty="0" smtClean="0">
                <a:latin typeface="+mj-lt"/>
              </a:rPr>
              <a:t>et al., 1999] </a:t>
            </a:r>
            <a:r>
              <a:rPr lang="en-US" b="0" i="0" dirty="0" smtClean="0">
                <a:latin typeface="+mj-lt"/>
              </a:rPr>
              <a:t>[</a:t>
            </a:r>
            <a:r>
              <a:rPr lang="en-US" b="0" i="0" dirty="0" err="1" smtClean="0">
                <a:latin typeface="+mj-lt"/>
              </a:rPr>
              <a:t>Vranic</a:t>
            </a:r>
            <a:r>
              <a:rPr lang="en-US" b="0" i="0" dirty="0" smtClean="0">
                <a:latin typeface="+mj-lt"/>
              </a:rPr>
              <a:t> and </a:t>
            </a:r>
            <a:r>
              <a:rPr lang="en-US" b="0" i="0" dirty="0" err="1" smtClean="0">
                <a:latin typeface="+mj-lt"/>
              </a:rPr>
              <a:t>Saupe</a:t>
            </a:r>
            <a:r>
              <a:rPr lang="en-US" b="0" i="0" dirty="0" smtClean="0">
                <a:latin typeface="+mj-lt"/>
              </a:rPr>
              <a:t>, 2001] …</a:t>
            </a:r>
            <a:endParaRPr lang="en-US" dirty="0"/>
          </a:p>
        </p:txBody>
      </p:sp>
      <mc:AlternateContent xmlns:mc="http://schemas.openxmlformats.org/markup-compatibility/2006" xmlns:a14="http://schemas.microsoft.com/office/drawing/2010/main">
        <mc:Choice Requires="a14">
          <p:sp>
            <p:nvSpPr>
              <p:cNvPr id="19" name="TextBox 18"/>
              <p:cNvSpPr txBox="1"/>
              <p:nvPr/>
            </p:nvSpPr>
            <p:spPr>
              <a:xfrm>
                <a:off x="76200" y="5943600"/>
                <a:ext cx="8933688" cy="844975"/>
              </a:xfrm>
              <a:prstGeom prst="rect">
                <a:avLst/>
              </a:prstGeom>
              <a:solidFill>
                <a:schemeClr val="bg1"/>
              </a:solidFill>
              <a:ln>
                <a:solidFill>
                  <a:schemeClr val="tx1"/>
                </a:solidFill>
              </a:ln>
            </p:spPr>
            <p:txBody>
              <a:bodyPr wrap="square" rtlCol="0">
                <a:spAutoFit/>
              </a:bodyPr>
              <a:lstStyle/>
              <a:p>
                <a:pPr algn="ctr"/>
                <a:r>
                  <a:rPr lang="en-US" sz="2400" dirty="0" smtClean="0"/>
                  <a:t>This imbues “shape” with the structure of an inner-product space:</a:t>
                </a:r>
              </a:p>
              <a:p>
                <a:pPr algn="ctr"/>
                <a14:m>
                  <m:oMathPara xmlns:m="http://schemas.openxmlformats.org/officeDocument/2006/math">
                    <m:oMathParaPr>
                      <m:jc m:val="centerGroup"/>
                    </m:oMathParaPr>
                    <m:oMath xmlns:m="http://schemas.openxmlformats.org/officeDocument/2006/math">
                      <m:d>
                        <m:dPr>
                          <m:begChr m:val="〈"/>
                          <m:endChr m:val="〉"/>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𝑆</m:t>
                              </m:r>
                            </m:e>
                            <m:sub>
                              <m:r>
                                <a:rPr lang="en-US" sz="2400" b="0" i="1" smtClean="0">
                                  <a:latin typeface="Cambria Math" panose="02040503050406030204" pitchFamily="18" charset="0"/>
                                </a:rPr>
                                <m:t>1</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𝑆</m:t>
                              </m:r>
                            </m:e>
                            <m:sub>
                              <m:r>
                                <a:rPr lang="en-US" sz="2400" b="0" i="1" smtClean="0">
                                  <a:latin typeface="Cambria Math" panose="02040503050406030204" pitchFamily="18" charset="0"/>
                                </a:rPr>
                                <m:t>2</m:t>
                              </m:r>
                            </m:sub>
                          </m:sSub>
                        </m:e>
                      </m:d>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𝑆</m:t>
                          </m:r>
                        </m:e>
                        <m:sub>
                          <m:r>
                            <a:rPr lang="en-US" sz="2400" b="0" i="1" smtClean="0">
                              <a:latin typeface="Cambria Math" panose="02040503050406030204" pitchFamily="18" charset="0"/>
                            </a:rPr>
                            <m:t>1</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𝑝</m:t>
                          </m:r>
                        </m:e>
                      </m:d>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𝑆</m:t>
                          </m:r>
                        </m:e>
                        <m:sub>
                          <m:r>
                            <a:rPr lang="en-US" sz="2400" b="0" i="1" smtClean="0">
                              <a:latin typeface="Cambria Math" panose="02040503050406030204" pitchFamily="18" charset="0"/>
                            </a:rPr>
                            <m:t>2</m:t>
                          </m:r>
                        </m:sub>
                      </m:sSub>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𝑝</m:t>
                          </m:r>
                        </m:e>
                      </m:d>
                      <m:r>
                        <a:rPr lang="en-US" sz="2400" b="0" i="1" smtClean="0">
                          <a:latin typeface="Cambria Math" panose="02040503050406030204" pitchFamily="18" charset="0"/>
                        </a:rPr>
                        <m:t> </m:t>
                      </m:r>
                      <m:r>
                        <a:rPr lang="en-US" sz="2400" b="0" i="1" smtClean="0">
                          <a:latin typeface="Cambria Math" panose="02040503050406030204" pitchFamily="18" charset="0"/>
                        </a:rPr>
                        <m:t>𝑑𝑝</m:t>
                      </m:r>
                    </m:oMath>
                  </m:oMathPara>
                </a14:m>
                <a:endParaRPr lang="en-US" sz="2400" dirty="0"/>
              </a:p>
            </p:txBody>
          </p:sp>
        </mc:Choice>
        <mc:Fallback xmlns="">
          <p:sp>
            <p:nvSpPr>
              <p:cNvPr id="19" name="TextBox 18"/>
              <p:cNvSpPr txBox="1">
                <a:spLocks noRot="1" noChangeAspect="1" noMove="1" noResize="1" noEditPoints="1" noAdjustHandles="1" noChangeArrowheads="1" noChangeShapeType="1" noTextEdit="1"/>
              </p:cNvSpPr>
              <p:nvPr/>
            </p:nvSpPr>
            <p:spPr>
              <a:xfrm>
                <a:off x="76200" y="5943600"/>
                <a:ext cx="8933688" cy="844975"/>
              </a:xfrm>
              <a:prstGeom prst="rect">
                <a:avLst/>
              </a:prstGeom>
              <a:blipFill rotWithShape="0">
                <a:blip r:embed="rId6"/>
                <a:stretch>
                  <a:fillRect t="-4965" b="-10638"/>
                </a:stretch>
              </a:blipFill>
              <a:ln>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446240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5" grpId="0" animBg="1"/>
      <p:bldP spid="27" grpId="0"/>
      <p:bldP spid="36" grpId="0"/>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What is symmetry?</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lgn="ctr">
                  <a:buNone/>
                </a:pPr>
                <a:r>
                  <a:rPr lang="en-US" dirty="0" smtClean="0"/>
                  <a:t>If </a:t>
                </a:r>
                <a14:m>
                  <m:oMath xmlns:m="http://schemas.openxmlformats.org/officeDocument/2006/math">
                    <m:r>
                      <a:rPr lang="en-US" b="0" i="1" smtClean="0">
                        <a:latin typeface="Cambria Math" panose="02040503050406030204" pitchFamily="18" charset="0"/>
                      </a:rPr>
                      <m:t>𝑔</m:t>
                    </m:r>
                  </m:oMath>
                </a14:m>
                <a:r>
                  <a:rPr lang="en-US" dirty="0" smtClean="0"/>
                  <a:t> is a symmetry of a shape, then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𝑔</m:t>
                        </m:r>
                      </m:e>
                      <m:sup>
                        <m:r>
                          <a:rPr lang="en-US" b="0" i="1" smtClean="0">
                            <a:latin typeface="Cambria Math" panose="02040503050406030204" pitchFamily="18" charset="0"/>
                          </a:rPr>
                          <m:t>𝑛</m:t>
                        </m:r>
                      </m:sup>
                    </m:sSup>
                  </m:oMath>
                </a14:m>
                <a:r>
                  <a:rPr lang="en-US" dirty="0" smtClean="0"/>
                  <a:t> is also a symmetry of the shape, for all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ℤ</m:t>
                    </m:r>
                  </m:oMath>
                </a14:m>
                <a:r>
                  <a:rPr lang="en-US" dirty="0" smtClean="0"/>
                  <a:t>.</a:t>
                </a:r>
                <a:br>
                  <a:rPr lang="en-US" dirty="0" smtClean="0"/>
                </a:b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oMath>
                  </m:oMathPara>
                </a14:m>
                <a:r>
                  <a:rPr lang="en-US" dirty="0" smtClean="0"/>
                  <a:t/>
                </a:r>
                <a:br>
                  <a:rPr lang="en-US" dirty="0" smtClean="0"/>
                </a:br>
                <a:r>
                  <a:rPr lang="en-US" dirty="0" smtClean="0"/>
                  <a:t>Symmetries are associated with groups.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t="-1617" r="-1778"/>
                </a:stretch>
              </a:blipFill>
            </p:spPr>
            <p:txBody>
              <a:bodyPr/>
              <a:lstStyle/>
              <a:p>
                <a:r>
                  <a:rPr lang="en-US">
                    <a:noFill/>
                  </a:rPr>
                  <a:t> </a:t>
                </a:r>
              </a:p>
            </p:txBody>
          </p:sp>
        </mc:Fallback>
      </mc:AlternateContent>
      <p:graphicFrame>
        <p:nvGraphicFramePr>
          <p:cNvPr id="16" name="Object 6"/>
          <p:cNvGraphicFramePr>
            <a:graphicFrameLocks noChangeAspect="1"/>
          </p:cNvGraphicFramePr>
          <p:nvPr>
            <p:extLst>
              <p:ext uri="{D42A27DB-BD31-4B8C-83A1-F6EECF244321}">
                <p14:modId xmlns:p14="http://schemas.microsoft.com/office/powerpoint/2010/main" val="313116980"/>
              </p:ext>
            </p:extLst>
          </p:nvPr>
        </p:nvGraphicFramePr>
        <p:xfrm>
          <a:off x="5822072" y="3763778"/>
          <a:ext cx="2995612" cy="2995612"/>
        </p:xfrm>
        <a:graphic>
          <a:graphicData uri="http://schemas.openxmlformats.org/presentationml/2006/ole">
            <mc:AlternateContent xmlns:mc="http://schemas.openxmlformats.org/markup-compatibility/2006">
              <mc:Choice xmlns:v="urn:schemas-microsoft-com:vml" Requires="v">
                <p:oleObj spid="_x0000_s2158" name="Bitmap Image" r:id="rId4" imgW="4761905" imgH="4761905" progId="Paint.Picture">
                  <p:embed/>
                </p:oleObj>
              </mc:Choice>
              <mc:Fallback>
                <p:oleObj name="Bitmap Image" r:id="rId4" imgW="4761905" imgH="4761905"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2072" y="3763778"/>
                        <a:ext cx="2995612" cy="299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Arc 5"/>
          <p:cNvSpPr>
            <a:spLocks noChangeAspect="1"/>
          </p:cNvSpPr>
          <p:nvPr/>
        </p:nvSpPr>
        <p:spPr>
          <a:xfrm>
            <a:off x="6618642" y="4560348"/>
            <a:ext cx="1404768" cy="1404768"/>
          </a:xfrm>
          <a:prstGeom prst="arc">
            <a:avLst>
              <a:gd name="adj1" fmla="val 12571945"/>
              <a:gd name="adj2" fmla="val 19747181"/>
            </a:avLst>
          </a:prstGeom>
          <a:ln w="2540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Arc 18"/>
          <p:cNvSpPr>
            <a:spLocks noChangeAspect="1"/>
          </p:cNvSpPr>
          <p:nvPr/>
        </p:nvSpPr>
        <p:spPr>
          <a:xfrm>
            <a:off x="6433074" y="4364916"/>
            <a:ext cx="1774116" cy="1774116"/>
          </a:xfrm>
          <a:prstGeom prst="arc">
            <a:avLst>
              <a:gd name="adj1" fmla="val 12571945"/>
              <a:gd name="adj2" fmla="val 5469719"/>
            </a:avLst>
          </a:prstGeom>
          <a:ln w="2540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Arc 19"/>
          <p:cNvSpPr>
            <a:spLocks noChangeAspect="1"/>
          </p:cNvSpPr>
          <p:nvPr/>
        </p:nvSpPr>
        <p:spPr>
          <a:xfrm>
            <a:off x="6270810" y="4212516"/>
            <a:ext cx="2088780" cy="2088780"/>
          </a:xfrm>
          <a:prstGeom prst="arc">
            <a:avLst>
              <a:gd name="adj1" fmla="val 12571945"/>
              <a:gd name="adj2" fmla="val 12373744"/>
            </a:avLst>
          </a:prstGeom>
          <a:ln w="25400">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591244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50"/>
                                  </p:stCondLst>
                                  <p:childTnLst>
                                    <p:set>
                                      <p:cBhvr>
                                        <p:cTn id="9"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What do we want to compute?</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US" dirty="0" smtClean="0"/>
                  <a:t>Given </a:t>
                </a:r>
                <a14:m>
                  <m:oMath xmlns:m="http://schemas.openxmlformats.org/officeDocument/2006/math">
                    <m:r>
                      <m:rPr>
                        <m:sty m:val="p"/>
                      </m:rPr>
                      <a:rPr lang="en-US" b="0" i="0" smtClean="0">
                        <a:latin typeface="Cambria Math" panose="02040503050406030204" pitchFamily="18" charset="0"/>
                      </a:rPr>
                      <m:t>Φ</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𝑆</m:t>
                        </m:r>
                      </m:e>
                      <m:sup>
                        <m:r>
                          <a:rPr lang="en-US" b="0" i="1" smtClean="0">
                            <a:latin typeface="Cambria Math" panose="02040503050406030204" pitchFamily="18" charset="0"/>
                          </a:rPr>
                          <m:t>1</m:t>
                        </m:r>
                      </m:sup>
                    </m:sSup>
                    <m:r>
                      <a:rPr lang="en-US" i="1">
                        <a:latin typeface="Cambria Math" panose="02040503050406030204" pitchFamily="18" charset="0"/>
                      </a:rPr>
                      <m:t>→</m:t>
                    </m:r>
                    <m:r>
                      <a:rPr lang="en-US" b="0" i="1" smtClean="0">
                        <a:latin typeface="Cambria Math" panose="02040503050406030204" pitchFamily="18" charset="0"/>
                      </a:rPr>
                      <m:t>ℝ</m:t>
                    </m:r>
                  </m:oMath>
                </a14:m>
                <a:r>
                  <a:rPr lang="en-US" sz="3200" dirty="0" smtClean="0"/>
                  <a:t> (or </a:t>
                </a:r>
                <a14:m>
                  <m:oMath xmlns:m="http://schemas.openxmlformats.org/officeDocument/2006/math">
                    <m:r>
                      <m:rPr>
                        <m:sty m:val="p"/>
                      </m:rPr>
                      <a:rPr lang="en-US" sz="3200" b="0" i="0" smtClean="0">
                        <a:latin typeface="Cambria Math" panose="02040503050406030204" pitchFamily="18" charset="0"/>
                      </a:rPr>
                      <m:t>Φ</m:t>
                    </m:r>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𝐷</m:t>
                        </m:r>
                      </m:e>
                      <m:sup>
                        <m:r>
                          <a:rPr lang="en-US" sz="3200" b="0" i="1" smtClean="0">
                            <a:latin typeface="Cambria Math" panose="02040503050406030204" pitchFamily="18" charset="0"/>
                          </a:rPr>
                          <m:t>2</m:t>
                        </m:r>
                      </m:sup>
                    </m:sSup>
                    <m:r>
                      <a:rPr lang="en-US" sz="3200" b="0" i="1" smtClean="0">
                        <a:latin typeface="Cambria Math" panose="02040503050406030204" pitchFamily="18" charset="0"/>
                      </a:rPr>
                      <m:t>→</m:t>
                    </m:r>
                    <m:r>
                      <a:rPr lang="en-US" sz="3200" b="0" i="1" smtClean="0">
                        <a:latin typeface="Cambria Math" panose="02040503050406030204" pitchFamily="18" charset="0"/>
                      </a:rPr>
                      <m:t>ℝ</m:t>
                    </m:r>
                  </m:oMath>
                </a14:m>
                <a:r>
                  <a:rPr lang="en-US" sz="3200" dirty="0" smtClean="0"/>
                  <a:t>) and given a </a:t>
                </a:r>
                <a:r>
                  <a:rPr lang="en-US" dirty="0" smtClean="0"/>
                  <a:t>symmetry group </a:t>
                </a:r>
                <a14:m>
                  <m:oMath xmlns:m="http://schemas.openxmlformats.org/officeDocument/2006/math">
                    <m:r>
                      <a:rPr lang="en-US" b="0" i="1" smtClean="0">
                        <a:latin typeface="Cambria Math" panose="02040503050406030204" pitchFamily="18" charset="0"/>
                      </a:rPr>
                      <m:t>𝐺</m:t>
                    </m:r>
                  </m:oMath>
                </a14:m>
                <a:r>
                  <a:rPr lang="en-US" sz="3200" dirty="0" smtClean="0"/>
                  <a:t>, compute the distance from </a:t>
                </a:r>
                <a14:m>
                  <m:oMath xmlns:m="http://schemas.openxmlformats.org/officeDocument/2006/math">
                    <m:r>
                      <m:rPr>
                        <m:sty m:val="p"/>
                      </m:rPr>
                      <a:rPr lang="en-US" sz="3200" b="0" i="0" smtClean="0">
                        <a:latin typeface="Cambria Math" panose="02040503050406030204" pitchFamily="18" charset="0"/>
                      </a:rPr>
                      <m:t>Φ</m:t>
                    </m:r>
                  </m:oMath>
                </a14:m>
                <a:r>
                  <a:rPr lang="en-US" sz="3200" dirty="0" smtClean="0"/>
                  <a:t> to the nearest </a:t>
                </a:r>
                <a14:m>
                  <m:oMath xmlns:m="http://schemas.openxmlformats.org/officeDocument/2006/math">
                    <m:r>
                      <a:rPr lang="en-US" sz="3200" b="0" i="1" smtClean="0">
                        <a:latin typeface="Cambria Math" panose="02040503050406030204" pitchFamily="18" charset="0"/>
                      </a:rPr>
                      <m:t>𝐺</m:t>
                    </m:r>
                  </m:oMath>
                </a14:m>
                <a:r>
                  <a:rPr lang="en-US" sz="3200" dirty="0" smtClean="0"/>
                  <a:t>-symmetric function.</a:t>
                </a:r>
              </a:p>
              <a:p>
                <a:pPr marL="0" indent="0">
                  <a:buNone/>
                </a:pPr>
                <a:endParaRPr lang="en-US" dirty="0" smtClean="0"/>
              </a:p>
              <a:p>
                <a:pPr marL="914400" lvl="1" indent="-514350">
                  <a:buFont typeface="+mj-lt"/>
                  <a:buAutoNum type="arabicPeriod"/>
                </a:pPr>
                <a:r>
                  <a:rPr lang="en-US" dirty="0" smtClean="0"/>
                  <a:t>Linear structure:</a:t>
                </a:r>
                <a:br>
                  <a:rPr lang="en-US" dirty="0" smtClean="0"/>
                </a:br>
                <a14:m>
                  <m:oMath xmlns:m="http://schemas.openxmlformats.org/officeDocument/2006/math">
                    <m:r>
                      <a:rPr lang="en-US" b="0" i="1" smtClean="0">
                        <a:latin typeface="Cambria Math" panose="02040503050406030204" pitchFamily="18" charset="0"/>
                      </a:rPr>
                      <m:t>⇒</m:t>
                    </m:r>
                  </m:oMath>
                </a14:m>
                <a:r>
                  <a:rPr lang="en-US" dirty="0" smtClean="0"/>
                  <a:t> </a:t>
                </a:r>
                <a14:m>
                  <m:oMath xmlns:m="http://schemas.openxmlformats.org/officeDocument/2006/math">
                    <m:r>
                      <a:rPr lang="en-US" b="0" i="1" smtClean="0">
                        <a:latin typeface="Cambria Math" panose="02040503050406030204" pitchFamily="18" charset="0"/>
                      </a:rPr>
                      <m:t>𝐺</m:t>
                    </m:r>
                  </m:oMath>
                </a14:m>
                <a:r>
                  <a:rPr lang="en-US" dirty="0" smtClean="0"/>
                  <a:t>-symmetric functions are a linear subspace.</a:t>
                </a:r>
              </a:p>
              <a:p>
                <a:pPr marL="914400" lvl="1" indent="-514350">
                  <a:buFont typeface="+mj-lt"/>
                  <a:buAutoNum type="arabicPeriod"/>
                </a:pPr>
                <a:r>
                  <a:rPr lang="en-US" dirty="0" smtClean="0"/>
                  <a:t>Group + inner-product structure:</a:t>
                </a:r>
                <a:br>
                  <a:rPr lang="en-US" dirty="0" smtClean="0"/>
                </a:br>
                <a14:m>
                  <m:oMath xmlns:m="http://schemas.openxmlformats.org/officeDocument/2006/math">
                    <m:r>
                      <a:rPr lang="en-US" b="0" i="1" smtClean="0">
                        <a:latin typeface="Cambria Math" panose="02040503050406030204" pitchFamily="18" charset="0"/>
                      </a:rPr>
                      <m:t>⇒</m:t>
                    </m:r>
                  </m:oMath>
                </a14:m>
                <a:r>
                  <a:rPr lang="en-US" dirty="0" smtClean="0"/>
                  <a:t> Projection is averaging</a:t>
                </a:r>
                <a:br>
                  <a:rPr lang="en-US" dirty="0" smtClean="0"/>
                </a:br>
                <a14:m>
                  <m:oMath xmlns:m="http://schemas.openxmlformats.org/officeDocument/2006/math">
                    <m:r>
                      <a:rPr lang="en-US" b="0" i="0"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𝜋</m:t>
                        </m:r>
                      </m:e>
                      <m:sub>
                        <m:r>
                          <a:rPr lang="en-US" b="0" i="1" smtClean="0">
                            <a:latin typeface="Cambria Math" panose="02040503050406030204" pitchFamily="18" charset="0"/>
                          </a:rPr>
                          <m:t>𝐺</m:t>
                        </m:r>
                      </m:sub>
                    </m:sSub>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Φ</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𝐺</m:t>
                            </m:r>
                          </m:e>
                        </m:d>
                      </m:den>
                    </m:f>
                    <m:nary>
                      <m:naryPr>
                        <m:chr m:val="∑"/>
                        <m:supHide m:val="on"/>
                        <m:ctrlPr>
                          <a:rPr lang="en-US" b="0" i="1" smtClean="0">
                            <a:latin typeface="Cambria Math" panose="02040503050406030204" pitchFamily="18" charset="0"/>
                          </a:rPr>
                        </m:ctrlPr>
                      </m:naryPr>
                      <m:sub>
                        <m:r>
                          <a:rPr lang="en-US" b="0" i="1" smtClean="0">
                            <a:latin typeface="Cambria Math" panose="02040503050406030204" pitchFamily="18" charset="0"/>
                          </a:rPr>
                          <m:t>𝑔</m:t>
                        </m:r>
                        <m:r>
                          <a:rPr lang="en-US" b="0" i="1" smtClean="0">
                            <a:latin typeface="Cambria Math" panose="02040503050406030204" pitchFamily="18" charset="0"/>
                          </a:rPr>
                          <m:t>∈</m:t>
                        </m:r>
                        <m:r>
                          <a:rPr lang="en-US" b="0" i="1" smtClean="0">
                            <a:latin typeface="Cambria Math" panose="02040503050406030204" pitchFamily="18" charset="0"/>
                          </a:rPr>
                          <m:t>𝐺</m:t>
                        </m:r>
                      </m:sub>
                      <m:sup/>
                      <m:e>
                        <m:r>
                          <a:rPr lang="en-US" b="0" i="1" smtClean="0">
                            <a:latin typeface="Cambria Math" panose="02040503050406030204" pitchFamily="18" charset="0"/>
                          </a:rPr>
                          <m:t>𝑔</m:t>
                        </m:r>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Φ</m:t>
                            </m:r>
                          </m:e>
                        </m:d>
                      </m:e>
                    </m:nary>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257800"/>
              </a:xfrm>
              <a:blipFill rotWithShape="0">
                <a:blip r:embed="rId3"/>
                <a:stretch>
                  <a:fillRect l="-1852" t="-1392"/>
                </a:stretch>
              </a:blipFill>
            </p:spPr>
            <p:txBody>
              <a:bodyPr/>
              <a:lstStyle/>
              <a:p>
                <a:r>
                  <a:rPr lang="en-US">
                    <a:noFill/>
                  </a:rPr>
                  <a:t> </a:t>
                </a:r>
              </a:p>
            </p:txBody>
          </p:sp>
        </mc:Fallback>
      </mc:AlternateContent>
    </p:spTree>
    <p:extLst>
      <p:ext uri="{BB962C8B-B14F-4D97-AF65-F5344CB8AC3E}">
        <p14:creationId xmlns:p14="http://schemas.microsoft.com/office/powerpoint/2010/main" val="3616030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What do we want to compute?</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US" dirty="0" smtClean="0"/>
                  <a:t>Given </a:t>
                </a:r>
                <a14:m>
                  <m:oMath xmlns:m="http://schemas.openxmlformats.org/officeDocument/2006/math">
                    <m:r>
                      <m:rPr>
                        <m:sty m:val="p"/>
                      </m:rPr>
                      <a:rPr lang="en-US">
                        <a:latin typeface="Cambria Math" panose="02040503050406030204" pitchFamily="18" charset="0"/>
                      </a:rPr>
                      <m:t>Φ</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𝑆</m:t>
                        </m:r>
                      </m:e>
                      <m:sup>
                        <m:r>
                          <a:rPr lang="en-US" i="1">
                            <a:latin typeface="Cambria Math" panose="02040503050406030204" pitchFamily="18" charset="0"/>
                          </a:rPr>
                          <m:t>1</m:t>
                        </m:r>
                      </m:sup>
                    </m:sSup>
                    <m:r>
                      <a:rPr lang="en-US" i="1">
                        <a:latin typeface="Cambria Math" panose="02040503050406030204" pitchFamily="18" charset="0"/>
                      </a:rPr>
                      <m:t>→</m:t>
                    </m:r>
                    <m:r>
                      <a:rPr lang="en-US" i="1">
                        <a:latin typeface="Cambria Math" panose="02040503050406030204" pitchFamily="18" charset="0"/>
                      </a:rPr>
                      <m:t>ℝ</m:t>
                    </m:r>
                  </m:oMath>
                </a14:m>
                <a:r>
                  <a:rPr lang="en-US" dirty="0"/>
                  <a:t> (or </a:t>
                </a:r>
                <a14:m>
                  <m:oMath xmlns:m="http://schemas.openxmlformats.org/officeDocument/2006/math">
                    <m:r>
                      <m:rPr>
                        <m:sty m:val="p"/>
                      </m:rPr>
                      <a:rPr lang="en-US">
                        <a:latin typeface="Cambria Math" panose="02040503050406030204" pitchFamily="18" charset="0"/>
                      </a:rPr>
                      <m:t>Φ</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𝐷</m:t>
                        </m:r>
                      </m:e>
                      <m:sup>
                        <m:r>
                          <a:rPr lang="en-US" i="1">
                            <a:latin typeface="Cambria Math" panose="02040503050406030204" pitchFamily="18" charset="0"/>
                          </a:rPr>
                          <m:t>2</m:t>
                        </m:r>
                      </m:sup>
                    </m:sSup>
                    <m:r>
                      <a:rPr lang="en-US" i="1">
                        <a:latin typeface="Cambria Math" panose="02040503050406030204" pitchFamily="18" charset="0"/>
                      </a:rPr>
                      <m:t>→</m:t>
                    </m:r>
                    <m:r>
                      <a:rPr lang="en-US" i="1">
                        <a:latin typeface="Cambria Math" panose="02040503050406030204" pitchFamily="18" charset="0"/>
                      </a:rPr>
                      <m:t>ℝ</m:t>
                    </m:r>
                  </m:oMath>
                </a14:m>
                <a:r>
                  <a:rPr lang="en-US" dirty="0"/>
                  <a:t>) and given a symmetry group </a:t>
                </a:r>
                <a14:m>
                  <m:oMath xmlns:m="http://schemas.openxmlformats.org/officeDocument/2006/math">
                    <m:r>
                      <a:rPr lang="en-US" i="1">
                        <a:latin typeface="Cambria Math" panose="02040503050406030204" pitchFamily="18" charset="0"/>
                      </a:rPr>
                      <m:t>𝐺</m:t>
                    </m:r>
                  </m:oMath>
                </a14:m>
                <a:r>
                  <a:rPr lang="en-US" dirty="0"/>
                  <a:t>, compute the distance from </a:t>
                </a:r>
                <a14:m>
                  <m:oMath xmlns:m="http://schemas.openxmlformats.org/officeDocument/2006/math">
                    <m:r>
                      <m:rPr>
                        <m:sty m:val="p"/>
                      </m:rPr>
                      <a:rPr lang="en-US">
                        <a:latin typeface="Cambria Math" panose="02040503050406030204" pitchFamily="18" charset="0"/>
                      </a:rPr>
                      <m:t>Φ</m:t>
                    </m:r>
                  </m:oMath>
                </a14:m>
                <a:r>
                  <a:rPr lang="en-US" dirty="0"/>
                  <a:t> to the nearest </a:t>
                </a:r>
                <a14:m>
                  <m:oMath xmlns:m="http://schemas.openxmlformats.org/officeDocument/2006/math">
                    <m:r>
                      <a:rPr lang="en-US" i="1">
                        <a:latin typeface="Cambria Math" panose="02040503050406030204" pitchFamily="18" charset="0"/>
                      </a:rPr>
                      <m:t>𝐺</m:t>
                    </m:r>
                  </m:oMath>
                </a14:m>
                <a:r>
                  <a:rPr lang="en-US" dirty="0"/>
                  <a:t>-symmetric function</a:t>
                </a:r>
                <a:r>
                  <a:rPr lang="en-US" dirty="0" smtClean="0"/>
                  <a:t>.</a:t>
                </a:r>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sSup>
                        <m:sSupPr>
                          <m:ctrlPr>
                            <a:rPr lang="en-US" sz="3200" b="0" i="1" smtClean="0">
                              <a:latin typeface="Cambria Math" panose="02040503050406030204" pitchFamily="18" charset="0"/>
                            </a:rPr>
                          </m:ctrlPr>
                        </m:sSupPr>
                        <m:e>
                          <m:d>
                            <m:dPr>
                              <m:begChr m:val="‖"/>
                              <m:endChr m:val="‖"/>
                              <m:ctrlPr>
                                <a:rPr lang="en-US" sz="3200" b="0" i="1" smtClean="0">
                                  <a:latin typeface="Cambria Math" panose="02040503050406030204" pitchFamily="18" charset="0"/>
                                </a:rPr>
                              </m:ctrlPr>
                            </m:dPr>
                            <m:e>
                              <m:r>
                                <m:rPr>
                                  <m:sty m:val="p"/>
                                </m:rPr>
                                <a:rPr lang="en-US" sz="3200" b="0" i="0" smtClean="0">
                                  <a:latin typeface="Cambria Math" panose="02040503050406030204" pitchFamily="18" charset="0"/>
                                </a:rPr>
                                <m:t>Φ</m:t>
                              </m:r>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𝜋</m:t>
                                  </m:r>
                                </m:e>
                                <m:sub>
                                  <m:r>
                                    <a:rPr lang="en-US" sz="3200" b="0" i="1" smtClean="0">
                                      <a:latin typeface="Cambria Math" panose="02040503050406030204" pitchFamily="18" charset="0"/>
                                    </a:rPr>
                                    <m:t>𝐺</m:t>
                                  </m:r>
                                </m:sub>
                              </m:sSub>
                              <m:d>
                                <m:dPr>
                                  <m:ctrlPr>
                                    <a:rPr lang="en-US" i="1">
                                      <a:latin typeface="Cambria Math" panose="02040503050406030204" pitchFamily="18" charset="0"/>
                                    </a:rPr>
                                  </m:ctrlPr>
                                </m:dPr>
                                <m:e>
                                  <m:r>
                                    <m:rPr>
                                      <m:sty m:val="p"/>
                                    </m:rPr>
                                    <a:rPr lang="en-US">
                                      <a:latin typeface="Cambria Math" panose="02040503050406030204" pitchFamily="18" charset="0"/>
                                    </a:rPr>
                                    <m:t>Φ</m:t>
                                  </m:r>
                                </m:e>
                              </m:d>
                            </m:e>
                          </m:d>
                        </m:e>
                        <m:sup>
                          <m:r>
                            <a:rPr lang="en-US" sz="3200" b="0" i="1" smtClean="0">
                              <a:latin typeface="Cambria Math" panose="02040503050406030204" pitchFamily="18" charset="0"/>
                            </a:rPr>
                            <m:t>2</m:t>
                          </m:r>
                        </m:sup>
                      </m:sSup>
                      <m:r>
                        <a:rPr lang="en-US" sz="3200" b="0" i="1" smtClean="0">
                          <a:latin typeface="Cambria Math" panose="02040503050406030204" pitchFamily="18" charset="0"/>
                        </a:rPr>
                        <m:t>=</m:t>
                      </m:r>
                      <m:f>
                        <m:fPr>
                          <m:ctrlPr>
                            <a:rPr lang="en-US" sz="3200" b="0" i="1" smtClean="0">
                              <a:latin typeface="Cambria Math" panose="02040503050406030204" pitchFamily="18" charset="0"/>
                            </a:rPr>
                          </m:ctrlPr>
                        </m:fPr>
                        <m:num>
                          <m:r>
                            <a:rPr lang="en-US" sz="3200" b="0" i="1" smtClean="0">
                              <a:latin typeface="Cambria Math" panose="02040503050406030204" pitchFamily="18" charset="0"/>
                            </a:rPr>
                            <m:t>1</m:t>
                          </m:r>
                        </m:num>
                        <m:den>
                          <m:r>
                            <a:rPr lang="en-US" sz="3200" b="0" i="1" smtClean="0">
                              <a:latin typeface="Cambria Math" panose="02040503050406030204" pitchFamily="18" charset="0"/>
                            </a:rPr>
                            <m:t>2|</m:t>
                          </m:r>
                          <m:r>
                            <a:rPr lang="en-US" sz="3200" b="0" i="1" smtClean="0">
                              <a:latin typeface="Cambria Math" panose="02040503050406030204" pitchFamily="18" charset="0"/>
                            </a:rPr>
                            <m:t>𝐺</m:t>
                          </m:r>
                          <m:r>
                            <a:rPr lang="en-US" sz="3200" b="0" i="1" smtClean="0">
                              <a:latin typeface="Cambria Math" panose="02040503050406030204" pitchFamily="18" charset="0"/>
                            </a:rPr>
                            <m:t>|</m:t>
                          </m:r>
                        </m:den>
                      </m:f>
                      <m:nary>
                        <m:naryPr>
                          <m:chr m:val="∑"/>
                          <m:supHide m:val="on"/>
                          <m:ctrlPr>
                            <a:rPr lang="en-US" sz="3200" b="0" i="1" smtClean="0">
                              <a:latin typeface="Cambria Math" panose="02040503050406030204" pitchFamily="18" charset="0"/>
                            </a:rPr>
                          </m:ctrlPr>
                        </m:naryPr>
                        <m:sub>
                          <m:r>
                            <a:rPr lang="en-US" sz="3200" b="0" i="1" smtClean="0">
                              <a:latin typeface="Cambria Math" panose="02040503050406030204" pitchFamily="18" charset="0"/>
                            </a:rPr>
                            <m:t>𝑔</m:t>
                          </m:r>
                          <m:r>
                            <a:rPr lang="en-US" sz="3200" b="0" i="1" smtClean="0">
                              <a:latin typeface="Cambria Math" panose="02040503050406030204" pitchFamily="18" charset="0"/>
                            </a:rPr>
                            <m:t>∈</m:t>
                          </m:r>
                          <m:r>
                            <a:rPr lang="en-US" sz="3200" b="0" i="1" smtClean="0">
                              <a:latin typeface="Cambria Math" panose="02040503050406030204" pitchFamily="18" charset="0"/>
                            </a:rPr>
                            <m:t>𝐺</m:t>
                          </m:r>
                        </m:sub>
                        <m:sup/>
                        <m:e>
                          <m:sSup>
                            <m:sSupPr>
                              <m:ctrlPr>
                                <a:rPr lang="en-US" sz="3200" b="0" i="1" smtClean="0">
                                  <a:latin typeface="Cambria Math" panose="02040503050406030204" pitchFamily="18" charset="0"/>
                                </a:rPr>
                              </m:ctrlPr>
                            </m:sSupPr>
                            <m:e>
                              <m:d>
                                <m:dPr>
                                  <m:begChr m:val="‖"/>
                                  <m:endChr m:val="‖"/>
                                  <m:ctrlPr>
                                    <a:rPr lang="en-US" sz="3200" b="0" i="1" smtClean="0">
                                      <a:latin typeface="Cambria Math" panose="02040503050406030204" pitchFamily="18" charset="0"/>
                                    </a:rPr>
                                  </m:ctrlPr>
                                </m:dPr>
                                <m:e>
                                  <m:r>
                                    <m:rPr>
                                      <m:sty m:val="p"/>
                                    </m:rPr>
                                    <a:rPr lang="en-US" sz="3200" b="0" i="0" smtClean="0">
                                      <a:latin typeface="Cambria Math" panose="02040503050406030204" pitchFamily="18" charset="0"/>
                                    </a:rPr>
                                    <m:t>Φ</m:t>
                                  </m:r>
                                  <m:r>
                                    <a:rPr lang="en-US" sz="3200" b="0" i="1" smtClean="0">
                                      <a:latin typeface="Cambria Math" panose="02040503050406030204" pitchFamily="18" charset="0"/>
                                    </a:rPr>
                                    <m:t>−</m:t>
                                  </m:r>
                                  <m:r>
                                    <a:rPr lang="en-US" sz="3200" b="0" i="1" smtClean="0">
                                      <a:latin typeface="Cambria Math" panose="02040503050406030204" pitchFamily="18" charset="0"/>
                                    </a:rPr>
                                    <m:t>𝑔</m:t>
                                  </m:r>
                                  <m:d>
                                    <m:dPr>
                                      <m:ctrlPr>
                                        <a:rPr lang="en-US" sz="3200" b="0" i="1" smtClean="0">
                                          <a:latin typeface="Cambria Math" panose="02040503050406030204" pitchFamily="18" charset="0"/>
                                        </a:rPr>
                                      </m:ctrlPr>
                                    </m:dPr>
                                    <m:e>
                                      <m:r>
                                        <m:rPr>
                                          <m:sty m:val="p"/>
                                        </m:rPr>
                                        <a:rPr lang="en-US" sz="3200" b="0" i="0" smtClean="0">
                                          <a:latin typeface="Cambria Math" panose="02040503050406030204" pitchFamily="18" charset="0"/>
                                        </a:rPr>
                                        <m:t>Φ</m:t>
                                      </m:r>
                                    </m:e>
                                  </m:d>
                                </m:e>
                              </m:d>
                            </m:e>
                            <m:sup>
                              <m:r>
                                <a:rPr lang="en-US" sz="3200" b="0" i="1" smtClean="0">
                                  <a:latin typeface="Cambria Math" panose="02040503050406030204" pitchFamily="18" charset="0"/>
                                </a:rPr>
                                <m:t>2</m:t>
                              </m:r>
                            </m:sup>
                          </m:sSup>
                        </m:e>
                      </m:nary>
                    </m:oMath>
                  </m:oMathPara>
                </a14:m>
                <a:endParaRPr lang="en-US" sz="32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257800"/>
              </a:xfrm>
              <a:blipFill rotWithShape="0">
                <a:blip r:embed="rId2"/>
                <a:stretch>
                  <a:fillRect l="-1852" t="-1392"/>
                </a:stretch>
              </a:blipFill>
            </p:spPr>
            <p:txBody>
              <a:bodyPr/>
              <a:lstStyle/>
              <a:p>
                <a:r>
                  <a:rPr lang="en-US">
                    <a:noFill/>
                  </a:rPr>
                  <a:t> </a:t>
                </a:r>
              </a:p>
            </p:txBody>
          </p:sp>
        </mc:Fallback>
      </mc:AlternateContent>
    </p:spTree>
    <p:extLst>
      <p:ext uri="{BB962C8B-B14F-4D97-AF65-F5344CB8AC3E}">
        <p14:creationId xmlns:p14="http://schemas.microsoft.com/office/powerpoint/2010/main" val="32246621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Naïve Implementation</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5257800"/>
              </a:xfrm>
            </p:spPr>
            <p:txBody>
              <a:bodyPr>
                <a:normAutofit/>
              </a:bodyPr>
              <a:lstStyle/>
              <a:p>
                <a:pPr marL="457200" lvl="1" indent="0">
                  <a:buNone/>
                </a:pPr>
                <a14:m>
                  <m:oMathPara xmlns:m="http://schemas.openxmlformats.org/officeDocument/2006/math">
                    <m:oMathParaPr>
                      <m:jc m:val="centerGroup"/>
                    </m:oMathParaPr>
                    <m:oMath xmlns:m="http://schemas.openxmlformats.org/officeDocument/2006/math">
                      <m:sSup>
                        <m:sSupPr>
                          <m:ctrlPr>
                            <a:rPr lang="en-US" sz="1800" i="1" smtClean="0">
                              <a:latin typeface="Cambria Math" panose="02040503050406030204" pitchFamily="18" charset="0"/>
                            </a:rPr>
                          </m:ctrlPr>
                        </m:sSupPr>
                        <m:e>
                          <m:d>
                            <m:dPr>
                              <m:begChr m:val="‖"/>
                              <m:endChr m:val="‖"/>
                              <m:ctrlPr>
                                <a:rPr lang="en-US" sz="1800" i="1">
                                  <a:latin typeface="Cambria Math" panose="02040503050406030204" pitchFamily="18" charset="0"/>
                                </a:rPr>
                              </m:ctrlPr>
                            </m:dPr>
                            <m:e>
                              <m:r>
                                <m:rPr>
                                  <m:sty m:val="p"/>
                                </m:rPr>
                                <a:rPr lang="en-US" sz="1800">
                                  <a:latin typeface="Cambria Math" panose="02040503050406030204" pitchFamily="18" charset="0"/>
                                </a:rPr>
                                <m:t>Φ</m:t>
                              </m:r>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𝜋</m:t>
                                  </m:r>
                                </m:e>
                                <m:sub>
                                  <m:r>
                                    <a:rPr lang="en-US" sz="1800" i="1">
                                      <a:latin typeface="Cambria Math" panose="02040503050406030204" pitchFamily="18" charset="0"/>
                                    </a:rPr>
                                    <m:t>𝐺</m:t>
                                  </m:r>
                                </m:sub>
                              </m:sSub>
                              <m:d>
                                <m:dPr>
                                  <m:ctrlPr>
                                    <a:rPr lang="en-US" sz="1800" i="1">
                                      <a:latin typeface="Cambria Math" panose="02040503050406030204" pitchFamily="18" charset="0"/>
                                    </a:rPr>
                                  </m:ctrlPr>
                                </m:dPr>
                                <m:e>
                                  <m:r>
                                    <m:rPr>
                                      <m:sty m:val="p"/>
                                    </m:rPr>
                                    <a:rPr lang="en-US" sz="1800">
                                      <a:latin typeface="Cambria Math" panose="02040503050406030204" pitchFamily="18" charset="0"/>
                                    </a:rPr>
                                    <m:t>Φ</m:t>
                                  </m:r>
                                </m:e>
                              </m:d>
                            </m:e>
                          </m:d>
                        </m:e>
                        <m:sup>
                          <m:r>
                            <a:rPr lang="en-US" sz="1800" i="1">
                              <a:latin typeface="Cambria Math" panose="02040503050406030204" pitchFamily="18" charset="0"/>
                            </a:rPr>
                            <m:t>2</m:t>
                          </m:r>
                        </m:sup>
                      </m:sSup>
                      <m:r>
                        <a:rPr lang="en-US" sz="18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1</m:t>
                          </m:r>
                        </m:num>
                        <m:den>
                          <m:r>
                            <a:rPr lang="en-US" sz="2400" b="0" i="1" smtClean="0">
                              <a:latin typeface="Cambria Math" panose="02040503050406030204" pitchFamily="18" charset="0"/>
                            </a:rPr>
                            <m:t>2</m:t>
                          </m:r>
                          <m:r>
                            <a:rPr lang="en-US" sz="2400" i="1">
                              <a:latin typeface="Cambria Math" panose="02040503050406030204" pitchFamily="18" charset="0"/>
                            </a:rPr>
                            <m:t>|</m:t>
                          </m:r>
                          <m:r>
                            <a:rPr lang="en-US" sz="2400" i="1">
                              <a:latin typeface="Cambria Math" panose="02040503050406030204" pitchFamily="18" charset="0"/>
                            </a:rPr>
                            <m:t>𝐺</m:t>
                          </m:r>
                          <m:r>
                            <a:rPr lang="en-US" sz="2400" i="1">
                              <a:latin typeface="Cambria Math" panose="02040503050406030204" pitchFamily="18" charset="0"/>
                            </a:rPr>
                            <m:t>|</m:t>
                          </m:r>
                        </m:den>
                      </m:f>
                      <m:nary>
                        <m:naryPr>
                          <m:chr m:val="∑"/>
                          <m:supHide m:val="on"/>
                          <m:ctrlPr>
                            <a:rPr lang="en-US" sz="2400" i="1">
                              <a:latin typeface="Cambria Math" panose="02040503050406030204" pitchFamily="18" charset="0"/>
                            </a:rPr>
                          </m:ctrlPr>
                        </m:naryPr>
                        <m:sub>
                          <m:r>
                            <a:rPr lang="en-US" sz="2400" i="1">
                              <a:latin typeface="Cambria Math" panose="02040503050406030204" pitchFamily="18" charset="0"/>
                            </a:rPr>
                            <m:t>𝑔</m:t>
                          </m:r>
                          <m:r>
                            <a:rPr lang="en-US" sz="2400" i="1">
                              <a:latin typeface="Cambria Math" panose="02040503050406030204" pitchFamily="18" charset="0"/>
                            </a:rPr>
                            <m:t>∈</m:t>
                          </m:r>
                          <m:r>
                            <a:rPr lang="en-US" sz="2400" i="1">
                              <a:latin typeface="Cambria Math" panose="02040503050406030204" pitchFamily="18" charset="0"/>
                            </a:rPr>
                            <m:t>𝐺</m:t>
                          </m:r>
                        </m:sub>
                        <m:sup/>
                        <m:e>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r>
                                    <m:rPr>
                                      <m:sty m:val="p"/>
                                    </m:rPr>
                                    <a:rPr lang="en-US" sz="2400">
                                      <a:latin typeface="Cambria Math" panose="02040503050406030204" pitchFamily="18" charset="0"/>
                                    </a:rPr>
                                    <m:t>Φ</m:t>
                                  </m:r>
                                  <m:r>
                                    <a:rPr lang="en-US" sz="2400" i="1">
                                      <a:latin typeface="Cambria Math" panose="02040503050406030204" pitchFamily="18" charset="0"/>
                                    </a:rPr>
                                    <m:t>−</m:t>
                                  </m:r>
                                  <m:r>
                                    <a:rPr lang="en-US" sz="2400" i="1">
                                      <a:latin typeface="Cambria Math" panose="02040503050406030204" pitchFamily="18" charset="0"/>
                                    </a:rPr>
                                    <m:t>𝑔</m:t>
                                  </m:r>
                                  <m:d>
                                    <m:dPr>
                                      <m:ctrlPr>
                                        <a:rPr lang="en-US" sz="2400" i="1">
                                          <a:latin typeface="Cambria Math" panose="02040503050406030204" pitchFamily="18" charset="0"/>
                                        </a:rPr>
                                      </m:ctrlPr>
                                    </m:dPr>
                                    <m:e>
                                      <m:r>
                                        <m:rPr>
                                          <m:sty m:val="p"/>
                                        </m:rPr>
                                        <a:rPr lang="en-US" sz="2400">
                                          <a:latin typeface="Cambria Math" panose="02040503050406030204" pitchFamily="18" charset="0"/>
                                        </a:rPr>
                                        <m:t>Φ</m:t>
                                      </m:r>
                                    </m:e>
                                  </m:d>
                                </m:e>
                              </m:d>
                            </m:e>
                            <m:sup>
                              <m:r>
                                <a:rPr lang="en-US" sz="2400" i="1">
                                  <a:latin typeface="Cambria Math" panose="02040503050406030204" pitchFamily="18" charset="0"/>
                                </a:rPr>
                                <m:t>2</m:t>
                              </m:r>
                            </m:sup>
                          </m:sSup>
                        </m:e>
                      </m:nary>
                    </m:oMath>
                  </m:oMathPara>
                </a14:m>
                <a:endParaRPr lang="en-US" sz="2400" dirty="0"/>
              </a:p>
              <a:p>
                <a:pPr marL="457200" lvl="1" indent="0">
                  <a:buNone/>
                </a:pPr>
                <a:endParaRPr lang="en-US" altLang="en-US" sz="2600" u="sng" dirty="0" smtClean="0">
                  <a:latin typeface="Comic Sans MS" panose="030F0702030302020204" pitchFamily="66" charset="0"/>
                </a:endParaRPr>
              </a:p>
              <a:p>
                <a:pPr marL="457200" lvl="1" indent="0">
                  <a:buNone/>
                </a:pPr>
                <a:r>
                  <a:rPr lang="en-US" altLang="en-US" sz="2600" u="sng" dirty="0" err="1" smtClean="0">
                    <a:latin typeface="Comic Sans MS" panose="030F0702030302020204" pitchFamily="66" charset="0"/>
                  </a:rPr>
                  <a:t>FindRotationalSymmetries</a:t>
                </a:r>
                <a:r>
                  <a:rPr lang="en-US" altLang="en-US" sz="2600" dirty="0" smtClean="0">
                    <a:latin typeface="Comic Sans MS" panose="030F0702030302020204" pitchFamily="66" charset="0"/>
                  </a:rPr>
                  <a:t>( </a:t>
                </a:r>
                <a14:m>
                  <m:oMath xmlns:m="http://schemas.openxmlformats.org/officeDocument/2006/math">
                    <m:r>
                      <a:rPr lang="en-US" altLang="en-US" sz="2600" b="0" i="1" dirty="0" smtClean="0">
                        <a:latin typeface="Cambria Math" panose="02040503050406030204" pitchFamily="18" charset="0"/>
                      </a:rPr>
                      <m:t>𝑆</m:t>
                    </m:r>
                  </m:oMath>
                </a14:m>
                <a:r>
                  <a:rPr lang="en-US" altLang="en-US" sz="2600" dirty="0">
                    <a:latin typeface="Comic Sans MS" panose="030F0702030302020204" pitchFamily="66" charset="0"/>
                  </a:rPr>
                  <a:t> )</a:t>
                </a:r>
              </a:p>
              <a:p>
                <a:pPr marL="1314450" lvl="2" indent="-457200">
                  <a:buFont typeface="+mj-lt"/>
                  <a:buAutoNum type="arabicPeriod"/>
                </a:pPr>
                <a:r>
                  <a:rPr lang="en-US" altLang="en-US" sz="2200" dirty="0" smtClean="0">
                    <a:latin typeface="Comic Sans MS" panose="030F0702030302020204" pitchFamily="66" charset="0"/>
                  </a:rPr>
                  <a:t> </a:t>
                </a:r>
                <a14:m>
                  <m:oMath xmlns:m="http://schemas.openxmlformats.org/officeDocument/2006/math">
                    <m:r>
                      <m:rPr>
                        <m:sty m:val="p"/>
                      </m:rPr>
                      <a:rPr lang="en-US" altLang="en-US" sz="2200" b="0" i="0" smtClean="0">
                        <a:latin typeface="Cambria Math" panose="02040503050406030204" pitchFamily="18" charset="0"/>
                      </a:rPr>
                      <m:t>Φ</m:t>
                    </m:r>
                  </m:oMath>
                </a14:m>
                <a:r>
                  <a:rPr lang="en-US" altLang="en-US" sz="2200" dirty="0" smtClean="0">
                    <a:latin typeface="Comic Sans MS" panose="030F0702030302020204" pitchFamily="66" charset="0"/>
                  </a:rPr>
                  <a:t> = Function( </a:t>
                </a:r>
                <a14:m>
                  <m:oMath xmlns:m="http://schemas.openxmlformats.org/officeDocument/2006/math">
                    <m:r>
                      <a:rPr lang="en-US" altLang="en-US" sz="2200" b="0" i="1" smtClean="0">
                        <a:latin typeface="Cambria Math" panose="02040503050406030204" pitchFamily="18" charset="0"/>
                      </a:rPr>
                      <m:t>𝑆</m:t>
                    </m:r>
                  </m:oMath>
                </a14:m>
                <a:r>
                  <a:rPr lang="en-US" altLang="en-US" sz="2200" dirty="0" smtClean="0">
                    <a:latin typeface="Comic Sans MS" panose="030F0702030302020204" pitchFamily="66" charset="0"/>
                  </a:rPr>
                  <a:t> )</a:t>
                </a:r>
                <a:endParaRPr lang="en-US" altLang="en-US" sz="2200" b="0" dirty="0" smtClean="0"/>
              </a:p>
              <a:p>
                <a:pPr marL="1314450" lvl="2" indent="-457200">
                  <a:buFont typeface="+mj-lt"/>
                  <a:buAutoNum type="arabicPeriod"/>
                </a:pPr>
                <a:r>
                  <a:rPr lang="en-US" altLang="en-US" sz="2200" dirty="0" smtClean="0">
                    <a:latin typeface="Comic Sans MS" panose="030F0702030302020204" pitchFamily="66" charset="0"/>
                  </a:rPr>
                  <a:t> For each </a:t>
                </a:r>
                <a14:m>
                  <m:oMath xmlns:m="http://schemas.openxmlformats.org/officeDocument/2006/math">
                    <m:r>
                      <a:rPr lang="en-US" altLang="en-US" sz="2200" b="0" i="1" smtClean="0">
                        <a:latin typeface="Cambria Math" panose="02040503050406030204" pitchFamily="18" charset="0"/>
                      </a:rPr>
                      <m:t>𝑘</m:t>
                    </m:r>
                    <m:r>
                      <a:rPr lang="en-US" altLang="en-US" sz="2200" b="0" i="1" smtClean="0">
                        <a:latin typeface="Cambria Math" panose="02040503050406030204" pitchFamily="18" charset="0"/>
                      </a:rPr>
                      <m:t>∈[2,</m:t>
                    </m:r>
                    <m:r>
                      <a:rPr lang="en-US" altLang="en-US" sz="2200" b="0" i="1" smtClean="0">
                        <a:latin typeface="Cambria Math" panose="02040503050406030204" pitchFamily="18" charset="0"/>
                      </a:rPr>
                      <m:t>𝐾</m:t>
                    </m:r>
                    <m:r>
                      <a:rPr lang="en-US" altLang="en-US" sz="2200" b="0" i="1" smtClean="0">
                        <a:latin typeface="Cambria Math" panose="02040503050406030204" pitchFamily="18" charset="0"/>
                      </a:rPr>
                      <m:t>]</m:t>
                    </m:r>
                  </m:oMath>
                </a14:m>
                <a:endParaRPr lang="en-US" altLang="en-US" sz="2200" dirty="0">
                  <a:latin typeface="Comic Sans MS" panose="030F0702030302020204" pitchFamily="66" charset="0"/>
                </a:endParaRPr>
              </a:p>
              <a:p>
                <a:pPr marL="1314450" lvl="2" indent="-457200">
                  <a:buFont typeface="+mj-lt"/>
                  <a:buAutoNum type="arabicPeriod"/>
                </a:pPr>
                <a:r>
                  <a:rPr lang="en-US" altLang="en-US" sz="2200" dirty="0" smtClean="0">
                    <a:latin typeface="Comic Sans MS" panose="030F0702030302020204" pitchFamily="66" charset="0"/>
                  </a:rPr>
                  <a:t>      For each </a:t>
                </a:r>
                <a14:m>
                  <m:oMath xmlns:m="http://schemas.openxmlformats.org/officeDocument/2006/math">
                    <m:r>
                      <a:rPr lang="en-US" altLang="en-US" sz="2200" b="0" i="1" smtClean="0">
                        <a:latin typeface="Cambria Math" panose="02040503050406030204" pitchFamily="18" charset="0"/>
                      </a:rPr>
                      <m:t>𝑗</m:t>
                    </m:r>
                    <m:r>
                      <a:rPr lang="en-US" altLang="en-US" sz="2200" b="0" i="1" smtClean="0">
                        <a:latin typeface="Cambria Math" panose="02040503050406030204" pitchFamily="18" charset="0"/>
                      </a:rPr>
                      <m:t>∈[0,</m:t>
                    </m:r>
                    <m:r>
                      <a:rPr lang="en-US" altLang="en-US" sz="2200" b="0" i="1" smtClean="0">
                        <a:latin typeface="Cambria Math" panose="02040503050406030204" pitchFamily="18" charset="0"/>
                      </a:rPr>
                      <m:t>𝑘</m:t>
                    </m:r>
                    <m:r>
                      <a:rPr lang="en-US" altLang="en-US" sz="2200" b="0" i="1" smtClean="0">
                        <a:latin typeface="Cambria Math" panose="02040503050406030204" pitchFamily="18" charset="0"/>
                      </a:rPr>
                      <m:t>−1]</m:t>
                    </m:r>
                  </m:oMath>
                </a14:m>
                <a:endParaRPr lang="en-US" altLang="en-US" sz="2200" dirty="0" smtClean="0"/>
              </a:p>
              <a:p>
                <a:pPr marL="1314450" lvl="2" indent="-457200">
                  <a:buFont typeface="+mj-lt"/>
                  <a:buAutoNum type="arabicPeriod"/>
                </a:pPr>
                <a:r>
                  <a:rPr lang="en-US" altLang="en-US" sz="2200" dirty="0">
                    <a:latin typeface="Comic Sans MS" panose="030F0702030302020204" pitchFamily="66" charset="0"/>
                  </a:rPr>
                  <a:t> </a:t>
                </a:r>
                <a:r>
                  <a:rPr lang="en-US" altLang="en-US" sz="2200" dirty="0" smtClean="0">
                    <a:latin typeface="Comic Sans MS" panose="030F0702030302020204" pitchFamily="66" charset="0"/>
                  </a:rPr>
                  <a:t>          </a:t>
                </a:r>
                <a14:m>
                  <m:oMath xmlns:m="http://schemas.openxmlformats.org/officeDocument/2006/math">
                    <m:r>
                      <m:rPr>
                        <m:sty m:val="p"/>
                      </m:rPr>
                      <a:rPr lang="en-US" altLang="en-US" sz="2200" b="0" i="0" smtClean="0">
                        <a:latin typeface="Cambria Math" panose="02040503050406030204" pitchFamily="18" charset="0"/>
                      </a:rPr>
                      <m:t>sym</m:t>
                    </m:r>
                    <m:d>
                      <m:dPr>
                        <m:begChr m:val="["/>
                        <m:endChr m:val="]"/>
                        <m:ctrlPr>
                          <a:rPr lang="en-US" altLang="en-US" sz="2200" b="0" i="1" smtClean="0">
                            <a:latin typeface="Cambria Math" panose="02040503050406030204" pitchFamily="18" charset="0"/>
                          </a:rPr>
                        </m:ctrlPr>
                      </m:dPr>
                      <m:e>
                        <m:r>
                          <a:rPr lang="en-US" altLang="en-US" sz="2200" b="0" i="1" smtClean="0">
                            <a:latin typeface="Cambria Math" panose="02040503050406030204" pitchFamily="18" charset="0"/>
                          </a:rPr>
                          <m:t>𝑘</m:t>
                        </m:r>
                      </m:e>
                    </m:d>
                    <m:r>
                      <a:rPr lang="en-US" altLang="en-US" sz="2200" b="0" i="1" smtClean="0">
                        <a:latin typeface="Cambria Math" panose="02040503050406030204" pitchFamily="18" charset="0"/>
                      </a:rPr>
                      <m:t>+=</m:t>
                    </m:r>
                    <m:f>
                      <m:fPr>
                        <m:ctrlPr>
                          <a:rPr lang="en-US" altLang="en-US" sz="2200" b="0" i="1" smtClean="0">
                            <a:latin typeface="Cambria Math" panose="02040503050406030204" pitchFamily="18" charset="0"/>
                          </a:rPr>
                        </m:ctrlPr>
                      </m:fPr>
                      <m:num>
                        <m:r>
                          <a:rPr lang="en-US" altLang="en-US" sz="2200" b="0" i="0" smtClean="0">
                            <a:latin typeface="Cambria Math" panose="02040503050406030204" pitchFamily="18" charset="0"/>
                          </a:rPr>
                          <m:t>1</m:t>
                        </m:r>
                      </m:num>
                      <m:den>
                        <m:r>
                          <a:rPr lang="en-US" altLang="en-US" sz="2200" b="0" i="1" smtClean="0">
                            <a:latin typeface="Cambria Math" panose="02040503050406030204" pitchFamily="18" charset="0"/>
                          </a:rPr>
                          <m:t>2</m:t>
                        </m:r>
                        <m:r>
                          <a:rPr lang="en-US" altLang="en-US" sz="2200" b="0" i="1" smtClean="0">
                            <a:latin typeface="Cambria Math" panose="02040503050406030204" pitchFamily="18" charset="0"/>
                          </a:rPr>
                          <m:t>𝑘</m:t>
                        </m:r>
                      </m:den>
                    </m:f>
                    <m:sSup>
                      <m:sSupPr>
                        <m:ctrlPr>
                          <a:rPr lang="en-US" altLang="en-US" sz="2200" b="0" i="1" smtClean="0">
                            <a:latin typeface="Cambria Math" panose="02040503050406030204" pitchFamily="18" charset="0"/>
                          </a:rPr>
                        </m:ctrlPr>
                      </m:sSupPr>
                      <m:e>
                        <m:d>
                          <m:dPr>
                            <m:begChr m:val="‖"/>
                            <m:endChr m:val="‖"/>
                            <m:ctrlPr>
                              <a:rPr lang="en-US" altLang="en-US" sz="2200" b="0" i="1" smtClean="0">
                                <a:latin typeface="Cambria Math" panose="02040503050406030204" pitchFamily="18" charset="0"/>
                              </a:rPr>
                            </m:ctrlPr>
                          </m:dPr>
                          <m:e>
                            <m:r>
                              <m:rPr>
                                <m:sty m:val="p"/>
                              </m:rPr>
                              <a:rPr lang="en-US" altLang="en-US" sz="2200" b="0" i="0" smtClean="0">
                                <a:latin typeface="Cambria Math" panose="02040503050406030204" pitchFamily="18" charset="0"/>
                              </a:rPr>
                              <m:t>Φ</m:t>
                            </m:r>
                            <m:r>
                              <a:rPr lang="en-US" altLang="en-US" sz="2200" b="0" i="1" smtClean="0">
                                <a:latin typeface="Cambria Math" panose="02040503050406030204" pitchFamily="18" charset="0"/>
                              </a:rPr>
                              <m:t>−</m:t>
                            </m:r>
                            <m:f>
                              <m:fPr>
                                <m:ctrlPr>
                                  <a:rPr lang="en-US" altLang="en-US" sz="2200" b="0" i="1" smtClean="0">
                                    <a:latin typeface="Cambria Math" panose="02040503050406030204" pitchFamily="18" charset="0"/>
                                  </a:rPr>
                                </m:ctrlPr>
                              </m:fPr>
                              <m:num>
                                <m:r>
                                  <a:rPr lang="en-US" altLang="en-US" sz="2200" b="0" i="1" smtClean="0">
                                    <a:latin typeface="Cambria Math" panose="02040503050406030204" pitchFamily="18" charset="0"/>
                                  </a:rPr>
                                  <m:t>2</m:t>
                                </m:r>
                                <m:r>
                                  <a:rPr lang="en-US" altLang="en-US" sz="2200" b="0" i="1" smtClean="0">
                                    <a:latin typeface="Cambria Math" panose="02040503050406030204" pitchFamily="18" charset="0"/>
                                  </a:rPr>
                                  <m:t>𝑗</m:t>
                                </m:r>
                                <m:r>
                                  <a:rPr lang="en-US" altLang="en-US" sz="2200" b="0" i="1" smtClean="0">
                                    <a:latin typeface="Cambria Math" panose="02040503050406030204" pitchFamily="18" charset="0"/>
                                  </a:rPr>
                                  <m:t>𝜋</m:t>
                                </m:r>
                              </m:num>
                              <m:den>
                                <m:r>
                                  <a:rPr lang="en-US" altLang="en-US" sz="2200" b="0" i="1" smtClean="0">
                                    <a:latin typeface="Cambria Math" panose="02040503050406030204" pitchFamily="18" charset="0"/>
                                  </a:rPr>
                                  <m:t>𝑘</m:t>
                                </m:r>
                              </m:den>
                            </m:f>
                            <m:d>
                              <m:dPr>
                                <m:ctrlPr>
                                  <a:rPr lang="en-US" altLang="en-US" sz="2200" b="0" i="1" smtClean="0">
                                    <a:latin typeface="Cambria Math" panose="02040503050406030204" pitchFamily="18" charset="0"/>
                                  </a:rPr>
                                </m:ctrlPr>
                              </m:dPr>
                              <m:e>
                                <m:r>
                                  <m:rPr>
                                    <m:sty m:val="p"/>
                                  </m:rPr>
                                  <a:rPr lang="en-US" altLang="en-US" sz="2200" b="0" i="0" smtClean="0">
                                    <a:latin typeface="Cambria Math" panose="02040503050406030204" pitchFamily="18" charset="0"/>
                                  </a:rPr>
                                  <m:t>Φ</m:t>
                                </m:r>
                              </m:e>
                            </m:d>
                          </m:e>
                        </m:d>
                      </m:e>
                      <m:sup>
                        <m:r>
                          <a:rPr lang="en-US" altLang="en-US" sz="2200" b="0" i="1" smtClean="0">
                            <a:latin typeface="Cambria Math" panose="02040503050406030204" pitchFamily="18" charset="0"/>
                          </a:rPr>
                          <m:t>2</m:t>
                        </m:r>
                      </m:sup>
                    </m:sSup>
                  </m:oMath>
                </a14:m>
                <a:endParaRPr lang="en-US" altLang="en-US" sz="2200" dirty="0" smtClean="0">
                  <a:latin typeface="Comic Sans MS" panose="030F0702030302020204" pitchFamily="66"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257800"/>
              </a:xfrm>
              <a:blipFill rotWithShape="0">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7845459" y="3940366"/>
                <a:ext cx="764247"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𝑁</m:t>
                          </m:r>
                        </m:e>
                      </m:d>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7845459" y="3940366"/>
                <a:ext cx="764247" cy="369332"/>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7875923" y="4322017"/>
                <a:ext cx="723660"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e>
                      </m:d>
                    </m:oMath>
                  </m:oMathPara>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7875923" y="4322017"/>
                <a:ext cx="723660" cy="369332"/>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7042674" y="4943168"/>
                <a:ext cx="1565813"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𝑁</m:t>
                          </m:r>
                        </m:e>
                      </m:d>
                      <m:r>
                        <a:rPr lang="en-US" b="0" i="1" smtClean="0">
                          <a:latin typeface="Cambria Math" panose="02040503050406030204" pitchFamily="18" charset="0"/>
                        </a:rPr>
                        <m:t>/</m:t>
                      </m:r>
                      <m:r>
                        <a:rPr lang="en-US" b="0" i="1" smtClean="0">
                          <a:latin typeface="Cambria Math" panose="02040503050406030204" pitchFamily="18" charset="0"/>
                        </a:rPr>
                        <m:t>𝑂</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2</m:t>
                              </m:r>
                            </m:sup>
                          </m:sSup>
                        </m:e>
                      </m:d>
                    </m:oMath>
                  </m:oMathPara>
                </a14:m>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7042674" y="4943168"/>
                <a:ext cx="1565813" cy="369332"/>
              </a:xfrm>
              <a:prstGeom prst="rect">
                <a:avLst/>
              </a:prstGeom>
              <a:blipFill rotWithShape="0">
                <a:blip r:embed="rId5"/>
                <a:stretch>
                  <a:fillRect b="-13333"/>
                </a:stretch>
              </a:blipFill>
            </p:spPr>
            <p:txBody>
              <a:bodyPr/>
              <a:lstStyle/>
              <a:p>
                <a:r>
                  <a:rPr lang="en-US">
                    <a:noFill/>
                  </a:rPr>
                  <a:t> </a:t>
                </a:r>
              </a:p>
            </p:txBody>
          </p:sp>
        </mc:Fallback>
      </mc:AlternateContent>
      <p:grpSp>
        <p:nvGrpSpPr>
          <p:cNvPr id="4" name="Group 3"/>
          <p:cNvGrpSpPr/>
          <p:nvPr/>
        </p:nvGrpSpPr>
        <p:grpSpPr>
          <a:xfrm>
            <a:off x="2460434" y="1372494"/>
            <a:ext cx="4224168" cy="1218306"/>
            <a:chOff x="2438400" y="1220094"/>
            <a:chExt cx="4224168" cy="1218306"/>
          </a:xfrm>
        </p:grpSpPr>
        <p:sp>
          <p:nvSpPr>
            <p:cNvPr id="15" name="TextBox 14"/>
            <p:cNvSpPr txBox="1"/>
            <p:nvPr/>
          </p:nvSpPr>
          <p:spPr>
            <a:xfrm>
              <a:off x="2438400" y="1220094"/>
              <a:ext cx="4224168" cy="1200329"/>
            </a:xfrm>
            <a:prstGeom prst="rect">
              <a:avLst/>
            </a:prstGeom>
            <a:solidFill>
              <a:schemeClr val="bg1"/>
            </a:solidFill>
            <a:ln>
              <a:solidFill>
                <a:schemeClr val="tx1"/>
              </a:solidFill>
            </a:ln>
          </p:spPr>
          <p:txBody>
            <a:bodyPr wrap="square" rtlCol="0">
              <a:spAutoFit/>
            </a:bodyPr>
            <a:lstStyle/>
            <a:p>
              <a:pPr algn="ctr"/>
              <a:r>
                <a:rPr lang="en-US" sz="2400" dirty="0" smtClean="0"/>
                <a:t>Naïve run-time complexity is:</a:t>
              </a:r>
            </a:p>
            <a:p>
              <a:pPr marL="342900" indent="-342900" algn="ctr">
                <a:buFont typeface="Arial" panose="020B0604020202020204" pitchFamily="34" charset="0"/>
                <a:buChar char="•"/>
              </a:pPr>
              <a:endParaRPr lang="en-US" sz="2400" dirty="0"/>
            </a:p>
            <a:p>
              <a:pPr marL="342900" indent="-342900" algn="ctr">
                <a:buFont typeface="Arial" panose="020B0604020202020204" pitchFamily="34" charset="0"/>
                <a:buChar char="•"/>
              </a:pPr>
              <a:endParaRPr lang="en-US" sz="2400" dirty="0" smtClean="0"/>
            </a:p>
          </p:txBody>
        </p:sp>
        <mc:AlternateContent xmlns:mc="http://schemas.openxmlformats.org/markup-compatibility/2006" xmlns:a14="http://schemas.microsoft.com/office/drawing/2010/main">
          <mc:Choice Requires="a14">
            <p:sp>
              <p:nvSpPr>
                <p:cNvPr id="17" name="TextBox 16"/>
                <p:cNvSpPr txBox="1"/>
                <p:nvPr/>
              </p:nvSpPr>
              <p:spPr>
                <a:xfrm>
                  <a:off x="3200400" y="1607403"/>
                  <a:ext cx="2514600" cy="830997"/>
                </a:xfrm>
                <a:prstGeom prst="rect">
                  <a:avLst/>
                </a:prstGeom>
                <a:noFill/>
                <a:ln>
                  <a:noFill/>
                </a:ln>
              </p:spPr>
              <p:txBody>
                <a:bodyPr wrap="square" rtlCol="0">
                  <a:spAutoFit/>
                </a:bodyPr>
                <a:lstStyle/>
                <a:p>
                  <a:pPr marL="342900" indent="-342900">
                    <a:buFont typeface="Arial" panose="020B0604020202020204" pitchFamily="34" charset="0"/>
                    <a:buChar char="•"/>
                  </a:pPr>
                  <a:r>
                    <a:rPr lang="en-US" sz="2400" dirty="0" smtClean="0"/>
                    <a:t>Circle: </a:t>
                  </a:r>
                  <a14:m>
                    <m:oMath xmlns:m="http://schemas.openxmlformats.org/officeDocument/2006/math">
                      <m:r>
                        <a:rPr lang="en-US" sz="2400" b="0" i="1" smtClean="0">
                          <a:latin typeface="Cambria Math" panose="02040503050406030204" pitchFamily="18" charset="0"/>
                        </a:rPr>
                        <m:t>𝑂</m:t>
                      </m:r>
                      <m:d>
                        <m:dPr>
                          <m:ctrlPr>
                            <a:rPr lang="en-US" sz="2400" b="0" i="1" smtClean="0">
                              <a:latin typeface="Cambria Math" panose="02040503050406030204" pitchFamily="18" charset="0"/>
                            </a:rPr>
                          </m:ctrlPr>
                        </m:dPr>
                        <m:e>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𝑁</m:t>
                              </m:r>
                            </m:e>
                            <m:sup>
                              <m:r>
                                <a:rPr lang="en-US" sz="2400" b="0" i="0" smtClean="0">
                                  <a:latin typeface="Cambria Math" panose="02040503050406030204" pitchFamily="18" charset="0"/>
                                </a:rPr>
                                <m:t>3</m:t>
                              </m:r>
                            </m:sup>
                          </m:sSup>
                        </m:e>
                      </m:d>
                    </m:oMath>
                  </a14:m>
                  <a:endParaRPr lang="en-US" sz="2400" b="0" i="0" dirty="0" smtClean="0">
                    <a:latin typeface="Cambria Math" panose="02040503050406030204" pitchFamily="18" charset="0"/>
                  </a:endParaRPr>
                </a:p>
                <a:p>
                  <a:pPr marL="342900" indent="-342900">
                    <a:buFont typeface="Arial" panose="020B0604020202020204" pitchFamily="34" charset="0"/>
                    <a:buChar char="•"/>
                  </a:pPr>
                  <a:r>
                    <a:rPr lang="en-US" sz="2400" b="0" dirty="0" smtClean="0"/>
                    <a:t>Disk: </a:t>
                  </a:r>
                  <a14:m>
                    <m:oMath xmlns:m="http://schemas.openxmlformats.org/officeDocument/2006/math">
                      <m:r>
                        <a:rPr lang="en-US" sz="2400" b="0" i="1" smtClean="0">
                          <a:latin typeface="Cambria Math" panose="02040503050406030204" pitchFamily="18" charset="0"/>
                        </a:rPr>
                        <m:t>𝑂</m:t>
                      </m:r>
                      <m:d>
                        <m:dPr>
                          <m:ctrlPr>
                            <a:rPr lang="en-US" sz="2400" b="0" i="1" smtClean="0">
                              <a:latin typeface="Cambria Math" panose="02040503050406030204" pitchFamily="18" charset="0"/>
                            </a:rPr>
                          </m:ctrlPr>
                        </m:dPr>
                        <m:e>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𝑁</m:t>
                              </m:r>
                            </m:e>
                            <m:sup>
                              <m:r>
                                <a:rPr lang="en-US" sz="2400" b="0" i="1" smtClean="0">
                                  <a:latin typeface="Cambria Math" panose="02040503050406030204" pitchFamily="18" charset="0"/>
                                </a:rPr>
                                <m:t>4</m:t>
                              </m:r>
                            </m:sup>
                          </m:sSup>
                        </m:e>
                      </m:d>
                    </m:oMath>
                  </a14:m>
                  <a:endParaRPr lang="en-US" sz="2000" dirty="0"/>
                </a:p>
              </p:txBody>
            </p:sp>
          </mc:Choice>
          <mc:Fallback xmlns="">
            <p:sp>
              <p:nvSpPr>
                <p:cNvPr id="17" name="TextBox 16"/>
                <p:cNvSpPr txBox="1">
                  <a:spLocks noRot="1" noChangeAspect="1" noMove="1" noResize="1" noEditPoints="1" noAdjustHandles="1" noChangeArrowheads="1" noChangeShapeType="1" noTextEdit="1"/>
                </p:cNvSpPr>
                <p:nvPr/>
              </p:nvSpPr>
              <p:spPr>
                <a:xfrm>
                  <a:off x="3200400" y="1607403"/>
                  <a:ext cx="2514600" cy="830997"/>
                </a:xfrm>
                <a:prstGeom prst="rect">
                  <a:avLst/>
                </a:prstGeom>
                <a:blipFill rotWithShape="0">
                  <a:blip r:embed="rId6"/>
                  <a:stretch>
                    <a:fillRect l="-3398" t="-5882" b="-16176"/>
                  </a:stretch>
                </a:blipFill>
                <a:ln>
                  <a:noFill/>
                </a:ln>
              </p:spPr>
              <p:txBody>
                <a:bodyPr/>
                <a:lstStyle/>
                <a:p>
                  <a:r>
                    <a:rPr lang="en-US">
                      <a:noFill/>
                    </a:rPr>
                    <a:t> </a:t>
                  </a:r>
                </a:p>
              </p:txBody>
            </p:sp>
          </mc:Fallback>
        </mc:AlternateContent>
      </p:grpSp>
    </p:spTree>
    <p:extLst>
      <p:ext uri="{BB962C8B-B14F-4D97-AF65-F5344CB8AC3E}">
        <p14:creationId xmlns:p14="http://schemas.microsoft.com/office/powerpoint/2010/main" val="1296030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9"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US" u="sng" dirty="0" smtClean="0"/>
                  <a:t>Computational Structure:</a:t>
                </a:r>
              </a:p>
              <a:p>
                <a:pPr marL="514350" indent="-514350">
                  <a:buFont typeface="+mj-lt"/>
                  <a:buAutoNum type="arabicPeriod"/>
                </a:pPr>
                <a:r>
                  <a:rPr lang="en-US" dirty="0" err="1" smtClean="0"/>
                  <a:t>Memoization</a:t>
                </a:r>
                <a:endParaRPr lang="en-US" dirty="0" smtClean="0"/>
              </a:p>
              <a:p>
                <a:pPr marL="795338" lvl="1" indent="-395288"/>
                <a14:m>
                  <m:oMath xmlns:m="http://schemas.openxmlformats.org/officeDocument/2006/math">
                    <m:r>
                      <a:rPr lang="en-US" b="0" i="1" smtClean="0">
                        <a:latin typeface="Cambria Math" panose="02040503050406030204" pitchFamily="18" charset="0"/>
                      </a:rPr>
                      <m:t>𝐷</m:t>
                    </m:r>
                    <m:d>
                      <m:dPr>
                        <m:ctrlPr>
                          <a:rPr lang="en-US" i="1">
                            <a:latin typeface="Cambria Math" panose="02040503050406030204" pitchFamily="18" charset="0"/>
                          </a:rPr>
                        </m:ctrlPr>
                      </m:dPr>
                      <m:e>
                        <m:r>
                          <a:rPr lang="en-US" i="1">
                            <a:latin typeface="Cambria Math" panose="02040503050406030204" pitchFamily="18" charset="0"/>
                          </a:rPr>
                          <m:t>𝜃</m:t>
                        </m:r>
                      </m:e>
                    </m:d>
                    <m:r>
                      <a:rPr lang="en-US" i="1">
                        <a:latin typeface="Cambria Math" panose="02040503050406030204" pitchFamily="18" charset="0"/>
                      </a:rPr>
                      <m:t>=</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r>
                              <m:rPr>
                                <m:sty m:val="p"/>
                              </m:rPr>
                              <a:rPr lang="en-US">
                                <a:latin typeface="Cambria Math" panose="02040503050406030204" pitchFamily="18" charset="0"/>
                              </a:rPr>
                              <m:t>Φ</m:t>
                            </m:r>
                            <m:r>
                              <a:rPr lang="en-US" i="1">
                                <a:latin typeface="Cambria Math" panose="02040503050406030204" pitchFamily="18" charset="0"/>
                              </a:rPr>
                              <m:t>−</m:t>
                            </m:r>
                            <m:r>
                              <a:rPr lang="en-US" i="1">
                                <a:latin typeface="Cambria Math" panose="02040503050406030204" pitchFamily="18" charset="0"/>
                              </a:rPr>
                              <m:t>𝜃</m:t>
                            </m:r>
                            <m:d>
                              <m:dPr>
                                <m:ctrlPr>
                                  <a:rPr lang="en-US" i="1">
                                    <a:latin typeface="Cambria Math" panose="02040503050406030204" pitchFamily="18" charset="0"/>
                                  </a:rPr>
                                </m:ctrlPr>
                              </m:dPr>
                              <m:e>
                                <m:r>
                                  <m:rPr>
                                    <m:sty m:val="p"/>
                                  </m:rPr>
                                  <a:rPr lang="en-US">
                                    <a:latin typeface="Cambria Math" panose="02040503050406030204" pitchFamily="18" charset="0"/>
                                  </a:rPr>
                                  <m:t>Φ</m:t>
                                </m:r>
                              </m:e>
                            </m:d>
                          </m:e>
                        </m:d>
                      </m:e>
                      <m:sup>
                        <m:r>
                          <a:rPr lang="en-US" i="1">
                            <a:latin typeface="Cambria Math" panose="02040503050406030204" pitchFamily="18" charset="0"/>
                          </a:rPr>
                          <m:t>2</m:t>
                        </m:r>
                      </m:sup>
                    </m:sSup>
                  </m:oMath>
                </a14:m>
                <a:r>
                  <a:rPr lang="en-US" dirty="0" smtClean="0"/>
                  <a:t> is evaluated </a:t>
                </a:r>
                <a14:m>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2</m:t>
                            </m:r>
                          </m:sup>
                        </m:sSup>
                      </m:e>
                    </m:d>
                  </m:oMath>
                </a14:m>
                <a:r>
                  <a:rPr lang="en-US" dirty="0" smtClean="0"/>
                  <a:t> times but the set of values only has complexity </a:t>
                </a:r>
                <a14:m>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𝑁</m:t>
                        </m:r>
                      </m:e>
                    </m:d>
                  </m:oMath>
                </a14:m>
                <a:r>
                  <a:rPr lang="en-US" dirty="0" smtClean="0"/>
                  <a:t>.</a:t>
                </a:r>
              </a:p>
              <a:p>
                <a:pPr marL="795338" lvl="1" indent="-395288">
                  <a:buNone/>
                </a:pPr>
                <a14:m>
                  <m:oMath xmlns:m="http://schemas.openxmlformats.org/officeDocument/2006/math">
                    <m:r>
                      <a:rPr lang="en-US" b="0" i="1" smtClean="0">
                        <a:latin typeface="Cambria Math" panose="02040503050406030204" pitchFamily="18" charset="0"/>
                      </a:rPr>
                      <m:t>⇒</m:t>
                    </m:r>
                  </m:oMath>
                </a14:m>
                <a:r>
                  <a:rPr lang="en-US" dirty="0" smtClean="0"/>
                  <a:t> Pre-compute the values </a:t>
                </a:r>
                <a14:m>
                  <m:oMath xmlns:m="http://schemas.openxmlformats.org/officeDocument/2006/math">
                    <m:r>
                      <a:rPr lang="en-US" b="0" i="1" smtClean="0">
                        <a:latin typeface="Cambria Math" panose="02040503050406030204" pitchFamily="18" charset="0"/>
                      </a:rPr>
                      <m:t>𝐷</m:t>
                    </m:r>
                    <m:r>
                      <a:rPr lang="en-US" b="0" i="0" smtClean="0">
                        <a:latin typeface="Cambria Math" panose="02040503050406030204" pitchFamily="18" charset="0"/>
                      </a:rPr>
                      <m:t>(</m:t>
                    </m:r>
                    <m:r>
                      <a:rPr lang="en-US" b="0" i="1" smtClean="0">
                        <a:latin typeface="Cambria Math" panose="02040503050406030204" pitchFamily="18" charset="0"/>
                      </a:rPr>
                      <m:t>𝜃</m:t>
                    </m:r>
                    <m:r>
                      <a:rPr lang="en-US" b="0" i="1" smtClean="0">
                        <a:latin typeface="Cambria Math" panose="02040503050406030204" pitchFamily="18" charset="0"/>
                      </a:rPr>
                      <m:t>)</m:t>
                    </m:r>
                  </m:oMath>
                </a14:m>
                <a:r>
                  <a:rPr lang="en-US" dirty="0" smtClean="0"/>
                  <a:t> for every angle and perform constant-time look up at run-time.</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257800"/>
              </a:xfrm>
              <a:blipFill rotWithShape="0">
                <a:blip r:embed="rId3"/>
                <a:stretch>
                  <a:fillRect l="-1926" t="-1508" r="-889"/>
                </a:stretch>
              </a:blipFill>
            </p:spPr>
            <p:txBody>
              <a:bodyPr/>
              <a:lstStyle/>
              <a:p>
                <a:r>
                  <a:rPr lang="en-US">
                    <a:noFill/>
                  </a:rPr>
                  <a:t> </a:t>
                </a:r>
              </a:p>
            </p:txBody>
          </p:sp>
        </mc:Fallback>
      </mc:AlternateContent>
      <p:sp>
        <p:nvSpPr>
          <p:cNvPr id="2" name="Title 1"/>
          <p:cNvSpPr>
            <a:spLocks noGrp="1"/>
          </p:cNvSpPr>
          <p:nvPr>
            <p:ph type="title"/>
          </p:nvPr>
        </p:nvSpPr>
        <p:spPr/>
        <p:txBody>
          <a:bodyPr>
            <a:normAutofit fontScale="90000"/>
          </a:bodyPr>
          <a:lstStyle/>
          <a:p>
            <a:r>
              <a:rPr lang="en-US" sz="4800" dirty="0" smtClean="0"/>
              <a:t>How can we compute it effectively?</a:t>
            </a:r>
            <a:endParaRPr lang="en-US" sz="4800" dirty="0"/>
          </a:p>
        </p:txBody>
      </p:sp>
    </p:spTree>
    <p:extLst>
      <p:ext uri="{BB962C8B-B14F-4D97-AF65-F5344CB8AC3E}">
        <p14:creationId xmlns:p14="http://schemas.microsoft.com/office/powerpoint/2010/main" val="2983098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4800" dirty="0"/>
          </a:p>
        </p:txBody>
      </p:sp>
      <p:sp>
        <p:nvSpPr>
          <p:cNvPr id="3" name="Content Placeholder 2"/>
          <p:cNvSpPr>
            <a:spLocks noGrp="1"/>
          </p:cNvSpPr>
          <p:nvPr>
            <p:ph idx="1"/>
          </p:nvPr>
        </p:nvSpPr>
        <p:spPr>
          <a:xfrm>
            <a:off x="457200" y="1600200"/>
            <a:ext cx="8229600" cy="5029200"/>
          </a:xfrm>
        </p:spPr>
        <p:txBody>
          <a:bodyPr>
            <a:normAutofit/>
          </a:bodyPr>
          <a:lstStyle/>
          <a:p>
            <a:pPr marL="0" indent="0" algn="ctr">
              <a:buNone/>
            </a:pPr>
            <a:endParaRPr lang="en-US" dirty="0" smtClean="0"/>
          </a:p>
          <a:p>
            <a:pPr marL="0" indent="0" algn="ctr">
              <a:buNone/>
            </a:pPr>
            <a:r>
              <a:rPr lang="en-US" sz="3600" dirty="0" smtClean="0"/>
              <a:t>What do we want to compute?</a:t>
            </a:r>
          </a:p>
          <a:p>
            <a:pPr marL="0" indent="0" algn="ctr">
              <a:buNone/>
            </a:pPr>
            <a:r>
              <a:rPr lang="en-US" sz="2400" dirty="0" smtClean="0"/>
              <a:t>(What established theory can we apply?)</a:t>
            </a:r>
          </a:p>
          <a:p>
            <a:pPr marL="0" indent="0" algn="ctr">
              <a:buNone/>
            </a:pPr>
            <a:endParaRPr lang="en-US" dirty="0" smtClean="0"/>
          </a:p>
          <a:p>
            <a:pPr marL="0" indent="0" algn="ctr">
              <a:buNone/>
            </a:pPr>
            <a:endParaRPr lang="en-US" dirty="0"/>
          </a:p>
          <a:p>
            <a:pPr marL="0" indent="0" algn="ctr">
              <a:buNone/>
            </a:pPr>
            <a:r>
              <a:rPr lang="en-US" sz="3600" dirty="0" smtClean="0"/>
              <a:t>How do we compute it effectively?</a:t>
            </a:r>
          </a:p>
          <a:p>
            <a:pPr marL="0" indent="0" algn="ctr">
              <a:buNone/>
            </a:pPr>
            <a:r>
              <a:rPr lang="en-US" sz="2400" dirty="0" smtClean="0"/>
              <a:t>(How do we implement efficiently/robustly?)</a:t>
            </a:r>
          </a:p>
        </p:txBody>
      </p:sp>
    </p:spTree>
    <p:extLst>
      <p:ext uri="{BB962C8B-B14F-4D97-AF65-F5344CB8AC3E}">
        <p14:creationId xmlns:p14="http://schemas.microsoft.com/office/powerpoint/2010/main" val="617345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US" u="sng" dirty="0" smtClean="0"/>
                  <a:t>Computational </a:t>
                </a:r>
                <a:r>
                  <a:rPr lang="en-US" u="sng" dirty="0"/>
                  <a:t>Structure</a:t>
                </a:r>
                <a:r>
                  <a:rPr lang="en-US" u="sng" dirty="0" smtClean="0"/>
                  <a:t>:</a:t>
                </a:r>
              </a:p>
              <a:p>
                <a:pPr marL="514350" indent="-514350">
                  <a:buFont typeface="+mj-lt"/>
                  <a:buAutoNum type="arabicPeriod" startAt="2"/>
                </a:pPr>
                <a:r>
                  <a:rPr lang="en-US" dirty="0" smtClean="0"/>
                  <a:t>Fast Correlation</a:t>
                </a:r>
              </a:p>
              <a:p>
                <a:pPr marL="795338" lvl="1" indent="-395288"/>
                <a:r>
                  <a:rPr lang="en-US" b="0" dirty="0" smtClean="0"/>
                  <a:t>The distance can be expressed as:</a:t>
                </a:r>
                <a:br>
                  <a:rPr lang="en-US" b="0" dirty="0" smtClean="0"/>
                </a:br>
                <a14:m>
                  <m:oMath xmlns:m="http://schemas.openxmlformats.org/officeDocument/2006/math">
                    <m:r>
                      <a:rPr lang="en-US" b="0" i="0" smtClean="0">
                        <a:latin typeface="Cambria Math" panose="02040503050406030204" pitchFamily="18" charset="0"/>
                      </a:rPr>
                      <m:t>          </m:t>
                    </m:r>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𝜃</m:t>
                            </m:r>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Φ</m:t>
                                </m:r>
                              </m:e>
                            </m:d>
                          </m:e>
                        </m:d>
                      </m:e>
                      <m:sup>
                        <m:r>
                          <a:rPr lang="en-US" b="0" i="1" smtClean="0">
                            <a:latin typeface="Cambria Math" panose="02040503050406030204" pitchFamily="18" charset="0"/>
                          </a:rPr>
                          <m:t>2</m:t>
                        </m:r>
                      </m:sup>
                    </m:sSup>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𝐶</m:t>
                        </m:r>
                        <m:d>
                          <m:dPr>
                            <m:ctrlPr>
                              <a:rPr lang="en-US" b="0" i="1" smtClean="0">
                                <a:latin typeface="Cambria Math" panose="02040503050406030204" pitchFamily="18" charset="0"/>
                              </a:rPr>
                            </m:ctrlPr>
                          </m:dPr>
                          <m:e>
                            <m:r>
                              <a:rPr lang="en-US" b="0" i="1" smtClean="0">
                                <a:latin typeface="Cambria Math" panose="02040503050406030204" pitchFamily="18" charset="0"/>
                              </a:rPr>
                              <m:t>0</m:t>
                            </m:r>
                          </m:e>
                        </m:d>
                        <m:r>
                          <a:rPr lang="en-US" b="0" i="1" smtClean="0">
                            <a:latin typeface="Cambria Math" panose="02040503050406030204" pitchFamily="18" charset="0"/>
                          </a:rPr>
                          <m:t>−</m:t>
                        </m:r>
                        <m:r>
                          <a:rPr lang="en-US" b="0" i="1" smtClean="0">
                            <a:latin typeface="Cambria Math" panose="02040503050406030204" pitchFamily="18" charset="0"/>
                          </a:rPr>
                          <m:t>𝐶</m:t>
                        </m:r>
                        <m:d>
                          <m:dPr>
                            <m:ctrlPr>
                              <a:rPr lang="en-US" b="0" i="1" smtClean="0">
                                <a:latin typeface="Cambria Math" panose="02040503050406030204" pitchFamily="18" charset="0"/>
                              </a:rPr>
                            </m:ctrlPr>
                          </m:dPr>
                          <m:e>
                            <m:r>
                              <a:rPr lang="en-US" b="0" i="1" smtClean="0">
                                <a:latin typeface="Cambria Math" panose="02040503050406030204" pitchFamily="18" charset="0"/>
                              </a:rPr>
                              <m:t>𝜃</m:t>
                            </m:r>
                          </m:e>
                        </m:d>
                      </m:e>
                    </m:d>
                  </m:oMath>
                </a14:m>
                <a:r>
                  <a:rPr lang="en-US" b="0" dirty="0" smtClean="0"/>
                  <a:t/>
                </a:r>
                <a:br>
                  <a:rPr lang="en-US" b="0" dirty="0" smtClean="0"/>
                </a:br>
                <a:r>
                  <a:rPr lang="en-US" b="0" dirty="0" smtClean="0"/>
                  <a:t>with </a:t>
                </a:r>
                <a14:m>
                  <m:oMath xmlns:m="http://schemas.openxmlformats.org/officeDocument/2006/math">
                    <m:r>
                      <a:rPr lang="en-US" b="0" i="1" smtClean="0">
                        <a:latin typeface="Cambria Math" panose="02040503050406030204" pitchFamily="18" charset="0"/>
                      </a:rPr>
                      <m:t>𝐶</m:t>
                    </m:r>
                    <m:d>
                      <m:dPr>
                        <m:ctrlPr>
                          <a:rPr lang="en-US" b="0" i="1" smtClean="0">
                            <a:latin typeface="Cambria Math" panose="02040503050406030204" pitchFamily="18" charset="0"/>
                          </a:rPr>
                        </m:ctrlPr>
                      </m:dPr>
                      <m:e>
                        <m:r>
                          <a:rPr lang="en-US" b="0" i="1" smtClean="0">
                            <a:latin typeface="Cambria Math" panose="02040503050406030204" pitchFamily="18" charset="0"/>
                          </a:rPr>
                          <m:t>𝜃</m:t>
                        </m:r>
                      </m:e>
                    </m:d>
                    <m:r>
                      <a:rPr lang="en-US" b="0" i="1" smtClean="0">
                        <a:latin typeface="Cambria Math" panose="02040503050406030204" pitchFamily="18" charset="0"/>
                      </a:rPr>
                      <m:t>=</m:t>
                    </m:r>
                    <m:r>
                      <a:rPr lang="en-US" i="1">
                        <a:latin typeface="Cambria Math" panose="02040503050406030204" pitchFamily="18" charset="0"/>
                      </a:rPr>
                      <m:t>〈</m:t>
                    </m:r>
                    <m:r>
                      <m:rPr>
                        <m:sty m:val="p"/>
                      </m:rPr>
                      <a:rPr lang="en-US">
                        <a:latin typeface="Cambria Math" panose="02040503050406030204" pitchFamily="18" charset="0"/>
                      </a:rPr>
                      <m:t>Φ</m:t>
                    </m:r>
                    <m:r>
                      <a:rPr lang="en-US" i="1">
                        <a:latin typeface="Cambria Math" panose="02040503050406030204" pitchFamily="18" charset="0"/>
                      </a:rPr>
                      <m:t>,</m:t>
                    </m:r>
                    <m:r>
                      <a:rPr lang="en-US" i="1">
                        <a:latin typeface="Cambria Math" panose="02040503050406030204" pitchFamily="18" charset="0"/>
                      </a:rPr>
                      <m:t>𝜃</m:t>
                    </m:r>
                    <m:d>
                      <m:dPr>
                        <m:ctrlPr>
                          <a:rPr lang="en-US" i="1">
                            <a:latin typeface="Cambria Math" panose="02040503050406030204" pitchFamily="18" charset="0"/>
                          </a:rPr>
                        </m:ctrlPr>
                      </m:dPr>
                      <m:e>
                        <m:r>
                          <m:rPr>
                            <m:sty m:val="p"/>
                          </m:rPr>
                          <a:rPr lang="en-US">
                            <a:latin typeface="Cambria Math" panose="02040503050406030204" pitchFamily="18" charset="0"/>
                          </a:rPr>
                          <m:t>Φ</m:t>
                        </m:r>
                      </m:e>
                    </m:d>
                    <m:r>
                      <a:rPr lang="en-US" i="1">
                        <a:latin typeface="Cambria Math" panose="02040503050406030204" pitchFamily="18" charset="0"/>
                      </a:rPr>
                      <m:t>〉</m:t>
                    </m:r>
                  </m:oMath>
                </a14:m>
                <a:r>
                  <a:rPr lang="en-US" dirty="0" smtClean="0"/>
                  <a:t> the auto-correlation of </a:t>
                </a:r>
                <a14:m>
                  <m:oMath xmlns:m="http://schemas.openxmlformats.org/officeDocument/2006/math">
                    <m:r>
                      <m:rPr>
                        <m:sty m:val="p"/>
                      </m:rPr>
                      <a:rPr lang="en-US" b="0" i="0" smtClean="0">
                        <a:latin typeface="Cambria Math" panose="02040503050406030204" pitchFamily="18" charset="0"/>
                      </a:rPr>
                      <m:t>Φ</m:t>
                    </m:r>
                  </m:oMath>
                </a14:m>
                <a:r>
                  <a:rPr lang="en-US" dirty="0" smtClean="0"/>
                  <a:t>.</a:t>
                </a:r>
              </a:p>
              <a:p>
                <a:pPr marL="795338" lvl="1" indent="-395288">
                  <a:buNone/>
                </a:pPr>
                <a14:m>
                  <m:oMath xmlns:m="http://schemas.openxmlformats.org/officeDocument/2006/math">
                    <m:r>
                      <a:rPr lang="en-US" b="0" i="1" smtClean="0">
                        <a:latin typeface="Cambria Math" panose="02040503050406030204" pitchFamily="18" charset="0"/>
                      </a:rPr>
                      <m:t>⇒</m:t>
                    </m:r>
                  </m:oMath>
                </a14:m>
                <a:r>
                  <a:rPr lang="en-US" dirty="0" smtClean="0"/>
                  <a:t> Correlation in the spatial domain is multiplication in the frequency domain –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r>
                      <a:rPr lang="en-US" b="0" i="1" smtClean="0">
                        <a:latin typeface="Cambria Math" panose="02040503050406030204" pitchFamily="18" charset="0"/>
                      </a:rPr>
                      <m:t>𝑁</m:t>
                    </m:r>
                    <m:r>
                      <a:rPr lang="en-US" b="0" i="1" smtClean="0">
                        <a:latin typeface="Cambria Math" panose="02040503050406030204" pitchFamily="18" charset="0"/>
                      </a:rPr>
                      <m:t>)/</m:t>
                    </m:r>
                    <m:r>
                      <a:rPr lang="en-US" b="0" i="1" smtClean="0">
                        <a:latin typeface="Cambria Math" panose="02040503050406030204" pitchFamily="18" charset="0"/>
                      </a:rPr>
                      <m:t>𝑂</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2</m:t>
                            </m:r>
                          </m:sup>
                        </m:sSup>
                      </m:e>
                    </m:d>
                  </m:oMath>
                </a14:m>
                <a:r>
                  <a:rPr lang="en-US" dirty="0" smtClean="0"/>
                  <a:t>.</a:t>
                </a:r>
              </a:p>
              <a:p>
                <a:pPr marL="795338" lvl="1" indent="-395288">
                  <a:buNone/>
                </a:pPr>
                <a14:m>
                  <m:oMath xmlns:m="http://schemas.openxmlformats.org/officeDocument/2006/math">
                    <m:r>
                      <a:rPr lang="en-US" b="0" i="1" smtClean="0">
                        <a:latin typeface="Cambria Math" panose="02040503050406030204" pitchFamily="18" charset="0"/>
                      </a:rPr>
                      <m:t>⇒</m:t>
                    </m:r>
                  </m:oMath>
                </a14:m>
                <a:r>
                  <a:rPr lang="en-US" dirty="0" smtClean="0"/>
                  <a:t> The change of basis to/from frequency space can be done with an FFT – </a:t>
                </a:r>
                <a14:m>
                  <m:oMath xmlns:m="http://schemas.openxmlformats.org/officeDocument/2006/math">
                    <m:r>
                      <a:rPr lang="en-US" b="0" i="1" smtClean="0">
                        <a:latin typeface="Cambria Math" panose="02040503050406030204" pitchFamily="18" charset="0"/>
                      </a:rPr>
                      <m:t>𝑂</m:t>
                    </m:r>
                    <m:r>
                      <a:rPr lang="en-US" b="0" i="1" smtClean="0">
                        <a:latin typeface="Cambria Math" panose="02040503050406030204" pitchFamily="18" charset="0"/>
                      </a:rPr>
                      <m:t>(</m:t>
                    </m:r>
                    <m:r>
                      <a:rPr lang="en-US" b="0" i="1" smtClean="0">
                        <a:latin typeface="Cambria Math" panose="02040503050406030204" pitchFamily="18" charset="0"/>
                      </a:rPr>
                      <m:t>𝑁</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r>
                          <a:rPr lang="en-US" b="0" i="1" smtClean="0">
                            <a:latin typeface="Cambria Math" panose="02040503050406030204" pitchFamily="18" charset="0"/>
                          </a:rPr>
                          <m:t>𝑁</m:t>
                        </m:r>
                        <m:r>
                          <a:rPr lang="en-US" b="0" i="1" smtClean="0">
                            <a:latin typeface="Cambria Math" panose="02040503050406030204" pitchFamily="18" charset="0"/>
                          </a:rPr>
                          <m:t>)</m:t>
                        </m:r>
                      </m:e>
                    </m:func>
                    <m:r>
                      <a:rPr lang="en-US" b="0" i="1" smtClean="0">
                        <a:latin typeface="Cambria Math" panose="02040503050406030204" pitchFamily="18" charset="0"/>
                      </a:rPr>
                      <m:t>/</m:t>
                    </m:r>
                    <m:r>
                      <a:rPr lang="en-US" i="1">
                        <a:latin typeface="Cambria Math" panose="02040503050406030204" pitchFamily="18" charset="0"/>
                      </a:rPr>
                      <m:t>𝑂</m:t>
                    </m:r>
                    <m:r>
                      <a:rPr lang="en-US" i="1">
                        <a:latin typeface="Cambria Math" panose="02040503050406030204" pitchFamily="18" charset="0"/>
                      </a:rPr>
                      <m:t>(</m:t>
                    </m:r>
                    <m:sSup>
                      <m:sSupPr>
                        <m:ctrlPr>
                          <a:rPr lang="en-US" b="0" i="1" smtClean="0">
                            <a:latin typeface="Cambria Math" panose="02040503050406030204" pitchFamily="18" charset="0"/>
                          </a:rPr>
                        </m:ctrlPr>
                      </m:sSupPr>
                      <m:e>
                        <m:r>
                          <a:rPr lang="en-US" i="1">
                            <a:latin typeface="Cambria Math" panose="02040503050406030204" pitchFamily="18" charset="0"/>
                          </a:rPr>
                          <m:t>𝑁</m:t>
                        </m:r>
                      </m:e>
                      <m:sup>
                        <m:r>
                          <a:rPr lang="en-US" b="0" i="1" smtClean="0">
                            <a:latin typeface="Cambria Math" panose="02040503050406030204" pitchFamily="18" charset="0"/>
                          </a:rPr>
                          <m:t>2</m:t>
                        </m:r>
                      </m:sup>
                    </m:sSup>
                    <m:func>
                      <m:funcPr>
                        <m:ctrlPr>
                          <a:rPr lang="en-US" i="1">
                            <a:latin typeface="Cambria Math" panose="02040503050406030204" pitchFamily="18" charset="0"/>
                          </a:rPr>
                        </m:ctrlPr>
                      </m:funcPr>
                      <m:fName>
                        <m:r>
                          <m:rPr>
                            <m:sty m:val="p"/>
                          </m:rPr>
                          <a:rPr lang="en-US">
                            <a:latin typeface="Cambria Math" panose="02040503050406030204" pitchFamily="18" charset="0"/>
                          </a:rPr>
                          <m:t>log</m:t>
                        </m:r>
                      </m:fName>
                      <m:e>
                        <m:r>
                          <a:rPr lang="en-US" i="1">
                            <a:latin typeface="Cambria Math" panose="02040503050406030204" pitchFamily="18" charset="0"/>
                          </a:rPr>
                          <m:t>𝑁</m:t>
                        </m:r>
                        <m:r>
                          <a:rPr lang="en-US" i="1">
                            <a:latin typeface="Cambria Math" panose="02040503050406030204" pitchFamily="18" charset="0"/>
                          </a:rPr>
                          <m:t>)</m:t>
                        </m:r>
                      </m:e>
                    </m:func>
                  </m:oMath>
                </a14:m>
                <a:r>
                  <a:rPr lang="en-US" dirty="0" smtClean="0"/>
                  <a:t/>
                </a:r>
                <a:br>
                  <a:rPr lang="en-US" dirty="0" smtClean="0"/>
                </a:br>
                <a:r>
                  <a:rPr lang="en-US" dirty="0" smtClean="0"/>
                  <a:t>[Gauss, 1805][Cooley and </a:t>
                </a:r>
                <a:r>
                  <a:rPr lang="en-US" dirty="0" err="1" smtClean="0"/>
                  <a:t>Tukey</a:t>
                </a:r>
                <a:r>
                  <a:rPr lang="en-US" dirty="0" smtClean="0"/>
                  <a:t>, 1965]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257800"/>
              </a:xfrm>
              <a:blipFill rotWithShape="0">
                <a:blip r:embed="rId3"/>
                <a:stretch>
                  <a:fillRect l="-1926" t="-1508" r="-815"/>
                </a:stretch>
              </a:blipFill>
            </p:spPr>
            <p:txBody>
              <a:bodyPr/>
              <a:lstStyle/>
              <a:p>
                <a:r>
                  <a:rPr lang="en-US">
                    <a:noFill/>
                  </a:rPr>
                  <a:t> </a:t>
                </a:r>
              </a:p>
            </p:txBody>
          </p:sp>
        </mc:Fallback>
      </mc:AlternateContent>
      <p:sp>
        <p:nvSpPr>
          <p:cNvPr id="2" name="Title 1"/>
          <p:cNvSpPr>
            <a:spLocks noGrp="1"/>
          </p:cNvSpPr>
          <p:nvPr>
            <p:ph type="title"/>
          </p:nvPr>
        </p:nvSpPr>
        <p:spPr/>
        <p:txBody>
          <a:bodyPr>
            <a:normAutofit fontScale="90000"/>
          </a:bodyPr>
          <a:lstStyle/>
          <a:p>
            <a:r>
              <a:rPr lang="en-US" sz="4800" dirty="0" smtClean="0"/>
              <a:t>How can we compute it effectively?</a:t>
            </a:r>
            <a:endParaRPr lang="en-US" sz="4800" dirty="0"/>
          </a:p>
        </p:txBody>
      </p:sp>
    </p:spTree>
    <p:extLst>
      <p:ext uri="{BB962C8B-B14F-4D97-AF65-F5344CB8AC3E}">
        <p14:creationId xmlns:p14="http://schemas.microsoft.com/office/powerpoint/2010/main" val="1320415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Efficient Implementation</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457200" lvl="1" indent="0">
                  <a:buNone/>
                </a:pPr>
                <a:endParaRPr lang="en-US" altLang="en-US" sz="2600" u="sng" dirty="0" smtClean="0">
                  <a:latin typeface="Comic Sans MS" panose="030F0702030302020204" pitchFamily="66" charset="0"/>
                </a:endParaRPr>
              </a:p>
              <a:p>
                <a:pPr marL="457200" lvl="1" indent="0">
                  <a:buNone/>
                </a:pPr>
                <a:r>
                  <a:rPr lang="en-US" altLang="en-US" sz="2600" u="sng" dirty="0" err="1" smtClean="0">
                    <a:latin typeface="Comic Sans MS" panose="030F0702030302020204" pitchFamily="66" charset="0"/>
                  </a:rPr>
                  <a:t>FindRotationalSymmetries</a:t>
                </a:r>
                <a:r>
                  <a:rPr lang="en-US" altLang="en-US" sz="2600" dirty="0" smtClean="0">
                    <a:latin typeface="Comic Sans MS" panose="030F0702030302020204" pitchFamily="66" charset="0"/>
                  </a:rPr>
                  <a:t>( </a:t>
                </a:r>
                <a14:m>
                  <m:oMath xmlns:m="http://schemas.openxmlformats.org/officeDocument/2006/math">
                    <m:r>
                      <a:rPr lang="en-US" altLang="en-US" sz="2600" b="0" i="1" dirty="0" smtClean="0">
                        <a:latin typeface="Cambria Math" panose="02040503050406030204" pitchFamily="18" charset="0"/>
                      </a:rPr>
                      <m:t>𝑆</m:t>
                    </m:r>
                  </m:oMath>
                </a14:m>
                <a:r>
                  <a:rPr lang="en-US" altLang="en-US" sz="2600" dirty="0">
                    <a:latin typeface="Comic Sans MS" panose="030F0702030302020204" pitchFamily="66" charset="0"/>
                  </a:rPr>
                  <a:t> )</a:t>
                </a:r>
              </a:p>
              <a:p>
                <a:pPr marL="1314450" lvl="2" indent="-457200">
                  <a:buFont typeface="+mj-lt"/>
                  <a:buAutoNum type="arabicPeriod"/>
                </a:pPr>
                <a:r>
                  <a:rPr lang="en-US" altLang="en-US" sz="2200" dirty="0" smtClean="0">
                    <a:latin typeface="Comic Sans MS" panose="030F0702030302020204" pitchFamily="66" charset="0"/>
                  </a:rPr>
                  <a:t> </a:t>
                </a:r>
                <a14:m>
                  <m:oMath xmlns:m="http://schemas.openxmlformats.org/officeDocument/2006/math">
                    <m:r>
                      <m:rPr>
                        <m:sty m:val="p"/>
                      </m:rPr>
                      <a:rPr lang="en-US" altLang="en-US" sz="2200" b="0" i="0" smtClean="0">
                        <a:latin typeface="Cambria Math" panose="02040503050406030204" pitchFamily="18" charset="0"/>
                      </a:rPr>
                      <m:t>Φ</m:t>
                    </m:r>
                  </m:oMath>
                </a14:m>
                <a:r>
                  <a:rPr lang="en-US" altLang="en-US" sz="2200" dirty="0" smtClean="0">
                    <a:latin typeface="Comic Sans MS" panose="030F0702030302020204" pitchFamily="66" charset="0"/>
                  </a:rPr>
                  <a:t> = Function( </a:t>
                </a:r>
                <a14:m>
                  <m:oMath xmlns:m="http://schemas.openxmlformats.org/officeDocument/2006/math">
                    <m:r>
                      <a:rPr lang="en-US" altLang="en-US" sz="2200" b="0" i="1" smtClean="0">
                        <a:latin typeface="Cambria Math" panose="02040503050406030204" pitchFamily="18" charset="0"/>
                      </a:rPr>
                      <m:t>𝑆</m:t>
                    </m:r>
                  </m:oMath>
                </a14:m>
                <a:r>
                  <a:rPr lang="en-US" altLang="en-US" sz="2200" dirty="0" smtClean="0">
                    <a:latin typeface="Comic Sans MS" panose="030F0702030302020204" pitchFamily="66" charset="0"/>
                  </a:rPr>
                  <a:t> )</a:t>
                </a:r>
                <a:endParaRPr lang="en-US" altLang="en-US" sz="2200" b="0" dirty="0" smtClean="0"/>
              </a:p>
              <a:p>
                <a:pPr marL="1314450" lvl="2" indent="-457200">
                  <a:buFont typeface="+mj-lt"/>
                  <a:buAutoNum type="arabicPeriod"/>
                </a:pPr>
                <a:r>
                  <a:rPr lang="en-US" altLang="en-US" sz="2200" dirty="0" smtClean="0">
                    <a:latin typeface="Comic Sans MS" panose="030F0702030302020204" pitchFamily="66" charset="0"/>
                  </a:rPr>
                  <a:t> </a:t>
                </a:r>
                <a14:m>
                  <m:oMath xmlns:m="http://schemas.openxmlformats.org/officeDocument/2006/math">
                    <m:r>
                      <a:rPr lang="en-US" altLang="en-US" sz="2200" b="0" i="1" smtClean="0">
                        <a:latin typeface="Cambria Math" panose="02040503050406030204" pitchFamily="18" charset="0"/>
                      </a:rPr>
                      <m:t>𝐶</m:t>
                    </m:r>
                  </m:oMath>
                </a14:m>
                <a:r>
                  <a:rPr lang="en-US" altLang="en-US" sz="2200" dirty="0" smtClean="0">
                    <a:latin typeface="Comic Sans MS" panose="030F0702030302020204" pitchFamily="66" charset="0"/>
                  </a:rPr>
                  <a:t> = </a:t>
                </a:r>
                <a:r>
                  <a:rPr lang="en-US" altLang="en-US" sz="2200" dirty="0" err="1" smtClean="0">
                    <a:latin typeface="Comic Sans MS" panose="030F0702030302020204" pitchFamily="66" charset="0"/>
                  </a:rPr>
                  <a:t>AutoCorrelation</a:t>
                </a:r>
                <a:r>
                  <a:rPr lang="en-US" altLang="en-US" sz="2200" dirty="0" smtClean="0">
                    <a:latin typeface="Comic Sans MS" panose="030F0702030302020204" pitchFamily="66" charset="0"/>
                  </a:rPr>
                  <a:t>( </a:t>
                </a:r>
                <a14:m>
                  <m:oMath xmlns:m="http://schemas.openxmlformats.org/officeDocument/2006/math">
                    <m:r>
                      <m:rPr>
                        <m:sty m:val="p"/>
                      </m:rPr>
                      <a:rPr lang="en-US" altLang="en-US" sz="2200" b="0" i="0" smtClean="0">
                        <a:latin typeface="Cambria Math" panose="02040503050406030204" pitchFamily="18" charset="0"/>
                      </a:rPr>
                      <m:t>Φ</m:t>
                    </m:r>
                  </m:oMath>
                </a14:m>
                <a:r>
                  <a:rPr lang="en-US" altLang="en-US" sz="2200" dirty="0" smtClean="0">
                    <a:latin typeface="Comic Sans MS" panose="030F0702030302020204" pitchFamily="66" charset="0"/>
                  </a:rPr>
                  <a:t> )</a:t>
                </a:r>
              </a:p>
              <a:p>
                <a:pPr marL="1314450" lvl="2" indent="-457200">
                  <a:buFont typeface="+mj-lt"/>
                  <a:buAutoNum type="arabicPeriod"/>
                </a:pPr>
                <a:r>
                  <a:rPr lang="en-US" altLang="en-US" sz="2200" dirty="0" smtClean="0">
                    <a:latin typeface="Comic Sans MS" panose="030F0702030302020204" pitchFamily="66" charset="0"/>
                  </a:rPr>
                  <a:t> For each </a:t>
                </a:r>
                <a14:m>
                  <m:oMath xmlns:m="http://schemas.openxmlformats.org/officeDocument/2006/math">
                    <m:r>
                      <a:rPr lang="en-US" altLang="en-US" sz="2200" b="0" i="1" smtClean="0">
                        <a:latin typeface="Cambria Math" panose="02040503050406030204" pitchFamily="18" charset="0"/>
                      </a:rPr>
                      <m:t>𝑘</m:t>
                    </m:r>
                    <m:r>
                      <a:rPr lang="en-US" altLang="en-US" sz="2200" b="0" i="1" smtClean="0">
                        <a:latin typeface="Cambria Math" panose="02040503050406030204" pitchFamily="18" charset="0"/>
                      </a:rPr>
                      <m:t>∈[2,</m:t>
                    </m:r>
                    <m:r>
                      <a:rPr lang="en-US" altLang="en-US" sz="2200" b="0" i="1" smtClean="0">
                        <a:latin typeface="Cambria Math" panose="02040503050406030204" pitchFamily="18" charset="0"/>
                      </a:rPr>
                      <m:t>𝐾</m:t>
                    </m:r>
                    <m:r>
                      <a:rPr lang="en-US" altLang="en-US" sz="2200" b="0" i="1" smtClean="0">
                        <a:latin typeface="Cambria Math" panose="02040503050406030204" pitchFamily="18" charset="0"/>
                      </a:rPr>
                      <m:t>]</m:t>
                    </m:r>
                  </m:oMath>
                </a14:m>
                <a:endParaRPr lang="en-US" altLang="en-US" sz="2200" dirty="0">
                  <a:latin typeface="Comic Sans MS" panose="030F0702030302020204" pitchFamily="66" charset="0"/>
                </a:endParaRPr>
              </a:p>
              <a:p>
                <a:pPr marL="1314450" lvl="2" indent="-457200">
                  <a:buFont typeface="+mj-lt"/>
                  <a:buAutoNum type="arabicPeriod"/>
                </a:pPr>
                <a:r>
                  <a:rPr lang="en-US" altLang="en-US" sz="2200" dirty="0" smtClean="0">
                    <a:latin typeface="Comic Sans MS" panose="030F0702030302020204" pitchFamily="66" charset="0"/>
                  </a:rPr>
                  <a:t>      For each </a:t>
                </a:r>
                <a14:m>
                  <m:oMath xmlns:m="http://schemas.openxmlformats.org/officeDocument/2006/math">
                    <m:r>
                      <a:rPr lang="en-US" altLang="en-US" sz="2200" b="0" i="1" smtClean="0">
                        <a:latin typeface="Cambria Math" panose="02040503050406030204" pitchFamily="18" charset="0"/>
                      </a:rPr>
                      <m:t>𝑗</m:t>
                    </m:r>
                    <m:r>
                      <a:rPr lang="en-US" altLang="en-US" sz="2200" b="0" i="1" smtClean="0">
                        <a:latin typeface="Cambria Math" panose="02040503050406030204" pitchFamily="18" charset="0"/>
                      </a:rPr>
                      <m:t>∈[0,</m:t>
                    </m:r>
                    <m:r>
                      <a:rPr lang="en-US" altLang="en-US" sz="2200" b="0" i="1" smtClean="0">
                        <a:latin typeface="Cambria Math" panose="02040503050406030204" pitchFamily="18" charset="0"/>
                      </a:rPr>
                      <m:t>𝑘</m:t>
                    </m:r>
                    <m:r>
                      <a:rPr lang="en-US" altLang="en-US" sz="2200" b="0" i="1" smtClean="0">
                        <a:latin typeface="Cambria Math" panose="02040503050406030204" pitchFamily="18" charset="0"/>
                      </a:rPr>
                      <m:t>−1]</m:t>
                    </m:r>
                  </m:oMath>
                </a14:m>
                <a:endParaRPr lang="en-US" altLang="en-US" sz="2200" dirty="0" smtClean="0"/>
              </a:p>
              <a:p>
                <a:pPr marL="1314450" lvl="2" indent="-457200">
                  <a:buFont typeface="+mj-lt"/>
                  <a:buAutoNum type="arabicPeriod"/>
                </a:pPr>
                <a:r>
                  <a:rPr lang="en-US" altLang="en-US" sz="2200" dirty="0">
                    <a:latin typeface="Comic Sans MS" panose="030F0702030302020204" pitchFamily="66" charset="0"/>
                  </a:rPr>
                  <a:t> </a:t>
                </a:r>
                <a:r>
                  <a:rPr lang="en-US" altLang="en-US" sz="2200" dirty="0" smtClean="0">
                    <a:latin typeface="Comic Sans MS" panose="030F0702030302020204" pitchFamily="66" charset="0"/>
                  </a:rPr>
                  <a:t>          </a:t>
                </a:r>
                <a14:m>
                  <m:oMath xmlns:m="http://schemas.openxmlformats.org/officeDocument/2006/math">
                    <m:r>
                      <m:rPr>
                        <m:sty m:val="p"/>
                      </m:rPr>
                      <a:rPr lang="en-US" altLang="en-US" sz="2200" b="0" i="0" smtClean="0">
                        <a:latin typeface="Cambria Math" panose="02040503050406030204" pitchFamily="18" charset="0"/>
                      </a:rPr>
                      <m:t>sym</m:t>
                    </m:r>
                    <m:d>
                      <m:dPr>
                        <m:begChr m:val="["/>
                        <m:endChr m:val="]"/>
                        <m:ctrlPr>
                          <a:rPr lang="en-US" altLang="en-US" sz="2200" b="0" i="1" smtClean="0">
                            <a:latin typeface="Cambria Math" panose="02040503050406030204" pitchFamily="18" charset="0"/>
                          </a:rPr>
                        </m:ctrlPr>
                      </m:dPr>
                      <m:e>
                        <m:r>
                          <a:rPr lang="en-US" altLang="en-US" sz="2200" b="0" i="1" smtClean="0">
                            <a:latin typeface="Cambria Math" panose="02040503050406030204" pitchFamily="18" charset="0"/>
                          </a:rPr>
                          <m:t>𝑘</m:t>
                        </m:r>
                      </m:e>
                    </m:d>
                    <m:r>
                      <a:rPr lang="en-US" altLang="en-US" sz="2200" b="0" i="1" smtClean="0">
                        <a:latin typeface="Cambria Math" panose="02040503050406030204" pitchFamily="18" charset="0"/>
                      </a:rPr>
                      <m:t>+=</m:t>
                    </m:r>
                    <m:f>
                      <m:fPr>
                        <m:ctrlPr>
                          <a:rPr lang="en-US" altLang="en-US" sz="2200" b="0" i="1" smtClean="0">
                            <a:latin typeface="Cambria Math" panose="02040503050406030204" pitchFamily="18" charset="0"/>
                          </a:rPr>
                        </m:ctrlPr>
                      </m:fPr>
                      <m:num>
                        <m:r>
                          <a:rPr lang="en-US" altLang="en-US" sz="2200" b="0" i="0" smtClean="0">
                            <a:latin typeface="Cambria Math" panose="02040503050406030204" pitchFamily="18" charset="0"/>
                          </a:rPr>
                          <m:t>1</m:t>
                        </m:r>
                      </m:num>
                      <m:den>
                        <m:r>
                          <a:rPr lang="en-US" altLang="en-US" sz="2200" b="0" i="1" smtClean="0">
                            <a:latin typeface="Cambria Math" panose="02040503050406030204" pitchFamily="18" charset="0"/>
                          </a:rPr>
                          <m:t>𝑘</m:t>
                        </m:r>
                      </m:den>
                    </m:f>
                    <m:d>
                      <m:dPr>
                        <m:ctrlPr>
                          <a:rPr lang="en-US" altLang="en-US" sz="2200" b="0" i="1" smtClean="0">
                            <a:latin typeface="Cambria Math" panose="02040503050406030204" pitchFamily="18" charset="0"/>
                          </a:rPr>
                        </m:ctrlPr>
                      </m:dPr>
                      <m:e>
                        <m:r>
                          <a:rPr lang="en-US" altLang="en-US" sz="2200" b="0" i="1" smtClean="0">
                            <a:latin typeface="Cambria Math" panose="02040503050406030204" pitchFamily="18" charset="0"/>
                          </a:rPr>
                          <m:t>𝐶</m:t>
                        </m:r>
                        <m:d>
                          <m:dPr>
                            <m:ctrlPr>
                              <a:rPr lang="en-US" altLang="en-US" sz="2200" b="0" i="1" smtClean="0">
                                <a:latin typeface="Cambria Math" panose="02040503050406030204" pitchFamily="18" charset="0"/>
                              </a:rPr>
                            </m:ctrlPr>
                          </m:dPr>
                          <m:e>
                            <m:r>
                              <a:rPr lang="en-US" altLang="en-US" sz="2200" b="0" i="1" smtClean="0">
                                <a:latin typeface="Cambria Math" panose="02040503050406030204" pitchFamily="18" charset="0"/>
                              </a:rPr>
                              <m:t>0</m:t>
                            </m:r>
                          </m:e>
                        </m:d>
                        <m:r>
                          <a:rPr lang="en-US" altLang="en-US" sz="2200" b="0" i="1" smtClean="0">
                            <a:latin typeface="Cambria Math" panose="02040503050406030204" pitchFamily="18" charset="0"/>
                          </a:rPr>
                          <m:t>−</m:t>
                        </m:r>
                        <m:r>
                          <a:rPr lang="en-US" altLang="en-US" sz="2200" b="0" i="1" smtClean="0">
                            <a:latin typeface="Cambria Math" panose="02040503050406030204" pitchFamily="18" charset="0"/>
                          </a:rPr>
                          <m:t>𝐶</m:t>
                        </m:r>
                        <m:d>
                          <m:dPr>
                            <m:ctrlPr>
                              <a:rPr lang="en-US" altLang="en-US" sz="2200" b="0" i="1" smtClean="0">
                                <a:latin typeface="Cambria Math" panose="02040503050406030204" pitchFamily="18" charset="0"/>
                              </a:rPr>
                            </m:ctrlPr>
                          </m:dPr>
                          <m:e>
                            <m:f>
                              <m:fPr>
                                <m:ctrlPr>
                                  <a:rPr lang="en-US" altLang="en-US" sz="2200" b="0" i="1" smtClean="0">
                                    <a:latin typeface="Cambria Math" panose="02040503050406030204" pitchFamily="18" charset="0"/>
                                  </a:rPr>
                                </m:ctrlPr>
                              </m:fPr>
                              <m:num>
                                <m:r>
                                  <a:rPr lang="en-US" altLang="en-US" sz="2200" b="0" i="1" smtClean="0">
                                    <a:latin typeface="Cambria Math" panose="02040503050406030204" pitchFamily="18" charset="0"/>
                                  </a:rPr>
                                  <m:t>2</m:t>
                                </m:r>
                                <m:r>
                                  <a:rPr lang="en-US" altLang="en-US" sz="2200" b="0" i="1" smtClean="0">
                                    <a:latin typeface="Cambria Math" panose="02040503050406030204" pitchFamily="18" charset="0"/>
                                  </a:rPr>
                                  <m:t>𝑗</m:t>
                                </m:r>
                                <m:r>
                                  <a:rPr lang="en-US" altLang="en-US" sz="2200" b="0" i="1" smtClean="0">
                                    <a:latin typeface="Cambria Math" panose="02040503050406030204" pitchFamily="18" charset="0"/>
                                  </a:rPr>
                                  <m:t>𝜋</m:t>
                                </m:r>
                              </m:num>
                              <m:den>
                                <m:r>
                                  <a:rPr lang="en-US" altLang="en-US" sz="2200" b="0" i="1" smtClean="0">
                                    <a:latin typeface="Cambria Math" panose="02040503050406030204" pitchFamily="18" charset="0"/>
                                  </a:rPr>
                                  <m:t>𝑘</m:t>
                                </m:r>
                              </m:den>
                            </m:f>
                          </m:e>
                        </m:d>
                      </m:e>
                    </m:d>
                  </m:oMath>
                </a14:m>
                <a:r>
                  <a:rPr lang="en-US" altLang="en-US" sz="2200" dirty="0" smtClean="0">
                    <a:latin typeface="Comic Sans MS" panose="030F0702030302020204" pitchFamily="66" charset="0"/>
                  </a:rPr>
                  <a: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7845459" y="3374834"/>
                <a:ext cx="764247"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𝑁</m:t>
                          </m:r>
                        </m:e>
                      </m:d>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7845459" y="3374834"/>
                <a:ext cx="764247" cy="369332"/>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7886940" y="3777868"/>
                <a:ext cx="723660"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e>
                      </m:d>
                    </m:oMath>
                  </m:oMathPara>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7886940" y="3777868"/>
                <a:ext cx="723660" cy="369332"/>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7886940" y="4365434"/>
                <a:ext cx="718530"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1</m:t>
                          </m:r>
                        </m:e>
                      </m:d>
                    </m:oMath>
                  </m:oMathPara>
                </a14:m>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7886940" y="4365434"/>
                <a:ext cx="718530" cy="369332"/>
              </a:xfrm>
              <a:prstGeom prst="rect">
                <a:avLst/>
              </a:prstGeom>
              <a:blipFill rotWithShape="0">
                <a:blip r:embed="rId5"/>
                <a:stretch>
                  <a:fillRect/>
                </a:stretch>
              </a:blipFill>
            </p:spPr>
            <p:txBody>
              <a:bodyPr/>
              <a:lstStyle/>
              <a:p>
                <a:r>
                  <a:rPr lang="en-US">
                    <a:noFill/>
                  </a:rPr>
                  <a:t> </a:t>
                </a:r>
              </a:p>
            </p:txBody>
          </p:sp>
        </mc:Fallback>
      </mc:AlternateContent>
      <p:grpSp>
        <p:nvGrpSpPr>
          <p:cNvPr id="6" name="Group 5"/>
          <p:cNvGrpSpPr/>
          <p:nvPr/>
        </p:nvGrpSpPr>
        <p:grpSpPr>
          <a:xfrm>
            <a:off x="2438400" y="5257800"/>
            <a:ext cx="4224168" cy="1200329"/>
            <a:chOff x="2438400" y="5562600"/>
            <a:chExt cx="4224168" cy="1200329"/>
          </a:xfrm>
        </p:grpSpPr>
        <p:sp>
          <p:nvSpPr>
            <p:cNvPr id="15" name="TextBox 14"/>
            <p:cNvSpPr txBox="1"/>
            <p:nvPr/>
          </p:nvSpPr>
          <p:spPr>
            <a:xfrm>
              <a:off x="2438400" y="5562600"/>
              <a:ext cx="4224168" cy="1200329"/>
            </a:xfrm>
            <a:prstGeom prst="rect">
              <a:avLst/>
            </a:prstGeom>
            <a:solidFill>
              <a:schemeClr val="bg1"/>
            </a:solidFill>
            <a:ln>
              <a:solidFill>
                <a:schemeClr val="tx1"/>
              </a:solidFill>
            </a:ln>
          </p:spPr>
          <p:txBody>
            <a:bodyPr wrap="square" rtlCol="0">
              <a:spAutoFit/>
            </a:bodyPr>
            <a:lstStyle/>
            <a:p>
              <a:pPr algn="ctr"/>
              <a:r>
                <a:rPr lang="en-US" sz="2400" dirty="0" smtClean="0"/>
                <a:t>Run-time complexity is:</a:t>
              </a:r>
            </a:p>
            <a:p>
              <a:pPr algn="ctr"/>
              <a:endParaRPr lang="en-US" sz="2400" dirty="0"/>
            </a:p>
            <a:p>
              <a:pPr algn="ctr"/>
              <a:endParaRPr lang="en-US" sz="2400" dirty="0" smtClean="0"/>
            </a:p>
          </p:txBody>
        </p:sp>
        <mc:AlternateContent xmlns:mc="http://schemas.openxmlformats.org/markup-compatibility/2006" xmlns:a14="http://schemas.microsoft.com/office/drawing/2010/main">
          <mc:Choice Requires="a14">
            <p:sp>
              <p:nvSpPr>
                <p:cNvPr id="12" name="TextBox 11"/>
                <p:cNvSpPr txBox="1"/>
                <p:nvPr/>
              </p:nvSpPr>
              <p:spPr>
                <a:xfrm>
                  <a:off x="2988384" y="5899674"/>
                  <a:ext cx="3124200" cy="830997"/>
                </a:xfrm>
                <a:prstGeom prst="rect">
                  <a:avLst/>
                </a:prstGeom>
                <a:noFill/>
                <a:ln>
                  <a:noFill/>
                </a:ln>
              </p:spPr>
              <p:txBody>
                <a:bodyPr wrap="square" rtlCol="0">
                  <a:spAutoFit/>
                </a:bodyPr>
                <a:lstStyle/>
                <a:p>
                  <a:pPr marL="342900" indent="227013">
                    <a:buFont typeface="Arial" panose="020B0604020202020204" pitchFamily="34" charset="0"/>
                    <a:buChar char="•"/>
                  </a:pPr>
                  <a:r>
                    <a:rPr lang="en-US" sz="2400" dirty="0" smtClean="0"/>
                    <a:t>Circle: </a:t>
                  </a:r>
                  <a14:m>
                    <m:oMath xmlns:m="http://schemas.openxmlformats.org/officeDocument/2006/math">
                      <m:r>
                        <a:rPr lang="en-US" sz="2400" b="0" i="1" smtClean="0">
                          <a:latin typeface="Cambria Math" panose="02040503050406030204" pitchFamily="18" charset="0"/>
                        </a:rPr>
                        <m:t>𝑂</m:t>
                      </m:r>
                      <m:d>
                        <m:dPr>
                          <m:ctrlPr>
                            <a:rPr lang="en-US" sz="2400" b="0" i="1" smtClean="0">
                              <a:latin typeface="Cambria Math" panose="02040503050406030204" pitchFamily="18" charset="0"/>
                            </a:rPr>
                          </m:ctrlPr>
                        </m:dPr>
                        <m:e>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𝑁</m:t>
                              </m:r>
                            </m:e>
                            <m:sup>
                              <m:r>
                                <a:rPr lang="en-US" sz="2400" b="0" i="0" smtClean="0">
                                  <a:latin typeface="Cambria Math" panose="02040503050406030204" pitchFamily="18" charset="0"/>
                                </a:rPr>
                                <m:t>2</m:t>
                              </m:r>
                            </m:sup>
                          </m:sSup>
                        </m:e>
                      </m:d>
                    </m:oMath>
                  </a14:m>
                  <a:endParaRPr lang="en-US" sz="2400" b="0" i="0" dirty="0" smtClean="0">
                    <a:latin typeface="Cambria Math" panose="02040503050406030204" pitchFamily="18" charset="0"/>
                  </a:endParaRPr>
                </a:p>
                <a:p>
                  <a:pPr marL="342900" indent="227013">
                    <a:buFont typeface="Arial" panose="020B0604020202020204" pitchFamily="34" charset="0"/>
                    <a:buChar char="•"/>
                  </a:pPr>
                  <a:r>
                    <a:rPr lang="en-US" sz="2400" b="0" dirty="0" smtClean="0"/>
                    <a:t>Disk: </a:t>
                  </a:r>
                  <a14:m>
                    <m:oMath xmlns:m="http://schemas.openxmlformats.org/officeDocument/2006/math">
                      <m:r>
                        <a:rPr lang="en-US" sz="2400" b="0" i="1" smtClean="0">
                          <a:latin typeface="Cambria Math" panose="02040503050406030204" pitchFamily="18" charset="0"/>
                        </a:rPr>
                        <m:t>𝑂</m:t>
                      </m:r>
                      <m:d>
                        <m:dPr>
                          <m:ctrlPr>
                            <a:rPr lang="en-US" sz="2400" b="0" i="1" smtClean="0">
                              <a:latin typeface="Cambria Math" panose="02040503050406030204" pitchFamily="18" charset="0"/>
                            </a:rPr>
                          </m:ctrlPr>
                        </m:dPr>
                        <m:e>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𝑁</m:t>
                              </m:r>
                            </m:e>
                            <m:sup>
                              <m:r>
                                <a:rPr lang="en-US" sz="2400" b="0" i="1" smtClean="0">
                                  <a:latin typeface="Cambria Math" panose="02040503050406030204" pitchFamily="18" charset="0"/>
                                </a:rPr>
                                <m:t>2</m:t>
                              </m:r>
                            </m:sup>
                          </m:sSup>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log</m:t>
                              </m:r>
                            </m:fName>
                            <m:e>
                              <m:r>
                                <a:rPr lang="en-US" sz="2400" b="0" i="1" smtClean="0">
                                  <a:latin typeface="Cambria Math" panose="02040503050406030204" pitchFamily="18" charset="0"/>
                                </a:rPr>
                                <m:t>𝑁</m:t>
                              </m:r>
                            </m:e>
                          </m:func>
                        </m:e>
                      </m:d>
                    </m:oMath>
                  </a14:m>
                  <a:endParaRPr lang="en-US" sz="2000" dirty="0"/>
                </a:p>
              </p:txBody>
            </p:sp>
          </mc:Choice>
          <mc:Fallback xmlns="">
            <p:sp>
              <p:nvSpPr>
                <p:cNvPr id="12" name="TextBox 11"/>
                <p:cNvSpPr txBox="1">
                  <a:spLocks noRot="1" noChangeAspect="1" noMove="1" noResize="1" noEditPoints="1" noAdjustHandles="1" noChangeArrowheads="1" noChangeShapeType="1" noTextEdit="1"/>
                </p:cNvSpPr>
                <p:nvPr/>
              </p:nvSpPr>
              <p:spPr>
                <a:xfrm>
                  <a:off x="2988384" y="5899674"/>
                  <a:ext cx="3124200" cy="830997"/>
                </a:xfrm>
                <a:prstGeom prst="rect">
                  <a:avLst/>
                </a:prstGeom>
                <a:blipFill rotWithShape="0">
                  <a:blip r:embed="rId7"/>
                  <a:stretch>
                    <a:fillRect t="-5882" b="-16176"/>
                  </a:stretch>
                </a:blipFill>
                <a:ln>
                  <a:noFill/>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6" name="TextBox 15"/>
              <p:cNvSpPr txBox="1"/>
              <p:nvPr/>
            </p:nvSpPr>
            <p:spPr>
              <a:xfrm>
                <a:off x="5987668" y="2951336"/>
                <a:ext cx="2617960"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𝑁</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r>
                                <a:rPr lang="en-US" b="0" i="1" smtClean="0">
                                  <a:latin typeface="Cambria Math" panose="02040503050406030204" pitchFamily="18" charset="0"/>
                                </a:rPr>
                                <m:t>𝑁</m:t>
                              </m:r>
                            </m:e>
                          </m:func>
                        </m:e>
                      </m:d>
                      <m:r>
                        <a:rPr lang="en-US" b="0" i="1" smtClean="0">
                          <a:latin typeface="Cambria Math" panose="02040503050406030204" pitchFamily="18" charset="0"/>
                        </a:rPr>
                        <m:t>/</m:t>
                      </m:r>
                      <m:r>
                        <a:rPr lang="en-US" b="0" i="1" smtClean="0">
                          <a:latin typeface="Cambria Math" panose="02040503050406030204" pitchFamily="18" charset="0"/>
                        </a:rPr>
                        <m:t>𝑂</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2</m:t>
                          </m:r>
                        </m:sup>
                      </m:sSup>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r>
                            <a:rPr lang="en-US" b="0" i="1" smtClean="0">
                              <a:latin typeface="Cambria Math" panose="02040503050406030204" pitchFamily="18" charset="0"/>
                            </a:rPr>
                            <m:t>𝑁</m:t>
                          </m:r>
                          <m:r>
                            <a:rPr lang="en-US" b="0" i="1" smtClean="0">
                              <a:latin typeface="Cambria Math" panose="02040503050406030204" pitchFamily="18" charset="0"/>
                            </a:rPr>
                            <m:t>)</m:t>
                          </m:r>
                        </m:e>
                      </m:func>
                    </m:oMath>
                  </m:oMathPara>
                </a14:m>
                <a:endParaRPr lang="en-US" dirty="0"/>
              </a:p>
            </p:txBody>
          </p:sp>
        </mc:Choice>
        <mc:Fallback xmlns="">
          <p:sp>
            <p:nvSpPr>
              <p:cNvPr id="16" name="TextBox 15"/>
              <p:cNvSpPr txBox="1">
                <a:spLocks noRot="1" noChangeAspect="1" noMove="1" noResize="1" noEditPoints="1" noAdjustHandles="1" noChangeArrowheads="1" noChangeShapeType="1" noTextEdit="1"/>
              </p:cNvSpPr>
              <p:nvPr/>
            </p:nvSpPr>
            <p:spPr>
              <a:xfrm>
                <a:off x="5987668" y="2951336"/>
                <a:ext cx="2617960" cy="369332"/>
              </a:xfrm>
              <a:prstGeom prst="rect">
                <a:avLst/>
              </a:prstGeom>
              <a:blipFill rotWithShape="0">
                <a:blip r:embed="rId9"/>
                <a:stretch>
                  <a:fillRect r="-698" b="-13115"/>
                </a:stretch>
              </a:blipFill>
            </p:spPr>
            <p:txBody>
              <a:bodyPr/>
              <a:lstStyle/>
              <a:p>
                <a:r>
                  <a:rPr lang="en-US">
                    <a:noFill/>
                  </a:rPr>
                  <a:t> </a:t>
                </a:r>
              </a:p>
            </p:txBody>
          </p:sp>
        </mc:Fallback>
      </mc:AlternateContent>
    </p:spTree>
    <p:extLst>
      <p:ext uri="{BB962C8B-B14F-4D97-AF65-F5344CB8AC3E}">
        <p14:creationId xmlns:p14="http://schemas.microsoft.com/office/powerpoint/2010/main" val="2627671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9" grpId="0"/>
      <p:bldP spid="14"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Geometry Processing in Detail</a:t>
            </a:r>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solidFill>
                  <a:schemeClr val="bg1">
                    <a:lumMod val="50000"/>
                  </a:schemeClr>
                </a:solidFill>
              </a:rPr>
              <a:t>Symmetry Detection</a:t>
            </a:r>
          </a:p>
          <a:p>
            <a:pPr lvl="1"/>
            <a:r>
              <a:rPr lang="en-US" dirty="0" smtClean="0">
                <a:solidFill>
                  <a:schemeClr val="bg1">
                    <a:lumMod val="50000"/>
                  </a:schemeClr>
                </a:solidFill>
              </a:rPr>
              <a:t>Discrete</a:t>
            </a:r>
          </a:p>
          <a:p>
            <a:pPr lvl="1"/>
            <a:r>
              <a:rPr lang="en-US" dirty="0" smtClean="0">
                <a:solidFill>
                  <a:schemeClr val="bg1">
                    <a:lumMod val="50000"/>
                  </a:schemeClr>
                </a:solidFill>
              </a:rPr>
              <a:t>Continuous</a:t>
            </a:r>
          </a:p>
          <a:p>
            <a:r>
              <a:rPr lang="en-US" dirty="0" smtClean="0"/>
              <a:t>Solid Reconstruction</a:t>
            </a:r>
          </a:p>
          <a:p>
            <a:pPr lvl="1"/>
            <a:r>
              <a:rPr lang="en-US" dirty="0"/>
              <a:t>Computing the indicator function</a:t>
            </a:r>
          </a:p>
          <a:p>
            <a:pPr lvl="1"/>
            <a:r>
              <a:rPr lang="en-US" dirty="0" err="1"/>
              <a:t>Iso</a:t>
            </a:r>
            <a:r>
              <a:rPr lang="en-US" dirty="0"/>
              <a:t>-surface extraction</a:t>
            </a:r>
          </a:p>
          <a:p>
            <a:pPr lvl="1"/>
            <a:r>
              <a:rPr lang="en-US" dirty="0"/>
              <a:t>Surface </a:t>
            </a:r>
            <a:r>
              <a:rPr lang="en-US" dirty="0" smtClean="0"/>
              <a:t>extension</a:t>
            </a:r>
          </a:p>
        </p:txBody>
      </p:sp>
    </p:spTree>
    <p:extLst>
      <p:ext uri="{BB962C8B-B14F-4D97-AF65-F5344CB8AC3E}">
        <p14:creationId xmlns:p14="http://schemas.microsoft.com/office/powerpoint/2010/main" val="6524194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Solid Reconstruction</a:t>
            </a:r>
            <a:endParaRPr lang="en-US" sz="4800" dirty="0"/>
          </a:p>
        </p:txBody>
      </p:sp>
      <p:sp>
        <p:nvSpPr>
          <p:cNvPr id="3" name="Content Placeholder 2"/>
          <p:cNvSpPr>
            <a:spLocks noGrp="1"/>
          </p:cNvSpPr>
          <p:nvPr>
            <p:ph idx="1"/>
          </p:nvPr>
        </p:nvSpPr>
        <p:spPr/>
        <p:txBody>
          <a:bodyPr>
            <a:normAutofit/>
          </a:bodyPr>
          <a:lstStyle/>
          <a:p>
            <a:pPr marL="0" indent="0" algn="ctr">
              <a:buNone/>
            </a:pPr>
            <a:endParaRPr lang="en-US" sz="4000" dirty="0" smtClean="0"/>
          </a:p>
          <a:p>
            <a:pPr marL="0" indent="0" algn="ctr">
              <a:buNone/>
            </a:pPr>
            <a:r>
              <a:rPr lang="en-US" sz="4000" dirty="0" smtClean="0"/>
              <a:t>Fit a solid to a set of sample points</a:t>
            </a:r>
            <a:endParaRPr lang="en-US" sz="4000" dirty="0"/>
          </a:p>
        </p:txBody>
      </p:sp>
      <p:pic>
        <p:nvPicPr>
          <p:cNvPr id="21" name="Picture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248819"/>
            <a:ext cx="2403475" cy="1954212"/>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5" descr="temp"/>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43600" y="4225925"/>
            <a:ext cx="2403475" cy="240347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37" descr="temp"/>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14400" y="2866866"/>
            <a:ext cx="2403475" cy="240347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6" descr="temp"/>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16137" y="3619658"/>
            <a:ext cx="2860675" cy="2860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14294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[Input] What is a shape?</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lgn="ctr">
                  <a:buNone/>
                </a:pPr>
                <a:endParaRPr lang="en-US" dirty="0" smtClean="0"/>
              </a:p>
              <a:p>
                <a:pPr marL="0" indent="0" algn="ctr">
                  <a:buNone/>
                </a:pPr>
                <a:r>
                  <a:rPr lang="en-US" dirty="0" smtClean="0"/>
                  <a:t>A shape is a finite subset </a:t>
                </a:r>
                <a14:m>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ℝ</m:t>
                        </m:r>
                      </m:e>
                      <m:sup>
                        <m:r>
                          <a:rPr lang="en-US" b="0" i="1" smtClean="0">
                            <a:latin typeface="Cambria Math" panose="02040503050406030204" pitchFamily="18" charset="0"/>
                          </a:rPr>
                          <m:t>3</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𝑆</m:t>
                        </m:r>
                      </m:e>
                      <m:sup>
                        <m:r>
                          <a:rPr lang="en-US" b="0" i="1" smtClean="0">
                            <a:latin typeface="Cambria Math" panose="02040503050406030204" pitchFamily="18" charset="0"/>
                          </a:rPr>
                          <m:t>2</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ℝ</m:t>
                        </m:r>
                      </m:e>
                      <m:sup>
                        <m:r>
                          <a:rPr lang="en-US" b="0" i="1" smtClean="0">
                            <a:latin typeface="Cambria Math" panose="02040503050406030204" pitchFamily="18" charset="0"/>
                          </a:rPr>
                          <m:t>&gt;0</m:t>
                        </m:r>
                      </m:sup>
                    </m:sSup>
                  </m:oMath>
                </a14:m>
                <a:r>
                  <a:rPr lang="en-US" b="0" dirty="0" smtClean="0">
                    <a:latin typeface="Cambria Math" panose="02040503050406030204" pitchFamily="18" charset="0"/>
                  </a:rPr>
                  <a:t>, corresponding to positions, </a:t>
                </a:r>
                <a:r>
                  <a:rPr lang="en-US" b="0" dirty="0" err="1" smtClean="0">
                    <a:latin typeface="Cambria Math" panose="02040503050406030204" pitchFamily="18" charset="0"/>
                  </a:rPr>
                  <a:t>normals</a:t>
                </a:r>
                <a:r>
                  <a:rPr lang="en-US" b="0" dirty="0" smtClean="0">
                    <a:latin typeface="Cambria Math" panose="02040503050406030204" pitchFamily="18" charset="0"/>
                  </a:rPr>
                  <a:t>, and area.</a:t>
                </a:r>
              </a:p>
              <a:p>
                <a:pPr marL="0" indent="0">
                  <a:buNone/>
                </a:pP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4"/>
                <a:stretch>
                  <a:fillRect l="-1778" r="-1778"/>
                </a:stretch>
              </a:blipFill>
            </p:spPr>
            <p:txBody>
              <a:bodyPr/>
              <a:lstStyle/>
              <a:p>
                <a:r>
                  <a:rPr lang="en-US">
                    <a:noFill/>
                  </a:rPr>
                  <a:t> </a:t>
                </a:r>
              </a:p>
            </p:txBody>
          </p:sp>
        </mc:Fallback>
      </mc:AlternateContent>
      <p:pic>
        <p:nvPicPr>
          <p:cNvPr id="5" name="Picture 4"/>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029200" y="3048000"/>
            <a:ext cx="3810000" cy="3810000"/>
          </a:xfrm>
          <a:prstGeom prst="rect">
            <a:avLst/>
          </a:prstGeom>
        </p:spPr>
      </p:pic>
      <p:sp>
        <p:nvSpPr>
          <p:cNvPr id="7" name="TextBox 6"/>
          <p:cNvSpPr txBox="1"/>
          <p:nvPr/>
        </p:nvSpPr>
        <p:spPr>
          <a:xfrm>
            <a:off x="347135" y="4503003"/>
            <a:ext cx="4605865" cy="830997"/>
          </a:xfrm>
          <a:prstGeom prst="rect">
            <a:avLst/>
          </a:prstGeom>
          <a:solidFill>
            <a:schemeClr val="bg1"/>
          </a:solidFill>
          <a:ln>
            <a:solidFill>
              <a:schemeClr val="tx1"/>
            </a:solidFill>
          </a:ln>
        </p:spPr>
        <p:txBody>
          <a:bodyPr wrap="square" rtlCol="0">
            <a:spAutoFit/>
          </a:bodyPr>
          <a:lstStyle/>
          <a:p>
            <a:pPr algn="ctr"/>
            <a:r>
              <a:rPr lang="en-US" sz="2400" dirty="0" smtClean="0"/>
              <a:t>Shape is an object over which you integrate 2-forms (i.e. a 2-current).</a:t>
            </a:r>
            <a:endParaRPr lang="en-US" sz="2400" dirty="0"/>
          </a:p>
        </p:txBody>
      </p:sp>
    </p:spTree>
    <p:extLst>
      <p:ext uri="{BB962C8B-B14F-4D97-AF65-F5344CB8AC3E}">
        <p14:creationId xmlns:p14="http://schemas.microsoft.com/office/powerpoint/2010/main" val="697584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[Output] What is a shape?</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lgn="ctr">
                  <a:buNone/>
                </a:pPr>
                <a:endParaRPr lang="en-US" dirty="0" smtClean="0"/>
              </a:p>
              <a:p>
                <a:pPr marL="0" indent="0" algn="ctr">
                  <a:buNone/>
                </a:pPr>
                <a:r>
                  <a:rPr lang="en-US" dirty="0" smtClean="0"/>
                  <a:t>A shape is a function telling us whether a</a:t>
                </a:r>
                <a:br>
                  <a:rPr lang="en-US" dirty="0" smtClean="0"/>
                </a:br>
                <a:r>
                  <a:rPr lang="en-US" dirty="0" smtClean="0"/>
                  <a:t>point is inside or outside the solid:</a:t>
                </a:r>
                <a:endParaRPr lang="en-US" b="0" i="1" dirty="0" smtClean="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𝜒</m:t>
                          </m:r>
                        </m:e>
                        <m:sub>
                          <m:r>
                            <a:rPr lang="en-US" b="0" i="1" smtClean="0">
                              <a:latin typeface="Cambria Math" panose="02040503050406030204" pitchFamily="18" charset="0"/>
                            </a:rPr>
                            <m:t>𝑆</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𝑝</m:t>
                          </m:r>
                        </m:e>
                      </m:d>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m>
                            <m:mPr>
                              <m:mcs>
                                <m:mc>
                                  <m:mcPr>
                                    <m:count m:val="2"/>
                                    <m:mcJc m:val="center"/>
                                  </m:mcPr>
                                </m:mc>
                              </m:mcs>
                              <m:ctrlPr>
                                <a:rPr lang="en-US" b="0" i="1" smtClean="0">
                                  <a:latin typeface="Cambria Math" panose="02040503050406030204" pitchFamily="18" charset="0"/>
                                </a:rPr>
                              </m:ctrlPr>
                            </m:mPr>
                            <m:mr>
                              <m:e>
                                <m:r>
                                  <m:rPr>
                                    <m:brk m:alnAt="7"/>
                                  </m:rPr>
                                  <a:rPr lang="en-US" b="0" i="1" smtClean="0">
                                    <a:latin typeface="Cambria Math" panose="02040503050406030204" pitchFamily="18" charset="0"/>
                                  </a:rPr>
                                  <m:t>1</m:t>
                                </m:r>
                              </m:e>
                              <m:e>
                                <m:r>
                                  <m:rPr>
                                    <m:sty m:val="p"/>
                                  </m:rPr>
                                  <a:rPr lang="en-US" b="0" i="0" smtClean="0">
                                    <a:latin typeface="Cambria Math" panose="02040503050406030204" pitchFamily="18" charset="0"/>
                                  </a:rPr>
                                  <m:t>if</m:t>
                                </m:r>
                                <m:r>
                                  <a:rPr lang="en-US" b="0" i="1" smtClean="0">
                                    <a:latin typeface="Cambria Math" panose="02040503050406030204" pitchFamily="18" charset="0"/>
                                  </a:rPr>
                                  <m:t> </m:t>
                                </m:r>
                                <m:r>
                                  <a:rPr lang="en-US" b="0" i="1" smtClean="0">
                                    <a:latin typeface="Cambria Math" panose="02040503050406030204" pitchFamily="18" charset="0"/>
                                  </a:rPr>
                                  <m:t>𝑝</m:t>
                                </m:r>
                                <m:r>
                                  <a:rPr lang="en-US" b="0" i="1" smtClean="0">
                                    <a:latin typeface="Cambria Math" panose="02040503050406030204" pitchFamily="18" charset="0"/>
                                  </a:rPr>
                                  <m:t>∈</m:t>
                                </m:r>
                                <m:r>
                                  <a:rPr lang="en-US" b="0" i="1" smtClean="0">
                                    <a:latin typeface="Cambria Math" panose="02040503050406030204" pitchFamily="18" charset="0"/>
                                  </a:rPr>
                                  <m:t>𝑆</m:t>
                                </m:r>
                              </m:e>
                            </m:mr>
                            <m:mr>
                              <m:e>
                                <m:r>
                                  <a:rPr lang="en-US" b="0" i="1" smtClean="0">
                                    <a:latin typeface="Cambria Math" panose="02040503050406030204" pitchFamily="18" charset="0"/>
                                  </a:rPr>
                                  <m:t>0</m:t>
                                </m:r>
                              </m:e>
                              <m:e>
                                <m:r>
                                  <m:rPr>
                                    <m:sty m:val="p"/>
                                  </m:rPr>
                                  <a:rPr lang="en-US" b="0" i="0" smtClean="0">
                                    <a:latin typeface="Cambria Math" panose="02040503050406030204" pitchFamily="18" charset="0"/>
                                  </a:rPr>
                                  <m:t>otherwise</m:t>
                                </m:r>
                              </m:e>
                            </m:mr>
                          </m:m>
                        </m:e>
                      </m:d>
                    </m:oMath>
                  </m:oMathPara>
                </a14:m>
                <a:endParaRPr lang="en-US" b="0" i="1" dirty="0" smtClean="0">
                  <a:latin typeface="Cambria Math"/>
                </a:endParaRPr>
              </a:p>
              <a:p>
                <a:pPr marL="0" indent="0">
                  <a:buNone/>
                </a:pP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a:stretch>
              </a:blipFill>
            </p:spPr>
            <p:txBody>
              <a:bodyPr/>
              <a:lstStyle/>
              <a:p>
                <a:r>
                  <a:rPr lang="en-US">
                    <a:noFill/>
                  </a:rPr>
                  <a:t> </a:t>
                </a:r>
              </a:p>
            </p:txBody>
          </p:sp>
        </mc:Fallback>
      </mc:AlternateContent>
      <p:pic>
        <p:nvPicPr>
          <p:cNvPr id="4" name="Picture 3"/>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22894" y="3840480"/>
            <a:ext cx="3017520" cy="3017520"/>
          </a:xfrm>
          <a:prstGeom prst="rect">
            <a:avLst/>
          </a:prstGeom>
        </p:spPr>
      </p:pic>
    </p:spTree>
    <p:extLst>
      <p:ext uri="{BB962C8B-B14F-4D97-AF65-F5344CB8AC3E}">
        <p14:creationId xmlns:p14="http://schemas.microsoft.com/office/powerpoint/2010/main" val="5426527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What do we want to compute?</a:t>
            </a:r>
            <a:endParaRPr lang="en-US" sz="4800" dirty="0"/>
          </a:p>
        </p:txBody>
      </p:sp>
      <p:sp>
        <p:nvSpPr>
          <p:cNvPr id="3" name="Content Placeholder 2"/>
          <p:cNvSpPr>
            <a:spLocks noGrp="1"/>
          </p:cNvSpPr>
          <p:nvPr>
            <p:ph idx="1"/>
          </p:nvPr>
        </p:nvSpPr>
        <p:spPr/>
        <p:txBody>
          <a:bodyPr>
            <a:normAutofit/>
          </a:bodyPr>
          <a:lstStyle/>
          <a:p>
            <a:pPr marL="0" indent="0">
              <a:buNone/>
            </a:pPr>
            <a:r>
              <a:rPr lang="en-US" sz="3200" dirty="0" smtClean="0"/>
              <a:t>Compute the (smoothed) indicator function:</a:t>
            </a:r>
          </a:p>
          <a:p>
            <a:pPr marL="914400" lvl="1" indent="-514350">
              <a:buFont typeface="+mj-lt"/>
              <a:buAutoNum type="arabicPeriod"/>
            </a:pPr>
            <a:r>
              <a:rPr lang="en-US" sz="2800" dirty="0" smtClean="0"/>
              <a:t>Compute the gradients</a:t>
            </a:r>
          </a:p>
          <a:p>
            <a:pPr marL="914400" lvl="1" indent="-514350">
              <a:buFont typeface="+mj-lt"/>
              <a:buAutoNum type="arabicPeriod"/>
            </a:pPr>
            <a:r>
              <a:rPr lang="en-US" dirty="0" smtClean="0"/>
              <a:t>Integrate the gradients</a:t>
            </a:r>
            <a:endParaRPr lang="en-US" sz="28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40480"/>
            <a:ext cx="3017520" cy="301752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8480" y="3840480"/>
            <a:ext cx="3017520" cy="301752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2894" y="3840480"/>
            <a:ext cx="3017520" cy="3017520"/>
          </a:xfrm>
          <a:prstGeom prst="rect">
            <a:avLst/>
          </a:prstGeom>
        </p:spPr>
      </p:pic>
      <p:sp>
        <p:nvSpPr>
          <p:cNvPr id="10" name="Right Arrow 9"/>
          <p:cNvSpPr/>
          <p:nvPr/>
        </p:nvSpPr>
        <p:spPr>
          <a:xfrm>
            <a:off x="2624866" y="5181600"/>
            <a:ext cx="575534"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5825266" y="5181600"/>
            <a:ext cx="575534"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2" name="TextBox 11"/>
              <p:cNvSpPr txBox="1"/>
              <p:nvPr/>
            </p:nvSpPr>
            <p:spPr>
              <a:xfrm>
                <a:off x="76200" y="4267200"/>
                <a:ext cx="163987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𝑝</m:t>
                          </m:r>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𝑛</m:t>
                              </m:r>
                            </m:e>
                          </m:acc>
                          <m:r>
                            <a:rPr lang="en-US" b="0" i="1" smtClean="0">
                              <a:latin typeface="Cambria Math" panose="02040503050406030204" pitchFamily="18" charset="0"/>
                            </a:rPr>
                            <m:t>,</m:t>
                          </m:r>
                          <m:r>
                            <a:rPr lang="en-US" b="0" i="1" smtClean="0">
                              <a:latin typeface="Cambria Math" panose="02040503050406030204" pitchFamily="18" charset="0"/>
                            </a:rPr>
                            <m:t>𝜎</m:t>
                          </m:r>
                        </m:e>
                      </m:d>
                      <m:r>
                        <a:rPr lang="en-US" b="0" i="1" smtClean="0">
                          <a:latin typeface="Cambria Math" panose="02040503050406030204" pitchFamily="18" charset="0"/>
                        </a:rPr>
                        <m:t>}</m:t>
                      </m:r>
                    </m:oMath>
                  </m:oMathPara>
                </a14:m>
                <a:endParaRPr lang="en-US" dirty="0"/>
              </a:p>
            </p:txBody>
          </p:sp>
        </mc:Choice>
        <mc:Fallback xmlns="">
          <p:sp>
            <p:nvSpPr>
              <p:cNvPr id="12" name="TextBox 11"/>
              <p:cNvSpPr txBox="1">
                <a:spLocks noRot="1" noChangeAspect="1" noMove="1" noResize="1" noEditPoints="1" noAdjustHandles="1" noChangeArrowheads="1" noChangeShapeType="1" noTextEdit="1"/>
              </p:cNvSpPr>
              <p:nvPr/>
            </p:nvSpPr>
            <p:spPr>
              <a:xfrm>
                <a:off x="76200" y="4267200"/>
                <a:ext cx="1639873" cy="369332"/>
              </a:xfrm>
              <a:prstGeom prst="rect">
                <a:avLst/>
              </a:prstGeom>
              <a:blipFill rotWithShape="0">
                <a:blip r:embed="rId5"/>
                <a:stretch>
                  <a:fillRect b="-1475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3678680" y="4267200"/>
                <a:ext cx="51232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0" smtClean="0">
                          <a:latin typeface="Cambria Math" panose="02040503050406030204" pitchFamily="18" charset="0"/>
                        </a:rPr>
                        <m:t>𝛻</m:t>
                      </m:r>
                      <m:r>
                        <a:rPr lang="en-US" b="0" i="1" smtClean="0">
                          <a:latin typeface="Cambria Math" panose="02040503050406030204" pitchFamily="18" charset="0"/>
                        </a:rPr>
                        <m:t>𝜒</m:t>
                      </m:r>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3678680" y="4267200"/>
                <a:ext cx="512320" cy="369332"/>
              </a:xfrm>
              <a:prstGeom prst="rect">
                <a:avLst/>
              </a:prstGeom>
              <a:blipFill rotWithShape="0">
                <a:blip r:embed="rId6"/>
                <a:stretch>
                  <a:fillRect b="-327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6777581" y="4267200"/>
                <a:ext cx="37446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𝜒</m:t>
                      </m:r>
                    </m:oMath>
                  </m:oMathPara>
                </a14:m>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6777581" y="4267200"/>
                <a:ext cx="374461" cy="369332"/>
              </a:xfrm>
              <a:prstGeom prst="rect">
                <a:avLst/>
              </a:prstGeom>
              <a:blipFill rotWithShape="0">
                <a:blip r:embed="rId7"/>
                <a:stretch>
                  <a:fillRect b="-3279"/>
                </a:stretch>
              </a:blipFill>
            </p:spPr>
            <p:txBody>
              <a:bodyPr/>
              <a:lstStyle/>
              <a:p>
                <a:r>
                  <a:rPr lang="en-US">
                    <a:noFill/>
                  </a:rPr>
                  <a:t> </a:t>
                </a:r>
              </a:p>
            </p:txBody>
          </p:sp>
        </mc:Fallback>
      </mc:AlternateContent>
      <p:sp>
        <p:nvSpPr>
          <p:cNvPr id="15" name="TextBox 14"/>
          <p:cNvSpPr txBox="1"/>
          <p:nvPr/>
        </p:nvSpPr>
        <p:spPr>
          <a:xfrm>
            <a:off x="0" y="6488668"/>
            <a:ext cx="3731214" cy="369332"/>
          </a:xfrm>
          <a:prstGeom prst="rect">
            <a:avLst/>
          </a:prstGeom>
          <a:noFill/>
        </p:spPr>
        <p:txBody>
          <a:bodyPr wrap="none" rtlCol="0">
            <a:spAutoFit/>
          </a:bodyPr>
          <a:lstStyle/>
          <a:p>
            <a:r>
              <a:rPr lang="en-US" b="0" i="0" dirty="0" smtClean="0">
                <a:latin typeface="+mj-lt"/>
              </a:rPr>
              <a:t>[Kazhdan, 2005][Kazhdan et al., 2006]</a:t>
            </a:r>
            <a:endParaRPr lang="en-US" dirty="0"/>
          </a:p>
        </p:txBody>
      </p:sp>
    </p:spTree>
    <p:extLst>
      <p:ext uri="{BB962C8B-B14F-4D97-AF65-F5344CB8AC3E}">
        <p14:creationId xmlns:p14="http://schemas.microsoft.com/office/powerpoint/2010/main" val="987852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Compute the Gradients</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en-US" sz="3200" dirty="0" smtClean="0"/>
                  <a:t>Since the indicator function is discontinuous, we seek the gradient of the smoothed function:</a:t>
                </a:r>
              </a:p>
              <a:p>
                <a:pPr marL="0" indent="0">
                  <a:buNone/>
                </a:pPr>
                <a:endParaRPr lang="en-US" sz="3200" dirty="0" smtClean="0"/>
              </a:p>
              <a:p>
                <a:pPr marL="0" indent="0">
                  <a:buNone/>
                </a:pPr>
                <a14:m>
                  <m:oMathPara xmlns:m="http://schemas.openxmlformats.org/officeDocument/2006/math">
                    <m:oMathParaPr>
                      <m:jc m:val="centerGroup"/>
                    </m:oMathParaPr>
                    <m:oMath xmlns:m="http://schemas.openxmlformats.org/officeDocument/2006/math">
                      <m:d>
                        <m:dPr>
                          <m:ctrlPr>
                            <a:rPr lang="en-US" sz="3000" b="0" i="1" smtClean="0">
                              <a:latin typeface="Cambria Math" panose="02040503050406030204" pitchFamily="18" charset="0"/>
                            </a:rPr>
                          </m:ctrlPr>
                        </m:dPr>
                        <m:e>
                          <m:f>
                            <m:fPr>
                              <m:ctrlPr>
                                <a:rPr lang="en-US" sz="3000" b="0" i="1" smtClean="0">
                                  <a:latin typeface="Cambria Math" panose="02040503050406030204" pitchFamily="18" charset="0"/>
                                </a:rPr>
                              </m:ctrlPr>
                            </m:fPr>
                            <m:num>
                              <m:r>
                                <a:rPr lang="en-US" sz="3000" b="0" i="1" smtClean="0">
                                  <a:latin typeface="Cambria Math" panose="02040503050406030204" pitchFamily="18" charset="0"/>
                                </a:rPr>
                                <m:t>𝜕</m:t>
                              </m:r>
                            </m:num>
                            <m:den>
                              <m:r>
                                <a:rPr lang="en-US" sz="3000" b="0" i="1" smtClean="0">
                                  <a:latin typeface="Cambria Math" panose="02040503050406030204" pitchFamily="18" charset="0"/>
                                </a:rPr>
                                <m:t>𝜕</m:t>
                              </m:r>
                              <m:r>
                                <a:rPr lang="en-US" sz="3000" b="0" i="1" smtClean="0">
                                  <a:latin typeface="Cambria Math" panose="02040503050406030204" pitchFamily="18" charset="0"/>
                                </a:rPr>
                                <m:t>𝑥</m:t>
                              </m:r>
                            </m:den>
                          </m:f>
                          <m:r>
                            <a:rPr lang="en-US" sz="3000" b="0" i="1" smtClean="0">
                              <a:latin typeface="Cambria Math" panose="02040503050406030204" pitchFamily="18" charset="0"/>
                            </a:rPr>
                            <m:t>,</m:t>
                          </m:r>
                          <m:f>
                            <m:fPr>
                              <m:ctrlPr>
                                <a:rPr lang="en-US" sz="3000" b="0" i="1" smtClean="0">
                                  <a:latin typeface="Cambria Math" panose="02040503050406030204" pitchFamily="18" charset="0"/>
                                </a:rPr>
                              </m:ctrlPr>
                            </m:fPr>
                            <m:num>
                              <m:r>
                                <a:rPr lang="en-US" sz="3000" b="0" i="1" smtClean="0">
                                  <a:latin typeface="Cambria Math" panose="02040503050406030204" pitchFamily="18" charset="0"/>
                                </a:rPr>
                                <m:t>𝜕</m:t>
                              </m:r>
                            </m:num>
                            <m:den>
                              <m:r>
                                <a:rPr lang="en-US" sz="3000" b="0" i="1" smtClean="0">
                                  <a:latin typeface="Cambria Math" panose="02040503050406030204" pitchFamily="18" charset="0"/>
                                </a:rPr>
                                <m:t>𝜕</m:t>
                              </m:r>
                              <m:r>
                                <a:rPr lang="en-US" sz="3000" b="0" i="1" smtClean="0">
                                  <a:latin typeface="Cambria Math" panose="02040503050406030204" pitchFamily="18" charset="0"/>
                                </a:rPr>
                                <m:t>𝑦</m:t>
                              </m:r>
                            </m:den>
                          </m:f>
                          <m:r>
                            <a:rPr lang="en-US" sz="3000" b="0" i="1" smtClean="0">
                              <a:latin typeface="Cambria Math" panose="02040503050406030204" pitchFamily="18" charset="0"/>
                            </a:rPr>
                            <m:t>,</m:t>
                          </m:r>
                          <m:f>
                            <m:fPr>
                              <m:ctrlPr>
                                <a:rPr lang="en-US" sz="3000" b="0" i="1" smtClean="0">
                                  <a:latin typeface="Cambria Math" panose="02040503050406030204" pitchFamily="18" charset="0"/>
                                </a:rPr>
                              </m:ctrlPr>
                            </m:fPr>
                            <m:num>
                              <m:r>
                                <a:rPr lang="en-US" sz="3000" b="0" i="1" smtClean="0">
                                  <a:latin typeface="Cambria Math" panose="02040503050406030204" pitchFamily="18" charset="0"/>
                                </a:rPr>
                                <m:t>𝜕</m:t>
                              </m:r>
                            </m:num>
                            <m:den>
                              <m:r>
                                <a:rPr lang="en-US" sz="3000" b="0" i="1" smtClean="0">
                                  <a:latin typeface="Cambria Math" panose="02040503050406030204" pitchFamily="18" charset="0"/>
                                </a:rPr>
                                <m:t>𝜕</m:t>
                              </m:r>
                              <m:r>
                                <a:rPr lang="en-US" sz="3000" b="0" i="1" smtClean="0">
                                  <a:latin typeface="Cambria Math" panose="02040503050406030204" pitchFamily="18" charset="0"/>
                                </a:rPr>
                                <m:t>𝑧</m:t>
                              </m:r>
                            </m:den>
                          </m:f>
                        </m:e>
                      </m:d>
                      <m:d>
                        <m:dPr>
                          <m:ctrlPr>
                            <a:rPr lang="en-US" sz="3000" b="0" i="1" smtClean="0">
                              <a:latin typeface="Cambria Math" panose="02040503050406030204" pitchFamily="18" charset="0"/>
                            </a:rPr>
                          </m:ctrlPr>
                        </m:dPr>
                        <m:e>
                          <m:sSub>
                            <m:sSubPr>
                              <m:ctrlPr>
                                <a:rPr lang="en-US" sz="3000" b="0" i="1" smtClean="0">
                                  <a:latin typeface="Cambria Math" panose="02040503050406030204" pitchFamily="18" charset="0"/>
                                </a:rPr>
                              </m:ctrlPr>
                            </m:sSubPr>
                            <m:e>
                              <m:r>
                                <a:rPr lang="en-US" sz="3000" b="0" i="1" smtClean="0">
                                  <a:latin typeface="Cambria Math" panose="02040503050406030204" pitchFamily="18" charset="0"/>
                                </a:rPr>
                                <m:t>𝜒</m:t>
                              </m:r>
                            </m:e>
                            <m:sub>
                              <m:r>
                                <a:rPr lang="en-US" sz="3000" b="0" i="1" smtClean="0">
                                  <a:latin typeface="Cambria Math" panose="02040503050406030204" pitchFamily="18" charset="0"/>
                                </a:rPr>
                                <m:t>𝑆</m:t>
                              </m:r>
                            </m:sub>
                          </m:sSub>
                          <m:r>
                            <a:rPr lang="en-US" sz="3000" b="0" i="1" smtClean="0">
                              <a:latin typeface="Cambria Math" panose="02040503050406030204" pitchFamily="18" charset="0"/>
                            </a:rPr>
                            <m:t>∗</m:t>
                          </m:r>
                          <m:r>
                            <a:rPr lang="en-US" sz="3000" b="0" i="1" smtClean="0">
                              <a:latin typeface="Cambria Math" panose="02040503050406030204" pitchFamily="18" charset="0"/>
                            </a:rPr>
                            <m:t>𝐹</m:t>
                          </m:r>
                        </m:e>
                      </m:d>
                    </m:oMath>
                  </m:oMathPara>
                </a14:m>
                <a:r>
                  <a:rPr lang="en-US" sz="3000" b="0" dirty="0" smtClean="0"/>
                  <a:t/>
                </a:r>
                <a:br>
                  <a:rPr lang="en-US" sz="3000" b="0" dirty="0" smtClean="0"/>
                </a:br>
                <a:endParaRPr lang="en-US" sz="3000" b="0" dirty="0" smtClean="0"/>
              </a:p>
              <a:p>
                <a:pPr marL="0" indent="0">
                  <a:buNone/>
                </a:pPr>
                <a:r>
                  <a:rPr lang="en-US" sz="3000" dirty="0" smtClean="0"/>
                  <a:t/>
                </a:r>
                <a:br>
                  <a:rPr lang="en-US" sz="3000" dirty="0" smtClean="0"/>
                </a:br>
                <a:r>
                  <a:rPr lang="en-US" sz="3000" dirty="0" smtClean="0"/>
                  <a:t>for some smoothing filter </a:t>
                </a:r>
                <a14:m>
                  <m:oMath xmlns:m="http://schemas.openxmlformats.org/officeDocument/2006/math">
                    <m:r>
                      <a:rPr lang="en-US" sz="3000" b="0" i="1" smtClean="0">
                        <a:latin typeface="Cambria Math" panose="02040503050406030204" pitchFamily="18" charset="0"/>
                      </a:rPr>
                      <m:t>𝐹</m:t>
                    </m:r>
                    <m:r>
                      <a:rPr lang="en-US" sz="3000" b="0" i="1" smtClean="0">
                        <a:latin typeface="Cambria Math" panose="02040503050406030204" pitchFamily="18" charset="0"/>
                      </a:rPr>
                      <m:t>:</m:t>
                    </m:r>
                    <m:sSup>
                      <m:sSupPr>
                        <m:ctrlPr>
                          <a:rPr lang="en-US" sz="3000" b="0" i="1" smtClean="0">
                            <a:latin typeface="Cambria Math" panose="02040503050406030204" pitchFamily="18" charset="0"/>
                          </a:rPr>
                        </m:ctrlPr>
                      </m:sSupPr>
                      <m:e>
                        <m:r>
                          <a:rPr lang="en-US" sz="3000" b="0" i="1" smtClean="0">
                            <a:latin typeface="Cambria Math" panose="02040503050406030204" pitchFamily="18" charset="0"/>
                          </a:rPr>
                          <m:t>ℝ</m:t>
                        </m:r>
                      </m:e>
                      <m:sup>
                        <m:r>
                          <a:rPr lang="en-US" sz="3000" b="0" i="1" smtClean="0">
                            <a:latin typeface="Cambria Math" panose="02040503050406030204" pitchFamily="18" charset="0"/>
                          </a:rPr>
                          <m:t>3</m:t>
                        </m:r>
                      </m:sup>
                    </m:sSup>
                    <m:r>
                      <a:rPr lang="en-US" sz="3000" b="0" i="1" smtClean="0">
                        <a:latin typeface="Cambria Math" panose="02040503050406030204" pitchFamily="18" charset="0"/>
                      </a:rPr>
                      <m:t>→</m:t>
                    </m:r>
                    <m:r>
                      <a:rPr lang="en-US" sz="3000" b="0" i="1" smtClean="0">
                        <a:latin typeface="Cambria Math" panose="02040503050406030204" pitchFamily="18" charset="0"/>
                      </a:rPr>
                      <m:t>ℝ</m:t>
                    </m:r>
                  </m:oMath>
                </a14:m>
                <a:r>
                  <a:rPr lang="en-US" sz="3000" b="0" dirty="0" smtClean="0"/>
                  <a:t>.</a:t>
                </a:r>
                <a:br>
                  <a:rPr lang="en-US" sz="3000" b="0" dirty="0" smtClean="0"/>
                </a:br>
                <a:endParaRPr lang="en-US" sz="3000" b="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852" t="-1752" r="-2000"/>
                </a:stretch>
              </a:blipFill>
            </p:spPr>
            <p:txBody>
              <a:bodyPr/>
              <a:lstStyle/>
              <a:p>
                <a:r>
                  <a:rPr lang="en-US">
                    <a:noFill/>
                  </a:rPr>
                  <a:t> </a:t>
                </a:r>
              </a:p>
            </p:txBody>
          </p:sp>
        </mc:Fallback>
      </mc:AlternateContent>
    </p:spTree>
    <p:extLst>
      <p:ext uri="{BB962C8B-B14F-4D97-AF65-F5344CB8AC3E}">
        <p14:creationId xmlns:p14="http://schemas.microsoft.com/office/powerpoint/2010/main" val="24469485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Compute the Gradients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en-US" dirty="0" smtClean="0"/>
                  <a:t>C</a:t>
                </a:r>
                <a:r>
                  <a:rPr lang="en-US" sz="3200" dirty="0" smtClean="0"/>
                  <a:t>onvolution and differentiation commute:</a:t>
                </a:r>
              </a:p>
              <a:p>
                <a:pPr marL="0" indent="0">
                  <a:buNone/>
                </a:pPr>
                <a:endParaRPr lang="en-US" sz="3200" dirty="0" smtClean="0"/>
              </a:p>
              <a:p>
                <a:pPr marL="0" indent="0">
                  <a:buNone/>
                </a:pPr>
                <a:endParaRPr lang="en-US" sz="3200" dirty="0" smtClean="0"/>
              </a:p>
              <a:p>
                <a:pPr marL="0" indent="0">
                  <a:buNone/>
                </a:pPr>
                <a14:m>
                  <m:oMathPara xmlns:m="http://schemas.openxmlformats.org/officeDocument/2006/math">
                    <m:oMathParaPr>
                      <m:jc m:val="centerGroup"/>
                    </m:oMathParaPr>
                    <m:oMath xmlns:m="http://schemas.openxmlformats.org/officeDocument/2006/math">
                      <m:f>
                        <m:fPr>
                          <m:ctrlPr>
                            <a:rPr lang="en-US" sz="3000" i="1">
                              <a:latin typeface="Cambria Math" panose="02040503050406030204" pitchFamily="18" charset="0"/>
                            </a:rPr>
                          </m:ctrlPr>
                        </m:fPr>
                        <m:num>
                          <m:r>
                            <a:rPr lang="en-US" sz="3000" i="1">
                              <a:latin typeface="Cambria Math" panose="02040503050406030204" pitchFamily="18" charset="0"/>
                            </a:rPr>
                            <m:t>𝜕</m:t>
                          </m:r>
                        </m:num>
                        <m:den>
                          <m:r>
                            <a:rPr lang="en-US" sz="3000" i="1">
                              <a:latin typeface="Cambria Math" panose="02040503050406030204" pitchFamily="18" charset="0"/>
                            </a:rPr>
                            <m:t>𝜕</m:t>
                          </m:r>
                          <m:r>
                            <a:rPr lang="en-US" sz="3000" i="1">
                              <a:latin typeface="Cambria Math" panose="02040503050406030204" pitchFamily="18" charset="0"/>
                            </a:rPr>
                            <m:t>𝑥</m:t>
                          </m:r>
                        </m:den>
                      </m:f>
                      <m:d>
                        <m:dPr>
                          <m:ctrlPr>
                            <a:rPr lang="en-US" sz="3000" b="0" i="1" smtClean="0">
                              <a:latin typeface="Cambria Math" panose="02040503050406030204" pitchFamily="18" charset="0"/>
                            </a:rPr>
                          </m:ctrlPr>
                        </m:dPr>
                        <m:e>
                          <m:sSub>
                            <m:sSubPr>
                              <m:ctrlPr>
                                <a:rPr lang="en-US" sz="3000" b="0" i="1" smtClean="0">
                                  <a:latin typeface="Cambria Math" panose="02040503050406030204" pitchFamily="18" charset="0"/>
                                </a:rPr>
                              </m:ctrlPr>
                            </m:sSubPr>
                            <m:e>
                              <m:r>
                                <a:rPr lang="en-US" sz="3000" b="0" i="1" smtClean="0">
                                  <a:latin typeface="Cambria Math" panose="02040503050406030204" pitchFamily="18" charset="0"/>
                                </a:rPr>
                                <m:t>𝜒</m:t>
                              </m:r>
                            </m:e>
                            <m:sub>
                              <m:r>
                                <a:rPr lang="en-US" sz="3000" b="0" i="1" smtClean="0">
                                  <a:latin typeface="Cambria Math" panose="02040503050406030204" pitchFamily="18" charset="0"/>
                                </a:rPr>
                                <m:t>𝑆</m:t>
                              </m:r>
                            </m:sub>
                          </m:sSub>
                          <m:r>
                            <a:rPr lang="en-US" sz="3000" b="0" i="1" smtClean="0">
                              <a:latin typeface="Cambria Math" panose="02040503050406030204" pitchFamily="18" charset="0"/>
                            </a:rPr>
                            <m:t>∗</m:t>
                          </m:r>
                          <m:r>
                            <a:rPr lang="en-US" sz="3000" b="0" i="1" smtClean="0">
                              <a:latin typeface="Cambria Math" panose="02040503050406030204" pitchFamily="18" charset="0"/>
                            </a:rPr>
                            <m:t>𝐹</m:t>
                          </m:r>
                        </m:e>
                      </m:d>
                      <m:r>
                        <a:rPr lang="en-US" sz="3000" b="0" i="1" smtClean="0">
                          <a:latin typeface="Cambria Math" panose="02040503050406030204" pitchFamily="18" charset="0"/>
                        </a:rPr>
                        <m:t>=</m:t>
                      </m:r>
                      <m:sSub>
                        <m:sSubPr>
                          <m:ctrlPr>
                            <a:rPr lang="en-US" sz="3000" i="1">
                              <a:latin typeface="Cambria Math" panose="02040503050406030204" pitchFamily="18" charset="0"/>
                            </a:rPr>
                          </m:ctrlPr>
                        </m:sSubPr>
                        <m:e>
                          <m:r>
                            <a:rPr lang="en-US" sz="3000" i="1">
                              <a:latin typeface="Cambria Math" panose="02040503050406030204" pitchFamily="18" charset="0"/>
                            </a:rPr>
                            <m:t>𝜒</m:t>
                          </m:r>
                        </m:e>
                        <m:sub>
                          <m:r>
                            <a:rPr lang="en-US" sz="3000" i="1">
                              <a:latin typeface="Cambria Math" panose="02040503050406030204" pitchFamily="18" charset="0"/>
                            </a:rPr>
                            <m:t>𝑆</m:t>
                          </m:r>
                        </m:sub>
                      </m:sSub>
                      <m:r>
                        <a:rPr lang="en-US" sz="3000" i="1">
                          <a:latin typeface="Cambria Math" panose="02040503050406030204" pitchFamily="18" charset="0"/>
                        </a:rPr>
                        <m:t>∗</m:t>
                      </m:r>
                      <m:f>
                        <m:fPr>
                          <m:ctrlPr>
                            <a:rPr lang="en-US" sz="3000" i="1">
                              <a:latin typeface="Cambria Math" panose="02040503050406030204" pitchFamily="18" charset="0"/>
                            </a:rPr>
                          </m:ctrlPr>
                        </m:fPr>
                        <m:num>
                          <m:r>
                            <a:rPr lang="en-US" sz="3000" i="1">
                              <a:latin typeface="Cambria Math" panose="02040503050406030204" pitchFamily="18" charset="0"/>
                            </a:rPr>
                            <m:t>𝜕</m:t>
                          </m:r>
                          <m:r>
                            <a:rPr lang="en-US" sz="3000" b="0" i="1" smtClean="0">
                              <a:latin typeface="Cambria Math" panose="02040503050406030204" pitchFamily="18" charset="0"/>
                            </a:rPr>
                            <m:t>𝐹</m:t>
                          </m:r>
                        </m:num>
                        <m:den>
                          <m:r>
                            <a:rPr lang="en-US" sz="3000" i="1">
                              <a:latin typeface="Cambria Math" panose="02040503050406030204" pitchFamily="18" charset="0"/>
                            </a:rPr>
                            <m:t>𝜕</m:t>
                          </m:r>
                          <m:r>
                            <a:rPr lang="en-US" sz="3000" i="1">
                              <a:latin typeface="Cambria Math" panose="02040503050406030204" pitchFamily="18" charset="0"/>
                            </a:rPr>
                            <m:t>𝑥</m:t>
                          </m:r>
                        </m:den>
                      </m:f>
                      <m:r>
                        <a:rPr lang="en-US" sz="3000" b="0" i="1" smtClean="0">
                          <a:latin typeface="Cambria Math" panose="02040503050406030204" pitchFamily="18" charset="0"/>
                        </a:rPr>
                        <m:t>.</m:t>
                      </m:r>
                    </m:oMath>
                  </m:oMathPara>
                </a14:m>
                <a:r>
                  <a:rPr lang="en-US" sz="3200" b="0" dirty="0" smtClean="0"/>
                  <a:t/>
                </a:r>
                <a:br>
                  <a:rPr lang="en-US" sz="3200" b="0" dirty="0" smtClean="0"/>
                </a:br>
                <a:endParaRPr lang="en-US" sz="32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852" t="-1752"/>
                </a:stretch>
              </a:blipFill>
            </p:spPr>
            <p:txBody>
              <a:bodyPr/>
              <a:lstStyle/>
              <a:p>
                <a:r>
                  <a:rPr lang="en-US">
                    <a:noFill/>
                  </a:rPr>
                  <a:t> </a:t>
                </a:r>
              </a:p>
            </p:txBody>
          </p:sp>
        </mc:Fallback>
      </mc:AlternateContent>
    </p:spTree>
    <p:extLst>
      <p:ext uri="{BB962C8B-B14F-4D97-AF65-F5344CB8AC3E}">
        <p14:creationId xmlns:p14="http://schemas.microsoft.com/office/powerpoint/2010/main" val="5528545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Compute the Gradients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5257800"/>
              </a:xfrm>
            </p:spPr>
            <p:txBody>
              <a:bodyPr>
                <a:noAutofit/>
              </a:bodyPr>
              <a:lstStyle/>
              <a:p>
                <a:pPr marL="0" indent="0">
                  <a:buNone/>
                </a:pPr>
                <a:r>
                  <a:rPr lang="en-US" dirty="0" smtClean="0"/>
                  <a:t>The </a:t>
                </a:r>
                <a:r>
                  <a:rPr lang="en-US" sz="3200" dirty="0" smtClean="0"/>
                  <a:t>convolution at point </a:t>
                </a:r>
                <a14:m>
                  <m:oMath xmlns:m="http://schemas.openxmlformats.org/officeDocument/2006/math">
                    <m:r>
                      <a:rPr lang="en-US" sz="3200" b="0" i="1" smtClean="0">
                        <a:latin typeface="Cambria Math" panose="02040503050406030204" pitchFamily="18" charset="0"/>
                      </a:rPr>
                      <m:t>𝑞</m:t>
                    </m:r>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ℝ</m:t>
                        </m:r>
                      </m:e>
                      <m:sup>
                        <m:r>
                          <a:rPr lang="en-US" sz="3200" b="0" i="1" smtClean="0">
                            <a:latin typeface="Cambria Math" panose="02040503050406030204" pitchFamily="18" charset="0"/>
                          </a:rPr>
                          <m:t>3</m:t>
                        </m:r>
                      </m:sup>
                    </m:sSup>
                  </m:oMath>
                </a14:m>
                <a:r>
                  <a:rPr lang="en-US" sz="3200" dirty="0" smtClean="0"/>
                  <a:t> is the integral of the signal times the shifted filter:</a:t>
                </a:r>
                <a:br>
                  <a:rPr lang="en-US" sz="3200" dirty="0" smtClean="0"/>
                </a:br>
                <a:endParaRPr lang="en-US" sz="3200" dirty="0" smtClean="0"/>
              </a:p>
              <a:p>
                <a:pPr marL="0" indent="0">
                  <a:buNone/>
                </a:pPr>
                <a14:m>
                  <m:oMathPara xmlns:m="http://schemas.openxmlformats.org/officeDocument/2006/math">
                    <m:oMathParaPr>
                      <m:jc m:val="centerGroup"/>
                    </m:oMathParaPr>
                    <m:oMath xmlns:m="http://schemas.openxmlformats.org/officeDocument/2006/math">
                      <m:sSub>
                        <m:sSubPr>
                          <m:ctrlPr>
                            <a:rPr lang="en-US" sz="3000" b="0" i="1" smtClean="0">
                              <a:latin typeface="Cambria Math" panose="02040503050406030204" pitchFamily="18" charset="0"/>
                            </a:rPr>
                          </m:ctrlPr>
                        </m:sSubPr>
                        <m:e>
                          <m:d>
                            <m:dPr>
                              <m:begChr m:val=""/>
                              <m:endChr m:val="|"/>
                              <m:ctrlPr>
                                <a:rPr lang="en-US" sz="3000" i="1" smtClean="0">
                                  <a:latin typeface="Cambria Math" panose="02040503050406030204" pitchFamily="18" charset="0"/>
                                </a:rPr>
                              </m:ctrlPr>
                            </m:dPr>
                            <m:e>
                              <m:d>
                                <m:dPr>
                                  <m:ctrlPr>
                                    <a:rPr lang="en-US" sz="3000" i="1" smtClean="0">
                                      <a:latin typeface="Cambria Math" panose="02040503050406030204" pitchFamily="18" charset="0"/>
                                    </a:rPr>
                                  </m:ctrlPr>
                                </m:dPr>
                                <m:e>
                                  <m:sSub>
                                    <m:sSubPr>
                                      <m:ctrlPr>
                                        <a:rPr lang="en-US" sz="3000" i="1" smtClean="0">
                                          <a:latin typeface="Cambria Math" panose="02040503050406030204" pitchFamily="18" charset="0"/>
                                        </a:rPr>
                                      </m:ctrlPr>
                                    </m:sSubPr>
                                    <m:e>
                                      <m:r>
                                        <a:rPr lang="en-US" sz="3000" i="1">
                                          <a:latin typeface="Cambria Math" panose="02040503050406030204" pitchFamily="18" charset="0"/>
                                        </a:rPr>
                                        <m:t>𝜒</m:t>
                                      </m:r>
                                    </m:e>
                                    <m:sub>
                                      <m:r>
                                        <a:rPr lang="en-US" sz="3000" i="1">
                                          <a:latin typeface="Cambria Math" panose="02040503050406030204" pitchFamily="18" charset="0"/>
                                        </a:rPr>
                                        <m:t>𝑆</m:t>
                                      </m:r>
                                    </m:sub>
                                  </m:sSub>
                                  <m:r>
                                    <a:rPr lang="en-US" sz="3000" i="1">
                                      <a:latin typeface="Cambria Math" panose="02040503050406030204" pitchFamily="18" charset="0"/>
                                    </a:rPr>
                                    <m:t>∗</m:t>
                                  </m:r>
                                  <m:f>
                                    <m:fPr>
                                      <m:ctrlPr>
                                        <a:rPr lang="en-US" sz="3000" i="1">
                                          <a:latin typeface="Cambria Math" panose="02040503050406030204" pitchFamily="18" charset="0"/>
                                        </a:rPr>
                                      </m:ctrlPr>
                                    </m:fPr>
                                    <m:num>
                                      <m:r>
                                        <a:rPr lang="en-US" sz="3000" i="1">
                                          <a:latin typeface="Cambria Math" panose="02040503050406030204" pitchFamily="18" charset="0"/>
                                        </a:rPr>
                                        <m:t>𝜕</m:t>
                                      </m:r>
                                      <m:r>
                                        <a:rPr lang="en-US" sz="3000" i="1">
                                          <a:latin typeface="Cambria Math" panose="02040503050406030204" pitchFamily="18" charset="0"/>
                                        </a:rPr>
                                        <m:t>𝐹</m:t>
                                      </m:r>
                                    </m:num>
                                    <m:den>
                                      <m:r>
                                        <a:rPr lang="en-US" sz="3000" i="1">
                                          <a:latin typeface="Cambria Math" panose="02040503050406030204" pitchFamily="18" charset="0"/>
                                        </a:rPr>
                                        <m:t>𝜕</m:t>
                                      </m:r>
                                      <m:r>
                                        <a:rPr lang="en-US" sz="3000" i="1">
                                          <a:latin typeface="Cambria Math" panose="02040503050406030204" pitchFamily="18" charset="0"/>
                                        </a:rPr>
                                        <m:t>𝑥</m:t>
                                      </m:r>
                                    </m:den>
                                  </m:f>
                                </m:e>
                              </m:d>
                            </m:e>
                          </m:d>
                        </m:e>
                        <m:sub>
                          <m:r>
                            <a:rPr lang="en-US" sz="3000" b="0" i="1" smtClean="0">
                              <a:latin typeface="Cambria Math" panose="02040503050406030204" pitchFamily="18" charset="0"/>
                            </a:rPr>
                            <m:t>𝑞</m:t>
                          </m:r>
                        </m:sub>
                      </m:sSub>
                      <m:r>
                        <a:rPr lang="en-US" sz="3000" b="0" i="1" smtClean="0">
                          <a:latin typeface="Cambria Math" panose="02040503050406030204" pitchFamily="18" charset="0"/>
                        </a:rPr>
                        <m:t>=</m:t>
                      </m:r>
                      <m:nary>
                        <m:naryPr>
                          <m:supHide m:val="on"/>
                          <m:ctrlPr>
                            <a:rPr lang="en-US" sz="3000" b="0" i="1" smtClean="0">
                              <a:latin typeface="Cambria Math" panose="02040503050406030204" pitchFamily="18" charset="0"/>
                            </a:rPr>
                          </m:ctrlPr>
                        </m:naryPr>
                        <m:sub>
                          <m:sSup>
                            <m:sSupPr>
                              <m:ctrlPr>
                                <a:rPr lang="en-US" sz="3000" b="0" i="1" smtClean="0">
                                  <a:latin typeface="Cambria Math" panose="02040503050406030204" pitchFamily="18" charset="0"/>
                                </a:rPr>
                              </m:ctrlPr>
                            </m:sSupPr>
                            <m:e>
                              <m:r>
                                <a:rPr lang="en-US" sz="3000" b="0" i="1" smtClean="0">
                                  <a:latin typeface="Cambria Math" panose="02040503050406030204" pitchFamily="18" charset="0"/>
                                </a:rPr>
                                <m:t>ℝ</m:t>
                              </m:r>
                            </m:e>
                            <m:sup>
                              <m:r>
                                <a:rPr lang="en-US" sz="3000" b="0" i="1" smtClean="0">
                                  <a:latin typeface="Cambria Math" panose="02040503050406030204" pitchFamily="18" charset="0"/>
                                </a:rPr>
                                <m:t>3</m:t>
                              </m:r>
                            </m:sup>
                          </m:sSup>
                        </m:sub>
                        <m:sup/>
                        <m:e>
                          <m:sSub>
                            <m:sSubPr>
                              <m:ctrlPr>
                                <a:rPr lang="en-US" sz="3000" b="0" i="1" smtClean="0">
                                  <a:latin typeface="Cambria Math" panose="02040503050406030204" pitchFamily="18" charset="0"/>
                                </a:rPr>
                              </m:ctrlPr>
                            </m:sSubPr>
                            <m:e>
                              <m:r>
                                <a:rPr lang="en-US" sz="3000" b="0" i="1" smtClean="0">
                                  <a:latin typeface="Cambria Math" panose="02040503050406030204" pitchFamily="18" charset="0"/>
                                </a:rPr>
                                <m:t>𝜒</m:t>
                              </m:r>
                            </m:e>
                            <m:sub>
                              <m:r>
                                <a:rPr lang="en-US" sz="3000" b="0" i="1" smtClean="0">
                                  <a:latin typeface="Cambria Math" panose="02040503050406030204" pitchFamily="18" charset="0"/>
                                </a:rPr>
                                <m:t>𝑆</m:t>
                              </m:r>
                            </m:sub>
                          </m:sSub>
                          <m:r>
                            <a:rPr lang="en-US" sz="3000" b="0" i="1" smtClean="0">
                              <a:latin typeface="Cambria Math" panose="02040503050406030204" pitchFamily="18" charset="0"/>
                            </a:rPr>
                            <m:t>⋅</m:t>
                          </m:r>
                          <m:f>
                            <m:fPr>
                              <m:ctrlPr>
                                <a:rPr lang="en-US" sz="3000" i="1">
                                  <a:latin typeface="Cambria Math" panose="02040503050406030204" pitchFamily="18" charset="0"/>
                                </a:rPr>
                              </m:ctrlPr>
                            </m:fPr>
                            <m:num>
                              <m:r>
                                <a:rPr lang="en-US" sz="3000" i="1">
                                  <a:latin typeface="Cambria Math" panose="02040503050406030204" pitchFamily="18" charset="0"/>
                                </a:rPr>
                                <m:t>𝜕</m:t>
                              </m:r>
                              <m:sSub>
                                <m:sSubPr>
                                  <m:ctrlPr>
                                    <a:rPr lang="en-US" sz="3000" i="1">
                                      <a:latin typeface="Cambria Math" panose="02040503050406030204" pitchFamily="18" charset="0"/>
                                    </a:rPr>
                                  </m:ctrlPr>
                                </m:sSubPr>
                                <m:e>
                                  <m:r>
                                    <a:rPr lang="en-US" sz="3000" i="1">
                                      <a:latin typeface="Cambria Math" panose="02040503050406030204" pitchFamily="18" charset="0"/>
                                    </a:rPr>
                                    <m:t>𝐹</m:t>
                                  </m:r>
                                </m:e>
                                <m:sub>
                                  <m:r>
                                    <a:rPr lang="en-US" sz="3000" i="1">
                                      <a:latin typeface="Cambria Math" panose="02040503050406030204" pitchFamily="18" charset="0"/>
                                    </a:rPr>
                                    <m:t>𝑞</m:t>
                                  </m:r>
                                </m:sub>
                              </m:sSub>
                            </m:num>
                            <m:den>
                              <m:r>
                                <a:rPr lang="en-US" sz="3000" i="1">
                                  <a:latin typeface="Cambria Math" panose="02040503050406030204" pitchFamily="18" charset="0"/>
                                </a:rPr>
                                <m:t>𝜕</m:t>
                              </m:r>
                              <m:r>
                                <a:rPr lang="en-US" sz="3000" i="1">
                                  <a:latin typeface="Cambria Math" panose="02040503050406030204" pitchFamily="18" charset="0"/>
                                </a:rPr>
                                <m:t>𝑥</m:t>
                              </m:r>
                            </m:den>
                          </m:f>
                          <m:r>
                            <a:rPr lang="en-US" sz="3000" b="0" i="1" smtClean="0">
                              <a:latin typeface="Cambria Math" panose="02040503050406030204" pitchFamily="18" charset="0"/>
                            </a:rPr>
                            <m:t>𝑑𝑝</m:t>
                          </m:r>
                        </m:e>
                      </m:nary>
                      <m:r>
                        <a:rPr lang="en-US" sz="3000" b="0" i="1" smtClean="0">
                          <a:latin typeface="Cambria Math" panose="02040503050406030204" pitchFamily="18" charset="0"/>
                        </a:rPr>
                        <m:t>=</m:t>
                      </m:r>
                      <m:nary>
                        <m:naryPr>
                          <m:supHide m:val="on"/>
                          <m:ctrlPr>
                            <a:rPr lang="en-US" sz="3000" b="0" i="1" smtClean="0">
                              <a:latin typeface="Cambria Math" panose="02040503050406030204" pitchFamily="18" charset="0"/>
                            </a:rPr>
                          </m:ctrlPr>
                        </m:naryPr>
                        <m:sub>
                          <m:r>
                            <a:rPr lang="en-US" sz="3000" b="0" i="1" smtClean="0">
                              <a:latin typeface="Cambria Math" panose="02040503050406030204" pitchFamily="18" charset="0"/>
                            </a:rPr>
                            <m:t>𝑆</m:t>
                          </m:r>
                        </m:sub>
                        <m:sup/>
                        <m:e>
                          <m:f>
                            <m:fPr>
                              <m:ctrlPr>
                                <a:rPr lang="en-US" sz="3000" i="1">
                                  <a:latin typeface="Cambria Math" panose="02040503050406030204" pitchFamily="18" charset="0"/>
                                </a:rPr>
                              </m:ctrlPr>
                            </m:fPr>
                            <m:num>
                              <m:r>
                                <a:rPr lang="en-US" sz="3000" i="1">
                                  <a:latin typeface="Cambria Math" panose="02040503050406030204" pitchFamily="18" charset="0"/>
                                </a:rPr>
                                <m:t>𝜕</m:t>
                              </m:r>
                              <m:sSub>
                                <m:sSubPr>
                                  <m:ctrlPr>
                                    <a:rPr lang="en-US" sz="3000" i="1">
                                      <a:latin typeface="Cambria Math" panose="02040503050406030204" pitchFamily="18" charset="0"/>
                                    </a:rPr>
                                  </m:ctrlPr>
                                </m:sSubPr>
                                <m:e>
                                  <m:r>
                                    <a:rPr lang="en-US" sz="3000" i="1">
                                      <a:latin typeface="Cambria Math" panose="02040503050406030204" pitchFamily="18" charset="0"/>
                                    </a:rPr>
                                    <m:t>𝐹</m:t>
                                  </m:r>
                                </m:e>
                                <m:sub>
                                  <m:r>
                                    <a:rPr lang="en-US" sz="3000" i="1">
                                      <a:latin typeface="Cambria Math" panose="02040503050406030204" pitchFamily="18" charset="0"/>
                                    </a:rPr>
                                    <m:t>𝑞</m:t>
                                  </m:r>
                                </m:sub>
                              </m:sSub>
                            </m:num>
                            <m:den>
                              <m:r>
                                <a:rPr lang="en-US" sz="3000" i="1">
                                  <a:latin typeface="Cambria Math" panose="02040503050406030204" pitchFamily="18" charset="0"/>
                                </a:rPr>
                                <m:t>𝜕</m:t>
                              </m:r>
                              <m:r>
                                <a:rPr lang="en-US" sz="3000" i="1">
                                  <a:latin typeface="Cambria Math" panose="02040503050406030204" pitchFamily="18" charset="0"/>
                                </a:rPr>
                                <m:t>𝑥</m:t>
                              </m:r>
                            </m:den>
                          </m:f>
                          <m:r>
                            <a:rPr lang="en-US" sz="3000" i="1">
                              <a:latin typeface="Cambria Math" panose="02040503050406030204" pitchFamily="18" charset="0"/>
                            </a:rPr>
                            <m:t>𝑑𝑝</m:t>
                          </m:r>
                        </m:e>
                      </m:nary>
                    </m:oMath>
                  </m:oMathPara>
                </a14:m>
                <a:r>
                  <a:rPr lang="en-US" sz="3000" dirty="0" smtClean="0"/>
                  <a:t/>
                </a:r>
                <a:br>
                  <a:rPr lang="en-US" sz="3000" dirty="0" smtClean="0"/>
                </a:br>
                <a:r>
                  <a:rPr lang="en-US" sz="3000" dirty="0" smtClean="0"/>
                  <a:t/>
                </a:r>
                <a:br>
                  <a:rPr lang="en-US" sz="3000" dirty="0" smtClean="0"/>
                </a:br>
                <a:r>
                  <a:rPr lang="en-US" sz="3000" dirty="0" smtClean="0"/>
                  <a:t>with </a:t>
                </a:r>
                <a14:m>
                  <m:oMath xmlns:m="http://schemas.openxmlformats.org/officeDocument/2006/math">
                    <m:sSub>
                      <m:sSubPr>
                        <m:ctrlPr>
                          <a:rPr lang="en-US" sz="3000" b="0" i="1" smtClean="0">
                            <a:latin typeface="Cambria Math" panose="02040503050406030204" pitchFamily="18" charset="0"/>
                          </a:rPr>
                        </m:ctrlPr>
                      </m:sSubPr>
                      <m:e>
                        <m:r>
                          <a:rPr lang="en-US" sz="3000" b="0" i="1" smtClean="0">
                            <a:latin typeface="Cambria Math" panose="02040503050406030204" pitchFamily="18" charset="0"/>
                          </a:rPr>
                          <m:t>𝐹</m:t>
                        </m:r>
                      </m:e>
                      <m:sub>
                        <m:r>
                          <a:rPr lang="en-US" sz="3000" b="0" i="1" smtClean="0">
                            <a:latin typeface="Cambria Math" panose="02040503050406030204" pitchFamily="18" charset="0"/>
                          </a:rPr>
                          <m:t>𝑞</m:t>
                        </m:r>
                      </m:sub>
                    </m:sSub>
                    <m:r>
                      <a:rPr lang="en-US" sz="3000" b="0" i="1" smtClean="0">
                        <a:latin typeface="Cambria Math" panose="02040503050406030204" pitchFamily="18" charset="0"/>
                      </a:rPr>
                      <m:t>(</m:t>
                    </m:r>
                    <m:r>
                      <a:rPr lang="en-US" sz="3000" b="0" i="1" smtClean="0">
                        <a:latin typeface="Cambria Math" panose="02040503050406030204" pitchFamily="18" charset="0"/>
                      </a:rPr>
                      <m:t>𝑝</m:t>
                    </m:r>
                    <m:r>
                      <a:rPr lang="en-US" sz="3000" b="0" i="1" smtClean="0">
                        <a:latin typeface="Cambria Math" panose="02040503050406030204" pitchFamily="18" charset="0"/>
                      </a:rPr>
                      <m:t>)=</m:t>
                    </m:r>
                    <m:r>
                      <a:rPr lang="en-US" sz="3000" b="0" i="1" smtClean="0">
                        <a:latin typeface="Cambria Math" panose="02040503050406030204" pitchFamily="18" charset="0"/>
                      </a:rPr>
                      <m:t>𝐹</m:t>
                    </m:r>
                    <m:r>
                      <a:rPr lang="en-US" sz="3000" b="0" i="1" smtClean="0">
                        <a:latin typeface="Cambria Math" panose="02040503050406030204" pitchFamily="18" charset="0"/>
                      </a:rPr>
                      <m:t>(</m:t>
                    </m:r>
                    <m:r>
                      <a:rPr lang="en-US" sz="3000" b="0" i="1" smtClean="0">
                        <a:latin typeface="Cambria Math" panose="02040503050406030204" pitchFamily="18" charset="0"/>
                      </a:rPr>
                      <m:t>𝑞</m:t>
                    </m:r>
                    <m:r>
                      <a:rPr lang="en-US" sz="3000" b="0" i="1" smtClean="0">
                        <a:latin typeface="Cambria Math" panose="02040503050406030204" pitchFamily="18" charset="0"/>
                      </a:rPr>
                      <m:t>−</m:t>
                    </m:r>
                    <m:r>
                      <a:rPr lang="en-US" sz="3000" b="0" i="1" smtClean="0">
                        <a:latin typeface="Cambria Math" panose="02040503050406030204" pitchFamily="18" charset="0"/>
                      </a:rPr>
                      <m:t>𝑝</m:t>
                    </m:r>
                    <m:r>
                      <a:rPr lang="en-US" sz="3000" b="0" i="1" smtClean="0">
                        <a:latin typeface="Cambria Math" panose="02040503050406030204" pitchFamily="18" charset="0"/>
                      </a:rPr>
                      <m:t>)</m:t>
                    </m:r>
                  </m:oMath>
                </a14:m>
                <a:r>
                  <a:rPr lang="en-US" sz="3200" b="0" dirty="0" smtClean="0"/>
                  <a:t>.</a:t>
                </a:r>
                <a:br>
                  <a:rPr lang="en-US" sz="3200" b="0" dirty="0" smtClean="0"/>
                </a:br>
                <a:endParaRPr lang="en-US" sz="32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257800"/>
              </a:xfrm>
              <a:blipFill rotWithShape="0">
                <a:blip r:embed="rId2"/>
                <a:stretch>
                  <a:fillRect l="-1852" t="-1392"/>
                </a:stretch>
              </a:blipFill>
            </p:spPr>
            <p:txBody>
              <a:bodyPr/>
              <a:lstStyle/>
              <a:p>
                <a:r>
                  <a:rPr lang="en-US">
                    <a:noFill/>
                  </a:rPr>
                  <a:t> </a:t>
                </a:r>
              </a:p>
            </p:txBody>
          </p:sp>
        </mc:Fallback>
      </mc:AlternateContent>
      <p:sp>
        <p:nvSpPr>
          <p:cNvPr id="4" name="Rectangle 3"/>
          <p:cNvSpPr/>
          <p:nvPr/>
        </p:nvSpPr>
        <p:spPr>
          <a:xfrm>
            <a:off x="6019800" y="2743200"/>
            <a:ext cx="2133600" cy="1905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64775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Geometry Processing in Detail</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Symmetry Detection</a:t>
            </a:r>
          </a:p>
          <a:p>
            <a:pPr lvl="1"/>
            <a:r>
              <a:rPr lang="en-US" dirty="0" smtClean="0"/>
              <a:t>Discrete</a:t>
            </a:r>
          </a:p>
          <a:p>
            <a:pPr lvl="1"/>
            <a:r>
              <a:rPr lang="en-US" dirty="0" smtClean="0"/>
              <a:t>Continuous</a:t>
            </a:r>
          </a:p>
          <a:p>
            <a:r>
              <a:rPr lang="en-US" dirty="0" smtClean="0"/>
              <a:t>Solid Reconstruction</a:t>
            </a:r>
          </a:p>
          <a:p>
            <a:pPr lvl="1"/>
            <a:r>
              <a:rPr lang="en-US" dirty="0"/>
              <a:t>Computing the indicator function</a:t>
            </a:r>
          </a:p>
          <a:p>
            <a:pPr lvl="1"/>
            <a:r>
              <a:rPr lang="en-US" dirty="0" err="1"/>
              <a:t>Iso</a:t>
            </a:r>
            <a:r>
              <a:rPr lang="en-US" dirty="0"/>
              <a:t>-surface extraction</a:t>
            </a:r>
          </a:p>
          <a:p>
            <a:pPr lvl="1"/>
            <a:r>
              <a:rPr lang="en-US" dirty="0"/>
              <a:t>Surface </a:t>
            </a:r>
            <a:r>
              <a:rPr lang="en-US" dirty="0" smtClean="0"/>
              <a:t>extension</a:t>
            </a:r>
          </a:p>
        </p:txBody>
      </p:sp>
    </p:spTree>
    <p:extLst>
      <p:ext uri="{BB962C8B-B14F-4D97-AF65-F5344CB8AC3E}">
        <p14:creationId xmlns:p14="http://schemas.microsoft.com/office/powerpoint/2010/main" val="18522923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Compute the Gradients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US" dirty="0" smtClean="0"/>
                  <a:t>The </a:t>
                </a:r>
                <a:r>
                  <a:rPr lang="en-US" sz="3200" dirty="0" smtClean="0"/>
                  <a:t>convolution at point </a:t>
                </a:r>
                <a14:m>
                  <m:oMath xmlns:m="http://schemas.openxmlformats.org/officeDocument/2006/math">
                    <m:r>
                      <a:rPr lang="en-US" sz="3200" b="0" i="1" smtClean="0">
                        <a:latin typeface="Cambria Math" panose="02040503050406030204" pitchFamily="18" charset="0"/>
                      </a:rPr>
                      <m:t>𝑞</m:t>
                    </m:r>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ℝ</m:t>
                        </m:r>
                      </m:e>
                      <m:sup>
                        <m:r>
                          <a:rPr lang="en-US" sz="3200" b="0" i="1" smtClean="0">
                            <a:latin typeface="Cambria Math" panose="02040503050406030204" pitchFamily="18" charset="0"/>
                          </a:rPr>
                          <m:t>3</m:t>
                        </m:r>
                      </m:sup>
                    </m:sSup>
                  </m:oMath>
                </a14:m>
                <a:r>
                  <a:rPr lang="en-US" sz="3200" dirty="0" smtClean="0"/>
                  <a:t> is the integral of the signal times the shifted filter, which is the solid integral of the shifted filter:</a:t>
                </a:r>
              </a:p>
              <a:p>
                <a:pPr marL="0" indent="0">
                  <a:buNone/>
                </a:pPr>
                <a14:m>
                  <m:oMathPara xmlns:m="http://schemas.openxmlformats.org/officeDocument/2006/math">
                    <m:oMathParaPr>
                      <m:jc m:val="centerGroup"/>
                    </m:oMathParaPr>
                    <m:oMath xmlns:m="http://schemas.openxmlformats.org/officeDocument/2006/math">
                      <m:sSub>
                        <m:sSubPr>
                          <m:ctrlPr>
                            <a:rPr lang="en-US" sz="3000" b="0" i="1" smtClean="0">
                              <a:latin typeface="Cambria Math" panose="02040503050406030204" pitchFamily="18" charset="0"/>
                            </a:rPr>
                          </m:ctrlPr>
                        </m:sSubPr>
                        <m:e>
                          <m:d>
                            <m:dPr>
                              <m:begChr m:val=""/>
                              <m:endChr m:val="|"/>
                              <m:ctrlPr>
                                <a:rPr lang="en-US" sz="3000" i="1" smtClean="0">
                                  <a:latin typeface="Cambria Math" panose="02040503050406030204" pitchFamily="18" charset="0"/>
                                </a:rPr>
                              </m:ctrlPr>
                            </m:dPr>
                            <m:e>
                              <m:d>
                                <m:dPr>
                                  <m:ctrlPr>
                                    <a:rPr lang="en-US" sz="3000" i="1" smtClean="0">
                                      <a:latin typeface="Cambria Math" panose="02040503050406030204" pitchFamily="18" charset="0"/>
                                    </a:rPr>
                                  </m:ctrlPr>
                                </m:dPr>
                                <m:e>
                                  <m:sSub>
                                    <m:sSubPr>
                                      <m:ctrlPr>
                                        <a:rPr lang="en-US" sz="3000" i="1" smtClean="0">
                                          <a:latin typeface="Cambria Math" panose="02040503050406030204" pitchFamily="18" charset="0"/>
                                        </a:rPr>
                                      </m:ctrlPr>
                                    </m:sSubPr>
                                    <m:e>
                                      <m:r>
                                        <a:rPr lang="en-US" sz="3000" i="1">
                                          <a:latin typeface="Cambria Math" panose="02040503050406030204" pitchFamily="18" charset="0"/>
                                        </a:rPr>
                                        <m:t>𝜒</m:t>
                                      </m:r>
                                    </m:e>
                                    <m:sub>
                                      <m:r>
                                        <a:rPr lang="en-US" sz="3000" i="1">
                                          <a:latin typeface="Cambria Math" panose="02040503050406030204" pitchFamily="18" charset="0"/>
                                        </a:rPr>
                                        <m:t>𝑆</m:t>
                                      </m:r>
                                    </m:sub>
                                  </m:sSub>
                                  <m:r>
                                    <a:rPr lang="en-US" sz="3000" i="1">
                                      <a:latin typeface="Cambria Math" panose="02040503050406030204" pitchFamily="18" charset="0"/>
                                    </a:rPr>
                                    <m:t>∗</m:t>
                                  </m:r>
                                  <m:f>
                                    <m:fPr>
                                      <m:ctrlPr>
                                        <a:rPr lang="en-US" sz="3000" i="1">
                                          <a:latin typeface="Cambria Math" panose="02040503050406030204" pitchFamily="18" charset="0"/>
                                        </a:rPr>
                                      </m:ctrlPr>
                                    </m:fPr>
                                    <m:num>
                                      <m:r>
                                        <a:rPr lang="en-US" sz="3000" i="1">
                                          <a:latin typeface="Cambria Math" panose="02040503050406030204" pitchFamily="18" charset="0"/>
                                        </a:rPr>
                                        <m:t>𝜕</m:t>
                                      </m:r>
                                      <m:r>
                                        <a:rPr lang="en-US" sz="3000" i="1">
                                          <a:latin typeface="Cambria Math" panose="02040503050406030204" pitchFamily="18" charset="0"/>
                                        </a:rPr>
                                        <m:t>𝐹</m:t>
                                      </m:r>
                                    </m:num>
                                    <m:den>
                                      <m:r>
                                        <a:rPr lang="en-US" sz="3000" i="1">
                                          <a:latin typeface="Cambria Math" panose="02040503050406030204" pitchFamily="18" charset="0"/>
                                        </a:rPr>
                                        <m:t>𝜕</m:t>
                                      </m:r>
                                      <m:r>
                                        <a:rPr lang="en-US" sz="3000" i="1">
                                          <a:latin typeface="Cambria Math" panose="02040503050406030204" pitchFamily="18" charset="0"/>
                                        </a:rPr>
                                        <m:t>𝑥</m:t>
                                      </m:r>
                                    </m:den>
                                  </m:f>
                                </m:e>
                              </m:d>
                            </m:e>
                          </m:d>
                        </m:e>
                        <m:sub>
                          <m:r>
                            <a:rPr lang="en-US" sz="3000" b="0" i="1" smtClean="0">
                              <a:latin typeface="Cambria Math" panose="02040503050406030204" pitchFamily="18" charset="0"/>
                            </a:rPr>
                            <m:t>𝑞</m:t>
                          </m:r>
                        </m:sub>
                      </m:sSub>
                      <m:r>
                        <a:rPr lang="en-US" sz="3000" b="0" i="1" smtClean="0">
                          <a:latin typeface="Cambria Math" panose="02040503050406030204" pitchFamily="18" charset="0"/>
                        </a:rPr>
                        <m:t>=</m:t>
                      </m:r>
                      <m:nary>
                        <m:naryPr>
                          <m:supHide m:val="on"/>
                          <m:ctrlPr>
                            <a:rPr lang="en-US" sz="3000" b="0" i="1" smtClean="0">
                              <a:latin typeface="Cambria Math" panose="02040503050406030204" pitchFamily="18" charset="0"/>
                            </a:rPr>
                          </m:ctrlPr>
                        </m:naryPr>
                        <m:sub>
                          <m:sSup>
                            <m:sSupPr>
                              <m:ctrlPr>
                                <a:rPr lang="en-US" sz="3000" b="0" i="1" smtClean="0">
                                  <a:latin typeface="Cambria Math" panose="02040503050406030204" pitchFamily="18" charset="0"/>
                                </a:rPr>
                              </m:ctrlPr>
                            </m:sSupPr>
                            <m:e>
                              <m:r>
                                <a:rPr lang="en-US" sz="3000" b="0" i="1" smtClean="0">
                                  <a:latin typeface="Cambria Math" panose="02040503050406030204" pitchFamily="18" charset="0"/>
                                </a:rPr>
                                <m:t>ℝ</m:t>
                              </m:r>
                            </m:e>
                            <m:sup>
                              <m:r>
                                <a:rPr lang="en-US" sz="3000" b="0" i="1" smtClean="0">
                                  <a:latin typeface="Cambria Math" panose="02040503050406030204" pitchFamily="18" charset="0"/>
                                </a:rPr>
                                <m:t>3</m:t>
                              </m:r>
                            </m:sup>
                          </m:sSup>
                        </m:sub>
                        <m:sup/>
                        <m:e>
                          <m:sSub>
                            <m:sSubPr>
                              <m:ctrlPr>
                                <a:rPr lang="en-US" sz="3000" b="0" i="1" smtClean="0">
                                  <a:latin typeface="Cambria Math" panose="02040503050406030204" pitchFamily="18" charset="0"/>
                                </a:rPr>
                              </m:ctrlPr>
                            </m:sSubPr>
                            <m:e>
                              <m:r>
                                <a:rPr lang="en-US" sz="3000" b="0" i="1" smtClean="0">
                                  <a:latin typeface="Cambria Math" panose="02040503050406030204" pitchFamily="18" charset="0"/>
                                </a:rPr>
                                <m:t>𝜒</m:t>
                              </m:r>
                            </m:e>
                            <m:sub>
                              <m:r>
                                <a:rPr lang="en-US" sz="3000" b="0" i="1" smtClean="0">
                                  <a:latin typeface="Cambria Math" panose="02040503050406030204" pitchFamily="18" charset="0"/>
                                </a:rPr>
                                <m:t>𝑆</m:t>
                              </m:r>
                            </m:sub>
                          </m:sSub>
                          <m:r>
                            <a:rPr lang="en-US" sz="3000" b="0" i="1" smtClean="0">
                              <a:latin typeface="Cambria Math" panose="02040503050406030204" pitchFamily="18" charset="0"/>
                            </a:rPr>
                            <m:t>⋅</m:t>
                          </m:r>
                          <m:f>
                            <m:fPr>
                              <m:ctrlPr>
                                <a:rPr lang="en-US" sz="3000" i="1">
                                  <a:latin typeface="Cambria Math" panose="02040503050406030204" pitchFamily="18" charset="0"/>
                                </a:rPr>
                              </m:ctrlPr>
                            </m:fPr>
                            <m:num>
                              <m:r>
                                <a:rPr lang="en-US" sz="3000" i="1">
                                  <a:latin typeface="Cambria Math" panose="02040503050406030204" pitchFamily="18" charset="0"/>
                                </a:rPr>
                                <m:t>𝜕</m:t>
                              </m:r>
                              <m:sSub>
                                <m:sSubPr>
                                  <m:ctrlPr>
                                    <a:rPr lang="en-US" sz="3000" i="1">
                                      <a:latin typeface="Cambria Math" panose="02040503050406030204" pitchFamily="18" charset="0"/>
                                    </a:rPr>
                                  </m:ctrlPr>
                                </m:sSubPr>
                                <m:e>
                                  <m:r>
                                    <a:rPr lang="en-US" sz="3000" i="1">
                                      <a:latin typeface="Cambria Math" panose="02040503050406030204" pitchFamily="18" charset="0"/>
                                    </a:rPr>
                                    <m:t>𝐹</m:t>
                                  </m:r>
                                </m:e>
                                <m:sub>
                                  <m:r>
                                    <a:rPr lang="en-US" sz="3000" i="1">
                                      <a:latin typeface="Cambria Math" panose="02040503050406030204" pitchFamily="18" charset="0"/>
                                    </a:rPr>
                                    <m:t>𝑞</m:t>
                                  </m:r>
                                </m:sub>
                              </m:sSub>
                            </m:num>
                            <m:den>
                              <m:r>
                                <a:rPr lang="en-US" sz="3000" i="1">
                                  <a:latin typeface="Cambria Math" panose="02040503050406030204" pitchFamily="18" charset="0"/>
                                </a:rPr>
                                <m:t>𝜕</m:t>
                              </m:r>
                              <m:r>
                                <a:rPr lang="en-US" sz="3000" i="1">
                                  <a:latin typeface="Cambria Math" panose="02040503050406030204" pitchFamily="18" charset="0"/>
                                </a:rPr>
                                <m:t>𝑥</m:t>
                              </m:r>
                            </m:den>
                          </m:f>
                          <m:r>
                            <a:rPr lang="en-US" sz="3000" b="0" i="1" smtClean="0">
                              <a:latin typeface="Cambria Math" panose="02040503050406030204" pitchFamily="18" charset="0"/>
                            </a:rPr>
                            <m:t>𝑑𝑝</m:t>
                          </m:r>
                        </m:e>
                      </m:nary>
                      <m:r>
                        <a:rPr lang="en-US" sz="3000" b="0" i="1" smtClean="0">
                          <a:latin typeface="Cambria Math" panose="02040503050406030204" pitchFamily="18" charset="0"/>
                        </a:rPr>
                        <m:t>=</m:t>
                      </m:r>
                      <m:nary>
                        <m:naryPr>
                          <m:supHide m:val="on"/>
                          <m:ctrlPr>
                            <a:rPr lang="en-US" sz="3000" b="0" i="1" smtClean="0">
                              <a:latin typeface="Cambria Math" panose="02040503050406030204" pitchFamily="18" charset="0"/>
                            </a:rPr>
                          </m:ctrlPr>
                        </m:naryPr>
                        <m:sub>
                          <m:r>
                            <a:rPr lang="en-US" sz="3000" b="0" i="1" smtClean="0">
                              <a:latin typeface="Cambria Math" panose="02040503050406030204" pitchFamily="18" charset="0"/>
                            </a:rPr>
                            <m:t>𝑆</m:t>
                          </m:r>
                        </m:sub>
                        <m:sup/>
                        <m:e>
                          <m:f>
                            <m:fPr>
                              <m:ctrlPr>
                                <a:rPr lang="en-US" sz="3000" i="1">
                                  <a:latin typeface="Cambria Math" panose="02040503050406030204" pitchFamily="18" charset="0"/>
                                </a:rPr>
                              </m:ctrlPr>
                            </m:fPr>
                            <m:num>
                              <m:r>
                                <a:rPr lang="en-US" sz="3000" i="1">
                                  <a:latin typeface="Cambria Math" panose="02040503050406030204" pitchFamily="18" charset="0"/>
                                </a:rPr>
                                <m:t>𝜕</m:t>
                              </m:r>
                              <m:sSub>
                                <m:sSubPr>
                                  <m:ctrlPr>
                                    <a:rPr lang="en-US" sz="3000" i="1">
                                      <a:latin typeface="Cambria Math" panose="02040503050406030204" pitchFamily="18" charset="0"/>
                                    </a:rPr>
                                  </m:ctrlPr>
                                </m:sSubPr>
                                <m:e>
                                  <m:r>
                                    <a:rPr lang="en-US" sz="3000" i="1">
                                      <a:latin typeface="Cambria Math" panose="02040503050406030204" pitchFamily="18" charset="0"/>
                                    </a:rPr>
                                    <m:t>𝐹</m:t>
                                  </m:r>
                                </m:e>
                                <m:sub>
                                  <m:r>
                                    <a:rPr lang="en-US" sz="3000" i="1">
                                      <a:latin typeface="Cambria Math" panose="02040503050406030204" pitchFamily="18" charset="0"/>
                                    </a:rPr>
                                    <m:t>𝑞</m:t>
                                  </m:r>
                                </m:sub>
                              </m:sSub>
                            </m:num>
                            <m:den>
                              <m:r>
                                <a:rPr lang="en-US" sz="3000" i="1">
                                  <a:latin typeface="Cambria Math" panose="02040503050406030204" pitchFamily="18" charset="0"/>
                                </a:rPr>
                                <m:t>𝜕</m:t>
                              </m:r>
                              <m:r>
                                <a:rPr lang="en-US" sz="3000" i="1">
                                  <a:latin typeface="Cambria Math" panose="02040503050406030204" pitchFamily="18" charset="0"/>
                                </a:rPr>
                                <m:t>𝑥</m:t>
                              </m:r>
                            </m:den>
                          </m:f>
                          <m:r>
                            <a:rPr lang="en-US" sz="3000" i="1">
                              <a:latin typeface="Cambria Math" panose="02040503050406030204" pitchFamily="18" charset="0"/>
                            </a:rPr>
                            <m:t>𝑑𝑝</m:t>
                          </m:r>
                        </m:e>
                      </m:nary>
                    </m:oMath>
                  </m:oMathPara>
                </a14:m>
                <a:r>
                  <a:rPr lang="en-US" sz="3000" dirty="0" smtClean="0"/>
                  <a:t/>
                </a:r>
                <a:br>
                  <a:rPr lang="en-US" sz="3000" dirty="0" smtClean="0"/>
                </a:br>
                <a:r>
                  <a:rPr lang="en-US" sz="3000" dirty="0" smtClean="0"/>
                  <a:t/>
                </a:r>
                <a:br>
                  <a:rPr lang="en-US" sz="3000" dirty="0" smtClean="0"/>
                </a:br>
                <a:r>
                  <a:rPr lang="en-US" sz="3000" dirty="0" smtClean="0"/>
                  <a:t>with </a:t>
                </a:r>
                <a14:m>
                  <m:oMath xmlns:m="http://schemas.openxmlformats.org/officeDocument/2006/math">
                    <m:sSub>
                      <m:sSubPr>
                        <m:ctrlPr>
                          <a:rPr lang="en-US" sz="3000" b="0" i="1" smtClean="0">
                            <a:latin typeface="Cambria Math" panose="02040503050406030204" pitchFamily="18" charset="0"/>
                          </a:rPr>
                        </m:ctrlPr>
                      </m:sSubPr>
                      <m:e>
                        <m:r>
                          <a:rPr lang="en-US" sz="3000" b="0" i="1" smtClean="0">
                            <a:latin typeface="Cambria Math" panose="02040503050406030204" pitchFamily="18" charset="0"/>
                          </a:rPr>
                          <m:t>𝐹</m:t>
                        </m:r>
                      </m:e>
                      <m:sub>
                        <m:r>
                          <a:rPr lang="en-US" sz="3000" b="0" i="1" smtClean="0">
                            <a:latin typeface="Cambria Math" panose="02040503050406030204" pitchFamily="18" charset="0"/>
                          </a:rPr>
                          <m:t>𝑞</m:t>
                        </m:r>
                      </m:sub>
                    </m:sSub>
                    <m:d>
                      <m:dPr>
                        <m:ctrlPr>
                          <a:rPr lang="en-US" sz="3000" b="0" i="1" smtClean="0">
                            <a:latin typeface="Cambria Math" panose="02040503050406030204" pitchFamily="18" charset="0"/>
                          </a:rPr>
                        </m:ctrlPr>
                      </m:dPr>
                      <m:e>
                        <m:r>
                          <a:rPr lang="en-US" sz="3000" b="0" i="1" smtClean="0">
                            <a:latin typeface="Cambria Math" panose="02040503050406030204" pitchFamily="18" charset="0"/>
                          </a:rPr>
                          <m:t>𝑝</m:t>
                        </m:r>
                      </m:e>
                    </m:d>
                    <m:r>
                      <a:rPr lang="en-US" sz="3000" b="0" i="1" smtClean="0">
                        <a:latin typeface="Cambria Math" panose="02040503050406030204" pitchFamily="18" charset="0"/>
                      </a:rPr>
                      <m:t>=</m:t>
                    </m:r>
                    <m:r>
                      <a:rPr lang="en-US" sz="3000" b="0" i="1" smtClean="0">
                        <a:latin typeface="Cambria Math" panose="02040503050406030204" pitchFamily="18" charset="0"/>
                      </a:rPr>
                      <m:t>𝐹</m:t>
                    </m:r>
                    <m:r>
                      <a:rPr lang="en-US" sz="3000" b="0" i="1" smtClean="0">
                        <a:latin typeface="Cambria Math" panose="02040503050406030204" pitchFamily="18" charset="0"/>
                      </a:rPr>
                      <m:t>(</m:t>
                    </m:r>
                    <m:r>
                      <a:rPr lang="en-US" sz="3000" b="0" i="1" smtClean="0">
                        <a:latin typeface="Cambria Math" panose="02040503050406030204" pitchFamily="18" charset="0"/>
                      </a:rPr>
                      <m:t>𝑞</m:t>
                    </m:r>
                    <m:r>
                      <a:rPr lang="en-US" sz="3000" b="0" i="1" smtClean="0">
                        <a:latin typeface="Cambria Math" panose="02040503050406030204" pitchFamily="18" charset="0"/>
                      </a:rPr>
                      <m:t>−</m:t>
                    </m:r>
                    <m:r>
                      <a:rPr lang="en-US" sz="3000" b="0" i="1" smtClean="0">
                        <a:latin typeface="Cambria Math" panose="02040503050406030204" pitchFamily="18" charset="0"/>
                      </a:rPr>
                      <m:t>𝑝</m:t>
                    </m:r>
                    <m:r>
                      <a:rPr lang="en-US" sz="3000" b="0" i="1" smtClean="0">
                        <a:latin typeface="Cambria Math" panose="02040503050406030204" pitchFamily="18" charset="0"/>
                      </a:rPr>
                      <m:t>)</m:t>
                    </m:r>
                  </m:oMath>
                </a14:m>
                <a:r>
                  <a:rPr lang="en-US" sz="3200" b="0" dirty="0" smtClean="0"/>
                  <a:t>.</a:t>
                </a:r>
                <a:br>
                  <a:rPr lang="en-US" sz="3200" b="0" dirty="0" smtClean="0"/>
                </a:br>
                <a:endParaRPr lang="en-US" sz="32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257800"/>
              </a:xfrm>
              <a:blipFill rotWithShape="0">
                <a:blip r:embed="rId2"/>
                <a:stretch>
                  <a:fillRect l="-1852" t="-1392" r="-1407"/>
                </a:stretch>
              </a:blipFill>
            </p:spPr>
            <p:txBody>
              <a:bodyPr/>
              <a:lstStyle/>
              <a:p>
                <a:r>
                  <a:rPr lang="en-US">
                    <a:noFill/>
                  </a:rPr>
                  <a:t> </a:t>
                </a:r>
              </a:p>
            </p:txBody>
          </p:sp>
        </mc:Fallback>
      </mc:AlternateContent>
    </p:spTree>
    <p:extLst>
      <p:ext uri="{BB962C8B-B14F-4D97-AF65-F5344CB8AC3E}">
        <p14:creationId xmlns:p14="http://schemas.microsoft.com/office/powerpoint/2010/main" val="4348440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Compute the Gradients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a:bodyPr>
              <a:lstStyle/>
              <a:p>
                <a:pPr marL="0" indent="0">
                  <a:buNone/>
                </a:pPr>
                <a:r>
                  <a:rPr lang="en-US" sz="3500" dirty="0" smtClean="0"/>
                  <a:t>The partial is the divergence of a vector field:</a:t>
                </a:r>
                <a:br>
                  <a:rPr lang="en-US" sz="3500" dirty="0" smtClean="0"/>
                </a:br>
                <a:endParaRPr lang="en-US" sz="3500" dirty="0" smtClean="0"/>
              </a:p>
              <a:p>
                <a:pPr marL="0" indent="0">
                  <a:buNone/>
                </a:pPr>
                <a:endParaRPr lang="en-US" sz="3200" dirty="0" smtClean="0"/>
              </a:p>
              <a:p>
                <a:pPr marL="0" indent="0">
                  <a:buNone/>
                </a:pPr>
                <a14:m>
                  <m:oMathPara xmlns:m="http://schemas.openxmlformats.org/officeDocument/2006/math">
                    <m:oMathParaPr>
                      <m:jc m:val="centerGroup"/>
                    </m:oMathParaPr>
                    <m:oMath xmlns:m="http://schemas.openxmlformats.org/officeDocument/2006/math">
                      <m:nary>
                        <m:naryPr>
                          <m:supHide m:val="on"/>
                          <m:ctrlPr>
                            <a:rPr lang="en-US" sz="3200" b="0" i="1" smtClean="0">
                              <a:latin typeface="Cambria Math" panose="02040503050406030204" pitchFamily="18" charset="0"/>
                            </a:rPr>
                          </m:ctrlPr>
                        </m:naryPr>
                        <m:sub>
                          <m:r>
                            <a:rPr lang="en-US" sz="3200" b="0" i="1" smtClean="0">
                              <a:latin typeface="Cambria Math" panose="02040503050406030204" pitchFamily="18" charset="0"/>
                            </a:rPr>
                            <m:t>𝑆</m:t>
                          </m:r>
                        </m:sub>
                        <m:sup/>
                        <m:e>
                          <m:f>
                            <m:fPr>
                              <m:ctrlPr>
                                <a:rPr lang="en-US" i="1">
                                  <a:latin typeface="Cambria Math" panose="02040503050406030204" pitchFamily="18" charset="0"/>
                                </a:rPr>
                              </m:ctrlPr>
                            </m:fPr>
                            <m:num>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𝑞</m:t>
                                  </m:r>
                                </m:sub>
                              </m:sSub>
                            </m:num>
                            <m:den>
                              <m:r>
                                <a:rPr lang="en-US" i="1">
                                  <a:latin typeface="Cambria Math" panose="02040503050406030204" pitchFamily="18" charset="0"/>
                                </a:rPr>
                                <m:t>𝜕</m:t>
                              </m:r>
                              <m:r>
                                <a:rPr lang="en-US" i="1">
                                  <a:latin typeface="Cambria Math" panose="02040503050406030204" pitchFamily="18" charset="0"/>
                                </a:rPr>
                                <m:t>𝑥</m:t>
                              </m:r>
                            </m:den>
                          </m:f>
                          <m:r>
                            <a:rPr lang="en-US" i="1">
                              <a:latin typeface="Cambria Math" panose="02040503050406030204" pitchFamily="18" charset="0"/>
                            </a:rPr>
                            <m:t>𝑑𝑝</m:t>
                          </m:r>
                        </m:e>
                      </m:nary>
                      <m:r>
                        <a:rPr lang="en-US" sz="3200" b="0" i="1" smtClean="0">
                          <a:latin typeface="Cambria Math" panose="02040503050406030204" pitchFamily="18" charset="0"/>
                        </a:rPr>
                        <m:t>=</m:t>
                      </m:r>
                      <m:nary>
                        <m:naryPr>
                          <m:supHide m:val="on"/>
                          <m:ctrlPr>
                            <a:rPr lang="en-US" i="1">
                              <a:latin typeface="Cambria Math" panose="02040503050406030204" pitchFamily="18" charset="0"/>
                            </a:rPr>
                          </m:ctrlPr>
                        </m:naryPr>
                        <m:sub>
                          <m:r>
                            <a:rPr lang="en-US" i="1">
                              <a:latin typeface="Cambria Math" panose="02040503050406030204" pitchFamily="18" charset="0"/>
                            </a:rPr>
                            <m:t>𝑆</m:t>
                          </m:r>
                        </m:sub>
                        <m:sup/>
                        <m:e>
                          <m:r>
                            <a:rPr lang="en-US" b="0" i="0" smtClean="0">
                              <a:latin typeface="Cambria Math" panose="02040503050406030204" pitchFamily="18" charset="0"/>
                            </a:rPr>
                            <m:t>𝛻</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𝑞</m:t>
                              </m:r>
                            </m:sub>
                          </m:sSub>
                          <m:r>
                            <a:rPr lang="en-US" b="0" i="1" smtClean="0">
                              <a:latin typeface="Cambria Math" panose="02040503050406030204" pitchFamily="18" charset="0"/>
                            </a:rPr>
                            <m:t>,0,0)</m:t>
                          </m:r>
                          <m:r>
                            <a:rPr lang="en-US" i="1" smtClean="0">
                              <a:latin typeface="Cambria Math" panose="02040503050406030204" pitchFamily="18" charset="0"/>
                            </a:rPr>
                            <m:t> </m:t>
                          </m:r>
                          <m:r>
                            <a:rPr lang="en-US" i="1">
                              <a:latin typeface="Cambria Math" panose="02040503050406030204" pitchFamily="18" charset="0"/>
                            </a:rPr>
                            <m:t>𝑑𝑝</m:t>
                          </m:r>
                        </m:e>
                      </m:nary>
                      <m:r>
                        <a:rPr lang="en-US" b="0" i="1" smtClean="0">
                          <a:latin typeface="Cambria Math" panose="02040503050406030204" pitchFamily="18" charset="0"/>
                        </a:rPr>
                        <m:t>=</m:t>
                      </m:r>
                      <m:nary>
                        <m:naryPr>
                          <m:supHide m:val="on"/>
                          <m:ctrlPr>
                            <a:rPr lang="en-US" b="0" i="1" smtClean="0">
                              <a:latin typeface="Cambria Math" panose="02040503050406030204" pitchFamily="18" charset="0"/>
                            </a:rPr>
                          </m:ctrlPr>
                        </m:naryPr>
                        <m:sub>
                          <m:r>
                            <a:rPr lang="en-US" b="0" i="1" smtClean="0">
                              <a:latin typeface="Cambria Math" panose="02040503050406030204" pitchFamily="18" charset="0"/>
                            </a:rPr>
                            <m:t>𝜕</m:t>
                          </m:r>
                          <m:r>
                            <a:rPr lang="en-US" b="0" i="1" smtClean="0">
                              <a:latin typeface="Cambria Math" panose="02040503050406030204" pitchFamily="18" charset="0"/>
                            </a:rPr>
                            <m:t>𝑆</m:t>
                          </m:r>
                        </m:sub>
                        <m:sup/>
                        <m:e>
                          <m:r>
                            <a:rPr lang="en-US" b="0" i="1" smtClean="0">
                              <a:latin typeface="Cambria Math" panose="02040503050406030204" pitchFamily="18" charset="0"/>
                            </a:rPr>
                            <m:t>〈</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𝑞</m:t>
                                  </m:r>
                                </m:sub>
                              </m:sSub>
                              <m:r>
                                <a:rPr lang="en-US" b="0" i="1" smtClean="0">
                                  <a:latin typeface="Cambria Math" panose="02040503050406030204" pitchFamily="18" charset="0"/>
                                </a:rPr>
                                <m:t>,0,0</m:t>
                              </m:r>
                            </m:e>
                          </m:d>
                          <m:r>
                            <a:rPr lang="en-US" b="0" i="1" smtClean="0">
                              <a:latin typeface="Cambria Math" panose="02040503050406030204" pitchFamily="18" charset="0"/>
                            </a:rPr>
                            <m:t>,</m:t>
                          </m:r>
                          <m:r>
                            <a:rPr lang="en-US" b="0" i="1" smtClean="0">
                              <a:latin typeface="Cambria Math" panose="02040503050406030204" pitchFamily="18" charset="0"/>
                            </a:rPr>
                            <m:t>𝑑</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𝑛</m:t>
                              </m:r>
                            </m:e>
                          </m:acc>
                          <m:r>
                            <a:rPr lang="en-US" b="0" i="1" smtClean="0">
                              <a:latin typeface="Cambria Math" panose="02040503050406030204" pitchFamily="18" charset="0"/>
                            </a:rPr>
                            <m:t>〉</m:t>
                          </m:r>
                        </m:e>
                      </m:nary>
                      <m:r>
                        <a:rPr lang="en-US" b="0" i="1" smtClean="0">
                          <a:latin typeface="Cambria Math" panose="02040503050406030204" pitchFamily="18" charset="0"/>
                        </a:rPr>
                        <m:t>.</m:t>
                      </m:r>
                    </m:oMath>
                  </m:oMathPara>
                </a14:m>
                <a:r>
                  <a:rPr lang="en-US" sz="3200" b="0" dirty="0" smtClean="0"/>
                  <a:t/>
                </a:r>
                <a:br>
                  <a:rPr lang="en-US" sz="3200" b="0" dirty="0" smtClean="0"/>
                </a:br>
                <a:r>
                  <a:rPr lang="en-US" sz="3200" b="0" dirty="0" smtClean="0"/>
                  <a:t/>
                </a:r>
                <a:br>
                  <a:rPr lang="en-US" sz="3200" b="0" dirty="0" smtClean="0"/>
                </a:br>
                <a:endParaRPr lang="en-US" sz="32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852" t="-1752"/>
                </a:stretch>
              </a:blipFill>
            </p:spPr>
            <p:txBody>
              <a:bodyPr/>
              <a:lstStyle/>
              <a:p>
                <a:r>
                  <a:rPr lang="en-US">
                    <a:noFill/>
                  </a:rPr>
                  <a:t> </a:t>
                </a:r>
              </a:p>
            </p:txBody>
          </p:sp>
        </mc:Fallback>
      </mc:AlternateContent>
      <p:sp>
        <p:nvSpPr>
          <p:cNvPr id="4" name="Rectangle 3"/>
          <p:cNvSpPr/>
          <p:nvPr/>
        </p:nvSpPr>
        <p:spPr>
          <a:xfrm>
            <a:off x="5257800" y="3048000"/>
            <a:ext cx="34290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87822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Compute the Gradients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a:bodyPr>
              <a:lstStyle/>
              <a:p>
                <a:pPr marL="0" indent="0">
                  <a:buNone/>
                </a:pPr>
                <a:r>
                  <a:rPr lang="en-US" sz="3500" dirty="0" smtClean="0"/>
                  <a:t>The partial is the divergence of a vector field, so by Stokes’ Theorem:</a:t>
                </a:r>
              </a:p>
              <a:p>
                <a:pPr marL="0" indent="0">
                  <a:buNone/>
                </a:pPr>
                <a:endParaRPr lang="en-US" sz="3200" dirty="0" smtClean="0"/>
              </a:p>
              <a:p>
                <a:pPr marL="0" indent="0">
                  <a:buNone/>
                </a:pPr>
                <a14:m>
                  <m:oMathPara xmlns:m="http://schemas.openxmlformats.org/officeDocument/2006/math">
                    <m:oMathParaPr>
                      <m:jc m:val="centerGroup"/>
                    </m:oMathParaPr>
                    <m:oMath xmlns:m="http://schemas.openxmlformats.org/officeDocument/2006/math">
                      <m:nary>
                        <m:naryPr>
                          <m:supHide m:val="on"/>
                          <m:ctrlPr>
                            <a:rPr lang="en-US" sz="3200" b="0" i="1" smtClean="0">
                              <a:latin typeface="Cambria Math" panose="02040503050406030204" pitchFamily="18" charset="0"/>
                            </a:rPr>
                          </m:ctrlPr>
                        </m:naryPr>
                        <m:sub>
                          <m:r>
                            <a:rPr lang="en-US" sz="3200" b="0" i="1" smtClean="0">
                              <a:latin typeface="Cambria Math" panose="02040503050406030204" pitchFamily="18" charset="0"/>
                            </a:rPr>
                            <m:t>𝑆</m:t>
                          </m:r>
                        </m:sub>
                        <m:sup/>
                        <m:e>
                          <m:f>
                            <m:fPr>
                              <m:ctrlPr>
                                <a:rPr lang="en-US" i="1">
                                  <a:latin typeface="Cambria Math" panose="02040503050406030204" pitchFamily="18" charset="0"/>
                                </a:rPr>
                              </m:ctrlPr>
                            </m:fPr>
                            <m:num>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𝑞</m:t>
                                  </m:r>
                                </m:sub>
                              </m:sSub>
                            </m:num>
                            <m:den>
                              <m:r>
                                <a:rPr lang="en-US" i="1">
                                  <a:latin typeface="Cambria Math" panose="02040503050406030204" pitchFamily="18" charset="0"/>
                                </a:rPr>
                                <m:t>𝜕</m:t>
                              </m:r>
                              <m:r>
                                <a:rPr lang="en-US" i="1">
                                  <a:latin typeface="Cambria Math" panose="02040503050406030204" pitchFamily="18" charset="0"/>
                                </a:rPr>
                                <m:t>𝑥</m:t>
                              </m:r>
                            </m:den>
                          </m:f>
                          <m:r>
                            <a:rPr lang="en-US" i="1">
                              <a:latin typeface="Cambria Math" panose="02040503050406030204" pitchFamily="18" charset="0"/>
                            </a:rPr>
                            <m:t>𝑑𝑝</m:t>
                          </m:r>
                        </m:e>
                      </m:nary>
                      <m:r>
                        <a:rPr lang="en-US" sz="3200" b="0" i="1" smtClean="0">
                          <a:latin typeface="Cambria Math" panose="02040503050406030204" pitchFamily="18" charset="0"/>
                        </a:rPr>
                        <m:t>=</m:t>
                      </m:r>
                      <m:nary>
                        <m:naryPr>
                          <m:supHide m:val="on"/>
                          <m:ctrlPr>
                            <a:rPr lang="en-US" i="1">
                              <a:latin typeface="Cambria Math" panose="02040503050406030204" pitchFamily="18" charset="0"/>
                            </a:rPr>
                          </m:ctrlPr>
                        </m:naryPr>
                        <m:sub>
                          <m:r>
                            <a:rPr lang="en-US" i="1">
                              <a:latin typeface="Cambria Math" panose="02040503050406030204" pitchFamily="18" charset="0"/>
                            </a:rPr>
                            <m:t>𝑆</m:t>
                          </m:r>
                        </m:sub>
                        <m:sup/>
                        <m:e>
                          <m:r>
                            <a:rPr lang="en-US" b="0" i="0" smtClean="0">
                              <a:latin typeface="Cambria Math" panose="02040503050406030204" pitchFamily="18" charset="0"/>
                            </a:rPr>
                            <m:t>𝛻</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𝑞</m:t>
                              </m:r>
                            </m:sub>
                          </m:sSub>
                          <m:r>
                            <a:rPr lang="en-US" b="0" i="1" smtClean="0">
                              <a:latin typeface="Cambria Math" panose="02040503050406030204" pitchFamily="18" charset="0"/>
                            </a:rPr>
                            <m:t>,0,0)</m:t>
                          </m:r>
                          <m:r>
                            <a:rPr lang="en-US" i="1" smtClean="0">
                              <a:latin typeface="Cambria Math" panose="02040503050406030204" pitchFamily="18" charset="0"/>
                            </a:rPr>
                            <m:t> </m:t>
                          </m:r>
                          <m:r>
                            <a:rPr lang="en-US" i="1">
                              <a:latin typeface="Cambria Math" panose="02040503050406030204" pitchFamily="18" charset="0"/>
                            </a:rPr>
                            <m:t>𝑑𝑝</m:t>
                          </m:r>
                        </m:e>
                      </m:nary>
                      <m:r>
                        <a:rPr lang="en-US" b="0" i="1" smtClean="0">
                          <a:latin typeface="Cambria Math" panose="02040503050406030204" pitchFamily="18" charset="0"/>
                        </a:rPr>
                        <m:t>=</m:t>
                      </m:r>
                      <m:nary>
                        <m:naryPr>
                          <m:supHide m:val="on"/>
                          <m:ctrlPr>
                            <a:rPr lang="en-US" b="0" i="1" smtClean="0">
                              <a:latin typeface="Cambria Math" panose="02040503050406030204" pitchFamily="18" charset="0"/>
                            </a:rPr>
                          </m:ctrlPr>
                        </m:naryPr>
                        <m:sub>
                          <m:r>
                            <a:rPr lang="en-US" b="0" i="1" smtClean="0">
                              <a:latin typeface="Cambria Math" panose="02040503050406030204" pitchFamily="18" charset="0"/>
                            </a:rPr>
                            <m:t>𝜕</m:t>
                          </m:r>
                          <m:r>
                            <a:rPr lang="en-US" b="0" i="1" smtClean="0">
                              <a:latin typeface="Cambria Math" panose="02040503050406030204" pitchFamily="18" charset="0"/>
                            </a:rPr>
                            <m:t>𝑆</m:t>
                          </m:r>
                        </m:sub>
                        <m:sup/>
                        <m:e>
                          <m:r>
                            <a:rPr lang="en-US" b="0" i="1" smtClean="0">
                              <a:latin typeface="Cambria Math" panose="02040503050406030204" pitchFamily="18" charset="0"/>
                            </a:rPr>
                            <m:t>〈</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𝑞</m:t>
                                  </m:r>
                                </m:sub>
                              </m:sSub>
                              <m:r>
                                <a:rPr lang="en-US" b="0" i="1" smtClean="0">
                                  <a:latin typeface="Cambria Math" panose="02040503050406030204" pitchFamily="18" charset="0"/>
                                </a:rPr>
                                <m:t>,0,0</m:t>
                              </m:r>
                            </m:e>
                          </m:d>
                          <m:r>
                            <a:rPr lang="en-US" b="0" i="1" smtClean="0">
                              <a:latin typeface="Cambria Math" panose="02040503050406030204" pitchFamily="18" charset="0"/>
                            </a:rPr>
                            <m:t>,</m:t>
                          </m:r>
                          <m:r>
                            <a:rPr lang="en-US" b="0" i="1" smtClean="0">
                              <a:latin typeface="Cambria Math" panose="02040503050406030204" pitchFamily="18" charset="0"/>
                            </a:rPr>
                            <m:t>𝑑</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𝑛</m:t>
                              </m:r>
                            </m:e>
                          </m:acc>
                          <m:r>
                            <a:rPr lang="en-US" b="0" i="1" smtClean="0">
                              <a:latin typeface="Cambria Math" panose="02040503050406030204" pitchFamily="18" charset="0"/>
                            </a:rPr>
                            <m:t>〉</m:t>
                          </m:r>
                        </m:e>
                      </m:nary>
                      <m:r>
                        <a:rPr lang="en-US" b="0" i="1" smtClean="0">
                          <a:latin typeface="Cambria Math" panose="02040503050406030204" pitchFamily="18" charset="0"/>
                        </a:rPr>
                        <m:t>.</m:t>
                      </m:r>
                    </m:oMath>
                  </m:oMathPara>
                </a14:m>
                <a:r>
                  <a:rPr lang="en-US" sz="3200" b="0" dirty="0" smtClean="0"/>
                  <a:t/>
                </a:r>
                <a:br>
                  <a:rPr lang="en-US" sz="3200" b="0" dirty="0" smtClean="0"/>
                </a:br>
                <a:r>
                  <a:rPr lang="en-US" sz="3200" b="0" dirty="0" smtClean="0"/>
                  <a:t/>
                </a:r>
                <a:br>
                  <a:rPr lang="en-US" sz="3200" b="0" dirty="0" smtClean="0"/>
                </a:br>
                <a:endParaRPr lang="en-US" sz="32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852" t="-1752" r="-1185"/>
                </a:stretch>
              </a:blipFill>
            </p:spPr>
            <p:txBody>
              <a:bodyPr/>
              <a:lstStyle/>
              <a:p>
                <a:r>
                  <a:rPr lang="en-US">
                    <a:noFill/>
                  </a:rPr>
                  <a:t> </a:t>
                </a:r>
              </a:p>
            </p:txBody>
          </p:sp>
        </mc:Fallback>
      </mc:AlternateContent>
    </p:spTree>
    <p:extLst>
      <p:ext uri="{BB962C8B-B14F-4D97-AF65-F5344CB8AC3E}">
        <p14:creationId xmlns:p14="http://schemas.microsoft.com/office/powerpoint/2010/main" val="21851687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Compute the Gradients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304800" y="1600200"/>
                <a:ext cx="8534400" cy="4525963"/>
              </a:xfrm>
            </p:spPr>
            <p:txBody>
              <a:bodyPr>
                <a:normAutofit fontScale="92500" lnSpcReduction="20000"/>
              </a:bodyPr>
              <a:lstStyle/>
              <a:p>
                <a:pPr marL="109538" indent="0">
                  <a:buNone/>
                </a:pPr>
                <a:r>
                  <a:rPr lang="en-US" sz="3500" dirty="0" smtClean="0"/>
                  <a:t>Discretizing the integral, we get an estimate for the gradient at </a:t>
                </a:r>
                <a14:m>
                  <m:oMath xmlns:m="http://schemas.openxmlformats.org/officeDocument/2006/math">
                    <m:r>
                      <a:rPr lang="en-US" sz="3500" b="0" i="1" smtClean="0">
                        <a:latin typeface="Cambria Math" panose="02040503050406030204" pitchFamily="18" charset="0"/>
                      </a:rPr>
                      <m:t>𝑞</m:t>
                    </m:r>
                  </m:oMath>
                </a14:m>
                <a:r>
                  <a:rPr lang="en-US" sz="3500" dirty="0" smtClean="0"/>
                  <a:t> as a sum over the input points:</a:t>
                </a:r>
              </a:p>
              <a:p>
                <a:pPr marL="0" indent="0">
                  <a:buNone/>
                </a:pPr>
                <a:endParaRPr lang="en-US" sz="3200" dirty="0"/>
              </a:p>
              <a:p>
                <a:pPr marL="0" indent="0">
                  <a:buNone/>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d>
                            <m:dPr>
                              <m:begChr m:val=""/>
                              <m:endChr m:val="|"/>
                              <m:ctrlPr>
                                <a:rPr lang="en-US" i="1">
                                  <a:latin typeface="Cambria Math" panose="02040503050406030204" pitchFamily="18" charset="0"/>
                                </a:rPr>
                              </m:ctrlPr>
                            </m:dPr>
                            <m:e>
                              <m:r>
                                <a:rPr lang="en-US" i="0">
                                  <a:latin typeface="Cambria Math" panose="02040503050406030204" pitchFamily="18" charset="0"/>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𝜒</m:t>
                                      </m:r>
                                    </m:e>
                                    <m:sub>
                                      <m:r>
                                        <a:rPr lang="en-US" i="1">
                                          <a:latin typeface="Cambria Math" panose="02040503050406030204" pitchFamily="18" charset="0"/>
                                        </a:rPr>
                                        <m:t>𝑆</m:t>
                                      </m:r>
                                    </m:sub>
                                  </m:sSub>
                                  <m:r>
                                    <a:rPr lang="en-US" i="1">
                                      <a:latin typeface="Cambria Math" panose="02040503050406030204" pitchFamily="18" charset="0"/>
                                    </a:rPr>
                                    <m:t>∗</m:t>
                                  </m:r>
                                  <m:r>
                                    <a:rPr lang="en-US" i="1">
                                      <a:latin typeface="Cambria Math" panose="02040503050406030204" pitchFamily="18" charset="0"/>
                                    </a:rPr>
                                    <m:t>𝐹</m:t>
                                  </m:r>
                                </m:e>
                              </m:d>
                            </m:e>
                          </m:d>
                        </m:e>
                        <m:sub>
                          <m:r>
                            <a:rPr lang="en-US" i="1">
                              <a:latin typeface="Cambria Math" panose="02040503050406030204" pitchFamily="18" charset="0"/>
                            </a:rPr>
                            <m:t>𝑞</m:t>
                          </m:r>
                        </m:sub>
                      </m:sSub>
                      <m:r>
                        <a:rPr lang="en-US" i="1">
                          <a:latin typeface="Cambria Math" panose="02040503050406030204" pitchFamily="18" charset="0"/>
                        </a:rPr>
                        <m:t>=</m:t>
                      </m:r>
                      <m:nary>
                        <m:naryPr>
                          <m:supHide m:val="on"/>
                          <m:ctrlPr>
                            <a:rPr lang="en-US" i="1">
                              <a:latin typeface="Cambria Math" panose="02040503050406030204" pitchFamily="18" charset="0"/>
                            </a:rPr>
                          </m:ctrlPr>
                        </m:naryPr>
                        <m:sub>
                          <m:r>
                            <a:rPr lang="en-US" i="1">
                              <a:latin typeface="Cambria Math" panose="02040503050406030204" pitchFamily="18" charset="0"/>
                            </a:rPr>
                            <m:t>𝜕</m:t>
                          </m:r>
                          <m:r>
                            <a:rPr lang="en-US" i="1">
                              <a:latin typeface="Cambria Math" panose="02040503050406030204" pitchFamily="18" charset="0"/>
                            </a:rPr>
                            <m:t>𝑆</m:t>
                          </m:r>
                        </m:sub>
                        <m:sup/>
                        <m:e>
                          <m:sSub>
                            <m:sSubPr>
                              <m:ctrlPr>
                                <a:rPr lang="en-US" i="1">
                                  <a:latin typeface="Cambria Math" panose="02040503050406030204" pitchFamily="18" charset="0"/>
                                </a:rPr>
                              </m:ctrlPr>
                            </m:sSubPr>
                            <m:e>
                              <m:r>
                                <a:rPr lang="en-US" i="1">
                                  <a:latin typeface="Cambria Math" panose="02040503050406030204" pitchFamily="18" charset="0"/>
                                </a:rPr>
                                <m:t>𝐹</m:t>
                              </m:r>
                            </m:e>
                            <m:sub>
                              <m:r>
                                <a:rPr lang="en-US" i="1">
                                  <a:latin typeface="Cambria Math" panose="02040503050406030204" pitchFamily="18" charset="0"/>
                                </a:rPr>
                                <m:t>𝑞</m:t>
                              </m:r>
                            </m:sub>
                          </m:sSub>
                          <m:r>
                            <a:rPr lang="en-US" i="1">
                              <a:latin typeface="Cambria Math" panose="02040503050406030204" pitchFamily="18" charset="0"/>
                            </a:rPr>
                            <m:t>⋅</m:t>
                          </m:r>
                          <m:r>
                            <a:rPr lang="en-US" i="1">
                              <a:latin typeface="Cambria Math" panose="02040503050406030204" pitchFamily="18" charset="0"/>
                            </a:rPr>
                            <m:t>𝑑</m:t>
                          </m:r>
                          <m:acc>
                            <m:accPr>
                              <m:chr m:val="⃗"/>
                              <m:ctrlPr>
                                <a:rPr lang="en-US" i="1">
                                  <a:latin typeface="Cambria Math" panose="02040503050406030204" pitchFamily="18" charset="0"/>
                                </a:rPr>
                              </m:ctrlPr>
                            </m:accPr>
                            <m:e>
                              <m:r>
                                <a:rPr lang="en-US" i="1">
                                  <a:latin typeface="Cambria Math" panose="02040503050406030204" pitchFamily="18" charset="0"/>
                                </a:rPr>
                                <m:t>𝑛</m:t>
                              </m:r>
                            </m:e>
                          </m:acc>
                        </m:e>
                      </m:nary>
                      <m:r>
                        <a:rPr lang="en-US" i="1">
                          <a:latin typeface="Cambria Math" panose="02040503050406030204" pitchFamily="18" charset="0"/>
                        </a:rPr>
                        <m:t>≈</m:t>
                      </m:r>
                      <m:nary>
                        <m:naryPr>
                          <m:chr m:val="∑"/>
                          <m:supHide m:val="on"/>
                          <m:ctrlPr>
                            <a:rPr lang="en-US" i="1">
                              <a:latin typeface="Cambria Math" panose="02040503050406030204" pitchFamily="18" charset="0"/>
                            </a:rPr>
                          </m:ctrlPr>
                        </m:naryPr>
                        <m:sub>
                          <m:d>
                            <m:dPr>
                              <m:ctrlPr>
                                <a:rPr lang="en-US" i="1">
                                  <a:latin typeface="Cambria Math" panose="02040503050406030204" pitchFamily="18" charset="0"/>
                                </a:rPr>
                              </m:ctrlPr>
                            </m:dPr>
                            <m:e>
                              <m:r>
                                <a:rPr lang="en-US" i="1">
                                  <a:latin typeface="Cambria Math" panose="02040503050406030204" pitchFamily="18" charset="0"/>
                                </a:rPr>
                                <m:t>𝑝</m:t>
                              </m:r>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𝑛</m:t>
                                  </m:r>
                                </m:e>
                              </m:acc>
                              <m:r>
                                <a:rPr lang="en-US" b="0" i="1" smtClean="0">
                                  <a:latin typeface="Cambria Math" panose="02040503050406030204" pitchFamily="18" charset="0"/>
                                </a:rPr>
                                <m:t>,</m:t>
                              </m:r>
                              <m:r>
                                <a:rPr lang="en-US" b="0" i="1" smtClean="0">
                                  <a:latin typeface="Cambria Math" panose="02040503050406030204" pitchFamily="18" charset="0"/>
                                </a:rPr>
                                <m:t>𝜎</m:t>
                              </m:r>
                            </m:e>
                          </m:d>
                          <m:r>
                            <a:rPr lang="en-US" i="1">
                              <a:latin typeface="Cambria Math" panose="02040503050406030204" pitchFamily="18" charset="0"/>
                            </a:rPr>
                            <m:t>∈</m:t>
                          </m:r>
                          <m:r>
                            <a:rPr lang="en-US" i="1">
                              <a:latin typeface="Cambria Math" panose="02040503050406030204" pitchFamily="18" charset="0"/>
                            </a:rPr>
                            <m:t>𝑃</m:t>
                          </m:r>
                        </m:sub>
                        <m:sup/>
                        <m:e>
                          <m:r>
                            <a:rPr lang="en-US" b="0" i="1" smtClean="0">
                              <a:latin typeface="Cambria Math" panose="02040503050406030204" pitchFamily="18" charset="0"/>
                            </a:rPr>
                            <m:t>𝜎</m:t>
                          </m:r>
                          <m:r>
                            <a:rPr lang="en-US" b="0" i="1" smtClean="0">
                              <a:latin typeface="Cambria Math" panose="02040503050406030204" pitchFamily="18" charset="0"/>
                            </a:rPr>
                            <m:t>⋅</m:t>
                          </m:r>
                          <m:r>
                            <a:rPr lang="en-US" i="1">
                              <a:latin typeface="Cambria Math" panose="02040503050406030204" pitchFamily="18" charset="0"/>
                            </a:rPr>
                            <m:t>𝐹</m:t>
                          </m:r>
                          <m:d>
                            <m:dPr>
                              <m:ctrlPr>
                                <a:rPr lang="en-US" i="1">
                                  <a:latin typeface="Cambria Math" panose="02040503050406030204" pitchFamily="18" charset="0"/>
                                </a:rPr>
                              </m:ctrlPr>
                            </m:dPr>
                            <m:e>
                              <m:r>
                                <a:rPr lang="en-US" i="1">
                                  <a:latin typeface="Cambria Math" panose="02040503050406030204" pitchFamily="18" charset="0"/>
                                </a:rPr>
                                <m:t>𝑞</m:t>
                              </m:r>
                              <m:r>
                                <a:rPr lang="en-US" i="1">
                                  <a:latin typeface="Cambria Math" panose="02040503050406030204" pitchFamily="18" charset="0"/>
                                </a:rPr>
                                <m:t>−</m:t>
                              </m:r>
                              <m:r>
                                <a:rPr lang="en-US" i="1">
                                  <a:latin typeface="Cambria Math" panose="02040503050406030204" pitchFamily="18" charset="0"/>
                                </a:rPr>
                                <m:t>𝑝</m:t>
                              </m:r>
                            </m:e>
                          </m:d>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𝑛</m:t>
                              </m:r>
                            </m:e>
                          </m:acc>
                        </m:e>
                      </m:nary>
                      <m:r>
                        <a:rPr lang="en-US" i="1">
                          <a:latin typeface="Cambria Math" panose="02040503050406030204" pitchFamily="18" charset="0"/>
                        </a:rPr>
                        <m:t>.</m:t>
                      </m:r>
                    </m:oMath>
                  </m:oMathPara>
                </a14:m>
                <a:r>
                  <a:rPr lang="en-US" dirty="0"/>
                  <a:t/>
                </a:r>
                <a:br>
                  <a:rPr lang="en-US" dirty="0"/>
                </a:br>
                <a:r>
                  <a:rPr lang="en-US" dirty="0"/>
                  <a:t/>
                </a:r>
                <a:br>
                  <a:rPr lang="en-US" dirty="0"/>
                </a:br>
                <a:endParaRPr lang="en-US" dirty="0"/>
              </a:p>
              <a:p>
                <a:pPr marL="0" indent="0">
                  <a:buNone/>
                </a:pPr>
                <a:endParaRPr lang="en-US" sz="3200" dirty="0" smtClean="0"/>
              </a:p>
              <a:p>
                <a:pPr marL="0" indent="0">
                  <a:buNone/>
                </a:pPr>
                <a:endParaRPr lang="en-US" dirty="0"/>
              </a:p>
              <a:p>
                <a:pPr marL="0" indent="0">
                  <a:buNone/>
                </a:pPr>
                <a:endParaRPr lang="en-US" sz="3200" dirty="0" smtClean="0"/>
              </a:p>
              <a:p>
                <a:pPr marL="0" indent="0">
                  <a:buNone/>
                </a:pPr>
                <a:endParaRPr lang="en-US" sz="3200"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304800" y="1600200"/>
                <a:ext cx="8534400" cy="4525963"/>
              </a:xfrm>
              <a:blipFill rotWithShape="0">
                <a:blip r:embed="rId2"/>
                <a:stretch>
                  <a:fillRect l="-500" t="-3639"/>
                </a:stretch>
              </a:blipFill>
            </p:spPr>
            <p:txBody>
              <a:bodyPr/>
              <a:lstStyle/>
              <a:p>
                <a:r>
                  <a:rPr lang="en-US">
                    <a:noFill/>
                  </a:rPr>
                  <a:t> </a:t>
                </a:r>
              </a:p>
            </p:txBody>
          </p:sp>
        </mc:Fallback>
      </mc:AlternateContent>
      <p:pic>
        <p:nvPicPr>
          <p:cNvPr id="4" name="Picture 3"/>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76400" y="4114800"/>
            <a:ext cx="2743200" cy="2743200"/>
          </a:xfrm>
          <a:prstGeom prst="rect">
            <a:avLst/>
          </a:prstGeom>
        </p:spPr>
      </p:pic>
      <p:pic>
        <p:nvPicPr>
          <p:cNvPr id="5" name="Picture 4"/>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54880" y="4114800"/>
            <a:ext cx="2743200" cy="2743200"/>
          </a:xfrm>
          <a:prstGeom prst="rect">
            <a:avLst/>
          </a:prstGeom>
        </p:spPr>
      </p:pic>
      <p:sp>
        <p:nvSpPr>
          <p:cNvPr id="6" name="Right Arrow 5"/>
          <p:cNvSpPr/>
          <p:nvPr/>
        </p:nvSpPr>
        <p:spPr>
          <a:xfrm>
            <a:off x="4301266" y="5257800"/>
            <a:ext cx="575534"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9" name="TextBox 8"/>
              <p:cNvSpPr txBox="1"/>
              <p:nvPr/>
            </p:nvSpPr>
            <p:spPr>
              <a:xfrm>
                <a:off x="1752600" y="4495800"/>
                <a:ext cx="163987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𝑝</m:t>
                          </m:r>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𝑛</m:t>
                              </m:r>
                            </m:e>
                          </m:acc>
                          <m:r>
                            <a:rPr lang="en-US" b="0" i="1" smtClean="0">
                              <a:latin typeface="Cambria Math" panose="02040503050406030204" pitchFamily="18" charset="0"/>
                            </a:rPr>
                            <m:t>,</m:t>
                          </m:r>
                          <m:r>
                            <a:rPr lang="en-US" b="0" i="1" smtClean="0">
                              <a:latin typeface="Cambria Math" panose="02040503050406030204" pitchFamily="18" charset="0"/>
                            </a:rPr>
                            <m:t>𝜎</m:t>
                          </m:r>
                        </m:e>
                      </m:d>
                      <m:r>
                        <a:rPr lang="en-US" b="0" i="1" smtClean="0">
                          <a:latin typeface="Cambria Math" panose="02040503050406030204" pitchFamily="18" charset="0"/>
                        </a:rPr>
                        <m:t>}</m:t>
                      </m:r>
                    </m:oMath>
                  </m:oMathPara>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1752600" y="4495800"/>
                <a:ext cx="1639873" cy="369332"/>
              </a:xfrm>
              <a:prstGeom prst="rect">
                <a:avLst/>
              </a:prstGeom>
              <a:blipFill rotWithShape="0">
                <a:blip r:embed="rId5"/>
                <a:stretch>
                  <a:fillRect b="-1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5334436" y="4507468"/>
                <a:ext cx="51232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0" smtClean="0">
                          <a:latin typeface="Cambria Math" panose="02040503050406030204" pitchFamily="18" charset="0"/>
                        </a:rPr>
                        <m:t>𝛻</m:t>
                      </m:r>
                      <m:r>
                        <a:rPr lang="en-US" b="0" i="1" smtClean="0">
                          <a:latin typeface="Cambria Math" panose="02040503050406030204" pitchFamily="18" charset="0"/>
                        </a:rPr>
                        <m:t>𝜒</m:t>
                      </m:r>
                    </m:oMath>
                  </m:oMathPara>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5334436" y="4507468"/>
                <a:ext cx="512320" cy="369332"/>
              </a:xfrm>
              <a:prstGeom prst="rect">
                <a:avLst/>
              </a:prstGeom>
              <a:blipFill rotWithShape="0">
                <a:blip r:embed="rId6"/>
                <a:stretch>
                  <a:fillRect b="-3279"/>
                </a:stretch>
              </a:blipFill>
            </p:spPr>
            <p:txBody>
              <a:bodyPr/>
              <a:lstStyle/>
              <a:p>
                <a:r>
                  <a:rPr lang="en-US">
                    <a:noFill/>
                  </a:rPr>
                  <a:t> </a:t>
                </a:r>
              </a:p>
            </p:txBody>
          </p:sp>
        </mc:Fallback>
      </mc:AlternateContent>
    </p:spTree>
    <p:extLst>
      <p:ext uri="{BB962C8B-B14F-4D97-AF65-F5344CB8AC3E}">
        <p14:creationId xmlns:p14="http://schemas.microsoft.com/office/powerpoint/2010/main" val="174088984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Integrate the Gradients</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en-US" sz="3200" dirty="0" smtClean="0"/>
                  <a:t>Given a target gradient field </a:t>
                </a:r>
                <a14:m>
                  <m:oMath xmlns:m="http://schemas.openxmlformats.org/officeDocument/2006/math">
                    <m:acc>
                      <m:accPr>
                        <m:chr m:val="⃗"/>
                        <m:ctrlPr>
                          <a:rPr lang="en-US" sz="3200" b="0" i="1" smtClean="0">
                            <a:latin typeface="Cambria Math" panose="02040503050406030204" pitchFamily="18" charset="0"/>
                          </a:rPr>
                        </m:ctrlPr>
                      </m:accPr>
                      <m:e>
                        <m:r>
                          <a:rPr lang="en-US" sz="3200" b="0" i="1" smtClean="0">
                            <a:latin typeface="Cambria Math" panose="02040503050406030204" pitchFamily="18" charset="0"/>
                          </a:rPr>
                          <m:t>𝑉</m:t>
                        </m:r>
                      </m:e>
                    </m:acc>
                  </m:oMath>
                </a14:m>
                <a:r>
                  <a:rPr lang="en-US" dirty="0" smtClean="0"/>
                  <a:t>, the best fit scalar function is the solution to the Poisson Equation:</a:t>
                </a:r>
                <a:endParaRPr lang="en-US" b="0" i="1" dirty="0" smtClean="0">
                  <a:latin typeface="Cambria Math" panose="02040503050406030204" pitchFamily="18" charset="0"/>
                </a:endParaRPr>
              </a:p>
              <a:p>
                <a:pPr marL="0" indent="0" algn="ctr">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𝜒</m:t>
                      </m:r>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arg</m:t>
                          </m:r>
                        </m:fName>
                        <m:e>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min</m:t>
                              </m:r>
                            </m:fName>
                            <m:e>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r>
                                        <a:rPr lang="en-US" b="0" i="0"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𝜒</m:t>
                                          </m:r>
                                        </m:e>
                                      </m:acc>
                                      <m:r>
                                        <a:rPr lang="en-US" sz="3200" b="0" i="1" dirty="0" smtClean="0">
                                          <a:latin typeface="Cambria Math" panose="02040503050406030204" pitchFamily="18" charset="0"/>
                                        </a:rPr>
                                        <m:t>−</m:t>
                                      </m:r>
                                      <m:acc>
                                        <m:accPr>
                                          <m:chr m:val="⃗"/>
                                          <m:ctrlPr>
                                            <a:rPr lang="en-US" sz="3200" b="0" i="1" dirty="0" smtClean="0">
                                              <a:latin typeface="Cambria Math" panose="02040503050406030204" pitchFamily="18" charset="0"/>
                                            </a:rPr>
                                          </m:ctrlPr>
                                        </m:accPr>
                                        <m:e>
                                          <m:r>
                                            <a:rPr lang="en-US" sz="3200" b="0" i="1" dirty="0" smtClean="0">
                                              <a:latin typeface="Cambria Math" panose="02040503050406030204" pitchFamily="18" charset="0"/>
                                            </a:rPr>
                                            <m:t>𝑉</m:t>
                                          </m:r>
                                        </m:e>
                                      </m:acc>
                                    </m:e>
                                  </m:d>
                                </m:e>
                                <m:sup>
                                  <m:r>
                                    <a:rPr lang="en-US" b="0" i="1" smtClean="0">
                                      <a:latin typeface="Cambria Math" panose="02040503050406030204" pitchFamily="18" charset="0"/>
                                    </a:rPr>
                                    <m:t>2</m:t>
                                  </m:r>
                                </m:sup>
                              </m:sSup>
                            </m:e>
                          </m:func>
                        </m:e>
                      </m:func>
                    </m:oMath>
                    <m:oMath xmlns:m="http://schemas.openxmlformats.org/officeDocument/2006/math">
                      <m:r>
                        <a:rPr lang="en-US" b="0" i="0" smtClean="0">
                          <a:latin typeface="Cambria Math" panose="02040503050406030204" pitchFamily="18" charset="0"/>
                        </a:rPr>
                        <m:t>                   </m:t>
                      </m:r>
                      <m:r>
                        <a:rPr lang="en-US" b="0" i="1" smtClean="0">
                          <a:latin typeface="Cambria Math" panose="02040503050406030204" pitchFamily="18" charset="0"/>
                        </a:rPr>
                        <m:t>⇕</m:t>
                      </m:r>
                    </m:oMath>
                  </m:oMathPara>
                </a14:m>
                <a:endParaRPr lang="en-US" dirty="0"/>
              </a:p>
              <a:p>
                <a:pPr marL="0" indent="0" algn="ctr">
                  <a:buNone/>
                </a:pPr>
                <a14:m>
                  <m:oMathPara xmlns:m="http://schemas.openxmlformats.org/officeDocument/2006/math">
                    <m:oMathParaPr>
                      <m:jc m:val="centerGroup"/>
                    </m:oMathParaPr>
                    <m:oMath xmlns:m="http://schemas.openxmlformats.org/officeDocument/2006/math">
                      <m:r>
                        <m:rPr>
                          <m:sty m:val="p"/>
                        </m:rPr>
                        <a:rPr lang="en-US" sz="3000" b="0" i="0" smtClean="0">
                          <a:latin typeface="Cambria Math" panose="02040503050406030204" pitchFamily="18" charset="0"/>
                        </a:rPr>
                        <m:t>Δ</m:t>
                      </m:r>
                      <m:r>
                        <a:rPr lang="en-US" sz="3000" b="0" i="1" smtClean="0">
                          <a:latin typeface="Cambria Math" panose="02040503050406030204" pitchFamily="18" charset="0"/>
                        </a:rPr>
                        <m:t>𝜒</m:t>
                      </m:r>
                      <m:r>
                        <a:rPr lang="en-US" sz="3000" b="0" i="1" smtClean="0">
                          <a:latin typeface="Cambria Math" panose="02040503050406030204" pitchFamily="18" charset="0"/>
                        </a:rPr>
                        <m:t>=</m:t>
                      </m:r>
                      <m:r>
                        <a:rPr lang="en-US" sz="3000" b="0" i="0" smtClean="0">
                          <a:latin typeface="Cambria Math" panose="02040503050406030204" pitchFamily="18" charset="0"/>
                        </a:rPr>
                        <m:t>𝛻</m:t>
                      </m:r>
                      <m:r>
                        <a:rPr lang="en-US" sz="3000" b="0" i="1" smtClean="0">
                          <a:latin typeface="Cambria Math" panose="02040503050406030204" pitchFamily="18" charset="0"/>
                        </a:rPr>
                        <m:t>⋅</m:t>
                      </m:r>
                      <m:acc>
                        <m:accPr>
                          <m:chr m:val="⃗"/>
                          <m:ctrlPr>
                            <a:rPr lang="en-US" sz="3000" b="0" i="1" smtClean="0">
                              <a:latin typeface="Cambria Math" panose="02040503050406030204" pitchFamily="18" charset="0"/>
                            </a:rPr>
                          </m:ctrlPr>
                        </m:accPr>
                        <m:e>
                          <m:r>
                            <a:rPr lang="en-US" sz="3000" b="0" i="1" smtClean="0">
                              <a:latin typeface="Cambria Math" panose="02040503050406030204" pitchFamily="18" charset="0"/>
                            </a:rPr>
                            <m:t>𝑉</m:t>
                          </m:r>
                        </m:e>
                      </m:acc>
                      <m:r>
                        <a:rPr lang="en-US" sz="3000" b="0" i="1" smtClean="0">
                          <a:latin typeface="Cambria Math" panose="02040503050406030204" pitchFamily="18" charset="0"/>
                        </a:rPr>
                        <m:t>.</m:t>
                      </m:r>
                      <m:r>
                        <a:rPr lang="en-US" sz="3000" b="0" i="1" baseline="30000" smtClean="0">
                          <a:latin typeface="Cambria Math" panose="02040503050406030204" pitchFamily="18" charset="0"/>
                        </a:rPr>
                        <m:t>∗</m:t>
                      </m:r>
                    </m:oMath>
                  </m:oMathPara>
                </a14:m>
                <a:endParaRPr lang="en-US" sz="3000" baseline="30000" dirty="0" smtClean="0"/>
              </a:p>
              <a:p>
                <a:pPr marL="0" indent="0">
                  <a:buNone/>
                </a:pPr>
                <a:endParaRPr lang="en-US" sz="3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852" t="-270" r="-2370"/>
                </a:stretch>
              </a:blipFill>
            </p:spPr>
            <p:txBody>
              <a:bodyPr/>
              <a:lstStyle/>
              <a:p>
                <a:r>
                  <a:rPr lang="en-US">
                    <a:noFill/>
                  </a:rPr>
                  <a:t> </a:t>
                </a:r>
              </a:p>
            </p:txBody>
          </p:sp>
        </mc:Fallback>
      </mc:AlternateContent>
      <p:sp>
        <p:nvSpPr>
          <p:cNvPr id="4" name="TextBox 3"/>
          <p:cNvSpPr txBox="1"/>
          <p:nvPr/>
        </p:nvSpPr>
        <p:spPr>
          <a:xfrm>
            <a:off x="3962400" y="6488668"/>
            <a:ext cx="5176802" cy="369332"/>
          </a:xfrm>
          <a:prstGeom prst="rect">
            <a:avLst/>
          </a:prstGeom>
          <a:noFill/>
        </p:spPr>
        <p:txBody>
          <a:bodyPr wrap="none" rtlCol="0">
            <a:spAutoFit/>
          </a:bodyPr>
          <a:lstStyle/>
          <a:p>
            <a:r>
              <a:rPr lang="en-US" b="0" i="0" baseline="30000" dirty="0" smtClean="0">
                <a:latin typeface="+mj-lt"/>
              </a:rPr>
              <a:t>∗ </a:t>
            </a:r>
            <a:r>
              <a:rPr lang="en-US" dirty="0" smtClean="0"/>
              <a:t>May be subject to appropriate boundary conditions.</a:t>
            </a:r>
            <a:endParaRPr lang="en-US" dirty="0"/>
          </a:p>
        </p:txBody>
      </p:sp>
      <p:pic>
        <p:nvPicPr>
          <p:cNvPr id="5" name="Picture 4"/>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79986" y="4114800"/>
            <a:ext cx="2743200" cy="2743200"/>
          </a:xfrm>
          <a:prstGeom prst="rect">
            <a:avLst/>
          </a:prstGeom>
        </p:spPr>
      </p:pic>
      <p:pic>
        <p:nvPicPr>
          <p:cNvPr id="6" name="Picture 5"/>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24400" y="4114800"/>
            <a:ext cx="2743200" cy="2743200"/>
          </a:xfrm>
          <a:prstGeom prst="rect">
            <a:avLst/>
          </a:prstGeom>
        </p:spPr>
      </p:pic>
      <p:sp>
        <p:nvSpPr>
          <p:cNvPr id="7" name="Right Arrow 6"/>
          <p:cNvSpPr/>
          <p:nvPr/>
        </p:nvSpPr>
        <p:spPr>
          <a:xfrm>
            <a:off x="4301266" y="5334000"/>
            <a:ext cx="575534"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9" name="TextBox 8"/>
              <p:cNvSpPr txBox="1"/>
              <p:nvPr/>
            </p:nvSpPr>
            <p:spPr>
              <a:xfrm>
                <a:off x="2209800" y="4495800"/>
                <a:ext cx="51232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0" smtClean="0">
                          <a:latin typeface="Cambria Math" panose="02040503050406030204" pitchFamily="18" charset="0"/>
                        </a:rPr>
                        <m:t>𝛻</m:t>
                      </m:r>
                      <m:r>
                        <a:rPr lang="en-US" b="0" i="1" smtClean="0">
                          <a:latin typeface="Cambria Math" panose="02040503050406030204" pitchFamily="18" charset="0"/>
                        </a:rPr>
                        <m:t>𝜒</m:t>
                      </m:r>
                    </m:oMath>
                  </m:oMathPara>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2209800" y="4495800"/>
                <a:ext cx="512320" cy="369332"/>
              </a:xfrm>
              <a:prstGeom prst="rect">
                <a:avLst/>
              </a:prstGeom>
              <a:blipFill rotWithShape="0">
                <a:blip r:embed="rId6"/>
                <a:stretch>
                  <a:fillRect b="-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5334436" y="4507468"/>
                <a:ext cx="37446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𝜒</m:t>
                      </m:r>
                    </m:oMath>
                  </m:oMathPara>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5334436" y="4507468"/>
                <a:ext cx="374461" cy="369332"/>
              </a:xfrm>
              <a:prstGeom prst="rect">
                <a:avLst/>
              </a:prstGeom>
              <a:blipFill rotWithShape="0">
                <a:blip r:embed="rId7"/>
                <a:stretch>
                  <a:fillRect b="-3279"/>
                </a:stretch>
              </a:blipFill>
            </p:spPr>
            <p:txBody>
              <a:bodyPr/>
              <a:lstStyle/>
              <a:p>
                <a:r>
                  <a:rPr lang="en-US">
                    <a:noFill/>
                  </a:rPr>
                  <a:t> </a:t>
                </a:r>
              </a:p>
            </p:txBody>
          </p:sp>
        </mc:Fallback>
      </mc:AlternateContent>
    </p:spTree>
    <p:extLst>
      <p:ext uri="{BB962C8B-B14F-4D97-AF65-F5344CB8AC3E}">
        <p14:creationId xmlns:p14="http://schemas.microsoft.com/office/powerpoint/2010/main" val="25039896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Naïve Implementation</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457200" lvl="1" indent="0">
                  <a:buNone/>
                </a:pPr>
                <a:endParaRPr lang="en-US" altLang="en-US" sz="2600" u="sng" dirty="0" smtClean="0">
                  <a:latin typeface="Comic Sans MS" panose="030F0702030302020204" pitchFamily="66" charset="0"/>
                </a:endParaRPr>
              </a:p>
              <a:p>
                <a:pPr marL="457200" lvl="1" indent="0">
                  <a:buNone/>
                </a:pPr>
                <a:r>
                  <a:rPr lang="en-US" altLang="en-US" sz="2600" u="sng" dirty="0" err="1" smtClean="0">
                    <a:latin typeface="Comic Sans MS" panose="030F0702030302020204" pitchFamily="66" charset="0"/>
                  </a:rPr>
                  <a:t>ReconstructSolid</a:t>
                </a:r>
                <a:r>
                  <a:rPr lang="en-US" altLang="en-US" sz="2600" dirty="0">
                    <a:latin typeface="Comic Sans MS" panose="030F0702030302020204" pitchFamily="66" charset="0"/>
                  </a:rPr>
                  <a:t>( </a:t>
                </a:r>
                <a14:m>
                  <m:oMath xmlns:m="http://schemas.openxmlformats.org/officeDocument/2006/math">
                    <m:r>
                      <a:rPr lang="en-US" altLang="en-US" sz="2600" i="1" dirty="0">
                        <a:latin typeface="Cambria Math"/>
                      </a:rPr>
                      <m:t>𝑃</m:t>
                    </m:r>
                  </m:oMath>
                </a14:m>
                <a:r>
                  <a:rPr lang="en-US" altLang="en-US" sz="2600" dirty="0">
                    <a:latin typeface="Comic Sans MS" panose="030F0702030302020204" pitchFamily="66" charset="0"/>
                  </a:rPr>
                  <a:t> )</a:t>
                </a:r>
              </a:p>
              <a:p>
                <a:pPr marL="1314450" lvl="2" indent="-457200">
                  <a:buFont typeface="+mj-lt"/>
                  <a:buAutoNum type="arabicPeriod"/>
                </a:pPr>
                <a:r>
                  <a:rPr lang="en-US" altLang="en-US" sz="2200" dirty="0" err="1" smtClean="0">
                    <a:latin typeface="Comic Sans MS" panose="030F0702030302020204" pitchFamily="66" charset="0"/>
                  </a:rPr>
                  <a:t>ComputeNormalsAndArea</a:t>
                </a:r>
                <a:r>
                  <a:rPr lang="en-US" altLang="en-US" sz="2200" baseline="30000" dirty="0" smtClean="0">
                    <a:latin typeface="Comic Sans MS" panose="030F0702030302020204" pitchFamily="66" charset="0"/>
                  </a:rPr>
                  <a:t>*</a:t>
                </a:r>
                <a:r>
                  <a:rPr lang="en-US" altLang="en-US" sz="2200" dirty="0" smtClean="0">
                    <a:latin typeface="Comic Sans MS" panose="030F0702030302020204" pitchFamily="66" charset="0"/>
                  </a:rPr>
                  <a:t>( </a:t>
                </a:r>
                <a14:m>
                  <m:oMath xmlns:m="http://schemas.openxmlformats.org/officeDocument/2006/math">
                    <m:r>
                      <a:rPr lang="en-US" altLang="en-US" sz="2200" b="0" i="1" smtClean="0">
                        <a:latin typeface="Cambria Math" panose="02040503050406030204" pitchFamily="18" charset="0"/>
                      </a:rPr>
                      <m:t>𝑃</m:t>
                    </m:r>
                  </m:oMath>
                </a14:m>
                <a:r>
                  <a:rPr lang="en-US" altLang="en-US" sz="2200" dirty="0" smtClean="0">
                    <a:latin typeface="Comic Sans MS" panose="030F0702030302020204" pitchFamily="66" charset="0"/>
                  </a:rPr>
                  <a:t> ) </a:t>
                </a:r>
              </a:p>
              <a:p>
                <a:pPr marL="1314450" lvl="2" indent="-457200">
                  <a:buFont typeface="+mj-lt"/>
                  <a:buAutoNum type="arabicPeriod"/>
                </a:pPr>
                <a:r>
                  <a:rPr lang="en-US" altLang="en-US" sz="2200" dirty="0" smtClean="0">
                    <a:latin typeface="Comic Sans MS" panose="030F0702030302020204" pitchFamily="66" charset="0"/>
                  </a:rPr>
                  <a:t>For </a:t>
                </a:r>
                <a14:m>
                  <m:oMath xmlns:m="http://schemas.openxmlformats.org/officeDocument/2006/math">
                    <m:r>
                      <a:rPr lang="en-US" altLang="en-US" sz="2200" i="1">
                        <a:latin typeface="Cambria Math"/>
                      </a:rPr>
                      <m:t>𝑞</m:t>
                    </m:r>
                    <m:r>
                      <a:rPr lang="en-US" altLang="en-US" sz="2200" i="1">
                        <a:latin typeface="Cambria Math"/>
                      </a:rPr>
                      <m:t>∈</m:t>
                    </m:r>
                    <m:sSup>
                      <m:sSupPr>
                        <m:ctrlPr>
                          <a:rPr lang="en-US" altLang="en-US" sz="2200" i="1">
                            <a:latin typeface="Cambria Math" panose="02040503050406030204" pitchFamily="18" charset="0"/>
                          </a:rPr>
                        </m:ctrlPr>
                      </m:sSupPr>
                      <m:e>
                        <m:d>
                          <m:dPr>
                            <m:begChr m:val="["/>
                            <m:endChr m:val="]"/>
                            <m:ctrlPr>
                              <a:rPr lang="en-US" altLang="en-US" sz="2200" i="1">
                                <a:latin typeface="Cambria Math" panose="02040503050406030204" pitchFamily="18" charset="0"/>
                              </a:rPr>
                            </m:ctrlPr>
                          </m:dPr>
                          <m:e>
                            <m:r>
                              <a:rPr lang="en-US" altLang="en-US" sz="2200" i="1">
                                <a:latin typeface="Cambria Math"/>
                              </a:rPr>
                              <m:t>0,1</m:t>
                            </m:r>
                          </m:e>
                        </m:d>
                      </m:e>
                      <m:sup>
                        <m:r>
                          <a:rPr lang="en-US" altLang="en-US" sz="2200" i="1">
                            <a:latin typeface="Cambria Math"/>
                          </a:rPr>
                          <m:t>3</m:t>
                        </m:r>
                      </m:sup>
                    </m:sSup>
                  </m:oMath>
                </a14:m>
                <a:r>
                  <a:rPr lang="en-US" altLang="en-US" sz="2200" dirty="0" smtClean="0">
                    <a:latin typeface="Comic Sans MS" panose="030F0702030302020204" pitchFamily="66" charset="0"/>
                  </a:rPr>
                  <a:t>:</a:t>
                </a:r>
                <a:endParaRPr lang="en-US" altLang="en-US" sz="2200" dirty="0">
                  <a:latin typeface="Comic Sans MS" panose="030F0702030302020204" pitchFamily="66" charset="0"/>
                </a:endParaRPr>
              </a:p>
              <a:p>
                <a:pPr marL="1314450" lvl="2" indent="-457200">
                  <a:buFont typeface="+mj-lt"/>
                  <a:buAutoNum type="arabicPeriod"/>
                </a:pPr>
                <a:r>
                  <a:rPr lang="en-US" altLang="en-US" sz="2200" dirty="0" smtClean="0">
                    <a:latin typeface="Comic Sans MS" panose="030F0702030302020204" pitchFamily="66" charset="0"/>
                  </a:rPr>
                  <a:t> </a:t>
                </a:r>
                <a:r>
                  <a:rPr lang="en-US" altLang="en-US" sz="2200" b="0" dirty="0" smtClean="0"/>
                  <a:t>      </a:t>
                </a:r>
                <a14:m>
                  <m:oMath xmlns:m="http://schemas.openxmlformats.org/officeDocument/2006/math">
                    <m:acc>
                      <m:accPr>
                        <m:chr m:val="⃗"/>
                        <m:ctrlPr>
                          <a:rPr lang="en-US" altLang="en-US" sz="2200" b="0" i="1" smtClean="0">
                            <a:latin typeface="Cambria Math" panose="02040503050406030204" pitchFamily="18" charset="0"/>
                          </a:rPr>
                        </m:ctrlPr>
                      </m:accPr>
                      <m:e>
                        <m:r>
                          <a:rPr lang="en-US" altLang="en-US" sz="2200" b="0" i="1" smtClean="0">
                            <a:latin typeface="Cambria Math" panose="02040503050406030204" pitchFamily="18" charset="0"/>
                          </a:rPr>
                          <m:t>𝑉</m:t>
                        </m:r>
                      </m:e>
                    </m:acc>
                    <m:d>
                      <m:dPr>
                        <m:ctrlPr>
                          <a:rPr lang="en-US" altLang="en-US" sz="2200" b="0" i="1" dirty="0" smtClean="0">
                            <a:latin typeface="Cambria Math" panose="02040503050406030204" pitchFamily="18" charset="0"/>
                          </a:rPr>
                        </m:ctrlPr>
                      </m:dPr>
                      <m:e>
                        <m:r>
                          <a:rPr lang="en-US" altLang="en-US" sz="2200" b="0" i="1" dirty="0" smtClean="0">
                            <a:latin typeface="Cambria Math" panose="02040503050406030204" pitchFamily="18" charset="0"/>
                          </a:rPr>
                          <m:t>𝑞</m:t>
                        </m:r>
                      </m:e>
                    </m:d>
                    <m:r>
                      <a:rPr lang="en-US" altLang="en-US" sz="2200" b="0" i="1" dirty="0" smtClean="0">
                        <a:latin typeface="Cambria Math" panose="02040503050406030204" pitchFamily="18" charset="0"/>
                      </a:rPr>
                      <m:t>=0</m:t>
                    </m:r>
                  </m:oMath>
                </a14:m>
                <a:endParaRPr lang="en-US" altLang="en-US" sz="2200" b="0" dirty="0" smtClean="0"/>
              </a:p>
              <a:p>
                <a:pPr marL="1314450" lvl="2" indent="-457200">
                  <a:buFont typeface="+mj-lt"/>
                  <a:buAutoNum type="arabicPeriod"/>
                </a:pPr>
                <a:r>
                  <a:rPr lang="en-US" altLang="en-US" sz="2200" dirty="0" smtClean="0">
                    <a:latin typeface="Comic Sans MS" panose="030F0702030302020204" pitchFamily="66" charset="0"/>
                  </a:rPr>
                  <a:t> </a:t>
                </a:r>
                <a:r>
                  <a:rPr lang="en-US" altLang="en-US" sz="2200" b="0" dirty="0" smtClean="0"/>
                  <a:t>      </a:t>
                </a:r>
                <a14:m>
                  <m:oMath xmlns:m="http://schemas.openxmlformats.org/officeDocument/2006/math">
                    <m:r>
                      <a:rPr lang="en-US" altLang="en-US" sz="2200" b="0" i="1" smtClean="0">
                        <a:latin typeface="Cambria Math" panose="02040503050406030204" pitchFamily="18" charset="0"/>
                      </a:rPr>
                      <m:t>∀</m:t>
                    </m:r>
                    <m:d>
                      <m:dPr>
                        <m:ctrlPr>
                          <a:rPr lang="en-US" altLang="en-US" sz="2200" i="1">
                            <a:latin typeface="Cambria Math" panose="02040503050406030204" pitchFamily="18" charset="0"/>
                          </a:rPr>
                        </m:ctrlPr>
                      </m:dPr>
                      <m:e>
                        <m:r>
                          <a:rPr lang="en-US" altLang="en-US" sz="2200" i="1">
                            <a:latin typeface="Cambria Math"/>
                          </a:rPr>
                          <m:t>𝑝</m:t>
                        </m:r>
                        <m:r>
                          <a:rPr lang="en-US" altLang="en-US" sz="2200" i="1">
                            <a:latin typeface="Cambria Math"/>
                          </a:rPr>
                          <m:t>,</m:t>
                        </m:r>
                        <m:acc>
                          <m:accPr>
                            <m:chr m:val="⃗"/>
                            <m:ctrlPr>
                              <a:rPr lang="en-US" altLang="en-US" sz="2200" i="1">
                                <a:latin typeface="Cambria Math" panose="02040503050406030204" pitchFamily="18" charset="0"/>
                              </a:rPr>
                            </m:ctrlPr>
                          </m:accPr>
                          <m:e>
                            <m:r>
                              <a:rPr lang="en-US" altLang="en-US" sz="2200" i="1">
                                <a:latin typeface="Cambria Math"/>
                              </a:rPr>
                              <m:t>𝑛</m:t>
                            </m:r>
                          </m:e>
                        </m:acc>
                        <m:r>
                          <a:rPr lang="en-US" altLang="en-US" sz="2200" i="1">
                            <a:latin typeface="Cambria Math"/>
                          </a:rPr>
                          <m:t> </m:t>
                        </m:r>
                        <m:r>
                          <a:rPr lang="en-US" altLang="en-US" sz="2200" b="0" i="1" smtClean="0">
                            <a:latin typeface="Cambria Math" panose="02040503050406030204" pitchFamily="18" charset="0"/>
                          </a:rPr>
                          <m:t>,</m:t>
                        </m:r>
                        <m:r>
                          <a:rPr lang="en-US" altLang="en-US" sz="2200" b="0" i="1" smtClean="0">
                            <a:latin typeface="Cambria Math" panose="02040503050406030204" pitchFamily="18" charset="0"/>
                          </a:rPr>
                          <m:t>𝜎</m:t>
                        </m:r>
                      </m:e>
                    </m:d>
                    <m:r>
                      <a:rPr lang="en-US" altLang="en-US" sz="2200" i="1">
                        <a:latin typeface="Cambria Math"/>
                      </a:rPr>
                      <m:t>∈</m:t>
                    </m:r>
                    <m:r>
                      <a:rPr lang="en-US" altLang="en-US" sz="2200" i="1">
                        <a:latin typeface="Cambria Math"/>
                      </a:rPr>
                      <m:t>𝑃</m:t>
                    </m:r>
                  </m:oMath>
                </a14:m>
                <a:r>
                  <a:rPr lang="en-US" altLang="en-US" sz="2200" dirty="0" smtClean="0">
                    <a:latin typeface="Comic Sans MS" panose="030F0702030302020204" pitchFamily="66" charset="0"/>
                  </a:rPr>
                  <a:t>:  </a:t>
                </a:r>
                <a14:m>
                  <m:oMath xmlns:m="http://schemas.openxmlformats.org/officeDocument/2006/math">
                    <m:acc>
                      <m:accPr>
                        <m:chr m:val="⃗"/>
                        <m:ctrlPr>
                          <a:rPr lang="en-US" altLang="en-US" sz="2200" i="1">
                            <a:latin typeface="Cambria Math" panose="02040503050406030204" pitchFamily="18" charset="0"/>
                          </a:rPr>
                        </m:ctrlPr>
                      </m:accPr>
                      <m:e>
                        <m:r>
                          <a:rPr lang="en-US" altLang="en-US" sz="2200" i="1">
                            <a:latin typeface="Cambria Math"/>
                          </a:rPr>
                          <m:t>𝑉</m:t>
                        </m:r>
                      </m:e>
                    </m:acc>
                    <m:d>
                      <m:dPr>
                        <m:ctrlPr>
                          <a:rPr lang="en-US" altLang="en-US" sz="2200" i="1" dirty="0">
                            <a:latin typeface="Cambria Math" panose="02040503050406030204" pitchFamily="18" charset="0"/>
                          </a:rPr>
                        </m:ctrlPr>
                      </m:dPr>
                      <m:e>
                        <m:r>
                          <a:rPr lang="en-US" altLang="en-US" sz="2200" i="1" dirty="0">
                            <a:latin typeface="Cambria Math"/>
                          </a:rPr>
                          <m:t>𝑞</m:t>
                        </m:r>
                      </m:e>
                    </m:d>
                    <m:r>
                      <a:rPr lang="en-US" altLang="en-US" sz="2200" b="0" i="1" dirty="0" smtClean="0">
                        <a:latin typeface="Cambria Math" panose="02040503050406030204" pitchFamily="18" charset="0"/>
                      </a:rPr>
                      <m:t>+=</m:t>
                    </m:r>
                    <m:r>
                      <a:rPr lang="en-US" altLang="en-US" sz="2200" b="0" i="1" dirty="0" smtClean="0">
                        <a:latin typeface="Cambria Math" panose="02040503050406030204" pitchFamily="18" charset="0"/>
                      </a:rPr>
                      <m:t>𝜎</m:t>
                    </m:r>
                    <m:r>
                      <a:rPr lang="en-US" altLang="en-US" sz="2200" b="0" i="1" dirty="0" smtClean="0">
                        <a:latin typeface="Cambria Math" panose="02040503050406030204" pitchFamily="18" charset="0"/>
                      </a:rPr>
                      <m:t>⋅</m:t>
                    </m:r>
                    <m:r>
                      <a:rPr lang="en-US" altLang="en-US" sz="2200" i="1" dirty="0">
                        <a:latin typeface="Cambria Math"/>
                      </a:rPr>
                      <m:t>𝐹</m:t>
                    </m:r>
                    <m:d>
                      <m:dPr>
                        <m:ctrlPr>
                          <a:rPr lang="en-US" altLang="en-US" sz="2200" i="1" dirty="0">
                            <a:latin typeface="Cambria Math" panose="02040503050406030204" pitchFamily="18" charset="0"/>
                          </a:rPr>
                        </m:ctrlPr>
                      </m:dPr>
                      <m:e>
                        <m:r>
                          <a:rPr lang="en-US" altLang="en-US" sz="2200" i="1">
                            <a:latin typeface="Cambria Math"/>
                          </a:rPr>
                          <m:t>𝑞</m:t>
                        </m:r>
                        <m:r>
                          <a:rPr lang="en-US" altLang="en-US" sz="2200" i="1" dirty="0">
                            <a:latin typeface="Cambria Math"/>
                          </a:rPr>
                          <m:t>−</m:t>
                        </m:r>
                        <m:r>
                          <a:rPr lang="en-US" altLang="en-US" sz="2200" i="1" dirty="0">
                            <a:latin typeface="Cambria Math"/>
                          </a:rPr>
                          <m:t>𝑝</m:t>
                        </m:r>
                        <m:r>
                          <a:rPr lang="en-US" altLang="en-US" sz="2200" i="1" dirty="0">
                            <a:latin typeface="Cambria Math"/>
                          </a:rPr>
                          <m:t> </m:t>
                        </m:r>
                      </m:e>
                    </m:d>
                    <m:r>
                      <a:rPr lang="en-US" altLang="en-US" sz="2200" i="1" dirty="0">
                        <a:latin typeface="Cambria Math"/>
                      </a:rPr>
                      <m:t>⋅</m:t>
                    </m:r>
                    <m:acc>
                      <m:accPr>
                        <m:chr m:val="⃗"/>
                        <m:ctrlPr>
                          <a:rPr lang="en-US" altLang="en-US" sz="2200" i="1" dirty="0">
                            <a:latin typeface="Cambria Math" panose="02040503050406030204" pitchFamily="18" charset="0"/>
                          </a:rPr>
                        </m:ctrlPr>
                      </m:accPr>
                      <m:e>
                        <m:r>
                          <a:rPr lang="en-US" altLang="en-US" sz="2200" i="1" dirty="0">
                            <a:latin typeface="Cambria Math"/>
                          </a:rPr>
                          <m:t>𝑛</m:t>
                        </m:r>
                      </m:e>
                    </m:acc>
                  </m:oMath>
                </a14:m>
                <a:endParaRPr lang="en-US" altLang="en-US" sz="2200" dirty="0">
                  <a:latin typeface="Comic Sans MS" panose="030F0702030302020204" pitchFamily="66" charset="0"/>
                </a:endParaRPr>
              </a:p>
              <a:p>
                <a:pPr marL="1314450" lvl="2" indent="-457200">
                  <a:buFont typeface="+mj-lt"/>
                  <a:buAutoNum type="arabicPeriod"/>
                </a:pPr>
                <a:r>
                  <a:rPr lang="en-US" altLang="en-US" sz="2200" dirty="0" smtClean="0">
                    <a:latin typeface="Comic Sans MS" panose="030F0702030302020204" pitchFamily="66" charset="0"/>
                  </a:rPr>
                  <a:t> </a:t>
                </a:r>
                <a14:m>
                  <m:oMath xmlns:m="http://schemas.openxmlformats.org/officeDocument/2006/math">
                    <m:r>
                      <a:rPr lang="en-US" altLang="en-US" sz="2200" b="0" i="1" dirty="0" smtClean="0">
                        <a:latin typeface="Cambria Math" panose="02040503050406030204" pitchFamily="18" charset="0"/>
                      </a:rPr>
                      <m:t>𝑑𝑖𝑣</m:t>
                    </m:r>
                    <m:r>
                      <a:rPr lang="en-US" altLang="en-US" sz="2200" b="0" i="1" dirty="0" smtClean="0">
                        <a:latin typeface="Cambria Math" panose="02040503050406030204" pitchFamily="18" charset="0"/>
                      </a:rPr>
                      <m:t>=</m:t>
                    </m:r>
                    <m:r>
                      <a:rPr lang="en-US" altLang="en-US" sz="2200" b="0" i="0" dirty="0" smtClean="0">
                        <a:latin typeface="Cambria Math" panose="02040503050406030204" pitchFamily="18" charset="0"/>
                      </a:rPr>
                      <m:t>𝛻</m:t>
                    </m:r>
                    <m:r>
                      <a:rPr lang="en-US" altLang="en-US" sz="2200" b="0" i="1" dirty="0" smtClean="0">
                        <a:latin typeface="Cambria Math" panose="02040503050406030204" pitchFamily="18" charset="0"/>
                      </a:rPr>
                      <m:t>⋅</m:t>
                    </m:r>
                    <m:acc>
                      <m:accPr>
                        <m:chr m:val="⃗"/>
                        <m:ctrlPr>
                          <a:rPr lang="en-US" altLang="en-US" sz="2200" b="0" i="1" dirty="0" smtClean="0">
                            <a:latin typeface="Cambria Math" panose="02040503050406030204" pitchFamily="18" charset="0"/>
                          </a:rPr>
                        </m:ctrlPr>
                      </m:accPr>
                      <m:e>
                        <m:r>
                          <a:rPr lang="en-US" altLang="en-US" sz="2200" b="0" i="1" dirty="0" smtClean="0">
                            <a:latin typeface="Cambria Math" panose="02040503050406030204" pitchFamily="18" charset="0"/>
                          </a:rPr>
                          <m:t>𝑉</m:t>
                        </m:r>
                      </m:e>
                    </m:acc>
                  </m:oMath>
                </a14:m>
                <a:endParaRPr lang="en-US" altLang="en-US" sz="2200" dirty="0" smtClean="0">
                  <a:latin typeface="Comic Sans MS" panose="030F0702030302020204" pitchFamily="66" charset="0"/>
                </a:endParaRPr>
              </a:p>
              <a:p>
                <a:pPr marL="1314450" lvl="2" indent="-457200">
                  <a:buFont typeface="+mj-lt"/>
                  <a:buAutoNum type="arabicPeriod"/>
                </a:pPr>
                <a:r>
                  <a:rPr lang="en-US" altLang="en-US" sz="2200" dirty="0" smtClean="0">
                    <a:latin typeface="Comic Sans MS" panose="030F0702030302020204" pitchFamily="66" charset="0"/>
                  </a:rPr>
                  <a:t> </a:t>
                </a:r>
                <a:r>
                  <a:rPr lang="en-US" altLang="en-US" sz="2200" dirty="0" err="1" smtClean="0">
                    <a:latin typeface="Comic Sans MS" panose="030F0702030302020204" pitchFamily="66" charset="0"/>
                  </a:rPr>
                  <a:t>SolvePoisson</a:t>
                </a:r>
                <a:r>
                  <a:rPr lang="en-US" altLang="en-US" sz="2200" dirty="0"/>
                  <a:t>( </a:t>
                </a:r>
                <a14:m>
                  <m:oMath xmlns:m="http://schemas.openxmlformats.org/officeDocument/2006/math">
                    <m:r>
                      <a:rPr lang="en-US" altLang="en-US" sz="2200" b="0" i="1" smtClean="0">
                        <a:latin typeface="Cambria Math" panose="02040503050406030204" pitchFamily="18" charset="0"/>
                      </a:rPr>
                      <m:t>𝑑𝑖𝑣</m:t>
                    </m:r>
                  </m:oMath>
                </a14:m>
                <a:r>
                  <a:rPr lang="en-US" altLang="en-US" sz="2200" dirty="0"/>
                  <a:t> </a:t>
                </a:r>
                <a:r>
                  <a:rPr lang="en-US" altLang="en-US" sz="2200" dirty="0" smtClean="0"/>
                  <a:t>)</a:t>
                </a:r>
                <a:endParaRPr lang="en-US" altLang="en-US"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7803338" y="2982817"/>
                <a:ext cx="879343"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3</m:t>
                              </m:r>
                            </m:sup>
                          </m:sSup>
                        </m:e>
                      </m:d>
                    </m:oMath>
                  </m:oMathPara>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7803338" y="2982817"/>
                <a:ext cx="879343" cy="369332"/>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7807457" y="3886200"/>
                <a:ext cx="886076"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e>
                      </m:d>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7807457" y="3886200"/>
                <a:ext cx="886076" cy="369332"/>
              </a:xfrm>
              <a:prstGeom prst="rect">
                <a:avLst/>
              </a:prstGeom>
              <a:blipFill rotWithShape="0">
                <a:blip r:embed="rId4"/>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7570982" y="4745515"/>
                <a:ext cx="1115818"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𝑂</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3</m:t>
                              </m:r>
                            </m:sup>
                          </m:sSup>
                        </m:e>
                      </m:d>
                    </m:oMath>
                  </m:oMathPara>
                </a14:m>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7570982" y="4745515"/>
                <a:ext cx="1115818" cy="369332"/>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832860" y="5320055"/>
                <a:ext cx="7481407" cy="1080745"/>
              </a:xfrm>
              <a:prstGeom prst="rect">
                <a:avLst/>
              </a:prstGeom>
              <a:noFill/>
              <a:ln>
                <a:solidFill>
                  <a:schemeClr val="tx1"/>
                </a:solidFill>
              </a:ln>
            </p:spPr>
            <p:txBody>
              <a:bodyPr wrap="square" rtlCol="0">
                <a:spAutoFit/>
              </a:bodyPr>
              <a:lstStyle/>
              <a:p>
                <a:r>
                  <a:rPr lang="en-US" sz="2400" dirty="0" smtClean="0"/>
                  <a:t>If we discretize over an </a:t>
                </a:r>
                <a14:m>
                  <m:oMath xmlns:m="http://schemas.openxmlformats.org/officeDocument/2006/math">
                    <m:r>
                      <a:rPr lang="en-US" sz="2400" b="0" i="1" smtClean="0">
                        <a:latin typeface="Cambria Math" panose="02040503050406030204" pitchFamily="18" charset="0"/>
                      </a:rPr>
                      <m:t>𝑁</m:t>
                    </m:r>
                    <m:r>
                      <a:rPr lang="en-US" sz="2400" b="0" i="1" smtClean="0">
                        <a:latin typeface="Cambria Math" panose="02040503050406030204" pitchFamily="18" charset="0"/>
                      </a:rPr>
                      <m:t>×</m:t>
                    </m:r>
                    <m:r>
                      <a:rPr lang="en-US" sz="2400" b="0" i="1" smtClean="0">
                        <a:latin typeface="Cambria Math" panose="02040503050406030204" pitchFamily="18" charset="0"/>
                      </a:rPr>
                      <m:t>𝑁</m:t>
                    </m:r>
                    <m:r>
                      <a:rPr lang="en-US" sz="2400" b="0" i="1" smtClean="0">
                        <a:latin typeface="Cambria Math" panose="02040503050406030204" pitchFamily="18" charset="0"/>
                      </a:rPr>
                      <m:t>×</m:t>
                    </m:r>
                    <m:r>
                      <a:rPr lang="en-US" sz="2400" b="0" i="1" smtClean="0">
                        <a:latin typeface="Cambria Math" panose="02040503050406030204" pitchFamily="18" charset="0"/>
                      </a:rPr>
                      <m:t>𝑁</m:t>
                    </m:r>
                  </m:oMath>
                </a14:m>
                <a:r>
                  <a:rPr lang="en-US" sz="2400" dirty="0" smtClean="0"/>
                  <a:t> grid and </a:t>
                </a:r>
                <a14:m>
                  <m:oMath xmlns:m="http://schemas.openxmlformats.org/officeDocument/2006/math">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𝑃</m:t>
                        </m:r>
                      </m:e>
                    </m:d>
                    <m:r>
                      <a:rPr lang="en-US" sz="2400" b="0" i="1" smtClean="0">
                        <a:latin typeface="Cambria Math" panose="02040503050406030204" pitchFamily="18" charset="0"/>
                      </a:rPr>
                      <m:t>=</m:t>
                    </m:r>
                    <m:r>
                      <a:rPr lang="en-US" sz="2400" b="0" i="1" smtClean="0">
                        <a:latin typeface="Cambria Math" panose="02040503050406030204" pitchFamily="18" charset="0"/>
                      </a:rPr>
                      <m:t>𝑂</m:t>
                    </m:r>
                    <m:d>
                      <m:dPr>
                        <m:ctrlPr>
                          <a:rPr lang="en-US" sz="2400" b="0" i="1" smtClean="0">
                            <a:latin typeface="Cambria Math" panose="02040503050406030204" pitchFamily="18" charset="0"/>
                          </a:rPr>
                        </m:ctrlPr>
                      </m:dPr>
                      <m:e>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𝑁</m:t>
                            </m:r>
                          </m:e>
                          <m:sup>
                            <m:r>
                              <a:rPr lang="en-US" sz="2400" b="0" i="1" smtClean="0">
                                <a:latin typeface="Cambria Math" panose="02040503050406030204" pitchFamily="18" charset="0"/>
                              </a:rPr>
                              <m:t>2</m:t>
                            </m:r>
                          </m:sup>
                        </m:sSup>
                      </m:e>
                    </m:d>
                  </m:oMath>
                </a14:m>
                <a:r>
                  <a:rPr lang="en-US" sz="2400" dirty="0" smtClean="0"/>
                  <a:t>:</a:t>
                </a:r>
              </a:p>
              <a:p>
                <a:pPr marL="742950" lvl="1" indent="-285750">
                  <a:buFont typeface="Arial" panose="020B0604020202020204" pitchFamily="34" charset="0"/>
                  <a:buChar char="•"/>
                </a:pPr>
                <a:r>
                  <a:rPr lang="en-US" sz="2000" dirty="0" smtClean="0"/>
                  <a:t>Storage Complexity: </a:t>
                </a:r>
                <a14:m>
                  <m:oMath xmlns:m="http://schemas.openxmlformats.org/officeDocument/2006/math">
                    <m:r>
                      <a:rPr lang="en-US" sz="2000" b="0" i="1" smtClean="0">
                        <a:latin typeface="Cambria Math" panose="02040503050406030204" pitchFamily="18" charset="0"/>
                      </a:rPr>
                      <m:t>𝑂</m:t>
                    </m:r>
                    <m:d>
                      <m:dPr>
                        <m:ctrlPr>
                          <a:rPr lang="en-US" sz="2000" b="0" i="1" smtClean="0">
                            <a:latin typeface="Cambria Math" panose="02040503050406030204" pitchFamily="18" charset="0"/>
                          </a:rPr>
                        </m:ctrlPr>
                      </m:dPr>
                      <m:e>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𝑁</m:t>
                            </m:r>
                          </m:e>
                          <m:sup>
                            <m:r>
                              <a:rPr lang="en-US" sz="2000" b="0" i="1" smtClean="0">
                                <a:latin typeface="Cambria Math" panose="02040503050406030204" pitchFamily="18" charset="0"/>
                              </a:rPr>
                              <m:t>3</m:t>
                            </m:r>
                          </m:sup>
                        </m:sSup>
                      </m:e>
                    </m:d>
                  </m:oMath>
                </a14:m>
                <a:endParaRPr lang="en-US" sz="2000" b="0" dirty="0" smtClean="0"/>
              </a:p>
              <a:p>
                <a:pPr marL="742950" lvl="1" indent="-285750">
                  <a:buFont typeface="Arial" panose="020B0604020202020204" pitchFamily="34" charset="0"/>
                  <a:buChar char="•"/>
                </a:pPr>
                <a:r>
                  <a:rPr lang="en-US" sz="2000" dirty="0" smtClean="0"/>
                  <a:t>Computational Complexity: </a:t>
                </a:r>
                <a14:m>
                  <m:oMath xmlns:m="http://schemas.openxmlformats.org/officeDocument/2006/math">
                    <m:r>
                      <a:rPr lang="en-US" sz="2000" b="0" i="1" smtClean="0">
                        <a:latin typeface="Cambria Math" panose="02040503050406030204" pitchFamily="18" charset="0"/>
                      </a:rPr>
                      <m:t>𝑂</m:t>
                    </m:r>
                    <m:d>
                      <m:dPr>
                        <m:ctrlPr>
                          <a:rPr lang="en-US" sz="2000" b="0" i="1" smtClean="0">
                            <a:latin typeface="Cambria Math" panose="02040503050406030204" pitchFamily="18" charset="0"/>
                          </a:rPr>
                        </m:ctrlPr>
                      </m:dPr>
                      <m:e>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𝑁</m:t>
                            </m:r>
                          </m:e>
                          <m:sup>
                            <m:r>
                              <a:rPr lang="en-US" sz="2000" b="0" i="1" smtClean="0">
                                <a:latin typeface="Cambria Math" panose="02040503050406030204" pitchFamily="18" charset="0"/>
                              </a:rPr>
                              <m:t>5</m:t>
                            </m:r>
                          </m:sup>
                        </m:sSup>
                      </m:e>
                    </m:d>
                  </m:oMath>
                </a14:m>
                <a:endParaRPr lang="en-US" sz="2000" dirty="0"/>
              </a:p>
            </p:txBody>
          </p:sp>
        </mc:Choice>
        <mc:Fallback xmlns="">
          <p:sp>
            <p:nvSpPr>
              <p:cNvPr id="15" name="TextBox 14"/>
              <p:cNvSpPr txBox="1">
                <a:spLocks noRot="1" noChangeAspect="1" noMove="1" noResize="1" noEditPoints="1" noAdjustHandles="1" noChangeArrowheads="1" noChangeShapeType="1" noTextEdit="1"/>
              </p:cNvSpPr>
              <p:nvPr/>
            </p:nvSpPr>
            <p:spPr>
              <a:xfrm>
                <a:off x="832860" y="5320055"/>
                <a:ext cx="7481407" cy="1080745"/>
              </a:xfrm>
              <a:prstGeom prst="rect">
                <a:avLst/>
              </a:prstGeom>
              <a:blipFill rotWithShape="0">
                <a:blip r:embed="rId6"/>
                <a:stretch>
                  <a:fillRect l="-1221" t="-3911" b="-8939"/>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7808226" y="4332383"/>
                <a:ext cx="878574"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3</m:t>
                              </m:r>
                            </m:sup>
                          </m:sSup>
                        </m:e>
                      </m:d>
                    </m:oMath>
                  </m:oMathPara>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7808226" y="4332383"/>
                <a:ext cx="878574" cy="369332"/>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499535" y="4202017"/>
                <a:ext cx="8153400" cy="1200329"/>
              </a:xfrm>
              <a:prstGeom prst="rect">
                <a:avLst/>
              </a:prstGeom>
              <a:solidFill>
                <a:schemeClr val="bg1"/>
              </a:solidFill>
              <a:ln>
                <a:solidFill>
                  <a:schemeClr val="tx1"/>
                </a:solidFill>
              </a:ln>
            </p:spPr>
            <p:txBody>
              <a:bodyPr wrap="square" rtlCol="0">
                <a:spAutoFit/>
              </a:bodyPr>
              <a:lstStyle/>
              <a:p>
                <a:r>
                  <a:rPr lang="en-US" sz="2400" u="sng" dirty="0" smtClean="0"/>
                  <a:t>Note</a:t>
                </a:r>
                <a:r>
                  <a:rPr lang="en-US" sz="2400" dirty="0" smtClean="0"/>
                  <a:t>:</a:t>
                </a:r>
              </a:p>
              <a:p>
                <a:pPr marL="228600"/>
                <a:r>
                  <a:rPr lang="en-US" sz="2400" dirty="0" smtClean="0"/>
                  <a:t>Since this holds for any (smooth) filter, we can choose </a:t>
                </a:r>
                <a14:m>
                  <m:oMath xmlns:m="http://schemas.openxmlformats.org/officeDocument/2006/math">
                    <m:r>
                      <a:rPr lang="en-US" sz="2400" b="0" i="1" smtClean="0">
                        <a:latin typeface="Cambria Math" panose="02040503050406030204" pitchFamily="18" charset="0"/>
                      </a:rPr>
                      <m:t>𝐹</m:t>
                    </m:r>
                  </m:oMath>
                </a14:m>
                <a:r>
                  <a:rPr lang="en-US" sz="2400" dirty="0" smtClean="0"/>
                  <a:t> to be compactly supported so only samples close to </a:t>
                </a:r>
                <a14:m>
                  <m:oMath xmlns:m="http://schemas.openxmlformats.org/officeDocument/2006/math">
                    <m:r>
                      <a:rPr lang="en-US" sz="2400" b="0" i="1" smtClean="0">
                        <a:latin typeface="Cambria Math" panose="02040503050406030204" pitchFamily="18" charset="0"/>
                      </a:rPr>
                      <m:t>𝑞</m:t>
                    </m:r>
                  </m:oMath>
                </a14:m>
                <a:r>
                  <a:rPr lang="en-US" sz="2400" dirty="0" smtClean="0"/>
                  <a:t> contribute.</a:t>
                </a:r>
                <a:endParaRPr lang="en-US" sz="2400" dirty="0"/>
              </a:p>
            </p:txBody>
          </p:sp>
        </mc:Choice>
        <mc:Fallback xmlns="">
          <p:sp>
            <p:nvSpPr>
              <p:cNvPr id="18" name="TextBox 17"/>
              <p:cNvSpPr txBox="1">
                <a:spLocks noRot="1" noChangeAspect="1" noMove="1" noResize="1" noEditPoints="1" noAdjustHandles="1" noChangeArrowheads="1" noChangeShapeType="1" noTextEdit="1"/>
              </p:cNvSpPr>
              <p:nvPr/>
            </p:nvSpPr>
            <p:spPr>
              <a:xfrm>
                <a:off x="499535" y="4202017"/>
                <a:ext cx="8153400" cy="1200329"/>
              </a:xfrm>
              <a:prstGeom prst="rect">
                <a:avLst/>
              </a:prstGeom>
              <a:blipFill rotWithShape="0">
                <a:blip r:embed="rId8"/>
                <a:stretch>
                  <a:fillRect l="-1120" t="-3518" r="-224" b="-10050"/>
                </a:stretch>
              </a:blipFill>
              <a:ln>
                <a:solidFill>
                  <a:schemeClr val="tx1"/>
                </a:solidFill>
              </a:ln>
            </p:spPr>
            <p:txBody>
              <a:bodyPr/>
              <a:lstStyle/>
              <a:p>
                <a:r>
                  <a:rPr lang="en-US">
                    <a:noFill/>
                  </a:rPr>
                  <a:t> </a:t>
                </a:r>
              </a:p>
            </p:txBody>
          </p:sp>
        </mc:Fallback>
      </mc:AlternateContent>
      <p:sp>
        <p:nvSpPr>
          <p:cNvPr id="10" name="TextBox 9"/>
          <p:cNvSpPr txBox="1"/>
          <p:nvPr/>
        </p:nvSpPr>
        <p:spPr>
          <a:xfrm>
            <a:off x="0" y="6488668"/>
            <a:ext cx="7240508" cy="369332"/>
          </a:xfrm>
          <a:prstGeom prst="rect">
            <a:avLst/>
          </a:prstGeom>
          <a:noFill/>
        </p:spPr>
        <p:txBody>
          <a:bodyPr wrap="none" rtlCol="0">
            <a:spAutoFit/>
          </a:bodyPr>
          <a:lstStyle/>
          <a:p>
            <a:r>
              <a:rPr lang="en-US" b="0" i="0" baseline="30000" dirty="0" smtClean="0">
                <a:latin typeface="+mj-lt"/>
              </a:rPr>
              <a:t>*</a:t>
            </a:r>
            <a:r>
              <a:rPr lang="en-US" b="0" i="0" dirty="0" smtClean="0">
                <a:latin typeface="+mj-lt"/>
              </a:rPr>
              <a:t>[Rosenblatt, 1956] [</a:t>
            </a:r>
            <a:r>
              <a:rPr lang="en-US" b="0" i="0" dirty="0" err="1" smtClean="0">
                <a:latin typeface="+mj-lt"/>
              </a:rPr>
              <a:t>Parzen</a:t>
            </a:r>
            <a:r>
              <a:rPr lang="en-US" b="0" i="0" dirty="0" smtClean="0">
                <a:latin typeface="+mj-lt"/>
              </a:rPr>
              <a:t>, 1962] [Hoppe, 1994] [</a:t>
            </a:r>
            <a:r>
              <a:rPr lang="en-US" b="0" i="0" dirty="0" err="1" smtClean="0">
                <a:latin typeface="+mj-lt"/>
              </a:rPr>
              <a:t>Mitra</a:t>
            </a:r>
            <a:r>
              <a:rPr lang="en-US" b="0" i="0" dirty="0" smtClean="0">
                <a:latin typeface="+mj-lt"/>
              </a:rPr>
              <a:t> and Nguyen, 2003]</a:t>
            </a:r>
            <a:endParaRPr lang="en-US" dirty="0"/>
          </a:p>
        </p:txBody>
      </p:sp>
    </p:spTree>
    <p:extLst>
      <p:ext uri="{BB962C8B-B14F-4D97-AF65-F5344CB8AC3E}">
        <p14:creationId xmlns:p14="http://schemas.microsoft.com/office/powerpoint/2010/main" val="1652456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4" grpId="0"/>
      <p:bldP spid="15" grpId="0" animBg="1"/>
      <p:bldP spid="9" grpId="0"/>
      <p:bldP spid="18" grpId="0" animBg="1"/>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t>How can we compute it effectively?</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en-US" u="sng" dirty="0" smtClean="0"/>
                  <a:t>Structure of the Input/Output</a:t>
                </a:r>
                <a:r>
                  <a:rPr lang="en-US" dirty="0" smtClean="0"/>
                  <a:t>:</a:t>
                </a:r>
              </a:p>
              <a:p>
                <a:pPr marL="400050"/>
                <a:r>
                  <a:rPr lang="en-US" altLang="en-US" dirty="0" smtClean="0"/>
                  <a:t>Points in </a:t>
                </a:r>
                <a14:m>
                  <m:oMath xmlns:m="http://schemas.openxmlformats.org/officeDocument/2006/math">
                    <m:r>
                      <a:rPr lang="en-US" altLang="en-US" b="0" i="1" smtClean="0">
                        <a:latin typeface="Cambria Math" panose="02040503050406030204" pitchFamily="18" charset="0"/>
                      </a:rPr>
                      <m:t>𝑃</m:t>
                    </m:r>
                  </m:oMath>
                </a14:m>
                <a:r>
                  <a:rPr lang="en-US" altLang="en-US" dirty="0" smtClean="0"/>
                  <a:t> should lie on a 2D manifold in </a:t>
                </a:r>
                <a14:m>
                  <m:oMath xmlns:m="http://schemas.openxmlformats.org/officeDocument/2006/math">
                    <m:sSup>
                      <m:sSupPr>
                        <m:ctrlPr>
                          <a:rPr lang="en-US" altLang="en-US" b="0" i="1" smtClean="0">
                            <a:latin typeface="Cambria Math" panose="02040503050406030204" pitchFamily="18" charset="0"/>
                          </a:rPr>
                        </m:ctrlPr>
                      </m:sSupPr>
                      <m:e>
                        <m:r>
                          <a:rPr lang="en-US" altLang="en-US" b="0" i="1" smtClean="0">
                            <a:latin typeface="Cambria Math" panose="02040503050406030204" pitchFamily="18" charset="0"/>
                          </a:rPr>
                          <m:t>ℝ</m:t>
                        </m:r>
                      </m:e>
                      <m:sup>
                        <m:r>
                          <a:rPr lang="en-US" altLang="en-US" b="0" i="1" smtClean="0">
                            <a:latin typeface="Cambria Math" panose="02040503050406030204" pitchFamily="18" charset="0"/>
                          </a:rPr>
                          <m:t>3</m:t>
                        </m:r>
                      </m:sup>
                    </m:sSup>
                  </m:oMath>
                </a14:m>
                <a:r>
                  <a:rPr lang="en-US" altLang="en-US" dirty="0" smtClean="0"/>
                  <a:t>.</a:t>
                </a:r>
              </a:p>
              <a:p>
                <a:pPr marL="400050"/>
                <a14:m>
                  <m:oMath xmlns:m="http://schemas.openxmlformats.org/officeDocument/2006/math">
                    <m:r>
                      <a:rPr lang="en-US" altLang="en-US" b="0" i="1" smtClean="0">
                        <a:latin typeface="Cambria Math" panose="02040503050406030204" pitchFamily="18" charset="0"/>
                      </a:rPr>
                      <m:t>𝜒</m:t>
                    </m:r>
                  </m:oMath>
                </a14:m>
                <a:r>
                  <a:rPr lang="en-US" altLang="en-US" dirty="0" smtClean="0"/>
                  <a:t> should be constant away from the samples.</a:t>
                </a:r>
              </a:p>
              <a:p>
                <a:pPr marL="57150" indent="0">
                  <a:buNone/>
                </a:pPr>
                <a:endParaRPr lang="en-US" altLang="en-US" dirty="0" smtClean="0"/>
              </a:p>
              <a:p>
                <a:pPr marL="457200" indent="-400050">
                  <a:buNone/>
                </a:pPr>
                <a14:m>
                  <m:oMath xmlns:m="http://schemas.openxmlformats.org/officeDocument/2006/math">
                    <m:r>
                      <a:rPr lang="en-US" altLang="en-US" b="0" i="1" smtClean="0">
                        <a:latin typeface="Cambria Math" panose="02040503050406030204" pitchFamily="18" charset="0"/>
                      </a:rPr>
                      <m:t>⇒</m:t>
                    </m:r>
                  </m:oMath>
                </a14:m>
                <a:r>
                  <a:rPr lang="en-US" altLang="en-US" dirty="0" smtClean="0"/>
                  <a:t> Adapt a space-partition to </a:t>
                </a:r>
                <a14:m>
                  <m:oMath xmlns:m="http://schemas.openxmlformats.org/officeDocument/2006/math">
                    <m:r>
                      <a:rPr lang="en-US" altLang="en-US" b="0" i="1" smtClean="0">
                        <a:latin typeface="Cambria Math" panose="02040503050406030204" pitchFamily="18" charset="0"/>
                      </a:rPr>
                      <m:t>𝑃</m:t>
                    </m:r>
                  </m:oMath>
                </a14:m>
                <a:r>
                  <a:rPr lang="en-US" altLang="en-US" dirty="0" smtClean="0"/>
                  <a:t>.</a:t>
                </a:r>
              </a:p>
              <a:p>
                <a:pPr marL="457200" indent="-400050">
                  <a:buNone/>
                </a:pPr>
                <a14:m>
                  <m:oMath xmlns:m="http://schemas.openxmlformats.org/officeDocument/2006/math">
                    <m:r>
                      <a:rPr lang="en-US" altLang="en-US" b="0" i="1" smtClean="0">
                        <a:latin typeface="Cambria Math" panose="02040503050406030204" pitchFamily="18" charset="0"/>
                      </a:rPr>
                      <m:t>⇒</m:t>
                    </m:r>
                  </m:oMath>
                </a14:m>
                <a:r>
                  <a:rPr lang="en-US" altLang="en-US" dirty="0" smtClean="0"/>
                  <a:t> Use the same space partition to discretize </a:t>
                </a:r>
                <a14:m>
                  <m:oMath xmlns:m="http://schemas.openxmlformats.org/officeDocument/2006/math">
                    <m:r>
                      <a:rPr lang="en-US" altLang="en-US" b="0" i="1" smtClean="0">
                        <a:latin typeface="Cambria Math" panose="02040503050406030204" pitchFamily="18" charset="0"/>
                      </a:rPr>
                      <m:t>𝜒</m:t>
                    </m:r>
                  </m:oMath>
                </a14:m>
                <a:r>
                  <a:rPr lang="en-US" altLang="en-US" dirty="0" smtClean="0"/>
                  <a:t>.</a:t>
                </a:r>
              </a:p>
              <a:p>
                <a:pPr marL="457200" indent="-400050">
                  <a:buNone/>
                </a:pPr>
                <a:endParaRPr lang="en-US" altLang="en-US"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852" t="-1752"/>
                </a:stretch>
              </a:blipFill>
            </p:spPr>
            <p:txBody>
              <a:bodyPr/>
              <a:lstStyle/>
              <a:p>
                <a:r>
                  <a:rPr lang="en-US">
                    <a:noFill/>
                  </a:rPr>
                  <a:t> </a:t>
                </a:r>
              </a:p>
            </p:txBody>
          </p:sp>
        </mc:Fallback>
      </mc:AlternateContent>
    </p:spTree>
    <p:extLst>
      <p:ext uri="{BB962C8B-B14F-4D97-AF65-F5344CB8AC3E}">
        <p14:creationId xmlns:p14="http://schemas.microsoft.com/office/powerpoint/2010/main" val="137000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Choosing a Space Partition</a:t>
            </a:r>
            <a:endParaRPr lang="en-US" sz="4800" dirty="0"/>
          </a:p>
        </p:txBody>
      </p:sp>
      <p:sp>
        <p:nvSpPr>
          <p:cNvPr id="3" name="Content Placeholder 2"/>
          <p:cNvSpPr>
            <a:spLocks noGrp="1"/>
          </p:cNvSpPr>
          <p:nvPr>
            <p:ph idx="1"/>
          </p:nvPr>
        </p:nvSpPr>
        <p:spPr/>
        <p:txBody>
          <a:bodyPr>
            <a:normAutofit/>
          </a:bodyPr>
          <a:lstStyle/>
          <a:p>
            <a:pPr marL="400050"/>
            <a:r>
              <a:rPr lang="en-US" altLang="en-US" dirty="0" smtClean="0"/>
              <a:t>Supports discretization of the linear system:</a:t>
            </a:r>
          </a:p>
          <a:p>
            <a:pPr marL="800100" lvl="1"/>
            <a:r>
              <a:rPr lang="en-US" altLang="en-US" sz="2400" dirty="0" err="1" smtClean="0"/>
              <a:t>Octrees</a:t>
            </a:r>
            <a:r>
              <a:rPr lang="en-US" altLang="en-US" sz="2400" dirty="0" smtClean="0"/>
              <a:t>: [</a:t>
            </a:r>
            <a:r>
              <a:rPr lang="en-US" altLang="en-US" sz="2400" dirty="0" err="1" smtClean="0"/>
              <a:t>Losasso</a:t>
            </a:r>
            <a:r>
              <a:rPr lang="en-US" altLang="en-US" sz="2400" dirty="0" smtClean="0"/>
              <a:t> et al., 2004]</a:t>
            </a:r>
          </a:p>
          <a:p>
            <a:pPr marL="800100" lvl="1"/>
            <a:r>
              <a:rPr lang="en-US" altLang="en-US" sz="2400" dirty="0" smtClean="0"/>
              <a:t>Adapted </a:t>
            </a:r>
            <a:r>
              <a:rPr lang="en-US" altLang="en-US" sz="2400" dirty="0" err="1" smtClean="0"/>
              <a:t>Tetrahedralizations</a:t>
            </a:r>
            <a:r>
              <a:rPr lang="en-US" altLang="en-US" sz="2400" dirty="0" smtClean="0"/>
              <a:t>: [</a:t>
            </a:r>
            <a:r>
              <a:rPr lang="en-US" altLang="en-US" sz="2400" dirty="0" err="1" smtClean="0"/>
              <a:t>Alliez</a:t>
            </a:r>
            <a:r>
              <a:rPr lang="en-US" altLang="en-US" sz="2400" dirty="0" smtClean="0"/>
              <a:t> et al., 2007]</a:t>
            </a:r>
          </a:p>
          <a:p>
            <a:pPr marL="400050"/>
            <a:r>
              <a:rPr lang="en-US" altLang="en-US" dirty="0" smtClean="0"/>
              <a:t>Supports efficient (hierarchical) solver:</a:t>
            </a:r>
          </a:p>
          <a:p>
            <a:pPr marL="800100" lvl="1"/>
            <a:r>
              <a:rPr lang="en-US" altLang="en-US" sz="2400" dirty="0" smtClean="0"/>
              <a:t>Regular Grids: [</a:t>
            </a:r>
            <a:r>
              <a:rPr lang="en-US" altLang="en-US" sz="2400" dirty="0" err="1" smtClean="0"/>
              <a:t>Fedorenko</a:t>
            </a:r>
            <a:r>
              <a:rPr lang="en-US" altLang="en-US" sz="2400" dirty="0" smtClean="0"/>
              <a:t>, 1973] [Brandt, 1977]</a:t>
            </a:r>
          </a:p>
          <a:p>
            <a:pPr marL="800100" lvl="1"/>
            <a:r>
              <a:rPr lang="en-US" altLang="en-US" sz="2400" dirty="0" err="1" smtClean="0"/>
              <a:t>Octrees</a:t>
            </a:r>
            <a:r>
              <a:rPr lang="en-US" altLang="en-US" sz="2400" dirty="0" smtClean="0"/>
              <a:t>: [Kazhdan and Hoppe, 2013]</a:t>
            </a:r>
          </a:p>
        </p:txBody>
      </p:sp>
    </p:spTree>
    <p:extLst>
      <p:ext uri="{BB962C8B-B14F-4D97-AF65-F5344CB8AC3E}">
        <p14:creationId xmlns:p14="http://schemas.microsoft.com/office/powerpoint/2010/main" val="3586230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Efficient Implementation</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457200" lvl="1" indent="0">
                  <a:buNone/>
                </a:pPr>
                <a:r>
                  <a:rPr lang="en-US" altLang="en-US" sz="2600" u="sng" dirty="0" smtClean="0">
                    <a:latin typeface="Comic Sans MS" panose="030F0702030302020204" pitchFamily="66" charset="0"/>
                  </a:rPr>
                  <a:t>ReconstructSolid</a:t>
                </a:r>
                <a:r>
                  <a:rPr lang="en-US" altLang="en-US" sz="2600" dirty="0">
                    <a:latin typeface="Comic Sans MS" panose="030F0702030302020204" pitchFamily="66" charset="0"/>
                  </a:rPr>
                  <a:t>( </a:t>
                </a:r>
                <a14:m>
                  <m:oMath xmlns:m="http://schemas.openxmlformats.org/officeDocument/2006/math">
                    <m:r>
                      <a:rPr lang="en-US" altLang="en-US" sz="2600" i="1" dirty="0">
                        <a:latin typeface="Cambria Math"/>
                      </a:rPr>
                      <m:t>𝑃</m:t>
                    </m:r>
                  </m:oMath>
                </a14:m>
                <a:r>
                  <a:rPr lang="en-US" altLang="en-US" sz="2600" dirty="0">
                    <a:latin typeface="Comic Sans MS" panose="030F0702030302020204" pitchFamily="66" charset="0"/>
                  </a:rPr>
                  <a:t> )</a:t>
                </a:r>
              </a:p>
              <a:p>
                <a:pPr marL="1314450" lvl="2" indent="-457200">
                  <a:buFont typeface="+mj-lt"/>
                  <a:buAutoNum type="arabicPeriod"/>
                </a:pPr>
                <a:r>
                  <a:rPr lang="en-US" altLang="en-US" sz="2200" dirty="0" smtClean="0">
                    <a:latin typeface="Comic Sans MS" panose="030F0702030302020204" pitchFamily="66" charset="0"/>
                  </a:rPr>
                  <a:t> </a:t>
                </a:r>
                <a:r>
                  <a:rPr lang="en-US" altLang="en-US" sz="2200" dirty="0" err="1" smtClean="0">
                    <a:latin typeface="Comic Sans MS" panose="030F0702030302020204" pitchFamily="66" charset="0"/>
                  </a:rPr>
                  <a:t>ComputeNormalsAndArea</a:t>
                </a:r>
                <a:r>
                  <a:rPr lang="en-US" altLang="en-US" sz="2200" dirty="0" smtClean="0">
                    <a:latin typeface="Comic Sans MS" panose="030F0702030302020204" pitchFamily="66" charset="0"/>
                  </a:rPr>
                  <a:t>( </a:t>
                </a:r>
                <a14:m>
                  <m:oMath xmlns:m="http://schemas.openxmlformats.org/officeDocument/2006/math">
                    <m:r>
                      <a:rPr lang="en-US" altLang="en-US" sz="2200" b="0" i="1" smtClean="0">
                        <a:latin typeface="Cambria Math" panose="02040503050406030204" pitchFamily="18" charset="0"/>
                      </a:rPr>
                      <m:t>𝑃</m:t>
                    </m:r>
                  </m:oMath>
                </a14:m>
                <a:r>
                  <a:rPr lang="en-US" altLang="en-US" sz="2200" dirty="0" smtClean="0">
                    <a:latin typeface="Comic Sans MS" panose="030F0702030302020204" pitchFamily="66" charset="0"/>
                  </a:rPr>
                  <a:t> )</a:t>
                </a:r>
              </a:p>
              <a:p>
                <a:pPr marL="1314450" lvl="2" indent="-457200">
                  <a:buFont typeface="+mj-lt"/>
                  <a:buAutoNum type="arabicPeriod"/>
                </a:pPr>
                <a:r>
                  <a:rPr lang="en-US" altLang="en-US" sz="2200" dirty="0" smtClean="0">
                    <a:latin typeface="Comic Sans MS" panose="030F0702030302020204" pitchFamily="66" charset="0"/>
                  </a:rPr>
                  <a:t> </a:t>
                </a:r>
                <a14:m>
                  <m:oMath xmlns:m="http://schemas.openxmlformats.org/officeDocument/2006/math">
                    <m:r>
                      <a:rPr lang="en-US" altLang="en-US" sz="2200" i="1">
                        <a:latin typeface="Cambria Math" panose="02040503050406030204" pitchFamily="18" charset="0"/>
                      </a:rPr>
                      <m:t>𝑂</m:t>
                    </m:r>
                    <m:r>
                      <a:rPr lang="en-US" altLang="en-US" sz="2200" b="0" i="1" smtClean="0">
                        <a:latin typeface="Cambria Math" panose="02040503050406030204" pitchFamily="18" charset="0"/>
                      </a:rPr>
                      <m:t>=</m:t>
                    </m:r>
                  </m:oMath>
                </a14:m>
                <a:r>
                  <a:rPr lang="en-US" altLang="en-US" sz="2200" dirty="0" smtClean="0">
                    <a:latin typeface="Comic Sans MS" panose="030F0702030302020204" pitchFamily="66" charset="0"/>
                  </a:rPr>
                  <a:t> </a:t>
                </a:r>
                <a:r>
                  <a:rPr lang="en-US" altLang="en-US" sz="2200" dirty="0" err="1" smtClean="0">
                    <a:latin typeface="Comic Sans MS" panose="030F0702030302020204" pitchFamily="66" charset="0"/>
                  </a:rPr>
                  <a:t>ConstructOctree</a:t>
                </a:r>
                <a:r>
                  <a:rPr lang="en-US" altLang="en-US" sz="2200" dirty="0" smtClean="0">
                    <a:latin typeface="Comic Sans MS" panose="030F0702030302020204" pitchFamily="66" charset="0"/>
                  </a:rPr>
                  <a:t>( </a:t>
                </a:r>
                <a14:m>
                  <m:oMath xmlns:m="http://schemas.openxmlformats.org/officeDocument/2006/math">
                    <m:r>
                      <a:rPr lang="en-US" altLang="en-US" sz="2200" b="0" i="1" smtClean="0">
                        <a:latin typeface="Cambria Math" panose="02040503050406030204" pitchFamily="18" charset="0"/>
                      </a:rPr>
                      <m:t>𝑃</m:t>
                    </m:r>
                  </m:oMath>
                </a14:m>
                <a:r>
                  <a:rPr lang="en-US" altLang="en-US" sz="2200" dirty="0" smtClean="0">
                    <a:latin typeface="Comic Sans MS" panose="030F0702030302020204" pitchFamily="66" charset="0"/>
                  </a:rPr>
                  <a:t> )</a:t>
                </a:r>
              </a:p>
              <a:p>
                <a:pPr marL="1314450" lvl="2" indent="-457200">
                  <a:buFont typeface="+mj-lt"/>
                  <a:buAutoNum type="arabicPeriod"/>
                </a:pPr>
                <a:r>
                  <a:rPr lang="en-US" altLang="en-US" sz="2200" dirty="0" smtClean="0">
                    <a:latin typeface="Comic Sans MS" panose="030F0702030302020204" pitchFamily="66" charset="0"/>
                  </a:rPr>
                  <a:t> For </a:t>
                </a:r>
                <a14:m>
                  <m:oMath xmlns:m="http://schemas.openxmlformats.org/officeDocument/2006/math">
                    <m:r>
                      <a:rPr lang="en-US" altLang="en-US" sz="2200" b="0" i="1" smtClean="0">
                        <a:latin typeface="Cambria Math" panose="02040503050406030204" pitchFamily="18" charset="0"/>
                      </a:rPr>
                      <m:t>𝑜</m:t>
                    </m:r>
                    <m:r>
                      <a:rPr lang="en-US" altLang="en-US" sz="2200" i="1">
                        <a:latin typeface="Cambria Math"/>
                      </a:rPr>
                      <m:t>∈</m:t>
                    </m:r>
                    <m:r>
                      <a:rPr lang="en-US" altLang="en-US" sz="2200" b="0" i="1" smtClean="0">
                        <a:latin typeface="Cambria Math" panose="02040503050406030204" pitchFamily="18" charset="0"/>
                      </a:rPr>
                      <m:t>𝑂</m:t>
                    </m:r>
                  </m:oMath>
                </a14:m>
                <a:r>
                  <a:rPr lang="en-US" altLang="en-US" sz="2200" dirty="0">
                    <a:latin typeface="Comic Sans MS" panose="030F0702030302020204" pitchFamily="66" charset="0"/>
                  </a:rPr>
                  <a:t>:</a:t>
                </a:r>
              </a:p>
              <a:p>
                <a:pPr marL="1314450" lvl="2" indent="-457200">
                  <a:buFont typeface="+mj-lt"/>
                  <a:buAutoNum type="arabicPeriod"/>
                </a:pPr>
                <a:r>
                  <a:rPr lang="en-US" altLang="en-US" sz="2200" dirty="0" smtClean="0">
                    <a:latin typeface="Comic Sans MS" panose="030F0702030302020204" pitchFamily="66" charset="0"/>
                  </a:rPr>
                  <a:t>   </a:t>
                </a:r>
                <a:r>
                  <a:rPr lang="en-US" altLang="en-US" sz="2200" dirty="0" smtClean="0"/>
                  <a:t>    </a:t>
                </a:r>
                <a14:m>
                  <m:oMath xmlns:m="http://schemas.openxmlformats.org/officeDocument/2006/math">
                    <m:acc>
                      <m:accPr>
                        <m:chr m:val="⃗"/>
                        <m:ctrlPr>
                          <a:rPr lang="en-US" altLang="en-US" sz="2200" i="1">
                            <a:latin typeface="Cambria Math" panose="02040503050406030204" pitchFamily="18" charset="0"/>
                          </a:rPr>
                        </m:ctrlPr>
                      </m:accPr>
                      <m:e>
                        <m:r>
                          <a:rPr lang="en-US" altLang="en-US" sz="2200" i="1">
                            <a:latin typeface="Cambria Math"/>
                          </a:rPr>
                          <m:t>𝑉</m:t>
                        </m:r>
                      </m:e>
                    </m:acc>
                    <m:d>
                      <m:dPr>
                        <m:ctrlPr>
                          <a:rPr lang="en-US" altLang="en-US" sz="2200" i="1" dirty="0">
                            <a:latin typeface="Cambria Math" panose="02040503050406030204" pitchFamily="18" charset="0"/>
                          </a:rPr>
                        </m:ctrlPr>
                      </m:dPr>
                      <m:e>
                        <m:r>
                          <a:rPr lang="en-US" altLang="en-US" sz="2200" b="0" i="1" dirty="0" smtClean="0">
                            <a:latin typeface="Cambria Math" panose="02040503050406030204" pitchFamily="18" charset="0"/>
                          </a:rPr>
                          <m:t>𝑜</m:t>
                        </m:r>
                      </m:e>
                    </m:d>
                    <m:r>
                      <a:rPr lang="en-US" altLang="en-US" sz="2200" i="1" dirty="0">
                        <a:latin typeface="Cambria Math" panose="02040503050406030204" pitchFamily="18" charset="0"/>
                      </a:rPr>
                      <m:t>=</m:t>
                    </m:r>
                    <m:r>
                      <a:rPr lang="en-US" altLang="en-US" sz="2200" b="0" i="1" dirty="0" smtClean="0">
                        <a:latin typeface="Cambria Math" panose="02040503050406030204" pitchFamily="18" charset="0"/>
                      </a:rPr>
                      <m:t>0</m:t>
                    </m:r>
                  </m:oMath>
                </a14:m>
                <a:endParaRPr lang="en-US" altLang="en-US" sz="2200" dirty="0" smtClean="0">
                  <a:latin typeface="Comic Sans MS" panose="030F0702030302020204" pitchFamily="66" charset="0"/>
                </a:endParaRPr>
              </a:p>
              <a:p>
                <a:pPr marL="1314450" lvl="2" indent="-457200">
                  <a:buFont typeface="+mj-lt"/>
                  <a:buAutoNum type="arabicPeriod"/>
                </a:pPr>
                <a:r>
                  <a:rPr lang="en-US" altLang="en-US" sz="2200" dirty="0">
                    <a:latin typeface="Comic Sans MS" panose="030F0702030302020204" pitchFamily="66" charset="0"/>
                  </a:rPr>
                  <a:t> </a:t>
                </a:r>
                <a:r>
                  <a:rPr lang="en-US" altLang="en-US" sz="2200" dirty="0" smtClean="0">
                    <a:latin typeface="Comic Sans MS" panose="030F0702030302020204" pitchFamily="66" charset="0"/>
                  </a:rPr>
                  <a:t>     </a:t>
                </a:r>
                <a14:m>
                  <m:oMath xmlns:m="http://schemas.openxmlformats.org/officeDocument/2006/math">
                    <m:r>
                      <a:rPr lang="en-US" altLang="en-US" sz="2200" b="0" i="1" smtClean="0">
                        <a:latin typeface="Cambria Math" panose="02040503050406030204" pitchFamily="18" charset="0"/>
                      </a:rPr>
                      <m:t>∀</m:t>
                    </m:r>
                    <m:d>
                      <m:dPr>
                        <m:ctrlPr>
                          <a:rPr lang="en-US" altLang="en-US" sz="2200" b="0" i="1" smtClean="0">
                            <a:latin typeface="Cambria Math" panose="02040503050406030204" pitchFamily="18" charset="0"/>
                          </a:rPr>
                        </m:ctrlPr>
                      </m:dPr>
                      <m:e>
                        <m:r>
                          <a:rPr lang="en-US" altLang="en-US" sz="2200" b="0" i="1" smtClean="0">
                            <a:latin typeface="Cambria Math" panose="02040503050406030204" pitchFamily="18" charset="0"/>
                          </a:rPr>
                          <m:t>𝑝</m:t>
                        </m:r>
                        <m:r>
                          <a:rPr lang="en-US" altLang="en-US" sz="2200" b="0" i="1" smtClean="0">
                            <a:latin typeface="Cambria Math" panose="02040503050406030204" pitchFamily="18" charset="0"/>
                          </a:rPr>
                          <m:t>,</m:t>
                        </m:r>
                        <m:acc>
                          <m:accPr>
                            <m:chr m:val="⃗"/>
                            <m:ctrlPr>
                              <a:rPr lang="en-US" altLang="en-US" sz="2200" b="0" i="1" smtClean="0">
                                <a:latin typeface="Cambria Math" panose="02040503050406030204" pitchFamily="18" charset="0"/>
                              </a:rPr>
                            </m:ctrlPr>
                          </m:accPr>
                          <m:e>
                            <m:r>
                              <a:rPr lang="en-US" altLang="en-US" sz="2200" b="0" i="1" smtClean="0">
                                <a:latin typeface="Cambria Math" panose="02040503050406030204" pitchFamily="18" charset="0"/>
                              </a:rPr>
                              <m:t>𝑛</m:t>
                            </m:r>
                          </m:e>
                        </m:acc>
                      </m:e>
                    </m:d>
                    <m:r>
                      <a:rPr lang="en-US" altLang="en-US" sz="2200" b="0" i="1" smtClean="0">
                        <a:latin typeface="Cambria Math" panose="02040503050406030204" pitchFamily="18" charset="0"/>
                      </a:rPr>
                      <m:t>∈</m:t>
                    </m:r>
                    <m:r>
                      <a:rPr lang="en-US" altLang="en-US" sz="2200" b="0" i="1" smtClean="0">
                        <a:latin typeface="Cambria Math" panose="02040503050406030204" pitchFamily="18" charset="0"/>
                      </a:rPr>
                      <m:t>𝑃</m:t>
                    </m:r>
                  </m:oMath>
                </a14:m>
                <a:r>
                  <a:rPr lang="en-US" altLang="en-US" sz="2200" dirty="0" smtClean="0">
                    <a:latin typeface="Comic Sans MS" panose="030F0702030302020204" pitchFamily="66" charset="0"/>
                  </a:rPr>
                  <a:t> </a:t>
                </a:r>
                <a:r>
                  <a:rPr lang="en-US" altLang="en-US" sz="2200" dirty="0" err="1" smtClean="0">
                    <a:latin typeface="Comic Sans MS" panose="030F0702030302020204" pitchFamily="66" charset="0"/>
                  </a:rPr>
                  <a:t>s.t.</a:t>
                </a:r>
                <a:r>
                  <a:rPr lang="en-US" altLang="en-US" sz="2200" dirty="0" smtClean="0">
                    <a:latin typeface="Comic Sans MS" panose="030F0702030302020204" pitchFamily="66" charset="0"/>
                  </a:rPr>
                  <a:t> </a:t>
                </a:r>
                <a14:m>
                  <m:oMath xmlns:m="http://schemas.openxmlformats.org/officeDocument/2006/math">
                    <m:d>
                      <m:dPr>
                        <m:begChr m:val="|"/>
                        <m:endChr m:val="|"/>
                        <m:ctrlPr>
                          <a:rPr lang="en-US" altLang="en-US" sz="2200" b="0" i="1" smtClean="0">
                            <a:latin typeface="Cambria Math" panose="02040503050406030204" pitchFamily="18" charset="0"/>
                          </a:rPr>
                        </m:ctrlPr>
                      </m:dPr>
                      <m:e>
                        <m:r>
                          <a:rPr lang="en-US" altLang="en-US" sz="2200" b="0" i="1" smtClean="0">
                            <a:latin typeface="Cambria Math" panose="02040503050406030204" pitchFamily="18" charset="0"/>
                          </a:rPr>
                          <m:t>𝑝</m:t>
                        </m:r>
                        <m:r>
                          <a:rPr lang="en-US" altLang="en-US" sz="2200" b="0" i="1" smtClean="0">
                            <a:latin typeface="Cambria Math" panose="02040503050406030204" pitchFamily="18" charset="0"/>
                          </a:rPr>
                          <m:t>−</m:t>
                        </m:r>
                        <m:r>
                          <a:rPr lang="en-US" altLang="en-US" sz="2200" b="0" i="1" smtClean="0">
                            <a:latin typeface="Cambria Math" panose="02040503050406030204" pitchFamily="18" charset="0"/>
                          </a:rPr>
                          <m:t>𝑜</m:t>
                        </m:r>
                      </m:e>
                    </m:d>
                    <m:r>
                      <a:rPr lang="en-US" altLang="en-US" sz="2200" b="0" i="1" smtClean="0">
                        <a:latin typeface="Cambria Math" panose="02040503050406030204" pitchFamily="18" charset="0"/>
                      </a:rPr>
                      <m:t>&lt;</m:t>
                    </m:r>
                    <m:r>
                      <m:rPr>
                        <m:sty m:val="p"/>
                      </m:rPr>
                      <a:rPr lang="en-US" altLang="en-US" sz="2200" b="0" i="0" smtClean="0">
                        <a:latin typeface="Cambria Math" panose="02040503050406030204" pitchFamily="18" charset="0"/>
                      </a:rPr>
                      <m:t>Supp</m:t>
                    </m:r>
                    <m:r>
                      <a:rPr lang="en-US" altLang="en-US" sz="2200" b="0" i="1" smtClean="0">
                        <a:latin typeface="Cambria Math" panose="02040503050406030204" pitchFamily="18" charset="0"/>
                      </a:rPr>
                      <m:t> (</m:t>
                    </m:r>
                    <m:r>
                      <a:rPr lang="en-US" altLang="en-US" sz="2200" b="0" i="1" smtClean="0">
                        <a:latin typeface="Cambria Math" panose="02040503050406030204" pitchFamily="18" charset="0"/>
                      </a:rPr>
                      <m:t>𝐹</m:t>
                    </m:r>
                    <m:r>
                      <a:rPr lang="en-US" altLang="en-US" sz="2200" b="0" i="1" smtClean="0">
                        <a:latin typeface="Cambria Math" panose="02040503050406030204" pitchFamily="18" charset="0"/>
                      </a:rPr>
                      <m:t>):</m:t>
                    </m:r>
                  </m:oMath>
                </a14:m>
                <a:endParaRPr lang="en-US" altLang="en-US" sz="2200" dirty="0" smtClean="0">
                  <a:latin typeface="Comic Sans MS" panose="030F0702030302020204" pitchFamily="66" charset="0"/>
                </a:endParaRPr>
              </a:p>
              <a:p>
                <a:pPr marL="1314450" lvl="2" indent="-457200">
                  <a:buFont typeface="+mj-lt"/>
                  <a:buAutoNum type="arabicPeriod"/>
                </a:pPr>
                <a:r>
                  <a:rPr lang="en-US" altLang="en-US" sz="2200" dirty="0">
                    <a:latin typeface="Comic Sans MS" panose="030F0702030302020204" pitchFamily="66" charset="0"/>
                  </a:rPr>
                  <a:t> </a:t>
                </a:r>
                <a:r>
                  <a:rPr lang="en-US" altLang="en-US" sz="2200" dirty="0" smtClean="0">
                    <a:latin typeface="Comic Sans MS" panose="030F0702030302020204" pitchFamily="66" charset="0"/>
                  </a:rPr>
                  <a:t>          </a:t>
                </a:r>
                <a14:m>
                  <m:oMath xmlns:m="http://schemas.openxmlformats.org/officeDocument/2006/math">
                    <m:acc>
                      <m:accPr>
                        <m:chr m:val="⃗"/>
                        <m:ctrlPr>
                          <a:rPr lang="en-US" altLang="en-US" sz="2200" b="0" i="1" dirty="0" smtClean="0">
                            <a:latin typeface="Cambria Math" panose="02040503050406030204" pitchFamily="18" charset="0"/>
                          </a:rPr>
                        </m:ctrlPr>
                      </m:accPr>
                      <m:e>
                        <m:r>
                          <a:rPr lang="en-US" altLang="en-US" sz="2200" b="0" i="1" dirty="0" smtClean="0">
                            <a:latin typeface="Cambria Math" panose="02040503050406030204" pitchFamily="18" charset="0"/>
                          </a:rPr>
                          <m:t>𝑉</m:t>
                        </m:r>
                      </m:e>
                    </m:acc>
                    <m:d>
                      <m:dPr>
                        <m:ctrlPr>
                          <a:rPr lang="en-US" altLang="en-US" sz="2200" b="0" i="1" dirty="0" smtClean="0">
                            <a:latin typeface="Cambria Math" panose="02040503050406030204" pitchFamily="18" charset="0"/>
                          </a:rPr>
                        </m:ctrlPr>
                      </m:dPr>
                      <m:e>
                        <m:r>
                          <a:rPr lang="en-US" altLang="en-US" sz="2200" b="0" i="1" dirty="0" smtClean="0">
                            <a:latin typeface="Cambria Math" panose="02040503050406030204" pitchFamily="18" charset="0"/>
                          </a:rPr>
                          <m:t>𝑜</m:t>
                        </m:r>
                      </m:e>
                    </m:d>
                    <m:r>
                      <a:rPr lang="en-US" altLang="en-US" sz="2200" b="0" i="1" dirty="0" smtClean="0">
                        <a:latin typeface="Cambria Math" panose="02040503050406030204" pitchFamily="18" charset="0"/>
                      </a:rPr>
                      <m:t>+=</m:t>
                    </m:r>
                    <m:r>
                      <a:rPr lang="en-US" altLang="en-US" sz="2200" b="0" i="1" dirty="0" smtClean="0">
                        <a:latin typeface="Cambria Math" panose="02040503050406030204" pitchFamily="18" charset="0"/>
                      </a:rPr>
                      <m:t>𝜎</m:t>
                    </m:r>
                    <m:r>
                      <a:rPr lang="en-US" altLang="en-US" sz="2200" b="0" i="1" dirty="0" smtClean="0">
                        <a:latin typeface="Cambria Math" panose="02040503050406030204" pitchFamily="18" charset="0"/>
                      </a:rPr>
                      <m:t>⋅</m:t>
                    </m:r>
                    <m:r>
                      <a:rPr lang="en-US" altLang="en-US" sz="2200" b="0" i="1" dirty="0" smtClean="0">
                        <a:latin typeface="Cambria Math" panose="02040503050406030204" pitchFamily="18" charset="0"/>
                      </a:rPr>
                      <m:t>𝐹</m:t>
                    </m:r>
                    <m:d>
                      <m:dPr>
                        <m:ctrlPr>
                          <a:rPr lang="en-US" altLang="en-US" sz="2200" b="0" i="1" dirty="0" smtClean="0">
                            <a:latin typeface="Cambria Math" panose="02040503050406030204" pitchFamily="18" charset="0"/>
                          </a:rPr>
                        </m:ctrlPr>
                      </m:dPr>
                      <m:e>
                        <m:r>
                          <a:rPr lang="en-US" altLang="en-US" sz="2200" b="0" i="1" dirty="0" smtClean="0">
                            <a:latin typeface="Cambria Math" panose="02040503050406030204" pitchFamily="18" charset="0"/>
                          </a:rPr>
                          <m:t>𝑝</m:t>
                        </m:r>
                        <m:r>
                          <a:rPr lang="en-US" altLang="en-US" sz="2200" b="0" i="1" dirty="0" smtClean="0">
                            <a:latin typeface="Cambria Math" panose="02040503050406030204" pitchFamily="18" charset="0"/>
                          </a:rPr>
                          <m:t>−</m:t>
                        </m:r>
                        <m:r>
                          <a:rPr lang="en-US" altLang="en-US" sz="2200" b="0" i="1" dirty="0" smtClean="0">
                            <a:latin typeface="Cambria Math" panose="02040503050406030204" pitchFamily="18" charset="0"/>
                          </a:rPr>
                          <m:t>𝑜</m:t>
                        </m:r>
                      </m:e>
                    </m:d>
                    <m:r>
                      <a:rPr lang="en-US" altLang="en-US" sz="2200" b="0" i="1" dirty="0" smtClean="0">
                        <a:latin typeface="Cambria Math" panose="02040503050406030204" pitchFamily="18" charset="0"/>
                      </a:rPr>
                      <m:t>⋅</m:t>
                    </m:r>
                    <m:acc>
                      <m:accPr>
                        <m:chr m:val="⃗"/>
                        <m:ctrlPr>
                          <a:rPr lang="en-US" altLang="en-US" sz="2200" b="0" i="1" dirty="0" smtClean="0">
                            <a:latin typeface="Cambria Math" panose="02040503050406030204" pitchFamily="18" charset="0"/>
                          </a:rPr>
                        </m:ctrlPr>
                      </m:accPr>
                      <m:e>
                        <m:r>
                          <a:rPr lang="en-US" altLang="en-US" sz="2200" b="0" i="1" dirty="0" smtClean="0">
                            <a:latin typeface="Cambria Math" panose="02040503050406030204" pitchFamily="18" charset="0"/>
                          </a:rPr>
                          <m:t>𝑛</m:t>
                        </m:r>
                      </m:e>
                    </m:acc>
                  </m:oMath>
                </a14:m>
                <a:endParaRPr lang="en-US" altLang="en-US" sz="2200" dirty="0">
                  <a:latin typeface="Comic Sans MS" panose="030F0702030302020204" pitchFamily="66" charset="0"/>
                </a:endParaRPr>
              </a:p>
              <a:p>
                <a:pPr marL="1314450" lvl="2" indent="-457200">
                  <a:buFont typeface="+mj-lt"/>
                  <a:buAutoNum type="arabicPeriod"/>
                </a:pPr>
                <a:r>
                  <a:rPr lang="en-US" altLang="en-US" sz="2200" dirty="0" smtClean="0">
                    <a:latin typeface="Comic Sans MS" panose="030F0702030302020204" pitchFamily="66" charset="0"/>
                  </a:rPr>
                  <a:t> </a:t>
                </a:r>
                <a14:m>
                  <m:oMath xmlns:m="http://schemas.openxmlformats.org/officeDocument/2006/math">
                    <m:r>
                      <a:rPr lang="en-US" altLang="en-US" sz="2200" b="0" i="1" smtClean="0">
                        <a:latin typeface="Cambria Math" panose="02040503050406030204" pitchFamily="18" charset="0"/>
                      </a:rPr>
                      <m:t>∀</m:t>
                    </m:r>
                    <m:r>
                      <a:rPr lang="en-US" altLang="en-US" sz="2200" b="0" i="1" smtClean="0">
                        <a:latin typeface="Cambria Math" panose="02040503050406030204" pitchFamily="18" charset="0"/>
                      </a:rPr>
                      <m:t>𝑜</m:t>
                    </m:r>
                    <m:r>
                      <a:rPr lang="en-US" altLang="en-US" sz="2200" b="0" i="1" smtClean="0">
                        <a:latin typeface="Cambria Math" panose="02040503050406030204" pitchFamily="18" charset="0"/>
                      </a:rPr>
                      <m:t>∈</m:t>
                    </m:r>
                    <m:r>
                      <a:rPr lang="en-US" altLang="en-US" sz="2200" b="0" i="1" smtClean="0">
                        <a:latin typeface="Cambria Math" panose="02040503050406030204" pitchFamily="18" charset="0"/>
                      </a:rPr>
                      <m:t>𝑂</m:t>
                    </m:r>
                  </m:oMath>
                </a14:m>
                <a:r>
                  <a:rPr lang="en-US" altLang="en-US" sz="2200" dirty="0" smtClean="0">
                    <a:latin typeface="Comic Sans MS" panose="030F0702030302020204" pitchFamily="66" charset="0"/>
                  </a:rPr>
                  <a:t>:  </a:t>
                </a:r>
                <a14:m>
                  <m:oMath xmlns:m="http://schemas.openxmlformats.org/officeDocument/2006/math">
                    <m:r>
                      <a:rPr lang="en-US" altLang="en-US" sz="2200" b="0" i="1" smtClean="0">
                        <a:latin typeface="Cambria Math" panose="02040503050406030204" pitchFamily="18" charset="0"/>
                      </a:rPr>
                      <m:t>𝑑𝑖𝑣</m:t>
                    </m:r>
                    <m:d>
                      <m:dPr>
                        <m:ctrlPr>
                          <a:rPr lang="en-US" altLang="en-US" sz="2200" b="0" i="1" smtClean="0">
                            <a:latin typeface="Cambria Math" panose="02040503050406030204" pitchFamily="18" charset="0"/>
                          </a:rPr>
                        </m:ctrlPr>
                      </m:dPr>
                      <m:e>
                        <m:r>
                          <a:rPr lang="en-US" altLang="en-US" sz="2200" b="0" i="1" smtClean="0">
                            <a:latin typeface="Cambria Math" panose="02040503050406030204" pitchFamily="18" charset="0"/>
                          </a:rPr>
                          <m:t>𝑜</m:t>
                        </m:r>
                      </m:e>
                    </m:d>
                    <m:r>
                      <a:rPr lang="en-US" altLang="en-US" sz="2200" b="0" i="1" smtClean="0">
                        <a:latin typeface="Cambria Math" panose="02040503050406030204" pitchFamily="18" charset="0"/>
                      </a:rPr>
                      <m:t>=</m:t>
                    </m:r>
                    <m:d>
                      <m:dPr>
                        <m:ctrlPr>
                          <a:rPr lang="en-US" altLang="en-US" sz="2200" b="0" i="1" smtClean="0">
                            <a:latin typeface="Cambria Math" panose="02040503050406030204" pitchFamily="18" charset="0"/>
                          </a:rPr>
                        </m:ctrlPr>
                      </m:dPr>
                      <m:e>
                        <m:r>
                          <a:rPr lang="en-US" altLang="en-US" sz="2200" i="0">
                            <a:latin typeface="Cambria Math" panose="02040503050406030204" pitchFamily="18" charset="0"/>
                          </a:rPr>
                          <m:t>𝛻</m:t>
                        </m:r>
                        <m:r>
                          <a:rPr lang="en-US" altLang="en-US" sz="2200" i="1">
                            <a:latin typeface="Cambria Math" panose="02040503050406030204" pitchFamily="18" charset="0"/>
                          </a:rPr>
                          <m:t>⋅</m:t>
                        </m:r>
                        <m:acc>
                          <m:accPr>
                            <m:chr m:val="⃗"/>
                            <m:ctrlPr>
                              <a:rPr lang="en-US" altLang="en-US" sz="2200" i="1">
                                <a:latin typeface="Cambria Math" panose="02040503050406030204" pitchFamily="18" charset="0"/>
                              </a:rPr>
                            </m:ctrlPr>
                          </m:accPr>
                          <m:e>
                            <m:r>
                              <a:rPr lang="en-US" altLang="en-US" sz="2200" i="1">
                                <a:latin typeface="Cambria Math" panose="02040503050406030204" pitchFamily="18" charset="0"/>
                              </a:rPr>
                              <m:t>𝑉</m:t>
                            </m:r>
                          </m:e>
                        </m:acc>
                      </m:e>
                    </m:d>
                    <m:r>
                      <a:rPr lang="en-US" altLang="en-US" sz="2200" b="0" i="1" smtClean="0">
                        <a:latin typeface="Cambria Math" panose="02040503050406030204" pitchFamily="18" charset="0"/>
                      </a:rPr>
                      <m:t>(</m:t>
                    </m:r>
                    <m:r>
                      <a:rPr lang="en-US" altLang="en-US" sz="2200" b="0" i="1" smtClean="0">
                        <a:latin typeface="Cambria Math" panose="02040503050406030204" pitchFamily="18" charset="0"/>
                      </a:rPr>
                      <m:t>𝑜</m:t>
                    </m:r>
                    <m:r>
                      <a:rPr lang="en-US" altLang="en-US" sz="2200" b="0" i="1" smtClean="0">
                        <a:latin typeface="Cambria Math" panose="02040503050406030204" pitchFamily="18" charset="0"/>
                      </a:rPr>
                      <m:t>)</m:t>
                    </m:r>
                  </m:oMath>
                </a14:m>
                <a:endParaRPr lang="en-US" altLang="en-US" sz="2200" dirty="0" smtClean="0">
                  <a:latin typeface="Comic Sans MS" panose="030F0702030302020204" pitchFamily="66" charset="0"/>
                </a:endParaRPr>
              </a:p>
              <a:p>
                <a:pPr marL="1314450" lvl="2" indent="-457200">
                  <a:buFont typeface="+mj-lt"/>
                  <a:buAutoNum type="arabicPeriod"/>
                </a:pPr>
                <a:r>
                  <a:rPr lang="en-US" altLang="en-US" sz="2200" dirty="0" smtClean="0">
                    <a:latin typeface="Comic Sans MS" panose="030F0702030302020204" pitchFamily="66" charset="0"/>
                  </a:rPr>
                  <a:t> </a:t>
                </a:r>
                <a:r>
                  <a:rPr lang="en-US" altLang="en-US" sz="2200" dirty="0" err="1" smtClean="0">
                    <a:latin typeface="Comic Sans MS" panose="030F0702030302020204" pitchFamily="66" charset="0"/>
                  </a:rPr>
                  <a:t>HierarchicallySolvePoisson</a:t>
                </a:r>
                <a:r>
                  <a:rPr lang="en-US" altLang="en-US" sz="2200" dirty="0"/>
                  <a:t>( </a:t>
                </a:r>
                <a14:m>
                  <m:oMath xmlns:m="http://schemas.openxmlformats.org/officeDocument/2006/math">
                    <m:r>
                      <a:rPr lang="en-US" altLang="en-US" sz="2200" b="0" i="1" smtClean="0">
                        <a:latin typeface="Cambria Math" panose="02040503050406030204" pitchFamily="18" charset="0"/>
                      </a:rPr>
                      <m:t>𝑑𝑖𝑣</m:t>
                    </m:r>
                  </m:oMath>
                </a14:m>
                <a:r>
                  <a:rPr lang="en-US" altLang="en-US" sz="2200" dirty="0"/>
                  <a:t>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t="-13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7010400" y="2514600"/>
                <a:ext cx="1556965"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e>
                          </m:func>
                        </m:e>
                      </m:d>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7010400" y="2514600"/>
                <a:ext cx="1556965" cy="369332"/>
              </a:xfrm>
              <a:prstGeom prst="rect">
                <a:avLst/>
              </a:prstGeom>
              <a:blipFill rotWithShape="0">
                <a:blip r:embed="rId3"/>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7696200" y="4685266"/>
                <a:ext cx="886076"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e>
                      </m:d>
                    </m:oMath>
                  </m:oMathPara>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7696200" y="4685266"/>
                <a:ext cx="886076" cy="369332"/>
              </a:xfrm>
              <a:prstGeom prst="rect">
                <a:avLst/>
              </a:prstGeom>
              <a:blipFill rotWithShape="0">
                <a:blip r:embed="rId4"/>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7696200" y="2907265"/>
                <a:ext cx="886076"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e>
                      </m:d>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7696200" y="2907265"/>
                <a:ext cx="886076" cy="369332"/>
              </a:xfrm>
              <a:prstGeom prst="rect">
                <a:avLst/>
              </a:prstGeom>
              <a:blipFill rotWithShape="0">
                <a:blip r:embed="rId5"/>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7848600" y="3753935"/>
                <a:ext cx="718530"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1</m:t>
                          </m:r>
                        </m:e>
                      </m:d>
                    </m:oMath>
                  </m:oMathPara>
                </a14:m>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7848600" y="3753935"/>
                <a:ext cx="718530" cy="369332"/>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7697389" y="5100131"/>
                <a:ext cx="886076"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e>
                      </m:d>
                    </m:oMath>
                  </m:oMathPara>
                </a14:m>
                <a:endParaRPr lang="en-US" dirty="0"/>
              </a:p>
            </p:txBody>
          </p:sp>
        </mc:Choice>
        <mc:Fallback xmlns="">
          <p:sp>
            <p:nvSpPr>
              <p:cNvPr id="15" name="TextBox 14"/>
              <p:cNvSpPr txBox="1">
                <a:spLocks noRot="1" noChangeAspect="1" noMove="1" noResize="1" noEditPoints="1" noAdjustHandles="1" noChangeArrowheads="1" noChangeShapeType="1" noTextEdit="1"/>
              </p:cNvSpPr>
              <p:nvPr/>
            </p:nvSpPr>
            <p:spPr>
              <a:xfrm>
                <a:off x="7697389" y="5100131"/>
                <a:ext cx="886076" cy="369332"/>
              </a:xfrm>
              <a:prstGeom prst="rect">
                <a:avLst/>
              </a:prstGeom>
              <a:blipFill rotWithShape="0">
                <a:blip r:embed="rId7"/>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2286001" y="5540514"/>
                <a:ext cx="4953000" cy="707886"/>
              </a:xfrm>
              <a:prstGeom prst="rect">
                <a:avLst/>
              </a:prstGeom>
              <a:noFill/>
              <a:ln>
                <a:solidFill>
                  <a:schemeClr val="tx1"/>
                </a:solidFill>
              </a:ln>
            </p:spPr>
            <p:txBody>
              <a:bodyPr wrap="square" rtlCol="0">
                <a:spAutoFit/>
              </a:bodyPr>
              <a:lstStyle/>
              <a:p>
                <a:pPr marL="341313" lvl="1" indent="-165100">
                  <a:buFont typeface="Arial" panose="020B0604020202020204" pitchFamily="34" charset="0"/>
                  <a:buChar char="•"/>
                </a:pPr>
                <a:r>
                  <a:rPr lang="en-US" sz="2000" dirty="0" smtClean="0"/>
                  <a:t>Storage Complexity: </a:t>
                </a:r>
                <a14:m>
                  <m:oMath xmlns:m="http://schemas.openxmlformats.org/officeDocument/2006/math">
                    <m:r>
                      <a:rPr lang="en-US" sz="2000" b="0" i="1" smtClean="0">
                        <a:latin typeface="Cambria Math" panose="02040503050406030204" pitchFamily="18" charset="0"/>
                      </a:rPr>
                      <m:t>𝑂</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m:t>
                        </m:r>
                        <m:r>
                          <a:rPr lang="en-US" sz="2000" b="0" i="1" smtClean="0">
                            <a:latin typeface="Cambria Math" panose="02040503050406030204" pitchFamily="18" charset="0"/>
                          </a:rPr>
                          <m:t>𝑃</m:t>
                        </m:r>
                        <m:r>
                          <a:rPr lang="en-US" sz="2000" b="0" i="1" smtClean="0">
                            <a:latin typeface="Cambria Math" panose="02040503050406030204" pitchFamily="18" charset="0"/>
                          </a:rPr>
                          <m:t>|</m:t>
                        </m:r>
                      </m:e>
                    </m:d>
                  </m:oMath>
                </a14:m>
                <a:endParaRPr lang="en-US" sz="2000" b="0" dirty="0" smtClean="0"/>
              </a:p>
              <a:p>
                <a:pPr marL="341313" lvl="1" indent="-165100">
                  <a:buFont typeface="Arial" panose="020B0604020202020204" pitchFamily="34" charset="0"/>
                  <a:buChar char="•"/>
                </a:pPr>
                <a:r>
                  <a:rPr lang="en-US" sz="2000" dirty="0" smtClean="0"/>
                  <a:t>Computational Complexity: </a:t>
                </a:r>
                <a14:m>
                  <m:oMath xmlns:m="http://schemas.openxmlformats.org/officeDocument/2006/math">
                    <m:r>
                      <a:rPr lang="en-US" sz="2000" b="0" i="1" smtClean="0">
                        <a:latin typeface="Cambria Math" panose="02040503050406030204" pitchFamily="18" charset="0"/>
                      </a:rPr>
                      <m:t>𝑂</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m:t>
                        </m:r>
                        <m:r>
                          <a:rPr lang="en-US" sz="2000" b="0" i="1" smtClean="0">
                            <a:latin typeface="Cambria Math" panose="02040503050406030204" pitchFamily="18" charset="0"/>
                          </a:rPr>
                          <m:t>𝑃</m:t>
                        </m:r>
                        <m:r>
                          <a:rPr lang="en-US" sz="2000" b="0" i="1" smtClean="0">
                            <a:latin typeface="Cambria Math" panose="02040503050406030204" pitchFamily="18" charset="0"/>
                          </a:rPr>
                          <m:t>|</m:t>
                        </m:r>
                        <m:func>
                          <m:funcPr>
                            <m:ctrlPr>
                              <a:rPr lang="en-US" sz="2000" b="0" i="1" smtClean="0">
                                <a:latin typeface="Cambria Math" panose="02040503050406030204" pitchFamily="18" charset="0"/>
                              </a:rPr>
                            </m:ctrlPr>
                          </m:funcPr>
                          <m:fName>
                            <m:r>
                              <m:rPr>
                                <m:sty m:val="p"/>
                              </m:rPr>
                              <a:rPr lang="en-US" sz="2000" b="0" i="0" smtClean="0">
                                <a:latin typeface="Cambria Math" panose="02040503050406030204" pitchFamily="18" charset="0"/>
                              </a:rPr>
                              <m:t>log</m:t>
                            </m:r>
                          </m:fName>
                          <m:e>
                            <m:r>
                              <a:rPr lang="en-US" sz="2000" b="0" i="1" smtClean="0">
                                <a:latin typeface="Cambria Math" panose="02040503050406030204" pitchFamily="18" charset="0"/>
                              </a:rPr>
                              <m:t>|</m:t>
                            </m:r>
                            <m:r>
                              <a:rPr lang="en-US" sz="2000" b="0" i="1" smtClean="0">
                                <a:latin typeface="Cambria Math" panose="02040503050406030204" pitchFamily="18" charset="0"/>
                              </a:rPr>
                              <m:t>𝑃</m:t>
                            </m:r>
                            <m:r>
                              <a:rPr lang="en-US" sz="2000" b="0" i="1" smtClean="0">
                                <a:latin typeface="Cambria Math" panose="02040503050406030204" pitchFamily="18" charset="0"/>
                              </a:rPr>
                              <m:t>|</m:t>
                            </m:r>
                          </m:e>
                        </m:func>
                      </m:e>
                    </m:d>
                  </m:oMath>
                </a14:m>
                <a:endParaRPr lang="en-US" sz="2000" dirty="0"/>
              </a:p>
            </p:txBody>
          </p:sp>
        </mc:Choice>
        <mc:Fallback xmlns="">
          <p:sp>
            <p:nvSpPr>
              <p:cNvPr id="16" name="TextBox 15"/>
              <p:cNvSpPr txBox="1">
                <a:spLocks noRot="1" noChangeAspect="1" noMove="1" noResize="1" noEditPoints="1" noAdjustHandles="1" noChangeArrowheads="1" noChangeShapeType="1" noTextEdit="1"/>
              </p:cNvSpPr>
              <p:nvPr/>
            </p:nvSpPr>
            <p:spPr>
              <a:xfrm>
                <a:off x="2286001" y="5540514"/>
                <a:ext cx="4953000" cy="707886"/>
              </a:xfrm>
              <a:prstGeom prst="rect">
                <a:avLst/>
              </a:prstGeom>
              <a:blipFill rotWithShape="0">
                <a:blip r:embed="rId8"/>
                <a:stretch>
                  <a:fillRect t="-4237" b="-13559"/>
                </a:stretch>
              </a:blipFill>
              <a:ln>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4234535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3" grpId="0"/>
      <p:bldP spid="14" grpId="0"/>
      <p:bldP spid="15" grpId="0"/>
      <p:bldP spid="1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err="1" smtClean="0"/>
              <a:t>Iso</a:t>
            </a:r>
            <a:r>
              <a:rPr lang="en-US" sz="4800" dirty="0" smtClean="0"/>
              <a:t>-Surface Extraction</a:t>
            </a:r>
            <a:endParaRPr lang="en-US" sz="4800" dirty="0"/>
          </a:p>
        </p:txBody>
      </p:sp>
      <p:sp>
        <p:nvSpPr>
          <p:cNvPr id="3" name="Content Placeholder 2"/>
          <p:cNvSpPr>
            <a:spLocks noGrp="1"/>
          </p:cNvSpPr>
          <p:nvPr>
            <p:ph idx="1"/>
          </p:nvPr>
        </p:nvSpPr>
        <p:spPr/>
        <p:txBody>
          <a:bodyPr>
            <a:normAutofit/>
          </a:bodyPr>
          <a:lstStyle/>
          <a:p>
            <a:pPr marL="0" indent="0" algn="ctr">
              <a:buNone/>
            </a:pPr>
            <a:endParaRPr lang="en-US" sz="4000" dirty="0"/>
          </a:p>
          <a:p>
            <a:pPr marL="0" indent="0" algn="ctr">
              <a:buNone/>
            </a:pPr>
            <a:r>
              <a:rPr lang="en-US" sz="4000" dirty="0" smtClean="0"/>
              <a:t>Extract the shape of the level-set</a:t>
            </a:r>
            <a:br>
              <a:rPr lang="en-US" sz="4000" dirty="0" smtClean="0"/>
            </a:br>
            <a:r>
              <a:rPr lang="en-US" sz="4000" dirty="0" smtClean="0"/>
              <a:t>of a discretely sampled function</a:t>
            </a:r>
            <a:endParaRPr lang="en-US" sz="4000" dirty="0"/>
          </a:p>
        </p:txBody>
      </p:sp>
      <p:pic>
        <p:nvPicPr>
          <p:cNvPr id="10" name="Picture 10" descr="is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733800"/>
            <a:ext cx="3206750" cy="293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 descr="head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25663" y="3605213"/>
            <a:ext cx="1855787" cy="185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8" descr="head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93337" y="3996265"/>
            <a:ext cx="1855788" cy="185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0" descr="head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63642" y="4448173"/>
            <a:ext cx="1855787" cy="185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2" descr="head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8963" y="4942417"/>
            <a:ext cx="1855787" cy="185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p:nvCxnSpPr>
        <p:spPr>
          <a:xfrm flipH="1">
            <a:off x="2427816" y="3613680"/>
            <a:ext cx="1536700" cy="1337204"/>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605367" y="3615268"/>
            <a:ext cx="1536700" cy="1337204"/>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2427816" y="5436129"/>
            <a:ext cx="1547287" cy="1362075"/>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43370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Discrete Symmetry Detection</a:t>
            </a:r>
            <a:endParaRPr lang="en-US" sz="4800" dirty="0"/>
          </a:p>
        </p:txBody>
      </p:sp>
      <p:sp>
        <p:nvSpPr>
          <p:cNvPr id="3" name="Content Placeholder 2"/>
          <p:cNvSpPr>
            <a:spLocks noGrp="1"/>
          </p:cNvSpPr>
          <p:nvPr>
            <p:ph idx="1"/>
          </p:nvPr>
        </p:nvSpPr>
        <p:spPr/>
        <p:txBody>
          <a:bodyPr>
            <a:normAutofit/>
          </a:bodyPr>
          <a:lstStyle/>
          <a:p>
            <a:pPr marL="0" indent="0" algn="ctr">
              <a:buNone/>
            </a:pPr>
            <a:endParaRPr lang="en-US" sz="4000" dirty="0" smtClean="0"/>
          </a:p>
          <a:p>
            <a:pPr marL="0" indent="0" algn="ctr">
              <a:buNone/>
            </a:pPr>
            <a:r>
              <a:rPr lang="en-US" sz="4000" dirty="0" smtClean="0"/>
              <a:t>Identify the rotational (and reflective) symmetries of a set of a shape</a:t>
            </a:r>
            <a:endParaRPr lang="en-US" sz="4000" dirty="0"/>
          </a:p>
        </p:txBody>
      </p:sp>
      <p:grpSp>
        <p:nvGrpSpPr>
          <p:cNvPr id="13" name="Group 12"/>
          <p:cNvGrpSpPr/>
          <p:nvPr/>
        </p:nvGrpSpPr>
        <p:grpSpPr>
          <a:xfrm>
            <a:off x="609600" y="4114800"/>
            <a:ext cx="2468880" cy="2470150"/>
            <a:chOff x="579120" y="4114800"/>
            <a:chExt cx="2468880" cy="2470150"/>
          </a:xfrm>
        </p:grpSpPr>
        <p:pic>
          <p:nvPicPr>
            <p:cNvPr id="52" name="Picture 43" descr="do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437" y="4114800"/>
              <a:ext cx="2468563" cy="2468563"/>
            </a:xfrm>
            <a:prstGeom prst="rect">
              <a:avLst/>
            </a:prstGeom>
            <a:noFill/>
            <a:extLst>
              <a:ext uri="{909E8E84-426E-40DD-AFC4-6F175D3DCCD1}">
                <a14:hiddenFill xmlns:a14="http://schemas.microsoft.com/office/drawing/2010/main">
                  <a:solidFill>
                    <a:srgbClr val="FFFFFF"/>
                  </a:solidFill>
                </a14:hiddenFill>
              </a:ext>
            </a:extLst>
          </p:spPr>
        </p:pic>
        <p:sp>
          <p:nvSpPr>
            <p:cNvPr id="68" name="Text Box 47"/>
            <p:cNvSpPr txBox="1">
              <a:spLocks noChangeArrowheads="1"/>
            </p:cNvSpPr>
            <p:nvPr/>
          </p:nvSpPr>
          <p:spPr bwMode="auto">
            <a:xfrm>
              <a:off x="579120" y="6127750"/>
              <a:ext cx="2468880" cy="457200"/>
            </a:xfrm>
            <a:prstGeom prst="rect">
              <a:avLst/>
            </a:prstGeom>
            <a:solidFill>
              <a:schemeClr val="accent1">
                <a:alpha val="50000"/>
              </a:schemeClr>
            </a:solidFill>
            <a:ln>
              <a:noFill/>
            </a:ln>
            <a:effectLst/>
            <a:extLst>
              <a:ext uri="{91240B29-F687-4F45-9708-019B960494DF}">
                <a14:hiddenLine xmlns:a14="http://schemas.microsoft.com/office/drawing/2010/main" w="38100">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dirty="0">
                  <a:solidFill>
                    <a:schemeClr val="bg2"/>
                  </a:solidFill>
                </a:rPr>
                <a:t>Reflective</a:t>
              </a:r>
            </a:p>
          </p:txBody>
        </p:sp>
      </p:grpSp>
      <p:grpSp>
        <p:nvGrpSpPr>
          <p:cNvPr id="12" name="Group 11"/>
          <p:cNvGrpSpPr/>
          <p:nvPr/>
        </p:nvGrpSpPr>
        <p:grpSpPr>
          <a:xfrm>
            <a:off x="3322320" y="4114800"/>
            <a:ext cx="2468880" cy="2468562"/>
            <a:chOff x="3733800" y="4008438"/>
            <a:chExt cx="2468880" cy="2468562"/>
          </a:xfrm>
        </p:grpSpPr>
        <p:pic>
          <p:nvPicPr>
            <p:cNvPr id="59" name="Picture 45" descr="sto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4008438"/>
              <a:ext cx="2468563" cy="2468562"/>
            </a:xfrm>
            <a:prstGeom prst="rect">
              <a:avLst/>
            </a:prstGeom>
            <a:noFill/>
            <a:extLst>
              <a:ext uri="{909E8E84-426E-40DD-AFC4-6F175D3DCCD1}">
                <a14:hiddenFill xmlns:a14="http://schemas.microsoft.com/office/drawing/2010/main">
                  <a:solidFill>
                    <a:srgbClr val="FFFFFF"/>
                  </a:solidFill>
                </a14:hiddenFill>
              </a:ext>
            </a:extLst>
          </p:spPr>
        </p:pic>
        <p:sp>
          <p:nvSpPr>
            <p:cNvPr id="70" name="Text Box 49"/>
            <p:cNvSpPr txBox="1">
              <a:spLocks noChangeArrowheads="1"/>
            </p:cNvSpPr>
            <p:nvPr/>
          </p:nvSpPr>
          <p:spPr bwMode="auto">
            <a:xfrm>
              <a:off x="3733800" y="6019800"/>
              <a:ext cx="2468880" cy="457200"/>
            </a:xfrm>
            <a:prstGeom prst="rect">
              <a:avLst/>
            </a:prstGeom>
            <a:solidFill>
              <a:schemeClr val="accent1">
                <a:alpha val="50000"/>
              </a:schemeClr>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a:solidFill>
                    <a:schemeClr val="bg2"/>
                  </a:solidFill>
                </a:rPr>
                <a:t>4-Fold</a:t>
              </a:r>
            </a:p>
          </p:txBody>
        </p:sp>
      </p:grpSp>
      <p:grpSp>
        <p:nvGrpSpPr>
          <p:cNvPr id="11" name="Group 10"/>
          <p:cNvGrpSpPr/>
          <p:nvPr/>
        </p:nvGrpSpPr>
        <p:grpSpPr>
          <a:xfrm>
            <a:off x="6096000" y="4114800"/>
            <a:ext cx="2468880" cy="2468562"/>
            <a:chOff x="6446520" y="4008438"/>
            <a:chExt cx="2468880" cy="2468562"/>
          </a:xfrm>
        </p:grpSpPr>
        <p:pic>
          <p:nvPicPr>
            <p:cNvPr id="61" name="Picture 46" descr="glas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6838" y="4008438"/>
              <a:ext cx="2468562" cy="2468562"/>
            </a:xfrm>
            <a:prstGeom prst="rect">
              <a:avLst/>
            </a:prstGeom>
            <a:noFill/>
            <a:extLst>
              <a:ext uri="{909E8E84-426E-40DD-AFC4-6F175D3DCCD1}">
                <a14:hiddenFill xmlns:a14="http://schemas.microsoft.com/office/drawing/2010/main">
                  <a:solidFill>
                    <a:srgbClr val="FFFFFF"/>
                  </a:solidFill>
                </a14:hiddenFill>
              </a:ext>
            </a:extLst>
          </p:spPr>
        </p:pic>
        <p:sp>
          <p:nvSpPr>
            <p:cNvPr id="71" name="Text Box 50"/>
            <p:cNvSpPr txBox="1">
              <a:spLocks noChangeArrowheads="1"/>
            </p:cNvSpPr>
            <p:nvPr/>
          </p:nvSpPr>
          <p:spPr bwMode="auto">
            <a:xfrm>
              <a:off x="6446520" y="6019800"/>
              <a:ext cx="2468880" cy="457200"/>
            </a:xfrm>
            <a:prstGeom prst="rect">
              <a:avLst/>
            </a:prstGeom>
            <a:solidFill>
              <a:schemeClr val="accent1">
                <a:alpha val="50000"/>
              </a:schemeClr>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a:solidFill>
                    <a:schemeClr val="bg2"/>
                  </a:solidFill>
                </a:rPr>
                <a:t>Axial</a:t>
              </a:r>
            </a:p>
          </p:txBody>
        </p:sp>
      </p:grpSp>
    </p:spTree>
    <p:extLst>
      <p:ext uri="{BB962C8B-B14F-4D97-AF65-F5344CB8AC3E}">
        <p14:creationId xmlns:p14="http://schemas.microsoft.com/office/powerpoint/2010/main" val="1682498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What is a shape?</a:t>
            </a:r>
            <a:endParaRPr lang="en-US" sz="4800" dirty="0"/>
          </a:p>
        </p:txBody>
      </p:sp>
      <p:sp>
        <p:nvSpPr>
          <p:cNvPr id="3" name="Content Placeholder 2"/>
          <p:cNvSpPr>
            <a:spLocks noGrp="1"/>
          </p:cNvSpPr>
          <p:nvPr>
            <p:ph idx="1"/>
          </p:nvPr>
        </p:nvSpPr>
        <p:spPr/>
        <p:txBody>
          <a:bodyPr>
            <a:normAutofit/>
          </a:bodyPr>
          <a:lstStyle/>
          <a:p>
            <a:pPr marL="0" indent="0" algn="ctr">
              <a:buNone/>
            </a:pPr>
            <a:endParaRPr lang="en-US" dirty="0" smtClean="0"/>
          </a:p>
          <a:p>
            <a:pPr marL="0" indent="0" algn="ctr">
              <a:buNone/>
            </a:pPr>
            <a:r>
              <a:rPr lang="en-US" dirty="0" smtClean="0"/>
              <a:t>A shape is a triangle mesh</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5600" y="3200400"/>
            <a:ext cx="3429000" cy="3429000"/>
          </a:xfrm>
          <a:prstGeom prst="rect">
            <a:avLst/>
          </a:prstGeom>
        </p:spPr>
      </p:pic>
    </p:spTree>
    <p:extLst>
      <p:ext uri="{BB962C8B-B14F-4D97-AF65-F5344CB8AC3E}">
        <p14:creationId xmlns:p14="http://schemas.microsoft.com/office/powerpoint/2010/main" val="246846381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What do we want to compute?</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en-US" sz="3200" dirty="0" smtClean="0"/>
                  <a:t>Find a shape separating points with negative value from points with positive value.</a:t>
                </a:r>
              </a:p>
              <a:p>
                <a:pPr marL="914400" lvl="1" indent="-514350">
                  <a:buFont typeface="+mj-lt"/>
                  <a:buAutoNum type="arabicPeriod"/>
                </a:pPr>
                <a:r>
                  <a:rPr lang="en-US" sz="2800" dirty="0" smtClean="0"/>
                  <a:t>Fit a function </a:t>
                </a:r>
                <a14:m>
                  <m:oMath xmlns:m="http://schemas.openxmlformats.org/officeDocument/2006/math">
                    <m:r>
                      <a:rPr lang="en-US" sz="2800" b="0" i="1" smtClean="0">
                        <a:latin typeface="Cambria Math" panose="02040503050406030204" pitchFamily="18" charset="0"/>
                      </a:rPr>
                      <m:t>𝑓</m:t>
                    </m:r>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ℝ</m:t>
                        </m:r>
                      </m:e>
                      <m:sup>
                        <m:r>
                          <a:rPr lang="en-US" sz="2800" b="0" i="1" smtClean="0">
                            <a:latin typeface="Cambria Math" panose="02040503050406030204" pitchFamily="18" charset="0"/>
                          </a:rPr>
                          <m:t>3</m:t>
                        </m:r>
                      </m:sup>
                    </m:sSup>
                    <m:r>
                      <a:rPr lang="en-US" sz="2800" b="0" i="1" smtClean="0">
                        <a:latin typeface="Cambria Math" panose="02040503050406030204" pitchFamily="18" charset="0"/>
                      </a:rPr>
                      <m:t>→</m:t>
                    </m:r>
                    <m:r>
                      <a:rPr lang="en-US" sz="2800" b="0" i="1" smtClean="0">
                        <a:latin typeface="Cambria Math" panose="02040503050406030204" pitchFamily="18" charset="0"/>
                      </a:rPr>
                      <m:t>ℝ</m:t>
                    </m:r>
                  </m:oMath>
                </a14:m>
                <a:r>
                  <a:rPr lang="en-US" sz="2800" dirty="0" smtClean="0"/>
                  <a:t> to the samples.</a:t>
                </a:r>
              </a:p>
              <a:p>
                <a:pPr marL="914400" lvl="1" indent="-514350">
                  <a:buFont typeface="+mj-lt"/>
                  <a:buAutoNum type="arabicPeriod"/>
                </a:pPr>
                <a:r>
                  <a:rPr lang="en-US" dirty="0" smtClean="0"/>
                  <a:t>Find the level-set: </a:t>
                </a:r>
                <a14:m>
                  <m:oMath xmlns:m="http://schemas.openxmlformats.org/officeDocument/2006/math">
                    <m:r>
                      <a:rPr lang="en-US" b="0" i="1" smtClean="0">
                        <a:latin typeface="Cambria Math" panose="02040503050406030204" pitchFamily="18" charset="0"/>
                      </a:rPr>
                      <m:t>𝑆</m:t>
                    </m:r>
                    <m:r>
                      <a:rPr lang="en-US" b="0" i="1" smtClean="0">
                        <a:latin typeface="Cambria Math" panose="02040503050406030204" pitchFamily="18" charset="0"/>
                      </a:rPr>
                      <m:t>≡{</m:t>
                    </m:r>
                    <m:r>
                      <a:rPr lang="en-US" b="0" i="1" smtClean="0">
                        <a:latin typeface="Cambria Math" panose="02040503050406030204" pitchFamily="18" charset="0"/>
                      </a:rPr>
                      <m:t>𝑝</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ℝ</m:t>
                        </m:r>
                      </m:e>
                      <m:sup>
                        <m:r>
                          <a:rPr lang="en-US" b="0" i="1" smtClean="0">
                            <a:latin typeface="Cambria Math" panose="02040503050406030204" pitchFamily="18" charset="0"/>
                          </a:rPr>
                          <m:t>3</m:t>
                        </m:r>
                      </m:sup>
                    </m:sSup>
                    <m:r>
                      <a:rPr lang="en-US" b="0" i="1" smtClean="0">
                        <a:latin typeface="Cambria Math" panose="02040503050406030204" pitchFamily="18" charset="0"/>
                      </a:rPr>
                      <m:t>|</m:t>
                    </m:r>
                    <m:r>
                      <a:rPr lang="en-US" b="0" i="1" smtClean="0">
                        <a:latin typeface="Cambria Math" panose="02040503050406030204" pitchFamily="18" charset="0"/>
                      </a:rPr>
                      <m:t>𝑓</m:t>
                    </m:r>
                    <m:d>
                      <m:dPr>
                        <m:ctrlPr>
                          <a:rPr lang="en-US" b="0" i="1" smtClean="0">
                            <a:latin typeface="Cambria Math" panose="02040503050406030204" pitchFamily="18" charset="0"/>
                          </a:rPr>
                        </m:ctrlPr>
                      </m:dPr>
                      <m:e>
                        <m:r>
                          <a:rPr lang="en-US" b="0" i="1" smtClean="0">
                            <a:latin typeface="Cambria Math" panose="02040503050406030204" pitchFamily="18" charset="0"/>
                          </a:rPr>
                          <m:t>𝑝</m:t>
                        </m:r>
                      </m:e>
                    </m:d>
                    <m:r>
                      <a:rPr lang="en-US" b="0" i="1" smtClean="0">
                        <a:latin typeface="Cambria Math" panose="02040503050406030204" pitchFamily="18" charset="0"/>
                      </a:rPr>
                      <m:t>=0}</m:t>
                    </m:r>
                  </m:oMath>
                </a14:m>
                <a:r>
                  <a:rPr lang="en-US" sz="2800" dirty="0" smtClean="0"/>
                  <a:t>.</a:t>
                </a:r>
              </a:p>
              <a:p>
                <a:pPr marL="0" indent="0">
                  <a:buNone/>
                </a:pPr>
                <a:endParaRPr lang="en-US" dirty="0"/>
              </a:p>
              <a:p>
                <a:pPr marL="0" indent="0">
                  <a:buNone/>
                </a:pPr>
                <a:r>
                  <a:rPr lang="en-US" sz="3200" u="sng" dirty="0" smtClean="0"/>
                  <a:t>Inverse Function Theorem</a:t>
                </a:r>
                <a:r>
                  <a:rPr lang="en-US" sz="3200" dirty="0" smtClean="0"/>
                  <a:t>:</a:t>
                </a:r>
              </a:p>
              <a:p>
                <a:pPr marL="0" indent="0">
                  <a:buNone/>
                </a:pPr>
                <a:r>
                  <a:rPr lang="en-US" dirty="0"/>
                  <a:t>T</a:t>
                </a:r>
                <a:r>
                  <a:rPr lang="en-US" sz="3200" dirty="0" smtClean="0"/>
                  <a:t>he level-set will be manifold/water-tight if zero is not a singular value.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852" t="-1752" r="-1556" b="-135"/>
                </a:stretch>
              </a:blipFill>
            </p:spPr>
            <p:txBody>
              <a:bodyPr/>
              <a:lstStyle/>
              <a:p>
                <a:r>
                  <a:rPr lang="en-US">
                    <a:noFill/>
                  </a:rPr>
                  <a:t> </a:t>
                </a:r>
              </a:p>
            </p:txBody>
          </p:sp>
        </mc:Fallback>
      </mc:AlternateContent>
      <p:sp>
        <p:nvSpPr>
          <p:cNvPr id="6" name="TextBox 5"/>
          <p:cNvSpPr txBox="1"/>
          <p:nvPr/>
        </p:nvSpPr>
        <p:spPr>
          <a:xfrm>
            <a:off x="1335156" y="4655403"/>
            <a:ext cx="6437244" cy="954107"/>
          </a:xfrm>
          <a:prstGeom prst="rect">
            <a:avLst/>
          </a:prstGeom>
          <a:solidFill>
            <a:schemeClr val="bg1"/>
          </a:solidFill>
          <a:ln>
            <a:solidFill>
              <a:schemeClr val="tx1"/>
            </a:solidFill>
          </a:ln>
        </p:spPr>
        <p:txBody>
          <a:bodyPr wrap="square" rtlCol="0">
            <a:spAutoFit/>
          </a:bodyPr>
          <a:lstStyle/>
          <a:p>
            <a:pPr algn="ctr"/>
            <a:r>
              <a:rPr lang="en-US" sz="2800" dirty="0" smtClean="0"/>
              <a:t>In general, the level-set of a function cannot be represented by a triangle mesh.</a:t>
            </a:r>
            <a:endParaRPr lang="en-US" sz="2400" dirty="0"/>
          </a:p>
        </p:txBody>
      </p:sp>
    </p:spTree>
    <p:extLst>
      <p:ext uri="{BB962C8B-B14F-4D97-AF65-F5344CB8AC3E}">
        <p14:creationId xmlns:p14="http://schemas.microsoft.com/office/powerpoint/2010/main" val="1470506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icture 6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7924" y="2971800"/>
            <a:ext cx="3732276" cy="3732276"/>
          </a:xfrm>
          <a:prstGeom prst="rect">
            <a:avLst/>
          </a:prstGeom>
        </p:spPr>
      </p:pic>
      <p:sp>
        <p:nvSpPr>
          <p:cNvPr id="2" name="Title 1"/>
          <p:cNvSpPr>
            <a:spLocks noGrp="1"/>
          </p:cNvSpPr>
          <p:nvPr>
            <p:ph type="title"/>
          </p:nvPr>
        </p:nvSpPr>
        <p:spPr/>
        <p:txBody>
          <a:bodyPr>
            <a:normAutofit fontScale="90000"/>
          </a:bodyPr>
          <a:lstStyle/>
          <a:p>
            <a:r>
              <a:rPr lang="en-US" sz="4800" dirty="0"/>
              <a:t>How </a:t>
            </a:r>
            <a:r>
              <a:rPr lang="en-US" sz="4800" dirty="0" smtClean="0"/>
              <a:t>can we </a:t>
            </a:r>
            <a:r>
              <a:rPr lang="en-US" sz="4800" dirty="0"/>
              <a:t>compute it effectively?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5257800"/>
              </a:xfrm>
            </p:spPr>
            <p:txBody>
              <a:bodyPr>
                <a:normAutofit/>
              </a:bodyPr>
              <a:lstStyle/>
              <a:p>
                <a:pPr marL="514350" indent="-514350">
                  <a:buFont typeface="+mj-lt"/>
                  <a:buAutoNum type="arabicPeriod"/>
                </a:pPr>
                <a:r>
                  <a:rPr lang="en-US" u="sng" dirty="0" smtClean="0"/>
                  <a:t>Adapt the function</a:t>
                </a:r>
                <a:r>
                  <a:rPr lang="en-US" dirty="0" smtClean="0"/>
                  <a:t>:</a:t>
                </a:r>
              </a:p>
              <a:p>
                <a:pPr marL="400050" lvl="1" indent="0">
                  <a:buNone/>
                </a:pPr>
                <a:r>
                  <a:rPr lang="en-US" sz="3200" dirty="0" smtClean="0"/>
                  <a:t>For linear functions, the level-set is planar.</a:t>
                </a:r>
              </a:p>
              <a:p>
                <a:pPr marL="457200" indent="-457200">
                  <a:buNone/>
                </a:pPr>
                <a14:m>
                  <m:oMath xmlns:m="http://schemas.openxmlformats.org/officeDocument/2006/math">
                    <m:r>
                      <a:rPr lang="en-US" sz="3200" b="0" i="1" smtClean="0">
                        <a:latin typeface="Cambria Math" panose="02040503050406030204" pitchFamily="18" charset="0"/>
                      </a:rPr>
                      <m:t>⇒</m:t>
                    </m:r>
                  </m:oMath>
                </a14:m>
                <a:r>
                  <a:rPr lang="en-US" sz="3200" dirty="0" smtClean="0"/>
                  <a:t> Given the samples:</a:t>
                </a:r>
              </a:p>
              <a:p>
                <a:pPr marL="971550" lvl="1" indent="-571500">
                  <a:buFont typeface="+mj-lt"/>
                  <a:buAutoNum type="romanUcPeriod"/>
                </a:pPr>
                <a:r>
                  <a:rPr lang="en-US" sz="2800" dirty="0" err="1" smtClean="0"/>
                  <a:t>Tetrahedralize</a:t>
                </a:r>
                <a:r>
                  <a:rPr lang="en-US" sz="2800" dirty="0" smtClean="0"/>
                  <a:t> the positions</a:t>
                </a:r>
              </a:p>
              <a:p>
                <a:pPr marL="971550" lvl="1" indent="-571500">
                  <a:buFont typeface="+mj-lt"/>
                  <a:buAutoNum type="romanUcPeriod"/>
                </a:pPr>
                <a:r>
                  <a:rPr lang="en-US" sz="2800" dirty="0" smtClean="0"/>
                  <a:t>Fit the linear </a:t>
                </a:r>
                <a:r>
                  <a:rPr lang="en-US" sz="2800" dirty="0" err="1" smtClean="0"/>
                  <a:t>interpolant</a:t>
                </a:r>
                <a:r>
                  <a:rPr lang="en-US" sz="2800" dirty="0" smtClean="0"/>
                  <a:t/>
                </a:r>
                <a:br>
                  <a:rPr lang="en-US" sz="2800" dirty="0" smtClean="0"/>
                </a:br>
                <a:r>
                  <a:rPr lang="en-US" sz="2800" dirty="0" smtClean="0"/>
                  <a:t>to each </a:t>
                </a:r>
                <a:r>
                  <a:rPr lang="en-US" sz="2800" dirty="0" err="1" smtClean="0"/>
                  <a:t>tet’s</a:t>
                </a:r>
                <a:r>
                  <a:rPr lang="en-US" sz="2800" dirty="0" smtClean="0"/>
                  <a:t> vertex values</a:t>
                </a:r>
              </a:p>
              <a:p>
                <a:pPr marL="971550" lvl="1" indent="-571500">
                  <a:buFont typeface="+mj-lt"/>
                  <a:buAutoNum type="romanUcPeriod"/>
                </a:pPr>
                <a:r>
                  <a:rPr lang="en-US" dirty="0" smtClean="0"/>
                  <a:t>Extract the level-set of the</a:t>
                </a:r>
                <a:br>
                  <a:rPr lang="en-US" dirty="0" smtClean="0"/>
                </a:br>
                <a:r>
                  <a:rPr lang="en-US" dirty="0" smtClean="0"/>
                  <a:t>global function.</a:t>
                </a:r>
                <a:endParaRPr lang="en-US" sz="32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257800"/>
              </a:xfrm>
              <a:blipFill rotWithShape="0">
                <a:blip r:embed="rId4"/>
                <a:stretch>
                  <a:fillRect l="-1926" t="-1856"/>
                </a:stretch>
              </a:blipFill>
            </p:spPr>
            <p:txBody>
              <a:bodyPr/>
              <a:lstStyle/>
              <a:p>
                <a:r>
                  <a:rPr lang="en-US">
                    <a:noFill/>
                  </a:rPr>
                  <a:t> </a:t>
                </a:r>
              </a:p>
            </p:txBody>
          </p:sp>
        </mc:Fallback>
      </mc:AlternateContent>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84611" y="2971800"/>
            <a:ext cx="3733800" cy="3733800"/>
          </a:xfrm>
          <a:prstGeom prst="rect">
            <a:avLst/>
          </a:prstGeom>
        </p:spPr>
      </p:pic>
      <p:grpSp>
        <p:nvGrpSpPr>
          <p:cNvPr id="24" name="Group 23"/>
          <p:cNvGrpSpPr/>
          <p:nvPr/>
        </p:nvGrpSpPr>
        <p:grpSpPr>
          <a:xfrm>
            <a:off x="5713211" y="2993202"/>
            <a:ext cx="3281901" cy="3699345"/>
            <a:chOff x="5638800" y="3144078"/>
            <a:chExt cx="3281901" cy="3699345"/>
          </a:xfrm>
        </p:grpSpPr>
        <p:sp>
          <p:nvSpPr>
            <p:cNvPr id="15" name="Oval 14"/>
            <p:cNvSpPr>
              <a:spLocks noChangeAspect="1"/>
            </p:cNvSpPr>
            <p:nvPr/>
          </p:nvSpPr>
          <p:spPr>
            <a:xfrm>
              <a:off x="6629400" y="3144078"/>
              <a:ext cx="91440" cy="91440"/>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a:spLocks noChangeAspect="1"/>
            </p:cNvSpPr>
            <p:nvPr/>
          </p:nvSpPr>
          <p:spPr>
            <a:xfrm>
              <a:off x="7659756" y="3992217"/>
              <a:ext cx="91440" cy="91440"/>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a:spLocks noChangeAspect="1"/>
            </p:cNvSpPr>
            <p:nvPr/>
          </p:nvSpPr>
          <p:spPr>
            <a:xfrm>
              <a:off x="5638800" y="5887278"/>
              <a:ext cx="91440" cy="91440"/>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a:spLocks noChangeAspect="1"/>
            </p:cNvSpPr>
            <p:nvPr/>
          </p:nvSpPr>
          <p:spPr>
            <a:xfrm>
              <a:off x="6142383" y="6467061"/>
              <a:ext cx="91440" cy="91440"/>
            </a:xfrm>
            <a:prstGeom prst="ellipse">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a:spLocks noChangeAspect="1"/>
            </p:cNvSpPr>
            <p:nvPr/>
          </p:nvSpPr>
          <p:spPr>
            <a:xfrm>
              <a:off x="6523383" y="6069495"/>
              <a:ext cx="91440" cy="91440"/>
            </a:xfrm>
            <a:prstGeom prst="ellipse">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a:spLocks noChangeAspect="1"/>
            </p:cNvSpPr>
            <p:nvPr/>
          </p:nvSpPr>
          <p:spPr>
            <a:xfrm>
              <a:off x="6877878" y="3982278"/>
              <a:ext cx="91440" cy="91440"/>
            </a:xfrm>
            <a:prstGeom prst="ellipse">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a:spLocks noChangeAspect="1"/>
            </p:cNvSpPr>
            <p:nvPr/>
          </p:nvSpPr>
          <p:spPr>
            <a:xfrm>
              <a:off x="8123583" y="3389244"/>
              <a:ext cx="91440" cy="91440"/>
            </a:xfrm>
            <a:prstGeom prst="ellipse">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a:spLocks noChangeAspect="1"/>
            </p:cNvSpPr>
            <p:nvPr/>
          </p:nvSpPr>
          <p:spPr>
            <a:xfrm>
              <a:off x="8829261" y="6751983"/>
              <a:ext cx="91440" cy="91440"/>
            </a:xfrm>
            <a:prstGeom prst="ellipse">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 name="Group 59"/>
          <p:cNvGrpSpPr/>
          <p:nvPr/>
        </p:nvGrpSpPr>
        <p:grpSpPr>
          <a:xfrm>
            <a:off x="5971628" y="3114261"/>
            <a:ext cx="2352261" cy="3001617"/>
            <a:chOff x="5897217" y="3114261"/>
            <a:chExt cx="2352261" cy="3001617"/>
          </a:xfrm>
        </p:grpSpPr>
        <p:cxnSp>
          <p:nvCxnSpPr>
            <p:cNvPr id="26" name="Straight Connector 25"/>
            <p:cNvCxnSpPr>
              <a:stCxn id="28" idx="1"/>
              <a:endCxn id="34" idx="0"/>
            </p:cNvCxnSpPr>
            <p:nvPr/>
          </p:nvCxnSpPr>
          <p:spPr>
            <a:xfrm flipH="1">
              <a:off x="6409083" y="3543300"/>
              <a:ext cx="372717" cy="107839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34" idx="2"/>
              <a:endCxn id="35" idx="0"/>
            </p:cNvCxnSpPr>
            <p:nvPr/>
          </p:nvCxnSpPr>
          <p:spPr>
            <a:xfrm flipH="1">
              <a:off x="6100971" y="4697895"/>
              <a:ext cx="308112" cy="112974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5" idx="2"/>
              <a:endCxn id="36" idx="0"/>
            </p:cNvCxnSpPr>
            <p:nvPr/>
          </p:nvCxnSpPr>
          <p:spPr>
            <a:xfrm flipH="1">
              <a:off x="5935317" y="5903844"/>
              <a:ext cx="165654" cy="13583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28" idx="3"/>
              <a:endCxn id="29" idx="0"/>
            </p:cNvCxnSpPr>
            <p:nvPr/>
          </p:nvCxnSpPr>
          <p:spPr>
            <a:xfrm>
              <a:off x="6858000" y="3543300"/>
              <a:ext cx="399222" cy="306456"/>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33" idx="0"/>
              <a:endCxn id="29" idx="2"/>
            </p:cNvCxnSpPr>
            <p:nvPr/>
          </p:nvCxnSpPr>
          <p:spPr>
            <a:xfrm flipV="1">
              <a:off x="7174395" y="3925956"/>
              <a:ext cx="82827" cy="87464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33" idx="3"/>
              <a:endCxn id="32" idx="1"/>
            </p:cNvCxnSpPr>
            <p:nvPr/>
          </p:nvCxnSpPr>
          <p:spPr>
            <a:xfrm>
              <a:off x="7212495" y="4838700"/>
              <a:ext cx="960783" cy="23853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30" idx="3"/>
              <a:endCxn id="31" idx="1"/>
            </p:cNvCxnSpPr>
            <p:nvPr/>
          </p:nvCxnSpPr>
          <p:spPr>
            <a:xfrm>
              <a:off x="7447722" y="3152361"/>
              <a:ext cx="420756" cy="46713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31" idx="2"/>
              <a:endCxn id="32" idx="0"/>
            </p:cNvCxnSpPr>
            <p:nvPr/>
          </p:nvCxnSpPr>
          <p:spPr>
            <a:xfrm>
              <a:off x="7906578" y="3657600"/>
              <a:ext cx="304800" cy="138153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Rectangle 27"/>
            <p:cNvSpPr>
              <a:spLocks noChangeAspect="1"/>
            </p:cNvSpPr>
            <p:nvPr/>
          </p:nvSpPr>
          <p:spPr>
            <a:xfrm>
              <a:off x="6781800" y="3505200"/>
              <a:ext cx="76200" cy="76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a:spLocks noChangeAspect="1"/>
            </p:cNvSpPr>
            <p:nvPr/>
          </p:nvSpPr>
          <p:spPr>
            <a:xfrm>
              <a:off x="7219122" y="3849756"/>
              <a:ext cx="76200" cy="76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a:spLocks noChangeAspect="1"/>
            </p:cNvSpPr>
            <p:nvPr/>
          </p:nvSpPr>
          <p:spPr>
            <a:xfrm>
              <a:off x="7371522" y="3114261"/>
              <a:ext cx="76200" cy="76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a:spLocks noChangeAspect="1"/>
            </p:cNvSpPr>
            <p:nvPr/>
          </p:nvSpPr>
          <p:spPr>
            <a:xfrm>
              <a:off x="7868478" y="3581400"/>
              <a:ext cx="76200" cy="76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a:spLocks noChangeAspect="1"/>
            </p:cNvSpPr>
            <p:nvPr/>
          </p:nvSpPr>
          <p:spPr>
            <a:xfrm>
              <a:off x="8173278" y="5039139"/>
              <a:ext cx="76200" cy="76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a:spLocks noChangeAspect="1"/>
            </p:cNvSpPr>
            <p:nvPr/>
          </p:nvSpPr>
          <p:spPr>
            <a:xfrm>
              <a:off x="7136295" y="4800600"/>
              <a:ext cx="76200" cy="76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a:spLocks noChangeAspect="1"/>
            </p:cNvSpPr>
            <p:nvPr/>
          </p:nvSpPr>
          <p:spPr>
            <a:xfrm>
              <a:off x="6370983" y="4621695"/>
              <a:ext cx="76200" cy="76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a:spLocks noChangeAspect="1"/>
            </p:cNvSpPr>
            <p:nvPr/>
          </p:nvSpPr>
          <p:spPr>
            <a:xfrm>
              <a:off x="6062871" y="5827644"/>
              <a:ext cx="76200" cy="76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a:spLocks noChangeAspect="1"/>
            </p:cNvSpPr>
            <p:nvPr/>
          </p:nvSpPr>
          <p:spPr>
            <a:xfrm>
              <a:off x="5897217" y="6039678"/>
              <a:ext cx="76200" cy="76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62" name="TextBox 61"/>
              <p:cNvSpPr txBox="1"/>
              <p:nvPr/>
            </p:nvSpPr>
            <p:spPr>
              <a:xfrm>
                <a:off x="2514600" y="5105400"/>
                <a:ext cx="5346177" cy="1569660"/>
              </a:xfrm>
              <a:prstGeom prst="rect">
                <a:avLst/>
              </a:prstGeom>
              <a:solidFill>
                <a:schemeClr val="bg1"/>
              </a:solidFill>
              <a:ln>
                <a:solidFill>
                  <a:schemeClr val="tx1"/>
                </a:solidFill>
              </a:ln>
            </p:spPr>
            <p:txBody>
              <a:bodyPr wrap="square" rtlCol="0">
                <a:spAutoFit/>
              </a:bodyPr>
              <a:lstStyle/>
              <a:p>
                <a:r>
                  <a:rPr lang="en-US" sz="2400" u="sng" dirty="0" smtClean="0"/>
                  <a:t>Simplicial Structure</a:t>
                </a:r>
                <a:r>
                  <a:rPr lang="en-US" sz="2400" dirty="0" smtClean="0"/>
                  <a:t>:</a:t>
                </a:r>
              </a:p>
              <a:p>
                <a:pPr algn="ctr"/>
                <a:r>
                  <a:rPr lang="en-US" sz="2400" dirty="0" smtClean="0"/>
                  <a:t>Adjacent </a:t>
                </a:r>
                <a:r>
                  <a:rPr lang="en-US" sz="2400" dirty="0" err="1" smtClean="0"/>
                  <a:t>tets</a:t>
                </a:r>
                <a:r>
                  <a:rPr lang="en-US" sz="2400" dirty="0" smtClean="0"/>
                  <a:t> share triangular faces.</a:t>
                </a:r>
              </a:p>
              <a:p>
                <a:pPr algn="ct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m:t>
                      </m:r>
                    </m:oMath>
                  </m:oMathPara>
                </a14:m>
                <a:r>
                  <a:rPr lang="en-US" sz="2400" dirty="0" smtClean="0"/>
                  <a:t/>
                </a:r>
                <a:br>
                  <a:rPr lang="en-US" sz="2400" dirty="0" smtClean="0"/>
                </a:br>
                <a:r>
                  <a:rPr lang="en-US" sz="2400" dirty="0" smtClean="0"/>
                  <a:t>The global function is continuous.</a:t>
                </a:r>
                <a:endParaRPr lang="en-US" sz="2400" dirty="0"/>
              </a:p>
            </p:txBody>
          </p:sp>
        </mc:Choice>
        <mc:Fallback xmlns="">
          <p:sp>
            <p:nvSpPr>
              <p:cNvPr id="62" name="TextBox 61"/>
              <p:cNvSpPr txBox="1">
                <a:spLocks noRot="1" noChangeAspect="1" noMove="1" noResize="1" noEditPoints="1" noAdjustHandles="1" noChangeArrowheads="1" noChangeShapeType="1" noTextEdit="1"/>
              </p:cNvSpPr>
              <p:nvPr/>
            </p:nvSpPr>
            <p:spPr>
              <a:xfrm>
                <a:off x="2514600" y="5105400"/>
                <a:ext cx="5346177" cy="1569660"/>
              </a:xfrm>
              <a:prstGeom prst="rect">
                <a:avLst/>
              </a:prstGeom>
              <a:blipFill rotWithShape="0">
                <a:blip r:embed="rId6"/>
                <a:stretch>
                  <a:fillRect l="-1708" t="-2703" b="-7336"/>
                </a:stretch>
              </a:blipFill>
              <a:ln>
                <a:solidFill>
                  <a:schemeClr val="tx1"/>
                </a:solidFill>
              </a:ln>
            </p:spPr>
            <p:txBody>
              <a:bodyPr/>
              <a:lstStyle/>
              <a:p>
                <a:r>
                  <a:rPr lang="en-US">
                    <a:noFill/>
                  </a:rPr>
                  <a:t> </a:t>
                </a:r>
              </a:p>
            </p:txBody>
          </p:sp>
        </mc:Fallback>
      </mc:AlternateContent>
      <p:sp>
        <p:nvSpPr>
          <p:cNvPr id="38" name="TextBox 37"/>
          <p:cNvSpPr txBox="1"/>
          <p:nvPr/>
        </p:nvSpPr>
        <p:spPr>
          <a:xfrm>
            <a:off x="0" y="6488668"/>
            <a:ext cx="2209900" cy="369332"/>
          </a:xfrm>
          <a:prstGeom prst="rect">
            <a:avLst/>
          </a:prstGeom>
          <a:noFill/>
        </p:spPr>
        <p:txBody>
          <a:bodyPr wrap="none" rtlCol="0">
            <a:spAutoFit/>
          </a:bodyPr>
          <a:lstStyle/>
          <a:p>
            <a:r>
              <a:rPr lang="en-US" b="0" i="0" dirty="0" smtClean="0">
                <a:latin typeface="+mj-lt"/>
              </a:rPr>
              <a:t>[</a:t>
            </a:r>
            <a:r>
              <a:rPr lang="en-US" b="0" i="0" dirty="0" err="1" smtClean="0">
                <a:latin typeface="+mj-lt"/>
              </a:rPr>
              <a:t>Doi</a:t>
            </a:r>
            <a:r>
              <a:rPr lang="en-US" b="0" i="0" dirty="0" smtClean="0">
                <a:latin typeface="+mj-lt"/>
              </a:rPr>
              <a:t> and Koide, 1991]</a:t>
            </a:r>
            <a:endParaRPr lang="en-US" dirty="0"/>
          </a:p>
        </p:txBody>
      </p:sp>
    </p:spTree>
    <p:extLst>
      <p:ext uri="{BB962C8B-B14F-4D97-AF65-F5344CB8AC3E}">
        <p14:creationId xmlns:p14="http://schemas.microsoft.com/office/powerpoint/2010/main" val="342949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a:t>How </a:t>
            </a:r>
            <a:r>
              <a:rPr lang="en-US" sz="4800" dirty="0" smtClean="0"/>
              <a:t>can we </a:t>
            </a:r>
            <a:r>
              <a:rPr lang="en-US" sz="4800" dirty="0"/>
              <a:t>compute it effectively?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5257800"/>
              </a:xfrm>
            </p:spPr>
            <p:txBody>
              <a:bodyPr>
                <a:normAutofit/>
              </a:bodyPr>
              <a:lstStyle/>
              <a:p>
                <a:pPr marL="514350" indent="-514350">
                  <a:buFont typeface="+mj-lt"/>
                  <a:buAutoNum type="arabicPeriod" startAt="2"/>
                </a:pPr>
                <a:r>
                  <a:rPr lang="en-US" u="sng" dirty="0" smtClean="0"/>
                  <a:t>Adapt the geometry</a:t>
                </a:r>
                <a:r>
                  <a:rPr lang="en-US" dirty="0" smtClean="0"/>
                  <a:t>:</a:t>
                </a:r>
              </a:p>
              <a:p>
                <a:pPr marL="457200" indent="0">
                  <a:buNone/>
                </a:pPr>
                <a:r>
                  <a:rPr lang="en-US" sz="3200" dirty="0" smtClean="0"/>
                  <a:t>We need an approximate </a:t>
                </a:r>
                <a:r>
                  <a:rPr lang="en-US" sz="3200" dirty="0" err="1" smtClean="0"/>
                  <a:t>iso</a:t>
                </a:r>
                <a:r>
                  <a:rPr lang="en-US" sz="3200" dirty="0" smtClean="0"/>
                  <a:t>-surface</a:t>
                </a:r>
                <a:r>
                  <a:rPr lang="en-US" dirty="0" smtClean="0"/>
                  <a:t> that separates the samples.</a:t>
                </a:r>
              </a:p>
              <a:p>
                <a:pPr marL="457200" indent="-457200">
                  <a:buNone/>
                </a:pPr>
                <a14:m>
                  <m:oMath xmlns:m="http://schemas.openxmlformats.org/officeDocument/2006/math">
                    <m:r>
                      <a:rPr lang="en-US" i="1">
                        <a:latin typeface="Cambria Math" panose="02040503050406030204" pitchFamily="18" charset="0"/>
                      </a:rPr>
                      <m:t>⇒</m:t>
                    </m:r>
                  </m:oMath>
                </a14:m>
                <a:r>
                  <a:rPr lang="en-US" dirty="0"/>
                  <a:t> Given the </a:t>
                </a:r>
                <a:r>
                  <a:rPr lang="en-US" dirty="0" smtClean="0"/>
                  <a:t>samples:</a:t>
                </a:r>
                <a:endParaRPr lang="en-US" dirty="0"/>
              </a:p>
              <a:p>
                <a:pPr marL="971550" lvl="1" indent="-571500">
                  <a:buFont typeface="+mj-lt"/>
                  <a:buAutoNum type="romanUcPeriod"/>
                </a:pPr>
                <a:r>
                  <a:rPr lang="en-US" sz="2800" dirty="0" smtClean="0"/>
                  <a:t>Partition space into (convex) cells</a:t>
                </a:r>
              </a:p>
              <a:p>
                <a:pPr marL="971550" lvl="1" indent="-571500">
                  <a:buFont typeface="+mj-lt"/>
                  <a:buAutoNum type="romanUcPeriod"/>
                </a:pPr>
                <a:r>
                  <a:rPr lang="en-US" dirty="0" smtClean="0"/>
                  <a:t>Compute </a:t>
                </a:r>
                <a:r>
                  <a:rPr lang="en-US" dirty="0" err="1" smtClean="0"/>
                  <a:t>iso</a:t>
                </a:r>
                <a:r>
                  <a:rPr lang="en-US" dirty="0" smtClean="0"/>
                  <a:t>-edges on faces</a:t>
                </a:r>
                <a:br>
                  <a:rPr lang="en-US" dirty="0" smtClean="0"/>
                </a:br>
                <a:r>
                  <a:rPr lang="en-US" dirty="0" smtClean="0"/>
                  <a:t>that separate vertices with </a:t>
                </a:r>
                <a:br>
                  <a:rPr lang="en-US" dirty="0" smtClean="0"/>
                </a:br>
                <a:r>
                  <a:rPr lang="en-US" dirty="0" smtClean="0"/>
                  <a:t>opposite signs</a:t>
                </a:r>
              </a:p>
              <a:p>
                <a:pPr marL="971550" lvl="1" indent="-571500">
                  <a:buFont typeface="+mj-lt"/>
                  <a:buAutoNum type="romanUcPeriod"/>
                </a:pPr>
                <a:r>
                  <a:rPr lang="en-US" sz="2800" dirty="0" smtClean="0"/>
                  <a:t>Extend the boundary curve </a:t>
                </a:r>
                <a:br>
                  <a:rPr lang="en-US" sz="2800" dirty="0" smtClean="0"/>
                </a:br>
                <a:r>
                  <a:rPr lang="en-US" sz="2800" dirty="0" smtClean="0"/>
                  <a:t>to a surface in the interior</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257800"/>
              </a:xfrm>
              <a:blipFill rotWithShape="0">
                <a:blip r:embed="rId3"/>
                <a:stretch>
                  <a:fillRect l="-1926" t="-1856"/>
                </a:stretch>
              </a:blipFill>
            </p:spPr>
            <p:txBody>
              <a:bodyPr/>
              <a:lstStyle/>
              <a:p>
                <a:r>
                  <a:rPr lang="en-US">
                    <a:noFill/>
                  </a:rPr>
                  <a:t> </a:t>
                </a:r>
              </a:p>
            </p:txBody>
          </p:sp>
        </mc:Fallback>
      </mc:AlternateContent>
      <p:sp>
        <p:nvSpPr>
          <p:cNvPr id="37" name="Freeform 36"/>
          <p:cNvSpPr/>
          <p:nvPr/>
        </p:nvSpPr>
        <p:spPr>
          <a:xfrm>
            <a:off x="6746240" y="3048000"/>
            <a:ext cx="1493520" cy="853440"/>
          </a:xfrm>
          <a:custGeom>
            <a:avLst/>
            <a:gdLst>
              <a:gd name="connsiteX0" fmla="*/ 0 w 1493520"/>
              <a:gd name="connsiteY0" fmla="*/ 0 h 853440"/>
              <a:gd name="connsiteX1" fmla="*/ 1493520 w 1493520"/>
              <a:gd name="connsiteY1" fmla="*/ 243840 h 853440"/>
              <a:gd name="connsiteX2" fmla="*/ 1026160 w 1493520"/>
              <a:gd name="connsiteY2" fmla="*/ 853440 h 853440"/>
              <a:gd name="connsiteX3" fmla="*/ 254000 w 1493520"/>
              <a:gd name="connsiteY3" fmla="*/ 833120 h 853440"/>
              <a:gd name="connsiteX4" fmla="*/ 0 w 1493520"/>
              <a:gd name="connsiteY4" fmla="*/ 0 h 853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520" h="853440">
                <a:moveTo>
                  <a:pt x="0" y="0"/>
                </a:moveTo>
                <a:lnTo>
                  <a:pt x="1493520" y="243840"/>
                </a:lnTo>
                <a:lnTo>
                  <a:pt x="1026160" y="853440"/>
                </a:lnTo>
                <a:lnTo>
                  <a:pt x="254000" y="833120"/>
                </a:lnTo>
                <a:lnTo>
                  <a:pt x="0" y="0"/>
                </a:ln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6634480" y="3302000"/>
            <a:ext cx="2326640" cy="3352800"/>
          </a:xfrm>
          <a:custGeom>
            <a:avLst/>
            <a:gdLst>
              <a:gd name="connsiteX0" fmla="*/ 1615440 w 2326640"/>
              <a:gd name="connsiteY0" fmla="*/ 0 h 3352800"/>
              <a:gd name="connsiteX1" fmla="*/ 1127760 w 2326640"/>
              <a:gd name="connsiteY1" fmla="*/ 589280 h 3352800"/>
              <a:gd name="connsiteX2" fmla="*/ 0 w 2326640"/>
              <a:gd name="connsiteY2" fmla="*/ 2672080 h 3352800"/>
              <a:gd name="connsiteX3" fmla="*/ 2326640 w 2326640"/>
              <a:gd name="connsiteY3" fmla="*/ 3352800 h 3352800"/>
              <a:gd name="connsiteX4" fmla="*/ 1615440 w 2326640"/>
              <a:gd name="connsiteY4" fmla="*/ 0 h 3352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6640" h="3352800">
                <a:moveTo>
                  <a:pt x="1615440" y="0"/>
                </a:moveTo>
                <a:lnTo>
                  <a:pt x="1127760" y="589280"/>
                </a:lnTo>
                <a:lnTo>
                  <a:pt x="0" y="2672080"/>
                </a:lnTo>
                <a:lnTo>
                  <a:pt x="2326640" y="3352800"/>
                </a:lnTo>
                <a:lnTo>
                  <a:pt x="1615440" y="0"/>
                </a:ln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p:cNvSpPr/>
          <p:nvPr/>
        </p:nvSpPr>
        <p:spPr>
          <a:xfrm>
            <a:off x="5750560" y="3881120"/>
            <a:ext cx="2001520" cy="2489200"/>
          </a:xfrm>
          <a:custGeom>
            <a:avLst/>
            <a:gdLst>
              <a:gd name="connsiteX0" fmla="*/ 1249680 w 2011680"/>
              <a:gd name="connsiteY0" fmla="*/ 0 h 2489200"/>
              <a:gd name="connsiteX1" fmla="*/ 2011680 w 2011680"/>
              <a:gd name="connsiteY1" fmla="*/ 20320 h 2489200"/>
              <a:gd name="connsiteX2" fmla="*/ 894080 w 2011680"/>
              <a:gd name="connsiteY2" fmla="*/ 2092960 h 2489200"/>
              <a:gd name="connsiteX3" fmla="*/ 538480 w 2011680"/>
              <a:gd name="connsiteY3" fmla="*/ 2489200 h 2489200"/>
              <a:gd name="connsiteX4" fmla="*/ 0 w 2011680"/>
              <a:gd name="connsiteY4" fmla="*/ 1879600 h 2489200"/>
              <a:gd name="connsiteX5" fmla="*/ 1249680 w 2011680"/>
              <a:gd name="connsiteY5" fmla="*/ 0 h 2489200"/>
              <a:gd name="connsiteX0" fmla="*/ 1239520 w 2001520"/>
              <a:gd name="connsiteY0" fmla="*/ 0 h 2489200"/>
              <a:gd name="connsiteX1" fmla="*/ 2001520 w 2001520"/>
              <a:gd name="connsiteY1" fmla="*/ 20320 h 2489200"/>
              <a:gd name="connsiteX2" fmla="*/ 883920 w 2001520"/>
              <a:gd name="connsiteY2" fmla="*/ 2092960 h 2489200"/>
              <a:gd name="connsiteX3" fmla="*/ 528320 w 2001520"/>
              <a:gd name="connsiteY3" fmla="*/ 2489200 h 2489200"/>
              <a:gd name="connsiteX4" fmla="*/ 0 w 2001520"/>
              <a:gd name="connsiteY4" fmla="*/ 1920240 h 2489200"/>
              <a:gd name="connsiteX5" fmla="*/ 1239520 w 2001520"/>
              <a:gd name="connsiteY5" fmla="*/ 0 h 248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1520" h="2489200">
                <a:moveTo>
                  <a:pt x="1239520" y="0"/>
                </a:moveTo>
                <a:lnTo>
                  <a:pt x="2001520" y="20320"/>
                </a:lnTo>
                <a:lnTo>
                  <a:pt x="883920" y="2092960"/>
                </a:lnTo>
                <a:lnTo>
                  <a:pt x="528320" y="2489200"/>
                </a:lnTo>
                <a:lnTo>
                  <a:pt x="0" y="1920240"/>
                </a:lnTo>
                <a:lnTo>
                  <a:pt x="1239520" y="0"/>
                </a:ln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a:off x="5760720" y="3058160"/>
            <a:ext cx="1249680" cy="2702560"/>
          </a:xfrm>
          <a:custGeom>
            <a:avLst/>
            <a:gdLst>
              <a:gd name="connsiteX0" fmla="*/ 995680 w 1259840"/>
              <a:gd name="connsiteY0" fmla="*/ 0 h 2722880"/>
              <a:gd name="connsiteX1" fmla="*/ 0 w 1259840"/>
              <a:gd name="connsiteY1" fmla="*/ 2722880 h 2722880"/>
              <a:gd name="connsiteX2" fmla="*/ 1259840 w 1259840"/>
              <a:gd name="connsiteY2" fmla="*/ 812800 h 2722880"/>
              <a:gd name="connsiteX3" fmla="*/ 995680 w 1259840"/>
              <a:gd name="connsiteY3" fmla="*/ 0 h 2722880"/>
              <a:gd name="connsiteX0" fmla="*/ 975360 w 1239520"/>
              <a:gd name="connsiteY0" fmla="*/ 0 h 2733040"/>
              <a:gd name="connsiteX1" fmla="*/ 0 w 1239520"/>
              <a:gd name="connsiteY1" fmla="*/ 2733040 h 2733040"/>
              <a:gd name="connsiteX2" fmla="*/ 1239520 w 1239520"/>
              <a:gd name="connsiteY2" fmla="*/ 812800 h 2733040"/>
              <a:gd name="connsiteX3" fmla="*/ 975360 w 1239520"/>
              <a:gd name="connsiteY3" fmla="*/ 0 h 2733040"/>
              <a:gd name="connsiteX0" fmla="*/ 985520 w 1249680"/>
              <a:gd name="connsiteY0" fmla="*/ 0 h 2702560"/>
              <a:gd name="connsiteX1" fmla="*/ 0 w 1249680"/>
              <a:gd name="connsiteY1" fmla="*/ 2702560 h 2702560"/>
              <a:gd name="connsiteX2" fmla="*/ 1249680 w 1249680"/>
              <a:gd name="connsiteY2" fmla="*/ 812800 h 2702560"/>
              <a:gd name="connsiteX3" fmla="*/ 985520 w 1249680"/>
              <a:gd name="connsiteY3" fmla="*/ 0 h 2702560"/>
            </a:gdLst>
            <a:ahLst/>
            <a:cxnLst>
              <a:cxn ang="0">
                <a:pos x="connsiteX0" y="connsiteY0"/>
              </a:cxn>
              <a:cxn ang="0">
                <a:pos x="connsiteX1" y="connsiteY1"/>
              </a:cxn>
              <a:cxn ang="0">
                <a:pos x="connsiteX2" y="connsiteY2"/>
              </a:cxn>
              <a:cxn ang="0">
                <a:pos x="connsiteX3" y="connsiteY3"/>
              </a:cxn>
            </a:cxnLst>
            <a:rect l="l" t="t" r="r" b="b"/>
            <a:pathLst>
              <a:path w="1249680" h="2702560">
                <a:moveTo>
                  <a:pt x="985520" y="0"/>
                </a:moveTo>
                <a:lnTo>
                  <a:pt x="0" y="2702560"/>
                </a:lnTo>
                <a:lnTo>
                  <a:pt x="1249680" y="812800"/>
                </a:lnTo>
                <a:lnTo>
                  <a:pt x="985520" y="0"/>
                </a:ln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6268720" y="5974080"/>
            <a:ext cx="2692400" cy="690880"/>
          </a:xfrm>
          <a:custGeom>
            <a:avLst/>
            <a:gdLst>
              <a:gd name="connsiteX0" fmla="*/ 0 w 2692400"/>
              <a:gd name="connsiteY0" fmla="*/ 396240 h 690880"/>
              <a:gd name="connsiteX1" fmla="*/ 2692400 w 2692400"/>
              <a:gd name="connsiteY1" fmla="*/ 690880 h 690880"/>
              <a:gd name="connsiteX2" fmla="*/ 365760 w 2692400"/>
              <a:gd name="connsiteY2" fmla="*/ 0 h 690880"/>
              <a:gd name="connsiteX3" fmla="*/ 0 w 2692400"/>
              <a:gd name="connsiteY3" fmla="*/ 396240 h 690880"/>
            </a:gdLst>
            <a:ahLst/>
            <a:cxnLst>
              <a:cxn ang="0">
                <a:pos x="connsiteX0" y="connsiteY0"/>
              </a:cxn>
              <a:cxn ang="0">
                <a:pos x="connsiteX1" y="connsiteY1"/>
              </a:cxn>
              <a:cxn ang="0">
                <a:pos x="connsiteX2" y="connsiteY2"/>
              </a:cxn>
              <a:cxn ang="0">
                <a:pos x="connsiteX3" y="connsiteY3"/>
              </a:cxn>
            </a:cxnLst>
            <a:rect l="l" t="t" r="r" b="b"/>
            <a:pathLst>
              <a:path w="2692400" h="690880">
                <a:moveTo>
                  <a:pt x="0" y="396240"/>
                </a:moveTo>
                <a:lnTo>
                  <a:pt x="2692400" y="690880"/>
                </a:lnTo>
                <a:lnTo>
                  <a:pt x="365760" y="0"/>
                </a:lnTo>
                <a:lnTo>
                  <a:pt x="0" y="396240"/>
                </a:ln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5713211" y="2993202"/>
            <a:ext cx="3281901" cy="3699345"/>
            <a:chOff x="5638800" y="3144078"/>
            <a:chExt cx="3281901" cy="3699345"/>
          </a:xfrm>
        </p:grpSpPr>
        <p:sp>
          <p:nvSpPr>
            <p:cNvPr id="7" name="Oval 6"/>
            <p:cNvSpPr>
              <a:spLocks noChangeAspect="1"/>
            </p:cNvSpPr>
            <p:nvPr/>
          </p:nvSpPr>
          <p:spPr>
            <a:xfrm>
              <a:off x="6629400" y="3144078"/>
              <a:ext cx="91440" cy="91440"/>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a:spLocks noChangeAspect="1"/>
            </p:cNvSpPr>
            <p:nvPr/>
          </p:nvSpPr>
          <p:spPr>
            <a:xfrm>
              <a:off x="7659756" y="3992217"/>
              <a:ext cx="91440" cy="91440"/>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a:spLocks noChangeAspect="1"/>
            </p:cNvSpPr>
            <p:nvPr/>
          </p:nvSpPr>
          <p:spPr>
            <a:xfrm>
              <a:off x="5638800" y="5887278"/>
              <a:ext cx="91440" cy="91440"/>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a:spLocks noChangeAspect="1"/>
            </p:cNvSpPr>
            <p:nvPr/>
          </p:nvSpPr>
          <p:spPr>
            <a:xfrm>
              <a:off x="6142383" y="6467061"/>
              <a:ext cx="91440" cy="91440"/>
            </a:xfrm>
            <a:prstGeom prst="ellipse">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a:spLocks noChangeAspect="1"/>
            </p:cNvSpPr>
            <p:nvPr/>
          </p:nvSpPr>
          <p:spPr>
            <a:xfrm>
              <a:off x="6523383" y="6069495"/>
              <a:ext cx="91440" cy="91440"/>
            </a:xfrm>
            <a:prstGeom prst="ellipse">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a:spLocks noChangeAspect="1"/>
            </p:cNvSpPr>
            <p:nvPr/>
          </p:nvSpPr>
          <p:spPr>
            <a:xfrm>
              <a:off x="6877878" y="3982278"/>
              <a:ext cx="91440" cy="91440"/>
            </a:xfrm>
            <a:prstGeom prst="ellipse">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a:spLocks noChangeAspect="1"/>
            </p:cNvSpPr>
            <p:nvPr/>
          </p:nvSpPr>
          <p:spPr>
            <a:xfrm>
              <a:off x="8123583" y="3389244"/>
              <a:ext cx="91440" cy="91440"/>
            </a:xfrm>
            <a:prstGeom prst="ellipse">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a:spLocks noChangeAspect="1"/>
            </p:cNvSpPr>
            <p:nvPr/>
          </p:nvSpPr>
          <p:spPr>
            <a:xfrm>
              <a:off x="8829261" y="6751983"/>
              <a:ext cx="91440" cy="91440"/>
            </a:xfrm>
            <a:prstGeom prst="ellipse">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72"/>
          <p:cNvGrpSpPr/>
          <p:nvPr/>
        </p:nvGrpSpPr>
        <p:grpSpPr>
          <a:xfrm>
            <a:off x="5953760" y="3134581"/>
            <a:ext cx="2067560" cy="2951259"/>
            <a:chOff x="5953760" y="3134581"/>
            <a:chExt cx="2067560" cy="2951259"/>
          </a:xfrm>
        </p:grpSpPr>
        <p:sp>
          <p:nvSpPr>
            <p:cNvPr id="43" name="Rectangle 42"/>
            <p:cNvSpPr>
              <a:spLocks noChangeAspect="1"/>
            </p:cNvSpPr>
            <p:nvPr/>
          </p:nvSpPr>
          <p:spPr>
            <a:xfrm>
              <a:off x="7476413" y="3134581"/>
              <a:ext cx="76200" cy="76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a:spLocks noChangeAspect="1"/>
            </p:cNvSpPr>
            <p:nvPr/>
          </p:nvSpPr>
          <p:spPr>
            <a:xfrm>
              <a:off x="7945120" y="3581400"/>
              <a:ext cx="76200" cy="76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a:spLocks noChangeAspect="1"/>
            </p:cNvSpPr>
            <p:nvPr/>
          </p:nvSpPr>
          <p:spPr>
            <a:xfrm>
              <a:off x="7142480" y="4922520"/>
              <a:ext cx="76200" cy="76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a:spLocks noChangeAspect="1"/>
            </p:cNvSpPr>
            <p:nvPr/>
          </p:nvSpPr>
          <p:spPr>
            <a:xfrm>
              <a:off x="5953760" y="6009640"/>
              <a:ext cx="76200" cy="76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a:spLocks noChangeAspect="1"/>
            </p:cNvSpPr>
            <p:nvPr/>
          </p:nvSpPr>
          <p:spPr>
            <a:xfrm>
              <a:off x="7305040" y="3850640"/>
              <a:ext cx="76200" cy="76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a:spLocks noChangeAspect="1"/>
            </p:cNvSpPr>
            <p:nvPr/>
          </p:nvSpPr>
          <p:spPr>
            <a:xfrm>
              <a:off x="6451600" y="4602480"/>
              <a:ext cx="76200" cy="76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a:spLocks noChangeAspect="1"/>
            </p:cNvSpPr>
            <p:nvPr/>
          </p:nvSpPr>
          <p:spPr>
            <a:xfrm>
              <a:off x="6847840" y="3434080"/>
              <a:ext cx="76200" cy="76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73"/>
          <p:cNvGrpSpPr/>
          <p:nvPr/>
        </p:nvGrpSpPr>
        <p:grpSpPr>
          <a:xfrm>
            <a:off x="5991860" y="3172681"/>
            <a:ext cx="1991360" cy="2836959"/>
            <a:chOff x="5991860" y="3172681"/>
            <a:chExt cx="1991360" cy="2836959"/>
          </a:xfrm>
        </p:grpSpPr>
        <p:cxnSp>
          <p:nvCxnSpPr>
            <p:cNvPr id="53" name="Straight Connector 52"/>
            <p:cNvCxnSpPr>
              <a:stCxn id="49" idx="2"/>
              <a:endCxn id="48" idx="0"/>
            </p:cNvCxnSpPr>
            <p:nvPr/>
          </p:nvCxnSpPr>
          <p:spPr>
            <a:xfrm flipH="1">
              <a:off x="6489700" y="3510280"/>
              <a:ext cx="396240" cy="109220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43" idx="1"/>
              <a:endCxn id="49" idx="3"/>
            </p:cNvCxnSpPr>
            <p:nvPr/>
          </p:nvCxnSpPr>
          <p:spPr>
            <a:xfrm flipH="1">
              <a:off x="6924040" y="3172681"/>
              <a:ext cx="552373" cy="299499"/>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46" idx="0"/>
              <a:endCxn id="48" idx="2"/>
            </p:cNvCxnSpPr>
            <p:nvPr/>
          </p:nvCxnSpPr>
          <p:spPr>
            <a:xfrm flipV="1">
              <a:off x="5991860" y="4678680"/>
              <a:ext cx="497840" cy="133096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45" idx="0"/>
              <a:endCxn id="47" idx="2"/>
            </p:cNvCxnSpPr>
            <p:nvPr/>
          </p:nvCxnSpPr>
          <p:spPr>
            <a:xfrm flipV="1">
              <a:off x="7180580" y="3926840"/>
              <a:ext cx="162560" cy="99568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47" idx="3"/>
              <a:endCxn id="44" idx="1"/>
            </p:cNvCxnSpPr>
            <p:nvPr/>
          </p:nvCxnSpPr>
          <p:spPr>
            <a:xfrm flipV="1">
              <a:off x="7381240" y="3619500"/>
              <a:ext cx="563880" cy="26924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45" idx="3"/>
              <a:endCxn id="44" idx="2"/>
            </p:cNvCxnSpPr>
            <p:nvPr/>
          </p:nvCxnSpPr>
          <p:spPr>
            <a:xfrm flipV="1">
              <a:off x="7218680" y="3657600"/>
              <a:ext cx="764540" cy="130302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77" name="Group 76"/>
          <p:cNvGrpSpPr/>
          <p:nvPr/>
        </p:nvGrpSpPr>
        <p:grpSpPr>
          <a:xfrm>
            <a:off x="5991860" y="3172681"/>
            <a:ext cx="1991360" cy="2913159"/>
            <a:chOff x="5991860" y="3172681"/>
            <a:chExt cx="1991360" cy="2913159"/>
          </a:xfrm>
        </p:grpSpPr>
        <p:cxnSp>
          <p:nvCxnSpPr>
            <p:cNvPr id="78" name="Straight Connector 77"/>
            <p:cNvCxnSpPr/>
            <p:nvPr/>
          </p:nvCxnSpPr>
          <p:spPr>
            <a:xfrm flipH="1">
              <a:off x="6489700" y="3510280"/>
              <a:ext cx="396240" cy="109220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flipV="1">
              <a:off x="6924040" y="3472180"/>
              <a:ext cx="419100" cy="37846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6527800" y="3926840"/>
              <a:ext cx="815340" cy="71374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H="1">
              <a:off x="5991860" y="4960620"/>
              <a:ext cx="1150620" cy="112522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7552613" y="3172681"/>
              <a:ext cx="392507" cy="446819"/>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7218680" y="3657600"/>
              <a:ext cx="764540" cy="130302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50" name="TextBox 49"/>
          <p:cNvSpPr txBox="1"/>
          <p:nvPr/>
        </p:nvSpPr>
        <p:spPr>
          <a:xfrm>
            <a:off x="0" y="6488668"/>
            <a:ext cx="5454314" cy="369332"/>
          </a:xfrm>
          <a:prstGeom prst="rect">
            <a:avLst/>
          </a:prstGeom>
          <a:noFill/>
        </p:spPr>
        <p:txBody>
          <a:bodyPr wrap="none" rtlCol="0">
            <a:spAutoFit/>
          </a:bodyPr>
          <a:lstStyle/>
          <a:p>
            <a:r>
              <a:rPr lang="en-US" b="0" i="0" dirty="0" smtClean="0">
                <a:latin typeface="+mj-lt"/>
              </a:rPr>
              <a:t>[</a:t>
            </a:r>
            <a:r>
              <a:rPr lang="en-US" b="0" i="0" dirty="0" err="1" smtClean="0">
                <a:latin typeface="+mj-lt"/>
              </a:rPr>
              <a:t>Lorensen</a:t>
            </a:r>
            <a:r>
              <a:rPr lang="en-US" b="0" i="0" dirty="0" smtClean="0">
                <a:latin typeface="+mj-lt"/>
              </a:rPr>
              <a:t> and Cline, 1987] [Schaefer and Warren, 2004]</a:t>
            </a:r>
            <a:endParaRPr lang="en-US" dirty="0"/>
          </a:p>
        </p:txBody>
      </p:sp>
      <mc:AlternateContent xmlns:mc="http://schemas.openxmlformats.org/markup-compatibility/2006" xmlns:a14="http://schemas.microsoft.com/office/drawing/2010/main">
        <mc:Choice Requires="a14">
          <p:sp>
            <p:nvSpPr>
              <p:cNvPr id="84" name="TextBox 83"/>
              <p:cNvSpPr txBox="1"/>
              <p:nvPr/>
            </p:nvSpPr>
            <p:spPr>
              <a:xfrm>
                <a:off x="1057519" y="4953000"/>
                <a:ext cx="7019681" cy="1569660"/>
              </a:xfrm>
              <a:prstGeom prst="rect">
                <a:avLst/>
              </a:prstGeom>
              <a:solidFill>
                <a:schemeClr val="bg1"/>
              </a:solidFill>
              <a:ln>
                <a:solidFill>
                  <a:schemeClr val="tx1"/>
                </a:solidFill>
              </a:ln>
            </p:spPr>
            <p:txBody>
              <a:bodyPr wrap="square" rtlCol="0">
                <a:spAutoFit/>
              </a:bodyPr>
              <a:lstStyle/>
              <a:p>
                <a:r>
                  <a:rPr lang="en-US" sz="2400" u="sng" dirty="0" smtClean="0"/>
                  <a:t>Partition Structure</a:t>
                </a:r>
                <a:r>
                  <a:rPr lang="en-US" sz="2400" dirty="0" smtClean="0"/>
                  <a:t>:</a:t>
                </a:r>
              </a:p>
              <a:p>
                <a:pPr algn="ctr"/>
                <a:r>
                  <a:rPr lang="en-US" sz="2400" dirty="0" smtClean="0"/>
                  <a:t>Faces/edges of the partition intersect trivially.</a:t>
                </a:r>
              </a:p>
              <a:p>
                <a:pPr algn="ct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m:t>
                      </m:r>
                    </m:oMath>
                  </m:oMathPara>
                </a14:m>
                <a:endParaRPr lang="en-US" sz="2400" dirty="0" smtClean="0"/>
              </a:p>
              <a:p>
                <a:pPr algn="ctr"/>
                <a:r>
                  <a:rPr lang="en-US" sz="2400" dirty="0" smtClean="0"/>
                  <a:t>Separating surface is water-tight/manifold.</a:t>
                </a:r>
                <a:endParaRPr lang="en-US" sz="2400" dirty="0"/>
              </a:p>
            </p:txBody>
          </p:sp>
        </mc:Choice>
        <mc:Fallback xmlns="">
          <p:sp>
            <p:nvSpPr>
              <p:cNvPr id="84" name="TextBox 83"/>
              <p:cNvSpPr txBox="1">
                <a:spLocks noRot="1" noChangeAspect="1" noMove="1" noResize="1" noEditPoints="1" noAdjustHandles="1" noChangeArrowheads="1" noChangeShapeType="1" noTextEdit="1"/>
              </p:cNvSpPr>
              <p:nvPr/>
            </p:nvSpPr>
            <p:spPr>
              <a:xfrm>
                <a:off x="1057519" y="4953000"/>
                <a:ext cx="7019681" cy="1569660"/>
              </a:xfrm>
              <a:prstGeom prst="rect">
                <a:avLst/>
              </a:prstGeom>
              <a:blipFill rotWithShape="0">
                <a:blip r:embed="rId4"/>
                <a:stretch>
                  <a:fillRect l="-1213" t="-2703" b="-7336"/>
                </a:stretch>
              </a:blipFill>
              <a:ln>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323598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74"/>
                                        </p:tgtEl>
                                        <p:attrNameLst>
                                          <p:attrName>style.visibility</p:attrName>
                                        </p:attrNameLst>
                                      </p:cBhvr>
                                      <p:to>
                                        <p:strVal val="hidden"/>
                                      </p:to>
                                    </p:set>
                                  </p:childTnLst>
                                </p:cTn>
                              </p:par>
                              <p:par>
                                <p:cTn id="39" presetID="1"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2" grpId="0" animBg="1"/>
      <p:bldP spid="8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Surface Extension</a:t>
            </a:r>
            <a:endParaRPr lang="en-US" sz="4800" dirty="0"/>
          </a:p>
        </p:txBody>
      </p:sp>
      <p:sp>
        <p:nvSpPr>
          <p:cNvPr id="3" name="Content Placeholder 2"/>
          <p:cNvSpPr>
            <a:spLocks noGrp="1"/>
          </p:cNvSpPr>
          <p:nvPr>
            <p:ph idx="1"/>
          </p:nvPr>
        </p:nvSpPr>
        <p:spPr/>
        <p:txBody>
          <a:bodyPr>
            <a:normAutofit/>
          </a:bodyPr>
          <a:lstStyle/>
          <a:p>
            <a:pPr marL="0" indent="0" algn="ctr">
              <a:buNone/>
            </a:pPr>
            <a:endParaRPr lang="en-US" sz="4000" dirty="0"/>
          </a:p>
          <a:p>
            <a:pPr marL="0" indent="0" algn="ctr">
              <a:buNone/>
            </a:pPr>
            <a:r>
              <a:rPr lang="en-US" sz="4000" dirty="0" smtClean="0"/>
              <a:t>Find a surface whose boundary interpolates a 3D curve</a:t>
            </a:r>
            <a:endParaRPr lang="en-US" sz="4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3581400"/>
            <a:ext cx="3200400" cy="32004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90440" y="3581400"/>
            <a:ext cx="3200400" cy="3200400"/>
          </a:xfrm>
          <a:prstGeom prst="rect">
            <a:avLst/>
          </a:prstGeom>
        </p:spPr>
      </p:pic>
    </p:spTree>
    <p:extLst>
      <p:ext uri="{BB962C8B-B14F-4D97-AF65-F5344CB8AC3E}">
        <p14:creationId xmlns:p14="http://schemas.microsoft.com/office/powerpoint/2010/main" val="35549353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What is a shape?</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lgn="ctr">
                  <a:buNone/>
                </a:pPr>
                <a:endParaRPr lang="en-US" dirty="0" smtClean="0"/>
              </a:p>
              <a:p>
                <a:pPr marL="0" indent="0" algn="ctr">
                  <a:buNone/>
                </a:pPr>
                <a:r>
                  <a:rPr lang="en-US" dirty="0" smtClean="0"/>
                  <a:t>A shape is a mapping from the unit disk into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ℝ</m:t>
                        </m:r>
                      </m:e>
                      <m:sup>
                        <m:r>
                          <a:rPr lang="en-US" b="0" i="1" smtClean="0">
                            <a:latin typeface="Cambria Math" panose="02040503050406030204" pitchFamily="18" charset="0"/>
                          </a:rPr>
                          <m:t>3</m:t>
                        </m:r>
                      </m:sup>
                    </m:sSup>
                  </m:oMath>
                </a14:m>
                <a:r>
                  <a:rPr lang="en-US" dirty="0" smtClean="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259" r="-1259"/>
                </a:stretch>
              </a:blipFill>
            </p:spPr>
            <p:txBody>
              <a:bodyPr/>
              <a:lstStyle/>
              <a:p>
                <a:r>
                  <a:rPr lang="en-US">
                    <a:noFill/>
                  </a:rPr>
                  <a:t> </a:t>
                </a:r>
              </a:p>
            </p:txBody>
          </p:sp>
        </mc:Fallback>
      </mc:AlternateContent>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3124200"/>
            <a:ext cx="3352800" cy="33528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76400" y="3429000"/>
            <a:ext cx="2743200" cy="2743200"/>
          </a:xfrm>
          <a:prstGeom prst="rect">
            <a:avLst/>
          </a:prstGeom>
        </p:spPr>
      </p:pic>
      <p:sp>
        <p:nvSpPr>
          <p:cNvPr id="7" name="Right Arrow 6"/>
          <p:cNvSpPr/>
          <p:nvPr/>
        </p:nvSpPr>
        <p:spPr>
          <a:xfrm>
            <a:off x="4648200" y="4572000"/>
            <a:ext cx="8382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580898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What do we want to compute?</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US" dirty="0" smtClean="0"/>
                  <a:t>Given a simple/closed curve </a:t>
                </a:r>
                <a14:m>
                  <m:oMath xmlns:m="http://schemas.openxmlformats.org/officeDocument/2006/math">
                    <m:r>
                      <a:rPr lang="en-US" b="0" i="1" smtClean="0">
                        <a:latin typeface="Cambria Math" panose="02040503050406030204" pitchFamily="18" charset="0"/>
                      </a:rPr>
                      <m:t>𝛾</m:t>
                    </m:r>
                  </m:oMath>
                </a14:m>
                <a:r>
                  <a:rPr lang="en-US" dirty="0" smtClean="0"/>
                  <a:t>, find the smooth parameterization </a:t>
                </a: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Φ</m:t>
                        </m:r>
                      </m:e>
                      <m:sub>
                        <m:r>
                          <a:rPr lang="en-US" b="0" i="1" smtClean="0">
                            <a:latin typeface="Cambria Math" panose="02040503050406030204" pitchFamily="18" charset="0"/>
                          </a:rPr>
                          <m:t>𝛾</m:t>
                        </m:r>
                      </m:sub>
                    </m:sSub>
                  </m:oMath>
                </a14:m>
                <a:r>
                  <a:rPr lang="en-US" sz="3200" dirty="0" smtClean="0"/>
                  <a:t> that agrees with </a:t>
                </a:r>
                <a14:m>
                  <m:oMath xmlns:m="http://schemas.openxmlformats.org/officeDocument/2006/math">
                    <m:r>
                      <a:rPr lang="en-US" sz="3200" b="0" i="1" smtClean="0">
                        <a:latin typeface="Cambria Math" panose="02040503050406030204" pitchFamily="18" charset="0"/>
                      </a:rPr>
                      <m:t>𝛾</m:t>
                    </m:r>
                  </m:oMath>
                </a14:m>
                <a:r>
                  <a:rPr lang="en-US" sz="3200" dirty="0" smtClean="0"/>
                  <a:t>:</a:t>
                </a:r>
                <a:r>
                  <a:rPr lang="en-US" sz="3200" baseline="30000" dirty="0" smtClean="0"/>
                  <a:t>*</a:t>
                </a:r>
              </a:p>
              <a:p>
                <a:pPr marL="0" indent="0">
                  <a:buNone/>
                </a:pPr>
                <a14:m>
                  <m:oMathPara xmlns:m="http://schemas.openxmlformats.org/officeDocument/2006/math">
                    <m:oMathParaPr>
                      <m:jc m:val="centerGroup"/>
                    </m:oMathParaPr>
                    <m:oMath xmlns:m="http://schemas.openxmlformats.org/officeDocument/2006/math">
                      <m:sSub>
                        <m:sSubPr>
                          <m:ctrlPr>
                            <a:rPr lang="en-US" sz="2800" b="0" i="1" smtClean="0">
                              <a:latin typeface="Cambria Math" panose="02040503050406030204" pitchFamily="18" charset="0"/>
                            </a:rPr>
                          </m:ctrlPr>
                        </m:sSubPr>
                        <m:e>
                          <m:r>
                            <m:rPr>
                              <m:sty m:val="p"/>
                            </m:rPr>
                            <a:rPr lang="en-US" sz="2800" b="0" i="0" smtClean="0">
                              <a:latin typeface="Cambria Math" panose="02040503050406030204" pitchFamily="18" charset="0"/>
                            </a:rPr>
                            <m:t>Φ</m:t>
                          </m:r>
                        </m:e>
                        <m:sub>
                          <m:r>
                            <a:rPr lang="en-US" sz="2800" b="0" i="1" smtClean="0">
                              <a:latin typeface="Cambria Math" panose="02040503050406030204" pitchFamily="18" charset="0"/>
                            </a:rPr>
                            <m:t>𝛾</m:t>
                          </m:r>
                        </m:sub>
                      </m:sSub>
                      <m:r>
                        <a:rPr lang="en-US" sz="2800" b="0" i="1" smtClean="0">
                          <a:latin typeface="Cambria Math" panose="02040503050406030204" pitchFamily="18" charset="0"/>
                        </a:rPr>
                        <m:t>=</m:t>
                      </m:r>
                      <m:func>
                        <m:funcPr>
                          <m:ctrlPr>
                            <a:rPr lang="en-US" sz="2800" b="0" i="1" smtClean="0">
                              <a:latin typeface="Cambria Math" panose="02040503050406030204" pitchFamily="18" charset="0"/>
                            </a:rPr>
                          </m:ctrlPr>
                        </m:funcPr>
                        <m:fName>
                          <m:r>
                            <m:rPr>
                              <m:sty m:val="p"/>
                            </m:rPr>
                            <a:rPr lang="en-US" sz="2800" b="0" i="0" smtClean="0">
                              <a:latin typeface="Cambria Math" panose="02040503050406030204" pitchFamily="18" charset="0"/>
                            </a:rPr>
                            <m:t>arg</m:t>
                          </m:r>
                        </m:fName>
                        <m:e>
                          <m:func>
                            <m:funcPr>
                              <m:ctrlPr>
                                <a:rPr lang="en-US" sz="2800" b="0" i="1" smtClean="0">
                                  <a:latin typeface="Cambria Math" panose="02040503050406030204" pitchFamily="18" charset="0"/>
                                </a:rPr>
                              </m:ctrlPr>
                            </m:funcPr>
                            <m:fName>
                              <m:r>
                                <m:rPr>
                                  <m:sty m:val="p"/>
                                </m:rPr>
                                <a:rPr lang="en-US" sz="2800" b="0" i="0" smtClean="0">
                                  <a:latin typeface="Cambria Math" panose="02040503050406030204" pitchFamily="18" charset="0"/>
                                </a:rPr>
                                <m:t>min</m:t>
                              </m:r>
                            </m:fName>
                            <m:e>
                              <m:nary>
                                <m:naryPr>
                                  <m:supHide m:val="on"/>
                                  <m:ctrlPr>
                                    <a:rPr lang="en-US" sz="2800" i="1">
                                      <a:latin typeface="Cambria Math" panose="02040503050406030204" pitchFamily="18" charset="0"/>
                                    </a:rPr>
                                  </m:ctrlPr>
                                </m:naryPr>
                                <m:sub>
                                  <m:sSup>
                                    <m:sSupPr>
                                      <m:ctrlPr>
                                        <a:rPr lang="en-US" sz="2800" i="1">
                                          <a:latin typeface="Cambria Math" panose="02040503050406030204" pitchFamily="18" charset="0"/>
                                        </a:rPr>
                                      </m:ctrlPr>
                                    </m:sSupPr>
                                    <m:e>
                                      <m:r>
                                        <a:rPr lang="en-US" sz="2800" i="1">
                                          <a:latin typeface="Cambria Math" panose="02040503050406030204" pitchFamily="18" charset="0"/>
                                        </a:rPr>
                                        <m:t>𝐷</m:t>
                                      </m:r>
                                    </m:e>
                                    <m:sup>
                                      <m:r>
                                        <a:rPr lang="en-US" sz="2800" i="1">
                                          <a:latin typeface="Cambria Math" panose="02040503050406030204" pitchFamily="18" charset="0"/>
                                        </a:rPr>
                                        <m:t>2</m:t>
                                      </m:r>
                                    </m:sup>
                                  </m:sSup>
                                </m:sub>
                                <m:sup/>
                                <m:e>
                                  <m:sSup>
                                    <m:sSupPr>
                                      <m:ctrlPr>
                                        <a:rPr lang="en-US" sz="2800" i="1">
                                          <a:latin typeface="Cambria Math" panose="02040503050406030204" pitchFamily="18" charset="0"/>
                                        </a:rPr>
                                      </m:ctrlPr>
                                    </m:sSupPr>
                                    <m:e>
                                      <m:d>
                                        <m:dPr>
                                          <m:begChr m:val="‖"/>
                                          <m:endChr m:val="‖"/>
                                          <m:ctrlPr>
                                            <a:rPr lang="en-US" sz="2800" i="1">
                                              <a:latin typeface="Cambria Math" panose="02040503050406030204" pitchFamily="18" charset="0"/>
                                            </a:rPr>
                                          </m:ctrlPr>
                                        </m:dPr>
                                        <m:e>
                                          <m:r>
                                            <a:rPr lang="en-US" sz="2800" i="0">
                                              <a:latin typeface="Cambria Math" panose="02040503050406030204" pitchFamily="18" charset="0"/>
                                            </a:rPr>
                                            <m:t>𝛻</m:t>
                                          </m:r>
                                          <m:r>
                                            <m:rPr>
                                              <m:sty m:val="p"/>
                                            </m:rPr>
                                            <a:rPr lang="en-US" sz="2800">
                                              <a:latin typeface="Cambria Math" panose="02040503050406030204" pitchFamily="18" charset="0"/>
                                            </a:rPr>
                                            <m:t>Φ</m:t>
                                          </m:r>
                                        </m:e>
                                      </m:d>
                                    </m:e>
                                    <m:sup>
                                      <m:r>
                                        <a:rPr lang="en-US" sz="2800" i="1">
                                          <a:latin typeface="Cambria Math" panose="02040503050406030204" pitchFamily="18" charset="0"/>
                                        </a:rPr>
                                        <m:t>2</m:t>
                                      </m:r>
                                    </m:sup>
                                  </m:sSup>
                                  <m:r>
                                    <a:rPr lang="en-US" sz="2800" i="1">
                                      <a:latin typeface="Cambria Math" panose="02040503050406030204" pitchFamily="18" charset="0"/>
                                    </a:rPr>
                                    <m:t>𝑑</m:t>
                                  </m:r>
                                  <m:r>
                                    <a:rPr lang="en-US" sz="2800" i="1">
                                      <a:latin typeface="Cambria Math" panose="02040503050406030204" pitchFamily="18" charset="0"/>
                                    </a:rPr>
                                    <m:t>𝜇</m:t>
                                  </m:r>
                                </m:e>
                              </m:nary>
                            </m:e>
                          </m:func>
                        </m:e>
                      </m:func>
                      <m:r>
                        <a:rPr lang="en-US" sz="2800" b="0" i="1" smtClean="0">
                          <a:latin typeface="Cambria Math" panose="02040503050406030204" pitchFamily="18" charset="0"/>
                        </a:rPr>
                        <m:t>    </m:t>
                      </m:r>
                      <m:r>
                        <m:rPr>
                          <m:sty m:val="p"/>
                        </m:rPr>
                        <a:rPr lang="en-US" sz="2800" b="0" i="0" smtClean="0">
                          <a:latin typeface="Cambria Math" panose="02040503050406030204" pitchFamily="18" charset="0"/>
                        </a:rPr>
                        <m:t>w</m:t>
                      </m:r>
                      <m:r>
                        <a:rPr lang="en-US" sz="2800" b="0" i="0" smtClean="0">
                          <a:latin typeface="Cambria Math" panose="02040503050406030204" pitchFamily="18" charset="0"/>
                        </a:rPr>
                        <m:t>/</m:t>
                      </m:r>
                      <m:r>
                        <a:rPr lang="en-US" sz="2800" b="0" i="1" smtClean="0">
                          <a:latin typeface="Cambria Math" panose="02040503050406030204" pitchFamily="18" charset="0"/>
                        </a:rPr>
                        <m:t>   </m:t>
                      </m:r>
                      <m:r>
                        <m:rPr>
                          <m:sty m:val="p"/>
                        </m:rPr>
                        <a:rPr lang="en-US" sz="2800" b="0" i="0" smtClean="0">
                          <a:latin typeface="Cambria Math" panose="02040503050406030204" pitchFamily="18" charset="0"/>
                        </a:rPr>
                        <m:t>Φ</m:t>
                      </m:r>
                      <m:sSub>
                        <m:sSubPr>
                          <m:ctrlPr>
                            <a:rPr lang="en-US" sz="2800" b="0" i="1" smtClean="0">
                              <a:latin typeface="Cambria Math" panose="02040503050406030204" pitchFamily="18" charset="0"/>
                            </a:rPr>
                          </m:ctrlPr>
                        </m:sSubPr>
                        <m:e>
                          <m:d>
                            <m:dPr>
                              <m:begChr m:val=""/>
                              <m:endChr m:val="|"/>
                              <m:ctrlPr>
                                <a:rPr lang="en-US" sz="2800" b="0" i="1" smtClean="0">
                                  <a:latin typeface="Cambria Math" panose="02040503050406030204" pitchFamily="18" charset="0"/>
                                </a:rPr>
                              </m:ctrlPr>
                            </m:dPr>
                            <m:e>
                              <m:r>
                                <a:rPr lang="en-US">
                                  <a:latin typeface="Cambria Math" panose="02040503050406030204" pitchFamily="18" charset="0"/>
                                </a:rPr>
                                <m:t>​</m:t>
                              </m:r>
                            </m:e>
                          </m:d>
                        </m:e>
                        <m:sub>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𝑆</m:t>
                              </m:r>
                            </m:e>
                            <m:sup>
                              <m:r>
                                <a:rPr lang="en-US" sz="2800" b="0" i="1" smtClean="0">
                                  <a:latin typeface="Cambria Math" panose="02040503050406030204" pitchFamily="18" charset="0"/>
                                </a:rPr>
                                <m:t>1</m:t>
                              </m:r>
                            </m:sup>
                          </m:sSup>
                        </m:sub>
                      </m:sSub>
                      <m:r>
                        <a:rPr lang="en-US" sz="2800" b="0" i="1" smtClean="0">
                          <a:latin typeface="Cambria Math" panose="02040503050406030204" pitchFamily="18" charset="0"/>
                        </a:rPr>
                        <m:t>=</m:t>
                      </m:r>
                      <m:r>
                        <a:rPr lang="en-US" sz="2800" b="0" i="1" smtClean="0">
                          <a:latin typeface="Cambria Math" panose="02040503050406030204" pitchFamily="18" charset="0"/>
                        </a:rPr>
                        <m:t>𝛾</m:t>
                      </m:r>
                    </m:oMath>
                  </m:oMathPara>
                </a14:m>
                <a:endParaRPr lang="en-US" sz="2800" dirty="0" smtClean="0"/>
              </a:p>
              <a:p>
                <a:pPr lvl="1"/>
                <a:r>
                  <a:rPr lang="en-US" dirty="0" smtClean="0"/>
                  <a:t>If </a:t>
                </a:r>
                <a14:m>
                  <m:oMath xmlns:m="http://schemas.openxmlformats.org/officeDocument/2006/math">
                    <m:r>
                      <a:rPr lang="en-US" b="0" i="1" smtClean="0">
                        <a:latin typeface="Cambria Math" panose="02040503050406030204" pitchFamily="18" charset="0"/>
                      </a:rPr>
                      <m:t>𝛾</m:t>
                    </m:r>
                  </m:oMath>
                </a14:m>
                <a:r>
                  <a:rPr lang="en-US" dirty="0" smtClean="0"/>
                  <a:t> lies on a convex domain,</a:t>
                </a:r>
                <a:br>
                  <a:rPr lang="en-US" dirty="0" smtClean="0"/>
                </a:br>
                <a:r>
                  <a:rPr lang="en-US" dirty="0" smtClean="0"/>
                  <a:t>the map </a:t>
                </a: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Φ</m:t>
                        </m:r>
                      </m:e>
                      <m:sub>
                        <m:r>
                          <a:rPr lang="en-US" b="0" i="1" smtClean="0">
                            <a:latin typeface="Cambria Math" panose="02040503050406030204" pitchFamily="18" charset="0"/>
                          </a:rPr>
                          <m:t>𝛾</m:t>
                        </m:r>
                      </m:sub>
                    </m:sSub>
                  </m:oMath>
                </a14:m>
                <a:r>
                  <a:rPr lang="en-US" dirty="0" smtClean="0"/>
                  <a:t> is an embedding.</a:t>
                </a:r>
                <a:br>
                  <a:rPr lang="en-US" dirty="0" smtClean="0"/>
                </a:br>
                <a:r>
                  <a:rPr lang="en-US" dirty="0" smtClean="0"/>
                  <a:t>[Meeks and </a:t>
                </a:r>
                <a:r>
                  <a:rPr lang="en-US" dirty="0" err="1" smtClean="0"/>
                  <a:t>Yau</a:t>
                </a:r>
                <a:r>
                  <a:rPr lang="en-US" dirty="0" smtClean="0"/>
                  <a:t>, 1980]</a:t>
                </a:r>
              </a:p>
              <a:p>
                <a:pPr lvl="1"/>
                <a:r>
                  <a:rPr lang="en-US" dirty="0" smtClean="0"/>
                  <a:t>This is a minimal area surface,</a:t>
                </a:r>
                <a:br>
                  <a:rPr lang="en-US" dirty="0" smtClean="0"/>
                </a:br>
                <a:r>
                  <a:rPr lang="en-US" dirty="0" smtClean="0"/>
                  <a:t>which is a fixed point of MCF.</a:t>
                </a:r>
                <a:br>
                  <a:rPr lang="en-US" dirty="0" smtClean="0"/>
                </a:br>
                <a:r>
                  <a:rPr lang="en-US" dirty="0" smtClean="0"/>
                  <a:t>[</a:t>
                </a:r>
                <a:r>
                  <a:rPr lang="en-US" dirty="0" err="1" smtClean="0"/>
                  <a:t>Pinkall</a:t>
                </a:r>
                <a:r>
                  <a:rPr lang="en-US" dirty="0" smtClean="0"/>
                  <a:t> and </a:t>
                </a:r>
                <a:r>
                  <a:rPr lang="en-US" dirty="0" err="1" smtClean="0"/>
                  <a:t>Polthier</a:t>
                </a:r>
                <a:r>
                  <a:rPr lang="en-US" dirty="0" smtClean="0"/>
                  <a:t>, 1993]</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257800"/>
              </a:xfrm>
              <a:blipFill rotWithShape="0">
                <a:blip r:embed="rId2"/>
                <a:stretch>
                  <a:fillRect l="-1852" t="-13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4267200" y="6488668"/>
                <a:ext cx="4842672" cy="369332"/>
              </a:xfrm>
              <a:prstGeom prst="rect">
                <a:avLst/>
              </a:prstGeom>
              <a:noFill/>
            </p:spPr>
            <p:txBody>
              <a:bodyPr wrap="none" rtlCol="0">
                <a:spAutoFit/>
              </a:bodyPr>
              <a:lstStyle/>
              <a:p>
                <a:r>
                  <a:rPr lang="en-US" b="0" i="0" baseline="30000" dirty="0" smtClean="0">
                    <a:latin typeface="+mj-lt"/>
                  </a:rPr>
                  <a:t>∗ </a:t>
                </a:r>
                <a:r>
                  <a:rPr lang="en-US" dirty="0" smtClean="0"/>
                  <a:t>Gradients, norms, and measures defined w.r.t. </a:t>
                </a:r>
                <a14:m>
                  <m:oMath xmlns:m="http://schemas.openxmlformats.org/officeDocument/2006/math">
                    <m:r>
                      <m:rPr>
                        <m:sty m:val="p"/>
                      </m:rPr>
                      <a:rPr lang="en-US" b="0" i="0" smtClean="0">
                        <a:latin typeface="Cambria Math" panose="02040503050406030204" pitchFamily="18" charset="0"/>
                      </a:rPr>
                      <m:t>Φ</m:t>
                    </m:r>
                  </m:oMath>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4267200" y="6488668"/>
                <a:ext cx="4842672" cy="369332"/>
              </a:xfrm>
              <a:prstGeom prst="rect">
                <a:avLst/>
              </a:prstGeom>
              <a:blipFill rotWithShape="0">
                <a:blip r:embed="rId3"/>
                <a:stretch>
                  <a:fillRect t="-8197" b="-24590"/>
                </a:stretch>
              </a:blipFill>
            </p:spPr>
            <p:txBody>
              <a:bodyPr/>
              <a:lstStyle/>
              <a:p>
                <a:r>
                  <a:rPr lang="en-US">
                    <a:noFill/>
                  </a:rPr>
                  <a:t> </a:t>
                </a:r>
              </a:p>
            </p:txBody>
          </p:sp>
        </mc:Fallback>
      </mc:AlternateContent>
      <p:pic>
        <p:nvPicPr>
          <p:cNvPr id="4" name="Picture 3"/>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791200" y="3352800"/>
            <a:ext cx="3200400" cy="3200400"/>
          </a:xfrm>
          <a:prstGeom prst="rect">
            <a:avLst/>
          </a:prstGeom>
        </p:spPr>
      </p:pic>
      <p:pic>
        <p:nvPicPr>
          <p:cNvPr id="7" name="Picture 6"/>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788152" y="3355848"/>
            <a:ext cx="3200400" cy="3200400"/>
          </a:xfrm>
          <a:prstGeom prst="rect">
            <a:avLst/>
          </a:prstGeom>
        </p:spPr>
      </p:pic>
      <p:sp>
        <p:nvSpPr>
          <p:cNvPr id="8" name="TextBox 7"/>
          <p:cNvSpPr txBox="1"/>
          <p:nvPr/>
        </p:nvSpPr>
        <p:spPr>
          <a:xfrm>
            <a:off x="533400" y="5874603"/>
            <a:ext cx="5943600" cy="830997"/>
          </a:xfrm>
          <a:prstGeom prst="rect">
            <a:avLst/>
          </a:prstGeom>
          <a:solidFill>
            <a:schemeClr val="bg1"/>
          </a:solidFill>
          <a:ln>
            <a:solidFill>
              <a:schemeClr val="tx1"/>
            </a:solidFill>
          </a:ln>
        </p:spPr>
        <p:txBody>
          <a:bodyPr wrap="square" rtlCol="0">
            <a:spAutoFit/>
          </a:bodyPr>
          <a:lstStyle/>
          <a:p>
            <a:pPr algn="ctr"/>
            <a:r>
              <a:rPr lang="en-US" sz="2400" dirty="0" smtClean="0"/>
              <a:t>To discretize MCF, we need to refine the mesh, increasing the complexity of the shape.</a:t>
            </a:r>
            <a:endParaRPr lang="en-US" sz="2000" dirty="0"/>
          </a:p>
        </p:txBody>
      </p:sp>
    </p:spTree>
    <p:extLst>
      <p:ext uri="{BB962C8B-B14F-4D97-AF65-F5344CB8AC3E}">
        <p14:creationId xmlns:p14="http://schemas.microsoft.com/office/powerpoint/2010/main" val="537849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What do we want to compute?</a:t>
            </a:r>
          </a:p>
        </p:txBody>
      </p:sp>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US" dirty="0" smtClean="0"/>
              <a:t>Fixing the position of the vertices, we want a triangulation that minimizes the area.</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p:txBody>
      </p:sp>
      <p:pic>
        <p:nvPicPr>
          <p:cNvPr id="12" name="Picture 11"/>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2819400"/>
            <a:ext cx="3200400" cy="3200400"/>
          </a:xfrm>
          <a:prstGeom prst="rect">
            <a:avLst/>
          </a:prstGeom>
        </p:spPr>
      </p:pic>
      <p:pic>
        <p:nvPicPr>
          <p:cNvPr id="5" name="Picture 4"/>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2819400"/>
            <a:ext cx="3200400" cy="3200400"/>
          </a:xfrm>
          <a:prstGeom prst="rect">
            <a:avLst/>
          </a:prstGeom>
        </p:spPr>
      </p:pic>
      <p:pic>
        <p:nvPicPr>
          <p:cNvPr id="16" name="Picture 15"/>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943600" y="2819400"/>
            <a:ext cx="3200400" cy="3200400"/>
          </a:xfrm>
          <a:prstGeom prst="rect">
            <a:avLst/>
          </a:prstGeom>
        </p:spPr>
      </p:pic>
      <p:pic>
        <p:nvPicPr>
          <p:cNvPr id="7" name="Picture 6"/>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71800" y="2816352"/>
            <a:ext cx="3200400" cy="3200400"/>
          </a:xfrm>
          <a:prstGeom prst="rect">
            <a:avLst/>
          </a:prstGeom>
        </p:spPr>
      </p:pic>
      <p:sp>
        <p:nvSpPr>
          <p:cNvPr id="22" name="&quot;No&quot; Symbol 21"/>
          <p:cNvSpPr>
            <a:spLocks noChangeAspect="1"/>
          </p:cNvSpPr>
          <p:nvPr/>
        </p:nvSpPr>
        <p:spPr>
          <a:xfrm>
            <a:off x="3276600" y="2895600"/>
            <a:ext cx="2819400" cy="2819400"/>
          </a:xfrm>
          <a:prstGeom prst="noSmoking">
            <a:avLst>
              <a:gd name="adj" fmla="val 11453"/>
            </a:avLst>
          </a:prstGeom>
          <a:solidFill>
            <a:srgbClr val="FF0000">
              <a:alpha val="7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3155360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t>How can we compute it effectively?</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US" dirty="0" smtClean="0"/>
                  <a:t>Fixing the position of the vertices, we want a triangulation that minimizes the area.</a:t>
                </a:r>
              </a:p>
              <a:p>
                <a:pPr marL="0" indent="0">
                  <a:buNone/>
                </a:pPr>
                <a:endParaRPr lang="en-US" dirty="0" smtClean="0"/>
              </a:p>
              <a:p>
                <a:pPr marL="0" indent="0">
                  <a:buNone/>
                </a:pPr>
                <a:r>
                  <a:rPr lang="en-US" dirty="0" smtClean="0"/>
                  <a:t>Leverage the structure of the solution:</a:t>
                </a:r>
              </a:p>
              <a:p>
                <a:pPr lvl="1"/>
                <a:r>
                  <a:rPr lang="en-US" dirty="0" smtClean="0"/>
                  <a:t>Sub-triangulations are minimal</a:t>
                </a:r>
                <a:endParaRPr lang="en-US" dirty="0"/>
              </a:p>
              <a:p>
                <a:pPr lvl="1"/>
                <a:r>
                  <a:rPr lang="en-US" dirty="0" smtClean="0"/>
                  <a:t>Sub-triangulations recur</a:t>
                </a:r>
              </a:p>
              <a:p>
                <a:pPr marL="461963" indent="-461963">
                  <a:buNone/>
                </a:pPr>
                <a14:m>
                  <m:oMath xmlns:m="http://schemas.openxmlformats.org/officeDocument/2006/math">
                    <m:r>
                      <a:rPr lang="en-US" b="0" i="1" smtClean="0">
                        <a:latin typeface="Cambria Math" panose="02040503050406030204" pitchFamily="18" charset="0"/>
                      </a:rPr>
                      <m:t>⇒</m:t>
                    </m:r>
                  </m:oMath>
                </a14:m>
                <a:r>
                  <a:rPr lang="en-US" dirty="0" smtClean="0"/>
                  <a:t> Dynamic programming solution:</a:t>
                </a:r>
                <a:endParaRPr lang="en-US" b="0" i="1" dirty="0" smtClean="0">
                  <a:latin typeface="Cambria Math" panose="02040503050406030204" pitchFamily="18" charset="0"/>
                </a:endParaRPr>
              </a:p>
              <a:p>
                <a:pPr lvl="1"/>
                <a14:m>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3</m:t>
                            </m:r>
                          </m:sup>
                        </m:sSup>
                      </m:e>
                    </m:d>
                  </m:oMath>
                </a14:m>
                <a:r>
                  <a:rPr lang="en-US" dirty="0" smtClean="0"/>
                  <a:t> time</a:t>
                </a:r>
              </a:p>
              <a:p>
                <a:pPr lvl="1"/>
                <a14:m>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𝑁</m:t>
                            </m:r>
                          </m:e>
                          <m:sup>
                            <m:r>
                              <a:rPr lang="en-US" b="0" i="1" smtClean="0">
                                <a:latin typeface="Cambria Math" panose="02040503050406030204" pitchFamily="18" charset="0"/>
                              </a:rPr>
                              <m:t>2</m:t>
                            </m:r>
                          </m:sup>
                        </m:sSup>
                      </m:e>
                    </m:d>
                  </m:oMath>
                </a14:m>
                <a:r>
                  <a:rPr lang="en-US" dirty="0" smtClean="0"/>
                  <a:t> space</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257800"/>
              </a:xfrm>
              <a:blipFill rotWithShape="0">
                <a:blip r:embed="rId2"/>
                <a:stretch>
                  <a:fillRect l="-1852" t="-1508"/>
                </a:stretch>
              </a:blipFill>
            </p:spPr>
            <p:txBody>
              <a:bodyPr/>
              <a:lstStyle/>
              <a:p>
                <a:r>
                  <a:rPr lang="en-US">
                    <a:noFill/>
                  </a:rPr>
                  <a:t> </a:t>
                </a:r>
              </a:p>
            </p:txBody>
          </p:sp>
        </mc:Fallback>
      </mc:AlternateContent>
      <p:sp>
        <p:nvSpPr>
          <p:cNvPr id="4" name="TextBox 3"/>
          <p:cNvSpPr txBox="1"/>
          <p:nvPr/>
        </p:nvSpPr>
        <p:spPr>
          <a:xfrm>
            <a:off x="0" y="6488668"/>
            <a:ext cx="4286751" cy="369332"/>
          </a:xfrm>
          <a:prstGeom prst="rect">
            <a:avLst/>
          </a:prstGeom>
          <a:noFill/>
        </p:spPr>
        <p:txBody>
          <a:bodyPr wrap="none" rtlCol="0">
            <a:spAutoFit/>
          </a:bodyPr>
          <a:lstStyle/>
          <a:p>
            <a:r>
              <a:rPr lang="en-US" dirty="0" smtClean="0"/>
              <a:t>[</a:t>
            </a:r>
            <a:r>
              <a:rPr lang="en-US" dirty="0" err="1" smtClean="0"/>
              <a:t>Klincesk</a:t>
            </a:r>
            <a:r>
              <a:rPr lang="en-US" dirty="0" smtClean="0"/>
              <a:t>, 1980] [</a:t>
            </a:r>
            <a:r>
              <a:rPr lang="en-US" dirty="0" err="1" smtClean="0"/>
              <a:t>Barequet</a:t>
            </a:r>
            <a:r>
              <a:rPr lang="en-US" dirty="0" smtClean="0"/>
              <a:t> and </a:t>
            </a:r>
            <a:r>
              <a:rPr lang="en-US" dirty="0" err="1" smtClean="0"/>
              <a:t>Sharir</a:t>
            </a:r>
            <a:r>
              <a:rPr lang="en-US" dirty="0" smtClean="0"/>
              <a:t>, 1995]</a:t>
            </a:r>
            <a:endParaRPr lang="en-US" dirty="0"/>
          </a:p>
        </p:txBody>
      </p:sp>
    </p:spTree>
    <p:extLst>
      <p:ext uri="{BB962C8B-B14F-4D97-AF65-F5344CB8AC3E}">
        <p14:creationId xmlns:p14="http://schemas.microsoft.com/office/powerpoint/2010/main" val="2688251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Searching for Structure</a:t>
            </a:r>
            <a:endParaRPr lang="en-US" dirty="0"/>
          </a:p>
        </p:txBody>
      </p:sp>
      <p:sp>
        <p:nvSpPr>
          <p:cNvPr id="3" name="Content Placeholder 2"/>
          <p:cNvSpPr>
            <a:spLocks noGrp="1"/>
          </p:cNvSpPr>
          <p:nvPr>
            <p:ph idx="1"/>
          </p:nvPr>
        </p:nvSpPr>
        <p:spPr>
          <a:xfrm>
            <a:off x="457200" y="1600200"/>
            <a:ext cx="8229600" cy="5257800"/>
          </a:xfrm>
        </p:spPr>
        <p:txBody>
          <a:bodyPr/>
          <a:lstStyle/>
          <a:p>
            <a:pPr marL="0" indent="0" algn="ctr">
              <a:buNone/>
            </a:pPr>
            <a:endParaRPr lang="en-US" sz="2400" dirty="0"/>
          </a:p>
        </p:txBody>
      </p:sp>
    </p:spTree>
    <p:extLst>
      <p:ext uri="{BB962C8B-B14F-4D97-AF65-F5344CB8AC3E}">
        <p14:creationId xmlns:p14="http://schemas.microsoft.com/office/powerpoint/2010/main" val="20596330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What is a shape?</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5257800"/>
              </a:xfrm>
            </p:spPr>
            <p:txBody>
              <a:bodyPr>
                <a:normAutofit/>
              </a:bodyPr>
              <a:lstStyle/>
              <a:p>
                <a:pPr marL="0" indent="0">
                  <a:buNone/>
                </a:pPr>
                <a:endParaRPr lang="en-US" dirty="0" smtClean="0"/>
              </a:p>
              <a:p>
                <a:pPr marL="0" indent="0" algn="ctr">
                  <a:buNone/>
                </a:pPr>
                <a:r>
                  <a:rPr lang="en-US" dirty="0" smtClean="0"/>
                  <a:t>A shape is a finite set of points </a:t>
                </a:r>
                <a14:m>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ℝ</m:t>
                        </m:r>
                      </m:e>
                      <m:sup>
                        <m:r>
                          <a:rPr lang="en-US" b="0" i="1" smtClean="0">
                            <a:latin typeface="Cambria Math" panose="02040503050406030204" pitchFamily="18" charset="0"/>
                          </a:rPr>
                          <m:t>2</m:t>
                        </m:r>
                      </m:sup>
                    </m:sSup>
                  </m:oMath>
                </a14:m>
                <a:r>
                  <a:rPr lang="en-US" dirty="0" smtClean="0"/>
                  <a:t>.</a:t>
                </a: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257800"/>
              </a:xfrm>
              <a:blipFill rotWithShape="0">
                <a:blip r:embed="rId2"/>
                <a:stretch>
                  <a:fillRect/>
                </a:stretch>
              </a:blipFill>
            </p:spPr>
            <p:txBody>
              <a:bodyPr/>
              <a:lstStyle/>
              <a:p>
                <a:r>
                  <a:rPr lang="en-US">
                    <a:noFill/>
                  </a:rPr>
                  <a:t> </a:t>
                </a:r>
              </a:p>
            </p:txBody>
          </p:sp>
        </mc:Fallback>
      </mc:AlternateContent>
      <p:grpSp>
        <p:nvGrpSpPr>
          <p:cNvPr id="46" name="Group 45"/>
          <p:cNvGrpSpPr>
            <a:grpSpLocks noChangeAspect="1"/>
          </p:cNvGrpSpPr>
          <p:nvPr/>
        </p:nvGrpSpPr>
        <p:grpSpPr>
          <a:xfrm>
            <a:off x="6020323" y="4164276"/>
            <a:ext cx="2227599" cy="2430035"/>
            <a:chOff x="6782692" y="4164276"/>
            <a:chExt cx="2227599" cy="2430035"/>
          </a:xfrm>
        </p:grpSpPr>
        <p:sp>
          <p:nvSpPr>
            <p:cNvPr id="50" name="Oval 49"/>
            <p:cNvSpPr>
              <a:spLocks noChangeAspect="1"/>
            </p:cNvSpPr>
            <p:nvPr/>
          </p:nvSpPr>
          <p:spPr>
            <a:xfrm rot="20245245">
              <a:off x="7073783" y="4164276"/>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a:spLocks noChangeAspect="1"/>
            </p:cNvSpPr>
            <p:nvPr/>
          </p:nvSpPr>
          <p:spPr>
            <a:xfrm rot="20245245">
              <a:off x="8918851" y="5608264"/>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a:spLocks noChangeAspect="1"/>
            </p:cNvSpPr>
            <p:nvPr/>
          </p:nvSpPr>
          <p:spPr>
            <a:xfrm rot="20245245">
              <a:off x="6782692" y="6502871"/>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3" name="Group 52"/>
          <p:cNvGrpSpPr>
            <a:grpSpLocks noChangeAspect="1"/>
          </p:cNvGrpSpPr>
          <p:nvPr/>
        </p:nvGrpSpPr>
        <p:grpSpPr>
          <a:xfrm>
            <a:off x="6204968" y="4779080"/>
            <a:ext cx="1294537" cy="1441036"/>
            <a:chOff x="6501568" y="4261921"/>
            <a:chExt cx="2220687" cy="2471993"/>
          </a:xfrm>
        </p:grpSpPr>
        <p:sp>
          <p:nvSpPr>
            <p:cNvPr id="60" name="Oval 59"/>
            <p:cNvSpPr>
              <a:spLocks noChangeAspect="1"/>
            </p:cNvSpPr>
            <p:nvPr/>
          </p:nvSpPr>
          <p:spPr>
            <a:xfrm>
              <a:off x="7601545" y="4261921"/>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a:spLocks noChangeAspect="1"/>
            </p:cNvSpPr>
            <p:nvPr/>
          </p:nvSpPr>
          <p:spPr>
            <a:xfrm>
              <a:off x="8530355" y="4856280"/>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a:spLocks noChangeAspect="1"/>
            </p:cNvSpPr>
            <p:nvPr/>
          </p:nvSpPr>
          <p:spPr>
            <a:xfrm>
              <a:off x="8565396" y="5984559"/>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a:spLocks noChangeAspect="1"/>
            </p:cNvSpPr>
            <p:nvPr/>
          </p:nvSpPr>
          <p:spPr>
            <a:xfrm>
              <a:off x="7554478" y="6577055"/>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a:spLocks noChangeAspect="1"/>
            </p:cNvSpPr>
            <p:nvPr/>
          </p:nvSpPr>
          <p:spPr>
            <a:xfrm>
              <a:off x="6511725" y="6045001"/>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a:spLocks noChangeAspect="1"/>
            </p:cNvSpPr>
            <p:nvPr/>
          </p:nvSpPr>
          <p:spPr>
            <a:xfrm>
              <a:off x="6501568" y="4777382"/>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5587480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Searching for Structure</a:t>
            </a:r>
          </a:p>
        </p:txBody>
      </p:sp>
      <p:sp>
        <p:nvSpPr>
          <p:cNvPr id="3" name="Content Placeholder 2"/>
          <p:cNvSpPr>
            <a:spLocks noGrp="1"/>
          </p:cNvSpPr>
          <p:nvPr>
            <p:ph idx="1"/>
          </p:nvPr>
        </p:nvSpPr>
        <p:spPr>
          <a:xfrm>
            <a:off x="457200" y="1600200"/>
            <a:ext cx="8229600" cy="5257800"/>
          </a:xfrm>
        </p:spPr>
        <p:txBody>
          <a:bodyPr/>
          <a:lstStyle/>
          <a:p>
            <a:pPr marL="0" indent="0" algn="ctr">
              <a:buNone/>
            </a:pPr>
            <a:r>
              <a:rPr lang="en-US" u="sng" dirty="0" smtClean="0"/>
              <a:t>What do we want to compute?</a:t>
            </a:r>
          </a:p>
          <a:p>
            <a:pPr marL="0" indent="0" algn="ctr">
              <a:buNone/>
            </a:pPr>
            <a:r>
              <a:rPr lang="en-US" sz="2400" dirty="0" smtClean="0"/>
              <a:t>What is the structure of the class we are working with?</a:t>
            </a:r>
            <a:endParaRPr lang="en-US" sz="2400" dirty="0"/>
          </a:p>
        </p:txBody>
      </p:sp>
      <p:sp>
        <p:nvSpPr>
          <p:cNvPr id="5" name="TextBox 4"/>
          <p:cNvSpPr txBox="1"/>
          <p:nvPr/>
        </p:nvSpPr>
        <p:spPr>
          <a:xfrm>
            <a:off x="80763" y="5048071"/>
            <a:ext cx="3119637" cy="1569660"/>
          </a:xfrm>
          <a:prstGeom prst="rect">
            <a:avLst/>
          </a:prstGeom>
          <a:noFill/>
        </p:spPr>
        <p:txBody>
          <a:bodyPr wrap="none" rtlCol="0">
            <a:spAutoFit/>
          </a:bodyPr>
          <a:lstStyle/>
          <a:p>
            <a:pPr marL="231775" indent="-231775">
              <a:buFont typeface="Arial" panose="020B0604020202020204" pitchFamily="34" charset="0"/>
              <a:buChar char="•"/>
            </a:pPr>
            <a:r>
              <a:rPr lang="en-US" sz="2400" dirty="0" smtClean="0"/>
              <a:t>Ordered set</a:t>
            </a:r>
          </a:p>
          <a:p>
            <a:pPr marL="231775" indent="-231775">
              <a:buFont typeface="Arial" panose="020B0604020202020204" pitchFamily="34" charset="0"/>
              <a:buChar char="•"/>
            </a:pPr>
            <a:r>
              <a:rPr lang="en-US" sz="2400" dirty="0" smtClean="0"/>
              <a:t>Inner-product space</a:t>
            </a:r>
          </a:p>
          <a:p>
            <a:pPr marL="231775" indent="-231775">
              <a:buFont typeface="Arial" panose="020B0604020202020204" pitchFamily="34" charset="0"/>
              <a:buChar char="•"/>
            </a:pPr>
            <a:r>
              <a:rPr lang="en-US" sz="2400" dirty="0" smtClean="0"/>
              <a:t>Group representation</a:t>
            </a:r>
          </a:p>
          <a:p>
            <a:pPr marL="231775" indent="-231775">
              <a:buFont typeface="Arial" panose="020B0604020202020204" pitchFamily="34" charset="0"/>
              <a:buChar char="•"/>
            </a:pPr>
            <a:r>
              <a:rPr lang="en-US" sz="2400" dirty="0" smtClean="0"/>
              <a:t>Currents</a:t>
            </a:r>
            <a:endParaRPr lang="en-US" sz="2400" dirty="0"/>
          </a:p>
        </p:txBody>
      </p:sp>
    </p:spTree>
    <p:extLst>
      <p:ext uri="{BB962C8B-B14F-4D97-AF65-F5344CB8AC3E}">
        <p14:creationId xmlns:p14="http://schemas.microsoft.com/office/powerpoint/2010/main" val="539761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Searching for Structure</a:t>
            </a:r>
          </a:p>
        </p:txBody>
      </p:sp>
      <p:sp>
        <p:nvSpPr>
          <p:cNvPr id="3" name="Content Placeholder 2"/>
          <p:cNvSpPr>
            <a:spLocks noGrp="1"/>
          </p:cNvSpPr>
          <p:nvPr>
            <p:ph idx="1"/>
          </p:nvPr>
        </p:nvSpPr>
        <p:spPr>
          <a:xfrm>
            <a:off x="457200" y="1600200"/>
            <a:ext cx="8229600" cy="5257800"/>
          </a:xfrm>
        </p:spPr>
        <p:txBody>
          <a:bodyPr>
            <a:noAutofit/>
          </a:bodyPr>
          <a:lstStyle/>
          <a:p>
            <a:pPr marL="0" indent="0" algn="ctr">
              <a:buNone/>
            </a:pPr>
            <a:r>
              <a:rPr lang="en-US" u="sng" dirty="0" smtClean="0"/>
              <a:t>What do we want to compute?</a:t>
            </a:r>
          </a:p>
          <a:p>
            <a:pPr marL="0" indent="0" algn="ctr">
              <a:buNone/>
            </a:pPr>
            <a:r>
              <a:rPr lang="en-US" sz="2400" dirty="0"/>
              <a:t>What is the structure of the class we are working with?</a:t>
            </a:r>
          </a:p>
          <a:p>
            <a:pPr marL="0" indent="0" algn="ctr">
              <a:buNone/>
            </a:pPr>
            <a:endParaRPr lang="en-US" u="sng" dirty="0" smtClean="0"/>
          </a:p>
          <a:p>
            <a:pPr marL="0" indent="0" algn="ctr">
              <a:buNone/>
            </a:pPr>
            <a:r>
              <a:rPr lang="en-US" u="sng" dirty="0" smtClean="0"/>
              <a:t>How </a:t>
            </a:r>
            <a:r>
              <a:rPr lang="en-US" u="sng" dirty="0"/>
              <a:t>do we compute it effectively?</a:t>
            </a:r>
          </a:p>
          <a:p>
            <a:pPr marL="0" indent="0" algn="ctr">
              <a:buNone/>
            </a:pPr>
            <a:r>
              <a:rPr lang="en-US" sz="2400" dirty="0"/>
              <a:t>What is the </a:t>
            </a:r>
            <a:r>
              <a:rPr lang="en-US" sz="2400" dirty="0" smtClean="0"/>
              <a:t>structure of </a:t>
            </a:r>
            <a:r>
              <a:rPr lang="en-US" sz="2400" dirty="0"/>
              <a:t>the computation we are performing</a:t>
            </a:r>
            <a:r>
              <a:rPr lang="en-US" sz="2400" dirty="0" smtClean="0"/>
              <a:t>?</a:t>
            </a:r>
            <a:endParaRPr lang="en-US" sz="2400" dirty="0"/>
          </a:p>
        </p:txBody>
      </p:sp>
      <p:sp>
        <p:nvSpPr>
          <p:cNvPr id="5" name="TextBox 4"/>
          <p:cNvSpPr txBox="1"/>
          <p:nvPr/>
        </p:nvSpPr>
        <p:spPr>
          <a:xfrm>
            <a:off x="3066977" y="5048071"/>
            <a:ext cx="3257623" cy="1200329"/>
          </a:xfrm>
          <a:prstGeom prst="rect">
            <a:avLst/>
          </a:prstGeom>
          <a:noFill/>
        </p:spPr>
        <p:txBody>
          <a:bodyPr wrap="none" rtlCol="0">
            <a:spAutoFit/>
          </a:bodyPr>
          <a:lstStyle/>
          <a:p>
            <a:pPr marL="231775" indent="-231775">
              <a:buFont typeface="Arial" panose="020B0604020202020204" pitchFamily="34" charset="0"/>
              <a:buChar char="•"/>
            </a:pPr>
            <a:r>
              <a:rPr lang="en-US" sz="2400" dirty="0" err="1" smtClean="0"/>
              <a:t>Memoization</a:t>
            </a:r>
            <a:endParaRPr lang="en-US" sz="2400" dirty="0" smtClean="0"/>
          </a:p>
          <a:p>
            <a:pPr marL="231775" indent="-231775">
              <a:buFont typeface="Arial" panose="020B0604020202020204" pitchFamily="34" charset="0"/>
              <a:buChar char="•"/>
            </a:pPr>
            <a:r>
              <a:rPr lang="en-US" sz="2400" dirty="0" smtClean="0"/>
              <a:t>Divide-and-conquer</a:t>
            </a:r>
          </a:p>
          <a:p>
            <a:pPr marL="231775" indent="-231775">
              <a:buFont typeface="Arial" panose="020B0604020202020204" pitchFamily="34" charset="0"/>
              <a:buChar char="•"/>
            </a:pPr>
            <a:r>
              <a:rPr lang="en-US" sz="2400" dirty="0" smtClean="0"/>
              <a:t>Dynamic programming</a:t>
            </a:r>
            <a:endParaRPr lang="en-US" sz="2400" dirty="0"/>
          </a:p>
        </p:txBody>
      </p:sp>
      <p:sp>
        <p:nvSpPr>
          <p:cNvPr id="6" name="TextBox 5"/>
          <p:cNvSpPr txBox="1"/>
          <p:nvPr/>
        </p:nvSpPr>
        <p:spPr>
          <a:xfrm>
            <a:off x="80763" y="5048071"/>
            <a:ext cx="3119637" cy="1569660"/>
          </a:xfrm>
          <a:prstGeom prst="rect">
            <a:avLst/>
          </a:prstGeom>
          <a:noFill/>
        </p:spPr>
        <p:txBody>
          <a:bodyPr wrap="none" rtlCol="0">
            <a:spAutoFit/>
          </a:bodyPr>
          <a:lstStyle/>
          <a:p>
            <a:pPr marL="231775" indent="-231775">
              <a:buFont typeface="Arial" panose="020B0604020202020204" pitchFamily="34" charset="0"/>
              <a:buChar char="•"/>
            </a:pPr>
            <a:r>
              <a:rPr lang="en-US" sz="2400" dirty="0" smtClean="0"/>
              <a:t>Ordered set</a:t>
            </a:r>
          </a:p>
          <a:p>
            <a:pPr marL="231775" indent="-231775">
              <a:buFont typeface="Arial" panose="020B0604020202020204" pitchFamily="34" charset="0"/>
              <a:buChar char="•"/>
            </a:pPr>
            <a:r>
              <a:rPr lang="en-US" sz="2400" dirty="0" smtClean="0"/>
              <a:t>Inner-product space</a:t>
            </a:r>
          </a:p>
          <a:p>
            <a:pPr marL="231775" indent="-231775">
              <a:buFont typeface="Arial" panose="020B0604020202020204" pitchFamily="34" charset="0"/>
              <a:buChar char="•"/>
            </a:pPr>
            <a:r>
              <a:rPr lang="en-US" sz="2400" dirty="0" smtClean="0"/>
              <a:t>Group representation</a:t>
            </a:r>
          </a:p>
          <a:p>
            <a:pPr marL="231775" indent="-231775">
              <a:buFont typeface="Arial" panose="020B0604020202020204" pitchFamily="34" charset="0"/>
              <a:buChar char="•"/>
            </a:pPr>
            <a:r>
              <a:rPr lang="en-US" sz="2400" dirty="0" smtClean="0"/>
              <a:t>Currents</a:t>
            </a:r>
            <a:endParaRPr lang="en-US" sz="2400" dirty="0"/>
          </a:p>
        </p:txBody>
      </p:sp>
    </p:spTree>
    <p:extLst>
      <p:ext uri="{BB962C8B-B14F-4D97-AF65-F5344CB8AC3E}">
        <p14:creationId xmlns:p14="http://schemas.microsoft.com/office/powerpoint/2010/main" val="2808559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Searching for Structure</a:t>
            </a:r>
          </a:p>
        </p:txBody>
      </p:sp>
      <p:sp>
        <p:nvSpPr>
          <p:cNvPr id="3" name="Content Placeholder 2"/>
          <p:cNvSpPr>
            <a:spLocks noGrp="1"/>
          </p:cNvSpPr>
          <p:nvPr>
            <p:ph idx="1"/>
          </p:nvPr>
        </p:nvSpPr>
        <p:spPr>
          <a:xfrm>
            <a:off x="457200" y="1600200"/>
            <a:ext cx="8229600" cy="5257800"/>
          </a:xfrm>
        </p:spPr>
        <p:txBody>
          <a:bodyPr>
            <a:noAutofit/>
          </a:bodyPr>
          <a:lstStyle/>
          <a:p>
            <a:pPr marL="0" indent="0" algn="ctr">
              <a:buNone/>
            </a:pPr>
            <a:r>
              <a:rPr lang="en-US" u="sng" dirty="0" smtClean="0"/>
              <a:t>What do we want to compute?</a:t>
            </a:r>
          </a:p>
          <a:p>
            <a:pPr marL="0" indent="0" algn="ctr">
              <a:buNone/>
            </a:pPr>
            <a:r>
              <a:rPr lang="en-US" sz="2400" dirty="0"/>
              <a:t>What is the structure of the class we are working with?</a:t>
            </a:r>
          </a:p>
          <a:p>
            <a:pPr marL="0" indent="0" algn="ctr">
              <a:buNone/>
            </a:pPr>
            <a:endParaRPr lang="en-US" u="sng" dirty="0" smtClean="0"/>
          </a:p>
          <a:p>
            <a:pPr marL="0" indent="0" algn="ctr">
              <a:buNone/>
            </a:pPr>
            <a:r>
              <a:rPr lang="en-US" u="sng" dirty="0" smtClean="0"/>
              <a:t>How </a:t>
            </a:r>
            <a:r>
              <a:rPr lang="en-US" u="sng" dirty="0"/>
              <a:t>do we compute it effectively?</a:t>
            </a:r>
          </a:p>
          <a:p>
            <a:pPr marL="0" indent="0" algn="ctr">
              <a:buNone/>
            </a:pPr>
            <a:r>
              <a:rPr lang="en-US" sz="2400" dirty="0"/>
              <a:t>What is the </a:t>
            </a:r>
            <a:r>
              <a:rPr lang="en-US" sz="2400" dirty="0" smtClean="0"/>
              <a:t>structure of </a:t>
            </a:r>
            <a:r>
              <a:rPr lang="en-US" sz="2400" dirty="0"/>
              <a:t>the computation we are performing?</a:t>
            </a:r>
          </a:p>
          <a:p>
            <a:pPr marL="0" indent="0" algn="ctr">
              <a:buNone/>
            </a:pPr>
            <a:r>
              <a:rPr lang="en-US" sz="2400" dirty="0" smtClean="0"/>
              <a:t>What </a:t>
            </a:r>
            <a:r>
              <a:rPr lang="en-US" sz="2400" dirty="0"/>
              <a:t>is the structure of the </a:t>
            </a:r>
            <a:r>
              <a:rPr lang="en-US" sz="2400" dirty="0" smtClean="0"/>
              <a:t>instance we are considering?</a:t>
            </a:r>
          </a:p>
        </p:txBody>
      </p:sp>
      <p:sp>
        <p:nvSpPr>
          <p:cNvPr id="4" name="TextBox 3"/>
          <p:cNvSpPr txBox="1"/>
          <p:nvPr/>
        </p:nvSpPr>
        <p:spPr>
          <a:xfrm>
            <a:off x="5999613" y="5036403"/>
            <a:ext cx="3144387" cy="830997"/>
          </a:xfrm>
          <a:prstGeom prst="rect">
            <a:avLst/>
          </a:prstGeom>
          <a:noFill/>
        </p:spPr>
        <p:txBody>
          <a:bodyPr wrap="square" rtlCol="0">
            <a:spAutoFit/>
          </a:bodyPr>
          <a:lstStyle/>
          <a:p>
            <a:pPr marL="231775" indent="-231775">
              <a:buFont typeface="Arial" panose="020B0604020202020204" pitchFamily="34" charset="0"/>
              <a:buChar char="•"/>
            </a:pPr>
            <a:r>
              <a:rPr lang="en-US" sz="2400" dirty="0" smtClean="0"/>
              <a:t>Partial matching table</a:t>
            </a:r>
          </a:p>
          <a:p>
            <a:pPr marL="231775" indent="-231775">
              <a:buFont typeface="Arial" panose="020B0604020202020204" pitchFamily="34" charset="0"/>
              <a:buChar char="•"/>
            </a:pPr>
            <a:r>
              <a:rPr lang="en-US" sz="2400" dirty="0" smtClean="0"/>
              <a:t>Adaptive </a:t>
            </a:r>
            <a:r>
              <a:rPr lang="en-US" sz="2400" dirty="0" err="1" smtClean="0"/>
              <a:t>octree</a:t>
            </a:r>
            <a:endParaRPr lang="en-US" sz="2400" dirty="0"/>
          </a:p>
        </p:txBody>
      </p:sp>
      <p:sp>
        <p:nvSpPr>
          <p:cNvPr id="5" name="TextBox 4"/>
          <p:cNvSpPr txBox="1"/>
          <p:nvPr/>
        </p:nvSpPr>
        <p:spPr>
          <a:xfrm>
            <a:off x="3066977" y="5048071"/>
            <a:ext cx="3257623" cy="1200329"/>
          </a:xfrm>
          <a:prstGeom prst="rect">
            <a:avLst/>
          </a:prstGeom>
          <a:noFill/>
        </p:spPr>
        <p:txBody>
          <a:bodyPr wrap="none" rtlCol="0">
            <a:spAutoFit/>
          </a:bodyPr>
          <a:lstStyle/>
          <a:p>
            <a:pPr marL="231775" indent="-231775">
              <a:buFont typeface="Arial" panose="020B0604020202020204" pitchFamily="34" charset="0"/>
              <a:buChar char="•"/>
            </a:pPr>
            <a:r>
              <a:rPr lang="en-US" sz="2400" dirty="0" err="1" smtClean="0"/>
              <a:t>Memoization</a:t>
            </a:r>
            <a:endParaRPr lang="en-US" sz="2400" dirty="0" smtClean="0"/>
          </a:p>
          <a:p>
            <a:pPr marL="231775" indent="-231775">
              <a:buFont typeface="Arial" panose="020B0604020202020204" pitchFamily="34" charset="0"/>
              <a:buChar char="•"/>
            </a:pPr>
            <a:r>
              <a:rPr lang="en-US" sz="2400" dirty="0" smtClean="0"/>
              <a:t>Divide-and-conquer</a:t>
            </a:r>
          </a:p>
          <a:p>
            <a:pPr marL="231775" indent="-231775">
              <a:buFont typeface="Arial" panose="020B0604020202020204" pitchFamily="34" charset="0"/>
              <a:buChar char="•"/>
            </a:pPr>
            <a:r>
              <a:rPr lang="en-US" sz="2400" dirty="0" smtClean="0"/>
              <a:t>Dynamic programming</a:t>
            </a:r>
            <a:endParaRPr lang="en-US" sz="2400" dirty="0"/>
          </a:p>
        </p:txBody>
      </p:sp>
      <p:sp>
        <p:nvSpPr>
          <p:cNvPr id="6" name="TextBox 5"/>
          <p:cNvSpPr txBox="1"/>
          <p:nvPr/>
        </p:nvSpPr>
        <p:spPr>
          <a:xfrm>
            <a:off x="80763" y="5048071"/>
            <a:ext cx="3119637" cy="1569660"/>
          </a:xfrm>
          <a:prstGeom prst="rect">
            <a:avLst/>
          </a:prstGeom>
          <a:noFill/>
        </p:spPr>
        <p:txBody>
          <a:bodyPr wrap="none" rtlCol="0">
            <a:spAutoFit/>
          </a:bodyPr>
          <a:lstStyle/>
          <a:p>
            <a:pPr marL="231775" indent="-231775">
              <a:buFont typeface="Arial" panose="020B0604020202020204" pitchFamily="34" charset="0"/>
              <a:buChar char="•"/>
            </a:pPr>
            <a:r>
              <a:rPr lang="en-US" sz="2400" dirty="0" smtClean="0"/>
              <a:t>Ordered set</a:t>
            </a:r>
          </a:p>
          <a:p>
            <a:pPr marL="231775" indent="-231775">
              <a:buFont typeface="Arial" panose="020B0604020202020204" pitchFamily="34" charset="0"/>
              <a:buChar char="•"/>
            </a:pPr>
            <a:r>
              <a:rPr lang="en-US" sz="2400" dirty="0" smtClean="0"/>
              <a:t>Inner-product space</a:t>
            </a:r>
          </a:p>
          <a:p>
            <a:pPr marL="231775" indent="-231775">
              <a:buFont typeface="Arial" panose="020B0604020202020204" pitchFamily="34" charset="0"/>
              <a:buChar char="•"/>
            </a:pPr>
            <a:r>
              <a:rPr lang="en-US" sz="2400" dirty="0" smtClean="0"/>
              <a:t>Group representation</a:t>
            </a:r>
          </a:p>
          <a:p>
            <a:pPr marL="231775" indent="-231775">
              <a:buFont typeface="Arial" panose="020B0604020202020204" pitchFamily="34" charset="0"/>
              <a:buChar char="•"/>
            </a:pPr>
            <a:r>
              <a:rPr lang="en-US" sz="2400" dirty="0" smtClean="0"/>
              <a:t>Currents</a:t>
            </a:r>
            <a:endParaRPr lang="en-US" sz="2400" dirty="0"/>
          </a:p>
        </p:txBody>
      </p:sp>
    </p:spTree>
    <p:extLst>
      <p:ext uri="{BB962C8B-B14F-4D97-AF65-F5344CB8AC3E}">
        <p14:creationId xmlns:p14="http://schemas.microsoft.com/office/powerpoint/2010/main" val="3703664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0"/>
            <a:ext cx="8229600" cy="2286000"/>
          </a:xfrm>
        </p:spPr>
        <p:txBody>
          <a:bodyPr>
            <a:normAutofit/>
          </a:bodyPr>
          <a:lstStyle/>
          <a:p>
            <a:pPr marL="0" indent="0" algn="ctr">
              <a:buNone/>
            </a:pPr>
            <a:r>
              <a:rPr lang="en-US" sz="13800" dirty="0" smtClean="0"/>
              <a:t>Thank you</a:t>
            </a:r>
            <a:endParaRPr lang="en-US" sz="13800" dirty="0"/>
          </a:p>
        </p:txBody>
      </p:sp>
    </p:spTree>
    <p:extLst>
      <p:ext uri="{BB962C8B-B14F-4D97-AF65-F5344CB8AC3E}">
        <p14:creationId xmlns:p14="http://schemas.microsoft.com/office/powerpoint/2010/main" val="291866881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5257800"/>
              </a:xfrm>
            </p:spPr>
            <p:txBody>
              <a:bodyPr>
                <a:normAutofit/>
              </a:bodyPr>
              <a:lstStyle/>
              <a:p>
                <a:r>
                  <a:rPr lang="en-US" sz="2000" dirty="0" smtClean="0"/>
                  <a:t>Can </a:t>
                </a:r>
                <a:r>
                  <a:rPr lang="en-US" sz="2000" dirty="0" err="1" smtClean="0"/>
                  <a:t>iso</a:t>
                </a:r>
                <a:r>
                  <a:rPr lang="en-US" sz="2000" dirty="0" smtClean="0"/>
                  <a:t>-surface extraction be extended to more general space partitions?</a:t>
                </a:r>
              </a:p>
              <a:p>
                <a:r>
                  <a:rPr lang="en-US" sz="2000" dirty="0" smtClean="0"/>
                  <a:t>Can area minimizing triangulations be obtained through successive edge flips? If so, how does the efficiency compare?</a:t>
                </a:r>
              </a:p>
              <a:p>
                <a:r>
                  <a:rPr lang="en-US" sz="2000" dirty="0" smtClean="0"/>
                  <a:t>Is there a </a:t>
                </a:r>
                <a:r>
                  <a:rPr lang="en-US" sz="2000" dirty="0" err="1" smtClean="0"/>
                  <a:t>Dirichlet</a:t>
                </a:r>
                <a:r>
                  <a:rPr lang="en-US" sz="2000" dirty="0" smtClean="0"/>
                  <a:t> minimizing triangulation [</a:t>
                </a:r>
                <a:r>
                  <a:rPr lang="en-US" sz="2000" dirty="0" err="1" smtClean="0"/>
                  <a:t>Rippa</a:t>
                </a:r>
                <a:r>
                  <a:rPr lang="en-US" sz="2000" dirty="0" smtClean="0"/>
                  <a:t>, 1990] for a closed polygonal curve in 3D? Is it related to area minimizing triangulation? </a:t>
                </a:r>
              </a:p>
              <a:p>
                <a:r>
                  <a:rPr lang="en-US" sz="2000" dirty="0" smtClean="0"/>
                  <a:t>Does the optimality of the Delaunay triangulation translate into optimality of the extracted level-set?</a:t>
                </a:r>
              </a:p>
              <a:p>
                <a:r>
                  <a:rPr lang="en-US" sz="2000" dirty="0" smtClean="0"/>
                  <a:t>Is the minimal area triangulation of a simple closed polygon on a convex surface guaranteed to not self-intersect?</a:t>
                </a:r>
              </a:p>
              <a:p>
                <a:r>
                  <a:rPr lang="en-US" sz="2000" dirty="0" smtClean="0"/>
                  <a:t>Extend symmetry detection to circular/spherical parameterizations by redefining the “action of </a:t>
                </a:r>
                <a14:m>
                  <m:oMath xmlns:m="http://schemas.openxmlformats.org/officeDocument/2006/math">
                    <m:r>
                      <a:rPr lang="en-US" sz="2000" b="0" i="1" smtClean="0">
                        <a:latin typeface="Cambria Math" panose="02040503050406030204" pitchFamily="18" charset="0"/>
                      </a:rPr>
                      <m:t>𝑆𝑂</m:t>
                    </m:r>
                    <m:r>
                      <a:rPr lang="en-US" sz="2000" b="0" i="1" smtClean="0">
                        <a:latin typeface="Cambria Math" panose="02040503050406030204" pitchFamily="18" charset="0"/>
                      </a:rPr>
                      <m:t>(2)/</m:t>
                    </m:r>
                    <m:r>
                      <a:rPr lang="en-US" sz="2000" b="0" i="1" smtClean="0">
                        <a:latin typeface="Cambria Math" panose="02040503050406030204" pitchFamily="18" charset="0"/>
                      </a:rPr>
                      <m:t>𝑆𝑂</m:t>
                    </m:r>
                    <m:r>
                      <a:rPr lang="en-US" sz="2000" b="0" i="1" smtClean="0">
                        <a:latin typeface="Cambria Math" panose="02040503050406030204" pitchFamily="18" charset="0"/>
                      </a:rPr>
                      <m:t>(3)</m:t>
                    </m:r>
                  </m:oMath>
                </a14:m>
                <a:r>
                  <a:rPr lang="en-US" sz="2000" dirty="0" smtClean="0"/>
                  <a:t>” on functions.</a:t>
                </a:r>
              </a:p>
              <a:p>
                <a:r>
                  <a:rPr lang="en-US" sz="2000" dirty="0" smtClean="0"/>
                  <a:t>We don’t need the full power of linearity for symmetry detection. What is the minimal structure needed to apply representation theory methods?</a:t>
                </a:r>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257800"/>
              </a:xfrm>
              <a:blipFill rotWithShape="0">
                <a:blip r:embed="rId2"/>
                <a:stretch>
                  <a:fillRect l="-667" t="-696" r="-815"/>
                </a:stretch>
              </a:blipFill>
            </p:spPr>
            <p:txBody>
              <a:bodyPr/>
              <a:lstStyle/>
              <a:p>
                <a:r>
                  <a:rPr lang="en-US">
                    <a:noFill/>
                  </a:rPr>
                  <a:t> </a:t>
                </a:r>
              </a:p>
            </p:txBody>
          </p:sp>
        </mc:Fallback>
      </mc:AlternateContent>
    </p:spTree>
    <p:extLst>
      <p:ext uri="{BB962C8B-B14F-4D97-AF65-F5344CB8AC3E}">
        <p14:creationId xmlns:p14="http://schemas.microsoft.com/office/powerpoint/2010/main" val="7982732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What do we want to compute?</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en-US" dirty="0" smtClean="0"/>
                  <a:t>Given </a:t>
                </a:r>
                <a14:m>
                  <m:oMath xmlns:m="http://schemas.openxmlformats.org/officeDocument/2006/math">
                    <m:r>
                      <a:rPr lang="en-US" b="0" i="1" smtClean="0">
                        <a:latin typeface="Cambria Math" panose="02040503050406030204" pitchFamily="18" charset="0"/>
                      </a:rPr>
                      <m:t>𝑃</m:t>
                    </m:r>
                  </m:oMath>
                </a14:m>
                <a:r>
                  <a:rPr lang="en-US" sz="3200" dirty="0" smtClean="0"/>
                  <a:t>, find </a:t>
                </a:r>
                <a14:m>
                  <m:oMath xmlns:m="http://schemas.openxmlformats.org/officeDocument/2006/math">
                    <m:r>
                      <a:rPr lang="en-US" sz="3200" b="0" i="1" smtClean="0">
                        <a:latin typeface="Cambria Math" panose="02040503050406030204" pitchFamily="18" charset="0"/>
                      </a:rPr>
                      <m:t>𝑐</m:t>
                    </m:r>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ℝ</m:t>
                        </m:r>
                      </m:e>
                      <m:sup>
                        <m:r>
                          <a:rPr lang="en-US" sz="3200" b="0" i="1" smtClean="0">
                            <a:latin typeface="Cambria Math" panose="02040503050406030204" pitchFamily="18" charset="0"/>
                          </a:rPr>
                          <m:t>2</m:t>
                        </m:r>
                      </m:sup>
                    </m:sSup>
                  </m:oMath>
                </a14:m>
                <a:r>
                  <a:rPr lang="en-US" sz="3200" dirty="0" smtClean="0"/>
                  <a:t> and </a:t>
                </a:r>
                <a14:m>
                  <m:oMath xmlns:m="http://schemas.openxmlformats.org/officeDocument/2006/math">
                    <m:r>
                      <a:rPr lang="en-US" sz="3200" b="0" i="1" smtClean="0">
                        <a:latin typeface="Cambria Math" panose="02040503050406030204" pitchFamily="18" charset="0"/>
                      </a:rPr>
                      <m:t>𝜃</m:t>
                    </m:r>
                    <m:r>
                      <a:rPr lang="en-US" sz="3200" b="0" i="1" smtClean="0">
                        <a:latin typeface="Cambria Math" panose="02040503050406030204" pitchFamily="18" charset="0"/>
                      </a:rPr>
                      <m:t>∈[0,2</m:t>
                    </m:r>
                    <m:r>
                      <a:rPr lang="en-US" sz="3200" b="0" i="1" smtClean="0">
                        <a:latin typeface="Cambria Math" panose="02040503050406030204" pitchFamily="18" charset="0"/>
                      </a:rPr>
                      <m:t>𝜋</m:t>
                    </m:r>
                    <m:r>
                      <a:rPr lang="en-US" sz="3200" b="0" i="1" smtClean="0">
                        <a:latin typeface="Cambria Math" panose="02040503050406030204" pitchFamily="18" charset="0"/>
                      </a:rPr>
                      <m:t>)</m:t>
                    </m:r>
                  </m:oMath>
                </a14:m>
                <a:r>
                  <a:rPr lang="en-US" sz="3200" dirty="0" smtClean="0"/>
                  <a:t> such that a rotation by angle </a:t>
                </a:r>
                <a14:m>
                  <m:oMath xmlns:m="http://schemas.openxmlformats.org/officeDocument/2006/math">
                    <m:r>
                      <a:rPr lang="en-US" sz="3200" b="0" i="1" smtClean="0">
                        <a:latin typeface="Cambria Math" panose="02040503050406030204" pitchFamily="18" charset="0"/>
                      </a:rPr>
                      <m:t>𝜃</m:t>
                    </m:r>
                  </m:oMath>
                </a14:m>
                <a:r>
                  <a:rPr lang="en-US" sz="3200" dirty="0" smtClean="0"/>
                  <a:t> about </a:t>
                </a:r>
                <a14:m>
                  <m:oMath xmlns:m="http://schemas.openxmlformats.org/officeDocument/2006/math">
                    <m:r>
                      <a:rPr lang="en-US" sz="3200" b="0" i="1" smtClean="0">
                        <a:latin typeface="Cambria Math" panose="02040503050406030204" pitchFamily="18" charset="0"/>
                      </a:rPr>
                      <m:t>𝑐</m:t>
                    </m:r>
                  </m:oMath>
                </a14:m>
                <a:r>
                  <a:rPr lang="en-US" sz="3200" dirty="0" smtClean="0"/>
                  <a:t> maps </a:t>
                </a:r>
                <a14:m>
                  <m:oMath xmlns:m="http://schemas.openxmlformats.org/officeDocument/2006/math">
                    <m:r>
                      <a:rPr lang="en-US" sz="3200" b="0" i="1" smtClean="0">
                        <a:latin typeface="Cambria Math" panose="02040503050406030204" pitchFamily="18" charset="0"/>
                      </a:rPr>
                      <m:t>𝑃</m:t>
                    </m:r>
                  </m:oMath>
                </a14:m>
                <a:r>
                  <a:rPr lang="en-US" sz="3200" dirty="0" smtClean="0"/>
                  <a:t> to itself.</a:t>
                </a:r>
                <a:br>
                  <a:rPr lang="en-US" sz="3200" dirty="0" smtClean="0"/>
                </a:br>
                <a:endParaRPr lang="en-US" dirty="0" smtClean="0"/>
              </a:p>
              <a:p>
                <a:pPr marL="804863" lvl="1" indent="-404813">
                  <a:buFont typeface="+mj-lt"/>
                  <a:buAutoNum type="arabicPeriod"/>
                </a:pPr>
                <a:r>
                  <a:rPr lang="en-US" sz="2800" dirty="0" smtClean="0"/>
                  <a:t>Averaging commutes with affine maps:</a:t>
                </a:r>
              </a:p>
              <a:p>
                <a:pPr marL="400050" lvl="1" indent="0">
                  <a:buNone/>
                </a:pPr>
                <a14:m>
                  <m:oMath xmlns:m="http://schemas.openxmlformats.org/officeDocument/2006/math">
                    <m:r>
                      <a:rPr lang="en-US" sz="2800" b="0" i="1" smtClean="0">
                        <a:latin typeface="Cambria Math" panose="02040503050406030204" pitchFamily="18" charset="0"/>
                      </a:rPr>
                      <m:t>⇒</m:t>
                    </m:r>
                  </m:oMath>
                </a14:m>
                <a:r>
                  <a:rPr lang="en-US" sz="2800" dirty="0" smtClean="0"/>
                  <a:t> </a:t>
                </a:r>
                <a14:m>
                  <m:oMath xmlns:m="http://schemas.openxmlformats.org/officeDocument/2006/math">
                    <m:r>
                      <a:rPr lang="en-US" sz="2800" b="0" i="1" smtClean="0">
                        <a:latin typeface="Cambria Math" panose="02040503050406030204" pitchFamily="18" charset="0"/>
                      </a:rPr>
                      <m:t>𝑐</m:t>
                    </m:r>
                  </m:oMath>
                </a14:m>
                <a:r>
                  <a:rPr lang="en-US" sz="2800" dirty="0" smtClean="0"/>
                  <a:t>  is the center of mass.</a:t>
                </a:r>
              </a:p>
              <a:p>
                <a:pPr marL="804863" lvl="1" indent="-404813">
                  <a:buFont typeface="+mj-lt"/>
                  <a:buAutoNum type="arabicPeriod" startAt="2"/>
                </a:pPr>
                <a:r>
                  <a:rPr lang="en-US" dirty="0" smtClean="0"/>
                  <a:t>The rotation is a </a:t>
                </a:r>
                <a:r>
                  <a:rPr lang="en-US" dirty="0" err="1" smtClean="0"/>
                  <a:t>bijection</a:t>
                </a:r>
                <a:r>
                  <a:rPr lang="en-US" dirty="0" smtClean="0"/>
                  <a:t>:</a:t>
                </a:r>
                <a:endParaRPr lang="en-US" b="0" i="1" dirty="0" smtClean="0">
                  <a:latin typeface="Cambria Math" panose="02040503050406030204" pitchFamily="18" charset="0"/>
                </a:endParaRPr>
              </a:p>
              <a:p>
                <a:pPr marL="400050" lvl="1" indent="0">
                  <a:buNone/>
                </a:pPr>
                <a14:m>
                  <m:oMath xmlns:m="http://schemas.openxmlformats.org/officeDocument/2006/math">
                    <m:r>
                      <a:rPr lang="en-US" sz="2800" b="0" i="1" smtClean="0">
                        <a:latin typeface="Cambria Math" panose="02040503050406030204" pitchFamily="18" charset="0"/>
                      </a:rPr>
                      <m:t>⇒</m:t>
                    </m:r>
                  </m:oMath>
                </a14:m>
                <a:r>
                  <a:rPr lang="en-US" sz="2800" dirty="0" smtClean="0"/>
                  <a:t> </a:t>
                </a:r>
                <a14:m>
                  <m:oMath xmlns:m="http://schemas.openxmlformats.org/officeDocument/2006/math">
                    <m:r>
                      <a:rPr lang="en-US" sz="2800" b="0" i="1" dirty="0" smtClean="0">
                        <a:latin typeface="Cambria Math" panose="02040503050406030204" pitchFamily="18" charset="0"/>
                      </a:rPr>
                      <m:t>𝜃</m:t>
                    </m:r>
                    <m:r>
                      <a:rPr lang="en-US" sz="2800" b="0" i="1" dirty="0" smtClean="0">
                        <a:latin typeface="Cambria Math" panose="02040503050406030204" pitchFamily="18" charset="0"/>
                      </a:rPr>
                      <m:t>∈</m:t>
                    </m:r>
                    <m:sSub>
                      <m:sSubPr>
                        <m:ctrlPr>
                          <a:rPr lang="en-US" sz="2800" b="0" i="1" dirty="0" smtClean="0">
                            <a:latin typeface="Cambria Math" panose="02040503050406030204" pitchFamily="18" charset="0"/>
                          </a:rPr>
                        </m:ctrlPr>
                      </m:sSubPr>
                      <m:e>
                        <m:d>
                          <m:dPr>
                            <m:begChr m:val="{"/>
                            <m:endChr m:val="}"/>
                            <m:ctrlPr>
                              <a:rPr lang="en-US" sz="2800" b="0" i="1" dirty="0" smtClean="0">
                                <a:latin typeface="Cambria Math" panose="02040503050406030204" pitchFamily="18" charset="0"/>
                              </a:rPr>
                            </m:ctrlPr>
                          </m:dPr>
                          <m:e>
                            <m:r>
                              <a:rPr lang="en-US" sz="2800" b="0" i="1" dirty="0" smtClean="0">
                                <a:latin typeface="Cambria Math" panose="02040503050406030204" pitchFamily="18" charset="0"/>
                              </a:rPr>
                              <m:t>∠</m:t>
                            </m:r>
                            <m:r>
                              <a:rPr lang="en-US" sz="2800" b="0" i="1" dirty="0" smtClean="0">
                                <a:latin typeface="Cambria Math" panose="02040503050406030204" pitchFamily="18" charset="0"/>
                              </a:rPr>
                              <m:t>𝑝𝑞</m:t>
                            </m:r>
                          </m:e>
                        </m:d>
                      </m:e>
                      <m:sub>
                        <m:r>
                          <a:rPr lang="en-US" sz="2800" b="0" i="1" dirty="0" smtClean="0">
                            <a:latin typeface="Cambria Math" panose="02040503050406030204" pitchFamily="18" charset="0"/>
                          </a:rPr>
                          <m:t>𝑞</m:t>
                        </m:r>
                        <m:r>
                          <a:rPr lang="en-US" sz="2800" b="0" i="1" dirty="0" smtClean="0">
                            <a:latin typeface="Cambria Math" panose="02040503050406030204" pitchFamily="18" charset="0"/>
                          </a:rPr>
                          <m:t>∈</m:t>
                        </m:r>
                        <m:r>
                          <a:rPr lang="en-US" sz="2800" b="0" i="1" dirty="0" smtClean="0">
                            <a:latin typeface="Cambria Math" panose="02040503050406030204" pitchFamily="18" charset="0"/>
                          </a:rPr>
                          <m:t>𝑃</m:t>
                        </m:r>
                      </m:sub>
                    </m:sSub>
                  </m:oMath>
                </a14:m>
                <a:r>
                  <a:rPr lang="en-US" sz="2800" dirty="0" smtClean="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4"/>
                <a:stretch>
                  <a:fillRect l="-1852" t="-1617" r="-1630"/>
                </a:stretch>
              </a:blipFill>
            </p:spPr>
            <p:txBody>
              <a:bodyPr/>
              <a:lstStyle/>
              <a:p>
                <a:r>
                  <a:rPr lang="en-US">
                    <a:noFill/>
                  </a:rPr>
                  <a:t> </a:t>
                </a:r>
              </a:p>
            </p:txBody>
          </p:sp>
        </mc:Fallback>
      </mc:AlternateContent>
      <p:grpSp>
        <p:nvGrpSpPr>
          <p:cNvPr id="19" name="Group 18"/>
          <p:cNvGrpSpPr>
            <a:grpSpLocks noChangeAspect="1"/>
          </p:cNvGrpSpPr>
          <p:nvPr/>
        </p:nvGrpSpPr>
        <p:grpSpPr>
          <a:xfrm rot="2512235">
            <a:off x="5063479" y="4374126"/>
            <a:ext cx="3002301" cy="2748115"/>
            <a:chOff x="3422780" y="4514597"/>
            <a:chExt cx="2163310" cy="1980156"/>
          </a:xfrm>
        </p:grpSpPr>
        <p:cxnSp>
          <p:nvCxnSpPr>
            <p:cNvPr id="20" name="Straight Connector 19"/>
            <p:cNvCxnSpPr/>
            <p:nvPr/>
          </p:nvCxnSpPr>
          <p:spPr>
            <a:xfrm rot="19573197" flipH="1">
              <a:off x="4677184" y="5192531"/>
              <a:ext cx="245205" cy="1302222"/>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9573197" flipH="1">
              <a:off x="4313827" y="4514597"/>
              <a:ext cx="1272263" cy="404182"/>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9573197" flipH="1" flipV="1">
              <a:off x="3422780" y="4719274"/>
              <a:ext cx="953194" cy="856358"/>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3" name="Group 22"/>
          <p:cNvGrpSpPr>
            <a:grpSpLocks noChangeAspect="1"/>
          </p:cNvGrpSpPr>
          <p:nvPr/>
        </p:nvGrpSpPr>
        <p:grpSpPr>
          <a:xfrm>
            <a:off x="6020323" y="4164276"/>
            <a:ext cx="2227599" cy="2430035"/>
            <a:chOff x="6782692" y="4164276"/>
            <a:chExt cx="2227599" cy="2430035"/>
          </a:xfrm>
        </p:grpSpPr>
        <p:sp>
          <p:nvSpPr>
            <p:cNvPr id="24" name="Oval 23"/>
            <p:cNvSpPr>
              <a:spLocks noChangeAspect="1"/>
            </p:cNvSpPr>
            <p:nvPr/>
          </p:nvSpPr>
          <p:spPr>
            <a:xfrm rot="20245245">
              <a:off x="7073783" y="4164276"/>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a:spLocks noChangeAspect="1"/>
            </p:cNvSpPr>
            <p:nvPr/>
          </p:nvSpPr>
          <p:spPr>
            <a:xfrm rot="20245245">
              <a:off x="8918851" y="5608264"/>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a:spLocks noChangeAspect="1"/>
            </p:cNvSpPr>
            <p:nvPr/>
          </p:nvSpPr>
          <p:spPr>
            <a:xfrm rot="20245245">
              <a:off x="6782692" y="6502871"/>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p:cNvGrpSpPr>
            <a:grpSpLocks noChangeAspect="1"/>
          </p:cNvGrpSpPr>
          <p:nvPr/>
        </p:nvGrpSpPr>
        <p:grpSpPr>
          <a:xfrm>
            <a:off x="6204968" y="4779080"/>
            <a:ext cx="1294537" cy="1441036"/>
            <a:chOff x="6501568" y="4261921"/>
            <a:chExt cx="2220687" cy="2471993"/>
          </a:xfrm>
        </p:grpSpPr>
        <p:sp>
          <p:nvSpPr>
            <p:cNvPr id="28" name="Oval 27"/>
            <p:cNvSpPr>
              <a:spLocks noChangeAspect="1"/>
            </p:cNvSpPr>
            <p:nvPr/>
          </p:nvSpPr>
          <p:spPr>
            <a:xfrm>
              <a:off x="7601545" y="4261921"/>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a:spLocks noChangeAspect="1"/>
            </p:cNvSpPr>
            <p:nvPr/>
          </p:nvSpPr>
          <p:spPr>
            <a:xfrm>
              <a:off x="8530355" y="4856280"/>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a:spLocks noChangeAspect="1"/>
            </p:cNvSpPr>
            <p:nvPr/>
          </p:nvSpPr>
          <p:spPr>
            <a:xfrm>
              <a:off x="8565396" y="5984559"/>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a:spLocks noChangeAspect="1"/>
            </p:cNvSpPr>
            <p:nvPr/>
          </p:nvSpPr>
          <p:spPr>
            <a:xfrm>
              <a:off x="7554478" y="6577055"/>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a:spLocks noChangeAspect="1"/>
            </p:cNvSpPr>
            <p:nvPr/>
          </p:nvSpPr>
          <p:spPr>
            <a:xfrm>
              <a:off x="6511725" y="6045001"/>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a:spLocks noChangeAspect="1"/>
            </p:cNvSpPr>
            <p:nvPr/>
          </p:nvSpPr>
          <p:spPr>
            <a:xfrm>
              <a:off x="6501568" y="4777382"/>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Arc 3"/>
          <p:cNvSpPr>
            <a:spLocks noChangeAspect="1"/>
          </p:cNvSpPr>
          <p:nvPr/>
        </p:nvSpPr>
        <p:spPr>
          <a:xfrm>
            <a:off x="6400800" y="5029200"/>
            <a:ext cx="914400" cy="914400"/>
          </a:xfrm>
          <a:prstGeom prst="arc">
            <a:avLst>
              <a:gd name="adj1" fmla="val 13955971"/>
              <a:gd name="adj2" fmla="val 20726380"/>
            </a:avLst>
          </a:prstGeom>
          <a:ln w="254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02416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Naïve Implementation</a:t>
            </a:r>
            <a:endParaRPr lang="en-US"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457200" lvl="1" indent="0">
                  <a:buNone/>
                </a:pPr>
                <a:endParaRPr lang="en-US" altLang="en-US" sz="2600" u="sng" dirty="0" smtClean="0">
                  <a:latin typeface="Comic Sans MS" panose="030F0702030302020204" pitchFamily="66" charset="0"/>
                </a:endParaRPr>
              </a:p>
              <a:p>
                <a:pPr marL="457200" lvl="1" indent="0">
                  <a:buNone/>
                </a:pPr>
                <a:r>
                  <a:rPr lang="en-US" altLang="en-US" sz="2600" u="sng" dirty="0" err="1" smtClean="0">
                    <a:latin typeface="Comic Sans MS" panose="030F0702030302020204" pitchFamily="66" charset="0"/>
                  </a:rPr>
                  <a:t>FindRotationalSymmetries</a:t>
                </a:r>
                <a:r>
                  <a:rPr lang="en-US" altLang="en-US" sz="2600" dirty="0" smtClean="0">
                    <a:latin typeface="Comic Sans MS" panose="030F0702030302020204" pitchFamily="66" charset="0"/>
                  </a:rPr>
                  <a:t>( </a:t>
                </a:r>
                <a14:m>
                  <m:oMath xmlns:m="http://schemas.openxmlformats.org/officeDocument/2006/math">
                    <m:r>
                      <a:rPr lang="en-US" altLang="en-US" sz="2600" i="1" dirty="0">
                        <a:latin typeface="Cambria Math"/>
                      </a:rPr>
                      <m:t>𝑃</m:t>
                    </m:r>
                  </m:oMath>
                </a14:m>
                <a:r>
                  <a:rPr lang="en-US" altLang="en-US" sz="2600" dirty="0">
                    <a:latin typeface="Comic Sans MS" panose="030F0702030302020204" pitchFamily="66" charset="0"/>
                  </a:rPr>
                  <a:t> )</a:t>
                </a:r>
              </a:p>
              <a:p>
                <a:pPr marL="1314450" lvl="2" indent="-457200">
                  <a:buFont typeface="+mj-lt"/>
                  <a:buAutoNum type="arabicPeriod"/>
                </a:pPr>
                <a:r>
                  <a:rPr lang="en-US" altLang="en-US" sz="2200" dirty="0" smtClean="0">
                    <a:latin typeface="Comic Sans MS" panose="030F0702030302020204" pitchFamily="66" charset="0"/>
                  </a:rPr>
                  <a:t>Fix </a:t>
                </a:r>
                <a14:m>
                  <m:oMath xmlns:m="http://schemas.openxmlformats.org/officeDocument/2006/math">
                    <m:r>
                      <a:rPr lang="en-US" altLang="en-US" sz="2200" b="0" i="1" smtClean="0">
                        <a:latin typeface="Cambria Math" panose="02040503050406030204" pitchFamily="18" charset="0"/>
                      </a:rPr>
                      <m:t>𝑝</m:t>
                    </m:r>
                    <m:r>
                      <a:rPr lang="en-US" altLang="en-US" sz="2200" b="0" i="1" smtClean="0">
                        <a:latin typeface="Cambria Math" panose="02040503050406030204" pitchFamily="18" charset="0"/>
                      </a:rPr>
                      <m:t>∈</m:t>
                    </m:r>
                    <m:r>
                      <a:rPr lang="en-US" altLang="en-US" sz="2200" b="0" i="1" smtClean="0">
                        <a:latin typeface="Cambria Math" panose="02040503050406030204" pitchFamily="18" charset="0"/>
                      </a:rPr>
                      <m:t>𝑃</m:t>
                    </m:r>
                  </m:oMath>
                </a14:m>
                <a:endParaRPr lang="en-US" altLang="en-US" sz="2200" dirty="0" smtClean="0">
                  <a:latin typeface="Comic Sans MS" panose="030F0702030302020204" pitchFamily="66" charset="0"/>
                </a:endParaRPr>
              </a:p>
              <a:p>
                <a:pPr marL="1314450" lvl="2" indent="-457200">
                  <a:buFont typeface="+mj-lt"/>
                  <a:buAutoNum type="arabicPeriod"/>
                </a:pPr>
                <a:r>
                  <a:rPr lang="en-US" altLang="en-US" sz="2200" dirty="0" smtClean="0">
                    <a:latin typeface="Comic Sans MS" panose="030F0702030302020204" pitchFamily="66" charset="0"/>
                  </a:rPr>
                  <a:t>For each </a:t>
                </a:r>
                <a14:m>
                  <m:oMath xmlns:m="http://schemas.openxmlformats.org/officeDocument/2006/math">
                    <m:r>
                      <a:rPr lang="en-US" altLang="en-US" sz="2200" b="0" i="1" smtClean="0">
                        <a:latin typeface="Cambria Math" panose="02040503050406030204" pitchFamily="18" charset="0"/>
                      </a:rPr>
                      <m:t>𝜃</m:t>
                    </m:r>
                    <m:r>
                      <a:rPr lang="en-US" altLang="en-US" sz="2200" b="0" i="1" smtClean="0">
                        <a:latin typeface="Cambria Math" panose="02040503050406030204" pitchFamily="18" charset="0"/>
                      </a:rPr>
                      <m:t>∈</m:t>
                    </m:r>
                    <m:sSub>
                      <m:sSubPr>
                        <m:ctrlPr>
                          <a:rPr lang="en-US" altLang="en-US" sz="2200" b="0" i="1" smtClean="0">
                            <a:latin typeface="Cambria Math" panose="02040503050406030204" pitchFamily="18" charset="0"/>
                          </a:rPr>
                        </m:ctrlPr>
                      </m:sSubPr>
                      <m:e>
                        <m:d>
                          <m:dPr>
                            <m:begChr m:val="{"/>
                            <m:endChr m:val="}"/>
                            <m:ctrlPr>
                              <a:rPr lang="en-US" altLang="en-US" sz="2200" b="0" i="1" smtClean="0">
                                <a:latin typeface="Cambria Math" panose="02040503050406030204" pitchFamily="18" charset="0"/>
                              </a:rPr>
                            </m:ctrlPr>
                          </m:dPr>
                          <m:e>
                            <m:r>
                              <a:rPr lang="en-US" altLang="en-US" sz="2200" b="0" i="1" smtClean="0">
                                <a:latin typeface="Cambria Math" panose="02040503050406030204" pitchFamily="18" charset="0"/>
                              </a:rPr>
                              <m:t>∠</m:t>
                            </m:r>
                            <m:r>
                              <a:rPr lang="en-US" altLang="en-US" sz="2200" b="0" i="1" smtClean="0">
                                <a:latin typeface="Cambria Math" panose="02040503050406030204" pitchFamily="18" charset="0"/>
                              </a:rPr>
                              <m:t>𝑝𝑞</m:t>
                            </m:r>
                          </m:e>
                        </m:d>
                      </m:e>
                      <m:sub>
                        <m:r>
                          <a:rPr lang="en-US" altLang="en-US" sz="2200" b="0" i="1" smtClean="0">
                            <a:latin typeface="Cambria Math" panose="02040503050406030204" pitchFamily="18" charset="0"/>
                          </a:rPr>
                          <m:t>𝑞</m:t>
                        </m:r>
                        <m:r>
                          <a:rPr lang="en-US" altLang="en-US" sz="2200" b="0" i="1" smtClean="0">
                            <a:latin typeface="Cambria Math" panose="02040503050406030204" pitchFamily="18" charset="0"/>
                          </a:rPr>
                          <m:t>∈</m:t>
                        </m:r>
                        <m:r>
                          <a:rPr lang="en-US" altLang="en-US" sz="2200" b="0" i="1" smtClean="0">
                            <a:latin typeface="Cambria Math" panose="02040503050406030204" pitchFamily="18" charset="0"/>
                          </a:rPr>
                          <m:t>𝑃</m:t>
                        </m:r>
                      </m:sub>
                    </m:sSub>
                  </m:oMath>
                </a14:m>
                <a:endParaRPr lang="en-US" altLang="en-US" sz="2200" b="0" dirty="0" smtClean="0"/>
              </a:p>
              <a:p>
                <a:pPr marL="1314450" lvl="2" indent="-457200">
                  <a:buFont typeface="+mj-lt"/>
                  <a:buAutoNum type="arabicPeriod"/>
                </a:pPr>
                <a:r>
                  <a:rPr lang="en-US" altLang="en-US" sz="2200" dirty="0">
                    <a:latin typeface="Comic Sans MS" panose="030F0702030302020204" pitchFamily="66" charset="0"/>
                  </a:rPr>
                  <a:t> </a:t>
                </a:r>
                <a:r>
                  <a:rPr lang="en-US" altLang="en-US" sz="2200" dirty="0" smtClean="0">
                    <a:latin typeface="Comic Sans MS" panose="030F0702030302020204" pitchFamily="66" charset="0"/>
                  </a:rPr>
                  <a:t>     </a:t>
                </a:r>
                <a:r>
                  <a:rPr lang="en-US" altLang="en-US" sz="2200" dirty="0" err="1" smtClean="0">
                    <a:latin typeface="Comic Sans MS" panose="030F0702030302020204" pitchFamily="66" charset="0"/>
                  </a:rPr>
                  <a:t>Sym</a:t>
                </a:r>
                <a:r>
                  <a:rPr lang="en-US" altLang="en-US" sz="2200" dirty="0" smtClean="0">
                    <a:latin typeface="Comic Sans MS" panose="030F0702030302020204" pitchFamily="66" charset="0"/>
                  </a:rPr>
                  <a:t>[</a:t>
                </a:r>
                <a14:m>
                  <m:oMath xmlns:m="http://schemas.openxmlformats.org/officeDocument/2006/math">
                    <m:r>
                      <a:rPr lang="en-US" altLang="en-US" sz="2200" b="0" i="1" smtClean="0">
                        <a:latin typeface="Cambria Math" panose="02040503050406030204" pitchFamily="18" charset="0"/>
                      </a:rPr>
                      <m:t>𝜃</m:t>
                    </m:r>
                  </m:oMath>
                </a14:m>
                <a:r>
                  <a:rPr lang="en-US" altLang="en-US" sz="2200" dirty="0" smtClean="0">
                    <a:latin typeface="Comic Sans MS" panose="030F0702030302020204" pitchFamily="66" charset="0"/>
                  </a:rPr>
                  <a:t>] = true   </a:t>
                </a:r>
                <a:endParaRPr lang="en-US" altLang="en-US" sz="2200" b="0" dirty="0" smtClean="0">
                  <a:latin typeface="Comic Sans MS" panose="030F0702030302020204" pitchFamily="66" charset="0"/>
                </a:endParaRPr>
              </a:p>
              <a:p>
                <a:pPr marL="1314450" lvl="2" indent="-457200">
                  <a:buFont typeface="+mj-lt"/>
                  <a:buAutoNum type="arabicPeriod"/>
                </a:pPr>
                <a:r>
                  <a:rPr lang="en-US" altLang="en-US" sz="2200" dirty="0" smtClean="0">
                    <a:latin typeface="Comic Sans MS" panose="030F0702030302020204" pitchFamily="66" charset="0"/>
                  </a:rPr>
                  <a:t>      For each </a:t>
                </a:r>
                <a14:m>
                  <m:oMath xmlns:m="http://schemas.openxmlformats.org/officeDocument/2006/math">
                    <m:r>
                      <a:rPr lang="en-US" altLang="en-US" sz="2200" b="0" i="1" smtClean="0">
                        <a:latin typeface="Cambria Math" panose="02040503050406030204" pitchFamily="18" charset="0"/>
                      </a:rPr>
                      <m:t>𝑟</m:t>
                    </m:r>
                    <m:r>
                      <a:rPr lang="en-US" altLang="en-US" sz="2200" b="0" i="1" smtClean="0">
                        <a:latin typeface="Cambria Math" panose="02040503050406030204" pitchFamily="18" charset="0"/>
                      </a:rPr>
                      <m:t>∈</m:t>
                    </m:r>
                    <m:r>
                      <a:rPr lang="en-US" altLang="en-US" sz="2200" b="0" i="1" smtClean="0">
                        <a:latin typeface="Cambria Math" panose="02040503050406030204" pitchFamily="18" charset="0"/>
                      </a:rPr>
                      <m:t>𝑃</m:t>
                    </m:r>
                  </m:oMath>
                </a14:m>
                <a:endParaRPr lang="en-US" altLang="en-US" sz="2200" dirty="0">
                  <a:latin typeface="Comic Sans MS" panose="030F0702030302020204" pitchFamily="66" charset="0"/>
                </a:endParaRPr>
              </a:p>
              <a:p>
                <a:pPr marL="1314450" lvl="2" indent="-457200">
                  <a:buFont typeface="+mj-lt"/>
                  <a:buAutoNum type="arabicPeriod"/>
                </a:pPr>
                <a:r>
                  <a:rPr lang="en-US" altLang="en-US" sz="2200" dirty="0" smtClean="0">
                    <a:latin typeface="Comic Sans MS" panose="030F0702030302020204" pitchFamily="66" charset="0"/>
                  </a:rPr>
                  <a:t>           If( </a:t>
                </a:r>
                <a14:m>
                  <m:oMath xmlns:m="http://schemas.openxmlformats.org/officeDocument/2006/math">
                    <m:r>
                      <a:rPr lang="en-US" altLang="en-US" sz="2200" b="0" i="1" smtClean="0">
                        <a:latin typeface="Cambria Math" panose="02040503050406030204" pitchFamily="18" charset="0"/>
                      </a:rPr>
                      <m:t>𝜃</m:t>
                    </m:r>
                    <m:d>
                      <m:dPr>
                        <m:ctrlPr>
                          <a:rPr lang="en-US" altLang="en-US" sz="2200" b="0" i="1" smtClean="0">
                            <a:latin typeface="Cambria Math" panose="02040503050406030204" pitchFamily="18" charset="0"/>
                          </a:rPr>
                        </m:ctrlPr>
                      </m:dPr>
                      <m:e>
                        <m:r>
                          <a:rPr lang="en-US" altLang="en-US" sz="2200" b="0" i="1" smtClean="0">
                            <a:latin typeface="Cambria Math" panose="02040503050406030204" pitchFamily="18" charset="0"/>
                          </a:rPr>
                          <m:t>𝑟</m:t>
                        </m:r>
                      </m:e>
                    </m:d>
                    <m:r>
                      <a:rPr lang="en-US" altLang="en-US" sz="2200" b="0" i="1" smtClean="0">
                        <a:latin typeface="Cambria Math" panose="02040503050406030204" pitchFamily="18" charset="0"/>
                      </a:rPr>
                      <m:t>∉</m:t>
                    </m:r>
                    <m:r>
                      <a:rPr lang="en-US" altLang="en-US" sz="2200" b="0" i="1" smtClean="0">
                        <a:latin typeface="Cambria Math" panose="02040503050406030204" pitchFamily="18" charset="0"/>
                      </a:rPr>
                      <m:t>𝑃</m:t>
                    </m:r>
                  </m:oMath>
                </a14:m>
                <a:r>
                  <a:rPr lang="en-US" altLang="en-US" sz="2200" dirty="0" smtClean="0">
                    <a:latin typeface="Comic Sans MS" panose="030F0702030302020204" pitchFamily="66" charset="0"/>
                  </a:rPr>
                  <a:t> ): </a:t>
                </a:r>
                <a:r>
                  <a:rPr lang="en-US" altLang="en-US" sz="2200" dirty="0" err="1" smtClean="0">
                    <a:latin typeface="Comic Sans MS" panose="030F0702030302020204" pitchFamily="66" charset="0"/>
                  </a:rPr>
                  <a:t>Sym</a:t>
                </a:r>
                <a:r>
                  <a:rPr lang="en-US" altLang="en-US" sz="2200" dirty="0" smtClean="0">
                    <a:latin typeface="Comic Sans MS" panose="030F0702030302020204" pitchFamily="66" charset="0"/>
                  </a:rPr>
                  <a:t>[</a:t>
                </a:r>
                <a14:m>
                  <m:oMath xmlns:m="http://schemas.openxmlformats.org/officeDocument/2006/math">
                    <m:r>
                      <a:rPr lang="en-US" altLang="en-US" sz="2200" b="0" i="1" smtClean="0">
                        <a:latin typeface="Cambria Math" panose="02040503050406030204" pitchFamily="18" charset="0"/>
                      </a:rPr>
                      <m:t>𝜃</m:t>
                    </m:r>
                  </m:oMath>
                </a14:m>
                <a:r>
                  <a:rPr lang="en-US" altLang="en-US" sz="2200" dirty="0" smtClean="0">
                    <a:latin typeface="Comic Sans MS" panose="030F0702030302020204" pitchFamily="66" charset="0"/>
                  </a:rPr>
                  <a:t>] = false</a:t>
                </a:r>
                <a:endParaRPr lang="en-US" altLang="en-US"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7696200" y="2983468"/>
                <a:ext cx="886076"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e>
                      </m:d>
                    </m:oMath>
                  </m:oMathPara>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7696200" y="2983468"/>
                <a:ext cx="886076" cy="369332"/>
              </a:xfrm>
              <a:prstGeom prst="rect">
                <a:avLst/>
              </a:prstGeom>
              <a:blipFill rotWithShape="0">
                <a:blip r:embed="rId3"/>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7693387" y="3833247"/>
                <a:ext cx="886076"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e>
                      </m:d>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7693387" y="3833247"/>
                <a:ext cx="886076" cy="369332"/>
              </a:xfrm>
              <a:prstGeom prst="rect">
                <a:avLst/>
              </a:prstGeom>
              <a:blipFill rotWithShape="0">
                <a:blip r:embed="rId4"/>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111326" y="5257800"/>
                <a:ext cx="4958340" cy="461665"/>
              </a:xfrm>
              <a:prstGeom prst="rect">
                <a:avLst/>
              </a:prstGeom>
              <a:noFill/>
              <a:ln>
                <a:solidFill>
                  <a:schemeClr val="tx1"/>
                </a:solidFill>
              </a:ln>
            </p:spPr>
            <p:txBody>
              <a:bodyPr wrap="square" rtlCol="0">
                <a:spAutoFit/>
              </a:bodyPr>
              <a:lstStyle/>
              <a:p>
                <a:pPr algn="ctr"/>
                <a:r>
                  <a:rPr lang="en-US" sz="2400" dirty="0" smtClean="0"/>
                  <a:t>Naïve run-time complexity is </a:t>
                </a:r>
                <a14:m>
                  <m:oMath xmlns:m="http://schemas.openxmlformats.org/officeDocument/2006/math">
                    <m:r>
                      <a:rPr lang="en-US" sz="2400" b="0" i="1" smtClean="0">
                        <a:latin typeface="Cambria Math" panose="02040503050406030204" pitchFamily="18" charset="0"/>
                      </a:rPr>
                      <m:t>𝑂</m:t>
                    </m:r>
                    <m:d>
                      <m:dPr>
                        <m:ctrlPr>
                          <a:rPr lang="en-US" sz="2400" b="0" i="1" smtClean="0">
                            <a:latin typeface="Cambria Math" panose="02040503050406030204" pitchFamily="18" charset="0"/>
                          </a:rPr>
                        </m:ctrlPr>
                      </m:dPr>
                      <m:e>
                        <m:sSup>
                          <m:sSupPr>
                            <m:ctrlPr>
                              <a:rPr lang="en-US" sz="2400" b="0" i="1" smtClean="0">
                                <a:latin typeface="Cambria Math" panose="02040503050406030204" pitchFamily="18" charset="0"/>
                              </a:rPr>
                            </m:ctrlPr>
                          </m:sSupPr>
                          <m:e>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𝑃</m:t>
                                </m:r>
                              </m:e>
                            </m:d>
                          </m:e>
                          <m:sup>
                            <m:r>
                              <a:rPr lang="en-US" sz="2400" b="0" i="1" smtClean="0">
                                <a:latin typeface="Cambria Math" panose="02040503050406030204" pitchFamily="18" charset="0"/>
                              </a:rPr>
                              <m:t>3</m:t>
                            </m:r>
                          </m:sup>
                        </m:sSup>
                      </m:e>
                    </m:d>
                  </m:oMath>
                </a14:m>
                <a:r>
                  <a:rPr lang="en-US" sz="2000" dirty="0" smtClean="0"/>
                  <a:t>.</a:t>
                </a:r>
                <a:endParaRPr lang="en-US" sz="2000" dirty="0"/>
              </a:p>
            </p:txBody>
          </p:sp>
        </mc:Choice>
        <mc:Fallback xmlns="">
          <p:sp>
            <p:nvSpPr>
              <p:cNvPr id="15" name="TextBox 14"/>
              <p:cNvSpPr txBox="1">
                <a:spLocks noRot="1" noChangeAspect="1" noMove="1" noResize="1" noEditPoints="1" noAdjustHandles="1" noChangeArrowheads="1" noChangeShapeType="1" noTextEdit="1"/>
              </p:cNvSpPr>
              <p:nvPr/>
            </p:nvSpPr>
            <p:spPr>
              <a:xfrm>
                <a:off x="2111326" y="5257800"/>
                <a:ext cx="4958340" cy="461665"/>
              </a:xfrm>
              <a:prstGeom prst="rect">
                <a:avLst/>
              </a:prstGeom>
              <a:blipFill rotWithShape="0">
                <a:blip r:embed="rId5"/>
                <a:stretch>
                  <a:fillRect l="-613" t="-9091" b="-27273"/>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7696200" y="4213685"/>
                <a:ext cx="886076"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e>
                      </m:d>
                    </m:oMath>
                  </m:oMathPara>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7696200" y="4213685"/>
                <a:ext cx="886076" cy="369332"/>
              </a:xfrm>
              <a:prstGeom prst="rect">
                <a:avLst/>
              </a:prstGeom>
              <a:blipFill rotWithShape="0">
                <a:blip r:embed="rId6"/>
                <a:stretch>
                  <a:fillRect b="-13115"/>
                </a:stretch>
              </a:blipFill>
            </p:spPr>
            <p:txBody>
              <a:bodyPr/>
              <a:lstStyle/>
              <a:p>
                <a:r>
                  <a:rPr lang="en-US">
                    <a:noFill/>
                  </a:rPr>
                  <a:t> </a:t>
                </a:r>
              </a:p>
            </p:txBody>
          </p:sp>
        </mc:Fallback>
      </mc:AlternateContent>
    </p:spTree>
    <p:extLst>
      <p:ext uri="{BB962C8B-B14F-4D97-AF65-F5344CB8AC3E}">
        <p14:creationId xmlns:p14="http://schemas.microsoft.com/office/powerpoint/2010/main" val="3648789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5" grpId="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US" u="sng" dirty="0" smtClean="0"/>
                  <a:t>Add structure to the problem</a:t>
                </a:r>
                <a:r>
                  <a:rPr lang="en-US" dirty="0" smtClean="0"/>
                  <a:t>:</a:t>
                </a:r>
              </a:p>
              <a:p>
                <a:pPr marL="400050" lvl="1" indent="0">
                  <a:buNone/>
                </a:pPr>
                <a:r>
                  <a:rPr lang="en-US" dirty="0" smtClean="0"/>
                  <a:t>Sort/order points by angle: </a:t>
                </a:r>
              </a:p>
              <a:p>
                <a:pPr marL="803275" lvl="1" indent="-341313"/>
                <a:r>
                  <a:rPr lang="en-US" dirty="0" smtClean="0">
                    <a:solidFill>
                      <a:schemeClr val="bg1">
                        <a:lumMod val="50000"/>
                      </a:schemeClr>
                    </a:solidFill>
                  </a:rPr>
                  <a:t>Testing if </a:t>
                </a:r>
                <a14:m>
                  <m:oMath xmlns:m="http://schemas.openxmlformats.org/officeDocument/2006/math">
                    <m:r>
                      <a:rPr lang="en-US" b="0" i="1" smtClean="0">
                        <a:solidFill>
                          <a:schemeClr val="bg1">
                            <a:lumMod val="50000"/>
                          </a:schemeClr>
                        </a:solidFill>
                        <a:latin typeface="Cambria Math" panose="02040503050406030204" pitchFamily="18" charset="0"/>
                      </a:rPr>
                      <m:t>𝜃</m:t>
                    </m:r>
                    <m:r>
                      <a:rPr lang="en-US" b="0" i="1" smtClean="0">
                        <a:solidFill>
                          <a:schemeClr val="bg1">
                            <a:lumMod val="50000"/>
                          </a:schemeClr>
                        </a:solidFill>
                        <a:latin typeface="Cambria Math" panose="02040503050406030204" pitchFamily="18" charset="0"/>
                      </a:rPr>
                      <m:t>(</m:t>
                    </m:r>
                    <m:r>
                      <a:rPr lang="en-US" b="0" i="1" smtClean="0">
                        <a:solidFill>
                          <a:schemeClr val="bg1">
                            <a:lumMod val="50000"/>
                          </a:schemeClr>
                        </a:solidFill>
                        <a:latin typeface="Cambria Math" panose="02040503050406030204" pitchFamily="18" charset="0"/>
                      </a:rPr>
                      <m:t>𝑟</m:t>
                    </m:r>
                    <m:r>
                      <a:rPr lang="en-US" b="0" i="1" smtClean="0">
                        <a:solidFill>
                          <a:schemeClr val="bg1">
                            <a:lumMod val="50000"/>
                          </a:schemeClr>
                        </a:solidFill>
                        <a:latin typeface="Cambria Math" panose="02040503050406030204" pitchFamily="18" charset="0"/>
                      </a:rPr>
                      <m:t>)</m:t>
                    </m:r>
                  </m:oMath>
                </a14:m>
                <a:r>
                  <a:rPr lang="en-US" dirty="0" smtClean="0">
                    <a:solidFill>
                      <a:schemeClr val="bg1">
                        <a:lumMod val="50000"/>
                      </a:schemeClr>
                    </a:solidFill>
                  </a:rPr>
                  <a:t> is in </a:t>
                </a:r>
                <a14:m>
                  <m:oMath xmlns:m="http://schemas.openxmlformats.org/officeDocument/2006/math">
                    <m:r>
                      <a:rPr lang="en-US" b="0" i="1" smtClean="0">
                        <a:solidFill>
                          <a:schemeClr val="bg1">
                            <a:lumMod val="50000"/>
                          </a:schemeClr>
                        </a:solidFill>
                        <a:latin typeface="Cambria Math" panose="02040503050406030204" pitchFamily="18" charset="0"/>
                      </a:rPr>
                      <m:t>𝑃</m:t>
                    </m:r>
                  </m:oMath>
                </a14:m>
                <a:r>
                  <a:rPr lang="en-US" dirty="0" smtClean="0">
                    <a:solidFill>
                      <a:schemeClr val="bg1">
                        <a:lumMod val="50000"/>
                      </a:schemeClr>
                    </a:solidFill>
                  </a:rPr>
                  <a:t> is sub-linear time.</a:t>
                </a:r>
              </a:p>
              <a:p>
                <a:pPr marL="803275" lvl="1" indent="-341313"/>
                <a:r>
                  <a:rPr lang="en-US" dirty="0" smtClean="0"/>
                  <a:t>Rotations preserve circular order.</a:t>
                </a:r>
                <a:endParaRPr lang="en-US" dirty="0"/>
              </a:p>
              <a:p>
                <a:pPr marL="914400" lvl="1" indent="-454025">
                  <a:buNone/>
                </a:pPr>
                <a:r>
                  <a:rPr lang="en-US" b="0" dirty="0" smtClean="0"/>
                  <a:t>	</a:t>
                </a:r>
                <a14:m>
                  <m:oMath xmlns:m="http://schemas.openxmlformats.org/officeDocument/2006/math">
                    <m:r>
                      <a:rPr lang="en-US" b="0" i="1" smtClean="0">
                        <a:latin typeface="Cambria Math" panose="02040503050406030204" pitchFamily="18" charset="0"/>
                      </a:rPr>
                      <m:t>⇒</m:t>
                    </m:r>
                  </m:oMath>
                </a14:m>
                <a:r>
                  <a:rPr lang="en-US" dirty="0" smtClean="0"/>
                  <a:t> Rotational symmetries act</a:t>
                </a:r>
                <a:br>
                  <a:rPr lang="en-US" dirty="0" smtClean="0"/>
                </a:br>
                <a:r>
                  <a:rPr lang="en-US" dirty="0" smtClean="0"/>
                  <a:t>     by circular shift.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600200"/>
                <a:ext cx="8229600" cy="5257800"/>
              </a:xfrm>
              <a:blipFill rotWithShape="0">
                <a:blip r:embed="rId3"/>
                <a:stretch>
                  <a:fillRect l="-1852" t="-1508"/>
                </a:stretch>
              </a:blipFill>
            </p:spPr>
            <p:txBody>
              <a:bodyPr/>
              <a:lstStyle/>
              <a:p>
                <a:r>
                  <a:rPr lang="en-US">
                    <a:noFill/>
                  </a:rPr>
                  <a:t> </a:t>
                </a:r>
              </a:p>
            </p:txBody>
          </p:sp>
        </mc:Fallback>
      </mc:AlternateContent>
      <p:sp>
        <p:nvSpPr>
          <p:cNvPr id="2" name="Title 1"/>
          <p:cNvSpPr>
            <a:spLocks noGrp="1"/>
          </p:cNvSpPr>
          <p:nvPr>
            <p:ph type="title"/>
          </p:nvPr>
        </p:nvSpPr>
        <p:spPr/>
        <p:txBody>
          <a:bodyPr>
            <a:normAutofit fontScale="90000"/>
          </a:bodyPr>
          <a:lstStyle/>
          <a:p>
            <a:r>
              <a:rPr lang="en-US" sz="4800" dirty="0" smtClean="0"/>
              <a:t>How can we compute it effectively?</a:t>
            </a:r>
            <a:endParaRPr lang="en-US" sz="4800" dirty="0"/>
          </a:p>
        </p:txBody>
      </p:sp>
      <mc:AlternateContent xmlns:mc="http://schemas.openxmlformats.org/markup-compatibility/2006" xmlns:a14="http://schemas.microsoft.com/office/drawing/2010/main">
        <mc:Choice Requires="a14">
          <p:sp>
            <p:nvSpPr>
              <p:cNvPr id="4" name="TextBox 3"/>
              <p:cNvSpPr txBox="1"/>
              <p:nvPr/>
            </p:nvSpPr>
            <p:spPr>
              <a:xfrm>
                <a:off x="7382768" y="4812268"/>
                <a:ext cx="46583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0</m:t>
                          </m:r>
                        </m:sub>
                      </m:sSub>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7382768" y="4812268"/>
                <a:ext cx="465832" cy="369332"/>
              </a:xfrm>
              <a:prstGeom prst="rect">
                <a:avLst/>
              </a:prstGeom>
              <a:blipFill rotWithShape="0">
                <a:blip r:embed="rId4"/>
                <a:stretch>
                  <a:fillRect b="-65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Box 40"/>
              <p:cNvSpPr txBox="1"/>
              <p:nvPr/>
            </p:nvSpPr>
            <p:spPr>
              <a:xfrm>
                <a:off x="6696968" y="4431268"/>
                <a:ext cx="46583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1</m:t>
                          </m:r>
                        </m:sub>
                      </m:sSub>
                    </m:oMath>
                  </m:oMathPara>
                </a14:m>
                <a:endParaRPr lang="en-US" dirty="0"/>
              </a:p>
            </p:txBody>
          </p:sp>
        </mc:Choice>
        <mc:Fallback xmlns="">
          <p:sp>
            <p:nvSpPr>
              <p:cNvPr id="41" name="TextBox 40"/>
              <p:cNvSpPr txBox="1">
                <a:spLocks noRot="1" noChangeAspect="1" noMove="1" noResize="1" noEditPoints="1" noAdjustHandles="1" noChangeArrowheads="1" noChangeShapeType="1" noTextEdit="1"/>
              </p:cNvSpPr>
              <p:nvPr/>
            </p:nvSpPr>
            <p:spPr>
              <a:xfrm>
                <a:off x="6696968" y="4431268"/>
                <a:ext cx="465832" cy="369332"/>
              </a:xfrm>
              <a:prstGeom prst="rect">
                <a:avLst/>
              </a:prstGeom>
              <a:blipFill rotWithShape="0">
                <a:blip r:embed="rId5"/>
                <a:stretch>
                  <a:fillRect b="-49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Box 41"/>
              <p:cNvSpPr txBox="1"/>
              <p:nvPr/>
            </p:nvSpPr>
            <p:spPr>
              <a:xfrm>
                <a:off x="5858768" y="4953000"/>
                <a:ext cx="46583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3</m:t>
                          </m:r>
                        </m:sub>
                      </m:sSub>
                    </m:oMath>
                  </m:oMathPara>
                </a14:m>
                <a:endParaRPr lang="en-US" dirty="0"/>
              </a:p>
            </p:txBody>
          </p:sp>
        </mc:Choice>
        <mc:Fallback xmlns="">
          <p:sp>
            <p:nvSpPr>
              <p:cNvPr id="42" name="TextBox 41"/>
              <p:cNvSpPr txBox="1">
                <a:spLocks noRot="1" noChangeAspect="1" noMove="1" noResize="1" noEditPoints="1" noAdjustHandles="1" noChangeArrowheads="1" noChangeShapeType="1" noTextEdit="1"/>
              </p:cNvSpPr>
              <p:nvPr/>
            </p:nvSpPr>
            <p:spPr>
              <a:xfrm>
                <a:off x="5858768" y="4953000"/>
                <a:ext cx="465832" cy="369332"/>
              </a:xfrm>
              <a:prstGeom prst="rect">
                <a:avLst/>
              </a:prstGeom>
              <a:blipFill rotWithShape="0">
                <a:blip r:embed="rId6"/>
                <a:stretch>
                  <a:fillRect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6163568" y="3810000"/>
                <a:ext cx="46583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2</m:t>
                          </m:r>
                        </m:sub>
                      </m:sSub>
                    </m:oMath>
                  </m:oMathPara>
                </a14:m>
                <a:endParaRPr lang="en-US" dirty="0"/>
              </a:p>
            </p:txBody>
          </p:sp>
        </mc:Choice>
        <mc:Fallback xmlns="">
          <p:sp>
            <p:nvSpPr>
              <p:cNvPr id="43" name="TextBox 42"/>
              <p:cNvSpPr txBox="1">
                <a:spLocks noRot="1" noChangeAspect="1" noMove="1" noResize="1" noEditPoints="1" noAdjustHandles="1" noChangeArrowheads="1" noChangeShapeType="1" noTextEdit="1"/>
              </p:cNvSpPr>
              <p:nvPr/>
            </p:nvSpPr>
            <p:spPr>
              <a:xfrm>
                <a:off x="6163568" y="3810000"/>
                <a:ext cx="465832" cy="369332"/>
              </a:xfrm>
              <a:prstGeom prst="rect">
                <a:avLst/>
              </a:prstGeom>
              <a:blipFill rotWithShape="0">
                <a:blip r:embed="rId7"/>
                <a:stretch>
                  <a:fillRect b="-4918"/>
                </a:stretch>
              </a:blipFill>
            </p:spPr>
            <p:txBody>
              <a:bodyPr/>
              <a:lstStyle/>
              <a:p>
                <a:r>
                  <a:rPr lang="en-US">
                    <a:noFill/>
                  </a:rPr>
                  <a:t> </a:t>
                </a:r>
              </a:p>
            </p:txBody>
          </p:sp>
        </mc:Fallback>
      </mc:AlternateContent>
      <p:grpSp>
        <p:nvGrpSpPr>
          <p:cNvPr id="95" name="Group 94"/>
          <p:cNvGrpSpPr>
            <a:grpSpLocks noChangeAspect="1"/>
          </p:cNvGrpSpPr>
          <p:nvPr/>
        </p:nvGrpSpPr>
        <p:grpSpPr>
          <a:xfrm rot="2512235">
            <a:off x="5063479" y="4374126"/>
            <a:ext cx="3002301" cy="2748115"/>
            <a:chOff x="3422780" y="4514597"/>
            <a:chExt cx="2163310" cy="1980156"/>
          </a:xfrm>
        </p:grpSpPr>
        <p:cxnSp>
          <p:nvCxnSpPr>
            <p:cNvPr id="96" name="Straight Connector 95"/>
            <p:cNvCxnSpPr/>
            <p:nvPr/>
          </p:nvCxnSpPr>
          <p:spPr>
            <a:xfrm rot="19573197" flipH="1">
              <a:off x="4677184" y="5192531"/>
              <a:ext cx="245205" cy="1302222"/>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rot="19573197" flipH="1">
              <a:off x="4313827" y="4514597"/>
              <a:ext cx="1272263" cy="404182"/>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rot="19573197" flipH="1" flipV="1">
              <a:off x="3422780" y="4719274"/>
              <a:ext cx="953194" cy="856358"/>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38" name="Group 37"/>
          <p:cNvGrpSpPr>
            <a:grpSpLocks noChangeAspect="1"/>
          </p:cNvGrpSpPr>
          <p:nvPr/>
        </p:nvGrpSpPr>
        <p:grpSpPr>
          <a:xfrm>
            <a:off x="6020323" y="4164276"/>
            <a:ext cx="2227599" cy="2430035"/>
            <a:chOff x="6782692" y="4164276"/>
            <a:chExt cx="2227599" cy="2430035"/>
          </a:xfrm>
        </p:grpSpPr>
        <p:cxnSp>
          <p:nvCxnSpPr>
            <p:cNvPr id="39" name="Straight Connector 38"/>
            <p:cNvCxnSpPr/>
            <p:nvPr/>
          </p:nvCxnSpPr>
          <p:spPr>
            <a:xfrm flipH="1" flipV="1">
              <a:off x="7137058" y="4250123"/>
              <a:ext cx="467366" cy="125227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7604424" y="5502401"/>
              <a:ext cx="1317883" cy="132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6845850" y="5502401"/>
              <a:ext cx="758574" cy="1001837"/>
            </a:xfrm>
            <a:prstGeom prst="line">
              <a:avLst/>
            </a:prstGeom>
          </p:spPr>
          <p:style>
            <a:lnRef idx="1">
              <a:schemeClr val="accent1"/>
            </a:lnRef>
            <a:fillRef idx="0">
              <a:schemeClr val="accent1"/>
            </a:fillRef>
            <a:effectRef idx="0">
              <a:schemeClr val="accent1"/>
            </a:effectRef>
            <a:fontRef idx="minor">
              <a:schemeClr val="tx1"/>
            </a:fontRef>
          </p:style>
        </p:cxnSp>
        <p:sp>
          <p:nvSpPr>
            <p:cNvPr id="45" name="Oval 44"/>
            <p:cNvSpPr>
              <a:spLocks noChangeAspect="1"/>
            </p:cNvSpPr>
            <p:nvPr/>
          </p:nvSpPr>
          <p:spPr>
            <a:xfrm rot="20245245">
              <a:off x="7073783" y="4164276"/>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a:spLocks noChangeAspect="1"/>
            </p:cNvSpPr>
            <p:nvPr/>
          </p:nvSpPr>
          <p:spPr>
            <a:xfrm rot="20245245">
              <a:off x="8918851" y="5608264"/>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a:spLocks noChangeAspect="1"/>
            </p:cNvSpPr>
            <p:nvPr/>
          </p:nvSpPr>
          <p:spPr>
            <a:xfrm rot="20245245">
              <a:off x="6782692" y="6502871"/>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9" name="Group 98"/>
          <p:cNvGrpSpPr>
            <a:grpSpLocks noChangeAspect="1"/>
          </p:cNvGrpSpPr>
          <p:nvPr/>
        </p:nvGrpSpPr>
        <p:grpSpPr>
          <a:xfrm>
            <a:off x="6204968" y="4779080"/>
            <a:ext cx="1294537" cy="1441036"/>
            <a:chOff x="6501568" y="4261921"/>
            <a:chExt cx="2220687" cy="2471993"/>
          </a:xfrm>
        </p:grpSpPr>
        <p:cxnSp>
          <p:nvCxnSpPr>
            <p:cNvPr id="100" name="Straight Connector 99"/>
            <p:cNvCxnSpPr/>
            <p:nvPr/>
          </p:nvCxnSpPr>
          <p:spPr>
            <a:xfrm flipV="1">
              <a:off x="7604424" y="4351273"/>
              <a:ext cx="61298" cy="1151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V="1">
              <a:off x="7604424" y="4934241"/>
              <a:ext cx="966183" cy="5681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7604424" y="5502401"/>
              <a:ext cx="966183" cy="542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7604426" y="5520856"/>
              <a:ext cx="28481" cy="10377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H="1">
              <a:off x="6682051" y="5502401"/>
              <a:ext cx="922373" cy="553903"/>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p:cNvCxnSpPr>
              <a:endCxn id="111" idx="5"/>
            </p:cNvCxnSpPr>
            <p:nvPr/>
          </p:nvCxnSpPr>
          <p:spPr>
            <a:xfrm flipH="1" flipV="1">
              <a:off x="6635456" y="4911270"/>
              <a:ext cx="1001299" cy="604523"/>
            </a:xfrm>
            <a:prstGeom prst="line">
              <a:avLst/>
            </a:prstGeom>
          </p:spPr>
          <p:style>
            <a:lnRef idx="1">
              <a:schemeClr val="accent1"/>
            </a:lnRef>
            <a:fillRef idx="0">
              <a:schemeClr val="accent1"/>
            </a:fillRef>
            <a:effectRef idx="0">
              <a:schemeClr val="accent1"/>
            </a:effectRef>
            <a:fontRef idx="minor">
              <a:schemeClr val="tx1"/>
            </a:fontRef>
          </p:style>
        </p:cxnSp>
        <p:sp>
          <p:nvSpPr>
            <p:cNvPr id="106" name="Oval 105"/>
            <p:cNvSpPr>
              <a:spLocks noChangeAspect="1"/>
            </p:cNvSpPr>
            <p:nvPr/>
          </p:nvSpPr>
          <p:spPr>
            <a:xfrm>
              <a:off x="7601545" y="4261921"/>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p:cNvSpPr>
              <a:spLocks noChangeAspect="1"/>
            </p:cNvSpPr>
            <p:nvPr/>
          </p:nvSpPr>
          <p:spPr>
            <a:xfrm>
              <a:off x="8530355" y="4856280"/>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p:cNvSpPr>
              <a:spLocks noChangeAspect="1"/>
            </p:cNvSpPr>
            <p:nvPr/>
          </p:nvSpPr>
          <p:spPr>
            <a:xfrm>
              <a:off x="8565396" y="5984559"/>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a:spLocks noChangeAspect="1"/>
            </p:cNvSpPr>
            <p:nvPr/>
          </p:nvSpPr>
          <p:spPr>
            <a:xfrm>
              <a:off x="7554478" y="6577055"/>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p:cNvSpPr>
              <a:spLocks noChangeAspect="1"/>
            </p:cNvSpPr>
            <p:nvPr/>
          </p:nvSpPr>
          <p:spPr>
            <a:xfrm>
              <a:off x="6511725" y="6045001"/>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Oval 110"/>
            <p:cNvSpPr>
              <a:spLocks noChangeAspect="1"/>
            </p:cNvSpPr>
            <p:nvPr/>
          </p:nvSpPr>
          <p:spPr>
            <a:xfrm>
              <a:off x="6501568" y="4777382"/>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Arc 4"/>
          <p:cNvSpPr>
            <a:spLocks noChangeAspect="1"/>
          </p:cNvSpPr>
          <p:nvPr/>
        </p:nvSpPr>
        <p:spPr>
          <a:xfrm>
            <a:off x="5497158" y="4104042"/>
            <a:ext cx="2743200" cy="2743200"/>
          </a:xfrm>
          <a:prstGeom prst="arc">
            <a:avLst>
              <a:gd name="adj1" fmla="val 7738210"/>
              <a:gd name="adj2" fmla="val 14712357"/>
            </a:avLst>
          </a:prstGeom>
          <a:ln w="25400">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Arc 113"/>
          <p:cNvSpPr>
            <a:spLocks noChangeAspect="1"/>
          </p:cNvSpPr>
          <p:nvPr/>
        </p:nvSpPr>
        <p:spPr>
          <a:xfrm>
            <a:off x="6150684" y="4811358"/>
            <a:ext cx="1371600" cy="1371600"/>
          </a:xfrm>
          <a:prstGeom prst="arc">
            <a:avLst>
              <a:gd name="adj1" fmla="val 12996596"/>
              <a:gd name="adj2" fmla="val 19457090"/>
            </a:avLst>
          </a:prstGeom>
          <a:ln w="25400">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15" name="TextBox 114"/>
              <p:cNvSpPr txBox="1"/>
              <p:nvPr/>
            </p:nvSpPr>
            <p:spPr>
              <a:xfrm>
                <a:off x="5858768" y="5726668"/>
                <a:ext cx="46583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4</m:t>
                          </m:r>
                        </m:sub>
                      </m:sSub>
                    </m:oMath>
                  </m:oMathPara>
                </a14:m>
                <a:endParaRPr lang="en-US" dirty="0"/>
              </a:p>
            </p:txBody>
          </p:sp>
        </mc:Choice>
        <mc:Fallback xmlns="">
          <p:sp>
            <p:nvSpPr>
              <p:cNvPr id="115" name="TextBox 114"/>
              <p:cNvSpPr txBox="1">
                <a:spLocks noRot="1" noChangeAspect="1" noMove="1" noResize="1" noEditPoints="1" noAdjustHandles="1" noChangeArrowheads="1" noChangeShapeType="1" noTextEdit="1"/>
              </p:cNvSpPr>
              <p:nvPr/>
            </p:nvSpPr>
            <p:spPr>
              <a:xfrm>
                <a:off x="5858768" y="5726668"/>
                <a:ext cx="465832" cy="369332"/>
              </a:xfrm>
              <a:prstGeom prst="rect">
                <a:avLst/>
              </a:prstGeom>
              <a:blipFill rotWithShape="0">
                <a:blip r:embed="rId8"/>
                <a:stretch>
                  <a:fillRect b="-65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6" name="TextBox 115"/>
              <p:cNvSpPr txBox="1"/>
              <p:nvPr/>
            </p:nvSpPr>
            <p:spPr>
              <a:xfrm>
                <a:off x="5706368" y="6433851"/>
                <a:ext cx="46583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5</m:t>
                          </m:r>
                        </m:sub>
                      </m:sSub>
                    </m:oMath>
                  </m:oMathPara>
                </a14:m>
                <a:endParaRPr lang="en-US" dirty="0"/>
              </a:p>
            </p:txBody>
          </p:sp>
        </mc:Choice>
        <mc:Fallback xmlns="">
          <p:sp>
            <p:nvSpPr>
              <p:cNvPr id="116" name="TextBox 115"/>
              <p:cNvSpPr txBox="1">
                <a:spLocks noRot="1" noChangeAspect="1" noMove="1" noResize="1" noEditPoints="1" noAdjustHandles="1" noChangeArrowheads="1" noChangeShapeType="1" noTextEdit="1"/>
              </p:cNvSpPr>
              <p:nvPr/>
            </p:nvSpPr>
            <p:spPr>
              <a:xfrm>
                <a:off x="5706368" y="6433851"/>
                <a:ext cx="465832" cy="369332"/>
              </a:xfrm>
              <a:prstGeom prst="rect">
                <a:avLst/>
              </a:prstGeom>
              <a:blipFill rotWithShape="0">
                <a:blip r:embed="rId9"/>
                <a:stretch>
                  <a:fillRect b="-6557"/>
                </a:stretch>
              </a:blipFill>
            </p:spPr>
            <p:txBody>
              <a:bodyPr/>
              <a:lstStyle/>
              <a:p>
                <a:r>
                  <a:rPr lang="en-US">
                    <a:noFill/>
                  </a:rPr>
                  <a:t> </a:t>
                </a:r>
              </a:p>
            </p:txBody>
          </p:sp>
        </mc:Fallback>
      </mc:AlternateContent>
      <p:sp>
        <p:nvSpPr>
          <p:cNvPr id="36" name="TextBox 35"/>
          <p:cNvSpPr txBox="1"/>
          <p:nvPr/>
        </p:nvSpPr>
        <p:spPr>
          <a:xfrm>
            <a:off x="0" y="6488668"/>
            <a:ext cx="3506409" cy="369332"/>
          </a:xfrm>
          <a:prstGeom prst="rect">
            <a:avLst/>
          </a:prstGeom>
          <a:noFill/>
        </p:spPr>
        <p:txBody>
          <a:bodyPr wrap="none" rtlCol="0">
            <a:spAutoFit/>
          </a:bodyPr>
          <a:lstStyle/>
          <a:p>
            <a:r>
              <a:rPr lang="en-US" b="0" i="0" dirty="0" smtClean="0">
                <a:latin typeface="+mj-lt"/>
              </a:rPr>
              <a:t>[</a:t>
            </a:r>
            <a:r>
              <a:rPr lang="en-US" b="0" i="0" dirty="0" err="1" smtClean="0">
                <a:latin typeface="+mj-lt"/>
              </a:rPr>
              <a:t>Wolter</a:t>
            </a:r>
            <a:r>
              <a:rPr lang="en-US" b="0" i="0" dirty="0" smtClean="0">
                <a:latin typeface="+mj-lt"/>
              </a:rPr>
              <a:t> et al., 1985] [</a:t>
            </a:r>
            <a:r>
              <a:rPr lang="en-US" b="0" i="0" dirty="0" err="1" smtClean="0">
                <a:latin typeface="+mj-lt"/>
              </a:rPr>
              <a:t>Attalah</a:t>
            </a:r>
            <a:r>
              <a:rPr lang="en-US" b="0" i="0" dirty="0" smtClean="0">
                <a:latin typeface="+mj-lt"/>
              </a:rPr>
              <a:t>, 1985]</a:t>
            </a:r>
            <a:endParaRPr lang="en-US" dirty="0"/>
          </a:p>
        </p:txBody>
      </p:sp>
      <mc:AlternateContent xmlns:mc="http://schemas.openxmlformats.org/markup-compatibility/2006" xmlns:a14="http://schemas.microsoft.com/office/drawing/2010/main">
        <mc:Choice Requires="a14">
          <p:sp>
            <p:nvSpPr>
              <p:cNvPr id="37" name="TextBox 36"/>
              <p:cNvSpPr txBox="1"/>
              <p:nvPr/>
            </p:nvSpPr>
            <p:spPr>
              <a:xfrm>
                <a:off x="3875984" y="5137666"/>
                <a:ext cx="1686616"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𝜃</m:t>
                      </m:r>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r>
                        <a:rPr lang="en-US" b="0" i="1" smtClean="0">
                          <a:latin typeface="Cambria Math" panose="02040503050406030204" pitchFamily="18" charset="0"/>
                        </a:rPr>
                        <m:t>𝑃</m:t>
                      </m:r>
                    </m:oMath>
                  </m:oMathPara>
                </a14:m>
                <a:endParaRPr lang="en-US" b="0" i="1" dirty="0" smtClean="0">
                  <a:latin typeface="Cambria Math" panose="02040503050406030204" pitchFamily="18" charset="0"/>
                </a:endParaRPr>
              </a:p>
              <a:p>
                <a:r>
                  <a:rPr lang="en-US" b="0" dirty="0" smtClean="0"/>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𝑘</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𝑘</m:t>
                        </m:r>
                        <m:r>
                          <a:rPr lang="en-US" b="0" i="1" smtClean="0">
                            <a:latin typeface="Cambria Math" panose="02040503050406030204" pitchFamily="18" charset="0"/>
                          </a:rPr>
                          <m:t>+3</m:t>
                        </m:r>
                      </m:sub>
                    </m:sSub>
                  </m:oMath>
                </a14:m>
                <a:endParaRPr lang="en-US" dirty="0"/>
              </a:p>
            </p:txBody>
          </p:sp>
        </mc:Choice>
        <mc:Fallback xmlns="">
          <p:sp>
            <p:nvSpPr>
              <p:cNvPr id="37" name="TextBox 36"/>
              <p:cNvSpPr txBox="1">
                <a:spLocks noRot="1" noChangeAspect="1" noMove="1" noResize="1" noEditPoints="1" noAdjustHandles="1" noChangeArrowheads="1" noChangeShapeType="1" noTextEdit="1"/>
              </p:cNvSpPr>
              <p:nvPr/>
            </p:nvSpPr>
            <p:spPr>
              <a:xfrm>
                <a:off x="3875984" y="5137666"/>
                <a:ext cx="1686616" cy="646331"/>
              </a:xfrm>
              <a:prstGeom prst="rect">
                <a:avLst/>
              </a:prstGeom>
              <a:blipFill rotWithShape="0">
                <a:blip r:embed="rId10"/>
                <a:stretch>
                  <a:fillRect b="-2830"/>
                </a:stretch>
              </a:blipFill>
            </p:spPr>
            <p:txBody>
              <a:bodyPr/>
              <a:lstStyle/>
              <a:p>
                <a:r>
                  <a:rPr lang="en-US">
                    <a:noFill/>
                  </a:rPr>
                  <a:t> </a:t>
                </a:r>
              </a:p>
            </p:txBody>
          </p:sp>
        </mc:Fallback>
      </mc:AlternateContent>
    </p:spTree>
    <p:extLst>
      <p:ext uri="{BB962C8B-B14F-4D97-AF65-F5344CB8AC3E}">
        <p14:creationId xmlns:p14="http://schemas.microsoft.com/office/powerpoint/2010/main" val="2895763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4" grpId="0" animBg="1"/>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457200" lvl="1" indent="0">
                  <a:buNone/>
                </a:pPr>
                <a:r>
                  <a:rPr lang="en-US" altLang="en-US" sz="2600" u="sng" dirty="0" smtClean="0">
                    <a:latin typeface="Comic Sans MS" panose="030F0702030302020204" pitchFamily="66" charset="0"/>
                  </a:rPr>
                  <a:t>FindRotationalSymmetries</a:t>
                </a:r>
                <a:r>
                  <a:rPr lang="en-US" altLang="en-US" sz="2600" dirty="0">
                    <a:latin typeface="Comic Sans MS" panose="030F0702030302020204" pitchFamily="66" charset="0"/>
                  </a:rPr>
                  <a:t>( </a:t>
                </a:r>
                <a14:m>
                  <m:oMath xmlns:m="http://schemas.openxmlformats.org/officeDocument/2006/math">
                    <m:r>
                      <a:rPr lang="en-US" altLang="en-US" sz="2600" i="1" dirty="0">
                        <a:latin typeface="Cambria Math"/>
                      </a:rPr>
                      <m:t>𝑃</m:t>
                    </m:r>
                  </m:oMath>
                </a14:m>
                <a:r>
                  <a:rPr lang="en-US" altLang="en-US" sz="2600" dirty="0">
                    <a:latin typeface="Comic Sans MS" panose="030F0702030302020204" pitchFamily="66" charset="0"/>
                  </a:rPr>
                  <a:t> )</a:t>
                </a:r>
              </a:p>
              <a:p>
                <a:pPr marL="1314450" lvl="2" indent="-457200">
                  <a:buFont typeface="+mj-lt"/>
                  <a:buAutoNum type="arabicPeriod"/>
                </a:pPr>
                <a:r>
                  <a:rPr lang="en-US" altLang="en-US" sz="2200" dirty="0" smtClean="0">
                    <a:latin typeface="Comic Sans MS" panose="030F0702030302020204" pitchFamily="66" charset="0"/>
                  </a:rPr>
                  <a:t>  </a:t>
                </a:r>
                <a:r>
                  <a:rPr lang="en-US" altLang="en-US" sz="2200" dirty="0" err="1" smtClean="0">
                    <a:latin typeface="Comic Sans MS" panose="030F0702030302020204" pitchFamily="66" charset="0"/>
                  </a:rPr>
                  <a:t>SortPolarCoordinatesByAngle</a:t>
                </a:r>
                <a:r>
                  <a:rPr lang="en-US" altLang="en-US" sz="2200" dirty="0" smtClean="0">
                    <a:latin typeface="Comic Sans MS" panose="030F0702030302020204" pitchFamily="66" charset="0"/>
                  </a:rPr>
                  <a:t>( </a:t>
                </a:r>
                <a14:m>
                  <m:oMath xmlns:m="http://schemas.openxmlformats.org/officeDocument/2006/math">
                    <m:r>
                      <a:rPr lang="en-US" altLang="en-US" sz="2200" b="0" i="1" smtClean="0">
                        <a:latin typeface="Cambria Math" panose="02040503050406030204" pitchFamily="18" charset="0"/>
                      </a:rPr>
                      <m:t>𝑃</m:t>
                    </m:r>
                  </m:oMath>
                </a14:m>
                <a:r>
                  <a:rPr lang="en-US" altLang="en-US" sz="2200" dirty="0" smtClean="0">
                    <a:latin typeface="Comic Sans MS" panose="030F0702030302020204" pitchFamily="66" charset="0"/>
                  </a:rPr>
                  <a:t> )</a:t>
                </a:r>
              </a:p>
              <a:p>
                <a:pPr marL="1314450" lvl="2" indent="-457200">
                  <a:buFont typeface="+mj-lt"/>
                  <a:buAutoNum type="arabicPeriod"/>
                </a:pPr>
                <a:r>
                  <a:rPr lang="en-US" altLang="en-US" sz="2200" dirty="0" smtClean="0">
                    <a:latin typeface="Comic Sans MS" panose="030F0702030302020204" pitchFamily="66" charset="0"/>
                  </a:rPr>
                  <a:t>  </a:t>
                </a:r>
                <a14:m>
                  <m:oMath xmlns:m="http://schemas.openxmlformats.org/officeDocument/2006/math">
                    <m:r>
                      <a:rPr lang="en-US" altLang="en-US" sz="2200" b="0" i="1" smtClean="0">
                        <a:latin typeface="Cambria Math" panose="02040503050406030204" pitchFamily="18" charset="0"/>
                      </a:rPr>
                      <m:t>𝑆</m:t>
                    </m:r>
                    <m:r>
                      <a:rPr lang="en-US" altLang="en-US" sz="2200" b="0" i="1" smtClean="0">
                        <a:latin typeface="Cambria Math" panose="02040503050406030204" pitchFamily="18" charset="0"/>
                      </a:rPr>
                      <m:t>=</m:t>
                    </m:r>
                    <m:sSub>
                      <m:sSubPr>
                        <m:ctrlPr>
                          <a:rPr lang="en-US" altLang="en-US" sz="2200" b="1" i="1" smtClean="0">
                            <a:latin typeface="Cambria Math" panose="02040503050406030204" pitchFamily="18" charset="0"/>
                          </a:rPr>
                        </m:ctrlPr>
                      </m:sSubPr>
                      <m:e>
                        <m:r>
                          <a:rPr lang="en-US" altLang="en-US" sz="2200" b="1" i="1" smtClean="0">
                            <a:latin typeface="Cambria Math" panose="02040503050406030204" pitchFamily="18" charset="0"/>
                          </a:rPr>
                          <m:t>𝒓</m:t>
                        </m:r>
                      </m:e>
                      <m:sub>
                        <m:r>
                          <a:rPr lang="en-US" altLang="en-US" sz="2200" b="1" i="1" smtClean="0">
                            <a:latin typeface="Cambria Math" panose="02040503050406030204" pitchFamily="18" charset="0"/>
                          </a:rPr>
                          <m:t>𝟎</m:t>
                        </m:r>
                      </m:sub>
                    </m:sSub>
                    <m:r>
                      <a:rPr lang="en-US" altLang="en-US" sz="2200" b="0" i="1" smtClean="0">
                        <a:latin typeface="Cambria Math" panose="02040503050406030204" pitchFamily="18" charset="0"/>
                      </a:rPr>
                      <m:t> </m:t>
                    </m:r>
                    <m:r>
                      <a:rPr lang="en-US" altLang="en-US" sz="2200" i="1">
                        <a:latin typeface="Cambria Math" panose="02040503050406030204" pitchFamily="18" charset="0"/>
                      </a:rPr>
                      <m:t>∠</m:t>
                    </m:r>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𝑝</m:t>
                        </m:r>
                      </m:e>
                      <m:sub>
                        <m:r>
                          <a:rPr lang="en-US" altLang="en-US" sz="2200" i="1">
                            <a:latin typeface="Cambria Math" panose="02040503050406030204" pitchFamily="18" charset="0"/>
                          </a:rPr>
                          <m:t>0</m:t>
                        </m:r>
                      </m:sub>
                    </m:sSub>
                    <m:sSub>
                      <m:sSubPr>
                        <m:ctrlPr>
                          <a:rPr lang="en-US" altLang="en-US" sz="2200" i="1">
                            <a:latin typeface="Cambria Math" panose="02040503050406030204" pitchFamily="18" charset="0"/>
                          </a:rPr>
                        </m:ctrlPr>
                      </m:sSubPr>
                      <m:e>
                        <m:r>
                          <a:rPr lang="en-US" altLang="en-US" sz="2200" i="1">
                            <a:latin typeface="Cambria Math" panose="02040503050406030204" pitchFamily="18" charset="0"/>
                          </a:rPr>
                          <m:t>𝑝</m:t>
                        </m:r>
                      </m:e>
                      <m:sub>
                        <m:r>
                          <a:rPr lang="en-US" altLang="en-US" sz="2200" i="1">
                            <a:latin typeface="Cambria Math" panose="02040503050406030204" pitchFamily="18" charset="0"/>
                          </a:rPr>
                          <m:t>1</m:t>
                        </m:r>
                      </m:sub>
                    </m:sSub>
                    <m:r>
                      <a:rPr lang="en-US" altLang="en-US" sz="2200" b="0" i="1" smtClean="0">
                        <a:latin typeface="Cambria Math" panose="02040503050406030204" pitchFamily="18" charset="0"/>
                      </a:rPr>
                      <m:t> </m:t>
                    </m:r>
                    <m:sSub>
                      <m:sSubPr>
                        <m:ctrlPr>
                          <a:rPr lang="en-US" altLang="en-US" sz="2200" b="1" i="1" smtClean="0">
                            <a:latin typeface="Cambria Math" panose="02040503050406030204" pitchFamily="18" charset="0"/>
                          </a:rPr>
                        </m:ctrlPr>
                      </m:sSubPr>
                      <m:e>
                        <m:r>
                          <a:rPr lang="en-US" altLang="en-US" sz="2200" b="1" i="1" smtClean="0">
                            <a:latin typeface="Cambria Math" panose="02040503050406030204" pitchFamily="18" charset="0"/>
                          </a:rPr>
                          <m:t>𝒓</m:t>
                        </m:r>
                      </m:e>
                      <m:sub>
                        <m:r>
                          <a:rPr lang="en-US" altLang="en-US" sz="2200" b="1" i="1" smtClean="0">
                            <a:latin typeface="Cambria Math" panose="02040503050406030204" pitchFamily="18" charset="0"/>
                          </a:rPr>
                          <m:t>𝟏</m:t>
                        </m:r>
                      </m:sub>
                    </m:sSub>
                    <m:r>
                      <a:rPr lang="en-US" altLang="en-US" sz="2200" b="0" i="1" smtClean="0">
                        <a:latin typeface="Cambria Math" panose="02040503050406030204" pitchFamily="18" charset="0"/>
                      </a:rPr>
                      <m:t> ∠</m:t>
                    </m:r>
                    <m:sSub>
                      <m:sSubPr>
                        <m:ctrlPr>
                          <a:rPr lang="en-US" altLang="en-US" sz="2200" b="0" i="1" smtClean="0">
                            <a:latin typeface="Cambria Math" panose="02040503050406030204" pitchFamily="18" charset="0"/>
                          </a:rPr>
                        </m:ctrlPr>
                      </m:sSubPr>
                      <m:e>
                        <m:r>
                          <a:rPr lang="en-US" altLang="en-US" sz="2200" b="0" i="1" smtClean="0">
                            <a:latin typeface="Cambria Math" panose="02040503050406030204" pitchFamily="18" charset="0"/>
                          </a:rPr>
                          <m:t>𝑝</m:t>
                        </m:r>
                      </m:e>
                      <m:sub>
                        <m:r>
                          <a:rPr lang="en-US" altLang="en-US" sz="2200" b="0" i="1" smtClean="0">
                            <a:latin typeface="Cambria Math" panose="02040503050406030204" pitchFamily="18" charset="0"/>
                          </a:rPr>
                          <m:t>1</m:t>
                        </m:r>
                      </m:sub>
                    </m:sSub>
                    <m:sSub>
                      <m:sSubPr>
                        <m:ctrlPr>
                          <a:rPr lang="en-US" altLang="en-US" sz="2200" b="0" i="1" smtClean="0">
                            <a:latin typeface="Cambria Math" panose="02040503050406030204" pitchFamily="18" charset="0"/>
                          </a:rPr>
                        </m:ctrlPr>
                      </m:sSubPr>
                      <m:e>
                        <m:r>
                          <a:rPr lang="en-US" altLang="en-US" sz="2200" b="0" i="1" smtClean="0">
                            <a:latin typeface="Cambria Math" panose="02040503050406030204" pitchFamily="18" charset="0"/>
                          </a:rPr>
                          <m:t>𝑝</m:t>
                        </m:r>
                      </m:e>
                      <m:sub>
                        <m:r>
                          <a:rPr lang="en-US" altLang="en-US" sz="2200" b="0" i="1" smtClean="0">
                            <a:latin typeface="Cambria Math" panose="02040503050406030204" pitchFamily="18" charset="0"/>
                          </a:rPr>
                          <m:t>2</m:t>
                        </m:r>
                      </m:sub>
                    </m:sSub>
                    <m:r>
                      <a:rPr lang="en-US" altLang="en-US" sz="2200" b="0" i="1" smtClean="0">
                        <a:latin typeface="Cambria Math" panose="02040503050406030204" pitchFamily="18" charset="0"/>
                      </a:rPr>
                      <m:t>⋯</m:t>
                    </m:r>
                  </m:oMath>
                </a14:m>
                <a:endParaRPr lang="en-US" altLang="en-US" sz="2200" dirty="0">
                  <a:latin typeface="Comic Sans MS" panose="030F0702030302020204" pitchFamily="66" charset="0"/>
                </a:endParaRPr>
              </a:p>
              <a:p>
                <a:pPr marL="1314450" lvl="2" indent="-457200">
                  <a:buFont typeface="+mj-lt"/>
                  <a:buAutoNum type="arabicPeriod"/>
                </a:pPr>
                <a:r>
                  <a:rPr lang="en-US" altLang="en-US" sz="2200" dirty="0" smtClean="0">
                    <a:latin typeface="Comic Sans MS" panose="030F0702030302020204" pitchFamily="66" charset="0"/>
                  </a:rPr>
                  <a:t>  </a:t>
                </a:r>
                <a:r>
                  <a:rPr lang="en-US" altLang="en-US" sz="2200" dirty="0" err="1" smtClean="0">
                    <a:latin typeface="Comic Sans MS" panose="030F0702030302020204" pitchFamily="66" charset="0"/>
                  </a:rPr>
                  <a:t>FastSubstring</a:t>
                </a:r>
                <a:r>
                  <a:rPr lang="en-US" altLang="en-US" sz="2200" dirty="0" smtClean="0">
                    <a:latin typeface="Comic Sans MS" panose="030F0702030302020204" pitchFamily="66" charset="0"/>
                  </a:rPr>
                  <a:t>( </a:t>
                </a:r>
                <a14:m>
                  <m:oMath xmlns:m="http://schemas.openxmlformats.org/officeDocument/2006/math">
                    <m:r>
                      <a:rPr lang="en-US" altLang="en-US" sz="2200" b="0" i="1" smtClean="0">
                        <a:latin typeface="Cambria Math" panose="02040503050406030204" pitchFamily="18" charset="0"/>
                      </a:rPr>
                      <m:t>𝑆</m:t>
                    </m:r>
                  </m:oMath>
                </a14:m>
                <a:r>
                  <a:rPr lang="en-US" altLang="en-US" sz="2200" dirty="0" smtClean="0">
                    <a:latin typeface="Comic Sans MS" panose="030F0702030302020204" pitchFamily="66" charset="0"/>
                  </a:rPr>
                  <a:t> , </a:t>
                </a:r>
                <a14:m>
                  <m:oMath xmlns:m="http://schemas.openxmlformats.org/officeDocument/2006/math">
                    <m:r>
                      <a:rPr lang="en-US" altLang="en-US" sz="2200" b="0" i="1" smtClean="0">
                        <a:latin typeface="Cambria Math" panose="02040503050406030204" pitchFamily="18" charset="0"/>
                      </a:rPr>
                      <m:t>𝑆</m:t>
                    </m:r>
                    <m:r>
                      <a:rPr lang="en-US" altLang="en-US" sz="2200" b="0" i="1" smtClean="0">
                        <a:latin typeface="Cambria Math" panose="02040503050406030204" pitchFamily="18" charset="0"/>
                      </a:rPr>
                      <m:t>∘</m:t>
                    </m:r>
                    <m:r>
                      <a:rPr lang="en-US" altLang="en-US" sz="2200" b="0" i="1" smtClean="0">
                        <a:latin typeface="Cambria Math" panose="02040503050406030204" pitchFamily="18" charset="0"/>
                      </a:rPr>
                      <m:t>𝑆</m:t>
                    </m:r>
                  </m:oMath>
                </a14:m>
                <a:r>
                  <a:rPr lang="en-US" altLang="en-US" sz="2200" dirty="0" smtClean="0">
                    <a:latin typeface="Comic Sans MS" panose="030F0702030302020204" pitchFamily="66" charset="0"/>
                  </a:rPr>
                  <a:t> )</a:t>
                </a:r>
                <a:endParaRPr lang="en-US" altLang="en-US" sz="2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t="-1348"/>
                </a:stretch>
              </a:blipFill>
            </p:spPr>
            <p:txBody>
              <a:bodyPr/>
              <a:lstStyle/>
              <a:p>
                <a:r>
                  <a:rPr lang="en-US">
                    <a:noFill/>
                  </a:rPr>
                  <a:t> </a:t>
                </a:r>
              </a:p>
            </p:txBody>
          </p:sp>
        </mc:Fallback>
      </mc:AlternateContent>
      <p:sp>
        <p:nvSpPr>
          <p:cNvPr id="2" name="Title 1"/>
          <p:cNvSpPr>
            <a:spLocks noGrp="1"/>
          </p:cNvSpPr>
          <p:nvPr>
            <p:ph type="title"/>
          </p:nvPr>
        </p:nvSpPr>
        <p:spPr/>
        <p:txBody>
          <a:bodyPr>
            <a:normAutofit/>
          </a:bodyPr>
          <a:lstStyle/>
          <a:p>
            <a:r>
              <a:rPr lang="en-US" sz="4800" dirty="0" smtClean="0"/>
              <a:t>Efficient Implementation</a:t>
            </a:r>
            <a:endParaRPr lang="en-US" sz="4800" dirty="0"/>
          </a:p>
        </p:txBody>
      </p:sp>
      <mc:AlternateContent xmlns:mc="http://schemas.openxmlformats.org/markup-compatibility/2006" xmlns:a14="http://schemas.microsoft.com/office/drawing/2010/main">
        <mc:Choice Requires="a14">
          <p:sp>
            <p:nvSpPr>
              <p:cNvPr id="4" name="TextBox 3"/>
              <p:cNvSpPr txBox="1"/>
              <p:nvPr/>
            </p:nvSpPr>
            <p:spPr>
              <a:xfrm>
                <a:off x="7129835" y="2158764"/>
                <a:ext cx="1556965"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log</m:t>
                              </m:r>
                            </m:fName>
                            <m:e>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e>
                          </m:func>
                        </m:e>
                      </m:d>
                    </m:oMath>
                  </m:oMathPara>
                </a14:m>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7129835" y="2158764"/>
                <a:ext cx="1556965" cy="369332"/>
              </a:xfrm>
              <a:prstGeom prst="rect">
                <a:avLst/>
              </a:prstGeom>
              <a:blipFill rotWithShape="0">
                <a:blip r:embed="rId3"/>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7814735" y="2551429"/>
                <a:ext cx="886076"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e>
                      </m:d>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7814735" y="2551429"/>
                <a:ext cx="886076" cy="369332"/>
              </a:xfrm>
              <a:prstGeom prst="rect">
                <a:avLst/>
              </a:prstGeom>
              <a:blipFill rotWithShape="0">
                <a:blip r:embed="rId4"/>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7822240" y="2881630"/>
                <a:ext cx="886076" cy="369332"/>
              </a:xfrm>
              <a:prstGeom prst="rect">
                <a:avLst/>
              </a:prstGeom>
              <a:noFill/>
            </p:spPr>
            <p:txBody>
              <a:bodyPr wrap="none" rtlCol="0">
                <a:spAutoFit/>
              </a:bodyPr>
              <a:lstStyle/>
              <a:p>
                <a:pPr/>
                <a14:m>
                  <m:oMathPara xmlns:m="http://schemas.openxmlformats.org/officeDocument/2006/math">
                    <m:oMathParaPr>
                      <m:jc m:val="right"/>
                    </m:oMathParaPr>
                    <m:oMath xmlns:m="http://schemas.openxmlformats.org/officeDocument/2006/math">
                      <m:r>
                        <a:rPr lang="en-US" b="0" i="1" smtClean="0">
                          <a:latin typeface="Cambria Math" panose="02040503050406030204" pitchFamily="18" charset="0"/>
                        </a:rPr>
                        <m:t>𝑂</m:t>
                      </m:r>
                      <m:d>
                        <m:dPr>
                          <m:ctrlPr>
                            <a:rPr lang="en-US" b="0" i="1" smtClean="0">
                              <a:latin typeface="Cambria Math" panose="02040503050406030204" pitchFamily="18" charset="0"/>
                            </a:rPr>
                          </m:ctrlPr>
                        </m:dPr>
                        <m:e>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e>
                      </m:d>
                    </m:oMath>
                  </m:oMathPara>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7822240" y="2881630"/>
                <a:ext cx="886076" cy="369332"/>
              </a:xfrm>
              <a:prstGeom prst="rect">
                <a:avLst/>
              </a:prstGeom>
              <a:blipFill rotWithShape="0">
                <a:blip r:embed="rId5"/>
                <a:stretch>
                  <a:fillRect b="-13333"/>
                </a:stretch>
              </a:blipFill>
            </p:spPr>
            <p:txBody>
              <a:bodyPr/>
              <a:lstStyle/>
              <a:p>
                <a:r>
                  <a:rPr lang="en-US">
                    <a:noFill/>
                  </a:rPr>
                  <a:t> </a:t>
                </a:r>
              </a:p>
            </p:txBody>
          </p:sp>
        </mc:Fallback>
      </mc:AlternateContent>
      <p:grpSp>
        <p:nvGrpSpPr>
          <p:cNvPr id="5" name="Group 4"/>
          <p:cNvGrpSpPr>
            <a:grpSpLocks noChangeAspect="1"/>
          </p:cNvGrpSpPr>
          <p:nvPr/>
        </p:nvGrpSpPr>
        <p:grpSpPr>
          <a:xfrm>
            <a:off x="6204968" y="4779080"/>
            <a:ext cx="1294537" cy="1441036"/>
            <a:chOff x="6501568" y="4261921"/>
            <a:chExt cx="2220687" cy="2471993"/>
          </a:xfrm>
        </p:grpSpPr>
        <p:cxnSp>
          <p:nvCxnSpPr>
            <p:cNvPr id="64" name="Straight Connector 63"/>
            <p:cNvCxnSpPr/>
            <p:nvPr/>
          </p:nvCxnSpPr>
          <p:spPr>
            <a:xfrm flipV="1">
              <a:off x="7604424" y="4351273"/>
              <a:ext cx="61298" cy="1151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V="1">
              <a:off x="7604424" y="4934241"/>
              <a:ext cx="966183" cy="568160"/>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7604424" y="5502401"/>
              <a:ext cx="966183" cy="542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7601373" y="5512041"/>
              <a:ext cx="39704" cy="1046560"/>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H="1">
              <a:off x="6665961" y="5502400"/>
              <a:ext cx="928485" cy="572721"/>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a:endCxn id="91" idx="5"/>
            </p:cNvCxnSpPr>
            <p:nvPr/>
          </p:nvCxnSpPr>
          <p:spPr>
            <a:xfrm flipH="1" flipV="1">
              <a:off x="6635456" y="4911270"/>
              <a:ext cx="1001299" cy="604523"/>
            </a:xfrm>
            <a:prstGeom prst="line">
              <a:avLst/>
            </a:prstGeom>
          </p:spPr>
          <p:style>
            <a:lnRef idx="1">
              <a:schemeClr val="accent1"/>
            </a:lnRef>
            <a:fillRef idx="0">
              <a:schemeClr val="accent1"/>
            </a:fillRef>
            <a:effectRef idx="0">
              <a:schemeClr val="accent1"/>
            </a:effectRef>
            <a:fontRef idx="minor">
              <a:schemeClr val="tx1"/>
            </a:fontRef>
          </p:style>
        </p:cxnSp>
        <p:sp>
          <p:nvSpPr>
            <p:cNvPr id="83" name="Oval 82"/>
            <p:cNvSpPr>
              <a:spLocks noChangeAspect="1"/>
            </p:cNvSpPr>
            <p:nvPr/>
          </p:nvSpPr>
          <p:spPr>
            <a:xfrm>
              <a:off x="7601545" y="4261921"/>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a:spLocks noChangeAspect="1"/>
            </p:cNvSpPr>
            <p:nvPr/>
          </p:nvSpPr>
          <p:spPr>
            <a:xfrm>
              <a:off x="8530355" y="4856280"/>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a:spLocks noChangeAspect="1"/>
            </p:cNvSpPr>
            <p:nvPr/>
          </p:nvSpPr>
          <p:spPr>
            <a:xfrm>
              <a:off x="8565396" y="5984559"/>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a:spLocks noChangeAspect="1"/>
            </p:cNvSpPr>
            <p:nvPr/>
          </p:nvSpPr>
          <p:spPr>
            <a:xfrm>
              <a:off x="7554478" y="6577055"/>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a:spLocks noChangeAspect="1"/>
            </p:cNvSpPr>
            <p:nvPr/>
          </p:nvSpPr>
          <p:spPr>
            <a:xfrm>
              <a:off x="6511725" y="6045001"/>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a:spLocks noChangeAspect="1"/>
            </p:cNvSpPr>
            <p:nvPr/>
          </p:nvSpPr>
          <p:spPr>
            <a:xfrm>
              <a:off x="6501568" y="4777382"/>
              <a:ext cx="156859" cy="156859"/>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a:grpSpLocks noChangeAspect="1"/>
          </p:cNvGrpSpPr>
          <p:nvPr/>
        </p:nvGrpSpPr>
        <p:grpSpPr>
          <a:xfrm>
            <a:off x="6020323" y="4164276"/>
            <a:ext cx="2227599" cy="2430035"/>
            <a:chOff x="6782692" y="4164276"/>
            <a:chExt cx="2227599" cy="2430035"/>
          </a:xfrm>
        </p:grpSpPr>
        <p:cxnSp>
          <p:nvCxnSpPr>
            <p:cNvPr id="65" name="Straight Connector 64"/>
            <p:cNvCxnSpPr/>
            <p:nvPr/>
          </p:nvCxnSpPr>
          <p:spPr>
            <a:xfrm flipH="1" flipV="1">
              <a:off x="7137058" y="4250123"/>
              <a:ext cx="467366" cy="1252278"/>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7604424" y="5502401"/>
              <a:ext cx="1317883" cy="132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6845850" y="5502401"/>
              <a:ext cx="758574" cy="1001837"/>
            </a:xfrm>
            <a:prstGeom prst="line">
              <a:avLst/>
            </a:prstGeom>
          </p:spPr>
          <p:style>
            <a:lnRef idx="1">
              <a:schemeClr val="accent1"/>
            </a:lnRef>
            <a:fillRef idx="0">
              <a:schemeClr val="accent1"/>
            </a:fillRef>
            <a:effectRef idx="0">
              <a:schemeClr val="accent1"/>
            </a:effectRef>
            <a:fontRef idx="minor">
              <a:schemeClr val="tx1"/>
            </a:fontRef>
          </p:style>
        </p:cxnSp>
        <p:sp>
          <p:nvSpPr>
            <p:cNvPr id="79" name="Oval 78"/>
            <p:cNvSpPr>
              <a:spLocks noChangeAspect="1"/>
            </p:cNvSpPr>
            <p:nvPr/>
          </p:nvSpPr>
          <p:spPr>
            <a:xfrm rot="20245245">
              <a:off x="7073783" y="4164276"/>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a:spLocks noChangeAspect="1"/>
            </p:cNvSpPr>
            <p:nvPr/>
          </p:nvSpPr>
          <p:spPr>
            <a:xfrm rot="20245245">
              <a:off x="8918851" y="5608264"/>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a:spLocks noChangeAspect="1"/>
            </p:cNvSpPr>
            <p:nvPr/>
          </p:nvSpPr>
          <p:spPr>
            <a:xfrm rot="20245245">
              <a:off x="6782692" y="6502871"/>
              <a:ext cx="91440" cy="9144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9" name="Group 48"/>
          <p:cNvGrpSpPr/>
          <p:nvPr/>
        </p:nvGrpSpPr>
        <p:grpSpPr>
          <a:xfrm>
            <a:off x="5855748" y="4777604"/>
            <a:ext cx="1806470" cy="1441499"/>
            <a:chOff x="5855748" y="4777604"/>
            <a:chExt cx="1806470" cy="1441499"/>
          </a:xfrm>
        </p:grpSpPr>
        <p:grpSp>
          <p:nvGrpSpPr>
            <p:cNvPr id="111" name="Group 110"/>
            <p:cNvGrpSpPr>
              <a:grpSpLocks noChangeAspect="1"/>
            </p:cNvGrpSpPr>
            <p:nvPr/>
          </p:nvGrpSpPr>
          <p:grpSpPr>
            <a:xfrm>
              <a:off x="6519663" y="5160084"/>
              <a:ext cx="685800" cy="685800"/>
              <a:chOff x="7162800" y="4638152"/>
              <a:chExt cx="914400" cy="924448"/>
            </a:xfrm>
          </p:grpSpPr>
          <p:sp>
            <p:nvSpPr>
              <p:cNvPr id="112" name="Arc 111"/>
              <p:cNvSpPr>
                <a:spLocks noChangeAspect="1"/>
              </p:cNvSpPr>
              <p:nvPr/>
            </p:nvSpPr>
            <p:spPr>
              <a:xfrm>
                <a:off x="7162800" y="4638152"/>
                <a:ext cx="914400" cy="914400"/>
              </a:xfrm>
              <a:prstGeom prst="arc">
                <a:avLst>
                  <a:gd name="adj1" fmla="val 19722074"/>
                  <a:gd name="adj2" fmla="val 383165"/>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Arc 113"/>
              <p:cNvSpPr>
                <a:spLocks noChangeAspect="1"/>
              </p:cNvSpPr>
              <p:nvPr/>
            </p:nvSpPr>
            <p:spPr>
              <a:xfrm>
                <a:off x="7162800" y="4648200"/>
                <a:ext cx="914400" cy="914400"/>
              </a:xfrm>
              <a:prstGeom prst="arc">
                <a:avLst>
                  <a:gd name="adj1" fmla="val 12681724"/>
                  <a:gd name="adj2" fmla="val 14850049"/>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6" name="Arc 115"/>
              <p:cNvSpPr>
                <a:spLocks noChangeAspect="1"/>
              </p:cNvSpPr>
              <p:nvPr/>
            </p:nvSpPr>
            <p:spPr>
              <a:xfrm>
                <a:off x="7162800" y="4648200"/>
                <a:ext cx="914400" cy="914400"/>
              </a:xfrm>
              <a:prstGeom prst="arc">
                <a:avLst>
                  <a:gd name="adj1" fmla="val 5441141"/>
                  <a:gd name="adj2" fmla="val 7819153"/>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86" name="Group 85"/>
            <p:cNvGrpSpPr/>
            <p:nvPr/>
          </p:nvGrpSpPr>
          <p:grpSpPr>
            <a:xfrm>
              <a:off x="6227225" y="4935768"/>
              <a:ext cx="1229248" cy="1143000"/>
              <a:chOff x="3810000" y="4935768"/>
              <a:chExt cx="1143000" cy="1143000"/>
            </a:xfrm>
            <a:noFill/>
          </p:grpSpPr>
          <p:sp>
            <p:nvSpPr>
              <p:cNvPr id="94" name="Arc 93"/>
              <p:cNvSpPr>
                <a:spLocks noChangeAspect="1"/>
              </p:cNvSpPr>
              <p:nvPr/>
            </p:nvSpPr>
            <p:spPr>
              <a:xfrm>
                <a:off x="3810000" y="4935768"/>
                <a:ext cx="1143000" cy="1143000"/>
              </a:xfrm>
              <a:prstGeom prst="arc">
                <a:avLst>
                  <a:gd name="adj1" fmla="val 16419102"/>
                  <a:gd name="adj2" fmla="val 19759934"/>
                </a:avLst>
              </a:prstGeom>
              <a:grpFill/>
              <a:ln w="254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Arc 94"/>
              <p:cNvSpPr>
                <a:spLocks noChangeAspect="1"/>
              </p:cNvSpPr>
              <p:nvPr/>
            </p:nvSpPr>
            <p:spPr>
              <a:xfrm>
                <a:off x="3810000" y="4935768"/>
                <a:ext cx="1143000" cy="1143000"/>
              </a:xfrm>
              <a:prstGeom prst="arc">
                <a:avLst>
                  <a:gd name="adj1" fmla="val 8946748"/>
                  <a:gd name="adj2" fmla="val 12743318"/>
                </a:avLst>
              </a:prstGeom>
              <a:grpFill/>
              <a:ln w="254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Arc 95"/>
              <p:cNvSpPr>
                <a:spLocks noChangeAspect="1"/>
              </p:cNvSpPr>
              <p:nvPr/>
            </p:nvSpPr>
            <p:spPr>
              <a:xfrm>
                <a:off x="3810000" y="4935768"/>
                <a:ext cx="1143000" cy="1143000"/>
              </a:xfrm>
              <a:prstGeom prst="arc">
                <a:avLst>
                  <a:gd name="adj1" fmla="val 1706424"/>
                  <a:gd name="adj2" fmla="val 5220386"/>
                </a:avLst>
              </a:prstGeom>
              <a:grpFill/>
              <a:ln w="254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9" name="Group 38"/>
            <p:cNvGrpSpPr>
              <a:grpSpLocks noChangeAspect="1"/>
            </p:cNvGrpSpPr>
            <p:nvPr/>
          </p:nvGrpSpPr>
          <p:grpSpPr>
            <a:xfrm>
              <a:off x="6378021" y="5029200"/>
              <a:ext cx="914400" cy="914400"/>
              <a:chOff x="3637504" y="4911710"/>
              <a:chExt cx="1143000" cy="1143000"/>
            </a:xfrm>
          </p:grpSpPr>
          <p:sp>
            <p:nvSpPr>
              <p:cNvPr id="97" name="Arc 96"/>
              <p:cNvSpPr>
                <a:spLocks noChangeAspect="1"/>
              </p:cNvSpPr>
              <p:nvPr/>
            </p:nvSpPr>
            <p:spPr>
              <a:xfrm>
                <a:off x="3637504" y="4911710"/>
                <a:ext cx="1143000" cy="1143000"/>
              </a:xfrm>
              <a:prstGeom prst="arc">
                <a:avLst>
                  <a:gd name="adj1" fmla="val 479200"/>
                  <a:gd name="adj2" fmla="val 1810191"/>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Arc 98"/>
              <p:cNvSpPr>
                <a:spLocks noChangeAspect="1"/>
              </p:cNvSpPr>
              <p:nvPr/>
            </p:nvSpPr>
            <p:spPr>
              <a:xfrm>
                <a:off x="3637504" y="4911710"/>
                <a:ext cx="1143000" cy="1143000"/>
              </a:xfrm>
              <a:prstGeom prst="arc">
                <a:avLst>
                  <a:gd name="adj1" fmla="val 14974164"/>
                  <a:gd name="adj2" fmla="val 16461905"/>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Arc 100"/>
              <p:cNvSpPr>
                <a:spLocks noChangeAspect="1"/>
              </p:cNvSpPr>
              <p:nvPr/>
            </p:nvSpPr>
            <p:spPr>
              <a:xfrm>
                <a:off x="3637504" y="4911710"/>
                <a:ext cx="1143000" cy="1143000"/>
              </a:xfrm>
              <a:prstGeom prst="arc">
                <a:avLst>
                  <a:gd name="adj1" fmla="val 7507351"/>
                  <a:gd name="adj2" fmla="val 8811845"/>
                </a:avLst>
              </a:prstGeom>
              <a:ln w="254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45" name="TextBox 44"/>
                <p:cNvSpPr txBox="1"/>
                <p:nvPr/>
              </p:nvSpPr>
              <p:spPr>
                <a:xfrm>
                  <a:off x="6539564" y="4788362"/>
                  <a:ext cx="488660"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20</m:t>
                            </m:r>
                          </m:e>
                          <m:sup>
                            <m:r>
                              <a:rPr lang="en-US" sz="1400" b="0" i="1" smtClean="0">
                                <a:latin typeface="Cambria Math" panose="02040503050406030204" pitchFamily="18" charset="0"/>
                              </a:rPr>
                              <m:t>∘</m:t>
                            </m:r>
                          </m:sup>
                        </m:sSup>
                      </m:oMath>
                    </m:oMathPara>
                  </a14:m>
                  <a:endParaRPr lang="en-US" sz="1400" dirty="0"/>
                </a:p>
              </p:txBody>
            </p:sp>
          </mc:Choice>
          <mc:Fallback xmlns="">
            <p:sp>
              <p:nvSpPr>
                <p:cNvPr id="45" name="TextBox 44"/>
                <p:cNvSpPr txBox="1">
                  <a:spLocks noRot="1" noChangeAspect="1" noMove="1" noResize="1" noEditPoints="1" noAdjustHandles="1" noChangeArrowheads="1" noChangeShapeType="1" noTextEdit="1"/>
                </p:cNvSpPr>
                <p:nvPr/>
              </p:nvSpPr>
              <p:spPr>
                <a:xfrm>
                  <a:off x="6539564" y="4788362"/>
                  <a:ext cx="488660" cy="307777"/>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8" name="TextBox 107"/>
                <p:cNvSpPr txBox="1"/>
                <p:nvPr/>
              </p:nvSpPr>
              <p:spPr>
                <a:xfrm>
                  <a:off x="7097358" y="5246148"/>
                  <a:ext cx="488660"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40</m:t>
                            </m:r>
                          </m:e>
                          <m:sup>
                            <m:r>
                              <a:rPr lang="en-US" sz="1400" b="0" i="1" smtClean="0">
                                <a:latin typeface="Cambria Math" panose="02040503050406030204" pitchFamily="18" charset="0"/>
                              </a:rPr>
                              <m:t>∘</m:t>
                            </m:r>
                          </m:sup>
                        </m:sSup>
                      </m:oMath>
                    </m:oMathPara>
                  </a14:m>
                  <a:endParaRPr lang="en-US" sz="1400" dirty="0"/>
                </a:p>
              </p:txBody>
            </p:sp>
          </mc:Choice>
          <mc:Fallback xmlns="">
            <p:sp>
              <p:nvSpPr>
                <p:cNvPr id="108" name="TextBox 107"/>
                <p:cNvSpPr txBox="1">
                  <a:spLocks noRot="1" noChangeAspect="1" noMove="1" noResize="1" noEditPoints="1" noAdjustHandles="1" noChangeArrowheads="1" noChangeShapeType="1" noTextEdit="1"/>
                </p:cNvSpPr>
                <p:nvPr/>
              </p:nvSpPr>
              <p:spPr>
                <a:xfrm>
                  <a:off x="7097358" y="5246148"/>
                  <a:ext cx="488660" cy="307777"/>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9" name="TextBox 108"/>
                <p:cNvSpPr txBox="1"/>
                <p:nvPr/>
              </p:nvSpPr>
              <p:spPr>
                <a:xfrm>
                  <a:off x="7030653" y="4777604"/>
                  <a:ext cx="488660"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60</m:t>
                            </m:r>
                          </m:e>
                          <m:sup>
                            <m:r>
                              <a:rPr lang="en-US" sz="1400" b="0" i="1" smtClean="0">
                                <a:latin typeface="Cambria Math" panose="02040503050406030204" pitchFamily="18" charset="0"/>
                              </a:rPr>
                              <m:t>∘</m:t>
                            </m:r>
                          </m:sup>
                        </m:sSup>
                      </m:oMath>
                    </m:oMathPara>
                  </a14:m>
                  <a:endParaRPr lang="en-US" sz="1400" dirty="0"/>
                </a:p>
              </p:txBody>
            </p:sp>
          </mc:Choice>
          <mc:Fallback xmlns="">
            <p:sp>
              <p:nvSpPr>
                <p:cNvPr id="109" name="TextBox 108"/>
                <p:cNvSpPr txBox="1">
                  <a:spLocks noRot="1" noChangeAspect="1" noMove="1" noResize="1" noEditPoints="1" noAdjustHandles="1" noChangeArrowheads="1" noChangeShapeType="1" noTextEdit="1"/>
                </p:cNvSpPr>
                <p:nvPr/>
              </p:nvSpPr>
              <p:spPr>
                <a:xfrm>
                  <a:off x="7030653" y="4777604"/>
                  <a:ext cx="488660" cy="307777"/>
                </a:xfrm>
                <a:prstGeom prst="rect">
                  <a:avLst/>
                </a:prstGeom>
                <a:blipFill rotWithShape="0">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3" name="TextBox 112"/>
                <p:cNvSpPr txBox="1"/>
                <p:nvPr/>
              </p:nvSpPr>
              <p:spPr>
                <a:xfrm>
                  <a:off x="7020789" y="5911326"/>
                  <a:ext cx="488660"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60</m:t>
                            </m:r>
                          </m:e>
                          <m:sup>
                            <m:r>
                              <a:rPr lang="en-US" sz="1400" b="0" i="1" smtClean="0">
                                <a:latin typeface="Cambria Math" panose="02040503050406030204" pitchFamily="18" charset="0"/>
                              </a:rPr>
                              <m:t>∘</m:t>
                            </m:r>
                          </m:sup>
                        </m:sSup>
                      </m:oMath>
                    </m:oMathPara>
                  </a14:m>
                  <a:endParaRPr lang="en-US" sz="1400" dirty="0"/>
                </a:p>
              </p:txBody>
            </p:sp>
          </mc:Choice>
          <mc:Fallback xmlns="">
            <p:sp>
              <p:nvSpPr>
                <p:cNvPr id="113" name="TextBox 112"/>
                <p:cNvSpPr txBox="1">
                  <a:spLocks noRot="1" noChangeAspect="1" noMove="1" noResize="1" noEditPoints="1" noAdjustHandles="1" noChangeArrowheads="1" noChangeShapeType="1" noTextEdit="1"/>
                </p:cNvSpPr>
                <p:nvPr/>
              </p:nvSpPr>
              <p:spPr>
                <a:xfrm>
                  <a:off x="7020789" y="5911326"/>
                  <a:ext cx="488660" cy="307777"/>
                </a:xfrm>
                <a:prstGeom prst="rect">
                  <a:avLst/>
                </a:prstGeom>
                <a:blipFill rotWithShape="0">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5" name="TextBox 114"/>
                <p:cNvSpPr txBox="1"/>
                <p:nvPr/>
              </p:nvSpPr>
              <p:spPr>
                <a:xfrm>
                  <a:off x="5855748" y="5334000"/>
                  <a:ext cx="488660"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60</m:t>
                            </m:r>
                          </m:e>
                          <m:sup>
                            <m:r>
                              <a:rPr lang="en-US" sz="1400" b="0" i="1" smtClean="0">
                                <a:latin typeface="Cambria Math" panose="02040503050406030204" pitchFamily="18" charset="0"/>
                              </a:rPr>
                              <m:t>∘</m:t>
                            </m:r>
                          </m:sup>
                        </m:sSup>
                      </m:oMath>
                    </m:oMathPara>
                  </a14:m>
                  <a:endParaRPr lang="en-US" sz="1400" dirty="0"/>
                </a:p>
              </p:txBody>
            </p:sp>
          </mc:Choice>
          <mc:Fallback xmlns="">
            <p:sp>
              <p:nvSpPr>
                <p:cNvPr id="115" name="TextBox 114"/>
                <p:cNvSpPr txBox="1">
                  <a:spLocks noRot="1" noChangeAspect="1" noMove="1" noResize="1" noEditPoints="1" noAdjustHandles="1" noChangeArrowheads="1" noChangeShapeType="1" noTextEdit="1"/>
                </p:cNvSpPr>
                <p:nvPr/>
              </p:nvSpPr>
              <p:spPr>
                <a:xfrm>
                  <a:off x="5855748" y="5334000"/>
                  <a:ext cx="488660" cy="307777"/>
                </a:xfrm>
                <a:prstGeom prst="rect">
                  <a:avLst/>
                </a:prstGeom>
                <a:blipFill rotWithShape="0">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7" name="TextBox 116"/>
                <p:cNvSpPr txBox="1"/>
                <p:nvPr/>
              </p:nvSpPr>
              <p:spPr>
                <a:xfrm>
                  <a:off x="6216663" y="5726652"/>
                  <a:ext cx="488660"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20</m:t>
                            </m:r>
                          </m:e>
                          <m:sup>
                            <m:r>
                              <a:rPr lang="en-US" sz="1400" b="0" i="1" smtClean="0">
                                <a:latin typeface="Cambria Math" panose="02040503050406030204" pitchFamily="18" charset="0"/>
                              </a:rPr>
                              <m:t>∘</m:t>
                            </m:r>
                          </m:sup>
                        </m:sSup>
                      </m:oMath>
                    </m:oMathPara>
                  </a14:m>
                  <a:endParaRPr lang="en-US" sz="1400" dirty="0"/>
                </a:p>
              </p:txBody>
            </p:sp>
          </mc:Choice>
          <mc:Fallback xmlns="">
            <p:sp>
              <p:nvSpPr>
                <p:cNvPr id="117" name="TextBox 116"/>
                <p:cNvSpPr txBox="1">
                  <a:spLocks noRot="1" noChangeAspect="1" noMove="1" noResize="1" noEditPoints="1" noAdjustHandles="1" noChangeArrowheads="1" noChangeShapeType="1" noTextEdit="1"/>
                </p:cNvSpPr>
                <p:nvPr/>
              </p:nvSpPr>
              <p:spPr>
                <a:xfrm>
                  <a:off x="6216663" y="5726652"/>
                  <a:ext cx="488660" cy="307777"/>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8" name="TextBox 117"/>
                <p:cNvSpPr txBox="1"/>
                <p:nvPr/>
              </p:nvSpPr>
              <p:spPr>
                <a:xfrm>
                  <a:off x="7173558" y="5507330"/>
                  <a:ext cx="488660"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20</m:t>
                            </m:r>
                          </m:e>
                          <m:sup>
                            <m:r>
                              <a:rPr lang="en-US" sz="1400" b="0" i="1" smtClean="0">
                                <a:latin typeface="Cambria Math" panose="02040503050406030204" pitchFamily="18" charset="0"/>
                              </a:rPr>
                              <m:t>∘</m:t>
                            </m:r>
                          </m:sup>
                        </m:sSup>
                      </m:oMath>
                    </m:oMathPara>
                  </a14:m>
                  <a:endParaRPr lang="en-US" sz="1400" dirty="0"/>
                </a:p>
              </p:txBody>
            </p:sp>
          </mc:Choice>
          <mc:Fallback xmlns="">
            <p:sp>
              <p:nvSpPr>
                <p:cNvPr id="118" name="TextBox 117"/>
                <p:cNvSpPr txBox="1">
                  <a:spLocks noRot="1" noChangeAspect="1" noMove="1" noResize="1" noEditPoints="1" noAdjustHandles="1" noChangeArrowheads="1" noChangeShapeType="1" noTextEdit="1"/>
                </p:cNvSpPr>
                <p:nvPr/>
              </p:nvSpPr>
              <p:spPr>
                <a:xfrm>
                  <a:off x="7173558" y="5507330"/>
                  <a:ext cx="488660" cy="307777"/>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9" name="TextBox 118"/>
                <p:cNvSpPr txBox="1"/>
                <p:nvPr/>
              </p:nvSpPr>
              <p:spPr>
                <a:xfrm>
                  <a:off x="6488127" y="5758926"/>
                  <a:ext cx="488660"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40</m:t>
                            </m:r>
                          </m:e>
                          <m:sup>
                            <m:r>
                              <a:rPr lang="en-US" sz="1400" b="0" i="1" smtClean="0">
                                <a:latin typeface="Cambria Math" panose="02040503050406030204" pitchFamily="18" charset="0"/>
                              </a:rPr>
                              <m:t>∘</m:t>
                            </m:r>
                          </m:sup>
                        </m:sSup>
                      </m:oMath>
                    </m:oMathPara>
                  </a14:m>
                  <a:endParaRPr lang="en-US" sz="1400" dirty="0"/>
                </a:p>
              </p:txBody>
            </p:sp>
          </mc:Choice>
          <mc:Fallback xmlns="">
            <p:sp>
              <p:nvSpPr>
                <p:cNvPr id="119" name="TextBox 118"/>
                <p:cNvSpPr txBox="1">
                  <a:spLocks noRot="1" noChangeAspect="1" noMove="1" noResize="1" noEditPoints="1" noAdjustHandles="1" noChangeArrowheads="1" noChangeShapeType="1" noTextEdit="1"/>
                </p:cNvSpPr>
                <p:nvPr/>
              </p:nvSpPr>
              <p:spPr>
                <a:xfrm>
                  <a:off x="6488127" y="5758926"/>
                  <a:ext cx="488660" cy="307777"/>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0" name="TextBox 119"/>
                <p:cNvSpPr txBox="1"/>
                <p:nvPr/>
              </p:nvSpPr>
              <p:spPr>
                <a:xfrm>
                  <a:off x="6326308" y="5017856"/>
                  <a:ext cx="488660"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40</m:t>
                            </m:r>
                          </m:e>
                          <m:sup>
                            <m:r>
                              <a:rPr lang="en-US" sz="1400" b="0" i="1" smtClean="0">
                                <a:latin typeface="Cambria Math" panose="02040503050406030204" pitchFamily="18" charset="0"/>
                              </a:rPr>
                              <m:t>∘</m:t>
                            </m:r>
                          </m:sup>
                        </m:sSup>
                      </m:oMath>
                    </m:oMathPara>
                  </a14:m>
                  <a:endParaRPr lang="en-US" sz="1400" dirty="0"/>
                </a:p>
              </p:txBody>
            </p:sp>
          </mc:Choice>
          <mc:Fallback xmlns="">
            <p:sp>
              <p:nvSpPr>
                <p:cNvPr id="120" name="TextBox 119"/>
                <p:cNvSpPr txBox="1">
                  <a:spLocks noRot="1" noChangeAspect="1" noMove="1" noResize="1" noEditPoints="1" noAdjustHandles="1" noChangeArrowheads="1" noChangeShapeType="1" noTextEdit="1"/>
                </p:cNvSpPr>
                <p:nvPr/>
              </p:nvSpPr>
              <p:spPr>
                <a:xfrm>
                  <a:off x="6326308" y="5017856"/>
                  <a:ext cx="488660" cy="307777"/>
                </a:xfrm>
                <a:prstGeom prst="rect">
                  <a:avLst/>
                </a:prstGeom>
                <a:blipFill rotWithShape="0">
                  <a:blip r:embed="rId10"/>
                  <a:stretch>
                    <a:fillRect/>
                  </a:stretch>
                </a:blipFill>
              </p:spPr>
              <p:txBody>
                <a:bodyPr/>
                <a:lstStyle/>
                <a:p>
                  <a:r>
                    <a:rPr lang="en-US">
                      <a:noFill/>
                    </a:rPr>
                    <a:t> </a:t>
                  </a:r>
                </a:p>
              </p:txBody>
            </p:sp>
          </mc:Fallback>
        </mc:AlternateContent>
      </p:grpSp>
      <p:grpSp>
        <p:nvGrpSpPr>
          <p:cNvPr id="47" name="Group 46"/>
          <p:cNvGrpSpPr/>
          <p:nvPr/>
        </p:nvGrpSpPr>
        <p:grpSpPr>
          <a:xfrm>
            <a:off x="5029200" y="3843184"/>
            <a:ext cx="4227437" cy="3003148"/>
            <a:chOff x="5029200" y="3843184"/>
            <a:chExt cx="4227437" cy="3003148"/>
          </a:xfrm>
        </p:grpSpPr>
        <mc:AlternateContent xmlns:mc="http://schemas.openxmlformats.org/markup-compatibility/2006" xmlns:a14="http://schemas.microsoft.com/office/drawing/2010/main">
          <mc:Choice Requires="a14">
            <p:sp>
              <p:nvSpPr>
                <p:cNvPr id="46" name="TextBox 45"/>
                <p:cNvSpPr txBox="1"/>
                <p:nvPr/>
              </p:nvSpPr>
              <p:spPr>
                <a:xfrm>
                  <a:off x="7358169" y="4800600"/>
                  <a:ext cx="99572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1" i="1" smtClean="0">
                                <a:latin typeface="Cambria Math" panose="02040503050406030204" pitchFamily="18" charset="0"/>
                              </a:rPr>
                              <m:t>𝟏</m:t>
                            </m:r>
                            <m:r>
                              <a:rPr lang="en-US" b="0" i="1" smtClean="0">
                                <a:latin typeface="Cambria Math" panose="02040503050406030204" pitchFamily="18" charset="0"/>
                              </a:rPr>
                              <m:t>,20</m:t>
                            </m:r>
                          </m:e>
                          <m:sup>
                            <m:r>
                              <a:rPr lang="en-US" b="0" i="1" smtClean="0">
                                <a:latin typeface="Cambria Math" panose="02040503050406030204" pitchFamily="18" charset="0"/>
                              </a:rPr>
                              <m:t>∘</m:t>
                            </m:r>
                          </m:sup>
                        </m:sSup>
                        <m:r>
                          <a:rPr lang="en-US" b="0" i="1" smtClean="0">
                            <a:latin typeface="Cambria Math" panose="02040503050406030204" pitchFamily="18" charset="0"/>
                          </a:rPr>
                          <m:t>)</m:t>
                        </m:r>
                      </m:oMath>
                    </m:oMathPara>
                  </a14:m>
                  <a:endParaRPr lang="en-US" dirty="0"/>
                </a:p>
              </p:txBody>
            </p:sp>
          </mc:Choice>
          <mc:Fallback xmlns="">
            <p:sp>
              <p:nvSpPr>
                <p:cNvPr id="46" name="TextBox 45"/>
                <p:cNvSpPr txBox="1">
                  <a:spLocks noRot="1" noChangeAspect="1" noMove="1" noResize="1" noEditPoints="1" noAdjustHandles="1" noChangeArrowheads="1" noChangeShapeType="1" noTextEdit="1"/>
                </p:cNvSpPr>
                <p:nvPr/>
              </p:nvSpPr>
              <p:spPr>
                <a:xfrm>
                  <a:off x="7358169" y="4800600"/>
                  <a:ext cx="995722" cy="369332"/>
                </a:xfrm>
                <a:prstGeom prst="rect">
                  <a:avLst/>
                </a:prstGeom>
                <a:blipFill rotWithShape="0">
                  <a:blip r:embed="rId11"/>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1" name="TextBox 120"/>
                <p:cNvSpPr txBox="1"/>
                <p:nvPr/>
              </p:nvSpPr>
              <p:spPr>
                <a:xfrm>
                  <a:off x="6477000" y="4474284"/>
                  <a:ext cx="99572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1" i="1" smtClean="0">
                                <a:latin typeface="Cambria Math" panose="02040503050406030204" pitchFamily="18" charset="0"/>
                              </a:rPr>
                              <m:t>𝟏</m:t>
                            </m:r>
                            <m:r>
                              <a:rPr lang="en-US" b="0" i="1" smtClean="0">
                                <a:latin typeface="Cambria Math" panose="02040503050406030204" pitchFamily="18" charset="0"/>
                              </a:rPr>
                              <m:t>,80</m:t>
                            </m:r>
                          </m:e>
                          <m:sup>
                            <m:r>
                              <a:rPr lang="en-US" b="0" i="1" smtClean="0">
                                <a:latin typeface="Cambria Math" panose="02040503050406030204" pitchFamily="18" charset="0"/>
                              </a:rPr>
                              <m:t>∘</m:t>
                            </m:r>
                          </m:sup>
                        </m:sSup>
                        <m:r>
                          <a:rPr lang="en-US" b="0" i="1" smtClean="0">
                            <a:latin typeface="Cambria Math" panose="02040503050406030204" pitchFamily="18" charset="0"/>
                          </a:rPr>
                          <m:t>)</m:t>
                        </m:r>
                      </m:oMath>
                    </m:oMathPara>
                  </a14:m>
                  <a:endParaRPr lang="en-US" dirty="0"/>
                </a:p>
              </p:txBody>
            </p:sp>
          </mc:Choice>
          <mc:Fallback xmlns="">
            <p:sp>
              <p:nvSpPr>
                <p:cNvPr id="121" name="TextBox 120"/>
                <p:cNvSpPr txBox="1">
                  <a:spLocks noRot="1" noChangeAspect="1" noMove="1" noResize="1" noEditPoints="1" noAdjustHandles="1" noChangeArrowheads="1" noChangeShapeType="1" noTextEdit="1"/>
                </p:cNvSpPr>
                <p:nvPr/>
              </p:nvSpPr>
              <p:spPr>
                <a:xfrm>
                  <a:off x="6477000" y="4474284"/>
                  <a:ext cx="995722" cy="369332"/>
                </a:xfrm>
                <a:prstGeom prst="rect">
                  <a:avLst/>
                </a:prstGeom>
                <a:blipFill rotWithShape="0">
                  <a:blip r:embed="rId12"/>
                  <a:stretch>
                    <a:fillRect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2" name="TextBox 121"/>
                <p:cNvSpPr txBox="1"/>
                <p:nvPr/>
              </p:nvSpPr>
              <p:spPr>
                <a:xfrm>
                  <a:off x="5888916" y="3843184"/>
                  <a:ext cx="112396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1" i="1" smtClean="0">
                                <a:latin typeface="Cambria Math" panose="02040503050406030204" pitchFamily="18" charset="0"/>
                              </a:rPr>
                              <m:t>𝟐</m:t>
                            </m:r>
                            <m:r>
                              <a:rPr lang="en-US" b="0" i="1" smtClean="0">
                                <a:latin typeface="Cambria Math" panose="02040503050406030204" pitchFamily="18" charset="0"/>
                              </a:rPr>
                              <m:t>,100</m:t>
                            </m:r>
                          </m:e>
                          <m:sup>
                            <m:r>
                              <a:rPr lang="en-US" b="0" i="1" smtClean="0">
                                <a:latin typeface="Cambria Math" panose="02040503050406030204" pitchFamily="18" charset="0"/>
                              </a:rPr>
                              <m:t>∘</m:t>
                            </m:r>
                          </m:sup>
                        </m:sSup>
                        <m:r>
                          <a:rPr lang="en-US" b="0" i="1" smtClean="0">
                            <a:latin typeface="Cambria Math" panose="02040503050406030204" pitchFamily="18" charset="0"/>
                          </a:rPr>
                          <m:t>)</m:t>
                        </m:r>
                      </m:oMath>
                    </m:oMathPara>
                  </a14:m>
                  <a:endParaRPr lang="en-US" dirty="0"/>
                </a:p>
              </p:txBody>
            </p:sp>
          </mc:Choice>
          <mc:Fallback xmlns="">
            <p:sp>
              <p:nvSpPr>
                <p:cNvPr id="122" name="TextBox 121"/>
                <p:cNvSpPr txBox="1">
                  <a:spLocks noRot="1" noChangeAspect="1" noMove="1" noResize="1" noEditPoints="1" noAdjustHandles="1" noChangeArrowheads="1" noChangeShapeType="1" noTextEdit="1"/>
                </p:cNvSpPr>
                <p:nvPr/>
              </p:nvSpPr>
              <p:spPr>
                <a:xfrm>
                  <a:off x="5888916" y="3843184"/>
                  <a:ext cx="1123961" cy="369332"/>
                </a:xfrm>
                <a:prstGeom prst="rect">
                  <a:avLst/>
                </a:prstGeom>
                <a:blipFill rotWithShape="0">
                  <a:blip r:embed="rId13"/>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3" name="TextBox 122"/>
                <p:cNvSpPr txBox="1"/>
                <p:nvPr/>
              </p:nvSpPr>
              <p:spPr>
                <a:xfrm>
                  <a:off x="5248728" y="4812268"/>
                  <a:ext cx="112396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1" i="1" smtClean="0">
                                <a:latin typeface="Cambria Math" panose="02040503050406030204" pitchFamily="18" charset="0"/>
                              </a:rPr>
                              <m:t>𝟏</m:t>
                            </m:r>
                            <m:r>
                              <a:rPr lang="en-US" b="0" i="1" smtClean="0">
                                <a:latin typeface="Cambria Math" panose="02040503050406030204" pitchFamily="18" charset="0"/>
                              </a:rPr>
                              <m:t>,140</m:t>
                            </m:r>
                          </m:e>
                          <m:sup>
                            <m:r>
                              <a:rPr lang="en-US" b="0" i="1" smtClean="0">
                                <a:latin typeface="Cambria Math" panose="02040503050406030204" pitchFamily="18" charset="0"/>
                              </a:rPr>
                              <m:t>∘</m:t>
                            </m:r>
                          </m:sup>
                        </m:sSup>
                        <m:r>
                          <a:rPr lang="en-US" b="0" i="1" smtClean="0">
                            <a:latin typeface="Cambria Math" panose="02040503050406030204" pitchFamily="18" charset="0"/>
                          </a:rPr>
                          <m:t>)</m:t>
                        </m:r>
                      </m:oMath>
                    </m:oMathPara>
                  </a14:m>
                  <a:endParaRPr lang="en-US" dirty="0"/>
                </a:p>
              </p:txBody>
            </p:sp>
          </mc:Choice>
          <mc:Fallback xmlns="">
            <p:sp>
              <p:nvSpPr>
                <p:cNvPr id="123" name="TextBox 122"/>
                <p:cNvSpPr txBox="1">
                  <a:spLocks noRot="1" noChangeAspect="1" noMove="1" noResize="1" noEditPoints="1" noAdjustHandles="1" noChangeArrowheads="1" noChangeShapeType="1" noTextEdit="1"/>
                </p:cNvSpPr>
                <p:nvPr/>
              </p:nvSpPr>
              <p:spPr>
                <a:xfrm>
                  <a:off x="5248728" y="4812268"/>
                  <a:ext cx="1123961" cy="369332"/>
                </a:xfrm>
                <a:prstGeom prst="rect">
                  <a:avLst/>
                </a:prstGeom>
                <a:blipFill rotWithShape="0">
                  <a:blip r:embed="rId14"/>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4" name="TextBox 123"/>
                <p:cNvSpPr txBox="1"/>
                <p:nvPr/>
              </p:nvSpPr>
              <p:spPr>
                <a:xfrm>
                  <a:off x="5181600" y="5671984"/>
                  <a:ext cx="112396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1" i="1" smtClean="0">
                                <a:latin typeface="Cambria Math" panose="02040503050406030204" pitchFamily="18" charset="0"/>
                              </a:rPr>
                              <m:t>𝟏</m:t>
                            </m:r>
                            <m:r>
                              <a:rPr lang="en-US" b="0" i="1" smtClean="0">
                                <a:latin typeface="Cambria Math" panose="02040503050406030204" pitchFamily="18" charset="0"/>
                              </a:rPr>
                              <m:t>,200</m:t>
                            </m:r>
                          </m:e>
                          <m:sup>
                            <m:r>
                              <a:rPr lang="en-US" b="0" i="1" smtClean="0">
                                <a:latin typeface="Cambria Math" panose="02040503050406030204" pitchFamily="18" charset="0"/>
                              </a:rPr>
                              <m:t>∘</m:t>
                            </m:r>
                          </m:sup>
                        </m:sSup>
                        <m:r>
                          <a:rPr lang="en-US" b="0" i="1" smtClean="0">
                            <a:latin typeface="Cambria Math" panose="02040503050406030204" pitchFamily="18" charset="0"/>
                          </a:rPr>
                          <m:t>)</m:t>
                        </m:r>
                      </m:oMath>
                    </m:oMathPara>
                  </a14:m>
                  <a:endParaRPr lang="en-US" dirty="0"/>
                </a:p>
              </p:txBody>
            </p:sp>
          </mc:Choice>
          <mc:Fallback xmlns="">
            <p:sp>
              <p:nvSpPr>
                <p:cNvPr id="124" name="TextBox 123"/>
                <p:cNvSpPr txBox="1">
                  <a:spLocks noRot="1" noChangeAspect="1" noMove="1" noResize="1" noEditPoints="1" noAdjustHandles="1" noChangeArrowheads="1" noChangeShapeType="1" noTextEdit="1"/>
                </p:cNvSpPr>
                <p:nvPr/>
              </p:nvSpPr>
              <p:spPr>
                <a:xfrm>
                  <a:off x="5181600" y="5671984"/>
                  <a:ext cx="1123961" cy="369332"/>
                </a:xfrm>
                <a:prstGeom prst="rect">
                  <a:avLst/>
                </a:prstGeom>
                <a:blipFill rotWithShape="0">
                  <a:blip r:embed="rId15"/>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5" name="TextBox 124"/>
                <p:cNvSpPr txBox="1"/>
                <p:nvPr/>
              </p:nvSpPr>
              <p:spPr>
                <a:xfrm>
                  <a:off x="5029200" y="6477000"/>
                  <a:ext cx="112396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1" i="1" smtClean="0">
                                <a:latin typeface="Cambria Math" panose="02040503050406030204" pitchFamily="18" charset="0"/>
                              </a:rPr>
                              <m:t>𝟐</m:t>
                            </m:r>
                            <m:r>
                              <a:rPr lang="en-US" b="0" i="1" smtClean="0">
                                <a:latin typeface="Cambria Math" panose="02040503050406030204" pitchFamily="18" charset="0"/>
                              </a:rPr>
                              <m:t>,220</m:t>
                            </m:r>
                          </m:e>
                          <m:sup>
                            <m:r>
                              <a:rPr lang="en-US" b="0" i="1" smtClean="0">
                                <a:latin typeface="Cambria Math" panose="02040503050406030204" pitchFamily="18" charset="0"/>
                              </a:rPr>
                              <m:t>∘</m:t>
                            </m:r>
                          </m:sup>
                        </m:sSup>
                        <m:r>
                          <a:rPr lang="en-US" b="0" i="1" smtClean="0">
                            <a:latin typeface="Cambria Math" panose="02040503050406030204" pitchFamily="18" charset="0"/>
                          </a:rPr>
                          <m:t>)</m:t>
                        </m:r>
                      </m:oMath>
                    </m:oMathPara>
                  </a14:m>
                  <a:endParaRPr lang="en-US" dirty="0"/>
                </a:p>
              </p:txBody>
            </p:sp>
          </mc:Choice>
          <mc:Fallback xmlns="">
            <p:sp>
              <p:nvSpPr>
                <p:cNvPr id="125" name="TextBox 124"/>
                <p:cNvSpPr txBox="1">
                  <a:spLocks noRot="1" noChangeAspect="1" noMove="1" noResize="1" noEditPoints="1" noAdjustHandles="1" noChangeArrowheads="1" noChangeShapeType="1" noTextEdit="1"/>
                </p:cNvSpPr>
                <p:nvPr/>
              </p:nvSpPr>
              <p:spPr>
                <a:xfrm>
                  <a:off x="5029200" y="6477000"/>
                  <a:ext cx="1123961" cy="369332"/>
                </a:xfrm>
                <a:prstGeom prst="rect">
                  <a:avLst/>
                </a:prstGeom>
                <a:blipFill rotWithShape="0">
                  <a:blip r:embed="rId16"/>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6" name="TextBox 125"/>
                <p:cNvSpPr txBox="1"/>
                <p:nvPr/>
              </p:nvSpPr>
              <p:spPr>
                <a:xfrm>
                  <a:off x="6370212" y="6150684"/>
                  <a:ext cx="112396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1" i="1" smtClean="0">
                                <a:latin typeface="Cambria Math" panose="02040503050406030204" pitchFamily="18" charset="0"/>
                              </a:rPr>
                              <m:t>𝟏</m:t>
                            </m:r>
                            <m:r>
                              <a:rPr lang="en-US" b="0" i="1" smtClean="0">
                                <a:latin typeface="Cambria Math" panose="02040503050406030204" pitchFamily="18" charset="0"/>
                              </a:rPr>
                              <m:t>,260</m:t>
                            </m:r>
                          </m:e>
                          <m:sup>
                            <m:r>
                              <a:rPr lang="en-US" b="0" i="1" smtClean="0">
                                <a:latin typeface="Cambria Math" panose="02040503050406030204" pitchFamily="18" charset="0"/>
                              </a:rPr>
                              <m:t>∘</m:t>
                            </m:r>
                          </m:sup>
                        </m:sSup>
                        <m:r>
                          <a:rPr lang="en-US" b="0" i="1" smtClean="0">
                            <a:latin typeface="Cambria Math" panose="02040503050406030204" pitchFamily="18" charset="0"/>
                          </a:rPr>
                          <m:t>)</m:t>
                        </m:r>
                      </m:oMath>
                    </m:oMathPara>
                  </a14:m>
                  <a:endParaRPr lang="en-US" dirty="0"/>
                </a:p>
              </p:txBody>
            </p:sp>
          </mc:Choice>
          <mc:Fallback xmlns="">
            <p:sp>
              <p:nvSpPr>
                <p:cNvPr id="126" name="TextBox 125"/>
                <p:cNvSpPr txBox="1">
                  <a:spLocks noRot="1" noChangeAspect="1" noMove="1" noResize="1" noEditPoints="1" noAdjustHandles="1" noChangeArrowheads="1" noChangeShapeType="1" noTextEdit="1"/>
                </p:cNvSpPr>
                <p:nvPr/>
              </p:nvSpPr>
              <p:spPr>
                <a:xfrm>
                  <a:off x="6370212" y="6150684"/>
                  <a:ext cx="1123961" cy="369332"/>
                </a:xfrm>
                <a:prstGeom prst="rect">
                  <a:avLst/>
                </a:prstGeom>
                <a:blipFill rotWithShape="0">
                  <a:blip r:embed="rId17"/>
                  <a:stretch>
                    <a:fillRect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7" name="TextBox 126"/>
                <p:cNvSpPr txBox="1"/>
                <p:nvPr/>
              </p:nvSpPr>
              <p:spPr>
                <a:xfrm>
                  <a:off x="7294476" y="5791200"/>
                  <a:ext cx="112396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1" i="1" smtClean="0">
                                <a:latin typeface="Cambria Math" panose="02040503050406030204" pitchFamily="18" charset="0"/>
                              </a:rPr>
                              <m:t>𝟏</m:t>
                            </m:r>
                            <m:r>
                              <a:rPr lang="en-US" b="0" i="1" smtClean="0">
                                <a:latin typeface="Cambria Math" panose="02040503050406030204" pitchFamily="18" charset="0"/>
                              </a:rPr>
                              <m:t>,320</m:t>
                            </m:r>
                          </m:e>
                          <m:sup>
                            <m:r>
                              <a:rPr lang="en-US" b="0" i="1" smtClean="0">
                                <a:latin typeface="Cambria Math" panose="02040503050406030204" pitchFamily="18" charset="0"/>
                              </a:rPr>
                              <m:t>∘</m:t>
                            </m:r>
                          </m:sup>
                        </m:sSup>
                        <m:r>
                          <a:rPr lang="en-US" b="0" i="1" smtClean="0">
                            <a:latin typeface="Cambria Math" panose="02040503050406030204" pitchFamily="18" charset="0"/>
                          </a:rPr>
                          <m:t>)</m:t>
                        </m:r>
                      </m:oMath>
                    </m:oMathPara>
                  </a14:m>
                  <a:endParaRPr lang="en-US" dirty="0"/>
                </a:p>
              </p:txBody>
            </p:sp>
          </mc:Choice>
          <mc:Fallback xmlns="">
            <p:sp>
              <p:nvSpPr>
                <p:cNvPr id="127" name="TextBox 126"/>
                <p:cNvSpPr txBox="1">
                  <a:spLocks noRot="1" noChangeAspect="1" noMove="1" noResize="1" noEditPoints="1" noAdjustHandles="1" noChangeArrowheads="1" noChangeShapeType="1" noTextEdit="1"/>
                </p:cNvSpPr>
                <p:nvPr/>
              </p:nvSpPr>
              <p:spPr>
                <a:xfrm>
                  <a:off x="7294476" y="5791200"/>
                  <a:ext cx="1123961" cy="369332"/>
                </a:xfrm>
                <a:prstGeom prst="rect">
                  <a:avLst/>
                </a:prstGeom>
                <a:blipFill rotWithShape="0">
                  <a:blip r:embed="rId18"/>
                  <a:stretch>
                    <a:fillRect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8" name="TextBox 127"/>
                <p:cNvSpPr txBox="1"/>
                <p:nvPr/>
              </p:nvSpPr>
              <p:spPr>
                <a:xfrm>
                  <a:off x="8132676" y="5562600"/>
                  <a:ext cx="112396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1" i="1" smtClean="0">
                                <a:latin typeface="Cambria Math" panose="02040503050406030204" pitchFamily="18" charset="0"/>
                              </a:rPr>
                              <m:t>𝟐</m:t>
                            </m:r>
                            <m:r>
                              <a:rPr lang="en-US" b="0" i="1" smtClean="0">
                                <a:latin typeface="Cambria Math" panose="02040503050406030204" pitchFamily="18" charset="0"/>
                              </a:rPr>
                              <m:t>,340</m:t>
                            </m:r>
                          </m:e>
                          <m:sup>
                            <m:r>
                              <a:rPr lang="en-US" b="0" i="1" smtClean="0">
                                <a:latin typeface="Cambria Math" panose="02040503050406030204" pitchFamily="18" charset="0"/>
                              </a:rPr>
                              <m:t>∘</m:t>
                            </m:r>
                          </m:sup>
                        </m:sSup>
                        <m:r>
                          <a:rPr lang="en-US" b="0" i="1" smtClean="0">
                            <a:latin typeface="Cambria Math" panose="02040503050406030204" pitchFamily="18" charset="0"/>
                          </a:rPr>
                          <m:t>)</m:t>
                        </m:r>
                      </m:oMath>
                    </m:oMathPara>
                  </a14:m>
                  <a:endParaRPr lang="en-US" dirty="0"/>
                </a:p>
              </p:txBody>
            </p:sp>
          </mc:Choice>
          <mc:Fallback xmlns="">
            <p:sp>
              <p:nvSpPr>
                <p:cNvPr id="128" name="TextBox 127"/>
                <p:cNvSpPr txBox="1">
                  <a:spLocks noRot="1" noChangeAspect="1" noMove="1" noResize="1" noEditPoints="1" noAdjustHandles="1" noChangeArrowheads="1" noChangeShapeType="1" noTextEdit="1"/>
                </p:cNvSpPr>
                <p:nvPr/>
              </p:nvSpPr>
              <p:spPr>
                <a:xfrm>
                  <a:off x="8132676" y="5562600"/>
                  <a:ext cx="1123961" cy="369332"/>
                </a:xfrm>
                <a:prstGeom prst="rect">
                  <a:avLst/>
                </a:prstGeom>
                <a:blipFill rotWithShape="0">
                  <a:blip r:embed="rId19"/>
                  <a:stretch>
                    <a:fillRect b="-13333"/>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31" name="TextBox 130"/>
              <p:cNvSpPr txBox="1"/>
              <p:nvPr/>
            </p:nvSpPr>
            <p:spPr>
              <a:xfrm>
                <a:off x="189168" y="3634604"/>
                <a:ext cx="4830168" cy="323165"/>
              </a:xfrm>
              <a:prstGeom prst="rect">
                <a:avLst/>
              </a:prstGeom>
              <a:noFill/>
            </p:spPr>
            <p:txBody>
              <a:bodyPr wrap="none" rtlCol="0">
                <a:spAutoFit/>
              </a:bodyPr>
              <a:lstStyle/>
              <a:p>
                <a14:m>
                  <m:oMath xmlns:m="http://schemas.openxmlformats.org/officeDocument/2006/math">
                    <m:r>
                      <a:rPr lang="en-US" sz="1500" b="0" i="1" smtClean="0">
                        <a:latin typeface="Cambria Math" panose="02040503050406030204" pitchFamily="18" charset="0"/>
                      </a:rPr>
                      <m:t>𝑆</m:t>
                    </m:r>
                    <m:r>
                      <a:rPr lang="en-US" sz="1500" b="0" i="1" smtClean="0">
                        <a:latin typeface="Cambria Math" panose="02040503050406030204" pitchFamily="18" charset="0"/>
                      </a:rPr>
                      <m:t>=</m:t>
                    </m:r>
                    <m:r>
                      <a:rPr lang="en-US" sz="1500" b="1" i="1" smtClean="0">
                        <a:latin typeface="Cambria Math" panose="02040503050406030204" pitchFamily="18" charset="0"/>
                      </a:rPr>
                      <m:t>𝟏</m:t>
                    </m:r>
                    <m:r>
                      <a:rPr lang="en-US" sz="1500" b="1" i="1" smtClean="0">
                        <a:latin typeface="Cambria Math" panose="02040503050406030204" pitchFamily="18" charset="0"/>
                      </a:rPr>
                      <m:t> </m:t>
                    </m:r>
                    <m:r>
                      <a:rPr lang="en-US" sz="1500" b="0" i="1" smtClean="0">
                        <a:latin typeface="Cambria Math" panose="02040503050406030204" pitchFamily="18" charset="0"/>
                      </a:rPr>
                      <m:t>6</m:t>
                    </m:r>
                    <m:sSup>
                      <m:sSupPr>
                        <m:ctrlPr>
                          <a:rPr lang="en-US" sz="1500" i="1" smtClean="0">
                            <a:latin typeface="Cambria Math" panose="02040503050406030204" pitchFamily="18" charset="0"/>
                          </a:rPr>
                        </m:ctrlPr>
                      </m:sSupPr>
                      <m:e>
                        <m:r>
                          <a:rPr lang="en-US" sz="1500" b="0" i="1" smtClean="0">
                            <a:latin typeface="Cambria Math" panose="02040503050406030204" pitchFamily="18" charset="0"/>
                          </a:rPr>
                          <m:t>0</m:t>
                        </m:r>
                      </m:e>
                      <m:sup>
                        <m:r>
                          <a:rPr lang="en-US" sz="1500" b="0" i="1" smtClean="0">
                            <a:latin typeface="Cambria Math" panose="02040503050406030204" pitchFamily="18" charset="0"/>
                          </a:rPr>
                          <m:t>∘</m:t>
                        </m:r>
                      </m:sup>
                    </m:sSup>
                    <m:r>
                      <a:rPr lang="en-US" sz="1500" b="0" i="1" smtClean="0">
                        <a:latin typeface="Cambria Math" panose="02040503050406030204" pitchFamily="18" charset="0"/>
                      </a:rPr>
                      <m:t> </m:t>
                    </m:r>
                    <m:r>
                      <a:rPr lang="en-US" sz="1500" b="1" i="1" smtClean="0">
                        <a:latin typeface="Cambria Math" panose="02040503050406030204" pitchFamily="18" charset="0"/>
                      </a:rPr>
                      <m:t>𝟏</m:t>
                    </m:r>
                    <m:r>
                      <a:rPr lang="en-US" sz="1500" b="0" i="1" smtClean="0">
                        <a:latin typeface="Cambria Math" panose="02040503050406030204" pitchFamily="18" charset="0"/>
                      </a:rPr>
                      <m:t> </m:t>
                    </m:r>
                    <m:sSup>
                      <m:sSupPr>
                        <m:ctrlPr>
                          <a:rPr lang="en-US" sz="1500" b="0" i="1" smtClean="0">
                            <a:latin typeface="Cambria Math" panose="02040503050406030204" pitchFamily="18" charset="0"/>
                          </a:rPr>
                        </m:ctrlPr>
                      </m:sSupPr>
                      <m:e>
                        <m:r>
                          <a:rPr lang="en-US" sz="1500" b="0" i="1" smtClean="0">
                            <a:latin typeface="Cambria Math" panose="02040503050406030204" pitchFamily="18" charset="0"/>
                          </a:rPr>
                          <m:t>20</m:t>
                        </m:r>
                      </m:e>
                      <m:sup>
                        <m:r>
                          <a:rPr lang="en-US" sz="1500" b="0" i="1" smtClean="0">
                            <a:latin typeface="Cambria Math" panose="02040503050406030204" pitchFamily="18" charset="0"/>
                          </a:rPr>
                          <m:t>∘</m:t>
                        </m:r>
                      </m:sup>
                    </m:sSup>
                    <m:r>
                      <a:rPr lang="en-US" sz="1500" b="0" i="1" smtClean="0">
                        <a:latin typeface="Cambria Math" panose="02040503050406030204" pitchFamily="18" charset="0"/>
                      </a:rPr>
                      <m:t> </m:t>
                    </m:r>
                    <m:r>
                      <a:rPr lang="en-US" sz="1500" b="1" i="1" smtClean="0">
                        <a:latin typeface="Cambria Math" panose="02040503050406030204" pitchFamily="18" charset="0"/>
                      </a:rPr>
                      <m:t>𝟐</m:t>
                    </m:r>
                    <m:r>
                      <a:rPr lang="en-US" sz="1500" b="0" i="1" smtClean="0">
                        <a:latin typeface="Cambria Math" panose="02040503050406030204" pitchFamily="18" charset="0"/>
                      </a:rPr>
                      <m:t> </m:t>
                    </m:r>
                    <m:sSup>
                      <m:sSupPr>
                        <m:ctrlPr>
                          <a:rPr lang="en-US" sz="1500" b="0" i="1" smtClean="0">
                            <a:latin typeface="Cambria Math" panose="02040503050406030204" pitchFamily="18" charset="0"/>
                          </a:rPr>
                        </m:ctrlPr>
                      </m:sSupPr>
                      <m:e>
                        <m:r>
                          <a:rPr lang="en-US" sz="1500" b="0" i="1" smtClean="0">
                            <a:latin typeface="Cambria Math" panose="02040503050406030204" pitchFamily="18" charset="0"/>
                          </a:rPr>
                          <m:t>40</m:t>
                        </m:r>
                      </m:e>
                      <m:sup>
                        <m:r>
                          <a:rPr lang="en-US" sz="1500" b="0" i="1" smtClean="0">
                            <a:latin typeface="Cambria Math" panose="02040503050406030204" pitchFamily="18" charset="0"/>
                          </a:rPr>
                          <m:t>∘</m:t>
                        </m:r>
                      </m:sup>
                    </m:sSup>
                    <m:r>
                      <a:rPr lang="en-US" sz="1500" b="0" i="1" smtClean="0">
                        <a:latin typeface="Cambria Math" panose="02040503050406030204" pitchFamily="18" charset="0"/>
                      </a:rPr>
                      <m:t> </m:t>
                    </m:r>
                    <m:r>
                      <a:rPr lang="en-US" sz="1500" b="1" i="1">
                        <a:latin typeface="Cambria Math" panose="02040503050406030204" pitchFamily="18" charset="0"/>
                      </a:rPr>
                      <m:t>𝟏</m:t>
                    </m:r>
                    <m:r>
                      <a:rPr lang="en-US" sz="1500" b="1" i="1">
                        <a:latin typeface="Cambria Math" panose="02040503050406030204" pitchFamily="18" charset="0"/>
                      </a:rPr>
                      <m:t> </m:t>
                    </m:r>
                    <m:r>
                      <a:rPr lang="en-US" sz="1500" i="1">
                        <a:latin typeface="Cambria Math" panose="02040503050406030204" pitchFamily="18" charset="0"/>
                      </a:rPr>
                      <m:t>6</m:t>
                    </m:r>
                    <m:sSup>
                      <m:sSupPr>
                        <m:ctrlPr>
                          <a:rPr lang="en-US" sz="1500" i="1">
                            <a:latin typeface="Cambria Math" panose="02040503050406030204" pitchFamily="18" charset="0"/>
                          </a:rPr>
                        </m:ctrlPr>
                      </m:sSupPr>
                      <m:e>
                        <m:r>
                          <a:rPr lang="en-US" sz="1500" i="1">
                            <a:latin typeface="Cambria Math" panose="02040503050406030204" pitchFamily="18" charset="0"/>
                          </a:rPr>
                          <m:t>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𝟏</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20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𝟐</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40</m:t>
                        </m:r>
                      </m:e>
                      <m:sup>
                        <m:r>
                          <a:rPr lang="en-US" sz="1500" i="1">
                            <a:latin typeface="Cambria Math" panose="02040503050406030204" pitchFamily="18" charset="0"/>
                          </a:rPr>
                          <m:t>∘</m:t>
                        </m:r>
                      </m:sup>
                    </m:sSup>
                  </m:oMath>
                </a14:m>
                <a:r>
                  <a:rPr lang="en-US" sz="1500" b="1" dirty="0"/>
                  <a:t> </a:t>
                </a:r>
                <a14:m>
                  <m:oMath xmlns:m="http://schemas.openxmlformats.org/officeDocument/2006/math">
                    <m:r>
                      <a:rPr lang="en-US" sz="1500" b="1" i="1">
                        <a:latin typeface="Cambria Math" panose="02040503050406030204" pitchFamily="18" charset="0"/>
                      </a:rPr>
                      <m:t>𝟏</m:t>
                    </m:r>
                    <m:r>
                      <a:rPr lang="en-US" sz="1500" b="1" i="1">
                        <a:latin typeface="Cambria Math" panose="02040503050406030204" pitchFamily="18" charset="0"/>
                      </a:rPr>
                      <m:t> </m:t>
                    </m:r>
                    <m:r>
                      <a:rPr lang="en-US" sz="1500" i="1">
                        <a:latin typeface="Cambria Math" panose="02040503050406030204" pitchFamily="18" charset="0"/>
                      </a:rPr>
                      <m:t>6</m:t>
                    </m:r>
                    <m:sSup>
                      <m:sSupPr>
                        <m:ctrlPr>
                          <a:rPr lang="en-US" sz="1500" i="1">
                            <a:latin typeface="Cambria Math" panose="02040503050406030204" pitchFamily="18" charset="0"/>
                          </a:rPr>
                        </m:ctrlPr>
                      </m:sSupPr>
                      <m:e>
                        <m:r>
                          <a:rPr lang="en-US" sz="1500" i="1">
                            <a:latin typeface="Cambria Math" panose="02040503050406030204" pitchFamily="18" charset="0"/>
                          </a:rPr>
                          <m:t>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𝟏</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20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𝟐</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40</m:t>
                        </m:r>
                      </m:e>
                      <m:sup>
                        <m:r>
                          <a:rPr lang="en-US" sz="1500" i="1">
                            <a:latin typeface="Cambria Math" panose="02040503050406030204" pitchFamily="18" charset="0"/>
                          </a:rPr>
                          <m:t>∘</m:t>
                        </m:r>
                      </m:sup>
                    </m:sSup>
                    <m:r>
                      <a:rPr lang="en-US" sz="1500" i="1">
                        <a:latin typeface="Cambria Math" panose="02040503050406030204" pitchFamily="18" charset="0"/>
                      </a:rPr>
                      <m:t> </m:t>
                    </m:r>
                  </m:oMath>
                </a14:m>
                <a:endParaRPr lang="en-US" sz="1500" dirty="0"/>
              </a:p>
            </p:txBody>
          </p:sp>
        </mc:Choice>
        <mc:Fallback xmlns="">
          <p:sp>
            <p:nvSpPr>
              <p:cNvPr id="131" name="TextBox 130"/>
              <p:cNvSpPr txBox="1">
                <a:spLocks noRot="1" noChangeAspect="1" noMove="1" noResize="1" noEditPoints="1" noAdjustHandles="1" noChangeArrowheads="1" noChangeShapeType="1" noTextEdit="1"/>
              </p:cNvSpPr>
              <p:nvPr/>
            </p:nvSpPr>
            <p:spPr>
              <a:xfrm>
                <a:off x="189168" y="3634604"/>
                <a:ext cx="4830168" cy="323165"/>
              </a:xfrm>
              <a:prstGeom prst="rect">
                <a:avLst/>
              </a:prstGeom>
              <a:blipFill rotWithShape="0">
                <a:blip r:embed="rId2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2" name="TextBox 131"/>
              <p:cNvSpPr txBox="1"/>
              <p:nvPr/>
            </p:nvSpPr>
            <p:spPr>
              <a:xfrm>
                <a:off x="-86064" y="3352800"/>
                <a:ext cx="9353394" cy="323165"/>
              </a:xfrm>
              <a:prstGeom prst="rect">
                <a:avLst/>
              </a:prstGeom>
              <a:noFill/>
            </p:spPr>
            <p:txBody>
              <a:bodyPr wrap="none" rtlCol="0">
                <a:spAutoFit/>
              </a:bodyPr>
              <a:lstStyle/>
              <a:p>
                <a14:m>
                  <m:oMath xmlns:m="http://schemas.openxmlformats.org/officeDocument/2006/math">
                    <m:r>
                      <a:rPr lang="en-US" sz="1500" b="0" i="1" smtClean="0">
                        <a:latin typeface="Cambria Math" panose="02040503050406030204" pitchFamily="18" charset="0"/>
                      </a:rPr>
                      <m:t>𝑆</m:t>
                    </m:r>
                    <m:r>
                      <a:rPr lang="en-US" sz="1500" b="0" i="1" smtClean="0">
                        <a:latin typeface="Cambria Math" panose="02040503050406030204" pitchFamily="18" charset="0"/>
                      </a:rPr>
                      <m:t>∘</m:t>
                    </m:r>
                    <m:r>
                      <a:rPr lang="en-US" sz="1500" b="0" i="1" smtClean="0">
                        <a:latin typeface="Cambria Math" panose="02040503050406030204" pitchFamily="18" charset="0"/>
                      </a:rPr>
                      <m:t>𝑆</m:t>
                    </m:r>
                    <m:r>
                      <a:rPr lang="en-US" sz="1500" b="0" i="1" smtClean="0">
                        <a:latin typeface="Cambria Math" panose="02040503050406030204" pitchFamily="18" charset="0"/>
                      </a:rPr>
                      <m:t>=</m:t>
                    </m:r>
                    <m:r>
                      <a:rPr lang="en-US" sz="1500" b="1" i="1" smtClean="0">
                        <a:latin typeface="Cambria Math" panose="02040503050406030204" pitchFamily="18" charset="0"/>
                      </a:rPr>
                      <m:t>𝟏</m:t>
                    </m:r>
                    <m:r>
                      <a:rPr lang="en-US" sz="1500" b="1" i="1" smtClean="0">
                        <a:latin typeface="Cambria Math" panose="02040503050406030204" pitchFamily="18" charset="0"/>
                      </a:rPr>
                      <m:t> </m:t>
                    </m:r>
                    <m:r>
                      <a:rPr lang="en-US" sz="1500" b="0" i="1" smtClean="0">
                        <a:latin typeface="Cambria Math" panose="02040503050406030204" pitchFamily="18" charset="0"/>
                      </a:rPr>
                      <m:t>6</m:t>
                    </m:r>
                    <m:sSup>
                      <m:sSupPr>
                        <m:ctrlPr>
                          <a:rPr lang="en-US" sz="1500" i="1" smtClean="0">
                            <a:latin typeface="Cambria Math" panose="02040503050406030204" pitchFamily="18" charset="0"/>
                          </a:rPr>
                        </m:ctrlPr>
                      </m:sSupPr>
                      <m:e>
                        <m:r>
                          <a:rPr lang="en-US" sz="1500" b="0" i="1" smtClean="0">
                            <a:latin typeface="Cambria Math" panose="02040503050406030204" pitchFamily="18" charset="0"/>
                          </a:rPr>
                          <m:t>0</m:t>
                        </m:r>
                      </m:e>
                      <m:sup>
                        <m:r>
                          <a:rPr lang="en-US" sz="1500" b="0" i="1" smtClean="0">
                            <a:latin typeface="Cambria Math" panose="02040503050406030204" pitchFamily="18" charset="0"/>
                          </a:rPr>
                          <m:t>∘</m:t>
                        </m:r>
                      </m:sup>
                    </m:sSup>
                    <m:r>
                      <a:rPr lang="en-US" sz="1500" b="0" i="1" smtClean="0">
                        <a:latin typeface="Cambria Math" panose="02040503050406030204" pitchFamily="18" charset="0"/>
                      </a:rPr>
                      <m:t> </m:t>
                    </m:r>
                    <m:r>
                      <a:rPr lang="en-US" sz="1500" b="1" i="1" smtClean="0">
                        <a:latin typeface="Cambria Math" panose="02040503050406030204" pitchFamily="18" charset="0"/>
                      </a:rPr>
                      <m:t>𝟏</m:t>
                    </m:r>
                    <m:r>
                      <a:rPr lang="en-US" sz="1500" b="0" i="1" smtClean="0">
                        <a:latin typeface="Cambria Math" panose="02040503050406030204" pitchFamily="18" charset="0"/>
                      </a:rPr>
                      <m:t> </m:t>
                    </m:r>
                    <m:sSup>
                      <m:sSupPr>
                        <m:ctrlPr>
                          <a:rPr lang="en-US" sz="1500" b="0" i="1" smtClean="0">
                            <a:latin typeface="Cambria Math" panose="02040503050406030204" pitchFamily="18" charset="0"/>
                          </a:rPr>
                        </m:ctrlPr>
                      </m:sSupPr>
                      <m:e>
                        <m:r>
                          <a:rPr lang="en-US" sz="1500" b="0" i="1" smtClean="0">
                            <a:latin typeface="Cambria Math" panose="02040503050406030204" pitchFamily="18" charset="0"/>
                          </a:rPr>
                          <m:t>20</m:t>
                        </m:r>
                      </m:e>
                      <m:sup>
                        <m:r>
                          <a:rPr lang="en-US" sz="1500" b="0" i="1" smtClean="0">
                            <a:latin typeface="Cambria Math" panose="02040503050406030204" pitchFamily="18" charset="0"/>
                          </a:rPr>
                          <m:t>∘</m:t>
                        </m:r>
                      </m:sup>
                    </m:sSup>
                    <m:r>
                      <a:rPr lang="en-US" sz="1500" b="0" i="1" smtClean="0">
                        <a:latin typeface="Cambria Math" panose="02040503050406030204" pitchFamily="18" charset="0"/>
                      </a:rPr>
                      <m:t> </m:t>
                    </m:r>
                    <m:r>
                      <a:rPr lang="en-US" sz="1500" b="1" i="1" smtClean="0">
                        <a:latin typeface="Cambria Math" panose="02040503050406030204" pitchFamily="18" charset="0"/>
                      </a:rPr>
                      <m:t>𝟐</m:t>
                    </m:r>
                    <m:r>
                      <a:rPr lang="en-US" sz="1500" b="0" i="1" smtClean="0">
                        <a:latin typeface="Cambria Math" panose="02040503050406030204" pitchFamily="18" charset="0"/>
                      </a:rPr>
                      <m:t> </m:t>
                    </m:r>
                    <m:sSup>
                      <m:sSupPr>
                        <m:ctrlPr>
                          <a:rPr lang="en-US" sz="1500" b="0" i="1" smtClean="0">
                            <a:latin typeface="Cambria Math" panose="02040503050406030204" pitchFamily="18" charset="0"/>
                          </a:rPr>
                        </m:ctrlPr>
                      </m:sSupPr>
                      <m:e>
                        <m:r>
                          <a:rPr lang="en-US" sz="1500" b="0" i="1" smtClean="0">
                            <a:latin typeface="Cambria Math" panose="02040503050406030204" pitchFamily="18" charset="0"/>
                          </a:rPr>
                          <m:t>40</m:t>
                        </m:r>
                      </m:e>
                      <m:sup>
                        <m:r>
                          <a:rPr lang="en-US" sz="1500" b="0" i="1" smtClean="0">
                            <a:latin typeface="Cambria Math" panose="02040503050406030204" pitchFamily="18" charset="0"/>
                          </a:rPr>
                          <m:t>∘</m:t>
                        </m:r>
                      </m:sup>
                    </m:sSup>
                    <m:r>
                      <a:rPr lang="en-US" sz="1500" b="1" i="1" smtClean="0">
                        <a:latin typeface="Cambria Math" panose="02040503050406030204" pitchFamily="18" charset="0"/>
                      </a:rPr>
                      <m:t> </m:t>
                    </m:r>
                    <m:r>
                      <a:rPr lang="en-US" sz="1500" b="1" i="1">
                        <a:latin typeface="Cambria Math" panose="02040503050406030204" pitchFamily="18" charset="0"/>
                      </a:rPr>
                      <m:t>𝟏</m:t>
                    </m:r>
                    <m:r>
                      <a:rPr lang="en-US" sz="1500" b="1" i="1">
                        <a:latin typeface="Cambria Math" panose="02040503050406030204" pitchFamily="18" charset="0"/>
                      </a:rPr>
                      <m:t> </m:t>
                    </m:r>
                    <m:r>
                      <a:rPr lang="en-US" sz="1500" i="1">
                        <a:latin typeface="Cambria Math" panose="02040503050406030204" pitchFamily="18" charset="0"/>
                      </a:rPr>
                      <m:t>6</m:t>
                    </m:r>
                    <m:sSup>
                      <m:sSupPr>
                        <m:ctrlPr>
                          <a:rPr lang="en-US" sz="1500" i="1">
                            <a:latin typeface="Cambria Math" panose="02040503050406030204" pitchFamily="18" charset="0"/>
                          </a:rPr>
                        </m:ctrlPr>
                      </m:sSupPr>
                      <m:e>
                        <m:r>
                          <a:rPr lang="en-US" sz="1500" i="1">
                            <a:latin typeface="Cambria Math" panose="02040503050406030204" pitchFamily="18" charset="0"/>
                          </a:rPr>
                          <m:t>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𝟏</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20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𝟐</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40</m:t>
                        </m:r>
                      </m:e>
                      <m:sup>
                        <m:r>
                          <a:rPr lang="en-US" sz="1500" i="1">
                            <a:latin typeface="Cambria Math" panose="02040503050406030204" pitchFamily="18" charset="0"/>
                          </a:rPr>
                          <m:t>∘</m:t>
                        </m:r>
                      </m:sup>
                    </m:sSup>
                  </m:oMath>
                </a14:m>
                <a:r>
                  <a:rPr lang="en-US" sz="1500" b="1" dirty="0"/>
                  <a:t> </a:t>
                </a:r>
                <a14:m>
                  <m:oMath xmlns:m="http://schemas.openxmlformats.org/officeDocument/2006/math">
                    <m:r>
                      <a:rPr lang="en-US" sz="1500" b="1" i="1">
                        <a:latin typeface="Cambria Math" panose="02040503050406030204" pitchFamily="18" charset="0"/>
                      </a:rPr>
                      <m:t>𝟏</m:t>
                    </m:r>
                    <m:r>
                      <a:rPr lang="en-US" sz="1500" b="1" i="1">
                        <a:latin typeface="Cambria Math" panose="02040503050406030204" pitchFamily="18" charset="0"/>
                      </a:rPr>
                      <m:t> </m:t>
                    </m:r>
                    <m:r>
                      <a:rPr lang="en-US" sz="1500" i="1">
                        <a:latin typeface="Cambria Math" panose="02040503050406030204" pitchFamily="18" charset="0"/>
                      </a:rPr>
                      <m:t>6</m:t>
                    </m:r>
                    <m:sSup>
                      <m:sSupPr>
                        <m:ctrlPr>
                          <a:rPr lang="en-US" sz="1500" i="1">
                            <a:latin typeface="Cambria Math" panose="02040503050406030204" pitchFamily="18" charset="0"/>
                          </a:rPr>
                        </m:ctrlPr>
                      </m:sSupPr>
                      <m:e>
                        <m:r>
                          <a:rPr lang="en-US" sz="1500" i="1">
                            <a:latin typeface="Cambria Math" panose="02040503050406030204" pitchFamily="18" charset="0"/>
                          </a:rPr>
                          <m:t>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𝟏</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20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𝟐</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40</m:t>
                        </m:r>
                      </m:e>
                      <m:sup>
                        <m:r>
                          <a:rPr lang="en-US" sz="1500" i="1">
                            <a:latin typeface="Cambria Math" panose="02040503050406030204" pitchFamily="18" charset="0"/>
                          </a:rPr>
                          <m:t>∘</m:t>
                        </m:r>
                      </m:sup>
                    </m:sSup>
                    <m:r>
                      <a:rPr lang="en-US" sz="1500" b="1" i="1" smtClean="0">
                        <a:latin typeface="Cambria Math" panose="02040503050406030204" pitchFamily="18" charset="0"/>
                      </a:rPr>
                      <m:t> </m:t>
                    </m:r>
                    <m:r>
                      <a:rPr lang="en-US" sz="1500" b="1" i="1">
                        <a:latin typeface="Cambria Math" panose="02040503050406030204" pitchFamily="18" charset="0"/>
                      </a:rPr>
                      <m:t>𝟏</m:t>
                    </m:r>
                    <m:r>
                      <a:rPr lang="en-US" sz="1500" b="1" i="1">
                        <a:latin typeface="Cambria Math" panose="02040503050406030204" pitchFamily="18" charset="0"/>
                      </a:rPr>
                      <m:t> </m:t>
                    </m:r>
                    <m:r>
                      <a:rPr lang="en-US" sz="1500" i="1">
                        <a:latin typeface="Cambria Math" panose="02040503050406030204" pitchFamily="18" charset="0"/>
                      </a:rPr>
                      <m:t>6</m:t>
                    </m:r>
                    <m:sSup>
                      <m:sSupPr>
                        <m:ctrlPr>
                          <a:rPr lang="en-US" sz="1500" i="1">
                            <a:latin typeface="Cambria Math" panose="02040503050406030204" pitchFamily="18" charset="0"/>
                          </a:rPr>
                        </m:ctrlPr>
                      </m:sSupPr>
                      <m:e>
                        <m:r>
                          <a:rPr lang="en-US" sz="1500" i="1">
                            <a:latin typeface="Cambria Math" panose="02040503050406030204" pitchFamily="18" charset="0"/>
                          </a:rPr>
                          <m:t>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𝟏</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20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𝟐</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40</m:t>
                        </m:r>
                      </m:e>
                      <m:sup>
                        <m:r>
                          <a:rPr lang="en-US" sz="1500" i="1">
                            <a:latin typeface="Cambria Math" panose="02040503050406030204" pitchFamily="18" charset="0"/>
                          </a:rPr>
                          <m:t>∘</m:t>
                        </m:r>
                      </m:sup>
                    </m:sSup>
                    <m:r>
                      <a:rPr lang="en-US" sz="1500" b="1" i="1" smtClean="0">
                        <a:latin typeface="Cambria Math" panose="02040503050406030204" pitchFamily="18" charset="0"/>
                      </a:rPr>
                      <m:t> </m:t>
                    </m:r>
                    <m:r>
                      <a:rPr lang="en-US" sz="1500" b="1" i="1">
                        <a:latin typeface="Cambria Math" panose="02040503050406030204" pitchFamily="18" charset="0"/>
                      </a:rPr>
                      <m:t>𝟏</m:t>
                    </m:r>
                    <m:r>
                      <a:rPr lang="en-US" sz="1500" b="1" i="1">
                        <a:latin typeface="Cambria Math" panose="02040503050406030204" pitchFamily="18" charset="0"/>
                      </a:rPr>
                      <m:t> </m:t>
                    </m:r>
                    <m:r>
                      <a:rPr lang="en-US" sz="1500" i="1">
                        <a:latin typeface="Cambria Math" panose="02040503050406030204" pitchFamily="18" charset="0"/>
                      </a:rPr>
                      <m:t>6</m:t>
                    </m:r>
                    <m:sSup>
                      <m:sSupPr>
                        <m:ctrlPr>
                          <a:rPr lang="en-US" sz="1500" i="1">
                            <a:latin typeface="Cambria Math" panose="02040503050406030204" pitchFamily="18" charset="0"/>
                          </a:rPr>
                        </m:ctrlPr>
                      </m:sSupPr>
                      <m:e>
                        <m:r>
                          <a:rPr lang="en-US" sz="1500" i="1">
                            <a:latin typeface="Cambria Math" panose="02040503050406030204" pitchFamily="18" charset="0"/>
                          </a:rPr>
                          <m:t>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𝟏</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20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𝟐</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40</m:t>
                        </m:r>
                      </m:e>
                      <m:sup>
                        <m:r>
                          <a:rPr lang="en-US" sz="1500" i="1">
                            <a:latin typeface="Cambria Math" panose="02040503050406030204" pitchFamily="18" charset="0"/>
                          </a:rPr>
                          <m:t>∘</m:t>
                        </m:r>
                      </m:sup>
                    </m:sSup>
                    <m:r>
                      <m:rPr>
                        <m:nor/>
                      </m:rPr>
                      <a:rPr lang="en-US" sz="1500" b="1" dirty="0"/>
                      <m:t> </m:t>
                    </m:r>
                    <m:r>
                      <a:rPr lang="en-US" sz="1500" b="1" i="1">
                        <a:latin typeface="Cambria Math" panose="02040503050406030204" pitchFamily="18" charset="0"/>
                      </a:rPr>
                      <m:t>𝟏</m:t>
                    </m:r>
                    <m:r>
                      <a:rPr lang="en-US" sz="1500" b="1" i="1">
                        <a:latin typeface="Cambria Math" panose="02040503050406030204" pitchFamily="18" charset="0"/>
                      </a:rPr>
                      <m:t> </m:t>
                    </m:r>
                    <m:r>
                      <a:rPr lang="en-US" sz="1500" i="1">
                        <a:latin typeface="Cambria Math" panose="02040503050406030204" pitchFamily="18" charset="0"/>
                      </a:rPr>
                      <m:t>6</m:t>
                    </m:r>
                    <m:sSup>
                      <m:sSupPr>
                        <m:ctrlPr>
                          <a:rPr lang="en-US" sz="1500" i="1">
                            <a:latin typeface="Cambria Math" panose="02040503050406030204" pitchFamily="18" charset="0"/>
                          </a:rPr>
                        </m:ctrlPr>
                      </m:sSupPr>
                      <m:e>
                        <m:r>
                          <a:rPr lang="en-US" sz="1500" i="1">
                            <a:latin typeface="Cambria Math" panose="02040503050406030204" pitchFamily="18" charset="0"/>
                          </a:rPr>
                          <m:t>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𝟏</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20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𝟐</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40</m:t>
                        </m:r>
                      </m:e>
                      <m:sup>
                        <m:r>
                          <a:rPr lang="en-US" sz="1500" i="1">
                            <a:latin typeface="Cambria Math" panose="02040503050406030204" pitchFamily="18" charset="0"/>
                          </a:rPr>
                          <m:t>∘</m:t>
                        </m:r>
                      </m:sup>
                    </m:sSup>
                  </m:oMath>
                </a14:m>
                <a:endParaRPr lang="en-US" sz="1500" dirty="0"/>
              </a:p>
            </p:txBody>
          </p:sp>
        </mc:Choice>
        <mc:Fallback xmlns="">
          <p:sp>
            <p:nvSpPr>
              <p:cNvPr id="132" name="TextBox 131"/>
              <p:cNvSpPr txBox="1">
                <a:spLocks noRot="1" noChangeAspect="1" noMove="1" noResize="1" noEditPoints="1" noAdjustHandles="1" noChangeArrowheads="1" noChangeShapeType="1" noTextEdit="1"/>
              </p:cNvSpPr>
              <p:nvPr/>
            </p:nvSpPr>
            <p:spPr>
              <a:xfrm>
                <a:off x="-86064" y="3352800"/>
                <a:ext cx="9353394" cy="323165"/>
              </a:xfrm>
              <a:prstGeom prst="rect">
                <a:avLst/>
              </a:prstGeom>
              <a:blipFill rotWithShape="0">
                <a:blip r:embed="rId2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3" name="TextBox 132"/>
              <p:cNvSpPr txBox="1"/>
              <p:nvPr/>
            </p:nvSpPr>
            <p:spPr>
              <a:xfrm>
                <a:off x="1618909" y="3634473"/>
                <a:ext cx="4830168" cy="323165"/>
              </a:xfrm>
              <a:prstGeom prst="rect">
                <a:avLst/>
              </a:prstGeom>
              <a:noFill/>
            </p:spPr>
            <p:txBody>
              <a:bodyPr wrap="none" rtlCol="0">
                <a:spAutoFit/>
              </a:bodyPr>
              <a:lstStyle/>
              <a:p>
                <a14:m>
                  <m:oMath xmlns:m="http://schemas.openxmlformats.org/officeDocument/2006/math">
                    <m:r>
                      <a:rPr lang="en-US" sz="1500" b="0" i="1" smtClean="0">
                        <a:latin typeface="Cambria Math" panose="02040503050406030204" pitchFamily="18" charset="0"/>
                      </a:rPr>
                      <m:t>𝑆</m:t>
                    </m:r>
                    <m:r>
                      <a:rPr lang="en-US" sz="1500" b="0" i="1" smtClean="0">
                        <a:latin typeface="Cambria Math" panose="02040503050406030204" pitchFamily="18" charset="0"/>
                      </a:rPr>
                      <m:t>=</m:t>
                    </m:r>
                    <m:r>
                      <a:rPr lang="en-US" sz="1500" b="1" i="1" smtClean="0">
                        <a:latin typeface="Cambria Math" panose="02040503050406030204" pitchFamily="18" charset="0"/>
                      </a:rPr>
                      <m:t>𝟏</m:t>
                    </m:r>
                    <m:r>
                      <a:rPr lang="en-US" sz="1500" b="1" i="1" smtClean="0">
                        <a:latin typeface="Cambria Math" panose="02040503050406030204" pitchFamily="18" charset="0"/>
                      </a:rPr>
                      <m:t> </m:t>
                    </m:r>
                    <m:r>
                      <a:rPr lang="en-US" sz="1500" b="0" i="1" smtClean="0">
                        <a:latin typeface="Cambria Math" panose="02040503050406030204" pitchFamily="18" charset="0"/>
                      </a:rPr>
                      <m:t>6</m:t>
                    </m:r>
                    <m:sSup>
                      <m:sSupPr>
                        <m:ctrlPr>
                          <a:rPr lang="en-US" sz="1500" i="1" smtClean="0">
                            <a:latin typeface="Cambria Math" panose="02040503050406030204" pitchFamily="18" charset="0"/>
                          </a:rPr>
                        </m:ctrlPr>
                      </m:sSupPr>
                      <m:e>
                        <m:r>
                          <a:rPr lang="en-US" sz="1500" b="0" i="1" smtClean="0">
                            <a:latin typeface="Cambria Math" panose="02040503050406030204" pitchFamily="18" charset="0"/>
                          </a:rPr>
                          <m:t>0</m:t>
                        </m:r>
                      </m:e>
                      <m:sup>
                        <m:r>
                          <a:rPr lang="en-US" sz="1500" b="0" i="1" smtClean="0">
                            <a:latin typeface="Cambria Math" panose="02040503050406030204" pitchFamily="18" charset="0"/>
                          </a:rPr>
                          <m:t>∘</m:t>
                        </m:r>
                      </m:sup>
                    </m:sSup>
                    <m:r>
                      <a:rPr lang="en-US" sz="1500" b="0" i="1" smtClean="0">
                        <a:latin typeface="Cambria Math" panose="02040503050406030204" pitchFamily="18" charset="0"/>
                      </a:rPr>
                      <m:t> </m:t>
                    </m:r>
                    <m:r>
                      <a:rPr lang="en-US" sz="1500" b="1" i="1" smtClean="0">
                        <a:latin typeface="Cambria Math" panose="02040503050406030204" pitchFamily="18" charset="0"/>
                      </a:rPr>
                      <m:t>𝟏</m:t>
                    </m:r>
                    <m:r>
                      <a:rPr lang="en-US" sz="1500" b="0" i="1" smtClean="0">
                        <a:latin typeface="Cambria Math" panose="02040503050406030204" pitchFamily="18" charset="0"/>
                      </a:rPr>
                      <m:t> </m:t>
                    </m:r>
                    <m:sSup>
                      <m:sSupPr>
                        <m:ctrlPr>
                          <a:rPr lang="en-US" sz="1500" b="0" i="1" smtClean="0">
                            <a:latin typeface="Cambria Math" panose="02040503050406030204" pitchFamily="18" charset="0"/>
                          </a:rPr>
                        </m:ctrlPr>
                      </m:sSupPr>
                      <m:e>
                        <m:r>
                          <a:rPr lang="en-US" sz="1500" b="0" i="1" smtClean="0">
                            <a:latin typeface="Cambria Math" panose="02040503050406030204" pitchFamily="18" charset="0"/>
                          </a:rPr>
                          <m:t>20</m:t>
                        </m:r>
                      </m:e>
                      <m:sup>
                        <m:r>
                          <a:rPr lang="en-US" sz="1500" b="0" i="1" smtClean="0">
                            <a:latin typeface="Cambria Math" panose="02040503050406030204" pitchFamily="18" charset="0"/>
                          </a:rPr>
                          <m:t>∘</m:t>
                        </m:r>
                      </m:sup>
                    </m:sSup>
                    <m:r>
                      <a:rPr lang="en-US" sz="1500" b="0" i="1" smtClean="0">
                        <a:latin typeface="Cambria Math" panose="02040503050406030204" pitchFamily="18" charset="0"/>
                      </a:rPr>
                      <m:t> </m:t>
                    </m:r>
                    <m:r>
                      <a:rPr lang="en-US" sz="1500" b="1" i="1" smtClean="0">
                        <a:latin typeface="Cambria Math" panose="02040503050406030204" pitchFamily="18" charset="0"/>
                      </a:rPr>
                      <m:t>𝟐</m:t>
                    </m:r>
                    <m:r>
                      <a:rPr lang="en-US" sz="1500" b="0" i="1" smtClean="0">
                        <a:latin typeface="Cambria Math" panose="02040503050406030204" pitchFamily="18" charset="0"/>
                      </a:rPr>
                      <m:t> </m:t>
                    </m:r>
                    <m:sSup>
                      <m:sSupPr>
                        <m:ctrlPr>
                          <a:rPr lang="en-US" sz="1500" b="0" i="1" smtClean="0">
                            <a:latin typeface="Cambria Math" panose="02040503050406030204" pitchFamily="18" charset="0"/>
                          </a:rPr>
                        </m:ctrlPr>
                      </m:sSupPr>
                      <m:e>
                        <m:r>
                          <a:rPr lang="en-US" sz="1500" b="0" i="1" smtClean="0">
                            <a:latin typeface="Cambria Math" panose="02040503050406030204" pitchFamily="18" charset="0"/>
                          </a:rPr>
                          <m:t>40</m:t>
                        </m:r>
                      </m:e>
                      <m:sup>
                        <m:r>
                          <a:rPr lang="en-US" sz="1500" b="0" i="1" smtClean="0">
                            <a:latin typeface="Cambria Math" panose="02040503050406030204" pitchFamily="18" charset="0"/>
                          </a:rPr>
                          <m:t>∘</m:t>
                        </m:r>
                      </m:sup>
                    </m:sSup>
                    <m:r>
                      <a:rPr lang="en-US" sz="1500" b="1" i="1" smtClean="0">
                        <a:latin typeface="Cambria Math" panose="02040503050406030204" pitchFamily="18" charset="0"/>
                      </a:rPr>
                      <m:t> </m:t>
                    </m:r>
                    <m:r>
                      <a:rPr lang="en-US" sz="1500" b="1" i="1">
                        <a:latin typeface="Cambria Math" panose="02040503050406030204" pitchFamily="18" charset="0"/>
                      </a:rPr>
                      <m:t>𝟏</m:t>
                    </m:r>
                    <m:r>
                      <a:rPr lang="en-US" sz="1500" b="1" i="1">
                        <a:latin typeface="Cambria Math" panose="02040503050406030204" pitchFamily="18" charset="0"/>
                      </a:rPr>
                      <m:t> </m:t>
                    </m:r>
                    <m:r>
                      <a:rPr lang="en-US" sz="1500" i="1">
                        <a:latin typeface="Cambria Math" panose="02040503050406030204" pitchFamily="18" charset="0"/>
                      </a:rPr>
                      <m:t>6</m:t>
                    </m:r>
                    <m:sSup>
                      <m:sSupPr>
                        <m:ctrlPr>
                          <a:rPr lang="en-US" sz="1500" i="1">
                            <a:latin typeface="Cambria Math" panose="02040503050406030204" pitchFamily="18" charset="0"/>
                          </a:rPr>
                        </m:ctrlPr>
                      </m:sSupPr>
                      <m:e>
                        <m:r>
                          <a:rPr lang="en-US" sz="1500" i="1">
                            <a:latin typeface="Cambria Math" panose="02040503050406030204" pitchFamily="18" charset="0"/>
                          </a:rPr>
                          <m:t>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𝟏</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20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𝟐</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40</m:t>
                        </m:r>
                      </m:e>
                      <m:sup>
                        <m:r>
                          <a:rPr lang="en-US" sz="1500" i="1">
                            <a:latin typeface="Cambria Math" panose="02040503050406030204" pitchFamily="18" charset="0"/>
                          </a:rPr>
                          <m:t>∘</m:t>
                        </m:r>
                      </m:sup>
                    </m:sSup>
                  </m:oMath>
                </a14:m>
                <a:r>
                  <a:rPr lang="en-US" sz="1500" b="1" dirty="0"/>
                  <a:t> </a:t>
                </a:r>
                <a14:m>
                  <m:oMath xmlns:m="http://schemas.openxmlformats.org/officeDocument/2006/math">
                    <m:r>
                      <a:rPr lang="en-US" sz="1500" b="1" i="1">
                        <a:latin typeface="Cambria Math" panose="02040503050406030204" pitchFamily="18" charset="0"/>
                      </a:rPr>
                      <m:t>𝟏</m:t>
                    </m:r>
                    <m:r>
                      <a:rPr lang="en-US" sz="1500" b="1" i="1">
                        <a:latin typeface="Cambria Math" panose="02040503050406030204" pitchFamily="18" charset="0"/>
                      </a:rPr>
                      <m:t> </m:t>
                    </m:r>
                    <m:r>
                      <a:rPr lang="en-US" sz="1500" i="1">
                        <a:latin typeface="Cambria Math" panose="02040503050406030204" pitchFamily="18" charset="0"/>
                      </a:rPr>
                      <m:t>6</m:t>
                    </m:r>
                    <m:sSup>
                      <m:sSupPr>
                        <m:ctrlPr>
                          <a:rPr lang="en-US" sz="1500" i="1">
                            <a:latin typeface="Cambria Math" panose="02040503050406030204" pitchFamily="18" charset="0"/>
                          </a:rPr>
                        </m:ctrlPr>
                      </m:sSupPr>
                      <m:e>
                        <m:r>
                          <a:rPr lang="en-US" sz="1500" i="1">
                            <a:latin typeface="Cambria Math" panose="02040503050406030204" pitchFamily="18" charset="0"/>
                          </a:rPr>
                          <m:t>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𝟏</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20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𝟐</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40</m:t>
                        </m:r>
                      </m:e>
                      <m:sup>
                        <m:r>
                          <a:rPr lang="en-US" sz="1500" i="1">
                            <a:latin typeface="Cambria Math" panose="02040503050406030204" pitchFamily="18" charset="0"/>
                          </a:rPr>
                          <m:t>∘</m:t>
                        </m:r>
                      </m:sup>
                    </m:sSup>
                    <m:r>
                      <a:rPr lang="en-US" sz="1500" i="1">
                        <a:latin typeface="Cambria Math" panose="02040503050406030204" pitchFamily="18" charset="0"/>
                      </a:rPr>
                      <m:t> </m:t>
                    </m:r>
                  </m:oMath>
                </a14:m>
                <a:endParaRPr lang="en-US" sz="1500" dirty="0"/>
              </a:p>
            </p:txBody>
          </p:sp>
        </mc:Choice>
        <mc:Fallback xmlns="">
          <p:sp>
            <p:nvSpPr>
              <p:cNvPr id="133" name="TextBox 132"/>
              <p:cNvSpPr txBox="1">
                <a:spLocks noRot="1" noChangeAspect="1" noMove="1" noResize="1" noEditPoints="1" noAdjustHandles="1" noChangeArrowheads="1" noChangeShapeType="1" noTextEdit="1"/>
              </p:cNvSpPr>
              <p:nvPr/>
            </p:nvSpPr>
            <p:spPr>
              <a:xfrm>
                <a:off x="1618909" y="3634473"/>
                <a:ext cx="4830168" cy="323165"/>
              </a:xfrm>
              <a:prstGeom prst="rect">
                <a:avLst/>
              </a:prstGeom>
              <a:blipFill rotWithShape="0">
                <a:blip r:embed="rId2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4" name="TextBox 133"/>
              <p:cNvSpPr txBox="1"/>
              <p:nvPr/>
            </p:nvSpPr>
            <p:spPr>
              <a:xfrm>
                <a:off x="3047660" y="3634473"/>
                <a:ext cx="4830168" cy="323165"/>
              </a:xfrm>
              <a:prstGeom prst="rect">
                <a:avLst/>
              </a:prstGeom>
              <a:noFill/>
            </p:spPr>
            <p:txBody>
              <a:bodyPr wrap="none" rtlCol="0">
                <a:spAutoFit/>
              </a:bodyPr>
              <a:lstStyle/>
              <a:p>
                <a14:m>
                  <m:oMath xmlns:m="http://schemas.openxmlformats.org/officeDocument/2006/math">
                    <m:r>
                      <a:rPr lang="en-US" sz="1500" b="0" i="1" smtClean="0">
                        <a:latin typeface="Cambria Math" panose="02040503050406030204" pitchFamily="18" charset="0"/>
                      </a:rPr>
                      <m:t>𝑆</m:t>
                    </m:r>
                    <m:r>
                      <a:rPr lang="en-US" sz="1500" b="0" i="1" smtClean="0">
                        <a:latin typeface="Cambria Math" panose="02040503050406030204" pitchFamily="18" charset="0"/>
                      </a:rPr>
                      <m:t>=</m:t>
                    </m:r>
                    <m:r>
                      <a:rPr lang="en-US" sz="1500" b="1" i="1" smtClean="0">
                        <a:latin typeface="Cambria Math" panose="02040503050406030204" pitchFamily="18" charset="0"/>
                      </a:rPr>
                      <m:t>𝟏</m:t>
                    </m:r>
                    <m:r>
                      <a:rPr lang="en-US" sz="1500" b="1" i="1" smtClean="0">
                        <a:latin typeface="Cambria Math" panose="02040503050406030204" pitchFamily="18" charset="0"/>
                      </a:rPr>
                      <m:t> </m:t>
                    </m:r>
                    <m:r>
                      <a:rPr lang="en-US" sz="1500" b="0" i="1" smtClean="0">
                        <a:latin typeface="Cambria Math" panose="02040503050406030204" pitchFamily="18" charset="0"/>
                      </a:rPr>
                      <m:t>6</m:t>
                    </m:r>
                    <m:sSup>
                      <m:sSupPr>
                        <m:ctrlPr>
                          <a:rPr lang="en-US" sz="1500" i="1" smtClean="0">
                            <a:latin typeface="Cambria Math" panose="02040503050406030204" pitchFamily="18" charset="0"/>
                          </a:rPr>
                        </m:ctrlPr>
                      </m:sSupPr>
                      <m:e>
                        <m:r>
                          <a:rPr lang="en-US" sz="1500" b="0" i="1" smtClean="0">
                            <a:latin typeface="Cambria Math" panose="02040503050406030204" pitchFamily="18" charset="0"/>
                          </a:rPr>
                          <m:t>0</m:t>
                        </m:r>
                      </m:e>
                      <m:sup>
                        <m:r>
                          <a:rPr lang="en-US" sz="1500" b="0" i="1" smtClean="0">
                            <a:latin typeface="Cambria Math" panose="02040503050406030204" pitchFamily="18" charset="0"/>
                          </a:rPr>
                          <m:t>∘</m:t>
                        </m:r>
                      </m:sup>
                    </m:sSup>
                    <m:r>
                      <a:rPr lang="en-US" sz="1500" b="0" i="1" smtClean="0">
                        <a:latin typeface="Cambria Math" panose="02040503050406030204" pitchFamily="18" charset="0"/>
                      </a:rPr>
                      <m:t> </m:t>
                    </m:r>
                    <m:r>
                      <a:rPr lang="en-US" sz="1500" b="1" i="1" smtClean="0">
                        <a:latin typeface="Cambria Math" panose="02040503050406030204" pitchFamily="18" charset="0"/>
                      </a:rPr>
                      <m:t>𝟏</m:t>
                    </m:r>
                    <m:r>
                      <a:rPr lang="en-US" sz="1500" b="0" i="1" smtClean="0">
                        <a:latin typeface="Cambria Math" panose="02040503050406030204" pitchFamily="18" charset="0"/>
                      </a:rPr>
                      <m:t> </m:t>
                    </m:r>
                    <m:sSup>
                      <m:sSupPr>
                        <m:ctrlPr>
                          <a:rPr lang="en-US" sz="1500" b="0" i="1" smtClean="0">
                            <a:latin typeface="Cambria Math" panose="02040503050406030204" pitchFamily="18" charset="0"/>
                          </a:rPr>
                        </m:ctrlPr>
                      </m:sSupPr>
                      <m:e>
                        <m:r>
                          <a:rPr lang="en-US" sz="1500" b="0" i="1" smtClean="0">
                            <a:latin typeface="Cambria Math" panose="02040503050406030204" pitchFamily="18" charset="0"/>
                          </a:rPr>
                          <m:t>20</m:t>
                        </m:r>
                      </m:e>
                      <m:sup>
                        <m:r>
                          <a:rPr lang="en-US" sz="1500" b="0" i="1" smtClean="0">
                            <a:latin typeface="Cambria Math" panose="02040503050406030204" pitchFamily="18" charset="0"/>
                          </a:rPr>
                          <m:t>∘</m:t>
                        </m:r>
                      </m:sup>
                    </m:sSup>
                    <m:r>
                      <a:rPr lang="en-US" sz="1500" b="0" i="1" smtClean="0">
                        <a:latin typeface="Cambria Math" panose="02040503050406030204" pitchFamily="18" charset="0"/>
                      </a:rPr>
                      <m:t> </m:t>
                    </m:r>
                    <m:r>
                      <a:rPr lang="en-US" sz="1500" b="1" i="1" smtClean="0">
                        <a:latin typeface="Cambria Math" panose="02040503050406030204" pitchFamily="18" charset="0"/>
                      </a:rPr>
                      <m:t>𝟐</m:t>
                    </m:r>
                    <m:r>
                      <a:rPr lang="en-US" sz="1500" b="0" i="1" smtClean="0">
                        <a:latin typeface="Cambria Math" panose="02040503050406030204" pitchFamily="18" charset="0"/>
                      </a:rPr>
                      <m:t> </m:t>
                    </m:r>
                    <m:sSup>
                      <m:sSupPr>
                        <m:ctrlPr>
                          <a:rPr lang="en-US" sz="1500" b="0" i="1" smtClean="0">
                            <a:latin typeface="Cambria Math" panose="02040503050406030204" pitchFamily="18" charset="0"/>
                          </a:rPr>
                        </m:ctrlPr>
                      </m:sSupPr>
                      <m:e>
                        <m:r>
                          <a:rPr lang="en-US" sz="1500" b="0" i="1" smtClean="0">
                            <a:latin typeface="Cambria Math" panose="02040503050406030204" pitchFamily="18" charset="0"/>
                          </a:rPr>
                          <m:t>40</m:t>
                        </m:r>
                      </m:e>
                      <m:sup>
                        <m:r>
                          <a:rPr lang="en-US" sz="1500" b="0" i="1" smtClean="0">
                            <a:latin typeface="Cambria Math" panose="02040503050406030204" pitchFamily="18" charset="0"/>
                          </a:rPr>
                          <m:t>∘</m:t>
                        </m:r>
                      </m:sup>
                    </m:sSup>
                    <m:r>
                      <a:rPr lang="en-US" sz="1500" b="1" i="1" smtClean="0">
                        <a:latin typeface="Cambria Math" panose="02040503050406030204" pitchFamily="18" charset="0"/>
                      </a:rPr>
                      <m:t> </m:t>
                    </m:r>
                    <m:r>
                      <a:rPr lang="en-US" sz="1500" b="1" i="1">
                        <a:latin typeface="Cambria Math" panose="02040503050406030204" pitchFamily="18" charset="0"/>
                      </a:rPr>
                      <m:t>𝟏</m:t>
                    </m:r>
                    <m:r>
                      <a:rPr lang="en-US" sz="1500" b="1" i="1">
                        <a:latin typeface="Cambria Math" panose="02040503050406030204" pitchFamily="18" charset="0"/>
                      </a:rPr>
                      <m:t> </m:t>
                    </m:r>
                    <m:r>
                      <a:rPr lang="en-US" sz="1500" i="1">
                        <a:latin typeface="Cambria Math" panose="02040503050406030204" pitchFamily="18" charset="0"/>
                      </a:rPr>
                      <m:t>6</m:t>
                    </m:r>
                    <m:sSup>
                      <m:sSupPr>
                        <m:ctrlPr>
                          <a:rPr lang="en-US" sz="1500" i="1">
                            <a:latin typeface="Cambria Math" panose="02040503050406030204" pitchFamily="18" charset="0"/>
                          </a:rPr>
                        </m:ctrlPr>
                      </m:sSupPr>
                      <m:e>
                        <m:r>
                          <a:rPr lang="en-US" sz="1500" i="1">
                            <a:latin typeface="Cambria Math" panose="02040503050406030204" pitchFamily="18" charset="0"/>
                          </a:rPr>
                          <m:t>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𝟏</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20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𝟐</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40</m:t>
                        </m:r>
                      </m:e>
                      <m:sup>
                        <m:r>
                          <a:rPr lang="en-US" sz="1500" i="1">
                            <a:latin typeface="Cambria Math" panose="02040503050406030204" pitchFamily="18" charset="0"/>
                          </a:rPr>
                          <m:t>∘</m:t>
                        </m:r>
                      </m:sup>
                    </m:sSup>
                  </m:oMath>
                </a14:m>
                <a:r>
                  <a:rPr lang="en-US" sz="1500" b="1" dirty="0"/>
                  <a:t> </a:t>
                </a:r>
                <a14:m>
                  <m:oMath xmlns:m="http://schemas.openxmlformats.org/officeDocument/2006/math">
                    <m:r>
                      <a:rPr lang="en-US" sz="1500" b="1" i="1">
                        <a:latin typeface="Cambria Math" panose="02040503050406030204" pitchFamily="18" charset="0"/>
                      </a:rPr>
                      <m:t>𝟏</m:t>
                    </m:r>
                    <m:r>
                      <a:rPr lang="en-US" sz="1500" b="1" i="1">
                        <a:latin typeface="Cambria Math" panose="02040503050406030204" pitchFamily="18" charset="0"/>
                      </a:rPr>
                      <m:t> </m:t>
                    </m:r>
                    <m:r>
                      <a:rPr lang="en-US" sz="1500" i="1">
                        <a:latin typeface="Cambria Math" panose="02040503050406030204" pitchFamily="18" charset="0"/>
                      </a:rPr>
                      <m:t>6</m:t>
                    </m:r>
                    <m:sSup>
                      <m:sSupPr>
                        <m:ctrlPr>
                          <a:rPr lang="en-US" sz="1500" i="1">
                            <a:latin typeface="Cambria Math" panose="02040503050406030204" pitchFamily="18" charset="0"/>
                          </a:rPr>
                        </m:ctrlPr>
                      </m:sSupPr>
                      <m:e>
                        <m:r>
                          <a:rPr lang="en-US" sz="1500" i="1">
                            <a:latin typeface="Cambria Math" panose="02040503050406030204" pitchFamily="18" charset="0"/>
                          </a:rPr>
                          <m:t>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𝟏</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20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𝟐</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40</m:t>
                        </m:r>
                      </m:e>
                      <m:sup>
                        <m:r>
                          <a:rPr lang="en-US" sz="1500" i="1">
                            <a:latin typeface="Cambria Math" panose="02040503050406030204" pitchFamily="18" charset="0"/>
                          </a:rPr>
                          <m:t>∘</m:t>
                        </m:r>
                      </m:sup>
                    </m:sSup>
                    <m:r>
                      <a:rPr lang="en-US" sz="1500" i="1">
                        <a:latin typeface="Cambria Math" panose="02040503050406030204" pitchFamily="18" charset="0"/>
                      </a:rPr>
                      <m:t> </m:t>
                    </m:r>
                  </m:oMath>
                </a14:m>
                <a:endParaRPr lang="en-US" sz="1500" dirty="0"/>
              </a:p>
            </p:txBody>
          </p:sp>
        </mc:Choice>
        <mc:Fallback xmlns="">
          <p:sp>
            <p:nvSpPr>
              <p:cNvPr id="134" name="TextBox 133"/>
              <p:cNvSpPr txBox="1">
                <a:spLocks noRot="1" noChangeAspect="1" noMove="1" noResize="1" noEditPoints="1" noAdjustHandles="1" noChangeArrowheads="1" noChangeShapeType="1" noTextEdit="1"/>
              </p:cNvSpPr>
              <p:nvPr/>
            </p:nvSpPr>
            <p:spPr>
              <a:xfrm>
                <a:off x="3047660" y="3634473"/>
                <a:ext cx="4830168" cy="323165"/>
              </a:xfrm>
              <a:prstGeom prst="rect">
                <a:avLst/>
              </a:prstGeom>
              <a:blipFill rotWithShape="0">
                <a:blip r:embed="rId23"/>
                <a:stretch>
                  <a:fillRect/>
                </a:stretch>
              </a:blipFill>
            </p:spPr>
            <p:txBody>
              <a:bodyPr/>
              <a:lstStyle/>
              <a:p>
                <a:r>
                  <a:rPr lang="en-US">
                    <a:noFill/>
                  </a:rPr>
                  <a:t> </a:t>
                </a:r>
              </a:p>
            </p:txBody>
          </p:sp>
        </mc:Fallback>
      </mc:AlternateContent>
      <p:sp>
        <p:nvSpPr>
          <p:cNvPr id="185" name="Rectangle 184"/>
          <p:cNvSpPr/>
          <p:nvPr/>
        </p:nvSpPr>
        <p:spPr>
          <a:xfrm>
            <a:off x="623546" y="3374627"/>
            <a:ext cx="4267200" cy="28297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Rectangle 134"/>
          <p:cNvSpPr/>
          <p:nvPr/>
        </p:nvSpPr>
        <p:spPr>
          <a:xfrm>
            <a:off x="2047535" y="3374627"/>
            <a:ext cx="4283305" cy="28297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Rectangle 135"/>
          <p:cNvSpPr/>
          <p:nvPr/>
        </p:nvSpPr>
        <p:spPr>
          <a:xfrm>
            <a:off x="3473907" y="3374627"/>
            <a:ext cx="4288629" cy="28297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37" name="TextBox 136"/>
              <p:cNvSpPr txBox="1"/>
              <p:nvPr/>
            </p:nvSpPr>
            <p:spPr>
              <a:xfrm>
                <a:off x="1188720" y="4937760"/>
                <a:ext cx="3814380" cy="461665"/>
              </a:xfrm>
              <a:prstGeom prst="rect">
                <a:avLst/>
              </a:prstGeom>
              <a:solidFill>
                <a:schemeClr val="bg1"/>
              </a:solidFill>
              <a:ln>
                <a:solidFill>
                  <a:schemeClr val="tx1"/>
                </a:solidFill>
              </a:ln>
            </p:spPr>
            <p:txBody>
              <a:bodyPr wrap="square" rtlCol="0">
                <a:spAutoFit/>
              </a:bodyPr>
              <a:lstStyle/>
              <a:p>
                <a:pPr algn="ctr"/>
                <a:r>
                  <a:rPr lang="en-US" sz="2400" dirty="0" smtClean="0"/>
                  <a:t>Complexity is </a:t>
                </a:r>
                <a14:m>
                  <m:oMath xmlns:m="http://schemas.openxmlformats.org/officeDocument/2006/math">
                    <m:r>
                      <a:rPr lang="en-US" sz="2400" b="0" i="1" smtClean="0">
                        <a:latin typeface="Cambria Math" panose="02040503050406030204" pitchFamily="18" charset="0"/>
                      </a:rPr>
                      <m:t>𝑂</m:t>
                    </m:r>
                    <m:d>
                      <m:dPr>
                        <m:ctrlPr>
                          <a:rPr lang="en-US" sz="2400" b="0" i="1" smtClean="0">
                            <a:latin typeface="Cambria Math" panose="02040503050406030204" pitchFamily="18" charset="0"/>
                          </a:rPr>
                        </m:ctrlPr>
                      </m:dPr>
                      <m:e>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𝑃</m:t>
                            </m:r>
                          </m:e>
                        </m:d>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log</m:t>
                            </m:r>
                          </m:fName>
                          <m:e>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𝑃</m:t>
                                </m:r>
                              </m:e>
                            </m:d>
                          </m:e>
                        </m:func>
                      </m:e>
                    </m:d>
                  </m:oMath>
                </a14:m>
                <a:r>
                  <a:rPr lang="en-US" sz="2000" dirty="0" smtClean="0"/>
                  <a:t>.</a:t>
                </a:r>
                <a:endParaRPr lang="en-US" sz="2000" dirty="0"/>
              </a:p>
            </p:txBody>
          </p:sp>
        </mc:Choice>
        <mc:Fallback xmlns="">
          <p:sp>
            <p:nvSpPr>
              <p:cNvPr id="137" name="TextBox 136"/>
              <p:cNvSpPr txBox="1">
                <a:spLocks noRot="1" noChangeAspect="1" noMove="1" noResize="1" noEditPoints="1" noAdjustHandles="1" noChangeArrowheads="1" noChangeShapeType="1" noTextEdit="1"/>
              </p:cNvSpPr>
              <p:nvPr/>
            </p:nvSpPr>
            <p:spPr>
              <a:xfrm>
                <a:off x="1188720" y="4937760"/>
                <a:ext cx="3814380" cy="461665"/>
              </a:xfrm>
              <a:prstGeom prst="rect">
                <a:avLst/>
              </a:prstGeom>
              <a:blipFill rotWithShape="0">
                <a:blip r:embed="rId24"/>
                <a:stretch>
                  <a:fillRect t="-8974" b="-26923"/>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9" name="TextBox 138"/>
              <p:cNvSpPr txBox="1"/>
              <p:nvPr/>
            </p:nvSpPr>
            <p:spPr>
              <a:xfrm>
                <a:off x="4476990" y="3639235"/>
                <a:ext cx="4830168" cy="323165"/>
              </a:xfrm>
              <a:prstGeom prst="rect">
                <a:avLst/>
              </a:prstGeom>
              <a:noFill/>
            </p:spPr>
            <p:txBody>
              <a:bodyPr wrap="none" rtlCol="0">
                <a:spAutoFit/>
              </a:bodyPr>
              <a:lstStyle/>
              <a:p>
                <a14:m>
                  <m:oMath xmlns:m="http://schemas.openxmlformats.org/officeDocument/2006/math">
                    <m:r>
                      <a:rPr lang="en-US" sz="1500" b="0" i="1" smtClean="0">
                        <a:latin typeface="Cambria Math" panose="02040503050406030204" pitchFamily="18" charset="0"/>
                      </a:rPr>
                      <m:t>𝑆</m:t>
                    </m:r>
                    <m:r>
                      <a:rPr lang="en-US" sz="1500" b="0" i="1" smtClean="0">
                        <a:latin typeface="Cambria Math" panose="02040503050406030204" pitchFamily="18" charset="0"/>
                      </a:rPr>
                      <m:t>=</m:t>
                    </m:r>
                    <m:r>
                      <a:rPr lang="en-US" sz="1500" b="1" i="1" smtClean="0">
                        <a:latin typeface="Cambria Math" panose="02040503050406030204" pitchFamily="18" charset="0"/>
                      </a:rPr>
                      <m:t>𝟏</m:t>
                    </m:r>
                    <m:r>
                      <a:rPr lang="en-US" sz="1500" b="1" i="1" smtClean="0">
                        <a:latin typeface="Cambria Math" panose="02040503050406030204" pitchFamily="18" charset="0"/>
                      </a:rPr>
                      <m:t> </m:t>
                    </m:r>
                    <m:r>
                      <a:rPr lang="en-US" sz="1500" b="0" i="1" smtClean="0">
                        <a:latin typeface="Cambria Math" panose="02040503050406030204" pitchFamily="18" charset="0"/>
                      </a:rPr>
                      <m:t>6</m:t>
                    </m:r>
                    <m:sSup>
                      <m:sSupPr>
                        <m:ctrlPr>
                          <a:rPr lang="en-US" sz="1500" i="1" smtClean="0">
                            <a:latin typeface="Cambria Math" panose="02040503050406030204" pitchFamily="18" charset="0"/>
                          </a:rPr>
                        </m:ctrlPr>
                      </m:sSupPr>
                      <m:e>
                        <m:r>
                          <a:rPr lang="en-US" sz="1500" b="0" i="1" smtClean="0">
                            <a:latin typeface="Cambria Math" panose="02040503050406030204" pitchFamily="18" charset="0"/>
                          </a:rPr>
                          <m:t>0</m:t>
                        </m:r>
                      </m:e>
                      <m:sup>
                        <m:r>
                          <a:rPr lang="en-US" sz="1500" b="0" i="1" smtClean="0">
                            <a:latin typeface="Cambria Math" panose="02040503050406030204" pitchFamily="18" charset="0"/>
                          </a:rPr>
                          <m:t>∘</m:t>
                        </m:r>
                      </m:sup>
                    </m:sSup>
                    <m:r>
                      <a:rPr lang="en-US" sz="1500" b="0" i="1" smtClean="0">
                        <a:latin typeface="Cambria Math" panose="02040503050406030204" pitchFamily="18" charset="0"/>
                      </a:rPr>
                      <m:t> </m:t>
                    </m:r>
                    <m:r>
                      <a:rPr lang="en-US" sz="1500" b="1" i="1" smtClean="0">
                        <a:latin typeface="Cambria Math" panose="02040503050406030204" pitchFamily="18" charset="0"/>
                      </a:rPr>
                      <m:t>𝟏</m:t>
                    </m:r>
                    <m:r>
                      <a:rPr lang="en-US" sz="1500" b="0" i="1" smtClean="0">
                        <a:latin typeface="Cambria Math" panose="02040503050406030204" pitchFamily="18" charset="0"/>
                      </a:rPr>
                      <m:t> </m:t>
                    </m:r>
                    <m:sSup>
                      <m:sSupPr>
                        <m:ctrlPr>
                          <a:rPr lang="en-US" sz="1500" b="0" i="1" smtClean="0">
                            <a:latin typeface="Cambria Math" panose="02040503050406030204" pitchFamily="18" charset="0"/>
                          </a:rPr>
                        </m:ctrlPr>
                      </m:sSupPr>
                      <m:e>
                        <m:r>
                          <a:rPr lang="en-US" sz="1500" b="0" i="1" smtClean="0">
                            <a:latin typeface="Cambria Math" panose="02040503050406030204" pitchFamily="18" charset="0"/>
                          </a:rPr>
                          <m:t>20</m:t>
                        </m:r>
                      </m:e>
                      <m:sup>
                        <m:r>
                          <a:rPr lang="en-US" sz="1500" b="0" i="1" smtClean="0">
                            <a:latin typeface="Cambria Math" panose="02040503050406030204" pitchFamily="18" charset="0"/>
                          </a:rPr>
                          <m:t>∘</m:t>
                        </m:r>
                      </m:sup>
                    </m:sSup>
                    <m:r>
                      <a:rPr lang="en-US" sz="1500" b="0" i="1" smtClean="0">
                        <a:latin typeface="Cambria Math" panose="02040503050406030204" pitchFamily="18" charset="0"/>
                      </a:rPr>
                      <m:t> </m:t>
                    </m:r>
                    <m:r>
                      <a:rPr lang="en-US" sz="1500" b="1" i="1" smtClean="0">
                        <a:latin typeface="Cambria Math" panose="02040503050406030204" pitchFamily="18" charset="0"/>
                      </a:rPr>
                      <m:t>𝟐</m:t>
                    </m:r>
                    <m:r>
                      <a:rPr lang="en-US" sz="1500" b="0" i="1" smtClean="0">
                        <a:latin typeface="Cambria Math" panose="02040503050406030204" pitchFamily="18" charset="0"/>
                      </a:rPr>
                      <m:t> </m:t>
                    </m:r>
                    <m:sSup>
                      <m:sSupPr>
                        <m:ctrlPr>
                          <a:rPr lang="en-US" sz="1500" b="0" i="1" smtClean="0">
                            <a:latin typeface="Cambria Math" panose="02040503050406030204" pitchFamily="18" charset="0"/>
                          </a:rPr>
                        </m:ctrlPr>
                      </m:sSupPr>
                      <m:e>
                        <m:r>
                          <a:rPr lang="en-US" sz="1500" b="0" i="1" smtClean="0">
                            <a:latin typeface="Cambria Math" panose="02040503050406030204" pitchFamily="18" charset="0"/>
                          </a:rPr>
                          <m:t>40</m:t>
                        </m:r>
                      </m:e>
                      <m:sup>
                        <m:r>
                          <a:rPr lang="en-US" sz="1500" b="0" i="1" smtClean="0">
                            <a:latin typeface="Cambria Math" panose="02040503050406030204" pitchFamily="18" charset="0"/>
                          </a:rPr>
                          <m:t>∘</m:t>
                        </m:r>
                      </m:sup>
                    </m:sSup>
                    <m:r>
                      <a:rPr lang="en-US" sz="1500" b="1" i="1" smtClean="0">
                        <a:latin typeface="Cambria Math" panose="02040503050406030204" pitchFamily="18" charset="0"/>
                      </a:rPr>
                      <m:t> </m:t>
                    </m:r>
                    <m:r>
                      <a:rPr lang="en-US" sz="1500" b="1" i="1">
                        <a:latin typeface="Cambria Math" panose="02040503050406030204" pitchFamily="18" charset="0"/>
                      </a:rPr>
                      <m:t>𝟏</m:t>
                    </m:r>
                    <m:r>
                      <a:rPr lang="en-US" sz="1500" b="1" i="1">
                        <a:latin typeface="Cambria Math" panose="02040503050406030204" pitchFamily="18" charset="0"/>
                      </a:rPr>
                      <m:t> </m:t>
                    </m:r>
                    <m:r>
                      <a:rPr lang="en-US" sz="1500" i="1">
                        <a:latin typeface="Cambria Math" panose="02040503050406030204" pitchFamily="18" charset="0"/>
                      </a:rPr>
                      <m:t>6</m:t>
                    </m:r>
                    <m:sSup>
                      <m:sSupPr>
                        <m:ctrlPr>
                          <a:rPr lang="en-US" sz="1500" i="1">
                            <a:latin typeface="Cambria Math" panose="02040503050406030204" pitchFamily="18" charset="0"/>
                          </a:rPr>
                        </m:ctrlPr>
                      </m:sSupPr>
                      <m:e>
                        <m:r>
                          <a:rPr lang="en-US" sz="1500" i="1">
                            <a:latin typeface="Cambria Math" panose="02040503050406030204" pitchFamily="18" charset="0"/>
                          </a:rPr>
                          <m:t>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𝟏</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20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𝟐</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40</m:t>
                        </m:r>
                      </m:e>
                      <m:sup>
                        <m:r>
                          <a:rPr lang="en-US" sz="1500" i="1">
                            <a:latin typeface="Cambria Math" panose="02040503050406030204" pitchFamily="18" charset="0"/>
                          </a:rPr>
                          <m:t>∘</m:t>
                        </m:r>
                      </m:sup>
                    </m:sSup>
                  </m:oMath>
                </a14:m>
                <a:r>
                  <a:rPr lang="en-US" sz="1500" b="1" dirty="0"/>
                  <a:t> </a:t>
                </a:r>
                <a14:m>
                  <m:oMath xmlns:m="http://schemas.openxmlformats.org/officeDocument/2006/math">
                    <m:r>
                      <a:rPr lang="en-US" sz="1500" b="1" i="1">
                        <a:latin typeface="Cambria Math" panose="02040503050406030204" pitchFamily="18" charset="0"/>
                      </a:rPr>
                      <m:t>𝟏</m:t>
                    </m:r>
                    <m:r>
                      <a:rPr lang="en-US" sz="1500" b="1" i="1">
                        <a:latin typeface="Cambria Math" panose="02040503050406030204" pitchFamily="18" charset="0"/>
                      </a:rPr>
                      <m:t> </m:t>
                    </m:r>
                    <m:r>
                      <a:rPr lang="en-US" sz="1500" i="1">
                        <a:latin typeface="Cambria Math" panose="02040503050406030204" pitchFamily="18" charset="0"/>
                      </a:rPr>
                      <m:t>6</m:t>
                    </m:r>
                    <m:sSup>
                      <m:sSupPr>
                        <m:ctrlPr>
                          <a:rPr lang="en-US" sz="1500" i="1">
                            <a:latin typeface="Cambria Math" panose="02040503050406030204" pitchFamily="18" charset="0"/>
                          </a:rPr>
                        </m:ctrlPr>
                      </m:sSupPr>
                      <m:e>
                        <m:r>
                          <a:rPr lang="en-US" sz="1500" i="1">
                            <a:latin typeface="Cambria Math" panose="02040503050406030204" pitchFamily="18" charset="0"/>
                          </a:rPr>
                          <m:t>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𝟏</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20</m:t>
                        </m:r>
                      </m:e>
                      <m:sup>
                        <m:r>
                          <a:rPr lang="en-US" sz="1500" i="1">
                            <a:latin typeface="Cambria Math" panose="02040503050406030204" pitchFamily="18" charset="0"/>
                          </a:rPr>
                          <m:t>∘</m:t>
                        </m:r>
                      </m:sup>
                    </m:sSup>
                    <m:r>
                      <a:rPr lang="en-US" sz="1500" i="1">
                        <a:latin typeface="Cambria Math" panose="02040503050406030204" pitchFamily="18" charset="0"/>
                      </a:rPr>
                      <m:t> </m:t>
                    </m:r>
                    <m:r>
                      <a:rPr lang="en-US" sz="1500" b="1" i="1">
                        <a:latin typeface="Cambria Math" panose="02040503050406030204" pitchFamily="18" charset="0"/>
                      </a:rPr>
                      <m:t>𝟐</m:t>
                    </m:r>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40</m:t>
                        </m:r>
                      </m:e>
                      <m:sup>
                        <m:r>
                          <a:rPr lang="en-US" sz="1500" i="1">
                            <a:latin typeface="Cambria Math" panose="02040503050406030204" pitchFamily="18" charset="0"/>
                          </a:rPr>
                          <m:t>∘</m:t>
                        </m:r>
                      </m:sup>
                    </m:sSup>
                    <m:r>
                      <a:rPr lang="en-US" sz="1500" i="1">
                        <a:latin typeface="Cambria Math" panose="02040503050406030204" pitchFamily="18" charset="0"/>
                      </a:rPr>
                      <m:t> </m:t>
                    </m:r>
                  </m:oMath>
                </a14:m>
                <a:endParaRPr lang="en-US" sz="1500" dirty="0"/>
              </a:p>
            </p:txBody>
          </p:sp>
        </mc:Choice>
        <mc:Fallback xmlns="">
          <p:sp>
            <p:nvSpPr>
              <p:cNvPr id="139" name="TextBox 138"/>
              <p:cNvSpPr txBox="1">
                <a:spLocks noRot="1" noChangeAspect="1" noMove="1" noResize="1" noEditPoints="1" noAdjustHandles="1" noChangeArrowheads="1" noChangeShapeType="1" noTextEdit="1"/>
              </p:cNvSpPr>
              <p:nvPr/>
            </p:nvSpPr>
            <p:spPr>
              <a:xfrm>
                <a:off x="4476990" y="3639235"/>
                <a:ext cx="4830168" cy="323165"/>
              </a:xfrm>
              <a:prstGeom prst="rect">
                <a:avLst/>
              </a:prstGeom>
              <a:blipFill rotWithShape="0">
                <a:blip r:embed="rId25"/>
                <a:stretch>
                  <a:fillRect/>
                </a:stretch>
              </a:blipFill>
            </p:spPr>
            <p:txBody>
              <a:bodyPr/>
              <a:lstStyle/>
              <a:p>
                <a:r>
                  <a:rPr lang="en-US">
                    <a:noFill/>
                  </a:rPr>
                  <a:t> </a:t>
                </a:r>
              </a:p>
            </p:txBody>
          </p:sp>
        </mc:Fallback>
      </mc:AlternateContent>
      <p:sp>
        <p:nvSpPr>
          <p:cNvPr id="140" name="Rectangle 139"/>
          <p:cNvSpPr/>
          <p:nvPr/>
        </p:nvSpPr>
        <p:spPr>
          <a:xfrm>
            <a:off x="4899297" y="3374316"/>
            <a:ext cx="4288629" cy="28297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p:cNvSpPr txBox="1"/>
          <p:nvPr/>
        </p:nvSpPr>
        <p:spPr>
          <a:xfrm>
            <a:off x="0" y="6488668"/>
            <a:ext cx="3506409" cy="369332"/>
          </a:xfrm>
          <a:prstGeom prst="rect">
            <a:avLst/>
          </a:prstGeom>
          <a:noFill/>
        </p:spPr>
        <p:txBody>
          <a:bodyPr wrap="none" rtlCol="0">
            <a:spAutoFit/>
          </a:bodyPr>
          <a:lstStyle/>
          <a:p>
            <a:r>
              <a:rPr lang="en-US" b="0" i="0" dirty="0" smtClean="0">
                <a:latin typeface="+mj-lt"/>
              </a:rPr>
              <a:t>[</a:t>
            </a:r>
            <a:r>
              <a:rPr lang="en-US" b="0" i="0" dirty="0" err="1" smtClean="0">
                <a:latin typeface="+mj-lt"/>
              </a:rPr>
              <a:t>Wolter</a:t>
            </a:r>
            <a:r>
              <a:rPr lang="en-US" b="0" i="0" dirty="0" smtClean="0">
                <a:latin typeface="+mj-lt"/>
              </a:rPr>
              <a:t> et al., 1985] [</a:t>
            </a:r>
            <a:r>
              <a:rPr lang="en-US" b="0" i="0" dirty="0" err="1" smtClean="0">
                <a:latin typeface="+mj-lt"/>
              </a:rPr>
              <a:t>Attalah</a:t>
            </a:r>
            <a:r>
              <a:rPr lang="en-US" b="0" i="0" dirty="0" smtClean="0">
                <a:latin typeface="+mj-lt"/>
              </a:rPr>
              <a:t>, 1985]</a:t>
            </a:r>
            <a:endParaRPr lang="en-US" dirty="0"/>
          </a:p>
        </p:txBody>
      </p:sp>
    </p:spTree>
    <p:extLst>
      <p:ext uri="{BB962C8B-B14F-4D97-AF65-F5344CB8AC3E}">
        <p14:creationId xmlns:p14="http://schemas.microsoft.com/office/powerpoint/2010/main" val="1097528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1">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0" nodeType="clickEffect">
                                  <p:stCondLst>
                                    <p:cond delay="0"/>
                                  </p:stCondLst>
                                  <p:childTnLst>
                                    <p:set>
                                      <p:cBhvr>
                                        <p:cTn id="32" dur="1" fill="hold">
                                          <p:stCondLst>
                                            <p:cond delay="0"/>
                                          </p:stCondLst>
                                        </p:cTn>
                                        <p:tgtEl>
                                          <p:spTgt spid="131">
                                            <p:txEl>
                                              <p:pRg st="0" end="0"/>
                                            </p:txEl>
                                          </p:spTgt>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185"/>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3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135"/>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133"/>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13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3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136"/>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0"/>
                                          </p:stCondLst>
                                        </p:cTn>
                                        <p:tgtEl>
                                          <p:spTgt spid="134"/>
                                        </p:tgtEl>
                                        <p:attrNameLst>
                                          <p:attrName>style.visibility</p:attrName>
                                        </p:attrNameLst>
                                      </p:cBhvr>
                                      <p:to>
                                        <p:strVal val="hidden"/>
                                      </p:to>
                                    </p:set>
                                  </p:childTnLst>
                                </p:cTn>
                              </p:par>
                              <p:par>
                                <p:cTn id="55" presetID="1" presetClass="entr" presetSubtype="0" fill="hold" grpId="0" nodeType="withEffect">
                                  <p:stCondLst>
                                    <p:cond delay="0"/>
                                  </p:stCondLst>
                                  <p:childTnLst>
                                    <p:set>
                                      <p:cBhvr>
                                        <p:cTn id="56" dur="1" fill="hold">
                                          <p:stCondLst>
                                            <p:cond delay="0"/>
                                          </p:stCondLst>
                                        </p:cTn>
                                        <p:tgtEl>
                                          <p:spTgt spid="13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4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3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0"/>
                                        </p:tgtEl>
                                        <p:attrNameLst>
                                          <p:attrName>style.visibility</p:attrName>
                                        </p:attrNameLst>
                                      </p:cBhvr>
                                      <p:to>
                                        <p:strVal val="visible"/>
                                      </p:to>
                                    </p:set>
                                  </p:childTnLst>
                                </p:cTn>
                              </p:par>
                              <p:par>
                                <p:cTn id="69" presetID="1" presetClass="exit" presetSubtype="0" fill="hold" grpId="1" nodeType="withEffect">
                                  <p:stCondLst>
                                    <p:cond delay="0"/>
                                  </p:stCondLst>
                                  <p:childTnLst>
                                    <p:set>
                                      <p:cBhvr>
                                        <p:cTn id="70" dur="1" fill="hold">
                                          <p:stCondLst>
                                            <p:cond delay="0"/>
                                          </p:stCondLst>
                                        </p:cTn>
                                        <p:tgtEl>
                                          <p:spTgt spid="139"/>
                                        </p:tgtEl>
                                        <p:attrNameLst>
                                          <p:attrName>style.visibility</p:attrName>
                                        </p:attrNameLst>
                                      </p:cBhvr>
                                      <p:to>
                                        <p:strVal val="hidden"/>
                                      </p:to>
                                    </p:set>
                                  </p:childTnLst>
                                </p:cTn>
                              </p:par>
                              <p:par>
                                <p:cTn id="71" presetID="1" presetClass="exit" presetSubtype="0" fill="hold" grpId="1" nodeType="withEffect">
                                  <p:stCondLst>
                                    <p:cond delay="0"/>
                                  </p:stCondLst>
                                  <p:childTnLst>
                                    <p:set>
                                      <p:cBhvr>
                                        <p:cTn id="72" dur="1" fill="hold">
                                          <p:stCondLst>
                                            <p:cond delay="0"/>
                                          </p:stCondLst>
                                        </p:cTn>
                                        <p:tgtEl>
                                          <p:spTgt spid="140"/>
                                        </p:tgtEl>
                                        <p:attrNameLst>
                                          <p:attrName>style.visibility</p:attrName>
                                        </p:attrNameLst>
                                      </p:cBhvr>
                                      <p:to>
                                        <p:strVal val="hidden"/>
                                      </p:to>
                                    </p:set>
                                  </p:childTnLst>
                                </p:cTn>
                              </p:par>
                              <p:par>
                                <p:cTn id="73" presetID="1" presetClass="exit" presetSubtype="0" fill="hold" grpId="1" nodeType="withEffect">
                                  <p:stCondLst>
                                    <p:cond delay="0"/>
                                  </p:stCondLst>
                                  <p:childTnLst>
                                    <p:set>
                                      <p:cBhvr>
                                        <p:cTn id="74" dur="1" fill="hold">
                                          <p:stCondLst>
                                            <p:cond delay="0"/>
                                          </p:stCondLst>
                                        </p:cTn>
                                        <p:tgtEl>
                                          <p:spTgt spid="1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0" grpId="0"/>
      <p:bldP spid="131" grpId="0" build="allAtOnce"/>
      <p:bldP spid="132" grpId="0"/>
      <p:bldP spid="132" grpId="1"/>
      <p:bldP spid="133" grpId="0"/>
      <p:bldP spid="133" grpId="1"/>
      <p:bldP spid="134" grpId="0"/>
      <p:bldP spid="134" grpId="1"/>
      <p:bldP spid="185" grpId="0" animBg="1"/>
      <p:bldP spid="185" grpId="1" animBg="1"/>
      <p:bldP spid="135" grpId="0" animBg="1"/>
      <p:bldP spid="135" grpId="1" animBg="1"/>
      <p:bldP spid="136" grpId="0" animBg="1"/>
      <p:bldP spid="136" grpId="1" animBg="1"/>
      <p:bldP spid="137" grpId="0" animBg="1"/>
      <p:bldP spid="139" grpId="0"/>
      <p:bldP spid="139" grpId="1"/>
      <p:bldP spid="140" grpId="0" animBg="1"/>
      <p:bldP spid="140" grpId="1"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23696</TotalTime>
  <Words>2142</Words>
  <Application>Microsoft Office PowerPoint</Application>
  <PresentationFormat>On-screen Show (4:3)</PresentationFormat>
  <Paragraphs>481</Paragraphs>
  <Slides>54</Slides>
  <Notes>24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54</vt:i4>
      </vt:variant>
    </vt:vector>
  </HeadingPairs>
  <TitlesOfParts>
    <vt:vector size="61" baseType="lpstr">
      <vt:lpstr>Arial</vt:lpstr>
      <vt:lpstr>Calibri</vt:lpstr>
      <vt:lpstr>Cambria Math</vt:lpstr>
      <vt:lpstr>Comic Sans MS</vt:lpstr>
      <vt:lpstr>Times New Roman</vt:lpstr>
      <vt:lpstr>Office Theme</vt:lpstr>
      <vt:lpstr>Bitmap Image</vt:lpstr>
      <vt:lpstr>Searching for Structure in Geometry Processing</vt:lpstr>
      <vt:lpstr>PowerPoint Presentation</vt:lpstr>
      <vt:lpstr>Geometry Processing in Detail</vt:lpstr>
      <vt:lpstr>Discrete Symmetry Detection</vt:lpstr>
      <vt:lpstr>What is a shape?</vt:lpstr>
      <vt:lpstr>What do we want to compute?</vt:lpstr>
      <vt:lpstr>Naïve Implementation</vt:lpstr>
      <vt:lpstr>How can we compute it effectively?</vt:lpstr>
      <vt:lpstr>Efficient Implementation</vt:lpstr>
      <vt:lpstr>[Knuth, Morris, and Pratt, 1977]</vt:lpstr>
      <vt:lpstr>[Knuth, Morris, and Pratt, 1977]</vt:lpstr>
      <vt:lpstr>What do we want to compute?</vt:lpstr>
      <vt:lpstr>Continuous Symmetry Detection</vt:lpstr>
      <vt:lpstr>What is a shape?</vt:lpstr>
      <vt:lpstr>What is symmetry?</vt:lpstr>
      <vt:lpstr>What do we want to compute?</vt:lpstr>
      <vt:lpstr>What do we want to compute?</vt:lpstr>
      <vt:lpstr>Naïve Implementation</vt:lpstr>
      <vt:lpstr>How can we compute it effectively?</vt:lpstr>
      <vt:lpstr>How can we compute it effectively?</vt:lpstr>
      <vt:lpstr>Efficient Implementation</vt:lpstr>
      <vt:lpstr>Geometry Processing in Detail</vt:lpstr>
      <vt:lpstr>Solid Reconstruction</vt:lpstr>
      <vt:lpstr>[Input] What is a shape?</vt:lpstr>
      <vt:lpstr>[Output] What is a shape?</vt:lpstr>
      <vt:lpstr>What do we want to compute?</vt:lpstr>
      <vt:lpstr>Compute the Gradients</vt:lpstr>
      <vt:lpstr>Compute the Gradients</vt:lpstr>
      <vt:lpstr>Compute the Gradients</vt:lpstr>
      <vt:lpstr>Compute the Gradients</vt:lpstr>
      <vt:lpstr>Compute the Gradients</vt:lpstr>
      <vt:lpstr>Compute the Gradients</vt:lpstr>
      <vt:lpstr>Compute the Gradients</vt:lpstr>
      <vt:lpstr>Integrate the Gradients</vt:lpstr>
      <vt:lpstr>Naïve Implementation</vt:lpstr>
      <vt:lpstr>How can we compute it effectively?</vt:lpstr>
      <vt:lpstr>Choosing a Space Partition</vt:lpstr>
      <vt:lpstr>Efficient Implementation</vt:lpstr>
      <vt:lpstr>Iso-Surface Extraction</vt:lpstr>
      <vt:lpstr>What is a shape?</vt:lpstr>
      <vt:lpstr>What do we want to compute?</vt:lpstr>
      <vt:lpstr>How can we compute it effectively?</vt:lpstr>
      <vt:lpstr>How can we compute it effectively?</vt:lpstr>
      <vt:lpstr>Surface Extension</vt:lpstr>
      <vt:lpstr>What is a shape?</vt:lpstr>
      <vt:lpstr>What do we want to compute?</vt:lpstr>
      <vt:lpstr>What do we want to compute?</vt:lpstr>
      <vt:lpstr>How can we compute it effectively?</vt:lpstr>
      <vt:lpstr>Searching for Structure</vt:lpstr>
      <vt:lpstr>Searching for Structure</vt:lpstr>
      <vt:lpstr>Searching for Structure</vt:lpstr>
      <vt:lpstr>Searching for Structure</vt:lpstr>
      <vt:lpstr>PowerPoint Presentation</vt:lpstr>
      <vt:lpstr>Questions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Thinking About Geometry Processing</dc:title>
  <dc:creator>Misha</dc:creator>
  <cp:lastModifiedBy>Misha2014</cp:lastModifiedBy>
  <cp:revision>356</cp:revision>
  <dcterms:created xsi:type="dcterms:W3CDTF">2006-08-16T00:00:00Z</dcterms:created>
  <dcterms:modified xsi:type="dcterms:W3CDTF">2014-07-12T21:47:05Z</dcterms:modified>
</cp:coreProperties>
</file>