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389" r:id="rId3"/>
    <p:sldId id="419" r:id="rId4"/>
    <p:sldId id="420" r:id="rId5"/>
    <p:sldId id="421" r:id="rId6"/>
    <p:sldId id="422" r:id="rId7"/>
    <p:sldId id="423" r:id="rId8"/>
    <p:sldId id="442" r:id="rId9"/>
    <p:sldId id="362" r:id="rId10"/>
    <p:sldId id="445" r:id="rId11"/>
    <p:sldId id="368" r:id="rId12"/>
    <p:sldId id="426" r:id="rId13"/>
    <p:sldId id="427" r:id="rId14"/>
    <p:sldId id="428" r:id="rId15"/>
    <p:sldId id="429" r:id="rId16"/>
    <p:sldId id="373" r:id="rId17"/>
    <p:sldId id="408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5" r:id="rId27"/>
    <p:sldId id="386" r:id="rId28"/>
    <p:sldId id="388" r:id="rId29"/>
    <p:sldId id="390" r:id="rId30"/>
    <p:sldId id="391" r:id="rId31"/>
    <p:sldId id="412" r:id="rId32"/>
    <p:sldId id="411" r:id="rId33"/>
    <p:sldId id="413" r:id="rId34"/>
    <p:sldId id="414" r:id="rId35"/>
    <p:sldId id="433" r:id="rId36"/>
    <p:sldId id="434" r:id="rId37"/>
    <p:sldId id="436" r:id="rId38"/>
    <p:sldId id="439" r:id="rId39"/>
    <p:sldId id="400" r:id="rId40"/>
    <p:sldId id="447" r:id="rId41"/>
    <p:sldId id="404" r:id="rId42"/>
    <p:sldId id="455" r:id="rId43"/>
    <p:sldId id="454" r:id="rId44"/>
    <p:sldId id="446" r:id="rId45"/>
    <p:sldId id="406" r:id="rId46"/>
    <p:sldId id="407" r:id="rId47"/>
    <p:sldId id="451" r:id="rId48"/>
    <p:sldId id="450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324" autoAdjust="0"/>
  </p:normalViewPr>
  <p:slideViewPr>
    <p:cSldViewPr>
      <p:cViewPr varScale="1">
        <p:scale>
          <a:sx n="88" d="100"/>
          <a:sy n="88" d="100"/>
        </p:scale>
        <p:origin x="-9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21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wmf"/><Relationship Id="rId2" Type="http://schemas.openxmlformats.org/officeDocument/2006/relationships/image" Target="../media/image119.wmf"/><Relationship Id="rId1" Type="http://schemas.openxmlformats.org/officeDocument/2006/relationships/image" Target="../media/image118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6A997-6336-44EC-886D-B15FECD72588}" type="datetimeFigureOut">
              <a:rPr lang="en-US" smtClean="0"/>
              <a:t>7/17/2012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9838C-A054-4D02-B90B-A75BA9952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0876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8888" y="457200"/>
            <a:ext cx="4038600" cy="30289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7200" y="3505200"/>
            <a:ext cx="5943600" cy="5334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453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3B4B147-51EF-4A31-B6DA-CE69F58727E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88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3B4B147-51EF-4A31-B6DA-CE69F58727E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8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08113" y="457200"/>
            <a:ext cx="4038600" cy="30289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2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3.jpe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2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3.jpe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5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3.jpeg"/><Relationship Id="rId11" Type="http://schemas.openxmlformats.org/officeDocument/2006/relationships/image" Target="../media/image25.wmf"/><Relationship Id="rId5" Type="http://schemas.openxmlformats.org/officeDocument/2006/relationships/image" Target="../media/image27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8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3.jpeg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3.jpeg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1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3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34.wmf"/><Relationship Id="rId4" Type="http://schemas.openxmlformats.org/officeDocument/2006/relationships/oleObject" Target="../embeddings/oleObject27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2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1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38.wmf"/><Relationship Id="rId10" Type="http://schemas.openxmlformats.org/officeDocument/2006/relationships/image" Target="../media/image42.jpeg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34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video" Target="../media/media7.mp4"/><Relationship Id="rId7" Type="http://schemas.openxmlformats.org/officeDocument/2006/relationships/image" Target="../media/image46.wmf"/><Relationship Id="rId2" Type="http://schemas.microsoft.com/office/2007/relationships/media" Target="../media/media7.mp4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6.bin"/><Relationship Id="rId5" Type="http://schemas.openxmlformats.org/officeDocument/2006/relationships/notesSlide" Target="../notesSlides/notesSlide32.xml"/><Relationship Id="rId10" Type="http://schemas.openxmlformats.org/officeDocument/2006/relationships/image" Target="../media/image4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7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5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49.wmf"/><Relationship Id="rId4" Type="http://schemas.openxmlformats.org/officeDocument/2006/relationships/oleObject" Target="../embeddings/oleObject38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video" Target="../media/media8.mp4"/><Relationship Id="rId7" Type="http://schemas.openxmlformats.org/officeDocument/2006/relationships/image" Target="../media/image52.wmf"/><Relationship Id="rId2" Type="http://schemas.microsoft.com/office/2007/relationships/media" Target="../media/media8.mp4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54.png"/><Relationship Id="rId5" Type="http://schemas.openxmlformats.org/officeDocument/2006/relationships/notesSlide" Target="../notesSlides/notesSlide34.xml"/><Relationship Id="rId10" Type="http://schemas.openxmlformats.org/officeDocument/2006/relationships/image" Target="../media/image51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3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6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6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image" Target="../media/image78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12" Type="http://schemas.openxmlformats.org/officeDocument/2006/relationships/image" Target="../media/image7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Relationship Id="rId14" Type="http://schemas.openxmlformats.org/officeDocument/2006/relationships/image" Target="../media/image79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90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Relationship Id="rId14" Type="http://schemas.openxmlformats.org/officeDocument/2006/relationships/image" Target="../media/image91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openxmlformats.org/officeDocument/2006/relationships/image" Target="../media/image102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12" Type="http://schemas.openxmlformats.org/officeDocument/2006/relationships/image" Target="../media/image10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jpeg"/><Relationship Id="rId11" Type="http://schemas.openxmlformats.org/officeDocument/2006/relationships/image" Target="../media/image100.jpeg"/><Relationship Id="rId5" Type="http://schemas.openxmlformats.org/officeDocument/2006/relationships/image" Target="../media/image94.jpe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hyperlink" Target="cow.ba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eg"/><Relationship Id="rId4" Type="http://schemas.openxmlformats.org/officeDocument/2006/relationships/hyperlink" Target="armadillo.ba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0.xml"/><Relationship Id="rId3" Type="http://schemas.microsoft.com/office/2007/relationships/media" Target="../media/media10.mp4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15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11" Type="http://schemas.openxmlformats.org/officeDocument/2006/relationships/image" Target="../media/image114.png"/><Relationship Id="rId5" Type="http://schemas.microsoft.com/office/2007/relationships/media" Target="../media/media11.mp4"/><Relationship Id="rId10" Type="http://schemas.openxmlformats.org/officeDocument/2006/relationships/image" Target="../media/image113.png"/><Relationship Id="rId4" Type="http://schemas.openxmlformats.org/officeDocument/2006/relationships/video" Target="../media/media10.mp4"/><Relationship Id="rId9" Type="http://schemas.openxmlformats.org/officeDocument/2006/relationships/image" Target="../media/image112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19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118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22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1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6.mp4"/><Relationship Id="rId7" Type="http://schemas.openxmlformats.org/officeDocument/2006/relationships/image" Target="../media/image7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6.mp4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Mean-Curvature Flow be Modified to be Non-Singular?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Misha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Kazhdan, Jake Solomon, Mirela Ben-Chen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05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Continuous Formulation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 family of maps, </a:t>
            </a:r>
            <a:r>
              <a:rPr lang="en-US" dirty="0" smtClean="0">
                <a:sym typeface="Symbol"/>
              </a:rPr>
              <a:t></a:t>
            </a:r>
            <a:r>
              <a:rPr lang="en-US" i="1" baseline="-25000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:</a:t>
            </a:r>
            <a:r>
              <a:rPr lang="en-US" i="1" dirty="0" smtClean="0">
                <a:sym typeface="Symbol"/>
              </a:rPr>
              <a:t>M</a:t>
            </a:r>
            <a:r>
              <a:rPr lang="en-US" dirty="0" smtClean="0">
                <a:sym typeface="Symbol"/>
              </a:rPr>
              <a:t></a:t>
            </a:r>
            <a:r>
              <a:rPr lang="en-US" b="1" i="1" dirty="0" smtClean="0">
                <a:sym typeface="Symbol"/>
              </a:rPr>
              <a:t>R</a:t>
            </a:r>
            <a:r>
              <a:rPr lang="en-US" i="1" baseline="30000" dirty="0" smtClean="0">
                <a:sym typeface="Symbol"/>
              </a:rPr>
              <a:t>3</a:t>
            </a:r>
            <a:r>
              <a:rPr lang="en-US" dirty="0" smtClean="0">
                <a:sym typeface="Symbol"/>
              </a:rPr>
              <a:t>, that evolve points on a manifold </a:t>
            </a:r>
            <a:r>
              <a:rPr lang="en-US" i="1" dirty="0" smtClean="0">
                <a:sym typeface="Symbol"/>
              </a:rPr>
              <a:t>M</a:t>
            </a:r>
            <a:r>
              <a:rPr lang="en-US" dirty="0" smtClean="0">
                <a:sym typeface="Symbol"/>
              </a:rPr>
              <a:t> along the normal </a:t>
            </a:r>
            <a:r>
              <a:rPr lang="en-US" dirty="0" smtClean="0">
                <a:sym typeface="Symbol"/>
              </a:rPr>
              <a:t>directions, with speed given by mean curvature:</a:t>
            </a:r>
            <a:r>
              <a:rPr lang="en-US" dirty="0">
                <a:sym typeface="Symbol"/>
              </a:rPr>
              <a:t/>
            </a:r>
            <a:br>
              <a:rPr lang="en-US" dirty="0">
                <a:sym typeface="Symbol"/>
              </a:rPr>
            </a:br>
            <a:r>
              <a:rPr lang="en-US" dirty="0">
                <a:sym typeface="Symbol"/>
              </a:rPr>
              <a:t/>
            </a:r>
            <a:br>
              <a:rPr lang="en-US" dirty="0">
                <a:sym typeface="Symbol"/>
              </a:rPr>
            </a:br>
            <a:r>
              <a:rPr lang="en-US" dirty="0">
                <a:sym typeface="Symbol"/>
              </a:rPr>
              <a:t/>
            </a:r>
            <a:br>
              <a:rPr lang="en-US" dirty="0">
                <a:sym typeface="Symbol"/>
              </a:rPr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820584"/>
              </p:ext>
            </p:extLst>
          </p:nvPr>
        </p:nvGraphicFramePr>
        <p:xfrm>
          <a:off x="2954338" y="2971800"/>
          <a:ext cx="3157537" cy="9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5" name="Equation" r:id="rId4" imgW="1282680" imgH="393480" progId="Equation.3">
                  <p:embed/>
                </p:oleObj>
              </mc:Choice>
              <mc:Fallback>
                <p:oleObj name="Equation" r:id="rId4" imgW="1282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4338" y="2971800"/>
                        <a:ext cx="3157537" cy="969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 descr="C:\Talks\SGP-12 (cMCF)\dumbbell.3D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416" y="2514600"/>
            <a:ext cx="4215384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8103108" y="251460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2700000">
            <a:off x="8393542" y="2718331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>
            <a:off x="8103108" y="6547104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3500000">
            <a:off x="7841854" y="6319154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8900000">
            <a:off x="7824866" y="2754517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29700000">
            <a:off x="8391794" y="6320902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6200000">
            <a:off x="7723632" y="600456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>
            <a:off x="7726680" y="310896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5400000">
            <a:off x="8442960" y="310896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>
            <a:off x="8446008" y="6007608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>
            <a:off x="8017764" y="4869181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6200000">
            <a:off x="8017764" y="4015741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8194548" y="4957572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8194548" y="4104132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4100000">
            <a:off x="7860792" y="350215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3300000">
            <a:off x="8357616" y="5599176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29100000">
            <a:off x="8357616" y="350215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8300000">
            <a:off x="7860792" y="5599176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16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FEM Discretization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Given </a:t>
            </a:r>
            <a:r>
              <a:rPr lang="en-US" dirty="0"/>
              <a:t>a finite function basis on </a:t>
            </a:r>
            <a:r>
              <a:rPr lang="en-US" i="1" dirty="0"/>
              <a:t>M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we express the mapping at time </a:t>
            </a:r>
            <a:r>
              <a:rPr lang="en-US" i="1" dirty="0" smtClean="0"/>
              <a:t>t</a:t>
            </a:r>
            <a:r>
              <a:rPr lang="en-US" dirty="0" smtClean="0"/>
              <a:t> as: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556535"/>
              </p:ext>
            </p:extLst>
          </p:nvPr>
        </p:nvGraphicFramePr>
        <p:xfrm>
          <a:off x="2498725" y="1800225"/>
          <a:ext cx="400208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91" name="Equation" r:id="rId4" imgW="1625400" imgH="228600" progId="Equation.3">
                  <p:embed/>
                </p:oleObj>
              </mc:Choice>
              <mc:Fallback>
                <p:oleObj name="Equation" r:id="rId4" imgW="16254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8725" y="1800225"/>
                        <a:ext cx="4002088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5920454" y="4371292"/>
            <a:ext cx="1414107" cy="1231210"/>
            <a:chOff x="5920454" y="2752042"/>
            <a:chExt cx="1414107" cy="1231210"/>
          </a:xfrm>
        </p:grpSpPr>
        <p:sp>
          <p:nvSpPr>
            <p:cNvPr id="15" name="Isosceles Triangle 14"/>
            <p:cNvSpPr/>
            <p:nvPr/>
          </p:nvSpPr>
          <p:spPr>
            <a:xfrm rot="3974164">
              <a:off x="5880476" y="3058066"/>
              <a:ext cx="791143" cy="711188"/>
            </a:xfrm>
            <a:prstGeom prst="triangle">
              <a:avLst>
                <a:gd name="adj" fmla="val 67438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49000">
                  <a:schemeClr val="accent6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/>
          </p:nvSpPr>
          <p:spPr>
            <a:xfrm rot="981758">
              <a:off x="6230515" y="3382286"/>
              <a:ext cx="827725" cy="600966"/>
            </a:xfrm>
            <a:prstGeom prst="triangle">
              <a:avLst>
                <a:gd name="adj" fmla="val 42107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49000">
                  <a:schemeClr val="accent6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/>
          </p:nvSpPr>
          <p:spPr>
            <a:xfrm rot="19294118">
              <a:off x="6630473" y="3201305"/>
              <a:ext cx="704088" cy="670662"/>
            </a:xfrm>
            <a:prstGeom prst="triangle">
              <a:avLst>
                <a:gd name="adj" fmla="val 23949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49000">
                  <a:schemeClr val="accent6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 rot="14873446">
              <a:off x="6532354" y="3022774"/>
              <a:ext cx="927509" cy="670662"/>
            </a:xfrm>
            <a:prstGeom prst="triangle">
              <a:avLst>
                <a:gd name="adj" fmla="val 55550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49000">
                  <a:schemeClr val="accent6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sosceles Triangle 20"/>
            <p:cNvSpPr/>
            <p:nvPr/>
          </p:nvSpPr>
          <p:spPr>
            <a:xfrm rot="8706365">
              <a:off x="5932799" y="2904189"/>
              <a:ext cx="824046" cy="655458"/>
            </a:xfrm>
            <a:prstGeom prst="triangle">
              <a:avLst>
                <a:gd name="adj" fmla="val 27845"/>
              </a:avLst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49000">
                  <a:schemeClr val="accent6">
                    <a:lumMod val="75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Isosceles Triangle 21"/>
            <p:cNvSpPr/>
            <p:nvPr/>
          </p:nvSpPr>
          <p:spPr>
            <a:xfrm rot="11821764">
              <a:off x="6369199" y="2752042"/>
              <a:ext cx="704088" cy="670662"/>
            </a:xfrm>
            <a:prstGeom prst="triangle">
              <a:avLst>
                <a:gd name="adj" fmla="val 43263"/>
              </a:avLst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49000">
                  <a:schemeClr val="accent6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ight Arrow 22"/>
          <p:cNvSpPr/>
          <p:nvPr/>
        </p:nvSpPr>
        <p:spPr>
          <a:xfrm>
            <a:off x="3429000" y="4800600"/>
            <a:ext cx="609600" cy="60960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" descr="C:\Research\PoissonMesh\Ming\01-13-09\WoodFish\fish.fine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3505200"/>
            <a:ext cx="3200400" cy="3200400"/>
          </a:xfrm>
          <a:prstGeom prst="rect">
            <a:avLst/>
          </a:prstGeom>
          <a:noFill/>
        </p:spPr>
      </p:pic>
      <p:cxnSp>
        <p:nvCxnSpPr>
          <p:cNvPr id="25" name="Straight Connector 24"/>
          <p:cNvCxnSpPr>
            <a:stCxn id="101" idx="6"/>
            <a:endCxn id="51" idx="2"/>
          </p:cNvCxnSpPr>
          <p:nvPr/>
        </p:nvCxnSpPr>
        <p:spPr>
          <a:xfrm>
            <a:off x="6629400" y="4305299"/>
            <a:ext cx="457199" cy="15240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51" idx="4"/>
            <a:endCxn id="52" idx="0"/>
          </p:cNvCxnSpPr>
          <p:nvPr/>
        </p:nvCxnSpPr>
        <p:spPr>
          <a:xfrm rot="16200000" flipH="1">
            <a:off x="7048501" y="4724398"/>
            <a:ext cx="533399" cy="22860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/>
          </p:cNvSpPr>
          <p:nvPr/>
        </p:nvSpPr>
        <p:spPr>
          <a:xfrm>
            <a:off x="6629399" y="35813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>
            <a:spLocks/>
          </p:cNvSpPr>
          <p:nvPr/>
        </p:nvSpPr>
        <p:spPr>
          <a:xfrm>
            <a:off x="7772399" y="40385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>
            <a:spLocks/>
          </p:cNvSpPr>
          <p:nvPr/>
        </p:nvSpPr>
        <p:spPr>
          <a:xfrm>
            <a:off x="5105399" y="54863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Oval 29"/>
          <p:cNvSpPr>
            <a:spLocks/>
          </p:cNvSpPr>
          <p:nvPr/>
        </p:nvSpPr>
        <p:spPr>
          <a:xfrm>
            <a:off x="7848599" y="55625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1" name="Straight Connector 30"/>
          <p:cNvCxnSpPr>
            <a:stCxn id="101" idx="3"/>
            <a:endCxn id="102" idx="7"/>
          </p:cNvCxnSpPr>
          <p:nvPr/>
        </p:nvCxnSpPr>
        <p:spPr>
          <a:xfrm rot="5400000">
            <a:off x="5986323" y="4309921"/>
            <a:ext cx="371755" cy="524154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53" idx="7"/>
            <a:endCxn id="52" idx="3"/>
          </p:cNvCxnSpPr>
          <p:nvPr/>
        </p:nvCxnSpPr>
        <p:spPr>
          <a:xfrm rot="5400000" flipH="1" flipV="1">
            <a:off x="7015022" y="5262422"/>
            <a:ext cx="295555" cy="371755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62" idx="7"/>
            <a:endCxn id="54" idx="3"/>
          </p:cNvCxnSpPr>
          <p:nvPr/>
        </p:nvCxnSpPr>
        <p:spPr>
          <a:xfrm rot="5400000" flipH="1" flipV="1">
            <a:off x="4881421" y="4652821"/>
            <a:ext cx="524156" cy="143155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73" idx="2"/>
            <a:endCxn id="29" idx="6"/>
          </p:cNvCxnSpPr>
          <p:nvPr/>
        </p:nvCxnSpPr>
        <p:spPr>
          <a:xfrm rot="10800000" flipV="1">
            <a:off x="5334000" y="5524498"/>
            <a:ext cx="685801" cy="7619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55" idx="7"/>
            <a:endCxn id="53" idx="4"/>
          </p:cNvCxnSpPr>
          <p:nvPr/>
        </p:nvCxnSpPr>
        <p:spPr>
          <a:xfrm rot="5400000" flipH="1" flipV="1">
            <a:off x="6538772" y="5848349"/>
            <a:ext cx="414477" cy="30017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7" idx="6"/>
            <a:endCxn id="28" idx="1"/>
          </p:cNvCxnSpPr>
          <p:nvPr/>
        </p:nvCxnSpPr>
        <p:spPr>
          <a:xfrm>
            <a:off x="6857999" y="3695698"/>
            <a:ext cx="947878" cy="3763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51" idx="7"/>
            <a:endCxn id="28" idx="2"/>
          </p:cNvCxnSpPr>
          <p:nvPr/>
        </p:nvCxnSpPr>
        <p:spPr>
          <a:xfrm rot="5400000" flipH="1" flipV="1">
            <a:off x="7415071" y="4019549"/>
            <a:ext cx="223978" cy="49067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51" idx="5"/>
            <a:endCxn id="59" idx="1"/>
          </p:cNvCxnSpPr>
          <p:nvPr/>
        </p:nvCxnSpPr>
        <p:spPr>
          <a:xfrm rot="16200000" flipH="1">
            <a:off x="7510322" y="4309920"/>
            <a:ext cx="371755" cy="828955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7" idx="5"/>
            <a:endCxn id="51" idx="1"/>
          </p:cNvCxnSpPr>
          <p:nvPr/>
        </p:nvCxnSpPr>
        <p:spPr>
          <a:xfrm rot="16200000" flipH="1">
            <a:off x="6672121" y="3928920"/>
            <a:ext cx="600356" cy="295556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54" idx="7"/>
            <a:endCxn id="60" idx="3"/>
          </p:cNvCxnSpPr>
          <p:nvPr/>
        </p:nvCxnSpPr>
        <p:spPr>
          <a:xfrm rot="5400000" flipH="1" flipV="1">
            <a:off x="5452921" y="3928920"/>
            <a:ext cx="295556" cy="44795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01" idx="7"/>
            <a:endCxn id="27" idx="4"/>
          </p:cNvCxnSpPr>
          <p:nvPr/>
        </p:nvCxnSpPr>
        <p:spPr>
          <a:xfrm rot="5400000" flipH="1" flipV="1">
            <a:off x="6462571" y="3943349"/>
            <a:ext cx="414478" cy="14777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59" idx="5"/>
          </p:cNvCxnSpPr>
          <p:nvPr/>
        </p:nvCxnSpPr>
        <p:spPr>
          <a:xfrm rot="16200000" flipH="1">
            <a:off x="8310421" y="5033819"/>
            <a:ext cx="262078" cy="33827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54" idx="5"/>
            <a:endCxn id="102" idx="1"/>
          </p:cNvCxnSpPr>
          <p:nvPr/>
        </p:nvCxnSpPr>
        <p:spPr>
          <a:xfrm rot="16200000" flipH="1">
            <a:off x="5414821" y="4424219"/>
            <a:ext cx="295556" cy="37175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29" idx="7"/>
            <a:endCxn id="102" idx="3"/>
          </p:cNvCxnSpPr>
          <p:nvPr/>
        </p:nvCxnSpPr>
        <p:spPr>
          <a:xfrm rot="5400000" flipH="1" flipV="1">
            <a:off x="5224322" y="4995721"/>
            <a:ext cx="600355" cy="44795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02" idx="4"/>
            <a:endCxn id="73" idx="1"/>
          </p:cNvCxnSpPr>
          <p:nvPr/>
        </p:nvCxnSpPr>
        <p:spPr>
          <a:xfrm rot="16200000" flipH="1">
            <a:off x="5695951" y="5086348"/>
            <a:ext cx="490677" cy="22397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73" idx="6"/>
            <a:endCxn id="53" idx="2"/>
          </p:cNvCxnSpPr>
          <p:nvPr/>
        </p:nvCxnSpPr>
        <p:spPr>
          <a:xfrm>
            <a:off x="6248401" y="5524499"/>
            <a:ext cx="533398" cy="152400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30" idx="1"/>
            <a:endCxn id="52" idx="5"/>
          </p:cNvCxnSpPr>
          <p:nvPr/>
        </p:nvCxnSpPr>
        <p:spPr>
          <a:xfrm rot="16200000" flipV="1">
            <a:off x="7548423" y="5262421"/>
            <a:ext cx="295555" cy="371755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53" idx="6"/>
            <a:endCxn id="30" idx="2"/>
          </p:cNvCxnSpPr>
          <p:nvPr/>
        </p:nvCxnSpPr>
        <p:spPr>
          <a:xfrm flipV="1">
            <a:off x="7010400" y="5676898"/>
            <a:ext cx="838199" cy="1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53" idx="5"/>
            <a:endCxn id="58" idx="1"/>
          </p:cNvCxnSpPr>
          <p:nvPr/>
        </p:nvCxnSpPr>
        <p:spPr>
          <a:xfrm rot="16200000" flipH="1">
            <a:off x="7053123" y="5681520"/>
            <a:ext cx="371755" cy="524156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59" idx="0"/>
            <a:endCxn id="28" idx="5"/>
          </p:cNvCxnSpPr>
          <p:nvPr/>
        </p:nvCxnSpPr>
        <p:spPr>
          <a:xfrm rot="16200000" flipV="1">
            <a:off x="7757971" y="4443270"/>
            <a:ext cx="643078" cy="2239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7086599" y="4343398"/>
            <a:ext cx="228601" cy="228601"/>
          </a:xfrm>
          <a:prstGeom prst="ellipse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7315199" y="5105398"/>
            <a:ext cx="228601" cy="228601"/>
          </a:xfrm>
          <a:prstGeom prst="ellipse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54" name="Oval 53"/>
          <p:cNvSpPr>
            <a:spLocks/>
          </p:cNvSpPr>
          <p:nvPr/>
        </p:nvSpPr>
        <p:spPr>
          <a:xfrm>
            <a:off x="5181599" y="42671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Oval 54"/>
          <p:cNvSpPr>
            <a:spLocks/>
          </p:cNvSpPr>
          <p:nvPr/>
        </p:nvSpPr>
        <p:spPr>
          <a:xfrm>
            <a:off x="6400799" y="61721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6" name="Straight Connector 55"/>
          <p:cNvCxnSpPr>
            <a:stCxn id="61" idx="7"/>
            <a:endCxn id="73" idx="3"/>
          </p:cNvCxnSpPr>
          <p:nvPr/>
        </p:nvCxnSpPr>
        <p:spPr>
          <a:xfrm rot="5400000" flipH="1" flipV="1">
            <a:off x="5719622" y="5643421"/>
            <a:ext cx="371755" cy="29555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55" idx="1"/>
            <a:endCxn id="73" idx="4"/>
          </p:cNvCxnSpPr>
          <p:nvPr/>
        </p:nvCxnSpPr>
        <p:spPr>
          <a:xfrm rot="16200000" flipV="1">
            <a:off x="6000751" y="5772150"/>
            <a:ext cx="566877" cy="300176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>
            <a:spLocks/>
          </p:cNvSpPr>
          <p:nvPr/>
        </p:nvSpPr>
        <p:spPr>
          <a:xfrm>
            <a:off x="7467600" y="60959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Oval 58"/>
          <p:cNvSpPr>
            <a:spLocks/>
          </p:cNvSpPr>
          <p:nvPr/>
        </p:nvSpPr>
        <p:spPr>
          <a:xfrm>
            <a:off x="8077199" y="48767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Oval 59"/>
          <p:cNvSpPr>
            <a:spLocks/>
          </p:cNvSpPr>
          <p:nvPr/>
        </p:nvSpPr>
        <p:spPr>
          <a:xfrm>
            <a:off x="5791200" y="38099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/>
          <p:cNvSpPr>
            <a:spLocks/>
          </p:cNvSpPr>
          <p:nvPr/>
        </p:nvSpPr>
        <p:spPr>
          <a:xfrm>
            <a:off x="5562599" y="59435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/>
          <p:cNvSpPr>
            <a:spLocks/>
          </p:cNvSpPr>
          <p:nvPr/>
        </p:nvSpPr>
        <p:spPr>
          <a:xfrm>
            <a:off x="4876800" y="4952998"/>
            <a:ext cx="228600" cy="228600"/>
          </a:xfrm>
          <a:prstGeom prst="ellipse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3" name="Straight Connector 62"/>
          <p:cNvCxnSpPr>
            <a:stCxn id="55" idx="6"/>
            <a:endCxn id="58" idx="2"/>
          </p:cNvCxnSpPr>
          <p:nvPr/>
        </p:nvCxnSpPr>
        <p:spPr>
          <a:xfrm flipV="1">
            <a:off x="6629399" y="6210298"/>
            <a:ext cx="838201" cy="762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8" idx="7"/>
            <a:endCxn id="30" idx="4"/>
          </p:cNvCxnSpPr>
          <p:nvPr/>
        </p:nvCxnSpPr>
        <p:spPr>
          <a:xfrm rot="5400000" flipH="1" flipV="1">
            <a:off x="7643671" y="5810249"/>
            <a:ext cx="338278" cy="30017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30" idx="7"/>
            <a:endCxn id="59" idx="4"/>
          </p:cNvCxnSpPr>
          <p:nvPr/>
        </p:nvCxnSpPr>
        <p:spPr>
          <a:xfrm rot="5400000" flipH="1" flipV="1">
            <a:off x="7872271" y="5276848"/>
            <a:ext cx="490678" cy="1477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52" idx="6"/>
            <a:endCxn id="59" idx="2"/>
          </p:cNvCxnSpPr>
          <p:nvPr/>
        </p:nvCxnSpPr>
        <p:spPr>
          <a:xfrm flipV="1">
            <a:off x="7543800" y="4991098"/>
            <a:ext cx="533399" cy="228601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61" idx="1"/>
            <a:endCxn id="29" idx="4"/>
          </p:cNvCxnSpPr>
          <p:nvPr/>
        </p:nvCxnSpPr>
        <p:spPr>
          <a:xfrm rot="16200000" flipV="1">
            <a:off x="5276849" y="5657848"/>
            <a:ext cx="262078" cy="3763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61" idx="6"/>
            <a:endCxn id="55" idx="2"/>
          </p:cNvCxnSpPr>
          <p:nvPr/>
        </p:nvCxnSpPr>
        <p:spPr>
          <a:xfrm>
            <a:off x="5791199" y="6057898"/>
            <a:ext cx="609600" cy="2286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62" idx="6"/>
            <a:endCxn id="102" idx="2"/>
          </p:cNvCxnSpPr>
          <p:nvPr/>
        </p:nvCxnSpPr>
        <p:spPr>
          <a:xfrm flipV="1">
            <a:off x="5105400" y="4838699"/>
            <a:ext cx="609600" cy="22859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62" idx="4"/>
            <a:endCxn id="29" idx="1"/>
          </p:cNvCxnSpPr>
          <p:nvPr/>
        </p:nvCxnSpPr>
        <p:spPr>
          <a:xfrm rot="16200000" flipH="1">
            <a:off x="4895849" y="5276848"/>
            <a:ext cx="338278" cy="14777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60" idx="6"/>
            <a:endCxn id="27" idx="2"/>
          </p:cNvCxnSpPr>
          <p:nvPr/>
        </p:nvCxnSpPr>
        <p:spPr>
          <a:xfrm flipV="1">
            <a:off x="6019800" y="3695698"/>
            <a:ext cx="609599" cy="2286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60" idx="5"/>
            <a:endCxn id="101" idx="1"/>
          </p:cNvCxnSpPr>
          <p:nvPr/>
        </p:nvCxnSpPr>
        <p:spPr>
          <a:xfrm rot="16200000" flipH="1">
            <a:off x="6100621" y="3890820"/>
            <a:ext cx="219356" cy="447955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/>
          <p:cNvSpPr/>
          <p:nvPr/>
        </p:nvSpPr>
        <p:spPr>
          <a:xfrm>
            <a:off x="6019800" y="5410198"/>
            <a:ext cx="228601" cy="228601"/>
          </a:xfrm>
          <a:prstGeom prst="ellipse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cxnSp>
        <p:nvCxnSpPr>
          <p:cNvPr id="74" name="Straight Connector 73"/>
          <p:cNvCxnSpPr>
            <a:endCxn id="54" idx="2"/>
          </p:cNvCxnSpPr>
          <p:nvPr/>
        </p:nvCxnSpPr>
        <p:spPr>
          <a:xfrm flipV="1">
            <a:off x="4648200" y="4381498"/>
            <a:ext cx="533399" cy="381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endCxn id="62" idx="3"/>
          </p:cNvCxnSpPr>
          <p:nvPr/>
        </p:nvCxnSpPr>
        <p:spPr>
          <a:xfrm flipV="1">
            <a:off x="4572000" y="5148120"/>
            <a:ext cx="338278" cy="2620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endCxn id="29" idx="2"/>
          </p:cNvCxnSpPr>
          <p:nvPr/>
        </p:nvCxnSpPr>
        <p:spPr>
          <a:xfrm flipV="1">
            <a:off x="4648202" y="5600698"/>
            <a:ext cx="457197" cy="1143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endCxn id="61" idx="5"/>
          </p:cNvCxnSpPr>
          <p:nvPr/>
        </p:nvCxnSpPr>
        <p:spPr>
          <a:xfrm rot="16200000" flipV="1">
            <a:off x="5681522" y="6214919"/>
            <a:ext cx="338278" cy="18587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60" idx="7"/>
          </p:cNvCxnSpPr>
          <p:nvPr/>
        </p:nvCxnSpPr>
        <p:spPr>
          <a:xfrm rot="5400000" flipH="1" flipV="1">
            <a:off x="5872023" y="3619497"/>
            <a:ext cx="338278" cy="109681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6710933" y="5105968"/>
            <a:ext cx="165304" cy="46572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101" idx="4"/>
            <a:endCxn id="104" idx="0"/>
          </p:cNvCxnSpPr>
          <p:nvPr/>
        </p:nvCxnSpPr>
        <p:spPr>
          <a:xfrm rot="16200000" flipH="1">
            <a:off x="6362701" y="4571997"/>
            <a:ext cx="457199" cy="152401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stCxn id="51" idx="3"/>
            <a:endCxn id="104" idx="7"/>
          </p:cNvCxnSpPr>
          <p:nvPr/>
        </p:nvCxnSpPr>
        <p:spPr>
          <a:xfrm rot="5400000">
            <a:off x="6748323" y="4538521"/>
            <a:ext cx="371755" cy="371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>
            <a:stCxn id="104" idx="2"/>
            <a:endCxn id="102" idx="6"/>
          </p:cNvCxnSpPr>
          <p:nvPr/>
        </p:nvCxnSpPr>
        <p:spPr>
          <a:xfrm rot="10800000">
            <a:off x="5943602" y="4838699"/>
            <a:ext cx="609599" cy="15240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6748323" y="5035345"/>
            <a:ext cx="566876" cy="147778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stCxn id="73" idx="7"/>
            <a:endCxn id="104" idx="3"/>
          </p:cNvCxnSpPr>
          <p:nvPr/>
        </p:nvCxnSpPr>
        <p:spPr>
          <a:xfrm rot="5400000" flipH="1" flipV="1">
            <a:off x="6214923" y="5071922"/>
            <a:ext cx="371755" cy="371755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endCxn id="60" idx="1"/>
          </p:cNvCxnSpPr>
          <p:nvPr/>
        </p:nvCxnSpPr>
        <p:spPr>
          <a:xfrm rot="16200000" flipH="1">
            <a:off x="5600700" y="3619498"/>
            <a:ext cx="262078" cy="18587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endCxn id="27" idx="0"/>
          </p:cNvCxnSpPr>
          <p:nvPr/>
        </p:nvCxnSpPr>
        <p:spPr>
          <a:xfrm rot="16200000" flipH="1">
            <a:off x="6572250" y="3409949"/>
            <a:ext cx="228598" cy="11429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28" idx="7"/>
          </p:cNvCxnSpPr>
          <p:nvPr/>
        </p:nvCxnSpPr>
        <p:spPr>
          <a:xfrm rot="5400000" flipH="1" flipV="1">
            <a:off x="7853222" y="3848097"/>
            <a:ext cx="338278" cy="109681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stCxn id="59" idx="6"/>
          </p:cNvCxnSpPr>
          <p:nvPr/>
        </p:nvCxnSpPr>
        <p:spPr>
          <a:xfrm flipV="1">
            <a:off x="8305799" y="4876798"/>
            <a:ext cx="304801" cy="1143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30" idx="5"/>
          </p:cNvCxnSpPr>
          <p:nvPr/>
        </p:nvCxnSpPr>
        <p:spPr>
          <a:xfrm rot="16200000" flipH="1">
            <a:off x="8119922" y="5681518"/>
            <a:ext cx="185878" cy="338281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stCxn id="58" idx="6"/>
          </p:cNvCxnSpPr>
          <p:nvPr/>
        </p:nvCxnSpPr>
        <p:spPr>
          <a:xfrm>
            <a:off x="7696200" y="6210298"/>
            <a:ext cx="533400" cy="381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0" flipH="1" flipV="1">
            <a:off x="6353174" y="6524624"/>
            <a:ext cx="285750" cy="38097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stCxn id="62" idx="1"/>
          </p:cNvCxnSpPr>
          <p:nvPr/>
        </p:nvCxnSpPr>
        <p:spPr>
          <a:xfrm rot="16200000" flipV="1">
            <a:off x="4648200" y="4724398"/>
            <a:ext cx="185878" cy="3382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28" idx="6"/>
          </p:cNvCxnSpPr>
          <p:nvPr/>
        </p:nvCxnSpPr>
        <p:spPr>
          <a:xfrm flipV="1">
            <a:off x="8000999" y="4114798"/>
            <a:ext cx="457201" cy="381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>
            <a:endCxn id="29" idx="3"/>
          </p:cNvCxnSpPr>
          <p:nvPr/>
        </p:nvCxnSpPr>
        <p:spPr>
          <a:xfrm rot="5400000" flipH="1" flipV="1">
            <a:off x="4838700" y="5795822"/>
            <a:ext cx="414478" cy="185875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>
            <a:stCxn id="58" idx="4"/>
          </p:cNvCxnSpPr>
          <p:nvPr/>
        </p:nvCxnSpPr>
        <p:spPr>
          <a:xfrm rot="5400000">
            <a:off x="7410450" y="6457948"/>
            <a:ext cx="304800" cy="3810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endCxn id="55" idx="5"/>
          </p:cNvCxnSpPr>
          <p:nvPr/>
        </p:nvCxnSpPr>
        <p:spPr>
          <a:xfrm rot="10800000">
            <a:off x="6595922" y="6367320"/>
            <a:ext cx="262079" cy="1858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27" idx="7"/>
          </p:cNvCxnSpPr>
          <p:nvPr/>
        </p:nvCxnSpPr>
        <p:spPr>
          <a:xfrm rot="5400000" flipH="1" flipV="1">
            <a:off x="7053121" y="3276598"/>
            <a:ext cx="109678" cy="56687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>
            <a:endCxn id="61" idx="3"/>
          </p:cNvCxnSpPr>
          <p:nvPr/>
        </p:nvCxnSpPr>
        <p:spPr>
          <a:xfrm flipV="1">
            <a:off x="5334000" y="6138720"/>
            <a:ext cx="262077" cy="185878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endCxn id="54" idx="0"/>
          </p:cNvCxnSpPr>
          <p:nvPr/>
        </p:nvCxnSpPr>
        <p:spPr>
          <a:xfrm rot="16200000" flipH="1">
            <a:off x="5048249" y="4019548"/>
            <a:ext cx="457200" cy="3809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102" idx="0"/>
            <a:endCxn id="60" idx="4"/>
          </p:cNvCxnSpPr>
          <p:nvPr/>
        </p:nvCxnSpPr>
        <p:spPr>
          <a:xfrm rot="5400000" flipH="1" flipV="1">
            <a:off x="5524500" y="4343399"/>
            <a:ext cx="685800" cy="76199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Oval 100"/>
          <p:cNvSpPr/>
          <p:nvPr/>
        </p:nvSpPr>
        <p:spPr>
          <a:xfrm>
            <a:off x="6400799" y="4190998"/>
            <a:ext cx="228601" cy="228601"/>
          </a:xfrm>
          <a:prstGeom prst="ellipse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02" name="Oval 101"/>
          <p:cNvSpPr/>
          <p:nvPr/>
        </p:nvSpPr>
        <p:spPr>
          <a:xfrm>
            <a:off x="5715000" y="4724398"/>
            <a:ext cx="228601" cy="228601"/>
          </a:xfrm>
          <a:prstGeom prst="ellipse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103" name="Oval 102"/>
          <p:cNvSpPr/>
          <p:nvPr/>
        </p:nvSpPr>
        <p:spPr>
          <a:xfrm>
            <a:off x="6553200" y="4876800"/>
            <a:ext cx="228601" cy="228601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Oval 103"/>
          <p:cNvSpPr/>
          <p:nvPr/>
        </p:nvSpPr>
        <p:spPr>
          <a:xfrm>
            <a:off x="6553200" y="4876798"/>
            <a:ext cx="228601" cy="22860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1828800" y="4800598"/>
            <a:ext cx="1371600" cy="685802"/>
            <a:chOff x="1828800" y="3181348"/>
            <a:chExt cx="1371600" cy="685802"/>
          </a:xfrm>
        </p:grpSpPr>
        <p:sp>
          <p:nvSpPr>
            <p:cNvPr id="106" name="Rectangle 105"/>
            <p:cNvSpPr/>
            <p:nvPr/>
          </p:nvSpPr>
          <p:spPr>
            <a:xfrm>
              <a:off x="1828800" y="3486149"/>
              <a:ext cx="152400" cy="1524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7" name="Straight Connector 106"/>
            <p:cNvCxnSpPr/>
            <p:nvPr/>
          </p:nvCxnSpPr>
          <p:spPr>
            <a:xfrm rot="10800000" flipV="1">
              <a:off x="1981200" y="3181348"/>
              <a:ext cx="1219200" cy="3048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0800000">
              <a:off x="1981200" y="3638549"/>
              <a:ext cx="1219200" cy="22860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Group 108"/>
          <p:cNvGrpSpPr/>
          <p:nvPr/>
        </p:nvGrpSpPr>
        <p:grpSpPr>
          <a:xfrm>
            <a:off x="3505200" y="3962400"/>
            <a:ext cx="4191000" cy="2133600"/>
            <a:chOff x="3505200" y="2343150"/>
            <a:chExt cx="4191000" cy="2133600"/>
          </a:xfrm>
        </p:grpSpPr>
        <p:sp>
          <p:nvSpPr>
            <p:cNvPr id="110" name="Rectangle 109"/>
            <p:cNvSpPr/>
            <p:nvPr/>
          </p:nvSpPr>
          <p:spPr>
            <a:xfrm>
              <a:off x="5562600" y="2343150"/>
              <a:ext cx="2133600" cy="21336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1" name="Straight Connector 110"/>
            <p:cNvCxnSpPr/>
            <p:nvPr/>
          </p:nvCxnSpPr>
          <p:spPr>
            <a:xfrm rot="10800000">
              <a:off x="3505200" y="3943348"/>
              <a:ext cx="1828800" cy="304801"/>
            </a:xfrm>
            <a:prstGeom prst="line">
              <a:avLst/>
            </a:prstGeom>
            <a:ln w="254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 rot="10800000" flipV="1">
              <a:off x="3505202" y="2571749"/>
              <a:ext cx="1904999" cy="533401"/>
            </a:xfrm>
            <a:prstGeom prst="line">
              <a:avLst/>
            </a:prstGeom>
            <a:ln w="254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Oval 52"/>
          <p:cNvSpPr/>
          <p:nvPr/>
        </p:nvSpPr>
        <p:spPr>
          <a:xfrm>
            <a:off x="6781799" y="5562598"/>
            <a:ext cx="228601" cy="228601"/>
          </a:xfrm>
          <a:prstGeom prst="ellipse">
            <a:avLst/>
          </a:prstGeom>
          <a:solidFill>
            <a:schemeClr val="lt1"/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476951"/>
              </p:ext>
            </p:extLst>
          </p:nvPr>
        </p:nvGraphicFramePr>
        <p:xfrm>
          <a:off x="1933575" y="2814637"/>
          <a:ext cx="5000625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92" name="Equation" r:id="rId7" imgW="2031840" imgH="342720" progId="Equation.3">
                  <p:embed/>
                </p:oleObj>
              </mc:Choice>
              <mc:Fallback>
                <p:oleObj name="Equation" r:id="rId7" imgW="2031840" imgH="3427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3575" y="2814637"/>
                        <a:ext cx="5000625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365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FEM Discretization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discretize the spatial part of the PDE by replacing the continuous formulation: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with its projection onto the basis: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35828"/>
              </p:ext>
            </p:extLst>
          </p:nvPr>
        </p:nvGraphicFramePr>
        <p:xfrm>
          <a:off x="2771775" y="2306638"/>
          <a:ext cx="1876425" cy="9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8" name="Equation" r:id="rId4" imgW="761669" imgH="393529" progId="Equation.3">
                  <p:embed/>
                </p:oleObj>
              </mc:Choice>
              <mc:Fallback>
                <p:oleObj name="Equation" r:id="rId4" imgW="761669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2306638"/>
                        <a:ext cx="1876425" cy="969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559572"/>
              </p:ext>
            </p:extLst>
          </p:nvPr>
        </p:nvGraphicFramePr>
        <p:xfrm>
          <a:off x="1808163" y="3810000"/>
          <a:ext cx="5691187" cy="109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79" name="Equation" r:id="rId6" imgW="2311200" imgH="444240" progId="Equation.3">
                  <p:embed/>
                </p:oleObj>
              </mc:Choice>
              <mc:Fallback>
                <p:oleObj name="Equation" r:id="rId6" imgW="23112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8163" y="3810000"/>
                        <a:ext cx="5691187" cy="1093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982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FEM Discretization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… The solution coefficients at time </a:t>
            </a:r>
            <a:r>
              <a:rPr lang="en-US" i="1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 satisfy</a:t>
            </a: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/>
            </a:r>
            <a:br>
              <a:rPr lang="en-US" dirty="0" smtClean="0">
                <a:sym typeface="Symbol"/>
              </a:rPr>
            </a:br>
            <a:r>
              <a:rPr lang="en-US" dirty="0" smtClean="0">
                <a:sym typeface="Symbol"/>
              </a:rPr>
              <a:t>with </a:t>
            </a:r>
            <a:r>
              <a:rPr lang="en-US" i="1" dirty="0" smtClean="0">
                <a:sym typeface="Symbol"/>
              </a:rPr>
              <a:t>M</a:t>
            </a:r>
            <a:r>
              <a:rPr lang="en-US" i="1" baseline="30000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 and </a:t>
            </a:r>
            <a:r>
              <a:rPr lang="en-US" i="1" dirty="0" smtClean="0">
                <a:sym typeface="Symbol"/>
              </a:rPr>
              <a:t>S</a:t>
            </a:r>
            <a:r>
              <a:rPr lang="en-US" i="1" baseline="30000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 are the mass/stiffness matrices</a:t>
            </a:r>
            <a:r>
              <a:rPr lang="en-US" dirty="0">
                <a:sym typeface="Symbol"/>
              </a:rPr>
              <a:t>:</a:t>
            </a:r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717167"/>
              </p:ext>
            </p:extLst>
          </p:nvPr>
        </p:nvGraphicFramePr>
        <p:xfrm>
          <a:off x="3257550" y="1752600"/>
          <a:ext cx="2406650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4" name="Equation" r:id="rId4" imgW="977760" imgH="419040" progId="Equation.3">
                  <p:embed/>
                </p:oleObj>
              </mc:Choice>
              <mc:Fallback>
                <p:oleObj name="Equation" r:id="rId4" imgW="9777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1752600"/>
                        <a:ext cx="2406650" cy="1030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382737"/>
              </p:ext>
            </p:extLst>
          </p:nvPr>
        </p:nvGraphicFramePr>
        <p:xfrm>
          <a:off x="533400" y="3779838"/>
          <a:ext cx="30019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5" name="Equation" r:id="rId6" imgW="1218960" imgH="393480" progId="Equation.3">
                  <p:embed/>
                </p:oleObj>
              </mc:Choice>
              <mc:Fallback>
                <p:oleObj name="Equation" r:id="rId6" imgW="12189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779838"/>
                        <a:ext cx="3001963" cy="96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7349785"/>
              </p:ext>
            </p:extLst>
          </p:nvPr>
        </p:nvGraphicFramePr>
        <p:xfrm>
          <a:off x="3267075" y="3754438"/>
          <a:ext cx="5318125" cy="96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76" name="Equation" r:id="rId8" imgW="2158920" imgH="393480" progId="Equation.3">
                  <p:embed/>
                </p:oleObj>
              </mc:Choice>
              <mc:Fallback>
                <p:oleObj name="Equation" r:id="rId8" imgW="21589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7075" y="3754438"/>
                        <a:ext cx="5318125" cy="969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411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FEM </a:t>
            </a:r>
            <a:r>
              <a:rPr lang="en-US" dirty="0" smtClean="0"/>
              <a:t>Discretization (Semi-Implicit)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Discretizing the temporal component, we get:</a:t>
            </a: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giving the coefficients at </a:t>
            </a:r>
            <a:r>
              <a:rPr lang="en-US" i="1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+</a:t>
            </a:r>
            <a:r>
              <a:rPr lang="en-US" i="1" dirty="0" smtClean="0">
                <a:sym typeface="Symbol"/>
              </a:rPr>
              <a:t></a:t>
            </a:r>
            <a:r>
              <a:rPr lang="en-US" dirty="0" smtClean="0">
                <a:sym typeface="Symbol"/>
              </a:rPr>
              <a:t> as the solution</a:t>
            </a:r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31125"/>
              </p:ext>
            </p:extLst>
          </p:nvPr>
        </p:nvGraphicFramePr>
        <p:xfrm>
          <a:off x="1593850" y="1905000"/>
          <a:ext cx="518795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30" name="Equation" r:id="rId4" imgW="2108160" imgH="419040" progId="Equation.3">
                  <p:embed/>
                </p:oleObj>
              </mc:Choice>
              <mc:Fallback>
                <p:oleObj name="Equation" r:id="rId4" imgW="21081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905000"/>
                        <a:ext cx="5187950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5105400" y="5715000"/>
            <a:ext cx="36576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054757"/>
              </p:ext>
            </p:extLst>
          </p:nvPr>
        </p:nvGraphicFramePr>
        <p:xfrm>
          <a:off x="2709863" y="3733800"/>
          <a:ext cx="34083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31" name="Equation" r:id="rId6" imgW="1384200" imgH="228600" progId="Equation.3">
                  <p:embed/>
                </p:oleObj>
              </mc:Choice>
              <mc:Fallback>
                <p:oleObj name="Equation" r:id="rId6" imgW="13842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863" y="3733800"/>
                        <a:ext cx="340836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1801368"/>
            <a:ext cx="3810000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FEM Discretization (Semi-Implicit)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>
                <a:sym typeface="Symbol"/>
              </a:rPr>
              <a:t>Implementation</a:t>
            </a:r>
            <a:r>
              <a:rPr lang="en-US" dirty="0" smtClean="0">
                <a:sym typeface="Symbol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Given coefficients </a:t>
            </a:r>
            <a:r>
              <a:rPr lang="en-US" i="1" dirty="0" err="1" smtClean="0">
                <a:sym typeface="Symbol"/>
              </a:rPr>
              <a:t>x</a:t>
            </a:r>
            <a:r>
              <a:rPr lang="en-US" i="1" baseline="30000" dirty="0" err="1" smtClean="0">
                <a:sym typeface="Symbol"/>
              </a:rPr>
              <a:t>t</a:t>
            </a:r>
            <a:r>
              <a:rPr lang="en-US" baseline="30000" dirty="0" smtClean="0">
                <a:sym typeface="Symbol"/>
              </a:rPr>
              <a:t>=0</a:t>
            </a:r>
            <a:r>
              <a:rPr lang="en-US" dirty="0" smtClean="0">
                <a:sym typeface="Symbol"/>
              </a:rPr>
              <a:t> of the initial embedding: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Compute the matrices </a:t>
            </a:r>
            <a:r>
              <a:rPr lang="en-US" i="1" dirty="0" smtClean="0">
                <a:sym typeface="Symbol"/>
              </a:rPr>
              <a:t>M</a:t>
            </a:r>
            <a:r>
              <a:rPr lang="en-US" i="1" baseline="30000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 and </a:t>
            </a:r>
            <a:r>
              <a:rPr lang="en-US" i="1" dirty="0" smtClean="0">
                <a:sym typeface="Symbol"/>
              </a:rPr>
              <a:t>S</a:t>
            </a:r>
            <a:r>
              <a:rPr lang="en-US" i="1" baseline="30000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Solve for the coefficients at time </a:t>
            </a:r>
            <a:r>
              <a:rPr lang="en-US" i="1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+</a:t>
            </a:r>
            <a:r>
              <a:rPr lang="en-US" i="1" dirty="0" smtClean="0">
                <a:sym typeface="Symbol"/>
              </a:rPr>
              <a:t></a:t>
            </a:r>
            <a:r>
              <a:rPr lang="en-US" dirty="0" smtClean="0">
                <a:sym typeface="Symbol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ym typeface="Symbol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Set </a:t>
            </a:r>
            <a:r>
              <a:rPr lang="en-US" i="1" dirty="0" err="1" smtClean="0">
                <a:sym typeface="Symbol"/>
              </a:rPr>
              <a:t>t</a:t>
            </a:r>
            <a:r>
              <a:rPr lang="en-US" dirty="0" err="1" smtClean="0">
                <a:sym typeface="Symbol"/>
              </a:rPr>
              <a:t></a:t>
            </a:r>
            <a:r>
              <a:rPr lang="en-US" i="1" dirty="0" err="1" smtClean="0">
                <a:sym typeface="Symbol"/>
              </a:rPr>
              <a:t>t</a:t>
            </a:r>
            <a:r>
              <a:rPr lang="en-US" dirty="0">
                <a:sym typeface="Symbol"/>
              </a:rPr>
              <a:t>+</a:t>
            </a:r>
            <a:r>
              <a:rPr lang="en-US" i="1" dirty="0" smtClean="0">
                <a:sym typeface="Symbol"/>
              </a:rPr>
              <a:t></a:t>
            </a:r>
            <a:r>
              <a:rPr lang="en-US" dirty="0" smtClean="0">
                <a:sym typeface="Symbol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Go back to step 1.</a:t>
            </a: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5400" y="5715000"/>
            <a:ext cx="36576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054757"/>
              </p:ext>
            </p:extLst>
          </p:nvPr>
        </p:nvGraphicFramePr>
        <p:xfrm>
          <a:off x="2709863" y="3733800"/>
          <a:ext cx="34083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85" name="Equation" r:id="rId4" imgW="1384200" imgH="228600" progId="Equation.3">
                  <p:embed/>
                </p:oleObj>
              </mc:Choice>
              <mc:Fallback>
                <p:oleObj name="Equation" r:id="rId4" imgW="13842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863" y="3733800"/>
                        <a:ext cx="340836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078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Mean-Curvature Flow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Discretization</a:t>
            </a:r>
          </a:p>
          <a:p>
            <a:r>
              <a:rPr lang="en-US" dirty="0" smtClean="0"/>
              <a:t>Identifying and Modifying</a:t>
            </a:r>
          </a:p>
          <a:p>
            <a:pPr lvl="1"/>
            <a:r>
              <a:rPr lang="en-US" dirty="0" smtClean="0"/>
              <a:t>Singularity </a:t>
            </a:r>
            <a:r>
              <a:rPr lang="en-US" dirty="0" smtClean="0">
                <a:sym typeface="Symbol"/>
              </a:rPr>
              <a:t> Division by Zero</a:t>
            </a:r>
            <a:endParaRPr lang="en-US" dirty="0" smtClean="0"/>
          </a:p>
          <a:p>
            <a:pPr lvl="1"/>
            <a:r>
              <a:rPr lang="en-US" dirty="0" err="1" smtClean="0"/>
              <a:t>Conformalization</a:t>
            </a:r>
            <a:endParaRPr lang="en-US" dirty="0" smtClean="0"/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Evaluation</a:t>
            </a:r>
          </a:p>
        </p:txBody>
      </p:sp>
    </p:spTree>
    <p:extLst>
      <p:ext uri="{BB962C8B-B14F-4D97-AF65-F5344CB8AC3E}">
        <p14:creationId xmlns:p14="http://schemas.microsoft.com/office/powerpoint/2010/main" val="153851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>
                <a:sym typeface="Symbol"/>
              </a:rPr>
              <a:t>Observation</a:t>
            </a:r>
            <a:r>
              <a:rPr lang="en-US" dirty="0" smtClean="0">
                <a:sym typeface="Symbol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If we scale a patch of surface</a:t>
            </a:r>
          </a:p>
          <a:p>
            <a:pPr lvl="1"/>
            <a:r>
              <a:rPr lang="en-US" dirty="0" smtClean="0">
                <a:sym typeface="Symbol"/>
              </a:rPr>
              <a:t>Integrals increases</a:t>
            </a:r>
          </a:p>
          <a:p>
            <a:pPr lvl="1"/>
            <a:r>
              <a:rPr lang="en-US" dirty="0" smtClean="0">
                <a:sym typeface="Symbol"/>
              </a:rPr>
              <a:t>Derivatives decrease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36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r>
              <a:rPr lang="en-US" u="sng" dirty="0" smtClean="0"/>
              <a:t>Approach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Study the collapse of the flow by expressing the integrals with respect to the initial embedding.</a:t>
            </a:r>
            <a:endParaRPr lang="en-US" i="1" baseline="-25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810411"/>
              </p:ext>
            </p:extLst>
          </p:nvPr>
        </p:nvGraphicFramePr>
        <p:xfrm>
          <a:off x="619125" y="960438"/>
          <a:ext cx="8196263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07" name="Equation" r:id="rId4" imgW="3327120" imgH="393480" progId="Equation.3">
                  <p:embed/>
                </p:oleObj>
              </mc:Choice>
              <mc:Fallback>
                <p:oleObj name="Equation" r:id="rId4" imgW="3327120" imgH="393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" y="960438"/>
                        <a:ext cx="8196263" cy="966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6568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3931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95400" y="6426815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sym typeface="Symbol"/>
              </a:rPr>
              <a:t>M</a:t>
            </a:r>
            <a:r>
              <a:rPr lang="en-US" sz="2400" dirty="0" smtClean="0">
                <a:sym typeface="Symbol"/>
              </a:rPr>
              <a:t>=</a:t>
            </a:r>
            <a:r>
              <a:rPr lang="en-US" sz="2400" baseline="-25000" dirty="0" smtClean="0">
                <a:sym typeface="Symbol"/>
              </a:rPr>
              <a:t>0</a:t>
            </a:r>
            <a:r>
              <a:rPr lang="en-US" sz="2400" dirty="0" smtClean="0">
                <a:sym typeface="Symbol"/>
              </a:rPr>
              <a:t>(</a:t>
            </a:r>
            <a:r>
              <a:rPr lang="en-US" sz="2400" i="1" dirty="0" smtClean="0">
                <a:sym typeface="Symbol"/>
              </a:rPr>
              <a:t>M</a:t>
            </a:r>
            <a:r>
              <a:rPr lang="en-US" sz="2400" dirty="0" smtClean="0">
                <a:sym typeface="Symbol"/>
              </a:rPr>
              <a:t>)</a:t>
            </a:r>
            <a:endParaRPr lang="en-US" sz="2400" i="1" baseline="-25000" dirty="0"/>
          </a:p>
        </p:txBody>
      </p:sp>
      <p:pic>
        <p:nvPicPr>
          <p:cNvPr id="66570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3931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681923" y="6396335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ym typeface="Symbol"/>
              </a:rPr>
              <a:t></a:t>
            </a:r>
            <a:r>
              <a:rPr lang="en-US" sz="2400" i="1" baseline="-25000" dirty="0" smtClean="0">
                <a:sym typeface="Symbol"/>
              </a:rPr>
              <a:t>t</a:t>
            </a:r>
            <a:r>
              <a:rPr lang="en-US" sz="2400" dirty="0" smtClean="0">
                <a:sym typeface="Symbol"/>
              </a:rPr>
              <a:t>(</a:t>
            </a:r>
            <a:r>
              <a:rPr lang="en-US" sz="2400" i="1" dirty="0" smtClean="0">
                <a:sym typeface="Symbol"/>
              </a:rPr>
              <a:t>M</a:t>
            </a:r>
            <a:r>
              <a:rPr lang="en-US" sz="2400" dirty="0" smtClean="0">
                <a:sym typeface="Symbol"/>
              </a:rPr>
              <a:t>)</a:t>
            </a:r>
            <a:endParaRPr lang="en-US" sz="2400" i="1" baseline="-25000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559748"/>
              </p:ext>
            </p:extLst>
          </p:nvPr>
        </p:nvGraphicFramePr>
        <p:xfrm>
          <a:off x="4267200" y="6308725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08" name="Equation" r:id="rId8" imgW="203040" imgH="228600" progId="Equation.3">
                  <p:embed/>
                </p:oleObj>
              </mc:Choice>
              <mc:Fallback>
                <p:oleObj name="Equation" r:id="rId8" imgW="20304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6308725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Freeform 24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7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Small circles around </a:t>
            </a:r>
            <a:r>
              <a:rPr lang="en-US" i="1" dirty="0" err="1" smtClean="0">
                <a:sym typeface="Symbol"/>
              </a:rPr>
              <a:t>p</a:t>
            </a:r>
            <a:r>
              <a:rPr lang="en-US" dirty="0" err="1" smtClean="0">
                <a:sym typeface="Symbol"/>
              </a:rPr>
              <a:t></a:t>
            </a:r>
            <a:r>
              <a:rPr lang="en-US" i="1" dirty="0" err="1" smtClean="0">
                <a:sym typeface="Symbol"/>
              </a:rPr>
              <a:t>M</a:t>
            </a:r>
            <a:r>
              <a:rPr lang="en-US" dirty="0" smtClean="0">
                <a:sym typeface="Symbol"/>
              </a:rPr>
              <a:t> map to small ellipses around </a:t>
            </a:r>
            <a:r>
              <a:rPr lang="en-US" i="1" dirty="0" smtClean="0">
                <a:sym typeface="Symbol"/>
              </a:rPr>
              <a:t>q</a:t>
            </a:r>
            <a:r>
              <a:rPr lang="en-US" dirty="0" smtClean="0">
                <a:sym typeface="Symbol"/>
              </a:rPr>
              <a:t></a:t>
            </a:r>
            <a:r>
              <a:rPr lang="en-US" i="1" baseline="-25000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(</a:t>
            </a:r>
            <a:r>
              <a:rPr lang="en-US" i="1" dirty="0" smtClean="0">
                <a:sym typeface="Symbol"/>
              </a:rPr>
              <a:t>M</a:t>
            </a:r>
            <a:r>
              <a:rPr lang="en-US" dirty="0" smtClean="0">
                <a:sym typeface="Symbol"/>
              </a:rPr>
              <a:t>).</a:t>
            </a:r>
            <a:endParaRPr lang="en-US" dirty="0"/>
          </a:p>
        </p:txBody>
      </p:sp>
      <p:pic>
        <p:nvPicPr>
          <p:cNvPr id="66568" name="Picture 8" descr="C:\Talks\Tufts-12\Hand\hand.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0" name="Picture 10" descr="C:\Talks\Tufts-12\Hand\hand.1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Freeform 24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>
            <a:spLocks noChangeAspect="1"/>
          </p:cNvSpPr>
          <p:nvPr/>
        </p:nvSpPr>
        <p:spPr>
          <a:xfrm>
            <a:off x="3048000" y="5011992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>
            <a:spLocks/>
          </p:cNvSpPr>
          <p:nvPr/>
        </p:nvSpPr>
        <p:spPr>
          <a:xfrm rot="420000">
            <a:off x="8437486" y="5105423"/>
            <a:ext cx="224437" cy="1147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989008" y="50408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p</a:t>
            </a:r>
            <a:endParaRPr lang="en-US" i="1" baseline="-25000" dirty="0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 flipV="1">
            <a:off x="3170903" y="5134895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 flipV="1">
            <a:off x="8503392" y="5134276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305800" y="5029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q</a:t>
            </a:r>
            <a:endParaRPr lang="en-US" i="1" baseline="-25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559748"/>
              </p:ext>
            </p:extLst>
          </p:nvPr>
        </p:nvGraphicFramePr>
        <p:xfrm>
          <a:off x="4267200" y="6308725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1" name="Equation" r:id="rId6" imgW="203040" imgH="228600" progId="Equation.3">
                  <p:embed/>
                </p:oleObj>
              </mc:Choice>
              <mc:Fallback>
                <p:oleObj name="Equation" r:id="rId6" imgW="20304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6308725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116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Mean-Curvature Flow (Curves)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Smooth by evolving along the normal direction, proportional to the (mean) curvature.</a:t>
            </a:r>
          </a:p>
        </p:txBody>
      </p:sp>
      <p:pic>
        <p:nvPicPr>
          <p:cNvPr id="80001" name="Picture 129" descr="C:\Talks\SGP-12 (cMCF)\dumbbell.2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16" y="2514600"/>
            <a:ext cx="4215384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>
            <a:off x="6807708" y="25146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2700000">
            <a:off x="7219880" y="2711636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6807708" y="6501384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3500000">
            <a:off x="6363142" y="6280129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8900000">
            <a:off x="6363142" y="2747822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24600000">
            <a:off x="6365846" y="3791384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29700000">
            <a:off x="7217389" y="6281877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29400000">
            <a:off x="6363448" y="529905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35400000">
            <a:off x="7261112" y="5295354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40200000">
            <a:off x="7258714" y="379378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>
            <a:off x="6259068" y="59817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6200000">
            <a:off x="6259068" y="30861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>
            <a:off x="7350995" y="30861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7347204" y="5984748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2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We can find orthonormal directions </a:t>
            </a:r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 and </a:t>
            </a:r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 on the tangent space at </a:t>
            </a:r>
            <a:r>
              <a:rPr lang="en-US" i="1" dirty="0" smtClean="0">
                <a:sym typeface="Symbol"/>
              </a:rPr>
              <a:t>p</a:t>
            </a:r>
            <a:r>
              <a:rPr lang="en-US" dirty="0" smtClean="0">
                <a:sym typeface="Symbol"/>
              </a:rPr>
              <a:t> that map to the principal directions, </a:t>
            </a:r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 and </a:t>
            </a:r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, on the tangent space at </a:t>
            </a:r>
            <a:r>
              <a:rPr lang="en-US" i="1" dirty="0" smtClean="0">
                <a:sym typeface="Symbol"/>
              </a:rPr>
              <a:t>q</a:t>
            </a:r>
            <a:r>
              <a:rPr lang="en-US" dirty="0" smtClean="0">
                <a:sym typeface="Symbol"/>
              </a:rPr>
              <a:t>.</a:t>
            </a:r>
            <a:endParaRPr lang="en-US" baseline="-25000" dirty="0"/>
          </a:p>
        </p:txBody>
      </p:sp>
      <p:pic>
        <p:nvPicPr>
          <p:cNvPr id="66568" name="Picture 8" descr="C:\Talks\Tufts-12\Hand\hand.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0" name="Picture 10" descr="C:\Talks\Tufts-12\Hand\hand.1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Freeform 24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>
            <a:spLocks noChangeAspect="1"/>
          </p:cNvSpPr>
          <p:nvPr/>
        </p:nvSpPr>
        <p:spPr>
          <a:xfrm>
            <a:off x="5334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24348" y="5029200"/>
            <a:ext cx="1676400" cy="1676400"/>
            <a:chOff x="2743200" y="2895600"/>
            <a:chExt cx="1676400" cy="167640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Oval 46"/>
          <p:cNvSpPr>
            <a:spLocks noChangeAspect="1"/>
          </p:cNvSpPr>
          <p:nvPr/>
        </p:nvSpPr>
        <p:spPr>
          <a:xfrm rot="420000">
            <a:off x="806244" y="5181600"/>
            <a:ext cx="1348596" cy="1348596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1456076" y="5860096"/>
            <a:ext cx="692272" cy="10456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endCxn id="47" idx="0"/>
          </p:cNvCxnSpPr>
          <p:nvPr/>
        </p:nvCxnSpPr>
        <p:spPr>
          <a:xfrm flipV="1">
            <a:off x="1452000" y="5186626"/>
            <a:ext cx="110718" cy="66636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491426" y="577953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51" name="TextBox 50"/>
          <p:cNvSpPr txBox="1"/>
          <p:nvPr/>
        </p:nvSpPr>
        <p:spPr>
          <a:xfrm>
            <a:off x="1448246" y="530204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69" name="Rectangle 68"/>
          <p:cNvSpPr>
            <a:spLocks noChangeAspect="1"/>
          </p:cNvSpPr>
          <p:nvPr/>
        </p:nvSpPr>
        <p:spPr>
          <a:xfrm>
            <a:off x="60198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 rot="420000">
            <a:off x="6347861" y="5572831"/>
            <a:ext cx="1136064" cy="568033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6081252" y="5029200"/>
            <a:ext cx="1676400" cy="1676400"/>
            <a:chOff x="2743200" y="2895600"/>
            <a:chExt cx="1676400" cy="1676400"/>
          </a:xfrm>
        </p:grpSpPr>
        <p:cxnSp>
          <p:nvCxnSpPr>
            <p:cNvPr id="72" name="Straight Connector 71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4" name="Straight Arrow Connector 73"/>
          <p:cNvCxnSpPr/>
          <p:nvPr/>
        </p:nvCxnSpPr>
        <p:spPr>
          <a:xfrm>
            <a:off x="6934200" y="5861303"/>
            <a:ext cx="694944" cy="1005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flipV="1">
            <a:off x="6915647" y="5184648"/>
            <a:ext cx="109728" cy="66751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963078" y="519326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3048000" y="5011992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>
            <a:spLocks/>
          </p:cNvSpPr>
          <p:nvPr/>
        </p:nvSpPr>
        <p:spPr>
          <a:xfrm rot="420000">
            <a:off x="8437486" y="5105423"/>
            <a:ext cx="224437" cy="1147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2989008" y="50408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p</a:t>
            </a:r>
            <a:endParaRPr lang="en-US" i="1" baseline="-25000" dirty="0"/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 flipV="1">
            <a:off x="3170903" y="5134895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 flipV="1">
            <a:off x="8503392" y="5134276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TextBox 82"/>
          <p:cNvSpPr txBox="1"/>
          <p:nvPr/>
        </p:nvSpPr>
        <p:spPr>
          <a:xfrm>
            <a:off x="8305800" y="5029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q</a:t>
            </a:r>
            <a:endParaRPr lang="en-US" i="1" baseline="-25000" dirty="0"/>
          </a:p>
        </p:txBody>
      </p:sp>
      <p:sp>
        <p:nvSpPr>
          <p:cNvPr id="84" name="TextBox 83"/>
          <p:cNvSpPr txBox="1"/>
          <p:nvPr/>
        </p:nvSpPr>
        <p:spPr>
          <a:xfrm>
            <a:off x="6995652" y="57617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559748"/>
              </p:ext>
            </p:extLst>
          </p:nvPr>
        </p:nvGraphicFramePr>
        <p:xfrm>
          <a:off x="4267200" y="6308725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33" name="Equation" r:id="rId6" imgW="203040" imgH="228600" progId="Equation.3">
                  <p:embed/>
                </p:oleObj>
              </mc:Choice>
              <mc:Fallback>
                <p:oleObj name="Equation" r:id="rId6" imgW="20304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6308725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469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We can find orthonormal directions </a:t>
            </a:r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 and </a:t>
            </a:r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 on the tangent space at </a:t>
            </a:r>
            <a:r>
              <a:rPr lang="en-US" i="1" dirty="0" smtClean="0">
                <a:sym typeface="Symbol"/>
              </a:rPr>
              <a:t>p</a:t>
            </a:r>
            <a:r>
              <a:rPr lang="en-US" dirty="0" smtClean="0">
                <a:sym typeface="Symbol"/>
              </a:rPr>
              <a:t> that map to the principal directions, </a:t>
            </a:r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 and </a:t>
            </a:r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, on the tangent space at </a:t>
            </a:r>
            <a:r>
              <a:rPr lang="en-US" i="1" dirty="0" smtClean="0">
                <a:sym typeface="Symbol"/>
              </a:rPr>
              <a:t>q</a:t>
            </a:r>
            <a:r>
              <a:rPr lang="en-US" dirty="0" smtClean="0">
                <a:sym typeface="Symbol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And we can compute the stretch along each </a:t>
            </a:r>
            <a:r>
              <a:rPr lang="en-US" i="1" dirty="0" smtClean="0">
                <a:sym typeface="Symbol"/>
              </a:rPr>
              <a:t>v</a:t>
            </a:r>
            <a:r>
              <a:rPr lang="en-US" i="1" baseline="-25000" dirty="0" smtClean="0">
                <a:sym typeface="Symbol"/>
              </a:rPr>
              <a:t>i</a:t>
            </a:r>
            <a:r>
              <a:rPr lang="en-US" dirty="0" smtClean="0">
                <a:sym typeface="Symbol"/>
              </a:rPr>
              <a:t>: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988129"/>
              </p:ext>
            </p:extLst>
          </p:nvPr>
        </p:nvGraphicFramePr>
        <p:xfrm>
          <a:off x="3140075" y="3382963"/>
          <a:ext cx="22240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64" name="Equation" r:id="rId4" imgW="901440" imgH="279360" progId="Equation.3">
                  <p:embed/>
                </p:oleObj>
              </mc:Choice>
              <mc:Fallback>
                <p:oleObj name="Equation" r:id="rId4" imgW="901440" imgH="2793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0075" y="3382963"/>
                        <a:ext cx="2224088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0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Freeform 81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/>
          <p:cNvSpPr>
            <a:spLocks noChangeAspect="1"/>
          </p:cNvSpPr>
          <p:nvPr/>
        </p:nvSpPr>
        <p:spPr>
          <a:xfrm>
            <a:off x="5334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624348" y="5029200"/>
            <a:ext cx="1676400" cy="1676400"/>
            <a:chOff x="2743200" y="2895600"/>
            <a:chExt cx="1676400" cy="1676400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Oval 86"/>
          <p:cNvSpPr>
            <a:spLocks noChangeAspect="1"/>
          </p:cNvSpPr>
          <p:nvPr/>
        </p:nvSpPr>
        <p:spPr>
          <a:xfrm rot="420000">
            <a:off x="806244" y="5181600"/>
            <a:ext cx="1348596" cy="1348596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1456076" y="5860096"/>
            <a:ext cx="692272" cy="10456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endCxn id="87" idx="0"/>
          </p:cNvCxnSpPr>
          <p:nvPr/>
        </p:nvCxnSpPr>
        <p:spPr>
          <a:xfrm flipV="1">
            <a:off x="1452000" y="5186626"/>
            <a:ext cx="110718" cy="66636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1491426" y="577953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91" name="TextBox 90"/>
          <p:cNvSpPr txBox="1"/>
          <p:nvPr/>
        </p:nvSpPr>
        <p:spPr>
          <a:xfrm>
            <a:off x="1448246" y="530204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93" name="Rectangle 92"/>
          <p:cNvSpPr>
            <a:spLocks noChangeAspect="1"/>
          </p:cNvSpPr>
          <p:nvPr/>
        </p:nvSpPr>
        <p:spPr>
          <a:xfrm>
            <a:off x="60198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>
            <a:spLocks noChangeAspect="1"/>
          </p:cNvSpPr>
          <p:nvPr/>
        </p:nvSpPr>
        <p:spPr>
          <a:xfrm rot="420000">
            <a:off x="6347861" y="5572831"/>
            <a:ext cx="1136064" cy="568033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6081252" y="5029200"/>
            <a:ext cx="1676400" cy="1676400"/>
            <a:chOff x="2743200" y="2895600"/>
            <a:chExt cx="1676400" cy="1676400"/>
          </a:xfrm>
        </p:grpSpPr>
        <p:cxnSp>
          <p:nvCxnSpPr>
            <p:cNvPr id="96" name="Straight Connector 95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8" name="Straight Arrow Connector 97"/>
          <p:cNvCxnSpPr/>
          <p:nvPr/>
        </p:nvCxnSpPr>
        <p:spPr>
          <a:xfrm>
            <a:off x="6934200" y="5861303"/>
            <a:ext cx="694944" cy="1005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flipV="1">
            <a:off x="6915647" y="5184648"/>
            <a:ext cx="109728" cy="66751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6963078" y="519326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048000" y="5011992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/>
          </p:cNvSpPr>
          <p:nvPr/>
        </p:nvSpPr>
        <p:spPr>
          <a:xfrm rot="420000">
            <a:off x="8437486" y="5105423"/>
            <a:ext cx="224437" cy="1147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2989008" y="50408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p</a:t>
            </a:r>
            <a:endParaRPr lang="en-US" i="1" baseline="-25000" dirty="0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 flipV="1">
            <a:off x="3170903" y="5134895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 flipV="1">
            <a:off x="8503392" y="5134276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Box 106"/>
          <p:cNvSpPr txBox="1"/>
          <p:nvPr/>
        </p:nvSpPr>
        <p:spPr>
          <a:xfrm>
            <a:off x="8305800" y="5029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q</a:t>
            </a:r>
            <a:endParaRPr lang="en-US" i="1" baseline="-25000" dirty="0"/>
          </a:p>
        </p:txBody>
      </p:sp>
      <p:sp>
        <p:nvSpPr>
          <p:cNvPr id="108" name="TextBox 107"/>
          <p:cNvSpPr txBox="1"/>
          <p:nvPr/>
        </p:nvSpPr>
        <p:spPr>
          <a:xfrm>
            <a:off x="6995652" y="57617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559748"/>
              </p:ext>
            </p:extLst>
          </p:nvPr>
        </p:nvGraphicFramePr>
        <p:xfrm>
          <a:off x="4267200" y="6308725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65" name="Equation" r:id="rId8" imgW="203040" imgH="228600" progId="Equation.3">
                  <p:embed/>
                </p:oleObj>
              </mc:Choice>
              <mc:Fallback>
                <p:oleObj name="Equation" r:id="rId8" imgW="20304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6308725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496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 terms of the initial embedding: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The area measure scales by </a:t>
            </a:r>
            <a:r>
              <a:rPr lang="en-US" dirty="0" smtClean="0">
                <a:sym typeface="Symbol"/>
              </a:rPr>
              <a:t>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</a:t>
            </a:r>
            <a:r>
              <a:rPr lang="en-US" baseline="-25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: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The derivative in the </a:t>
            </a:r>
            <a:r>
              <a:rPr lang="en-US" i="1" dirty="0" err="1" smtClean="0">
                <a:sym typeface="Symbol"/>
              </a:rPr>
              <a:t>i</a:t>
            </a:r>
            <a:r>
              <a:rPr lang="en-US" dirty="0" err="1" smtClean="0">
                <a:sym typeface="Symbol"/>
              </a:rPr>
              <a:t>-th</a:t>
            </a:r>
            <a:r>
              <a:rPr lang="en-US" dirty="0" smtClean="0">
                <a:sym typeface="Symbol"/>
              </a:rPr>
              <a:t> direction scales by 1/</a:t>
            </a:r>
            <a:r>
              <a:rPr lang="en-US" i="1" baseline="-25000" dirty="0" err="1" smtClean="0">
                <a:sym typeface="Symbol"/>
              </a:rPr>
              <a:t>i</a:t>
            </a:r>
            <a:r>
              <a:rPr lang="en-US" dirty="0" smtClean="0">
                <a:sym typeface="Symbol"/>
              </a:rPr>
              <a:t>:</a:t>
            </a:r>
            <a:endParaRPr lang="en-US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088291"/>
              </p:ext>
            </p:extLst>
          </p:nvPr>
        </p:nvGraphicFramePr>
        <p:xfrm>
          <a:off x="3238342" y="2308123"/>
          <a:ext cx="240823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95" name="Equation" r:id="rId4" imgW="977760" imgH="228600" progId="Equation.3">
                  <p:embed/>
                </p:oleObj>
              </mc:Choice>
              <mc:Fallback>
                <p:oleObj name="Equation" r:id="rId4" imgW="97776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342" y="2308123"/>
                        <a:ext cx="240823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4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487484"/>
              </p:ext>
            </p:extLst>
          </p:nvPr>
        </p:nvGraphicFramePr>
        <p:xfrm>
          <a:off x="3200400" y="3433763"/>
          <a:ext cx="2001837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96" name="Equation" r:id="rId8" imgW="812520" imgH="431640" progId="Equation.3">
                  <p:embed/>
                </p:oleObj>
              </mc:Choice>
              <mc:Fallback>
                <p:oleObj name="Equation" r:id="rId8" imgW="812520" imgH="431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433763"/>
                        <a:ext cx="2001837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560" name="Group 66559"/>
          <p:cNvGrpSpPr/>
          <p:nvPr/>
        </p:nvGrpSpPr>
        <p:grpSpPr>
          <a:xfrm>
            <a:off x="10515600" y="2133600"/>
            <a:ext cx="914400" cy="152400"/>
            <a:chOff x="7620000" y="2895600"/>
            <a:chExt cx="914400" cy="30480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7629144" y="3048000"/>
              <a:ext cx="9052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>
              <a:off x="8534400" y="2895600"/>
              <a:ext cx="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>
              <a:off x="7620000" y="2895600"/>
              <a:ext cx="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8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" name="Freeform 129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>
            <a:spLocks noChangeAspect="1"/>
          </p:cNvSpPr>
          <p:nvPr/>
        </p:nvSpPr>
        <p:spPr>
          <a:xfrm>
            <a:off x="5334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624348" y="5029200"/>
            <a:ext cx="1676400" cy="1676400"/>
            <a:chOff x="2743200" y="2895600"/>
            <a:chExt cx="1676400" cy="1676400"/>
          </a:xfrm>
        </p:grpSpPr>
        <p:cxnSp>
          <p:nvCxnSpPr>
            <p:cNvPr id="133" name="Straight Connector 132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5" name="Oval 134"/>
          <p:cNvSpPr>
            <a:spLocks noChangeAspect="1"/>
          </p:cNvSpPr>
          <p:nvPr/>
        </p:nvSpPr>
        <p:spPr>
          <a:xfrm rot="420000">
            <a:off x="806244" y="5181600"/>
            <a:ext cx="1348596" cy="1348596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6" name="Straight Arrow Connector 135"/>
          <p:cNvCxnSpPr/>
          <p:nvPr/>
        </p:nvCxnSpPr>
        <p:spPr>
          <a:xfrm>
            <a:off x="1456076" y="5860096"/>
            <a:ext cx="692272" cy="10456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endCxn id="135" idx="0"/>
          </p:cNvCxnSpPr>
          <p:nvPr/>
        </p:nvCxnSpPr>
        <p:spPr>
          <a:xfrm flipV="1">
            <a:off x="1452000" y="5186626"/>
            <a:ext cx="110718" cy="66636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1491426" y="577953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139" name="TextBox 138"/>
          <p:cNvSpPr txBox="1"/>
          <p:nvPr/>
        </p:nvSpPr>
        <p:spPr>
          <a:xfrm>
            <a:off x="1448246" y="530204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141" name="Rectangle 140"/>
          <p:cNvSpPr>
            <a:spLocks noChangeAspect="1"/>
          </p:cNvSpPr>
          <p:nvPr/>
        </p:nvSpPr>
        <p:spPr>
          <a:xfrm>
            <a:off x="60198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>
            <a:spLocks noChangeAspect="1"/>
          </p:cNvSpPr>
          <p:nvPr/>
        </p:nvSpPr>
        <p:spPr>
          <a:xfrm rot="420000">
            <a:off x="6347861" y="5572831"/>
            <a:ext cx="1136064" cy="568033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6081252" y="5029200"/>
            <a:ext cx="1676400" cy="1676400"/>
            <a:chOff x="2743200" y="2895600"/>
            <a:chExt cx="1676400" cy="1676400"/>
          </a:xfrm>
        </p:grpSpPr>
        <p:cxnSp>
          <p:nvCxnSpPr>
            <p:cNvPr id="144" name="Straight Connector 143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6" name="Straight Arrow Connector 145"/>
          <p:cNvCxnSpPr/>
          <p:nvPr/>
        </p:nvCxnSpPr>
        <p:spPr>
          <a:xfrm>
            <a:off x="6934200" y="5861303"/>
            <a:ext cx="694944" cy="1005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/>
          <p:cNvCxnSpPr/>
          <p:nvPr/>
        </p:nvCxnSpPr>
        <p:spPr>
          <a:xfrm flipV="1">
            <a:off x="6915647" y="5184648"/>
            <a:ext cx="109728" cy="66751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6995652" y="57617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149" name="TextBox 148"/>
          <p:cNvSpPr txBox="1"/>
          <p:nvPr/>
        </p:nvSpPr>
        <p:spPr>
          <a:xfrm>
            <a:off x="6963078" y="519326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150" name="Oval 149"/>
          <p:cNvSpPr>
            <a:spLocks noChangeAspect="1"/>
          </p:cNvSpPr>
          <p:nvPr/>
        </p:nvSpPr>
        <p:spPr>
          <a:xfrm>
            <a:off x="3048000" y="5011992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>
            <a:spLocks/>
          </p:cNvSpPr>
          <p:nvPr/>
        </p:nvSpPr>
        <p:spPr>
          <a:xfrm rot="420000">
            <a:off x="8437486" y="5105423"/>
            <a:ext cx="224437" cy="1147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TextBox 151"/>
          <p:cNvSpPr txBox="1"/>
          <p:nvPr/>
        </p:nvSpPr>
        <p:spPr>
          <a:xfrm>
            <a:off x="2989008" y="50408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p</a:t>
            </a:r>
            <a:endParaRPr lang="en-US" i="1" baseline="-25000" dirty="0"/>
          </a:p>
        </p:txBody>
      </p:sp>
      <p:sp>
        <p:nvSpPr>
          <p:cNvPr id="153" name="Oval 152"/>
          <p:cNvSpPr>
            <a:spLocks noChangeAspect="1"/>
          </p:cNvSpPr>
          <p:nvPr/>
        </p:nvSpPr>
        <p:spPr>
          <a:xfrm flipV="1">
            <a:off x="3170903" y="5134895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/>
          <p:cNvSpPr>
            <a:spLocks noChangeAspect="1"/>
          </p:cNvSpPr>
          <p:nvPr/>
        </p:nvSpPr>
        <p:spPr>
          <a:xfrm flipV="1">
            <a:off x="8503392" y="5134276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TextBox 154"/>
          <p:cNvSpPr txBox="1"/>
          <p:nvPr/>
        </p:nvSpPr>
        <p:spPr>
          <a:xfrm>
            <a:off x="8305800" y="5029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q</a:t>
            </a:r>
            <a:endParaRPr lang="en-US" i="1" baseline="-25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559748"/>
              </p:ext>
            </p:extLst>
          </p:nvPr>
        </p:nvGraphicFramePr>
        <p:xfrm>
          <a:off x="4267200" y="6308725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997" name="Equation" r:id="rId10" imgW="203040" imgH="228600" progId="Equation.3">
                  <p:embed/>
                </p:oleObj>
              </mc:Choice>
              <mc:Fallback>
                <p:oleObj name="Equation" r:id="rId10" imgW="20304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6308725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85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For the mass matrix, we get: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Since the flow minimizes area, the coefficients tend to get smaller.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033789"/>
              </p:ext>
            </p:extLst>
          </p:nvPr>
        </p:nvGraphicFramePr>
        <p:xfrm>
          <a:off x="1795463" y="1722438"/>
          <a:ext cx="6007100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2" name="Equation" r:id="rId4" imgW="2438280" imgH="393480" progId="Equation.3">
                  <p:embed/>
                </p:oleObj>
              </mc:Choice>
              <mc:Fallback>
                <p:oleObj name="Equation" r:id="rId4" imgW="243828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463" y="1722438"/>
                        <a:ext cx="6007100" cy="966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Freeform 127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/>
          <p:cNvSpPr>
            <a:spLocks noChangeAspect="1"/>
          </p:cNvSpPr>
          <p:nvPr/>
        </p:nvSpPr>
        <p:spPr>
          <a:xfrm>
            <a:off x="5334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624348" y="5029200"/>
            <a:ext cx="1676400" cy="1676400"/>
            <a:chOff x="2743200" y="2895600"/>
            <a:chExt cx="1676400" cy="1676400"/>
          </a:xfrm>
        </p:grpSpPr>
        <p:cxnSp>
          <p:nvCxnSpPr>
            <p:cNvPr id="131" name="Straight Connector 130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Oval 132"/>
          <p:cNvSpPr>
            <a:spLocks noChangeAspect="1"/>
          </p:cNvSpPr>
          <p:nvPr/>
        </p:nvSpPr>
        <p:spPr>
          <a:xfrm rot="420000">
            <a:off x="806244" y="5181600"/>
            <a:ext cx="1348596" cy="1348596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4" name="Straight Arrow Connector 133"/>
          <p:cNvCxnSpPr/>
          <p:nvPr/>
        </p:nvCxnSpPr>
        <p:spPr>
          <a:xfrm>
            <a:off x="1456076" y="5860096"/>
            <a:ext cx="692272" cy="10456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endCxn id="133" idx="0"/>
          </p:cNvCxnSpPr>
          <p:nvPr/>
        </p:nvCxnSpPr>
        <p:spPr>
          <a:xfrm flipV="1">
            <a:off x="1452000" y="5186626"/>
            <a:ext cx="110718" cy="66636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1491426" y="577953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137" name="TextBox 136"/>
          <p:cNvSpPr txBox="1"/>
          <p:nvPr/>
        </p:nvSpPr>
        <p:spPr>
          <a:xfrm>
            <a:off x="1448246" y="530204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139" name="Rectangle 138"/>
          <p:cNvSpPr>
            <a:spLocks noChangeAspect="1"/>
          </p:cNvSpPr>
          <p:nvPr/>
        </p:nvSpPr>
        <p:spPr>
          <a:xfrm>
            <a:off x="60198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 rot="420000">
            <a:off x="6347861" y="5572831"/>
            <a:ext cx="1136064" cy="568033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6081252" y="5029200"/>
            <a:ext cx="1676400" cy="1676400"/>
            <a:chOff x="2743200" y="2895600"/>
            <a:chExt cx="1676400" cy="1676400"/>
          </a:xfrm>
        </p:grpSpPr>
        <p:cxnSp>
          <p:nvCxnSpPr>
            <p:cNvPr id="142" name="Straight Connector 141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4" name="Straight Arrow Connector 143"/>
          <p:cNvCxnSpPr/>
          <p:nvPr/>
        </p:nvCxnSpPr>
        <p:spPr>
          <a:xfrm>
            <a:off x="6934200" y="5861303"/>
            <a:ext cx="694944" cy="1005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/>
          <p:nvPr/>
        </p:nvCxnSpPr>
        <p:spPr>
          <a:xfrm flipV="1">
            <a:off x="6915647" y="5184648"/>
            <a:ext cx="109728" cy="66751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6995652" y="57617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147" name="TextBox 146"/>
          <p:cNvSpPr txBox="1"/>
          <p:nvPr/>
        </p:nvSpPr>
        <p:spPr>
          <a:xfrm>
            <a:off x="6963078" y="519326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148" name="Oval 147"/>
          <p:cNvSpPr>
            <a:spLocks noChangeAspect="1"/>
          </p:cNvSpPr>
          <p:nvPr/>
        </p:nvSpPr>
        <p:spPr>
          <a:xfrm>
            <a:off x="3048000" y="5011992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>
            <a:spLocks/>
          </p:cNvSpPr>
          <p:nvPr/>
        </p:nvSpPr>
        <p:spPr>
          <a:xfrm rot="420000">
            <a:off x="8437486" y="5105423"/>
            <a:ext cx="224437" cy="1147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TextBox 149"/>
          <p:cNvSpPr txBox="1"/>
          <p:nvPr/>
        </p:nvSpPr>
        <p:spPr>
          <a:xfrm>
            <a:off x="2989008" y="50408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p</a:t>
            </a:r>
            <a:endParaRPr lang="en-US" i="1" baseline="-25000" dirty="0"/>
          </a:p>
        </p:txBody>
      </p:sp>
      <p:sp>
        <p:nvSpPr>
          <p:cNvPr id="151" name="Oval 150"/>
          <p:cNvSpPr>
            <a:spLocks noChangeAspect="1"/>
          </p:cNvSpPr>
          <p:nvPr/>
        </p:nvSpPr>
        <p:spPr>
          <a:xfrm flipV="1">
            <a:off x="3170903" y="5134895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>
            <a:spLocks noChangeAspect="1"/>
          </p:cNvSpPr>
          <p:nvPr/>
        </p:nvSpPr>
        <p:spPr>
          <a:xfrm flipV="1">
            <a:off x="8503392" y="5134276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/>
          <p:cNvSpPr txBox="1"/>
          <p:nvPr/>
        </p:nvSpPr>
        <p:spPr>
          <a:xfrm>
            <a:off x="8305800" y="5029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q</a:t>
            </a:r>
            <a:endParaRPr lang="en-US" i="1" baseline="-25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559748"/>
              </p:ext>
            </p:extLst>
          </p:nvPr>
        </p:nvGraphicFramePr>
        <p:xfrm>
          <a:off x="4267200" y="6308725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3" name="Equation" r:id="rId8" imgW="203040" imgH="228600" progId="Equation.3">
                  <p:embed/>
                </p:oleObj>
              </mc:Choice>
              <mc:Fallback>
                <p:oleObj name="Equation" r:id="rId8" imgW="203040" imgH="22860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6308725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7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But for the stiffness matrix, we get: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As the stretch becomes more anisotropic, one of </a:t>
            </a:r>
            <a:r>
              <a:rPr lang="en-US" dirty="0" smtClean="0">
                <a:sym typeface="Symbol"/>
              </a:rPr>
              <a:t>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/</a:t>
            </a:r>
            <a:r>
              <a:rPr lang="en-US" dirty="0">
                <a:sym typeface="Symbol"/>
              </a:rPr>
              <a:t> </a:t>
            </a:r>
            <a:r>
              <a:rPr lang="en-US" dirty="0" smtClean="0">
                <a:sym typeface="Symbol"/>
              </a:rPr>
              <a:t></a:t>
            </a:r>
            <a:r>
              <a:rPr lang="en-US" baseline="-25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 and  will get </a:t>
            </a:r>
            <a:r>
              <a:rPr lang="en-US" baseline="-25000" dirty="0" smtClean="0">
                <a:sym typeface="Symbol"/>
              </a:rPr>
              <a:t>2</a:t>
            </a:r>
            <a:r>
              <a:rPr lang="en-US" dirty="0" smtClean="0">
                <a:sym typeface="Symbol"/>
              </a:rPr>
              <a:t>/ 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 very large and the integral will blow up.</a:t>
            </a:r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784684"/>
              </p:ext>
            </p:extLst>
          </p:nvPr>
        </p:nvGraphicFramePr>
        <p:xfrm>
          <a:off x="795338" y="1736725"/>
          <a:ext cx="8008937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31" name="Equation" r:id="rId4" imgW="3251160" imgH="876240" progId="Equation.3">
                  <p:embed/>
                </p:oleObj>
              </mc:Choice>
              <mc:Fallback>
                <p:oleObj name="Equation" r:id="rId4" imgW="3251160" imgH="876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338" y="1736725"/>
                        <a:ext cx="8008937" cy="215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1143000" y="2743200"/>
            <a:ext cx="7710947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105400" y="2743200"/>
            <a:ext cx="3748547" cy="121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299834" y="2728452"/>
            <a:ext cx="900270" cy="1204452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C:\Talks\Tufts-12\Hand\hand.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C:\Talks\Tufts-12\Hand\hand.10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Freeform 41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>
            <a:spLocks noChangeAspect="1"/>
          </p:cNvSpPr>
          <p:nvPr/>
        </p:nvSpPr>
        <p:spPr>
          <a:xfrm>
            <a:off x="5334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24348" y="5029200"/>
            <a:ext cx="1676400" cy="1676400"/>
            <a:chOff x="2743200" y="2895600"/>
            <a:chExt cx="1676400" cy="167640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Oval 46"/>
          <p:cNvSpPr>
            <a:spLocks noChangeAspect="1"/>
          </p:cNvSpPr>
          <p:nvPr/>
        </p:nvSpPr>
        <p:spPr>
          <a:xfrm rot="420000">
            <a:off x="806244" y="5181600"/>
            <a:ext cx="1348596" cy="1348596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1456076" y="5860096"/>
            <a:ext cx="692272" cy="10456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endCxn id="47" idx="0"/>
          </p:cNvCxnSpPr>
          <p:nvPr/>
        </p:nvCxnSpPr>
        <p:spPr>
          <a:xfrm flipV="1">
            <a:off x="1452000" y="5186626"/>
            <a:ext cx="110718" cy="66636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491426" y="577953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51" name="TextBox 50"/>
          <p:cNvSpPr txBox="1"/>
          <p:nvPr/>
        </p:nvSpPr>
        <p:spPr>
          <a:xfrm>
            <a:off x="1448246" y="530204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877640"/>
              </p:ext>
            </p:extLst>
          </p:nvPr>
        </p:nvGraphicFramePr>
        <p:xfrm>
          <a:off x="4267200" y="6297613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32" name="Equation" r:id="rId8" imgW="203040" imgH="228600" progId="Equation.3">
                  <p:embed/>
                </p:oleObj>
              </mc:Choice>
              <mc:Fallback>
                <p:oleObj name="Equation" r:id="rId8" imgW="203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6297613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>
            <a:spLocks noChangeAspect="1"/>
          </p:cNvSpPr>
          <p:nvPr/>
        </p:nvSpPr>
        <p:spPr>
          <a:xfrm>
            <a:off x="60198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 rot="420000">
            <a:off x="6347861" y="5572831"/>
            <a:ext cx="1136064" cy="568033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6081252" y="5029200"/>
            <a:ext cx="1676400" cy="1676400"/>
            <a:chOff x="2743200" y="2895600"/>
            <a:chExt cx="1676400" cy="1676400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Straight Arrow Connector 57"/>
          <p:cNvCxnSpPr/>
          <p:nvPr/>
        </p:nvCxnSpPr>
        <p:spPr>
          <a:xfrm>
            <a:off x="6934200" y="5861303"/>
            <a:ext cx="694944" cy="1005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V="1">
            <a:off x="6915647" y="5184648"/>
            <a:ext cx="109728" cy="66751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995652" y="57617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61" name="TextBox 60"/>
          <p:cNvSpPr txBox="1"/>
          <p:nvPr/>
        </p:nvSpPr>
        <p:spPr>
          <a:xfrm>
            <a:off x="6963078" y="519326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3048000" y="5011992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/>
          </p:cNvSpPr>
          <p:nvPr/>
        </p:nvSpPr>
        <p:spPr>
          <a:xfrm rot="420000">
            <a:off x="8437486" y="5105423"/>
            <a:ext cx="224437" cy="1147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2989008" y="50408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p</a:t>
            </a:r>
            <a:endParaRPr lang="en-US" i="1" baseline="-25000" dirty="0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 flipV="1">
            <a:off x="3170903" y="5134895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 flipV="1">
            <a:off x="8503392" y="5134276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8305800" y="5029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q</a:t>
            </a:r>
            <a:endParaRPr lang="en-US" i="1" baseline="-25000" dirty="0"/>
          </a:p>
        </p:txBody>
      </p:sp>
    </p:spTree>
    <p:extLst>
      <p:ext uri="{BB962C8B-B14F-4D97-AF65-F5344CB8AC3E}">
        <p14:creationId xmlns:p14="http://schemas.microsoft.com/office/powerpoint/2010/main" val="17354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6" grpId="0" animBg="1"/>
      <p:bldP spid="42" grpId="0" animBg="1"/>
      <p:bldP spid="43" grpId="0" animBg="1"/>
      <p:bldP spid="47" grpId="0" animBg="1"/>
      <p:bldP spid="50" grpId="0"/>
      <p:bldP spid="51" grpId="0"/>
      <p:bldP spid="53" grpId="0" animBg="1"/>
      <p:bldP spid="54" grpId="0" animBg="1"/>
      <p:bldP spid="60" grpId="0"/>
      <p:bldP spid="61" grpId="0"/>
      <p:bldP spid="62" grpId="0" animBg="1"/>
      <p:bldP spid="63" grpId="0" animBg="1"/>
      <p:bldP spid="64" grpId="0"/>
      <p:bldP spid="65" grpId="0" animBg="1"/>
      <p:bldP spid="66" grpId="0" animBg="1"/>
      <p:bldP spid="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Conformalization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Modified Flow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Since the matrix </a:t>
            </a:r>
            <a:r>
              <a:rPr lang="en-US" i="1" dirty="0" smtClean="0"/>
              <a:t>S</a:t>
            </a:r>
            <a:r>
              <a:rPr lang="en-US" i="1" baseline="30000" dirty="0" smtClean="0"/>
              <a:t>t</a:t>
            </a:r>
            <a:r>
              <a:rPr lang="en-US" dirty="0" smtClean="0"/>
              <a:t> can explode when the local scaling is anisotropic, perform the computation as though the scale was everywhere uniform.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That is, compute the integrals as though the stretch along the principal directions is: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37" name="Picture 8" descr="C:\Talks\Tufts-12\Hand\hand.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0" descr="C:\Talks\Tufts-12\Hand\hand.1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C:\Talks\Tufts-12\Hand\hand.1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C:\Talks\Tufts-12\Hand\hand.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C:\Talks\Tufts-12\Hand\hand.1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720" y="3642852"/>
            <a:ext cx="3401568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Freeform 41"/>
          <p:cNvSpPr/>
          <p:nvPr/>
        </p:nvSpPr>
        <p:spPr>
          <a:xfrm flipV="1">
            <a:off x="3124201" y="5943600"/>
            <a:ext cx="2636520" cy="398206"/>
          </a:xfrm>
          <a:custGeom>
            <a:avLst/>
            <a:gdLst>
              <a:gd name="connsiteX0" fmla="*/ 0 w 3465871"/>
              <a:gd name="connsiteY0" fmla="*/ 398206 h 398206"/>
              <a:gd name="connsiteX1" fmla="*/ 1740309 w 3465871"/>
              <a:gd name="connsiteY1" fmla="*/ 0 h 398206"/>
              <a:gd name="connsiteX2" fmla="*/ 3465871 w 3465871"/>
              <a:gd name="connsiteY2" fmla="*/ 398206 h 398206"/>
              <a:gd name="connsiteX3" fmla="*/ 3465871 w 3465871"/>
              <a:gd name="connsiteY3" fmla="*/ 398206 h 398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871" h="398206">
                <a:moveTo>
                  <a:pt x="0" y="398206"/>
                </a:moveTo>
                <a:cubicBezTo>
                  <a:pt x="581332" y="199103"/>
                  <a:pt x="1162664" y="0"/>
                  <a:pt x="1740309" y="0"/>
                </a:cubicBezTo>
                <a:cubicBezTo>
                  <a:pt x="2317954" y="0"/>
                  <a:pt x="3465871" y="398206"/>
                  <a:pt x="3465871" y="398206"/>
                </a:cubicBezTo>
                <a:lnTo>
                  <a:pt x="3465871" y="398206"/>
                </a:ln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>
            <a:spLocks noChangeAspect="1"/>
          </p:cNvSpPr>
          <p:nvPr/>
        </p:nvSpPr>
        <p:spPr>
          <a:xfrm>
            <a:off x="5334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24348" y="5029200"/>
            <a:ext cx="1676400" cy="1676400"/>
            <a:chOff x="2743200" y="2895600"/>
            <a:chExt cx="1676400" cy="167640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Oval 46"/>
          <p:cNvSpPr>
            <a:spLocks noChangeAspect="1"/>
          </p:cNvSpPr>
          <p:nvPr/>
        </p:nvSpPr>
        <p:spPr>
          <a:xfrm rot="420000">
            <a:off x="806244" y="5181600"/>
            <a:ext cx="1348596" cy="1348596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1456076" y="5860096"/>
            <a:ext cx="692272" cy="104569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endCxn id="47" idx="0"/>
          </p:cNvCxnSpPr>
          <p:nvPr/>
        </p:nvCxnSpPr>
        <p:spPr>
          <a:xfrm flipV="1">
            <a:off x="1452000" y="5186626"/>
            <a:ext cx="110718" cy="666366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491426" y="5779532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51" name="TextBox 50"/>
          <p:cNvSpPr txBox="1"/>
          <p:nvPr/>
        </p:nvSpPr>
        <p:spPr>
          <a:xfrm>
            <a:off x="1448246" y="5302044"/>
            <a:ext cx="365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v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132570"/>
              </p:ext>
            </p:extLst>
          </p:nvPr>
        </p:nvGraphicFramePr>
        <p:xfrm>
          <a:off x="4311650" y="6297613"/>
          <a:ext cx="3540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50" name="Equation" r:id="rId6" imgW="203040" imgH="228600" progId="Equation.3">
                  <p:embed/>
                </p:oleObj>
              </mc:Choice>
              <mc:Fallback>
                <p:oleObj name="Equation" r:id="rId6" imgW="203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650" y="6297613"/>
                        <a:ext cx="354013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>
            <a:spLocks noChangeAspect="1"/>
          </p:cNvSpPr>
          <p:nvPr/>
        </p:nvSpPr>
        <p:spPr>
          <a:xfrm>
            <a:off x="6019800" y="4953000"/>
            <a:ext cx="1828800" cy="182880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 rot="420000">
            <a:off x="6347861" y="5572831"/>
            <a:ext cx="1136064" cy="568033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6081252" y="5029200"/>
            <a:ext cx="1676400" cy="1676400"/>
            <a:chOff x="2743200" y="2895600"/>
            <a:chExt cx="1676400" cy="1676400"/>
          </a:xfrm>
        </p:grpSpPr>
        <p:cxnSp>
          <p:nvCxnSpPr>
            <p:cNvPr id="56" name="Straight Connector 55"/>
            <p:cNvCxnSpPr/>
            <p:nvPr/>
          </p:nvCxnSpPr>
          <p:spPr>
            <a:xfrm>
              <a:off x="3577324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16200000">
              <a:off x="3581400" y="2895600"/>
              <a:ext cx="0" cy="16764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8" name="Straight Arrow Connector 57"/>
          <p:cNvCxnSpPr/>
          <p:nvPr/>
        </p:nvCxnSpPr>
        <p:spPr>
          <a:xfrm>
            <a:off x="6934200" y="5861303"/>
            <a:ext cx="694944" cy="100584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V="1">
            <a:off x="6915647" y="5184648"/>
            <a:ext cx="109728" cy="667512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6995652" y="576170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1</a:t>
            </a:r>
            <a:endParaRPr lang="en-US" i="1" baseline="-25000" dirty="0"/>
          </a:p>
        </p:txBody>
      </p:sp>
      <p:sp>
        <p:nvSpPr>
          <p:cNvPr id="61" name="TextBox 60"/>
          <p:cNvSpPr txBox="1"/>
          <p:nvPr/>
        </p:nvSpPr>
        <p:spPr>
          <a:xfrm>
            <a:off x="6963078" y="519326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w</a:t>
            </a:r>
            <a:r>
              <a:rPr lang="en-US" baseline="-25000" dirty="0" smtClean="0">
                <a:sym typeface="Symbol"/>
              </a:rPr>
              <a:t>2</a:t>
            </a:r>
            <a:endParaRPr lang="en-US" i="1" baseline="-25000" dirty="0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3048000" y="5011992"/>
            <a:ext cx="304800" cy="3048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/>
          </p:cNvSpPr>
          <p:nvPr/>
        </p:nvSpPr>
        <p:spPr>
          <a:xfrm rot="420000">
            <a:off x="8437486" y="5105423"/>
            <a:ext cx="224437" cy="1147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2989008" y="5040868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p</a:t>
            </a:r>
            <a:endParaRPr lang="en-US" i="1" baseline="-25000" dirty="0"/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 flipV="1">
            <a:off x="3170903" y="5134895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>
            <a:spLocks noChangeAspect="1"/>
          </p:cNvSpPr>
          <p:nvPr/>
        </p:nvSpPr>
        <p:spPr>
          <a:xfrm flipV="1">
            <a:off x="8503392" y="5134276"/>
            <a:ext cx="73152" cy="7315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8305800" y="50292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ym typeface="Symbol"/>
              </a:rPr>
              <a:t>q</a:t>
            </a:r>
            <a:endParaRPr lang="en-US" i="1" baseline="-25000" dirty="0"/>
          </a:p>
        </p:txBody>
      </p:sp>
      <p:sp>
        <p:nvSpPr>
          <p:cNvPr id="68" name="Oval 67"/>
          <p:cNvSpPr>
            <a:spLocks noChangeAspect="1"/>
          </p:cNvSpPr>
          <p:nvPr/>
        </p:nvSpPr>
        <p:spPr>
          <a:xfrm>
            <a:off x="6479075" y="5422488"/>
            <a:ext cx="876587" cy="876587"/>
          </a:xfrm>
          <a:prstGeom prst="ellipse">
            <a:avLst/>
          </a:pr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370405"/>
              </p:ext>
            </p:extLst>
          </p:nvPr>
        </p:nvGraphicFramePr>
        <p:xfrm>
          <a:off x="3502025" y="4405313"/>
          <a:ext cx="244157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51" name="Equation" r:id="rId8" imgW="990360" imgH="253800" progId="Equation.3">
                  <p:embed/>
                </p:oleObj>
              </mc:Choice>
              <mc:Fallback>
                <p:oleObj name="Equation" r:id="rId8" imgW="990360" imgH="253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2025" y="4405313"/>
                        <a:ext cx="2441575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Oval 70"/>
          <p:cNvSpPr>
            <a:spLocks noChangeAspect="1"/>
          </p:cNvSpPr>
          <p:nvPr/>
        </p:nvSpPr>
        <p:spPr>
          <a:xfrm>
            <a:off x="8459410" y="5079691"/>
            <a:ext cx="160298" cy="160298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5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3" grpId="0" animBg="1"/>
      <p:bldP spid="68" grpId="0" animBg="1"/>
      <p:bldP spid="7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Conformalization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Modified Flow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 smtClean="0"/>
              <a:t>Since the matrix </a:t>
            </a:r>
            <a:r>
              <a:rPr lang="en-US" i="1" dirty="0" smtClean="0"/>
              <a:t>S</a:t>
            </a:r>
            <a:r>
              <a:rPr lang="en-US" i="1" baseline="30000" dirty="0" smtClean="0"/>
              <a:t>t</a:t>
            </a:r>
            <a:r>
              <a:rPr lang="en-US" dirty="0" smtClean="0"/>
              <a:t> can explode when the local scaling is anisotropic, perform the computation as though the scale was everywhere uniform.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That is, compute the integrals as though the stretch along the principal directions is: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Then the mass matrix becomes: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440103"/>
              </p:ext>
            </p:extLst>
          </p:nvPr>
        </p:nvGraphicFramePr>
        <p:xfrm>
          <a:off x="815975" y="5800725"/>
          <a:ext cx="750887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999" name="Equation" r:id="rId4" imgW="3048000" imgH="368300" progId="Equation.3">
                  <p:embed/>
                </p:oleObj>
              </mc:Choice>
              <mc:Fallback>
                <p:oleObj name="Equation" r:id="rId4" imgW="3048000" imgH="368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975" y="5800725"/>
                        <a:ext cx="7508875" cy="90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370405"/>
              </p:ext>
            </p:extLst>
          </p:nvPr>
        </p:nvGraphicFramePr>
        <p:xfrm>
          <a:off x="3502025" y="4405313"/>
          <a:ext cx="244157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00" name="Equation" r:id="rId6" imgW="990360" imgH="253800" progId="Equation.3">
                  <p:embed/>
                </p:oleObj>
              </mc:Choice>
              <mc:Fallback>
                <p:oleObj name="Equation" r:id="rId6" imgW="990360" imgH="253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2025" y="4405313"/>
                        <a:ext cx="2441575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7406148" y="5715000"/>
            <a:ext cx="11430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4434348" y="5606844"/>
            <a:ext cx="4205748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38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Conformalization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Modified Flow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 smtClean="0"/>
              <a:t>Since the matrix </a:t>
            </a:r>
            <a:r>
              <a:rPr lang="en-US" i="1" dirty="0" smtClean="0"/>
              <a:t>S</a:t>
            </a:r>
            <a:r>
              <a:rPr lang="en-US" i="1" baseline="30000" dirty="0" smtClean="0"/>
              <a:t>t</a:t>
            </a:r>
            <a:r>
              <a:rPr lang="en-US" dirty="0" smtClean="0"/>
              <a:t> can explode when the local scaling is anisotropic, perform the computation as though the scale was everywhere uniform.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That is, compute the integrals as though the stretch along the principal directions is: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And the stiffness </a:t>
            </a:r>
            <a:r>
              <a:rPr lang="en-US" dirty="0"/>
              <a:t>matrix becomes: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627432"/>
              </p:ext>
            </p:extLst>
          </p:nvPr>
        </p:nvGraphicFramePr>
        <p:xfrm>
          <a:off x="533400" y="5551488"/>
          <a:ext cx="7851775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25" name="Equation" r:id="rId4" imgW="3187440" imgH="469800" progId="Equation.3">
                  <p:embed/>
                </p:oleObj>
              </mc:Choice>
              <mc:Fallback>
                <p:oleObj name="Equation" r:id="rId4" imgW="3187440" imgH="469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551488"/>
                        <a:ext cx="7851775" cy="1154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370405"/>
              </p:ext>
            </p:extLst>
          </p:nvPr>
        </p:nvGraphicFramePr>
        <p:xfrm>
          <a:off x="3502025" y="4405313"/>
          <a:ext cx="244157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26" name="Equation" r:id="rId6" imgW="990170" imgH="253890" progId="Equation.3">
                  <p:embed/>
                </p:oleObj>
              </mc:Choice>
              <mc:Fallback>
                <p:oleObj name="Equation" r:id="rId6" imgW="990170" imgH="25389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2025" y="4405313"/>
                        <a:ext cx="2441575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7596187" y="5715000"/>
            <a:ext cx="11430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776787" y="5606844"/>
            <a:ext cx="4205748" cy="1066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Discrete </a:t>
            </a:r>
            <a:r>
              <a:rPr lang="en-US" dirty="0" err="1" smtClean="0"/>
              <a:t>Conformalized</a:t>
            </a:r>
            <a:r>
              <a:rPr lang="en-US" dirty="0" smtClean="0"/>
              <a:t> MCF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>
                <a:sym typeface="Symbol"/>
              </a:rPr>
              <a:t>Implementation</a:t>
            </a:r>
            <a:r>
              <a:rPr lang="en-US" dirty="0" smtClean="0">
                <a:sym typeface="Symbol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Given coefficients </a:t>
            </a:r>
            <a:r>
              <a:rPr lang="en-US" i="1" dirty="0" err="1" smtClean="0">
                <a:sym typeface="Symbol"/>
              </a:rPr>
              <a:t>x</a:t>
            </a:r>
            <a:r>
              <a:rPr lang="en-US" i="1" baseline="30000" dirty="0" err="1" smtClean="0">
                <a:sym typeface="Symbol"/>
              </a:rPr>
              <a:t>t</a:t>
            </a:r>
            <a:r>
              <a:rPr lang="en-US" baseline="30000" dirty="0" smtClean="0">
                <a:sym typeface="Symbol"/>
              </a:rPr>
              <a:t>=0</a:t>
            </a:r>
            <a:r>
              <a:rPr lang="en-US" dirty="0" smtClean="0">
                <a:sym typeface="Symbol"/>
              </a:rPr>
              <a:t> of the initial embedding: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0.  Compute the matrix </a:t>
            </a:r>
            <a:r>
              <a:rPr lang="en-US" i="1" dirty="0" smtClean="0">
                <a:sym typeface="Symbol"/>
              </a:rPr>
              <a:t>S</a:t>
            </a:r>
            <a:r>
              <a:rPr lang="en-US" baseline="30000" dirty="0" smtClean="0">
                <a:sym typeface="Symbol"/>
              </a:rPr>
              <a:t>0</a:t>
            </a:r>
            <a:r>
              <a:rPr lang="en-US" dirty="0" smtClean="0">
                <a:sym typeface="Symbol"/>
              </a:rPr>
              <a:t>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Compute the matrix </a:t>
            </a:r>
            <a:r>
              <a:rPr lang="en-US" i="1" dirty="0" smtClean="0">
                <a:sym typeface="Symbol"/>
              </a:rPr>
              <a:t>M</a:t>
            </a:r>
            <a:r>
              <a:rPr lang="en-US" i="1" baseline="30000" dirty="0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Symbol"/>
              </a:rPr>
              <a:t>Solve for the coefficients at time </a:t>
            </a:r>
            <a:r>
              <a:rPr lang="en-US" i="1" dirty="0">
                <a:sym typeface="Symbol"/>
              </a:rPr>
              <a:t>t</a:t>
            </a:r>
            <a:r>
              <a:rPr lang="en-US" dirty="0">
                <a:sym typeface="Symbol"/>
              </a:rPr>
              <a:t>+</a:t>
            </a:r>
            <a:r>
              <a:rPr lang="en-US" i="1" dirty="0">
                <a:sym typeface="Symbol"/>
              </a:rPr>
              <a:t></a:t>
            </a:r>
            <a:r>
              <a:rPr lang="en-US" dirty="0">
                <a:sym typeface="Symbol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ym typeface="Symbol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Set </a:t>
            </a:r>
            <a:r>
              <a:rPr lang="en-US" i="1" dirty="0" err="1" smtClean="0">
                <a:sym typeface="Symbol"/>
              </a:rPr>
              <a:t>t</a:t>
            </a:r>
            <a:r>
              <a:rPr lang="en-US" dirty="0" err="1" smtClean="0">
                <a:sym typeface="Symbol"/>
              </a:rPr>
              <a:t></a:t>
            </a:r>
            <a:r>
              <a:rPr lang="en-US" i="1" dirty="0" err="1" smtClean="0">
                <a:sym typeface="Symbol"/>
              </a:rPr>
              <a:t>t</a:t>
            </a:r>
            <a:r>
              <a:rPr lang="en-US" dirty="0">
                <a:sym typeface="Symbol"/>
              </a:rPr>
              <a:t>+</a:t>
            </a:r>
            <a:r>
              <a:rPr lang="en-US" i="1" dirty="0" smtClean="0">
                <a:sym typeface="Symbol"/>
              </a:rPr>
              <a:t></a:t>
            </a:r>
            <a:r>
              <a:rPr lang="en-US" dirty="0" smtClean="0">
                <a:sym typeface="Symbol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Go back to step 1.</a:t>
            </a: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105400" y="5715000"/>
            <a:ext cx="36576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373257"/>
              </p:ext>
            </p:extLst>
          </p:nvPr>
        </p:nvGraphicFramePr>
        <p:xfrm>
          <a:off x="2819400" y="4238625"/>
          <a:ext cx="34385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5" name="Equation" r:id="rId4" imgW="1396800" imgH="228600" progId="Equation.3">
                  <p:embed/>
                </p:oleObj>
              </mc:Choice>
              <mc:Fallback>
                <p:oleObj name="Equation" r:id="rId4" imgW="13968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238625"/>
                        <a:ext cx="3438525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778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Mean-Curvature Flow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Discretization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Identifying and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Modifying</a:t>
            </a:r>
          </a:p>
          <a:p>
            <a:r>
              <a:rPr lang="en-US" dirty="0" smtClean="0"/>
              <a:t>Evaluation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0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Mean-Curvature Flow (Curves)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Smooth by evolving along the normal direction, proportional to the (mean) curvature.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evolution always</a:t>
            </a:r>
            <a:br>
              <a:rPr lang="en-US" dirty="0"/>
            </a:br>
            <a:r>
              <a:rPr lang="en-US" dirty="0"/>
              <a:t>converges to a “round”</a:t>
            </a:r>
            <a:br>
              <a:rPr lang="en-US" dirty="0"/>
            </a:br>
            <a:r>
              <a:rPr lang="en-US" dirty="0"/>
              <a:t>point [Grayson ’87].</a:t>
            </a:r>
          </a:p>
        </p:txBody>
      </p:sp>
      <p:pic>
        <p:nvPicPr>
          <p:cNvPr id="4" name="dumbbell.2D.NoRescal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00016" y="2514600"/>
            <a:ext cx="4215384" cy="421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Evolving over time we get: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723900" y="2143162"/>
            <a:ext cx="6515100" cy="2124038"/>
            <a:chOff x="723900" y="2143162"/>
            <a:chExt cx="6515100" cy="2124038"/>
          </a:xfrm>
        </p:grpSpPr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4755537"/>
                </p:ext>
              </p:extLst>
            </p:nvPr>
          </p:nvGraphicFramePr>
          <p:xfrm>
            <a:off x="2460625" y="2600362"/>
            <a:ext cx="1959265" cy="1666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332" name="Equation" r:id="rId4" imgW="850680" imgH="723600" progId="Equation.3">
                    <p:embed/>
                  </p:oleObj>
                </mc:Choice>
                <mc:Fallback>
                  <p:oleObj name="Equation" r:id="rId4" imgW="850680" imgH="723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460625" y="2600362"/>
                          <a:ext cx="1959265" cy="16668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" name="TextBox 44"/>
            <p:cNvSpPr txBox="1"/>
            <p:nvPr/>
          </p:nvSpPr>
          <p:spPr>
            <a:xfrm>
              <a:off x="2286000" y="2143162"/>
              <a:ext cx="21486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Traditional MCF</a:t>
              </a:r>
              <a:endParaRPr lang="en-US" sz="24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14850" y="2143162"/>
              <a:ext cx="27241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Conformalized</a:t>
              </a:r>
              <a:r>
                <a:rPr lang="en-US" sz="2400" dirty="0" smtClean="0"/>
                <a:t> MCF</a:t>
              </a:r>
              <a:endParaRPr lang="en-US" sz="2400" dirty="0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211038" y="2143162"/>
              <a:ext cx="5027962" cy="20799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2009195"/>
                </p:ext>
              </p:extLst>
            </p:nvPr>
          </p:nvGraphicFramePr>
          <p:xfrm>
            <a:off x="4876800" y="2644045"/>
            <a:ext cx="1959265" cy="15791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333" name="Equation" r:id="rId6" imgW="850680" imgH="685800" progId="Equation.3">
                    <p:embed/>
                  </p:oleObj>
                </mc:Choice>
                <mc:Fallback>
                  <p:oleObj name="Equation" r:id="rId6" imgW="850680" imgH="685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76800" y="2644045"/>
                          <a:ext cx="1959265" cy="15791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9" name="Straight Connector 48"/>
            <p:cNvCxnSpPr/>
            <p:nvPr/>
          </p:nvCxnSpPr>
          <p:spPr>
            <a:xfrm>
              <a:off x="4532662" y="2143162"/>
              <a:ext cx="0" cy="20799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723900" y="30575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723900" y="36671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908887" y="2610542"/>
              <a:ext cx="1302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Catenoid</a:t>
              </a:r>
              <a:endParaRPr lang="en-US" sz="24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150363" y="3133762"/>
              <a:ext cx="10606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Sphere</a:t>
              </a:r>
              <a:endParaRPr lang="en-US" sz="2400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97244" y="3738897"/>
              <a:ext cx="1213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Cylinder</a:t>
              </a:r>
              <a:endParaRPr lang="en-US" sz="2400" dirty="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723900" y="2600362"/>
              <a:ext cx="6515100" cy="16227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Basic Shapes</a:t>
            </a:r>
            <a:endParaRPr lang="en-US" dirty="0"/>
          </a:p>
        </p:txBody>
      </p:sp>
      <p:pic>
        <p:nvPicPr>
          <p:cNvPr id="91140" name="Picture 4" descr="C:\Talks\Tufts-12\Cylinders\cylinder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95800"/>
            <a:ext cx="23622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Talks\Tufts-12\Cylinders\catenoid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5720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ounded Rectangle 29"/>
          <p:cNvSpPr/>
          <p:nvPr/>
        </p:nvSpPr>
        <p:spPr>
          <a:xfrm>
            <a:off x="2438400" y="2610542"/>
            <a:ext cx="3581400" cy="447020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2439638" y="3116554"/>
            <a:ext cx="4429248" cy="523220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2439638" y="3711406"/>
            <a:ext cx="4037362" cy="523220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914400" y="4505980"/>
            <a:ext cx="2438400" cy="2275820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5943600" y="4495800"/>
            <a:ext cx="2438400" cy="2275820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1241" name="Picture 105" descr="C:\Talks\SGP-12 (cMCF)\spher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744" y="4645152"/>
            <a:ext cx="2057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3429000" y="4495800"/>
            <a:ext cx="2438400" cy="2275820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89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5" grpId="0" animBg="1"/>
      <p:bldP spid="35" grpId="1" animBg="1"/>
      <p:bldP spid="36" grpId="0" animBg="1"/>
      <p:bldP spid="37" grpId="0" animBg="1"/>
      <p:bldP spid="37" grpId="1" animBg="1"/>
      <p:bldP spid="39" grpId="0" animBg="1"/>
      <p:bldP spid="38" grpId="0" animBg="1"/>
      <p:bldP spid="3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Basic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Evolving over time we get:</a:t>
            </a: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For traditional MCF, the cylinder</a:t>
            </a:r>
            <a:br>
              <a:rPr lang="en-US" dirty="0" smtClean="0">
                <a:sym typeface="Symbol"/>
              </a:rPr>
            </a:br>
            <a:r>
              <a:rPr lang="en-US" dirty="0" smtClean="0">
                <a:sym typeface="Symbol"/>
              </a:rPr>
              <a:t>collapses at roughly the same rate as</a:t>
            </a:r>
            <a:br>
              <a:rPr lang="en-US" dirty="0" smtClean="0">
                <a:sym typeface="Symbol"/>
              </a:rPr>
            </a:br>
            <a:r>
              <a:rPr lang="en-US" dirty="0" smtClean="0">
                <a:sym typeface="Symbol"/>
              </a:rPr>
              <a:t>the sphere.</a:t>
            </a:r>
          </a:p>
          <a:p>
            <a:pPr marL="457200" indent="-457200">
              <a:buFont typeface="Symbol"/>
              <a:buChar char="Þ"/>
            </a:pPr>
            <a:r>
              <a:rPr lang="en-US" dirty="0">
                <a:sym typeface="Symbol"/>
              </a:rPr>
              <a:t>If the cylinder is long enough, it will collapse before the top evolves down to a disk.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23900" y="2143162"/>
            <a:ext cx="6515100" cy="2079992"/>
            <a:chOff x="723900" y="2143162"/>
            <a:chExt cx="6515100" cy="2079992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4869241"/>
                </p:ext>
              </p:extLst>
            </p:nvPr>
          </p:nvGraphicFramePr>
          <p:xfrm>
            <a:off x="2359375" y="2673350"/>
            <a:ext cx="2163762" cy="1520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83" name="Equation" r:id="rId4" imgW="939600" imgH="660240" progId="Equation.3">
                    <p:embed/>
                  </p:oleObj>
                </mc:Choice>
                <mc:Fallback>
                  <p:oleObj name="Equation" r:id="rId4" imgW="939600" imgH="6602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359375" y="2673350"/>
                          <a:ext cx="2163762" cy="1520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2286000" y="2143162"/>
              <a:ext cx="21486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Traditional MCF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32662" y="2143162"/>
              <a:ext cx="2706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Conformalized</a:t>
              </a:r>
              <a:r>
                <a:rPr lang="en-US" sz="2400" dirty="0" smtClean="0"/>
                <a:t> MCF</a:t>
              </a:r>
              <a:endParaRPr lang="en-US" sz="24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211038" y="2143162"/>
              <a:ext cx="5027962" cy="20799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6351682"/>
                </p:ext>
              </p:extLst>
            </p:nvPr>
          </p:nvGraphicFramePr>
          <p:xfrm>
            <a:off x="4800600" y="2673350"/>
            <a:ext cx="2163763" cy="1519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384" name="Equation" r:id="rId6" imgW="939600" imgH="660240" progId="Equation.3">
                    <p:embed/>
                  </p:oleObj>
                </mc:Choice>
                <mc:Fallback>
                  <p:oleObj name="Equation" r:id="rId6" imgW="939600" imgH="6602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600" y="2673350"/>
                          <a:ext cx="2163763" cy="1519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6" name="Straight Connector 15"/>
            <p:cNvCxnSpPr/>
            <p:nvPr/>
          </p:nvCxnSpPr>
          <p:spPr>
            <a:xfrm>
              <a:off x="4532662" y="2143162"/>
              <a:ext cx="0" cy="20799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23900" y="30575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23900" y="36671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908887" y="2610542"/>
              <a:ext cx="1302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Catenoid</a:t>
              </a:r>
              <a:endParaRPr lang="en-US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50363" y="3133762"/>
              <a:ext cx="10606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Sphere</a:t>
              </a:r>
              <a:endParaRPr lang="en-US" sz="2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97244" y="3738897"/>
              <a:ext cx="1213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Cylinder</a:t>
              </a:r>
              <a:endParaRPr lang="en-US" sz="2400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23900" y="2600362"/>
              <a:ext cx="6515100" cy="16227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2" descr="C:\Talks\Tufts-12\Cylinders\short.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644" y="1189704"/>
            <a:ext cx="18669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>
            <a:stCxn id="6" idx="3"/>
            <a:endCxn id="19" idx="0"/>
          </p:cNvCxnSpPr>
          <p:nvPr/>
        </p:nvCxnSpPr>
        <p:spPr>
          <a:xfrm flipV="1">
            <a:off x="4510802" y="1189704"/>
            <a:ext cx="3587292" cy="217998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25" idx="3"/>
          </p:cNvCxnSpPr>
          <p:nvPr/>
        </p:nvCxnSpPr>
        <p:spPr>
          <a:xfrm flipV="1">
            <a:off x="4494562" y="3738897"/>
            <a:ext cx="2744438" cy="2308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2362200" y="3072207"/>
            <a:ext cx="2148602" cy="59495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2363299" y="3672245"/>
            <a:ext cx="2131263" cy="59495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5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Basic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Evolving over time we get:</a:t>
            </a: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r>
              <a:rPr lang="en-US" dirty="0">
                <a:sym typeface="Symbol"/>
              </a:rPr>
              <a:t>For traditional MCF, the </a:t>
            </a:r>
            <a:r>
              <a:rPr lang="en-US" dirty="0" smtClean="0">
                <a:sym typeface="Symbol"/>
              </a:rPr>
              <a:t>cylinder</a:t>
            </a:r>
            <a:r>
              <a:rPr lang="en-US" dirty="0">
                <a:sym typeface="Symbol"/>
              </a:rPr>
              <a:t/>
            </a:r>
            <a:br>
              <a:rPr lang="en-US" dirty="0">
                <a:sym typeface="Symbol"/>
              </a:rPr>
            </a:br>
            <a:r>
              <a:rPr lang="en-US" dirty="0" smtClean="0">
                <a:sym typeface="Symbol"/>
              </a:rPr>
              <a:t>collapses </a:t>
            </a:r>
            <a:r>
              <a:rPr lang="en-US" dirty="0">
                <a:sym typeface="Symbol"/>
              </a:rPr>
              <a:t>at roughly the same rate as</a:t>
            </a:r>
            <a:br>
              <a:rPr lang="en-US" dirty="0">
                <a:sym typeface="Symbol"/>
              </a:rPr>
            </a:br>
            <a:r>
              <a:rPr lang="en-US" dirty="0">
                <a:sym typeface="Symbol"/>
              </a:rPr>
              <a:t>the sphere.</a:t>
            </a:r>
          </a:p>
          <a:p>
            <a:pPr marL="457200" indent="-457200">
              <a:buFont typeface="Symbol"/>
              <a:buChar char="Þ"/>
            </a:pPr>
            <a:r>
              <a:rPr lang="en-US" dirty="0" smtClean="0">
                <a:sym typeface="Symbol"/>
              </a:rPr>
              <a:t>If </a:t>
            </a:r>
            <a:r>
              <a:rPr lang="en-US" dirty="0">
                <a:sym typeface="Symbol"/>
              </a:rPr>
              <a:t>the cylinder is long enough, </a:t>
            </a:r>
            <a:r>
              <a:rPr lang="en-US" dirty="0" smtClean="0">
                <a:sym typeface="Symbol"/>
              </a:rPr>
              <a:t>it will collapse before the top evolves down to </a:t>
            </a:r>
            <a:r>
              <a:rPr lang="en-US" dirty="0">
                <a:sym typeface="Symbol"/>
              </a:rPr>
              <a:t>a disk.</a:t>
            </a: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23900" y="2143162"/>
            <a:ext cx="6515100" cy="2079992"/>
            <a:chOff x="723900" y="2143162"/>
            <a:chExt cx="6515100" cy="2079992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6421504"/>
                </p:ext>
              </p:extLst>
            </p:nvPr>
          </p:nvGraphicFramePr>
          <p:xfrm>
            <a:off x="2359375" y="2673350"/>
            <a:ext cx="2163762" cy="1520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34" name="Equation" r:id="rId6" imgW="939600" imgH="660240" progId="Equation.3">
                    <p:embed/>
                  </p:oleObj>
                </mc:Choice>
                <mc:Fallback>
                  <p:oleObj name="Equation" r:id="rId6" imgW="939600" imgH="6602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359375" y="2673350"/>
                          <a:ext cx="2163762" cy="1520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2286000" y="2143162"/>
              <a:ext cx="21486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Traditional MCF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32662" y="2143162"/>
              <a:ext cx="2706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Conformalized</a:t>
              </a:r>
              <a:r>
                <a:rPr lang="en-US" sz="2400" dirty="0" smtClean="0"/>
                <a:t> MCF</a:t>
              </a:r>
              <a:endParaRPr lang="en-US" sz="24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211038" y="2143162"/>
              <a:ext cx="5027962" cy="20799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1244693"/>
                </p:ext>
              </p:extLst>
            </p:nvPr>
          </p:nvGraphicFramePr>
          <p:xfrm>
            <a:off x="4800600" y="2673350"/>
            <a:ext cx="2165350" cy="1519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35" name="Equation" r:id="rId8" imgW="939600" imgH="660240" progId="Equation.3">
                    <p:embed/>
                  </p:oleObj>
                </mc:Choice>
                <mc:Fallback>
                  <p:oleObj name="Equation" r:id="rId8" imgW="939600" imgH="6602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600" y="2673350"/>
                          <a:ext cx="2165350" cy="1519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6" name="Straight Connector 15"/>
            <p:cNvCxnSpPr/>
            <p:nvPr/>
          </p:nvCxnSpPr>
          <p:spPr>
            <a:xfrm>
              <a:off x="4532662" y="2143162"/>
              <a:ext cx="0" cy="20799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23900" y="30575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23900" y="36671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908887" y="2610542"/>
              <a:ext cx="1302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Catenoid</a:t>
              </a:r>
              <a:endParaRPr lang="en-US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50363" y="3133762"/>
              <a:ext cx="10606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Sphere</a:t>
              </a:r>
              <a:endParaRPr lang="en-US" sz="2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97244" y="3738897"/>
              <a:ext cx="1213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Cylinder</a:t>
              </a:r>
              <a:endParaRPr lang="en-US" sz="2400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23900" y="2600362"/>
              <a:ext cx="6515100" cy="16227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shor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56656" y="1189704"/>
            <a:ext cx="18669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Basic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Evolving over time we get:</a:t>
            </a: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For </a:t>
            </a:r>
            <a:r>
              <a:rPr lang="en-US" dirty="0" err="1" smtClean="0">
                <a:sym typeface="Symbol"/>
              </a:rPr>
              <a:t>conformalized</a:t>
            </a:r>
            <a:r>
              <a:rPr lang="en-US" dirty="0" smtClean="0">
                <a:sym typeface="Symbol"/>
              </a:rPr>
              <a:t> MCF, the cylinder’s</a:t>
            </a:r>
            <a:br>
              <a:rPr lang="en-US" dirty="0" smtClean="0">
                <a:sym typeface="Symbol"/>
              </a:rPr>
            </a:br>
            <a:r>
              <a:rPr lang="en-US" dirty="0" smtClean="0">
                <a:sym typeface="Symbol"/>
              </a:rPr>
              <a:t>collapse does not accelerate with time,</a:t>
            </a:r>
            <a:br>
              <a:rPr lang="en-US" dirty="0" smtClean="0">
                <a:sym typeface="Symbol"/>
              </a:rPr>
            </a:br>
            <a:r>
              <a:rPr lang="en-US" dirty="0" smtClean="0">
                <a:sym typeface="Symbol"/>
              </a:rPr>
              <a:t>while the sphere’s does.</a:t>
            </a:r>
          </a:p>
          <a:p>
            <a:pPr marL="457200" indent="-457200">
              <a:buNone/>
            </a:pPr>
            <a:r>
              <a:rPr lang="en-US" dirty="0">
                <a:sym typeface="Symbol"/>
              </a:rPr>
              <a:t> This allows the top to evolve to a disk without </a:t>
            </a:r>
            <a:r>
              <a:rPr lang="en-US" dirty="0" smtClean="0">
                <a:sym typeface="Symbol"/>
              </a:rPr>
              <a:t>the shape collapsing in on </a:t>
            </a:r>
            <a:r>
              <a:rPr lang="en-US" dirty="0">
                <a:sym typeface="Symbol"/>
              </a:rPr>
              <a:t>itself.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23900" y="2143162"/>
            <a:ext cx="6515100" cy="2079992"/>
            <a:chOff x="723900" y="2143162"/>
            <a:chExt cx="6515100" cy="2079992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7563406"/>
                </p:ext>
              </p:extLst>
            </p:nvPr>
          </p:nvGraphicFramePr>
          <p:xfrm>
            <a:off x="2359375" y="2673350"/>
            <a:ext cx="2163762" cy="1520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07" name="Equation" r:id="rId4" imgW="939600" imgH="660240" progId="Equation.3">
                    <p:embed/>
                  </p:oleObj>
                </mc:Choice>
                <mc:Fallback>
                  <p:oleObj name="Equation" r:id="rId4" imgW="939600" imgH="6602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359375" y="2673350"/>
                          <a:ext cx="2163762" cy="1520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2286000" y="2143162"/>
              <a:ext cx="21486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Traditional MCF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32662" y="2143162"/>
              <a:ext cx="2706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Conformalized</a:t>
              </a:r>
              <a:r>
                <a:rPr lang="en-US" sz="2400" dirty="0" smtClean="0"/>
                <a:t> MCF</a:t>
              </a:r>
              <a:endParaRPr lang="en-US" sz="24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211038" y="2143162"/>
              <a:ext cx="5027962" cy="20799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46570262"/>
                </p:ext>
              </p:extLst>
            </p:nvPr>
          </p:nvGraphicFramePr>
          <p:xfrm>
            <a:off x="4800600" y="2673350"/>
            <a:ext cx="2163763" cy="1519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408" name="Equation" r:id="rId6" imgW="939600" imgH="660240" progId="Equation.3">
                    <p:embed/>
                  </p:oleObj>
                </mc:Choice>
                <mc:Fallback>
                  <p:oleObj name="Equation" r:id="rId6" imgW="939600" imgH="6602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600" y="2673350"/>
                          <a:ext cx="2163763" cy="1519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6" name="Straight Connector 15"/>
            <p:cNvCxnSpPr/>
            <p:nvPr/>
          </p:nvCxnSpPr>
          <p:spPr>
            <a:xfrm>
              <a:off x="4532662" y="2143162"/>
              <a:ext cx="0" cy="20799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23900" y="30575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23900" y="36671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908887" y="2610542"/>
              <a:ext cx="1302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Catenoid</a:t>
              </a:r>
              <a:endParaRPr lang="en-US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50363" y="3133762"/>
              <a:ext cx="10606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Sphere</a:t>
              </a:r>
              <a:endParaRPr lang="en-US" sz="2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97244" y="3738897"/>
              <a:ext cx="1213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Cylinder</a:t>
              </a:r>
              <a:endParaRPr lang="en-US" sz="2400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23900" y="2600362"/>
              <a:ext cx="6515100" cy="16227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9" name="Picture 2" descr="C:\Talks\Tufts-12\Cylinders\long.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156" y="90360"/>
            <a:ext cx="1268952" cy="655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Arrow Connector 29"/>
          <p:cNvCxnSpPr>
            <a:stCxn id="25" idx="3"/>
          </p:cNvCxnSpPr>
          <p:nvPr/>
        </p:nvCxnSpPr>
        <p:spPr>
          <a:xfrm flipV="1">
            <a:off x="6944996" y="3854311"/>
            <a:ext cx="1132204" cy="11541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6" idx="3"/>
          </p:cNvCxnSpPr>
          <p:nvPr/>
        </p:nvCxnSpPr>
        <p:spPr>
          <a:xfrm flipV="1">
            <a:off x="6944996" y="225876"/>
            <a:ext cx="1220992" cy="31438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4800600" y="3072207"/>
            <a:ext cx="2144396" cy="59495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>
            <a:off x="4800600" y="3672245"/>
            <a:ext cx="2144396" cy="59495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62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 of Basic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ym typeface="Symbol"/>
              </a:rPr>
              <a:t>Evolving over time we get:</a:t>
            </a: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r>
              <a:rPr lang="en-US" dirty="0">
                <a:sym typeface="Symbol"/>
              </a:rPr>
              <a:t>For </a:t>
            </a:r>
            <a:r>
              <a:rPr lang="en-US" dirty="0" err="1" smtClean="0">
                <a:sym typeface="Symbol"/>
              </a:rPr>
              <a:t>conformalized</a:t>
            </a:r>
            <a:r>
              <a:rPr lang="en-US" dirty="0" smtClean="0">
                <a:sym typeface="Symbol"/>
              </a:rPr>
              <a:t> MCF</a:t>
            </a:r>
            <a:r>
              <a:rPr lang="en-US" dirty="0">
                <a:sym typeface="Symbol"/>
              </a:rPr>
              <a:t>, the cylinder’s</a:t>
            </a:r>
            <a:br>
              <a:rPr lang="en-US" dirty="0">
                <a:sym typeface="Symbol"/>
              </a:rPr>
            </a:br>
            <a:r>
              <a:rPr lang="en-US" dirty="0">
                <a:sym typeface="Symbol"/>
              </a:rPr>
              <a:t>collapse </a:t>
            </a:r>
            <a:r>
              <a:rPr lang="en-US" dirty="0" smtClean="0">
                <a:sym typeface="Symbol"/>
              </a:rPr>
              <a:t>does not </a:t>
            </a:r>
            <a:r>
              <a:rPr lang="en-US" dirty="0">
                <a:sym typeface="Symbol"/>
              </a:rPr>
              <a:t>accelerate with time,</a:t>
            </a:r>
            <a:br>
              <a:rPr lang="en-US" dirty="0">
                <a:sym typeface="Symbol"/>
              </a:rPr>
            </a:br>
            <a:r>
              <a:rPr lang="en-US" dirty="0">
                <a:sym typeface="Symbol"/>
              </a:rPr>
              <a:t>while the sphere’s does.</a:t>
            </a:r>
          </a:p>
          <a:p>
            <a:pPr marL="457200" indent="-457200">
              <a:buNone/>
            </a:pPr>
            <a:r>
              <a:rPr lang="en-US" dirty="0">
                <a:sym typeface="Symbol"/>
              </a:rPr>
              <a:t> This allows the top to evolve to a disk without the shape collapsing in on itself.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23900" y="2143162"/>
            <a:ext cx="6515100" cy="2079992"/>
            <a:chOff x="723900" y="2143162"/>
            <a:chExt cx="6515100" cy="2079992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9985516"/>
                </p:ext>
              </p:extLst>
            </p:nvPr>
          </p:nvGraphicFramePr>
          <p:xfrm>
            <a:off x="2359375" y="2673350"/>
            <a:ext cx="2163762" cy="1520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426" name="Equation" r:id="rId6" imgW="939600" imgH="660240" progId="Equation.3">
                    <p:embed/>
                  </p:oleObj>
                </mc:Choice>
                <mc:Fallback>
                  <p:oleObj name="Equation" r:id="rId6" imgW="939600" imgH="6602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359375" y="2673350"/>
                          <a:ext cx="2163762" cy="1520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2286000" y="2143162"/>
              <a:ext cx="21486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Traditional MCF</a:t>
              </a:r>
              <a:endParaRPr lang="en-US" sz="2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32662" y="2143162"/>
              <a:ext cx="2706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 smtClean="0"/>
                <a:t>Conformalized</a:t>
              </a:r>
              <a:r>
                <a:rPr lang="en-US" sz="2400" dirty="0" smtClean="0"/>
                <a:t> MCF</a:t>
              </a:r>
              <a:endParaRPr lang="en-US" sz="2400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211038" y="2143162"/>
              <a:ext cx="5027962" cy="20799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77800158"/>
                </p:ext>
              </p:extLst>
            </p:nvPr>
          </p:nvGraphicFramePr>
          <p:xfrm>
            <a:off x="4800600" y="2673350"/>
            <a:ext cx="2163763" cy="1519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6427" name="Equation" r:id="rId8" imgW="939600" imgH="660240" progId="Equation.3">
                    <p:embed/>
                  </p:oleObj>
                </mc:Choice>
                <mc:Fallback>
                  <p:oleObj name="Equation" r:id="rId8" imgW="939600" imgH="6602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0600" y="2673350"/>
                          <a:ext cx="2163763" cy="15192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6" name="Straight Connector 15"/>
            <p:cNvCxnSpPr/>
            <p:nvPr/>
          </p:nvCxnSpPr>
          <p:spPr>
            <a:xfrm>
              <a:off x="4532662" y="2143162"/>
              <a:ext cx="0" cy="207999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23900" y="30575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23900" y="3667162"/>
              <a:ext cx="651510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908887" y="2610542"/>
              <a:ext cx="13021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Catenoid</a:t>
              </a:r>
              <a:endParaRPr lang="en-US" sz="2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150363" y="3133762"/>
              <a:ext cx="10606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Sphere</a:t>
              </a:r>
              <a:endParaRPr lang="en-US" sz="2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97244" y="3738897"/>
              <a:ext cx="12137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/>
                <a:t>Cylinder</a:t>
              </a:r>
              <a:endParaRPr lang="en-US" sz="2400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23900" y="2600362"/>
              <a:ext cx="6515100" cy="16227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5234" name="Picture 2" descr="C:\Talks\Tufts-12\Cylinders\long.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066800"/>
            <a:ext cx="9144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long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23239" y="76200"/>
            <a:ext cx="1268361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51" name="Picture 7" descr="C:\Research\ConformalFlow\Paper\Images\Dumbbell\Dumbbell.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192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2" name="Picture 8" descr="C:\Research\ConformalFlow\Paper\Images\Dumbbell\Dumbbell.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992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3" name="Picture 9" descr="C:\Research\ConformalFlow\Paper\Images\Dumbbell\Dumbbell.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792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4" name="Picture 10" descr="C:\Research\ConformalFlow\Paper\Images\Dumbbell\Dumbbell.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592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5" name="Picture 11" descr="C:\Research\ConformalFlow\Paper\Images\Dumbbell\Dumbbell.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6" name="Picture 12" descr="C:\Research\ConformalFlow\Paper\Images\Dumbbell\Dumbbell.c.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7" name="Picture 13" descr="C:\Research\ConformalFlow\Paper\Images\Dumbbell\Dumbbell.c.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8" name="Picture 14" descr="C:\Research\ConformalFlow\Paper\Images\Dumbbell\Dumbbell.c.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9" name="Picture 15" descr="C:\Research\ConformalFlow\Paper\Images\Dumbbell\Dumbbell.c.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0" name="Picture 16" descr="C:\Research\ConformalFlow\Paper\Images\Dumbbell\Dumbbell.c.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1" name="Picture 17" descr="C:\Research\ConformalFlow\Paper\Images\Dumbbell\Dumbbell.c.3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2" name="Picture 18" descr="C:\Research\ConformalFlow\Paper\Images\Dumbbell\Dumbbell.c.6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3" name="Picture 19" descr="C:\Research\ConformalFlow\Paper\Images\Dumbbell\Dumbbell.c.128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64" name="Picture 20" descr="C:\Research\ConformalFlow\Paper\Images\Dumbbell\Dumbbell.c.256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276600" y="6503313"/>
            <a:ext cx="25724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>
                <a:latin typeface="Tahoma"/>
                <a:ea typeface="Tahoma"/>
                <a:cs typeface="Tahoma"/>
              </a:rPr>
              <a:t>C</a:t>
            </a:r>
            <a:r>
              <a:rPr lang="en-US" sz="2200" dirty="0" err="1" smtClean="0">
                <a:latin typeface="Tahoma"/>
                <a:ea typeface="Tahoma"/>
                <a:cs typeface="Tahoma"/>
              </a:rPr>
              <a:t>onformalized</a:t>
            </a:r>
            <a:r>
              <a:rPr lang="en-US" sz="2200" dirty="0" smtClean="0">
                <a:latin typeface="Tahoma"/>
                <a:ea typeface="Tahoma"/>
                <a:cs typeface="Tahoma"/>
              </a:rPr>
              <a:t> MCF</a:t>
            </a:r>
            <a:endParaRPr lang="en-US" sz="2200" dirty="0"/>
          </a:p>
        </p:txBody>
      </p:sp>
      <p:sp>
        <p:nvSpPr>
          <p:cNvPr id="29" name="TextBox 28"/>
          <p:cNvSpPr txBox="1"/>
          <p:nvPr/>
        </p:nvSpPr>
        <p:spPr>
          <a:xfrm>
            <a:off x="4191000" y="3074313"/>
            <a:ext cx="7200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Tahoma"/>
                <a:ea typeface="Tahoma"/>
                <a:cs typeface="Tahoma"/>
              </a:rPr>
              <a:t>MCF</a:t>
            </a:r>
            <a:endParaRPr lang="en-US" sz="2200" dirty="0"/>
          </a:p>
        </p:txBody>
      </p:sp>
      <p:pic>
        <p:nvPicPr>
          <p:cNvPr id="109570" name="Picture 2" descr="C:\Research\ConformalFlow\Paper\Images\Dumbbell\Dumbbell.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0" y="3429000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85800" y="1230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=0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4600" y="1230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43400" y="1230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72200" y="1230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=4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01000" y="1230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=8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9446" y="4659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=0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18246" y="4659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47046" y="4659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75846" y="4659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=4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004646" y="4659868"/>
            <a:ext cx="49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=8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0936" y="6260068"/>
            <a:ext cx="611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=16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59736" y="6260068"/>
            <a:ext cx="611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=32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8536" y="6260068"/>
            <a:ext cx="611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=64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58827" y="6260068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=128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87627" y="6260068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=256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615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43" grpId="0"/>
      <p:bldP spid="44" grpId="0"/>
      <p:bldP spid="45" grpId="0"/>
      <p:bldP spid="46" grpId="0"/>
      <p:bldP spid="37" grpId="0"/>
      <p:bldP spid="38" grpId="0"/>
      <p:bldP spid="39" grpId="0"/>
      <p:bldP spid="40" grpId="0"/>
      <p:bldP spid="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Research\ConformalFlow\Paper\Images\Brain\brain.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5" name="Picture 3" descr="C:\Research\ConformalFlow\Paper\Images\Brain\brain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6" name="Picture 4" descr="C:\Research\ConformalFlow\Paper\Images\Brain\brain.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7" name="Picture 5" descr="C:\Research\ConformalFlow\Paper\Images\Brain\brain.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Research\ConformalFlow\Paper\Images\Brain\brain.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4191000" y="3074313"/>
            <a:ext cx="7200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Tahoma"/>
                <a:ea typeface="Tahoma"/>
                <a:cs typeface="Tahoma"/>
              </a:rPr>
              <a:t>MCF</a:t>
            </a:r>
            <a:endParaRPr lang="en-US" sz="2200" dirty="0"/>
          </a:p>
        </p:txBody>
      </p:sp>
      <p:pic>
        <p:nvPicPr>
          <p:cNvPr id="110598" name="Picture 6" descr="C:\Research\ConformalFlow\Paper\Images\Brain\brain.c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599" name="Picture 7" descr="C:\Research\ConformalFlow\Paper\Images\Brain\brain.c.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0" name="Picture 8" descr="C:\Research\ConformalFlow\Paper\Images\Brain\brain.c.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1" name="Picture 9" descr="C:\Research\ConformalFlow\Paper\Images\Brain\brain.c.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2" name="Picture 10" descr="C:\Research\ConformalFlow\Paper\Images\Brain\brain.c.1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3" name="Picture 11" descr="C:\Research\ConformalFlow\Paper\Images\Brain\brain.c.3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4" name="Picture 12" descr="C:\Research\ConformalFlow\Paper\Images\Brain\brain.c.6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5" name="Picture 13" descr="C:\Research\ConformalFlow\Paper\Images\Brain\brain.c.12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606" name="Picture 14" descr="C:\Research\ConformalFlow\Paper\Images\Brain\brain.c.256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0" y="3429000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76600" y="6503313"/>
            <a:ext cx="25724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latin typeface="Tahoma"/>
                <a:ea typeface="Tahoma"/>
                <a:cs typeface="Tahoma"/>
              </a:rPr>
              <a:t>Conformalized</a:t>
            </a:r>
            <a:r>
              <a:rPr lang="en-US" sz="2200" dirty="0" smtClean="0">
                <a:latin typeface="Tahoma"/>
                <a:ea typeface="Tahoma"/>
                <a:cs typeface="Tahoma"/>
              </a:rPr>
              <a:t> MCF</a:t>
            </a:r>
            <a:endParaRPr lang="en-US" sz="22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685800" y="1230868"/>
            <a:ext cx="5980446" cy="369332"/>
            <a:chOff x="685800" y="1371600"/>
            <a:chExt cx="5980446" cy="369332"/>
          </a:xfrm>
        </p:grpSpPr>
        <p:sp>
          <p:nvSpPr>
            <p:cNvPr id="30" name="TextBox 29"/>
            <p:cNvSpPr txBox="1"/>
            <p:nvPr/>
          </p:nvSpPr>
          <p:spPr>
            <a:xfrm>
              <a:off x="6858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=0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46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434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=2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722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=4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30936" y="4659868"/>
            <a:ext cx="7984775" cy="1969532"/>
            <a:chOff x="627290" y="1154668"/>
            <a:chExt cx="7984775" cy="1969532"/>
          </a:xfrm>
        </p:grpSpPr>
        <p:grpSp>
          <p:nvGrpSpPr>
            <p:cNvPr id="36" name="Group 35"/>
            <p:cNvGrpSpPr/>
            <p:nvPr/>
          </p:nvGrpSpPr>
          <p:grpSpPr>
            <a:xfrm>
              <a:off x="685800" y="1154668"/>
              <a:ext cx="7809246" cy="369332"/>
              <a:chOff x="685800" y="1371600"/>
              <a:chExt cx="7809246" cy="369332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858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=0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5146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43434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=2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1722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=4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80010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=8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27290" y="2754868"/>
              <a:ext cx="7984775" cy="369332"/>
              <a:chOff x="627290" y="1371600"/>
              <a:chExt cx="7984775" cy="36933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6272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=16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4560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=32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2848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=64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055181" y="1371600"/>
                <a:ext cx="7280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=128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883981" y="1371600"/>
                <a:ext cx="7280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=256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861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4191000" y="3074313"/>
            <a:ext cx="7200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Tahoma"/>
                <a:ea typeface="Tahoma"/>
                <a:cs typeface="Tahoma"/>
              </a:rPr>
              <a:t>MCF</a:t>
            </a:r>
            <a:endParaRPr lang="en-US" sz="2200" dirty="0"/>
          </a:p>
        </p:txBody>
      </p:sp>
      <p:pic>
        <p:nvPicPr>
          <p:cNvPr id="111618" name="Picture 2" descr="C:\Research\ConformalFlow\Paper\Images\Lucy\Lucy.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19" name="Picture 3" descr="C:\Research\ConformalFlow\Paper\Images\Lucy\Lucy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0" name="Picture 4" descr="C:\Research\ConformalFlow\Paper\Images\Lucy\Lucy.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1" name="Picture 5" descr="C:\Research\ConformalFlow\Paper\Images\Lucy\Lucy.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Research\ConformalFlow\Paper\Images\Lucy\Lucy.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2" name="Picture 6" descr="C:\Research\ConformalFlow\Paper\Images\Lucy\Lucy.c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3" name="Picture 7" descr="C:\Research\ConformalFlow\Paper\Images\Lucy\Lucy.c.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4" name="Picture 8" descr="C:\Research\ConformalFlow\Paper\Images\Lucy\Lucy.c.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5" name="Picture 9" descr="C:\Research\ConformalFlow\Paper\Images\Lucy\Lucy.c.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7" name="Picture 11" descr="C:\Research\ConformalFlow\Paper\Images\Lucy\Lucy.c.1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8" name="Picture 12" descr="C:\Research\ConformalFlow\Paper\Images\Lucy\Lucy.c.32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29" name="Picture 13" descr="C:\Research\ConformalFlow\Paper\Images\Lucy\Lucy.c.6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30" name="Picture 14" descr="C:\Research\ConformalFlow\Paper\Images\Lucy\Lucy.c.12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631" name="Picture 15" descr="C:\Research\ConformalFlow\Paper\Images\Lucy\Lucy.c.256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276600" y="6503313"/>
            <a:ext cx="25724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latin typeface="Tahoma"/>
                <a:ea typeface="Tahoma"/>
                <a:cs typeface="Tahoma"/>
              </a:rPr>
              <a:t>Conformalized</a:t>
            </a:r>
            <a:r>
              <a:rPr lang="en-US" sz="2200" dirty="0" smtClean="0">
                <a:latin typeface="Tahoma"/>
                <a:ea typeface="Tahoma"/>
                <a:cs typeface="Tahoma"/>
              </a:rPr>
              <a:t> MCF</a:t>
            </a:r>
            <a:endParaRPr lang="en-US" sz="22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3429000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685800" y="1230868"/>
            <a:ext cx="5980446" cy="369332"/>
            <a:chOff x="685800" y="1371600"/>
            <a:chExt cx="5980446" cy="369332"/>
          </a:xfrm>
        </p:grpSpPr>
        <p:sp>
          <p:nvSpPr>
            <p:cNvPr id="30" name="TextBox 29"/>
            <p:cNvSpPr txBox="1"/>
            <p:nvPr/>
          </p:nvSpPr>
          <p:spPr>
            <a:xfrm>
              <a:off x="6858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=0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46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434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=2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722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=4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30936" y="4659868"/>
            <a:ext cx="7984775" cy="1969532"/>
            <a:chOff x="627290" y="1154668"/>
            <a:chExt cx="7984775" cy="1969532"/>
          </a:xfrm>
        </p:grpSpPr>
        <p:grpSp>
          <p:nvGrpSpPr>
            <p:cNvPr id="36" name="Group 35"/>
            <p:cNvGrpSpPr/>
            <p:nvPr/>
          </p:nvGrpSpPr>
          <p:grpSpPr>
            <a:xfrm>
              <a:off x="685800" y="1154668"/>
              <a:ext cx="7809246" cy="369332"/>
              <a:chOff x="685800" y="1371600"/>
              <a:chExt cx="7809246" cy="369332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858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=0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5146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43434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=2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1722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=4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80010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=8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627290" y="2754868"/>
              <a:ext cx="7984775" cy="369332"/>
              <a:chOff x="627290" y="1371600"/>
              <a:chExt cx="7984775" cy="36933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6272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=16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4560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=32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2848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=64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055181" y="1371600"/>
                <a:ext cx="7280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=128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883981" y="1371600"/>
                <a:ext cx="7280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=256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052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4191000" y="3074313"/>
            <a:ext cx="7200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latin typeface="Tahoma"/>
                <a:ea typeface="Tahoma"/>
                <a:cs typeface="Tahoma"/>
              </a:rPr>
              <a:t>MCF</a:t>
            </a:r>
            <a:endParaRPr lang="en-US" sz="2200" dirty="0"/>
          </a:p>
        </p:txBody>
      </p:sp>
      <p:pic>
        <p:nvPicPr>
          <p:cNvPr id="113666" name="Picture 2" descr="C:\Research\ConformalFlow\Paper\Images\Knot\Knot.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67" name="Picture 3" descr="C:\Research\ConformalFlow\Paper\Images\Knot\Knot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68" name="Picture 4" descr="C:\Research\ConformalFlow\Paper\Images\Knot\Knot.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Research\ConformalFlow\Paper\Images\Knot\Knot.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69" name="Picture 5" descr="C:\Research\ConformalFlow\Paper\Images\Knot\Knot.c.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0" name="Picture 6" descr="C:\Research\ConformalFlow\Paper\Images\Knot\Knot.c.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1" name="Picture 7" descr="C:\Research\ConformalFlow\Paper\Images\Knot\Knot.c.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2" name="Picture 8" descr="C:\Research\ConformalFlow\Paper\Images\Knot\Knot.c.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34290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3" name="Picture 9" descr="C:\Research\ConformalFlow\Paper\Images\Knot\Knot.c.1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4" name="Picture 10" descr="C:\Research\ConformalFlow\Paper\Images\Knot\Knot.c.3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6" name="Picture 12" descr="C:\Research\ConformalFlow\Paper\Images\Knot\Knot.c.12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0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7" name="Picture 13" descr="C:\Research\ConformalFlow\Paper\Images\Knot\Knot.c.25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78" name="Picture 14" descr="C:\Research\ConformalFlow\Paper\Images\Knot\Knot.c.51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0" y="5029200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276600" y="6503313"/>
            <a:ext cx="25724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err="1" smtClean="0">
                <a:latin typeface="Tahoma"/>
                <a:ea typeface="Tahoma"/>
                <a:cs typeface="Tahoma"/>
              </a:rPr>
              <a:t>Conformalized</a:t>
            </a:r>
            <a:r>
              <a:rPr lang="en-US" sz="2200" dirty="0" smtClean="0">
                <a:latin typeface="Tahoma"/>
                <a:ea typeface="Tahoma"/>
                <a:cs typeface="Tahoma"/>
              </a:rPr>
              <a:t> MCF</a:t>
            </a:r>
            <a:endParaRPr lang="en-US" sz="22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3429000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685800" y="1230868"/>
            <a:ext cx="4151646" cy="369332"/>
            <a:chOff x="685800" y="1371600"/>
            <a:chExt cx="4151646" cy="369332"/>
          </a:xfrm>
        </p:grpSpPr>
        <p:sp>
          <p:nvSpPr>
            <p:cNvPr id="27" name="TextBox 26"/>
            <p:cNvSpPr txBox="1"/>
            <p:nvPr/>
          </p:nvSpPr>
          <p:spPr>
            <a:xfrm>
              <a:off x="6858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=0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146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43400" y="1371600"/>
              <a:ext cx="4940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</a:t>
              </a:r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=2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30936" y="4659868"/>
            <a:ext cx="7984775" cy="1969532"/>
            <a:chOff x="627290" y="1154668"/>
            <a:chExt cx="7984775" cy="1969532"/>
          </a:xfrm>
        </p:grpSpPr>
        <p:grpSp>
          <p:nvGrpSpPr>
            <p:cNvPr id="35" name="Group 34"/>
            <p:cNvGrpSpPr/>
            <p:nvPr/>
          </p:nvGrpSpPr>
          <p:grpSpPr>
            <a:xfrm>
              <a:off x="685800" y="1154668"/>
              <a:ext cx="7809246" cy="369332"/>
              <a:chOff x="685800" y="1371600"/>
              <a:chExt cx="7809246" cy="369332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6858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=0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5146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3434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=2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1722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=4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8001000" y="1371600"/>
                <a:ext cx="4940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=8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627290" y="2754868"/>
              <a:ext cx="7984775" cy="369332"/>
              <a:chOff x="627290" y="1371600"/>
              <a:chExt cx="7984775" cy="369332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6272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=16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4560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=32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284890" y="1371600"/>
                <a:ext cx="6110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=64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6055181" y="1371600"/>
                <a:ext cx="7280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=128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883981" y="1371600"/>
                <a:ext cx="72808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=256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645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pic>
        <p:nvPicPr>
          <p:cNvPr id="117763" name="Picture 3" descr="C:\Talks\SGP-12 (cMCF)\cow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764" name="Picture 4" descr="C:\Talks\SGP-12 (cMCF)\armadillo.jp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800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1000" y="6211669"/>
            <a:ext cx="35357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Basis</a:t>
            </a:r>
            <a:r>
              <a:rPr lang="en-US" dirty="0" smtClean="0"/>
              <a:t>: Volumetric </a:t>
            </a:r>
            <a:r>
              <a:rPr lang="en-US" sz="1600" dirty="0" smtClean="0"/>
              <a:t>[Chuang </a:t>
            </a:r>
            <a:r>
              <a:rPr lang="en-US" sz="1600" i="1" dirty="0" smtClean="0"/>
              <a:t>et al</a:t>
            </a:r>
            <a:r>
              <a:rPr lang="en-US" sz="1600" dirty="0" smtClean="0"/>
              <a:t>. 2010]</a:t>
            </a:r>
          </a:p>
          <a:p>
            <a:r>
              <a:rPr lang="en-US" b="1" dirty="0" smtClean="0"/>
              <a:t>Solver</a:t>
            </a:r>
            <a:r>
              <a:rPr lang="en-US" dirty="0" smtClean="0"/>
              <a:t>: </a:t>
            </a:r>
            <a:r>
              <a:rPr lang="en-US" dirty="0" err="1" smtClean="0"/>
              <a:t>Multigrid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672840" y="6211669"/>
            <a:ext cx="4471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Basis</a:t>
            </a:r>
            <a:r>
              <a:rPr lang="en-US" dirty="0" smtClean="0"/>
              <a:t>: Hat/</a:t>
            </a:r>
            <a:r>
              <a:rPr lang="en-US" dirty="0" err="1" smtClean="0"/>
              <a:t>Cotan</a:t>
            </a:r>
            <a:r>
              <a:rPr lang="en-US" dirty="0" smtClean="0"/>
              <a:t>. </a:t>
            </a:r>
            <a:r>
              <a:rPr lang="en-US" sz="1600" dirty="0" smtClean="0"/>
              <a:t>[</a:t>
            </a:r>
            <a:r>
              <a:rPr lang="en-US" sz="1600" dirty="0" err="1" smtClean="0"/>
              <a:t>Dziuk</a:t>
            </a:r>
            <a:r>
              <a:rPr lang="en-US" sz="1600" dirty="0" smtClean="0"/>
              <a:t> 1988; </a:t>
            </a:r>
            <a:r>
              <a:rPr lang="en-US" sz="1600" dirty="0" err="1" smtClean="0"/>
              <a:t>Pinkall</a:t>
            </a:r>
            <a:r>
              <a:rPr lang="en-US" sz="1600" dirty="0" smtClean="0"/>
              <a:t> </a:t>
            </a:r>
            <a:r>
              <a:rPr lang="en-US" sz="1600" i="1" dirty="0" smtClean="0"/>
              <a:t>et al</a:t>
            </a:r>
            <a:r>
              <a:rPr lang="en-US" sz="1600" dirty="0" smtClean="0"/>
              <a:t>. 1993]</a:t>
            </a:r>
          </a:p>
          <a:p>
            <a:r>
              <a:rPr lang="en-US" b="1" dirty="0" smtClean="0"/>
              <a:t>Solver</a:t>
            </a:r>
            <a:r>
              <a:rPr lang="en-US" dirty="0" smtClean="0"/>
              <a:t>: CHOLMOD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Mean-Curvature Flow (Curves)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Smooth by evolving along the normal direction, proportional to the (mean) curvature.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evolution always</a:t>
            </a:r>
            <a:br>
              <a:rPr lang="en-US" dirty="0"/>
            </a:br>
            <a:r>
              <a:rPr lang="en-US" dirty="0"/>
              <a:t>converges to a “round”</a:t>
            </a:r>
            <a:br>
              <a:rPr lang="en-US" dirty="0"/>
            </a:br>
            <a:r>
              <a:rPr lang="en-US" dirty="0"/>
              <a:t>point [Grayson ’87].</a:t>
            </a:r>
          </a:p>
          <a:p>
            <a:pPr marL="0" indent="0">
              <a:buNone/>
            </a:pPr>
            <a:r>
              <a:rPr lang="en-US" dirty="0" smtClean="0"/>
              <a:t>To zoom in, we rescale</a:t>
            </a:r>
            <a:br>
              <a:rPr lang="en-US" dirty="0" smtClean="0"/>
            </a:br>
            <a:r>
              <a:rPr lang="en-US" dirty="0" smtClean="0"/>
              <a:t>the curve after each</a:t>
            </a:r>
            <a:br>
              <a:rPr lang="en-US" dirty="0" smtClean="0"/>
            </a:br>
            <a:r>
              <a:rPr lang="en-US" dirty="0" smtClean="0"/>
              <a:t>step [</a:t>
            </a:r>
            <a:r>
              <a:rPr lang="en-US" dirty="0" err="1" smtClean="0"/>
              <a:t>Huisken</a:t>
            </a:r>
            <a:r>
              <a:rPr lang="en-US" dirty="0" smtClean="0"/>
              <a:t> ‘84].</a:t>
            </a:r>
          </a:p>
        </p:txBody>
      </p:sp>
      <p:pic>
        <p:nvPicPr>
          <p:cNvPr id="5" name="dumbbell.2D.Rescal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00016" y="2514600"/>
            <a:ext cx="4215384" cy="421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08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For Genus-Zero Surfaces</a:t>
            </a:r>
            <a:r>
              <a:rPr lang="en-US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Does it converge?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does it converge to?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does it converge?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Empirical Evaluation</a:t>
            </a:r>
            <a:endParaRPr lang="en-US" dirty="0"/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658" y="4370832"/>
            <a:ext cx="1295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192" y="3712464"/>
            <a:ext cx="3917241" cy="314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57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438" y="3712464"/>
            <a:ext cx="3791419" cy="314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378" y="3712464"/>
            <a:ext cx="3707538" cy="314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110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>
                <a:sym typeface="Symbol"/>
              </a:rPr>
              <a:t>Challenge</a:t>
            </a:r>
            <a:r>
              <a:rPr lang="en-US" dirty="0" smtClean="0">
                <a:sym typeface="Symbol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MCF tends to form neck-pinches when evolving non-convex surfaces.</a:t>
            </a:r>
          </a:p>
          <a:p>
            <a:pPr marL="0" indent="0">
              <a:buNone/>
            </a:pPr>
            <a:endParaRPr lang="en-US" dirty="0">
              <a:sym typeface="Symbol"/>
            </a:endParaRPr>
          </a:p>
          <a:p>
            <a:pPr marL="0" indent="0">
              <a:buNone/>
            </a:pPr>
            <a:r>
              <a:rPr lang="en-US" u="sng" dirty="0" smtClean="0">
                <a:sym typeface="Symbol"/>
              </a:rPr>
              <a:t>Approach</a:t>
            </a:r>
            <a:r>
              <a:rPr lang="en-US" dirty="0" smtClean="0">
                <a:sym typeface="Symbol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Taking a geometry processing perspective, we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Discretize the flow using finite-elements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Identify a division-by-zero in the computation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Simplify the flow and avoid the singularity</a:t>
            </a:r>
            <a:endParaRPr lang="en-US" dirty="0">
              <a:sym typeface="Symbo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05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>
                <a:sym typeface="Symbol"/>
              </a:rPr>
              <a:t>Empirical Results</a:t>
            </a:r>
            <a:r>
              <a:rPr lang="en-US" dirty="0" smtClean="0">
                <a:sym typeface="Symbol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ym typeface="Symbol"/>
              </a:rPr>
              <a:t>For genus-zero surfaces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The flow always converges.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>
                <a:sym typeface="Symbol"/>
              </a:rPr>
              <a:t>The limit surface is a sphere.</a:t>
            </a:r>
            <a:endParaRPr lang="en-US" dirty="0" smtClean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The limit mapping is conformal. </a:t>
            </a:r>
            <a:endParaRPr lang="en-US" u="sng" dirty="0" smtClean="0">
              <a:sym typeface="Symbol"/>
            </a:endParaRPr>
          </a:p>
          <a:p>
            <a:pPr marL="0" indent="0">
              <a:buNone/>
            </a:pPr>
            <a:r>
              <a:rPr lang="en-US" u="sng" dirty="0" smtClean="0">
                <a:sym typeface="Symbol"/>
              </a:rPr>
              <a:t>Questions</a:t>
            </a:r>
            <a:r>
              <a:rPr lang="en-US" dirty="0" smtClean="0">
                <a:sym typeface="Symbol"/>
              </a:rPr>
              <a:t>:</a:t>
            </a:r>
            <a:endParaRPr lang="en-US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Does the </a:t>
            </a:r>
            <a:r>
              <a:rPr lang="en-US" dirty="0">
                <a:sym typeface="Symbol"/>
              </a:rPr>
              <a:t>flow </a:t>
            </a:r>
            <a:r>
              <a:rPr lang="en-US" dirty="0" smtClean="0">
                <a:sym typeface="Symbol"/>
              </a:rPr>
              <a:t>always </a:t>
            </a:r>
            <a:r>
              <a:rPr lang="en-US" dirty="0" smtClean="0">
                <a:sym typeface="Symbol"/>
              </a:rPr>
              <a:t>converge</a:t>
            </a:r>
            <a:r>
              <a:rPr lang="en-US" dirty="0" smtClean="0">
                <a:sym typeface="Symbol"/>
              </a:rPr>
              <a:t>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What about surfaces in other 3D manifolds?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What happens if we use a different metric?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ym typeface="Symbol"/>
              </a:rPr>
              <a:t>What happens if we use a different </a:t>
            </a:r>
            <a:r>
              <a:rPr lang="en-US" dirty="0" err="1" smtClean="0">
                <a:sym typeface="Symbol"/>
              </a:rPr>
              <a:t>Laplacian</a:t>
            </a:r>
            <a:r>
              <a:rPr lang="en-US" dirty="0" smtClean="0">
                <a:sym typeface="Symbol"/>
              </a:rPr>
              <a:t>?</a:t>
            </a:r>
            <a:endParaRPr lang="en-US" dirty="0" smtClean="0">
              <a:sym typeface="Symbol"/>
            </a:endParaRPr>
          </a:p>
          <a:p>
            <a:pPr marL="0" indent="0">
              <a:buNone/>
            </a:pPr>
            <a:endParaRPr lang="en-US" dirty="0" smtClean="0">
              <a:sym typeface="Symbo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9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4" name="Picture 4" descr="C:\Talks\SGP-12 (cMCF)\c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9848"/>
            <a:ext cx="4873752" cy="487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85" name="Picture 5" descr="C:\Talks\SGP-12 (cMCF)\temp\foo.25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42900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ent-Up Arrow 1"/>
          <p:cNvSpPr/>
          <p:nvPr/>
        </p:nvSpPr>
        <p:spPr>
          <a:xfrm rot="5400000">
            <a:off x="3333204" y="3409404"/>
            <a:ext cx="952502" cy="304908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Bent-Up Arrow 46"/>
          <p:cNvSpPr/>
          <p:nvPr/>
        </p:nvSpPr>
        <p:spPr>
          <a:xfrm rot="16200000" flipV="1">
            <a:off x="3334295" y="513803"/>
            <a:ext cx="952500" cy="304908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886" name="Picture 6" descr="C:\Talks\SGP-12 (cMCF)\temp\foo.3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09800" y="1276290"/>
            <a:ext cx="2385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Laplacian</a:t>
            </a:r>
            <a:r>
              <a:rPr lang="en-US" sz="2000" dirty="0" smtClean="0"/>
              <a:t>: Cotangent</a:t>
            </a:r>
            <a:endParaRPr lang="en-US" sz="2000" dirty="0"/>
          </a:p>
        </p:txBody>
      </p:sp>
      <p:sp>
        <p:nvSpPr>
          <p:cNvPr id="48" name="TextBox 47"/>
          <p:cNvSpPr txBox="1"/>
          <p:nvPr/>
        </p:nvSpPr>
        <p:spPr>
          <a:xfrm>
            <a:off x="2209800" y="5257800"/>
            <a:ext cx="2842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/>
              <a:t>Laplacian</a:t>
            </a:r>
            <a:r>
              <a:rPr lang="en-US" sz="2000" dirty="0" smtClean="0"/>
              <a:t>: Combinatorial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48819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latin typeface="+mj-lt"/>
              </a:rPr>
              <a:t>Thanks</a:t>
            </a:r>
            <a:endParaRPr lang="en-US" sz="4400" dirty="0" smtClean="0">
              <a:latin typeface="+mj-lt"/>
            </a:endParaRPr>
          </a:p>
          <a:p>
            <a:r>
              <a:rPr lang="en-US" sz="2800" dirty="0" smtClean="0"/>
              <a:t>Max </a:t>
            </a:r>
            <a:r>
              <a:rPr lang="en-US" sz="2800" dirty="0" err="1" smtClean="0"/>
              <a:t>Wardetzky</a:t>
            </a:r>
            <a:r>
              <a:rPr lang="en-US" sz="2800" dirty="0" smtClean="0"/>
              <a:t> &amp; Keenan Crane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5725180"/>
            <a:ext cx="54915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Y. </a:t>
            </a:r>
            <a:r>
              <a:rPr lang="en-US" sz="2800" dirty="0" err="1" smtClean="0"/>
              <a:t>Lipman</a:t>
            </a:r>
            <a:r>
              <a:rPr lang="en-US" sz="2800" dirty="0" smtClean="0"/>
              <a:t>, W. </a:t>
            </a:r>
            <a:r>
              <a:rPr lang="en-US" sz="2800" dirty="0" err="1" smtClean="0"/>
              <a:t>Minicozzi</a:t>
            </a:r>
            <a:r>
              <a:rPr lang="en-US" sz="2800" dirty="0" smtClean="0"/>
              <a:t>, D. Kazhdan,</a:t>
            </a:r>
            <a:br>
              <a:rPr lang="en-US" sz="2800" dirty="0" smtClean="0"/>
            </a:br>
            <a:r>
              <a:rPr lang="en-US" sz="2800" dirty="0" smtClean="0"/>
              <a:t>L. </a:t>
            </a:r>
            <a:r>
              <a:rPr lang="en-US" sz="2800" dirty="0" err="1" smtClean="0"/>
              <a:t>Younes</a:t>
            </a:r>
            <a:r>
              <a:rPr lang="en-US" sz="2800" dirty="0" smtClean="0"/>
              <a:t>, A. </a:t>
            </a:r>
            <a:r>
              <a:rPr lang="en-US" sz="2800" dirty="0" err="1" smtClean="0"/>
              <a:t>Butscher</a:t>
            </a:r>
            <a:r>
              <a:rPr lang="en-US" sz="2800" dirty="0" smtClean="0"/>
              <a:t>, and U. Mayer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6370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/>
      <p:bldP spid="1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3" descr="C:\Research\ConformalFlow\Paper\troll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7856"/>
            <a:ext cx="914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43000" y="2709952"/>
            <a:ext cx="680231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You!</a:t>
            </a:r>
            <a:endParaRPr lang="en-US" sz="1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0755" y="6472535"/>
            <a:ext cx="7403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http://www.cs.jhu.edu/~misha/Code/ConformalizedMCF/</a:t>
            </a:r>
          </a:p>
        </p:txBody>
      </p:sp>
      <p:pic>
        <p:nvPicPr>
          <p:cNvPr id="2" name="armadill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3048000" cy="3048000"/>
          </a:xfrm>
          <a:prstGeom prst="rect">
            <a:avLst/>
          </a:prstGeom>
        </p:spPr>
      </p:pic>
      <p:pic>
        <p:nvPicPr>
          <p:cNvPr id="3" name="gargoyle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99048" y="0"/>
            <a:ext cx="3044952" cy="3044952"/>
          </a:xfrm>
          <a:prstGeom prst="rect">
            <a:avLst/>
          </a:prstGeom>
        </p:spPr>
      </p:pic>
      <p:pic>
        <p:nvPicPr>
          <p:cNvPr id="5" name="molecule.mp4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044952" y="0"/>
            <a:ext cx="3044952" cy="304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31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1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63" name="Picture 3" descr="C:\Research\ConformalFlow\Paper\Images\HighGenus\neptu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" y="3420384"/>
            <a:ext cx="8229600" cy="32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4" name="Picture 4" descr="C:\Research\ConformalFlow\Paper\Images\HighGenus\sta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2624"/>
            <a:ext cx="8229600" cy="3289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39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1" indent="-514350">
              <a:buFont typeface="+mj-lt"/>
              <a:buAutoNum type="arabicPeriod"/>
            </a:pPr>
            <a:r>
              <a:rPr lang="en-US" u="sng" dirty="0" smtClean="0">
                <a:sym typeface="Symbol"/>
              </a:rPr>
              <a:t>Mean-Curvature Flow</a:t>
            </a:r>
            <a:r>
              <a:rPr lang="en-US" u="sng" dirty="0">
                <a:sym typeface="Symbol"/>
              </a:rPr>
              <a:t/>
            </a:r>
            <a:br>
              <a:rPr lang="en-US" u="sng" dirty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endParaRPr lang="en-US" u="sng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u="sng" dirty="0" smtClean="0">
                <a:sym typeface="Symbol"/>
              </a:rPr>
              <a:t>Heat Flow</a:t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endParaRPr lang="en-US" u="sng" dirty="0" smtClean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u="sng" dirty="0" err="1" smtClean="0">
                <a:sym typeface="Symbol"/>
              </a:rPr>
              <a:t>Conformalized</a:t>
            </a:r>
            <a:r>
              <a:rPr lang="en-US" u="sng" dirty="0" smtClean="0">
                <a:sym typeface="Symbol"/>
              </a:rPr>
              <a:t> MCF</a:t>
            </a:r>
            <a:br>
              <a:rPr lang="en-US" u="sng" dirty="0" smtClean="0">
                <a:sym typeface="Symbol"/>
              </a:rPr>
            </a:br>
            <a:endParaRPr lang="en-US" u="sng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endParaRPr lang="en-US" dirty="0">
              <a:sym typeface="Symbo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Continuous Formulation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717862"/>
              </p:ext>
            </p:extLst>
          </p:nvPr>
        </p:nvGraphicFramePr>
        <p:xfrm>
          <a:off x="3090863" y="1827213"/>
          <a:ext cx="178117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0" name="Equation" r:id="rId3" imgW="761760" imgH="393480" progId="Equation.3">
                  <p:embed/>
                </p:oleObj>
              </mc:Choice>
              <mc:Fallback>
                <p:oleObj name="Equation" r:id="rId3" imgW="7617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0863" y="1827213"/>
                        <a:ext cx="1781175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952983"/>
              </p:ext>
            </p:extLst>
          </p:nvPr>
        </p:nvGraphicFramePr>
        <p:xfrm>
          <a:off x="3124200" y="3727450"/>
          <a:ext cx="181133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1" name="Equation" r:id="rId5" imgW="774360" imgH="393480" progId="Equation.3">
                  <p:embed/>
                </p:oleObj>
              </mc:Choice>
              <mc:Fallback>
                <p:oleObj name="Equation" r:id="rId5" imgW="774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727450"/>
                        <a:ext cx="1811337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3154676"/>
              </p:ext>
            </p:extLst>
          </p:nvPr>
        </p:nvGraphicFramePr>
        <p:xfrm>
          <a:off x="3124200" y="5403850"/>
          <a:ext cx="25542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922" name="Equation" r:id="rId7" imgW="1091880" imgH="393480" progId="Equation.3">
                  <p:embed/>
                </p:oleObj>
              </mc:Choice>
              <mc:Fallback>
                <p:oleObj name="Equation" r:id="rId7" imgW="109188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403850"/>
                        <a:ext cx="2554288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14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1" indent="-514350">
              <a:buFont typeface="+mj-lt"/>
              <a:buAutoNum type="arabicPeriod"/>
            </a:pPr>
            <a:r>
              <a:rPr lang="en-US" u="sng" dirty="0" smtClean="0">
                <a:sym typeface="Symbol"/>
              </a:rPr>
              <a:t>Mean-Curvature Flow</a:t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r>
              <a:rPr lang="en-US" dirty="0" smtClean="0">
                <a:sym typeface="Symbol"/>
              </a:rPr>
              <a:t>defined by the measure </a:t>
            </a:r>
            <a:r>
              <a:rPr lang="en-US" i="1" dirty="0" err="1" smtClean="0">
                <a:sym typeface="Symbol"/>
              </a:rPr>
              <a:t>d</a:t>
            </a:r>
            <a:r>
              <a:rPr lang="en-US" i="1" baseline="-25000" dirty="0" err="1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.</a:t>
            </a:r>
            <a:endParaRPr lang="en-US" u="sng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u="sng" dirty="0" smtClean="0">
                <a:sym typeface="Symbol"/>
              </a:rPr>
              <a:t>Heat Flow</a:t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r>
              <a:rPr lang="en-US" dirty="0" smtClean="0">
                <a:sym typeface="Symbol"/>
              </a:rPr>
              <a:t>defined </a:t>
            </a:r>
            <a:r>
              <a:rPr lang="en-US" dirty="0">
                <a:sym typeface="Symbol"/>
              </a:rPr>
              <a:t>by the measure </a:t>
            </a:r>
            <a:r>
              <a:rPr lang="en-US" i="1" dirty="0">
                <a:sym typeface="Symbol"/>
              </a:rPr>
              <a:t>d</a:t>
            </a:r>
            <a:r>
              <a:rPr lang="en-US" i="1" dirty="0" smtClean="0">
                <a:sym typeface="Symbol"/>
              </a:rPr>
              <a:t></a:t>
            </a:r>
            <a:r>
              <a:rPr lang="en-US" baseline="-25000" dirty="0" smtClean="0">
                <a:sym typeface="Symbol"/>
              </a:rPr>
              <a:t>0</a:t>
            </a:r>
            <a:r>
              <a:rPr lang="en-US" dirty="0" smtClean="0">
                <a:sym typeface="Symbol"/>
              </a:rPr>
              <a:t>.</a:t>
            </a:r>
            <a:endParaRPr lang="en-US" u="sng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en-US" u="sng" dirty="0" err="1" smtClean="0">
                <a:sym typeface="Symbol"/>
              </a:rPr>
              <a:t>Conformalized</a:t>
            </a:r>
            <a:r>
              <a:rPr lang="en-US" u="sng" dirty="0" smtClean="0">
                <a:sym typeface="Symbol"/>
              </a:rPr>
              <a:t> MCF</a:t>
            </a:r>
            <a:br>
              <a:rPr lang="en-US" u="sng" dirty="0" smtClean="0">
                <a:sym typeface="Symbol"/>
              </a:rPr>
            </a:br>
            <a:r>
              <a:rPr lang="en-US" u="sng" dirty="0" smtClean="0">
                <a:sym typeface="Symbol"/>
              </a:rPr>
              <a:t/>
            </a:r>
            <a:br>
              <a:rPr lang="en-US" u="sng" dirty="0" smtClean="0">
                <a:sym typeface="Symbol"/>
              </a:rPr>
            </a:br>
            <a:r>
              <a:rPr lang="en-US" dirty="0" smtClean="0">
                <a:sym typeface="Symbol"/>
              </a:rPr>
              <a:t>defined </a:t>
            </a:r>
            <a:r>
              <a:rPr lang="en-US" dirty="0">
                <a:sym typeface="Symbol"/>
              </a:rPr>
              <a:t>by the measure </a:t>
            </a:r>
            <a:r>
              <a:rPr lang="en-US" i="1" dirty="0" err="1">
                <a:sym typeface="Symbol"/>
              </a:rPr>
              <a:t>d</a:t>
            </a:r>
            <a:r>
              <a:rPr lang="en-US" i="1" dirty="0" err="1" smtClean="0">
                <a:sym typeface="Symbol"/>
              </a:rPr>
              <a:t></a:t>
            </a:r>
            <a:r>
              <a:rPr lang="en-US" i="1" baseline="-25000" dirty="0" err="1" smtClean="0">
                <a:sym typeface="Symbol"/>
              </a:rPr>
              <a:t>t</a:t>
            </a:r>
            <a:r>
              <a:rPr lang="en-US" dirty="0" smtClean="0">
                <a:sym typeface="Symbol"/>
              </a:rPr>
              <a:t>.</a:t>
            </a:r>
            <a:endParaRPr lang="en-US" u="sng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endParaRPr lang="en-US" u="sng" dirty="0" smtClean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endParaRPr lang="en-US" u="sng" dirty="0">
              <a:sym typeface="Symbol"/>
            </a:endParaRPr>
          </a:p>
          <a:p>
            <a:pPr marL="914400" lvl="1" indent="-514350">
              <a:buFont typeface="+mj-lt"/>
              <a:buAutoNum type="arabicPeriod"/>
            </a:pPr>
            <a:endParaRPr lang="en-US" dirty="0">
              <a:sym typeface="Symbo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Minimization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187382"/>
              </p:ext>
            </p:extLst>
          </p:nvPr>
        </p:nvGraphicFramePr>
        <p:xfrm>
          <a:off x="2097088" y="2019300"/>
          <a:ext cx="3770312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39" name="Equation" r:id="rId3" imgW="1612800" imgH="228600" progId="Equation.3">
                  <p:embed/>
                </p:oleObj>
              </mc:Choice>
              <mc:Fallback>
                <p:oleObj name="Equation" r:id="rId3" imgW="1612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2019300"/>
                        <a:ext cx="3770312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676923"/>
              </p:ext>
            </p:extLst>
          </p:nvPr>
        </p:nvGraphicFramePr>
        <p:xfrm>
          <a:off x="2303463" y="3505200"/>
          <a:ext cx="4010025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0" name="Equation" r:id="rId5" imgW="1714320" imgH="457200" progId="Equation.3">
                  <p:embed/>
                </p:oleObj>
              </mc:Choice>
              <mc:Fallback>
                <p:oleObj name="Equation" r:id="rId5" imgW="17143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3463" y="3505200"/>
                        <a:ext cx="4010025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087972"/>
              </p:ext>
            </p:extLst>
          </p:nvPr>
        </p:nvGraphicFramePr>
        <p:xfrm>
          <a:off x="2703513" y="5334000"/>
          <a:ext cx="3148012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41" name="Equation" r:id="rId7" imgW="1346040" imgH="228600" progId="Equation.3">
                  <p:embed/>
                </p:oleObj>
              </mc:Choice>
              <mc:Fallback>
                <p:oleObj name="Equation" r:id="rId7" imgW="1346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3513" y="5334000"/>
                        <a:ext cx="3148012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018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Mean-Curvature Flow </a:t>
            </a:r>
            <a:r>
              <a:rPr lang="en-US" dirty="0" smtClean="0"/>
              <a:t>(Surfaces)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Things don’t work as well with surfaces.</a:t>
            </a:r>
          </a:p>
        </p:txBody>
      </p:sp>
      <p:pic>
        <p:nvPicPr>
          <p:cNvPr id="100354" name="Picture 2" descr="C:\Talks\SGP-12 (cMCF)\dumbbell.3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16" y="2514600"/>
            <a:ext cx="4215384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6807708" y="251460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2700000">
            <a:off x="7098142" y="2718331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>
            <a:off x="6807708" y="6547104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3500000">
            <a:off x="6546454" y="6319154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8900000">
            <a:off x="6529466" y="2754517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29700000">
            <a:off x="7096394" y="6320902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16200000">
            <a:off x="6428232" y="600456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6200000">
            <a:off x="6431280" y="310896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7147560" y="3108960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7150608" y="6007608"/>
            <a:ext cx="0" cy="18288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>
            <a:off x="6722364" y="4869181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>
            <a:off x="6722364" y="4015741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6899148" y="4957572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6899148" y="4104132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6321552" y="3906444"/>
            <a:ext cx="993648" cy="1413407"/>
          </a:xfrm>
          <a:prstGeom prst="ellipse">
            <a:avLst/>
          </a:prstGeom>
          <a:noFill/>
          <a:ln w="508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129" descr="C:\Talks\SGP-12 (cMCF)\dumbbell.2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616" y="2514600"/>
            <a:ext cx="4215384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7" name="Straight Arrow Connector 26"/>
          <p:cNvCxnSpPr/>
          <p:nvPr/>
        </p:nvCxnSpPr>
        <p:spPr>
          <a:xfrm>
            <a:off x="4369308" y="25146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2700000">
            <a:off x="4781480" y="2711636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10800000">
            <a:off x="4369308" y="6501384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3500000">
            <a:off x="3924742" y="6280129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8900000">
            <a:off x="3924742" y="2747822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24600000">
            <a:off x="3927446" y="3791384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29700000">
            <a:off x="4778989" y="6281877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29400000">
            <a:off x="3925048" y="529905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35400000">
            <a:off x="4822712" y="5295354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40200000">
            <a:off x="4820314" y="379378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6200000">
            <a:off x="3820668" y="59817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6200000">
            <a:off x="3820668" y="30861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4912595" y="3086100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4908804" y="5984748"/>
            <a:ext cx="0" cy="22860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rot="14100000">
            <a:off x="6565392" y="350215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3300000">
            <a:off x="7062216" y="5599176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29100000">
            <a:off x="7062216" y="3502152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8300000">
            <a:off x="6565392" y="5599176"/>
            <a:ext cx="0" cy="13716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  <a:effectLst>
            <a:outerShdw blurRad="25400" dist="38100" dir="2700000" algn="tl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62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Mean-Curvature Flow </a:t>
            </a:r>
            <a:r>
              <a:rPr lang="en-US" dirty="0" smtClean="0"/>
              <a:t>(Surfaces)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Things don’t work as well </a:t>
            </a:r>
            <a:r>
              <a:rPr lang="en-US" dirty="0" smtClean="0"/>
              <a:t>with surfaces.</a:t>
            </a:r>
            <a:br>
              <a:rPr lang="en-US" dirty="0" smtClean="0"/>
            </a:br>
            <a:r>
              <a:rPr lang="en-US" dirty="0" smtClean="0"/>
              <a:t>Neck-pinches </a:t>
            </a:r>
            <a:r>
              <a:rPr lang="en-US" dirty="0"/>
              <a:t>can form in </a:t>
            </a:r>
            <a:r>
              <a:rPr lang="en-US" dirty="0" smtClean="0"/>
              <a:t>concave regions</a:t>
            </a:r>
            <a:r>
              <a:rPr lang="en-US" dirty="0"/>
              <a:t>.</a:t>
            </a:r>
          </a:p>
        </p:txBody>
      </p:sp>
      <p:pic>
        <p:nvPicPr>
          <p:cNvPr id="5" name="dumbbell.3D.MCF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00016" y="2514600"/>
            <a:ext cx="4215384" cy="421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81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Mean-Curvature Flow </a:t>
            </a:r>
            <a:r>
              <a:rPr lang="en-US" dirty="0" smtClean="0"/>
              <a:t>(Surfaces)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Things don’t work as well with surfaces.</a:t>
            </a:r>
            <a:br>
              <a:rPr lang="en-US" dirty="0"/>
            </a:br>
            <a:r>
              <a:rPr lang="en-US" dirty="0"/>
              <a:t>Neck-pinches can form in concave regions.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While neck-pinches can</a:t>
            </a:r>
            <a:br>
              <a:rPr lang="en-US" dirty="0" smtClean="0"/>
            </a:br>
            <a:r>
              <a:rPr lang="en-US" dirty="0" smtClean="0"/>
              <a:t>be used for other ends</a:t>
            </a:r>
            <a:r>
              <a:rPr lang="en-US" baseline="30000" dirty="0" smtClean="0">
                <a:latin typeface="Tahoma"/>
                <a:ea typeface="Tahoma"/>
                <a:cs typeface="Tahoma"/>
                <a:sym typeface="Symbol"/>
              </a:rPr>
              <a:t>*</a:t>
            </a:r>
            <a:r>
              <a:rPr lang="en-US" dirty="0" smtClean="0">
                <a:latin typeface="Tahoma"/>
                <a:ea typeface="Tahoma"/>
                <a:cs typeface="Tahoma"/>
                <a:sym typeface="Symbol"/>
              </a:rPr>
              <a:t>,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they make MCF a bad</a:t>
            </a:r>
            <a:br>
              <a:rPr lang="en-US" dirty="0" smtClean="0"/>
            </a:br>
            <a:r>
              <a:rPr lang="en-US" dirty="0" smtClean="0"/>
              <a:t>choice for large-scale</a:t>
            </a:r>
            <a:br>
              <a:rPr lang="en-US" dirty="0" smtClean="0"/>
            </a:br>
            <a:r>
              <a:rPr lang="en-US" dirty="0" smtClean="0"/>
              <a:t>surface smoothing.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6400800"/>
            <a:ext cx="44523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aseline="30000" dirty="0" smtClean="0">
                <a:latin typeface="Tahoma"/>
                <a:ea typeface="Tahoma"/>
                <a:cs typeface="Tahoma"/>
              </a:rPr>
              <a:t>*</a:t>
            </a:r>
            <a:r>
              <a:rPr lang="en-US" sz="2200" dirty="0" smtClean="0"/>
              <a:t>[</a:t>
            </a:r>
            <a:r>
              <a:rPr lang="en-US" sz="2200" dirty="0"/>
              <a:t>Au et </a:t>
            </a:r>
            <a:r>
              <a:rPr lang="en-US" sz="2200" dirty="0" smtClean="0"/>
              <a:t>al. ’08</a:t>
            </a:r>
            <a:r>
              <a:rPr lang="en-US" sz="2200" dirty="0"/>
              <a:t>] </a:t>
            </a:r>
            <a:r>
              <a:rPr lang="en-US" sz="2200" dirty="0" smtClean="0"/>
              <a:t>[</a:t>
            </a:r>
            <a:r>
              <a:rPr lang="en-US" sz="2200" dirty="0" err="1" smtClean="0"/>
              <a:t>Tagliasacchi</a:t>
            </a:r>
            <a:r>
              <a:rPr lang="en-US" sz="2200" dirty="0" smtClean="0"/>
              <a:t> et </a:t>
            </a:r>
            <a:r>
              <a:rPr lang="en-US" sz="2200" dirty="0"/>
              <a:t>al</a:t>
            </a:r>
            <a:r>
              <a:rPr lang="en-US" sz="2200" dirty="0" smtClean="0"/>
              <a:t>. ’12]</a:t>
            </a:r>
            <a:endParaRPr lang="en-US" sz="2200" dirty="0"/>
          </a:p>
        </p:txBody>
      </p:sp>
      <p:pic>
        <p:nvPicPr>
          <p:cNvPr id="5" name="fertility.skeleto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56760" y="2286000"/>
            <a:ext cx="458724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2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Mean-Curvature </a:t>
            </a:r>
            <a:r>
              <a:rPr lang="en-US" dirty="0" smtClean="0"/>
              <a:t>Flow (Surfaces)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Approach</a:t>
            </a:r>
            <a:r>
              <a:rPr lang="en-US" dirty="0" smtClean="0"/>
              <a:t>:</a:t>
            </a:r>
          </a:p>
          <a:p>
            <a:r>
              <a:rPr lang="en-US" dirty="0" smtClean="0"/>
              <a:t>Identify “numerical instabilities” in the flow.</a:t>
            </a:r>
          </a:p>
          <a:p>
            <a:r>
              <a:rPr lang="en-US" dirty="0" smtClean="0"/>
              <a:t>Modify the flow to avoid them.</a:t>
            </a:r>
          </a:p>
        </p:txBody>
      </p:sp>
      <p:pic>
        <p:nvPicPr>
          <p:cNvPr id="4" name="dumbbell.3D.cMCF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200" y="2971800"/>
            <a:ext cx="3758184" cy="37581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asian_dragon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84064" y="2971800"/>
            <a:ext cx="3758184" cy="37581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45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Mean-Curvature Flow</a:t>
            </a:r>
          </a:p>
          <a:p>
            <a:r>
              <a:rPr lang="en-US" dirty="0" smtClean="0"/>
              <a:t>Discretization</a:t>
            </a:r>
          </a:p>
          <a:p>
            <a:pPr lvl="1"/>
            <a:r>
              <a:rPr lang="en-US" dirty="0" smtClean="0"/>
              <a:t>Finite Elements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Identifying and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Modifying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Evaluation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94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26367</TotalTime>
  <Words>1165</Words>
  <Application>Microsoft Office PowerPoint</Application>
  <PresentationFormat>On-screen Show (4:3)</PresentationFormat>
  <Paragraphs>345</Paragraphs>
  <Slides>48</Slides>
  <Notes>40</Notes>
  <HiddenSlides>0</HiddenSlides>
  <MMClips>11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Office Theme</vt:lpstr>
      <vt:lpstr>Equation</vt:lpstr>
      <vt:lpstr>Microsoft Equation 3.0</vt:lpstr>
      <vt:lpstr>Can Mean-Curvature Flow be Modified to be Non-Singular?</vt:lpstr>
      <vt:lpstr>Mean-Curvature Flow (Curves)</vt:lpstr>
      <vt:lpstr>Mean-Curvature Flow (Curves)</vt:lpstr>
      <vt:lpstr>Mean-Curvature Flow (Curves)</vt:lpstr>
      <vt:lpstr>Mean-Curvature Flow (Surfaces)</vt:lpstr>
      <vt:lpstr>Mean-Curvature Flow (Surfaces)</vt:lpstr>
      <vt:lpstr>Mean-Curvature Flow (Surfaces)</vt:lpstr>
      <vt:lpstr>Mean-Curvature Flow (Surfaces)</vt:lpstr>
      <vt:lpstr>Outline</vt:lpstr>
      <vt:lpstr>Continuous Formulation</vt:lpstr>
      <vt:lpstr>FEM Discretization</vt:lpstr>
      <vt:lpstr>FEM Discretization</vt:lpstr>
      <vt:lpstr>FEM Discretization</vt:lpstr>
      <vt:lpstr>FEM Discretization (Semi-Implicit)</vt:lpstr>
      <vt:lpstr>FEM Discretization (Semi-Implicit)</vt:lpstr>
      <vt:lpstr>Outline</vt:lpstr>
      <vt:lpstr>Analysis</vt:lpstr>
      <vt:lpstr>Analysis</vt:lpstr>
      <vt:lpstr>Analysis</vt:lpstr>
      <vt:lpstr>Analysis</vt:lpstr>
      <vt:lpstr>Analysis</vt:lpstr>
      <vt:lpstr>Analysis</vt:lpstr>
      <vt:lpstr>Analysis</vt:lpstr>
      <vt:lpstr>Analysis</vt:lpstr>
      <vt:lpstr>Conformalization</vt:lpstr>
      <vt:lpstr>Conformalization</vt:lpstr>
      <vt:lpstr>Conformalization</vt:lpstr>
      <vt:lpstr>Discrete Conformalized MCF</vt:lpstr>
      <vt:lpstr>Outline</vt:lpstr>
      <vt:lpstr>Analysis of Basic Shapes</vt:lpstr>
      <vt:lpstr>Analysis of Basic Shapes</vt:lpstr>
      <vt:lpstr>Analysis of Basic Shapes</vt:lpstr>
      <vt:lpstr>Analysis of Basic Shapes</vt:lpstr>
      <vt:lpstr>Analysis of Basic Shapes</vt:lpstr>
      <vt:lpstr>PowerPoint Presentation</vt:lpstr>
      <vt:lpstr>PowerPoint Presentation</vt:lpstr>
      <vt:lpstr>PowerPoint Presentation</vt:lpstr>
      <vt:lpstr>PowerPoint Presentation</vt:lpstr>
      <vt:lpstr>Demo</vt:lpstr>
      <vt:lpstr>Empirical Evaluation</vt:lpstr>
      <vt:lpstr>Conclusion</vt:lpstr>
      <vt:lpstr>Conclusion</vt:lpstr>
      <vt:lpstr>PowerPoint Presentation</vt:lpstr>
      <vt:lpstr>PowerPoint Presentation</vt:lpstr>
      <vt:lpstr>PowerPoint Presentation</vt:lpstr>
      <vt:lpstr>PowerPoint Presentation</vt:lpstr>
      <vt:lpstr>Continuous Formulation</vt:lpstr>
      <vt:lpstr>Energy Minimization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Metric-Aware Processing of Spherical Imagery</dc:title>
  <dc:creator>Misha</dc:creator>
  <cp:lastModifiedBy>Misha</cp:lastModifiedBy>
  <cp:revision>465</cp:revision>
  <cp:lastPrinted>2010-12-15T00:25:57Z</cp:lastPrinted>
  <dcterms:created xsi:type="dcterms:W3CDTF">2006-08-16T00:00:00Z</dcterms:created>
  <dcterms:modified xsi:type="dcterms:W3CDTF">2012-07-18T11:21:31Z</dcterms:modified>
</cp:coreProperties>
</file>