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56" r:id="rId2"/>
    <p:sldId id="295" r:id="rId3"/>
    <p:sldId id="296" r:id="rId4"/>
    <p:sldId id="299" r:id="rId5"/>
    <p:sldId id="300" r:id="rId6"/>
    <p:sldId id="297" r:id="rId7"/>
    <p:sldId id="301" r:id="rId8"/>
    <p:sldId id="302" r:id="rId9"/>
    <p:sldId id="303" r:id="rId10"/>
    <p:sldId id="308" r:id="rId11"/>
    <p:sldId id="304" r:id="rId12"/>
    <p:sldId id="309" r:id="rId13"/>
    <p:sldId id="305" r:id="rId14"/>
    <p:sldId id="306" r:id="rId15"/>
    <p:sldId id="307" r:id="rId16"/>
    <p:sldId id="685" r:id="rId17"/>
    <p:sldId id="629" r:id="rId18"/>
    <p:sldId id="618" r:id="rId19"/>
    <p:sldId id="620" r:id="rId20"/>
    <p:sldId id="621" r:id="rId21"/>
    <p:sldId id="623" r:id="rId22"/>
    <p:sldId id="625" r:id="rId23"/>
    <p:sldId id="628" r:id="rId24"/>
    <p:sldId id="631" r:id="rId25"/>
    <p:sldId id="632" r:id="rId26"/>
    <p:sldId id="633" r:id="rId27"/>
    <p:sldId id="364" r:id="rId28"/>
    <p:sldId id="634" r:id="rId29"/>
    <p:sldId id="635" r:id="rId30"/>
    <p:sldId id="638" r:id="rId31"/>
    <p:sldId id="365" r:id="rId32"/>
    <p:sldId id="366" r:id="rId33"/>
    <p:sldId id="639" r:id="rId34"/>
    <p:sldId id="647" r:id="rId35"/>
    <p:sldId id="640" r:id="rId36"/>
    <p:sldId id="641" r:id="rId37"/>
    <p:sldId id="642" r:id="rId38"/>
    <p:sldId id="643" r:id="rId39"/>
    <p:sldId id="648" r:id="rId40"/>
    <p:sldId id="649" r:id="rId41"/>
    <p:sldId id="646" r:id="rId42"/>
    <p:sldId id="652" r:id="rId43"/>
    <p:sldId id="653" r:id="rId44"/>
    <p:sldId id="645" r:id="rId45"/>
    <p:sldId id="654" r:id="rId46"/>
    <p:sldId id="655" r:id="rId47"/>
    <p:sldId id="657" r:id="rId48"/>
    <p:sldId id="684" r:id="rId49"/>
    <p:sldId id="658" r:id="rId50"/>
    <p:sldId id="681" r:id="rId51"/>
    <p:sldId id="680" r:id="rId52"/>
    <p:sldId id="664" r:id="rId53"/>
    <p:sldId id="666" r:id="rId54"/>
    <p:sldId id="665" r:id="rId55"/>
    <p:sldId id="659" r:id="rId56"/>
    <p:sldId id="661" r:id="rId57"/>
    <p:sldId id="667" r:id="rId58"/>
    <p:sldId id="668" r:id="rId59"/>
    <p:sldId id="683" r:id="rId60"/>
    <p:sldId id="671" r:id="rId61"/>
    <p:sldId id="672" r:id="rId62"/>
    <p:sldId id="673" r:id="rId63"/>
    <p:sldId id="675" r:id="rId64"/>
    <p:sldId id="676" r:id="rId65"/>
    <p:sldId id="682" r:id="rId66"/>
    <p:sldId id="677" r:id="rId67"/>
    <p:sldId id="686" r:id="rId68"/>
    <p:sldId id="687" r:id="rId69"/>
    <p:sldId id="688" r:id="rId70"/>
    <p:sldId id="689" r:id="rId71"/>
    <p:sldId id="678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1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3" autoAdjust="0"/>
    <p:restoredTop sz="84288" autoAdjust="0"/>
  </p:normalViewPr>
  <p:slideViewPr>
    <p:cSldViewPr snapToGrid="0">
      <p:cViewPr varScale="1">
        <p:scale>
          <a:sx n="77" d="100"/>
          <a:sy n="77" d="100"/>
        </p:scale>
        <p:origin x="72" y="3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C8471-7E39-44AA-9D22-F74F9A2B339E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0B9585-9A36-44AA-9303-8F42FA540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922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AC176-6DE9-0117-822D-1BD21ABC7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EC5033-17F6-4A80-EDDA-9EE74C8F42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F0F841-719A-5D45-5D49-85B5A85E4F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99C9C-45BF-FB9B-E1B3-260959EB8D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89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28D6F-324D-C0BD-7179-766705BCD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B8CE44-7364-AA6C-8C59-55183350D5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14FE29-9617-20A6-083B-46083505E8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F064A-A828-D53C-1BF2-C27073D2EA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20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D19A7-8F15-EE4E-4BAA-D9FEA0FA5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7030E0-43E2-FED3-F697-F597867F35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9A24C9-42A1-DB24-6888-E8FF604015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9F13A9-C0CF-B7D7-AD9B-4708DE4B85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39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1FE3C-9920-E648-FA82-6DF2E6E8A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14C82B-1E80-F75A-A9FC-D748857FEF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818A26-EA1D-250B-FEE3-A19C1ED338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9CA6A6-949B-8A85-9E25-5F4F65918C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60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2410A-4189-2364-BAA7-6371F37CC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7359B1-AB85-6307-71E7-B45E891925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A561AC-A533-0329-47A3-A82974FB79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64261C-F938-1B4A-FD69-400E8D9104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65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2068F-FBDB-69F5-6394-1B1A799A2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C9955E-413A-8CE2-D23C-8A05F6B43A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3A7141-3D20-508F-4EE6-ABBC1A0FE1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65DFD7-1720-7957-8778-EFE6574A0A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750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6EE8C-A9FB-BFF9-7F41-0A858C246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EA6622-5EC6-191E-6E5D-7EBACC5D87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EA8D50-754B-90CC-79B6-52329B1CA5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DD51E9-1D86-9570-B78B-E6B7E09F42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284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0908A-58F6-DD83-4EC3-EA33055D4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4F2014-F9A1-328F-995D-DABEF96494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85CA55-E62C-39FA-D557-B67357980A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F607E-65BA-1D89-9FF4-AB93264563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12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DEE4D-1026-0316-5E63-7E50C0AC7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C35026-4C5F-A936-BE06-731791C56F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D0B48C-5E7E-A927-3263-4B028067E6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example we show the mesh of a hexagon in 3D, that is parameterized by three quadrilaterals charts in the texture domain.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3B252C-C127-3ED3-9E15-8E0970BDFC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454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C9389-5844-A134-8469-155A78CE5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30AE9A-0865-EDFB-17D8-D8FAEF50AC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61E008-309F-6292-69EB-4ACF9078D0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interior texels, highlighted in green the graphics hardware samples the texel values using a bilinear function that is continuous over the mesh. 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BAAF8-432C-1E83-5F27-0455783BB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135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732CF-1526-F330-3A3D-417D04B30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E268D8-2816-1678-AC3C-2502C5C3BF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367EC1-C5E2-C907-2B4E-C68AA8A69B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for texels near the chart boundaries, highlighted in red, the graphics hardware samples the texel values using a discontinuous function.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7F687-3C7A-C0B2-5121-5E41111594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11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32169-7C60-CA6D-1AB5-D3BDE6D3C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3BD797-632A-E01A-C27C-A9CF2AAB0A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0195F6-D9CF-0591-2872-C61654307C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8533CC-DB6A-F786-3C13-48316705DE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1070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8A703-07A9-F95E-74FF-F86F1F860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79C5D5-2875-09AC-9B46-EFCC15BEFC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346672-7207-D7E7-17BE-77FCD28E86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want our processed signal to be reconstructed by the graphics hardware.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this we define our finite elements basis to closely match the graphics hardware basis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Our basis functions reproduce the graphics hardware in the interior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and approximates the graphics hardware at the boundary, while enforcing continuity 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FF457-7EB4-A5D8-2378-778166C82C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841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16D39-5159-AC92-125C-D22D9303E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9194A5-05F5-3D3B-9C3D-43BB665383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390FDE-526B-6B27-0749-44866CDCB2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Lets motivate the importance of using a continuous basis for signal  processing. </a:t>
            </a:r>
          </a:p>
          <a:p>
            <a:r>
              <a:rPr lang="en-US" dirty="0"/>
              <a:t>We show a textured model, </a:t>
            </a:r>
          </a:p>
          <a:p>
            <a:r>
              <a:rPr lang="en-US" dirty="0"/>
              <a:t>[click] and a zoom-in around the chart boundary, shown in white.</a:t>
            </a:r>
          </a:p>
          <a:p>
            <a:endParaRPr lang="en-US" dirty="0"/>
          </a:p>
          <a:p>
            <a:r>
              <a:rPr lang="en-US" dirty="0"/>
              <a:t>[click] Gradient domain sharpening with the standard bilinear basis produces a result that is not continuous across charts.</a:t>
            </a:r>
          </a:p>
          <a:p>
            <a:endParaRPr lang="en-US" dirty="0"/>
          </a:p>
          <a:p>
            <a:r>
              <a:rPr lang="en-US" dirty="0"/>
              <a:t>[click</a:t>
            </a:r>
            <a:r>
              <a:rPr lang="es-CO" dirty="0"/>
              <a:t>] </a:t>
            </a:r>
            <a:r>
              <a:rPr lang="es-CO" dirty="0" err="1"/>
              <a:t>Instead</a:t>
            </a:r>
            <a:r>
              <a:rPr lang="es-CO" dirty="0"/>
              <a:t>, </a:t>
            </a:r>
            <a:r>
              <a:rPr lang="es-CO" dirty="0" err="1"/>
              <a:t>our</a:t>
            </a:r>
            <a:r>
              <a:rPr lang="es-CO" dirty="0"/>
              <a:t> </a:t>
            </a:r>
            <a:r>
              <a:rPr lang="es-CO" dirty="0" err="1"/>
              <a:t>continuous</a:t>
            </a:r>
            <a:r>
              <a:rPr lang="es-CO" dirty="0"/>
              <a:t> basis </a:t>
            </a:r>
            <a:r>
              <a:rPr lang="es-CO" dirty="0" err="1"/>
              <a:t>allow</a:t>
            </a:r>
            <a:r>
              <a:rPr lang="es-CO" dirty="0"/>
              <a:t> </a:t>
            </a:r>
            <a:r>
              <a:rPr lang="es-CO" dirty="0" err="1"/>
              <a:t>information</a:t>
            </a:r>
            <a:r>
              <a:rPr lang="es-CO" dirty="0"/>
              <a:t> </a:t>
            </a:r>
            <a:r>
              <a:rPr lang="es-CO" dirty="0" err="1"/>
              <a:t>to</a:t>
            </a:r>
            <a:r>
              <a:rPr lang="es-CO" dirty="0"/>
              <a:t> </a:t>
            </a:r>
            <a:r>
              <a:rPr lang="es-CO" dirty="0" err="1"/>
              <a:t>flow</a:t>
            </a:r>
            <a:r>
              <a:rPr lang="es-CO" dirty="0"/>
              <a:t> </a:t>
            </a:r>
            <a:r>
              <a:rPr lang="es-CO" dirty="0" err="1"/>
              <a:t>across</a:t>
            </a:r>
            <a:r>
              <a:rPr lang="es-CO" dirty="0"/>
              <a:t> charts and produces a </a:t>
            </a:r>
            <a:r>
              <a:rPr lang="es-CO" dirty="0" err="1"/>
              <a:t>result</a:t>
            </a:r>
            <a:r>
              <a:rPr lang="es-CO" dirty="0"/>
              <a:t> </a:t>
            </a:r>
            <a:r>
              <a:rPr lang="es-CO" dirty="0" err="1"/>
              <a:t>that</a:t>
            </a:r>
            <a:r>
              <a:rPr lang="es-CO" dirty="0"/>
              <a:t> </a:t>
            </a:r>
            <a:r>
              <a:rPr lang="es-CO" dirty="0" err="1"/>
              <a:t>is</a:t>
            </a:r>
            <a:r>
              <a:rPr lang="es-CO" dirty="0"/>
              <a:t> </a:t>
            </a:r>
            <a:r>
              <a:rPr lang="es-CO" dirty="0" err="1"/>
              <a:t>perceptually</a:t>
            </a:r>
            <a:r>
              <a:rPr lang="es-CO" dirty="0"/>
              <a:t> </a:t>
            </a:r>
            <a:r>
              <a:rPr lang="es-CO" dirty="0" err="1"/>
              <a:t>smooth</a:t>
            </a:r>
            <a:r>
              <a:rPr lang="es-CO" dirty="0"/>
              <a:t>.</a:t>
            </a:r>
          </a:p>
          <a:p>
            <a:endParaRPr lang="en-US" dirty="0"/>
          </a:p>
          <a:p>
            <a:r>
              <a:rPr lang="es-CO" dirty="0"/>
              <a:t>[</a:t>
            </a:r>
            <a:r>
              <a:rPr lang="es-CO" dirty="0" err="1"/>
              <a:t>click</a:t>
            </a:r>
            <a:r>
              <a:rPr lang="es-CO" dirty="0"/>
              <a:t>] </a:t>
            </a:r>
            <a:r>
              <a:rPr lang="en-US" dirty="0"/>
              <a:t>T</a:t>
            </a:r>
            <a:r>
              <a:rPr lang="es-CO" dirty="0" err="1"/>
              <a:t>hese</a:t>
            </a:r>
            <a:r>
              <a:rPr lang="es-CO" dirty="0"/>
              <a:t> </a:t>
            </a:r>
            <a:r>
              <a:rPr lang="es-CO" dirty="0" err="1"/>
              <a:t>results</a:t>
            </a:r>
            <a:r>
              <a:rPr lang="es-CO" dirty="0"/>
              <a:t> </a:t>
            </a:r>
            <a:r>
              <a:rPr lang="es-CO" dirty="0" err="1"/>
              <a:t>reconstruct</a:t>
            </a:r>
            <a:r>
              <a:rPr lang="es-CO" dirty="0"/>
              <a:t> the </a:t>
            </a:r>
            <a:r>
              <a:rPr lang="es-CO" dirty="0" err="1"/>
              <a:t>processed</a:t>
            </a:r>
            <a:r>
              <a:rPr lang="es-CO" dirty="0"/>
              <a:t> </a:t>
            </a:r>
            <a:r>
              <a:rPr lang="es-CO" dirty="0" err="1"/>
              <a:t>signal</a:t>
            </a:r>
            <a:r>
              <a:rPr lang="es-CO" dirty="0"/>
              <a:t> </a:t>
            </a:r>
            <a:r>
              <a:rPr lang="es-CO" dirty="0" err="1"/>
              <a:t>using</a:t>
            </a:r>
            <a:r>
              <a:rPr lang="es-CO" dirty="0"/>
              <a:t> the standard </a:t>
            </a:r>
            <a:r>
              <a:rPr lang="es-CO" dirty="0" err="1"/>
              <a:t>bilinear</a:t>
            </a:r>
            <a:r>
              <a:rPr lang="es-CO" dirty="0"/>
              <a:t> </a:t>
            </a:r>
            <a:r>
              <a:rPr lang="es-CO" dirty="0" err="1"/>
              <a:t>sampling</a:t>
            </a:r>
            <a:r>
              <a:rPr lang="es-CO" dirty="0"/>
              <a:t> of the GPU.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4B983-2617-A60B-A2B3-B676731E5D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705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68499-1BEB-F395-3F16-D5B9F7777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59152B-9E3F-1FE7-6582-24D2913A1C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DD2B9C-C9BE-BCAF-5FC7-CDD84BFD6F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0D1220-7CF9-5DB2-F036-D2769EE5D9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385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548CF-24EA-3CCA-08DC-4776039CA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EB4C25-DEFA-446C-F1D7-0C78B1BE29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862D4C-AABA-C2DA-58AD-7A0F5699F6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go back to the construction of our continuous function space.</a:t>
            </a:r>
          </a:p>
          <a:p>
            <a:r>
              <a:rPr lang="en-US" dirty="0"/>
              <a:t>We observe the tessellation that the texture grid induces on the surface,  and highlight a region spanning the chart boundaries,</a:t>
            </a:r>
          </a:p>
          <a:p>
            <a:r>
              <a:rPr lang="en-US" dirty="0"/>
              <a:t>[click] In texture space the highlighted region is parameterized over two disconnected charts.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2DA644-2E77-B9B0-2259-E6F9C03EB8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D80B4-4FF5-407C-9254-F0620ED56D37}" type="slidenum">
              <a:rPr lang="es-CO" smtClean="0"/>
              <a:t>24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833661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9EB0D-AC52-254E-9668-917A0EC99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524173-9B5D-A38A-C47B-EEE17383ED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4D023D-75F5-90A2-0FE5-F1006DF0B7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construct a continuous function space we identify corresponding points along chart boundaries </a:t>
            </a:r>
          </a:p>
          <a:p>
            <a:endParaRPr lang="en-US" dirty="0"/>
          </a:p>
          <a:p>
            <a:r>
              <a:rPr lang="en-US" dirty="0"/>
              <a:t> [click] We clip the chart boundaries against the grid</a:t>
            </a:r>
          </a:p>
          <a:p>
            <a:r>
              <a:rPr lang="en-US" dirty="0"/>
              <a:t> [click] and introduce associated points on opposite sides of the seam.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8D4539-0D80-8E45-9C27-92935E2E3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D80B4-4FF5-407C-9254-F0620ED56D37}" type="slidenum">
              <a:rPr lang="es-CO" smtClean="0"/>
              <a:t>25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120250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71F35-4FDC-BC43-1840-66A09C3B7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F2BDAA-2936-6A1C-25E6-C695621FFA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FF21D2-A311-788C-2A9D-F85180CFA3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use these to define a finer triangulation of the surface that aligns with the texture grid and is free of </a:t>
            </a:r>
            <a:r>
              <a:rPr lang="en-US" dirty="0" err="1"/>
              <a:t>t-junctions</a:t>
            </a:r>
            <a:r>
              <a:rPr lang="en-US" dirty="0"/>
              <a:t> on the chart boundaries. </a:t>
            </a:r>
          </a:p>
          <a:p>
            <a:r>
              <a:rPr lang="en-US" dirty="0"/>
              <a:t>… So that now we can define second-order Lagrange elements on the vertices and edges of this finer triangulation.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3BEE65-5324-78EA-A021-0B2121A4D4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D80B4-4FF5-407C-9254-F0620ED56D37}" type="slidenum">
              <a:rPr lang="es-CO" smtClean="0"/>
              <a:t>26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624434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example,</a:t>
            </a:r>
          </a:p>
          <a:p>
            <a:r>
              <a:rPr lang="en-US" dirty="0"/>
              <a:t>[CLICK]</a:t>
            </a:r>
          </a:p>
          <a:p>
            <a:r>
              <a:rPr lang="en-US" dirty="0"/>
              <a:t>Here’s an element assigned to an interior vertex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D80B4-4FF5-407C-9254-F0620ED56D37}" type="slidenum">
              <a:rPr lang="es-CO" smtClean="0"/>
              <a:t>27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950862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F982D-F53E-799A-11EB-376B814FB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0F70A3-497A-DEE4-63DE-77CEDFEF5F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E83C80-DA94-FDE5-6057-CCB99C59E9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here’s an element associated to an interior edge</a:t>
            </a:r>
            <a:endParaRPr lang="es-C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009966-5F66-CA74-E6BC-619949FC21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D80B4-4FF5-407C-9254-F0620ED56D37}" type="slidenum">
              <a:rPr lang="es-CO" smtClean="0"/>
              <a:t>28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915712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9C3B7-5443-C212-316D-40DD5FAD9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40125C-9BE1-4138-E992-4ED0FE6723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DE0692-F734-FCBB-A599-D9ADC395AE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Elements defined on vertices along the chart boundary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[CLICK]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are supported on two or </a:t>
            </a:r>
            <a:r>
              <a:rPr lang="en-US" dirty="0" err="1"/>
              <a:t>morch</a:t>
            </a:r>
            <a:r>
              <a:rPr lang="en-US" dirty="0"/>
              <a:t> charts.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14407F-4EAE-EDC8-5B34-971B4EB936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D80B4-4FF5-407C-9254-F0620ED56D37}" type="slidenum">
              <a:rPr lang="es-CO" smtClean="0"/>
              <a:t>29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210873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7C48D-324D-D2A1-9F0F-00F1C1FAF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02A7BF-C3E6-D740-1A89-61AB2B77D9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C92D46-87FF-C884-1966-78B59DA5F5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Similarly,</a:t>
            </a:r>
          </a:p>
          <a:p>
            <a:r>
              <a:rPr lang="en-US" dirty="0"/>
              <a:t>[CLICK]</a:t>
            </a:r>
          </a:p>
          <a:p>
            <a:r>
              <a:rPr lang="en-US" dirty="0"/>
              <a:t>Elements defined on boundary edges are supported on two charts.</a:t>
            </a:r>
          </a:p>
          <a:p>
            <a:endParaRPr lang="en-US" dirty="0"/>
          </a:p>
          <a:p>
            <a:r>
              <a:rPr lang="en-US" dirty="0"/>
              <a:t>By construction each basis function in this triangulation is </a:t>
            </a:r>
          </a:p>
          <a:p>
            <a:r>
              <a:rPr lang="en-US" dirty="0"/>
              <a:t>[click] continuous,</a:t>
            </a:r>
          </a:p>
          <a:p>
            <a:r>
              <a:rPr lang="en-US" dirty="0"/>
              <a:t>[click] piecewise quadratic </a:t>
            </a:r>
          </a:p>
          <a:p>
            <a:r>
              <a:rPr lang="en-US" dirty="0"/>
              <a:t>[click] </a:t>
            </a:r>
            <a:r>
              <a:rPr lang="en-US" dirty="0" err="1"/>
              <a:t>interpolatory</a:t>
            </a:r>
            <a:r>
              <a:rPr lang="en-US" dirty="0"/>
              <a:t>,</a:t>
            </a:r>
          </a:p>
          <a:p>
            <a:r>
              <a:rPr lang="en-US" dirty="0"/>
              <a:t>and </a:t>
            </a:r>
          </a:p>
          <a:p>
            <a:r>
              <a:rPr lang="en-US" dirty="0"/>
              <a:t>[click] the basis forms a partition of unity.</a:t>
            </a:r>
          </a:p>
          <a:p>
            <a:endParaRPr lang="en-US" dirty="0"/>
          </a:p>
          <a:p>
            <a:endParaRPr lang="es-C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D5A24C-86E2-E783-29E3-D67472E085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D80B4-4FF5-407C-9254-F0620ED56D37}" type="slidenum">
              <a:rPr lang="es-CO" smtClean="0"/>
              <a:t>30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50724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6B178-DB2C-E137-1C61-04D5CCE8D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E26782-E6B7-9848-2CAD-D97E0F09B7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58CB78-7078-5D42-6FF3-00F3E9D726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C25DE-140E-042B-F90E-EC8591BD07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204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construct the basis function at a texel by taking linear combinations of these auxiliary functions </a:t>
            </a:r>
          </a:p>
          <a:p>
            <a:endParaRPr lang="en-US" dirty="0"/>
          </a:p>
          <a:p>
            <a:r>
              <a:rPr lang="en-US" dirty="0"/>
              <a:t>[click] We identify the auxiliary nodes in the texel vicinity, </a:t>
            </a:r>
          </a:p>
          <a:p>
            <a:r>
              <a:rPr lang="en-US" dirty="0"/>
              <a:t>[click] recalling that those along the seam are duplicated</a:t>
            </a:r>
          </a:p>
          <a:p>
            <a:r>
              <a:rPr lang="en-US" dirty="0"/>
              <a:t>[click] and add up together their basis functions scaled by corresponding bilinear weights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D80B4-4FF5-407C-9254-F0620ED56D37}" type="slidenum">
              <a:rPr lang="es-CO" smtClean="0"/>
              <a:t>31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090528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see an example of a texel exterior to the chart.</a:t>
            </a:r>
          </a:p>
          <a:p>
            <a:endParaRPr lang="en-US" dirty="0"/>
          </a:p>
          <a:p>
            <a:r>
              <a:rPr lang="en-US" dirty="0"/>
              <a:t>Again,</a:t>
            </a:r>
          </a:p>
          <a:p>
            <a:r>
              <a:rPr lang="en-US" dirty="0"/>
              <a:t>[click] we identify the auxiliary nodes at the vicinity of the texel, </a:t>
            </a:r>
          </a:p>
          <a:p>
            <a:r>
              <a:rPr lang="en-US" dirty="0"/>
              <a:t>and </a:t>
            </a:r>
          </a:p>
          <a:p>
            <a:r>
              <a:rPr lang="en-US" dirty="0"/>
              <a:t>[click] take linear combinations of their functions. </a:t>
            </a:r>
          </a:p>
          <a:p>
            <a:endParaRPr lang="en-US" dirty="0"/>
          </a:p>
          <a:p>
            <a:r>
              <a:rPr lang="en-US" dirty="0"/>
              <a:t>By construction the texel basis functions are</a:t>
            </a:r>
          </a:p>
          <a:p>
            <a:r>
              <a:rPr lang="en-US" dirty="0"/>
              <a:t>[click] continuous</a:t>
            </a:r>
          </a:p>
          <a:p>
            <a:r>
              <a:rPr lang="en-US" dirty="0"/>
              <a:t>[click] piece-wise quadratic</a:t>
            </a:r>
          </a:p>
          <a:p>
            <a:r>
              <a:rPr lang="en-US" dirty="0"/>
              <a:t>[click] bilinear at interior cells </a:t>
            </a:r>
          </a:p>
          <a:p>
            <a:r>
              <a:rPr lang="en-US" dirty="0"/>
              <a:t>and </a:t>
            </a:r>
          </a:p>
          <a:p>
            <a:r>
              <a:rPr lang="en-US" dirty="0"/>
              <a:t>[click] the basis forms a partition of unity.</a:t>
            </a:r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D80B4-4FF5-407C-9254-F0620ED56D37}" type="slidenum">
              <a:rPr lang="es-CO" smtClean="0"/>
              <a:t>32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791856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41C8E-2ED2-836C-E157-61CD27A3F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088A28-4EC0-6B4C-82D4-E6955FB0D1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067977-6CB2-4B79-B27C-AABCE77EE9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0F397-098A-97CF-18BB-4CE0E5F259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326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34B02-3FBA-7A2C-743B-258BB7F38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B2FE2D-17F5-77CC-A0A0-B38C9089E3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FCD179-B488-95CC-9CA2-8D6668B26B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A5053-D86D-B22B-DE85-E5DDC71276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688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B3394-1FE0-A2E8-7BBA-1596CBE19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63D0C4-E48C-7A60-37BA-06FE503A62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FFAE4D-BFBD-C98C-8C8C-0A66F29663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A5A06F-D459-78E6-4479-1C3D88D7F8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6768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17035-E242-1795-AA9C-8CAC31D01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04DE0C-DBD9-8F28-D7A4-6C8FE1EA29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D4F9E1-6C4B-A3ED-1B7B-8D3BD7B3F5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8EC92-7432-441F-B831-441B3112D7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7398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A8F16-BFCD-04E8-A131-827150C10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B04F76-FB9E-FBDC-83FD-8591CB39D5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4111BD-5EA9-6706-43B3-DB659D499F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D82D4-3F5A-1132-314F-BAA7FC4A5F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322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78328-7955-F63C-2CFA-C593D265A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3EEBED-7296-614D-9C57-334985A687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BE6396-268B-5479-F352-90DE355163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6E32A-98D2-213C-DCE0-9E2937E44E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898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797ED-4246-3D14-761F-41A796859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BCC663-7D27-5EFE-1B27-A5B68D7E8B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118192-1EB1-4F97-0075-428C258804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C1E8F-C47C-9DF6-8219-8C6DB06DB8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442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571E0-AFA8-9F13-CC2A-6B8EA9D84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B1CE7F-B707-6D25-D1EE-232AA539B1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AABC87-22AC-C044-9626-ECB952487B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03AD3A-C72C-9980-EE2A-8CF026144D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24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A6048-763B-85ED-042A-AD8B6C3B6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6F6D13-48C0-5919-C569-61EA26F070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832AC1-CC4D-C0F3-BA51-2A6023AB3E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A8D6DD-F244-E9F9-E9FE-7922A34E3C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993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A1FFF-97CF-3E23-267C-F9487A478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50F70C-C813-170F-31A3-2FBDABA7F8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C785C1-FEFC-EE71-FF41-671DCC74D6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66FBC-7824-8629-1563-FE69085008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830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76D84-9812-8A90-1379-B940865DF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CAA23C-502B-86EF-7D56-5B9862BBBB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6B0DE1-F149-326B-67FA-445ADCD289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A0E9A-2051-4B1D-E2DC-CBAB586CF8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286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461B7-302D-D16C-0CE2-F1EADAB7D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26EAED-A1B6-4A71-54B7-1C342A126A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5A9148-6E5A-B6B6-F366-5F98128A1D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068FD1-A28E-CBB5-1CA1-BAF98708E3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35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2FF82-7316-80C0-2479-AEF5EC311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F86190-2CA9-031B-22A2-33B9113465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2DED65-99CC-ED4A-763A-A092512F0D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9D0A64-FF7F-A3F1-F28D-C2A7CBC722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7853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A0520-5C78-3205-9D30-10AB4CA34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B03DB8-40A9-BF17-CC30-F21FEFA5D5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27B807-6B23-F55C-EA69-74C015C8B7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E0513C-32F8-E09A-1081-AAB145A55E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589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4AFF9-355F-B8D2-BC4B-042B67D63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88A5B1-A691-5596-7317-23206FDCDC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F6A0DB-4F53-1C17-6A85-3BD43B0B2F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7CB68F-5E60-8326-64C3-124C9B26C4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735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E73C0-69EA-664E-9B88-7C86F6173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AEF4C6-1AC5-E4F7-18F6-97AE477E46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0FD0C7-A650-FEE2-67A9-FFFD4B19DA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C5416-B795-0EB1-4EFA-F783B242AC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15745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81AAC-7ACB-E14E-190B-7E0318276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C01CAF-AC04-A2E1-9ED0-8349770C7F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235A22-701D-488C-F4DE-B32D24C3B5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ADD61A-32CA-F9FE-5AE1-92104F2D95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09711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F42D6-CC73-0F83-3A7F-5F5B210AA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3AE1F7-3056-4EAF-59E8-6A21A33F3E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75DB68-A75E-D347-C7C3-9E4F1DC72F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4817C2-10EE-0C29-3084-D28A132623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0300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DD416-5D38-776B-5F67-6614E4AF5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B76201-A26D-8D5E-6DB5-344C542C7C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FDBDCB-9D2B-FD43-B5DB-E6978EB6D0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90C1F-91F2-B7B7-3154-EE20BE8CED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63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22711-2F63-5024-B30C-752DD069C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DBFE31-1393-213E-2A5E-852BF88297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9F5AD4-144D-F85C-0FFE-115EB1D426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14AAC-D2BB-DF79-E6D3-5748C1EB3E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4640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48BDE-133D-DF54-DDA0-56BD6F178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B0CFA9-0457-95E4-BA79-F96FAF6441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EA6875-42BB-3068-2024-39D3908911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08C5F-07BC-5019-4045-2B84C4547B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1095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C1F6C-78FC-75EC-C3F0-A005BFA62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532AAA-267B-0079-C143-789E93915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8E99BA-202B-4F7C-8A00-80F84BEDE1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4C73C-E856-7644-D736-02CC3D533D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751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3402C-F294-823F-B6AB-A065D2312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850F17-6431-BCE3-0D11-6AC60D141A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0678C4-8B36-A82F-1021-B2B841702C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B8B8C9-4705-3138-0A4A-48C69B0BA1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869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2EE5E-6227-026B-6854-FEF71D85D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C41210-31D9-7142-4CD4-092F6656E7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B3A956-2815-1342-523F-A2B7FC8DCA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E12AF2-918A-C9E8-1749-E63A3EA8A4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0148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A1C24-5DF1-26FE-AE85-2FAD00335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7BA94B-5D06-EC96-EFB8-360964F05F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A15C88-27B8-D4C8-0395-4CCF8093AE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79C9E-AEC9-02BE-D045-973337D474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84086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48DD6-3075-6952-BD38-E0466BCAA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51C278-6B5D-D50A-9783-2915D0710F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66D812-1E7E-82F3-4D8E-355C83E991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59F4EB-C858-8E30-8120-D43543970F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5362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72C11-F254-3FB0-3F6A-CD7DA9F5D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736C2C-31E7-6AAE-295A-883288EB08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33F4CD-5614-D25F-3567-76320B26E2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C7135F-B3B9-07E6-A914-970E8265CA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0613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24F67-0E2F-FF8E-6A5B-41F355EA4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08F511-1348-FAE1-1CA5-441CD8BC2B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AB47B0-1808-8C3E-7043-C82D47B537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C44FBA-926F-B477-2BD1-812D7E6552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8285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B082C-BF55-2420-22CC-A1B32EF7C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8FA7D5-B98F-A871-D6C0-E90C307371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5AF926-72E4-18C9-1F46-3D78AF9E35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941E2E-31DF-2810-4C09-77F39D0679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1076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E596D-F110-BD20-D654-571D1A380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128656-0C0B-058D-C8FF-B4CD0CDBD2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8A32D2-A143-38F5-B7B2-11B7145023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B7D204-F29F-7E6A-A761-AED042213C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99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E5FE6-C066-53E1-EFCC-6E6F3DF10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F2B653-DF16-A001-2459-0B97822E86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EF1FAA-1684-A8F8-7DF3-1F860F88C0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B3A35-FA5D-E0A0-4E18-369DD993EA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6126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9666F-0C2F-808A-74C2-1EEFA88F6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65A926-1748-4C4F-9D31-2B45616854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48C7E5-40BB-5770-9D45-14A18A4DC6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A9FD89-42CA-4EA3-251F-450A3C2799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8377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1EDB0-DD83-5FD7-D58A-E1529B3BD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21901C-AD89-D007-D540-A942492808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5D2655-9B24-24A1-2CBF-8DC30F207A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me highlight the importance of capturing the immersion metric in a simple example.</a:t>
            </a:r>
          </a:p>
          <a:p>
            <a:pPr rtl="0"/>
            <a:endParaRPr lang="en-US" b="0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The diffusion of a pulse on the texture domain using the Euclidean metric generates concentric circles</a:t>
            </a: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which do not correspond to geodesic circles on the surface.</a:t>
            </a:r>
          </a:p>
          <a:p>
            <a:pPr rtl="0"/>
            <a:endParaRPr lang="en-US" b="0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By  capturing the parametric distortion  our texture domain approach generates a set of distorted contours</a:t>
            </a: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that are mapped to geodesic circles on the surface.</a:t>
            </a:r>
            <a:endParaRPr lang="en-US" b="0" dirty="0">
              <a:effectLst/>
            </a:endParaRPr>
          </a:p>
          <a:p>
            <a:pPr rtl="0"/>
            <a:endParaRPr lang="en-US" b="0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4381-BB1A-D085-FE7F-83A748BFB0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62485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62C9D-C2BD-4374-87A6-D4B5F893F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FF7566-ACDB-B9ED-565F-3D47D80244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E8FE75-2878-8790-BC74-7662414DB6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DD556D-461E-4E9D-B577-6A578BB421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0166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5B0A0-E700-7628-E433-9D340DB0E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0DC32A-790D-8F10-5AA8-3231117245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E11CB3-EE83-819A-F126-EF25D85CF6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5E5E4-2045-4D6B-4A79-3DD139FF44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6317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C622E-8CBD-6D9C-6EC0-B8815A491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AC4513-9870-B58D-6C7B-911985D50A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E65713-D5B3-C55D-D64E-FC5A3EEFCC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4530DE-9025-2258-0969-3773D045F0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7318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A16CD-1DBD-B9A6-7DA4-A1A2F2309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208878-BBA7-0756-AC45-5552604380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180FAF-3DFD-1823-8D62-D897AAB9EC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25C2F7-34FA-5DBD-198D-7461779E78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7782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E5F75-A072-8EC5-830B-7F04CDCB6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FBA144-D0D3-8390-0AB9-621E2EC8A9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B85C74-C1F8-7208-7D4E-59443FA1AD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2B695B-5B03-9769-891D-B090E0B8DB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32380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10CE9-64FF-7B51-8080-2B801BE60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7FC6B8-7747-9DE8-E90A-7E28A538A1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5AE9E9-F8B7-7BB0-5A43-169688293E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7DE1BB-2407-E0AB-8BA6-A73074FBF6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8706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61ED2-16C4-8B90-00D8-5D5FD83DD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1EB7C7-59F5-4AAC-9653-6309AF4EA4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CF90DA-0C0F-D5E7-74EA-D1B835AFAE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30DE6-4B6B-100E-0ECD-A4D116387B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3037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29FD7-9A55-6627-18A5-3E93C0ECD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B64096-81BB-5D37-CF36-00A63DE6AF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55CD02-4E5A-E681-83D3-6404BB75C1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84E14-E89D-3FE0-896D-9390BAEDDE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218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3C687-C2B8-84AE-78BE-B21CFDA9B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5A04D6-4172-AEB4-9227-F2DC042E66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842F8F-85F4-5F4B-1609-6563B977C8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E3195-332C-18A2-DE38-7202F4FA2A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4350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B6A44-BED3-87EA-9A1A-10BB25634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AF598D-0D64-B302-A80D-74907A1FD5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711704-F579-BA11-7B5A-3C3EA45D68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447B14-62BB-1CCB-CDAD-F0722661E0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99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94DEE-F77E-48CF-F0BE-B487A2264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BC97DF-C3F1-F5D2-0C26-A68E5F8591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E07144-03EC-E65D-3D25-28664FA912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C4699-E858-D5F2-EC1B-28BB705593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983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59C61-C998-785A-7514-84C7B1C39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14042B-2894-EDD7-3760-A6B4289586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4BAD27-D662-4DE4-1105-92E6B82314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3248D-7DFF-E9C1-9F70-E3E561B555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B9585-9A36-44AA-9303-8F42FA5407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044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E824D-1646-CFEF-5A64-DE517B482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20FC9-3040-C274-2DA6-BAFD9CF0A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CDCF6-10BE-C260-033C-8E9DF5B45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6285-6EEF-4E78-9183-CBED7323FFFC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60629-1751-C46A-09A1-2B290952D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3BFB6-DFFE-6874-A0E1-EAE10FBB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2C54-9795-47B7-8488-9AD3FFF3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63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21C10-2402-A869-D4C7-57127F1FB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6C666E-3E65-F128-9C3C-569F39865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808E8-8F5B-C38A-DCD1-E8B8D61B4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6285-6EEF-4E78-9183-CBED7323FFFC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AC196-020B-FEE9-3D24-4EEA50BD7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EF23D-E69B-C97E-F887-FF79AE1E0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2C54-9795-47B7-8488-9AD3FFF3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63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819D5A-BBB0-849C-B20F-7FA37D530C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E2944C-F375-B1BE-92DD-9A57D153C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FEF7D-6CA0-F551-3FA8-ACCBCC85A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6285-6EEF-4E78-9183-CBED7323FFFC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177A8-8721-FE7E-9252-3D88370D9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9CC3C-0BFD-93CA-7ACA-89A060FBE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2C54-9795-47B7-8488-9AD3FFF3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17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C9B4B-7F44-FE98-BA20-3F62F7D58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DCB39-1ED7-0039-227E-707DEDE51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ABAB5-08A6-99EB-54C8-88998D03E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6285-6EEF-4E78-9183-CBED7323FFFC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CEB8C-59DF-A882-AA86-AD3836987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047B4-EB66-6C04-996B-12DDCCD33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2C54-9795-47B7-8488-9AD3FFF3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889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1B353-EC82-E511-06A9-1ABD4746E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33D79B-652A-35F5-6FB4-C03FB6D24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21D6E-421E-EA82-8213-6F19ECD4D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6285-6EEF-4E78-9183-CBED7323FFFC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012E9-3784-A698-2AE1-121CAA5A3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E4CAC-2A12-1695-3FC7-9ABD5BD15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2C54-9795-47B7-8488-9AD3FFF3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02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5C614-2115-4390-C188-7FB648444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0B3D7-CF0A-E3C0-B0C1-44D47B4EC1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60535E-944A-0AC3-0989-3163D9B43B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23AF95-194F-E272-0AFA-D3254A817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6285-6EEF-4E78-9183-CBED7323FFFC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D2C9BD-2270-A365-8A4A-8789DD5B7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582A50-893C-4250-D27C-3D91CD65C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2C54-9795-47B7-8488-9AD3FFF3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179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88B40-D58E-6CE7-4B4A-AD0369EB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A3E52-D87B-A915-2024-EAEBADDAF3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9E0932-90D0-FCE1-CFA9-C94FA6434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518E5F-C5B4-6990-4E39-8D402ADEAF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092F3C-7383-9EE8-2D2D-14EE002A27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D36B44-3195-38F9-92DE-16815308B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6285-6EEF-4E78-9183-CBED7323FFFC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247723-9F6F-E5F1-5C47-88CE10162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AFF759-C532-481D-5DDD-C9DACF9FA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2C54-9795-47B7-8488-9AD3FFF3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59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9D413-EC56-56C6-0B38-2147DDE90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3AA99D-2B8C-015F-DE3E-D09659BB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6285-6EEF-4E78-9183-CBED7323FFFC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5D6D39-D5CF-252C-4772-5285EB8EE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B483F4-C856-4014-DB7A-B73C3A89E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2C54-9795-47B7-8488-9AD3FFF3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01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796829-B9CA-58E8-2E19-E86C9CBC5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6285-6EEF-4E78-9183-CBED7323FFFC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6ACC81-5DF7-6943-F187-B4852A81D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1F83F-FF50-4B41-AA6D-75CE5C1AC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2C54-9795-47B7-8488-9AD3FFF3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71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EBF07-6B97-166C-1202-9E72CFD3C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91BF0-D48D-1601-ED8B-4A05D8355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31CC21-A634-8A0D-63B5-6A08E01538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1F207-F549-E627-3CE2-C7ED5FD29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6285-6EEF-4E78-9183-CBED7323FFFC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69DF32-B448-FAC4-D1C4-6AAD0FD7F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54AB5D-19CA-AACE-50DD-F87CC8B89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2C54-9795-47B7-8488-9AD3FFF3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249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333A4-B088-8BCF-29ED-541DD6B2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22D9BA-EEE4-B1EC-6A28-869C6FA402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7AF5E-E4BF-646C-F298-941485BCB0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AA6C3-140D-4CBF-3BF4-EF2EF258E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6285-6EEF-4E78-9183-CBED7323FFFC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95ADF9-0519-DF91-F216-7415D78AC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2429D3-A988-06B3-82CC-1C9EE2341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2C54-9795-47B7-8488-9AD3FFF3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65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DAFCA9-6BD9-1B14-649D-C86A098B1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F13927-6910-A885-D3A8-9B9C8EA4D8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78518-D549-B432-96C6-E8E1CF7C2E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76285-6EEF-4E78-9183-CBED7323FFFC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13CD1-C69C-40BE-7EE5-CF523BBAAC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98EB2-7A2B-37E4-4B68-38C66B869E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32C54-9795-47B7-8488-9AD3FFF3A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052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2.jpeg"/><Relationship Id="rId5" Type="http://schemas.openxmlformats.org/officeDocument/2006/relationships/image" Target="../media/image8.png"/><Relationship Id="rId10" Type="http://schemas.openxmlformats.org/officeDocument/2006/relationships/image" Target="../media/image11.jpeg"/><Relationship Id="rId4" Type="http://schemas.openxmlformats.org/officeDocument/2006/relationships/image" Target="../media/image7.jpeg"/><Relationship Id="rId9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3.jp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Relationship Id="rId9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openxmlformats.org/officeDocument/2006/relationships/image" Target="../media/image46.png"/><Relationship Id="rId4" Type="http://schemas.openxmlformats.org/officeDocument/2006/relationships/image" Target="../media/image34.pn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2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1.png"/><Relationship Id="rId5" Type="http://schemas.openxmlformats.org/officeDocument/2006/relationships/image" Target="../media/image44.png"/><Relationship Id="rId10" Type="http://schemas.openxmlformats.org/officeDocument/2006/relationships/image" Target="../media/image50.png"/><Relationship Id="rId4" Type="http://schemas.openxmlformats.org/officeDocument/2006/relationships/image" Target="../media/image43.png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6.png"/><Relationship Id="rId4" Type="http://schemas.openxmlformats.org/officeDocument/2006/relationships/image" Target="../media/image57.png"/><Relationship Id="rId9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58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0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3.png"/><Relationship Id="rId7" Type="http://schemas.openxmlformats.org/officeDocument/2006/relationships/image" Target="../media/image62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image" Target="../media/image54.png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3.png"/><Relationship Id="rId7" Type="http://schemas.openxmlformats.org/officeDocument/2006/relationships/image" Target="../media/image62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image" Target="../media/image54.png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3.png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image" Target="../media/image54.png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3.png"/><Relationship Id="rId7" Type="http://schemas.openxmlformats.org/officeDocument/2006/relationships/image" Target="../media/image40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34.png"/><Relationship Id="rId5" Type="http://schemas.openxmlformats.org/officeDocument/2006/relationships/image" Target="../media/image54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openxmlformats.org/officeDocument/2006/relationships/image" Target="../media/image59.png"/><Relationship Id="rId1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3.png"/><Relationship Id="rId7" Type="http://schemas.openxmlformats.org/officeDocument/2006/relationships/image" Target="../media/image40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34.png"/><Relationship Id="rId5" Type="http://schemas.openxmlformats.org/officeDocument/2006/relationships/image" Target="../media/image54.png"/><Relationship Id="rId15" Type="http://schemas.openxmlformats.org/officeDocument/2006/relationships/image" Target="../media/image68.pn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openxmlformats.org/officeDocument/2006/relationships/image" Target="../media/image59.png"/><Relationship Id="rId1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75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78.jp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12" Type="http://schemas.openxmlformats.org/officeDocument/2006/relationships/image" Target="../media/image7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76.jpg"/><Relationship Id="rId5" Type="http://schemas.openxmlformats.org/officeDocument/2006/relationships/image" Target="../media/image107.png"/><Relationship Id="rId15" Type="http://schemas.openxmlformats.org/officeDocument/2006/relationships/image" Target="../media/image80.jp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Relationship Id="rId14" Type="http://schemas.openxmlformats.org/officeDocument/2006/relationships/image" Target="../media/image79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91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92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102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14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33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32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1.pn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g"/><Relationship Id="rId5" Type="http://schemas.openxmlformats.org/officeDocument/2006/relationships/image" Target="../media/image105.jpg"/><Relationship Id="rId4" Type="http://schemas.openxmlformats.org/officeDocument/2006/relationships/image" Target="../media/image1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8.png"/><Relationship Id="rId4" Type="http://schemas.openxmlformats.org/officeDocument/2006/relationships/image" Target="../media/image11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41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4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37.png"/><Relationship Id="rId3" Type="http://schemas.microsoft.com/office/2007/relationships/media" Target="../media/media2.mp4"/><Relationship Id="rId7" Type="http://schemas.openxmlformats.org/officeDocument/2006/relationships/image" Target="../media/image114.png"/><Relationship Id="rId12" Type="http://schemas.openxmlformats.org/officeDocument/2006/relationships/image" Target="../media/image1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61.xml"/><Relationship Id="rId11" Type="http://schemas.openxmlformats.org/officeDocument/2006/relationships/image" Target="../media/image11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3.png"/><Relationship Id="rId4" Type="http://schemas.openxmlformats.org/officeDocument/2006/relationships/video" Target="../media/media2.mp4"/><Relationship Id="rId9" Type="http://schemas.openxmlformats.org/officeDocument/2006/relationships/image" Target="../media/image116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4.png"/><Relationship Id="rId4" Type="http://schemas.openxmlformats.org/officeDocument/2006/relationships/image" Target="../media/image57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4.png"/><Relationship Id="rId10" Type="http://schemas.openxmlformats.org/officeDocument/2006/relationships/image" Target="../media/image67.png"/><Relationship Id="rId4" Type="http://schemas.openxmlformats.org/officeDocument/2006/relationships/image" Target="../media/image57.png"/><Relationship Id="rId9" Type="http://schemas.openxmlformats.org/officeDocument/2006/relationships/image" Target="../media/image5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jpg"/><Relationship Id="rId4" Type="http://schemas.openxmlformats.org/officeDocument/2006/relationships/image" Target="../media/image136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g"/><Relationship Id="rId3" Type="http://schemas.openxmlformats.org/officeDocument/2006/relationships/hyperlink" Target="https://www.cs.jhu.edu/~misha/Code/TextureSignalProcessing/" TargetMode="External"/><Relationship Id="rId7" Type="http://schemas.openxmlformats.org/officeDocument/2006/relationships/hyperlink" Target="camel.bat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g"/><Relationship Id="rId11" Type="http://schemas.openxmlformats.org/officeDocument/2006/relationships/image" Target="../media/image142.png"/><Relationship Id="rId5" Type="http://schemas.openxmlformats.org/officeDocument/2006/relationships/image" Target="../media/image138.jpg"/><Relationship Id="rId10" Type="http://schemas.openxmlformats.org/officeDocument/2006/relationships/hyperlink" Target="bunny.bat" TargetMode="External"/><Relationship Id="rId4" Type="http://schemas.openxmlformats.org/officeDocument/2006/relationships/hyperlink" Target="https://github.com/mkazhdan/TextureSignalProcessing" TargetMode="External"/><Relationship Id="rId9" Type="http://schemas.openxmlformats.org/officeDocument/2006/relationships/image" Target="../media/image14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EE379-18DD-35A9-7E98-D6871D97F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5695" y="2140688"/>
            <a:ext cx="9660610" cy="1871211"/>
          </a:xfrm>
        </p:spPr>
        <p:txBody>
          <a:bodyPr>
            <a:normAutofit/>
          </a:bodyPr>
          <a:lstStyle/>
          <a:p>
            <a:r>
              <a:rPr lang="en-US" sz="5400" dirty="0"/>
              <a:t>Signal-Processing within</a:t>
            </a:r>
            <a:br>
              <a:rPr lang="en-US" sz="5400" dirty="0"/>
            </a:br>
            <a:r>
              <a:rPr lang="en-US" sz="5400" dirty="0"/>
              <a:t>a Texture Atlas</a:t>
            </a:r>
            <a:endParaRPr lang="en-US" sz="44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5EADD4A-B293-BAAF-E2B5-E361546011DE}"/>
              </a:ext>
            </a:extLst>
          </p:cNvPr>
          <p:cNvSpPr txBox="1">
            <a:spLocks/>
          </p:cNvSpPr>
          <p:nvPr/>
        </p:nvSpPr>
        <p:spPr>
          <a:xfrm>
            <a:off x="1265695" y="2139547"/>
            <a:ext cx="9660610" cy="32652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w/ Fabian Prada, Ming Chuang, Hugues Hoppe</a:t>
            </a:r>
          </a:p>
        </p:txBody>
      </p:sp>
    </p:spTree>
    <p:extLst>
      <p:ext uri="{BB962C8B-B14F-4D97-AF65-F5344CB8AC3E}">
        <p14:creationId xmlns:p14="http://schemas.microsoft.com/office/powerpoint/2010/main" val="3195388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68861-D9FB-69C5-2429-7016AFF51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Research\PoissonMesh\Data\Rooster\scan.xf.05.jpeg">
            <a:extLst>
              <a:ext uri="{FF2B5EF4-FFF2-40B4-BE49-F238E27FC236}">
                <a16:creationId xmlns:a16="http://schemas.microsoft.com/office/drawing/2014/main" id="{7A787A57-886F-1E35-A366-760734368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35060" y="3214544"/>
            <a:ext cx="1921858" cy="1921858"/>
          </a:xfrm>
          <a:prstGeom prst="rect">
            <a:avLst/>
          </a:prstGeom>
          <a:noFill/>
        </p:spPr>
      </p:pic>
      <p:pic>
        <p:nvPicPr>
          <p:cNvPr id="7" name="Picture 7" descr="C:\Research\PoissonMesh\Data\Rooster\scan.xf.01.jpeg">
            <a:extLst>
              <a:ext uri="{FF2B5EF4-FFF2-40B4-BE49-F238E27FC236}">
                <a16:creationId xmlns:a16="http://schemas.microsoft.com/office/drawing/2014/main" id="{26250447-A891-4689-61AD-326F2E354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25698" y="3086420"/>
            <a:ext cx="1921858" cy="1921858"/>
          </a:xfrm>
          <a:prstGeom prst="rect">
            <a:avLst/>
          </a:prstGeom>
          <a:noFill/>
        </p:spPr>
      </p:pic>
      <p:pic>
        <p:nvPicPr>
          <p:cNvPr id="12" name="Picture 2" descr="C:\Research\PoissonMesh\Data\Rooster\rooster.bmp">
            <a:extLst>
              <a:ext uri="{FF2B5EF4-FFF2-40B4-BE49-F238E27FC236}">
                <a16:creationId xmlns:a16="http://schemas.microsoft.com/office/drawing/2014/main" id="{5DAC01A1-4FF5-557B-4923-95704A7A6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51259" y="3342668"/>
            <a:ext cx="3013474" cy="3013474"/>
          </a:xfrm>
          <a:prstGeom prst="rect">
            <a:avLst/>
          </a:prstGeom>
          <a:noFill/>
        </p:spPr>
      </p:pic>
      <p:pic>
        <p:nvPicPr>
          <p:cNvPr id="3" name="Picture 4" descr="C:\Research\PoissonMesh\Data\Rooster\Results\misha.0.jpeg">
            <a:extLst>
              <a:ext uri="{FF2B5EF4-FFF2-40B4-BE49-F238E27FC236}">
                <a16:creationId xmlns:a16="http://schemas.microsoft.com/office/drawing/2014/main" id="{6CA47AEF-5D39-6F33-9057-D459D32F2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77228" y="3278606"/>
            <a:ext cx="3010912" cy="3010912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52FA3A-F5E2-9493-ABF8-0E9132D7B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Gradient-Domain: Stitching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831B5C6-7389-D8B7-086A-CB831D66DB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Create a signal that:</a:t>
                </a:r>
              </a:p>
              <a:p>
                <a:pPr lvl="1"/>
                <a:r>
                  <a:rPr lang="en-US" dirty="0">
                    <a:ea typeface="Cambria Math" panose="02040503050406030204" pitchFamily="18" charset="0"/>
                  </a:rPr>
                  <a:t>Reproduces detail within the signals</a:t>
                </a:r>
              </a:p>
              <a:p>
                <a:pPr lvl="1"/>
                <a:r>
                  <a:rPr lang="en-US" dirty="0">
                    <a:ea typeface="Cambria Math" panose="02040503050406030204" pitchFamily="18" charset="0"/>
                  </a:rPr>
                  <a:t>Is smooth across signal boundaries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=∫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𝑑𝑝</m:t>
                      </m:r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831B5C6-7389-D8B7-086A-CB831D66DB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7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16">
            <a:extLst>
              <a:ext uri="{FF2B5EF4-FFF2-40B4-BE49-F238E27FC236}">
                <a16:creationId xmlns:a16="http://schemas.microsoft.com/office/drawing/2014/main" id="{864E204D-B26C-7BCE-9432-6AF98ABB2298}"/>
              </a:ext>
            </a:extLst>
          </p:cNvPr>
          <p:cNvSpPr/>
          <p:nvPr/>
        </p:nvSpPr>
        <p:spPr>
          <a:xfrm>
            <a:off x="8792857" y="4559845"/>
            <a:ext cx="832805" cy="25624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2" descr="C:\Research\PoissonMesh\Data\Rooster\scan.xf.06.jpeg">
            <a:extLst>
              <a:ext uri="{FF2B5EF4-FFF2-40B4-BE49-F238E27FC236}">
                <a16:creationId xmlns:a16="http://schemas.microsoft.com/office/drawing/2014/main" id="{C28588D0-5866-E755-9E9C-1B27E72A6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91308" y="4816093"/>
            <a:ext cx="1921858" cy="1921858"/>
          </a:xfrm>
          <a:prstGeom prst="rect">
            <a:avLst/>
          </a:prstGeom>
          <a:noFill/>
        </p:spPr>
      </p:pic>
      <p:pic>
        <p:nvPicPr>
          <p:cNvPr id="10" name="Picture 6" descr="C:\Research\PoissonMesh\Data\Rooster\scan.xf.00.jpeg">
            <a:extLst>
              <a:ext uri="{FF2B5EF4-FFF2-40B4-BE49-F238E27FC236}">
                <a16:creationId xmlns:a16="http://schemas.microsoft.com/office/drawing/2014/main" id="{04041700-F3F8-253B-123B-3AD06CDFB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49140" y="4431721"/>
            <a:ext cx="1921858" cy="1921858"/>
          </a:xfrm>
          <a:prstGeom prst="rect">
            <a:avLst/>
          </a:prstGeom>
          <a:noFill/>
        </p:spPr>
      </p:pic>
      <p:pic>
        <p:nvPicPr>
          <p:cNvPr id="11" name="Picture 5" descr="C:\Research\PoissonMesh\Data\Rooster\scan.xf.07.jpeg">
            <a:extLst>
              <a:ext uri="{FF2B5EF4-FFF2-40B4-BE49-F238E27FC236}">
                <a16:creationId xmlns:a16="http://schemas.microsoft.com/office/drawing/2014/main" id="{F0FBE4F4-9A21-D7A1-E224-23ACAF3AB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10069" y="4944217"/>
            <a:ext cx="1921858" cy="1921858"/>
          </a:xfrm>
          <a:prstGeom prst="rect">
            <a:avLst/>
          </a:prstGeom>
          <a:noFill/>
        </p:spPr>
      </p:pic>
      <p:pic>
        <p:nvPicPr>
          <p:cNvPr id="13" name="Picture 2" descr="C:\Research\PoissonMesh\Data\Rooster\Results\misha.2.jpeg">
            <a:extLst>
              <a:ext uri="{FF2B5EF4-FFF2-40B4-BE49-F238E27FC236}">
                <a16:creationId xmlns:a16="http://schemas.microsoft.com/office/drawing/2014/main" id="{A845660F-588D-EE8D-635D-36BE5D79E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76716" y="3282696"/>
            <a:ext cx="3008376" cy="3008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961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0C6F8-84F5-B1EA-02E0-418656C61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17142-A811-48C2-9B2D-66F9C5F67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Gradient-Domain: Filtering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6015FD5-A6C9-0406-6421-AC555CC380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Create a signal similar to the input, w/ amplified/dampened gradients: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𝑖𝑛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m:rPr>
                                      <m:nor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𝑖𝑛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6015FD5-A6C9-0406-6421-AC555CC380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52F8C554-2DE1-B764-55DD-229A69153D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272" y="3135088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55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ABA64-3C77-1679-AC7F-8A49A7FEF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F161D-99D0-5485-3D5A-9C05FED0A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Gradient-Domain: Filtering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B59F88E-8567-6329-99E5-1E02590131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Create a signal similar to the input, w/ amplified/dampened gradients: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𝑖𝑛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m:rPr>
                                      <m:nor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𝑖𝑛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B59F88E-8567-6329-99E5-1E02590131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7F2EBAF7-D796-7446-58F8-41C5681F32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620" y="3135088"/>
            <a:ext cx="3200400" cy="3200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DE9E80-12BE-2147-9953-76FE9ED2A6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272" y="3135088"/>
            <a:ext cx="3200400" cy="3200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FF0458-0685-D2DE-CEDE-8DF392ECF2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844" y="3135088"/>
            <a:ext cx="3200400" cy="3200400"/>
          </a:xfrm>
          <a:prstGeom prst="rect">
            <a:avLst/>
          </a:prstGeom>
        </p:spPr>
      </p:pic>
      <p:sp>
        <p:nvSpPr>
          <p:cNvPr id="16" name="Right Arrow 15">
            <a:extLst>
              <a:ext uri="{FF2B5EF4-FFF2-40B4-BE49-F238E27FC236}">
                <a16:creationId xmlns:a16="http://schemas.microsoft.com/office/drawing/2014/main" id="{75032A2B-0931-4C6D-7827-AD2DABFEC386}"/>
              </a:ext>
            </a:extLst>
          </p:cNvPr>
          <p:cNvSpPr/>
          <p:nvPr/>
        </p:nvSpPr>
        <p:spPr>
          <a:xfrm>
            <a:off x="7795670" y="4495537"/>
            <a:ext cx="747935" cy="3810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2DE4742-CE1C-88AA-47C5-A164E2EC40A2}"/>
                  </a:ext>
                </a:extLst>
              </p:cNvPr>
              <p:cNvSpPr txBox="1"/>
              <p:nvPr/>
            </p:nvSpPr>
            <p:spPr>
              <a:xfrm>
                <a:off x="7674544" y="4781227"/>
                <a:ext cx="85728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2DE4742-CE1C-88AA-47C5-A164E2EC4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544" y="4781227"/>
                <a:ext cx="857286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Arrow 19">
            <a:extLst>
              <a:ext uri="{FF2B5EF4-FFF2-40B4-BE49-F238E27FC236}">
                <a16:creationId xmlns:a16="http://schemas.microsoft.com/office/drawing/2014/main" id="{74388135-EDA0-B617-F8D6-7629FBC0C6FE}"/>
              </a:ext>
            </a:extLst>
          </p:cNvPr>
          <p:cNvSpPr/>
          <p:nvPr/>
        </p:nvSpPr>
        <p:spPr>
          <a:xfrm rot="10800000">
            <a:off x="4495725" y="4495537"/>
            <a:ext cx="747935" cy="3810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34EAC33-E342-B35B-2284-4AD8CF25C637}"/>
                  </a:ext>
                </a:extLst>
              </p:cNvPr>
              <p:cNvSpPr txBox="1"/>
              <p:nvPr/>
            </p:nvSpPr>
            <p:spPr>
              <a:xfrm>
                <a:off x="4503962" y="4781227"/>
                <a:ext cx="85728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34EAC33-E342-B35B-2284-4AD8CF25C6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962" y="4781227"/>
                <a:ext cx="857286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4290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D7A01-BC7D-F748-479F-A98D3556F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E3D51-071C-F34B-57FB-6E91C2176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Gradient-Domain: Filtering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6367F93-2483-69C8-B100-15BCB4C1DD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Create a signal similar to the input, w/ amplified/dampened gradients: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𝑖𝑛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m:rPr>
                                      <m:nor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𝑖𝑛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Using the embedding coordinates as the signals:</a:t>
                </a:r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6367F93-2483-69C8-B100-15BCB4C1DD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886962DF-9546-E946-757F-2090E9D46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840" y="3494570"/>
            <a:ext cx="2920336" cy="2514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78E784-BE2E-DEFF-9828-46C72D362BD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884" y="3367931"/>
            <a:ext cx="2716530" cy="27165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546F10-224B-3F27-FCAF-A56004BA4D1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809" y="3352800"/>
            <a:ext cx="2716530" cy="2716530"/>
          </a:xfrm>
          <a:prstGeom prst="rect">
            <a:avLst/>
          </a:prstGeom>
        </p:spPr>
      </p:pic>
      <p:sp>
        <p:nvSpPr>
          <p:cNvPr id="7" name="Right Arrow 13">
            <a:extLst>
              <a:ext uri="{FF2B5EF4-FFF2-40B4-BE49-F238E27FC236}">
                <a16:creationId xmlns:a16="http://schemas.microsoft.com/office/drawing/2014/main" id="{4602EF83-058A-C219-7484-65B72DEA3577}"/>
              </a:ext>
            </a:extLst>
          </p:cNvPr>
          <p:cNvSpPr/>
          <p:nvPr/>
        </p:nvSpPr>
        <p:spPr>
          <a:xfrm>
            <a:off x="7587162" y="4789449"/>
            <a:ext cx="747935" cy="3810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16">
            <a:extLst>
              <a:ext uri="{FF2B5EF4-FFF2-40B4-BE49-F238E27FC236}">
                <a16:creationId xmlns:a16="http://schemas.microsoft.com/office/drawing/2014/main" id="{450A128C-AB4C-D75D-9AD6-B5C4C37AB5CB}"/>
              </a:ext>
            </a:extLst>
          </p:cNvPr>
          <p:cNvSpPr/>
          <p:nvPr/>
        </p:nvSpPr>
        <p:spPr>
          <a:xfrm rot="10800000">
            <a:off x="4104160" y="4789449"/>
            <a:ext cx="747935" cy="3810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C10F7D9-659B-569A-2BE0-4EDEACB0F225}"/>
                  </a:ext>
                </a:extLst>
              </p:cNvPr>
              <p:cNvSpPr txBox="1"/>
              <p:nvPr/>
            </p:nvSpPr>
            <p:spPr>
              <a:xfrm>
                <a:off x="4112397" y="5075139"/>
                <a:ext cx="85728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C10F7D9-659B-569A-2BE0-4EDEACB0F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2397" y="5075139"/>
                <a:ext cx="857286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DC96CBE-27B9-6B3E-EA28-1FD28B31036E}"/>
                  </a:ext>
                </a:extLst>
              </p:cNvPr>
              <p:cNvSpPr txBox="1"/>
              <p:nvPr/>
            </p:nvSpPr>
            <p:spPr>
              <a:xfrm>
                <a:off x="7466036" y="5075139"/>
                <a:ext cx="85728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DC96CBE-27B9-6B3E-EA28-1FD28B310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6036" y="5075139"/>
                <a:ext cx="857286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64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A4139-2C2D-3648-1BED-B0912D476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ack and white checkered pattern&#10;&#10;AI-generated content may be incorrect.">
            <a:extLst>
              <a:ext uri="{FF2B5EF4-FFF2-40B4-BE49-F238E27FC236}">
                <a16:creationId xmlns:a16="http://schemas.microsoft.com/office/drawing/2014/main" id="{71D071E7-F52C-AE5F-46DC-811E8F1B2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440" y="4014216"/>
            <a:ext cx="2779776" cy="2779776"/>
          </a:xfrm>
          <a:prstGeom prst="rect">
            <a:avLst/>
          </a:prstGeom>
        </p:spPr>
      </p:pic>
      <p:pic>
        <p:nvPicPr>
          <p:cNvPr id="6" name="Picture 5" descr="A black and white checkered pattern&#10;&#10;AI-generated content may be incorrect.">
            <a:extLst>
              <a:ext uri="{FF2B5EF4-FFF2-40B4-BE49-F238E27FC236}">
                <a16:creationId xmlns:a16="http://schemas.microsoft.com/office/drawing/2014/main" id="{84675FAE-94C4-6556-DAFB-32D653DCE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440" y="4014216"/>
            <a:ext cx="2779776" cy="2779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F08B61-2874-D0D3-2542-82AFE4C57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9D0869-DD4B-F405-12ED-45EA4185C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ea typeface="Cambria Math" panose="02040503050406030204" pitchFamily="18" charset="0"/>
              </a:rPr>
              <a:t>Extend to support signals represented as texture maps: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>
                <a:ea typeface="Cambria Math" panose="02040503050406030204" pitchFamily="18" charset="0"/>
              </a:rPr>
              <a:t>Standard representation for high-frequency signals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>
                <a:ea typeface="Cambria Math" panose="02040503050406030204" pitchFamily="18" charset="0"/>
              </a:rPr>
              <a:t>In line with the output of AI-synthesis</a:t>
            </a:r>
          </a:p>
          <a:p>
            <a:pPr lvl="1">
              <a:buFont typeface="Wingdings" panose="05000000000000000000" pitchFamily="2" charset="2"/>
              <a:buChar char="û"/>
            </a:pPr>
            <a:r>
              <a:rPr lang="en-US" dirty="0">
                <a:ea typeface="Cambria Math" panose="02040503050406030204" pitchFamily="18" charset="0"/>
              </a:rPr>
              <a:t>Correspondences across chart boundaries</a:t>
            </a:r>
          </a:p>
          <a:p>
            <a:pPr lvl="1">
              <a:buFont typeface="Wingdings" panose="05000000000000000000" pitchFamily="2" charset="2"/>
              <a:buChar char="û"/>
            </a:pPr>
            <a:r>
              <a:rPr lang="en-US" dirty="0">
                <a:ea typeface="Cambria Math" panose="02040503050406030204" pitchFamily="18" charset="0"/>
              </a:rPr>
              <a:t>Parametric distortion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ea typeface="Cambria Math" panose="02040503050406030204" pitchFamily="18" charset="0"/>
              </a:rPr>
              <a:t>Exhibits semi-regular structure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D5029D-47CF-265E-388E-9DFE5282AA1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793" y="192186"/>
            <a:ext cx="3701897" cy="37018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D9D7FB5-8175-1D47-0704-050DF5DACEE2}"/>
                  </a:ext>
                </a:extLst>
              </p:cNvPr>
              <p:cNvSpPr txBox="1"/>
              <p:nvPr/>
            </p:nvSpPr>
            <p:spPr>
              <a:xfrm>
                <a:off x="9902942" y="6401472"/>
                <a:ext cx="1436291" cy="369332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 w="25400"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0,1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×[0,1]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D9D7FB5-8175-1D47-0704-050DF5DACE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2942" y="6401472"/>
                <a:ext cx="1436291" cy="369332"/>
              </a:xfrm>
              <a:prstGeom prst="rect">
                <a:avLst/>
              </a:prstGeom>
              <a:blipFill>
                <a:blip r:embed="rId6"/>
                <a:stretch>
                  <a:fillRect b="-10769"/>
                </a:stretch>
              </a:blipFill>
              <a:ln w="25400"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795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46FBA-BB25-032E-E9AA-59E721710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59408-17AB-EAA3-9ACC-A6BFF38B9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9B13B9-16B9-5585-F7F3-31DA62F52D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  <a:p>
            <a:r>
              <a:rPr lang="en-US" dirty="0"/>
              <a:t>Implementation</a:t>
            </a:r>
          </a:p>
          <a:p>
            <a:pPr lvl="1"/>
            <a:r>
              <a:rPr lang="en-US" dirty="0"/>
              <a:t>Finite Elements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Derivatives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Metrics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Applications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280966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6F01E-1FC8-4285-56B6-98B3E595C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56D98-945E-F06A-C07D-4E025CAC0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Lagrange Elements (Recall)</a:t>
            </a:r>
          </a:p>
        </p:txBody>
      </p:sp>
      <p:pic>
        <p:nvPicPr>
          <p:cNvPr id="67" name="Picture 66" descr="A grid of blue balls&#10;&#10;AI-generated content may be incorrect.">
            <a:extLst>
              <a:ext uri="{FF2B5EF4-FFF2-40B4-BE49-F238E27FC236}">
                <a16:creationId xmlns:a16="http://schemas.microsoft.com/office/drawing/2014/main" id="{5406583D-485C-0D6D-2484-8087F236C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338" y="1764792"/>
            <a:ext cx="3657600" cy="1858297"/>
          </a:xfrm>
          <a:prstGeom prst="rect">
            <a:avLst/>
          </a:prstGeom>
        </p:spPr>
      </p:pic>
      <p:pic>
        <p:nvPicPr>
          <p:cNvPr id="69" name="Picture 68" descr="A pyramid with a red point&#10;&#10;AI-generated content may be incorrect.">
            <a:extLst>
              <a:ext uri="{FF2B5EF4-FFF2-40B4-BE49-F238E27FC236}">
                <a16:creationId xmlns:a16="http://schemas.microsoft.com/office/drawing/2014/main" id="{73547F7C-73BF-DBC8-6DFB-A68C55ED78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0" y="3856970"/>
            <a:ext cx="2743200" cy="1393723"/>
          </a:xfrm>
          <a:prstGeom prst="rect">
            <a:avLst/>
          </a:prstGeom>
        </p:spPr>
      </p:pic>
      <p:pic>
        <p:nvPicPr>
          <p:cNvPr id="71" name="Picture 70" descr="A red and blue cone on a grey surface&#10;&#10;AI-generated content may be incorrect.">
            <a:extLst>
              <a:ext uri="{FF2B5EF4-FFF2-40B4-BE49-F238E27FC236}">
                <a16:creationId xmlns:a16="http://schemas.microsoft.com/office/drawing/2014/main" id="{DA59ECE0-CD3F-81EB-93C5-0F7AE46F07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0" y="3969395"/>
            <a:ext cx="2743200" cy="1393723"/>
          </a:xfrm>
          <a:prstGeom prst="rect">
            <a:avLst/>
          </a:prstGeom>
        </p:spPr>
      </p:pic>
      <p:pic>
        <p:nvPicPr>
          <p:cNvPr id="73" name="Picture 72" descr="A pyramid with a red light&#10;&#10;AI-generated content may be incorrect.">
            <a:extLst>
              <a:ext uri="{FF2B5EF4-FFF2-40B4-BE49-F238E27FC236}">
                <a16:creationId xmlns:a16="http://schemas.microsoft.com/office/drawing/2014/main" id="{1E3793B2-A1F4-4A0F-EA8B-61109705AE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80" y="3856970"/>
            <a:ext cx="2743200" cy="139372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D7A6EF-8E1B-F459-2BC0-A70C37740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ea typeface="Cambria Math" panose="02040503050406030204" pitchFamily="18" charset="0"/>
              </a:rPr>
              <a:t>Discretizing functions on a triangle:</a:t>
            </a:r>
          </a:p>
          <a:p>
            <a:pPr marL="457200" lvl="1" indent="0">
              <a:buNone/>
            </a:pPr>
            <a:r>
              <a:rPr lang="en-US" dirty="0">
                <a:ea typeface="Cambria Math" panose="02040503050406030204" pitchFamily="18" charset="0"/>
              </a:rPr>
              <a:t>Use continuous, </a:t>
            </a:r>
            <a:r>
              <a:rPr lang="en-US" dirty="0" err="1">
                <a:ea typeface="Cambria Math" panose="02040503050406030204" pitchFamily="18" charset="0"/>
              </a:rPr>
              <a:t>interpolatory</a:t>
            </a:r>
            <a:r>
              <a:rPr lang="en-US" dirty="0">
                <a:ea typeface="Cambria Math" panose="02040503050406030204" pitchFamily="18" charset="0"/>
              </a:rPr>
              <a:t>, </a:t>
            </a:r>
            <a:r>
              <a:rPr lang="en-US" b="1" dirty="0">
                <a:ea typeface="Cambria Math" panose="02040503050406030204" pitchFamily="18" charset="0"/>
              </a:rPr>
              <a:t>piecewise-</a:t>
            </a:r>
            <a:br>
              <a:rPr lang="en-US" b="1" dirty="0">
                <a:ea typeface="Cambria Math" panose="02040503050406030204" pitchFamily="18" charset="0"/>
              </a:rPr>
            </a:br>
            <a:r>
              <a:rPr lang="en-US" b="1" dirty="0">
                <a:ea typeface="Cambria Math" panose="02040503050406030204" pitchFamily="18" charset="0"/>
              </a:rPr>
              <a:t>linear</a:t>
            </a:r>
            <a:r>
              <a:rPr lang="en-US" dirty="0">
                <a:ea typeface="Cambria Math" panose="02040503050406030204" pitchFamily="18" charset="0"/>
              </a:rPr>
              <a:t> “hat functions” assigned</a:t>
            </a:r>
            <a:br>
              <a:rPr lang="en-US" dirty="0">
                <a:ea typeface="Cambria Math" panose="02040503050406030204" pitchFamily="18" charset="0"/>
              </a:rPr>
            </a:br>
            <a:r>
              <a:rPr lang="en-US" dirty="0">
                <a:ea typeface="Cambria Math" panose="02040503050406030204" pitchFamily="18" charset="0"/>
              </a:rPr>
              <a:t>to mesh vertices.</a:t>
            </a:r>
          </a:p>
          <a:p>
            <a:pPr marL="0" indent="0">
              <a:buNone/>
            </a:pPr>
            <a:r>
              <a:rPr lang="en-US" dirty="0">
                <a:ea typeface="Cambria Math" panose="02040503050406030204" pitchFamily="18" charset="0"/>
              </a:rPr>
              <a:t>These form a partition of unity.</a:t>
            </a:r>
          </a:p>
        </p:txBody>
      </p:sp>
    </p:spTree>
    <p:extLst>
      <p:ext uri="{BB962C8B-B14F-4D97-AF65-F5344CB8AC3E}">
        <p14:creationId xmlns:p14="http://schemas.microsoft.com/office/powerpoint/2010/main" val="169770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44C32-411C-B128-7DE5-31DB55292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5BC9E-D67A-27D9-3E32-D0F4B295E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Lagrange Elements (Recall)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054AA4-C6E3-33ED-FC7B-7147B6B0C0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ea typeface="Cambria Math" panose="02040503050406030204" pitchFamily="18" charset="0"/>
              </a:rPr>
              <a:t>Discretizing functions on a triangle:</a:t>
            </a:r>
          </a:p>
          <a:p>
            <a:pPr marL="457200" lvl="1" indent="0">
              <a:buNone/>
            </a:pPr>
            <a:r>
              <a:rPr lang="en-US" dirty="0">
                <a:ea typeface="Cambria Math" panose="02040503050406030204" pitchFamily="18" charset="0"/>
              </a:rPr>
              <a:t>Use continuous, </a:t>
            </a:r>
            <a:r>
              <a:rPr lang="en-US" dirty="0" err="1">
                <a:ea typeface="Cambria Math" panose="02040503050406030204" pitchFamily="18" charset="0"/>
              </a:rPr>
              <a:t>interpolatory</a:t>
            </a:r>
            <a:r>
              <a:rPr lang="en-US" dirty="0">
                <a:ea typeface="Cambria Math" panose="02040503050406030204" pitchFamily="18" charset="0"/>
              </a:rPr>
              <a:t>, </a:t>
            </a:r>
            <a:r>
              <a:rPr lang="en-US" b="1" dirty="0">
                <a:ea typeface="Cambria Math" panose="02040503050406030204" pitchFamily="18" charset="0"/>
              </a:rPr>
              <a:t>piecewise-</a:t>
            </a:r>
            <a:br>
              <a:rPr lang="en-US" b="1" dirty="0">
                <a:ea typeface="Cambria Math" panose="02040503050406030204" pitchFamily="18" charset="0"/>
              </a:rPr>
            </a:br>
            <a:r>
              <a:rPr lang="en-US" b="1" dirty="0">
                <a:ea typeface="Cambria Math" panose="02040503050406030204" pitchFamily="18" charset="0"/>
              </a:rPr>
              <a:t>quadratic</a:t>
            </a:r>
            <a:r>
              <a:rPr lang="en-US" dirty="0">
                <a:ea typeface="Cambria Math" panose="02040503050406030204" pitchFamily="18" charset="0"/>
              </a:rPr>
              <a:t>, Lagrange elements, assigned</a:t>
            </a:r>
            <a:br>
              <a:rPr lang="en-US" dirty="0">
                <a:ea typeface="Cambria Math" panose="02040503050406030204" pitchFamily="18" charset="0"/>
              </a:rPr>
            </a:br>
            <a:r>
              <a:rPr lang="en-US" dirty="0">
                <a:ea typeface="Cambria Math" panose="02040503050406030204" pitchFamily="18" charset="0"/>
              </a:rPr>
              <a:t>to mesh vertices and edge mid-points.</a:t>
            </a:r>
          </a:p>
          <a:p>
            <a:pPr marL="0" indent="0">
              <a:buNone/>
            </a:pPr>
            <a:r>
              <a:rPr lang="en-US" dirty="0">
                <a:ea typeface="Cambria Math" panose="02040503050406030204" pitchFamily="18" charset="0"/>
              </a:rPr>
              <a:t>These also form a partition of unity.</a:t>
            </a:r>
          </a:p>
          <a:p>
            <a:pPr marL="0" indent="0">
              <a:buNone/>
            </a:pPr>
            <a:endParaRPr lang="en-US" dirty="0">
              <a:ea typeface="Cambria Math" panose="02040503050406030204" pitchFamily="18" charset="0"/>
            </a:endParaRPr>
          </a:p>
        </p:txBody>
      </p:sp>
      <p:pic>
        <p:nvPicPr>
          <p:cNvPr id="35" name="Picture 34" descr="A diagram of a graphing structure&#10;&#10;AI-generated content may be incorrect.">
            <a:extLst>
              <a:ext uri="{FF2B5EF4-FFF2-40B4-BE49-F238E27FC236}">
                <a16:creationId xmlns:a16="http://schemas.microsoft.com/office/drawing/2014/main" id="{795E9AEC-B347-5532-C30F-D42D7BAE3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1764792"/>
            <a:ext cx="3657600" cy="1858297"/>
          </a:xfrm>
          <a:prstGeom prst="rect">
            <a:avLst/>
          </a:prstGeom>
        </p:spPr>
      </p:pic>
      <p:pic>
        <p:nvPicPr>
          <p:cNvPr id="37" name="Picture 36" descr="A graphic of a crown&#10;&#10;AI-generated content may be incorrect.">
            <a:extLst>
              <a:ext uri="{FF2B5EF4-FFF2-40B4-BE49-F238E27FC236}">
                <a16:creationId xmlns:a16="http://schemas.microsoft.com/office/drawing/2014/main" id="{C2FE5B44-0463-F921-D6EC-2B7D33ADB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0" y="3856970"/>
            <a:ext cx="2743200" cy="1393723"/>
          </a:xfrm>
          <a:prstGeom prst="rect">
            <a:avLst/>
          </a:prstGeom>
        </p:spPr>
      </p:pic>
      <p:pic>
        <p:nvPicPr>
          <p:cNvPr id="39" name="Picture 38" descr="A diagram of a cone shaped object&#10;&#10;AI-generated content may be incorrect.">
            <a:extLst>
              <a:ext uri="{FF2B5EF4-FFF2-40B4-BE49-F238E27FC236}">
                <a16:creationId xmlns:a16="http://schemas.microsoft.com/office/drawing/2014/main" id="{1A584535-441E-8316-9094-8DD11C9B04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0" y="3969395"/>
            <a:ext cx="2743200" cy="1393723"/>
          </a:xfrm>
          <a:prstGeom prst="rect">
            <a:avLst/>
          </a:prstGeom>
        </p:spPr>
      </p:pic>
      <p:pic>
        <p:nvPicPr>
          <p:cNvPr id="41" name="Picture 40" descr="A grey square with a red and white cone&#10;&#10;AI-generated content may be incorrect.">
            <a:extLst>
              <a:ext uri="{FF2B5EF4-FFF2-40B4-BE49-F238E27FC236}">
                <a16:creationId xmlns:a16="http://schemas.microsoft.com/office/drawing/2014/main" id="{FAA49D7C-2959-A82D-CF67-4CC08429AE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80" y="3856970"/>
            <a:ext cx="2743200" cy="1393723"/>
          </a:xfrm>
          <a:prstGeom prst="rect">
            <a:avLst/>
          </a:prstGeom>
        </p:spPr>
      </p:pic>
      <p:pic>
        <p:nvPicPr>
          <p:cNvPr id="43" name="Picture 42" descr="A diagram of a cone&#10;&#10;AI-generated content may be incorrect.">
            <a:extLst>
              <a:ext uri="{FF2B5EF4-FFF2-40B4-BE49-F238E27FC236}">
                <a16:creationId xmlns:a16="http://schemas.microsoft.com/office/drawing/2014/main" id="{741AA16A-7A3C-75F4-8596-EBEEA18F64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0" y="5365730"/>
            <a:ext cx="2743200" cy="1393723"/>
          </a:xfrm>
          <a:prstGeom prst="rect">
            <a:avLst/>
          </a:prstGeom>
        </p:spPr>
      </p:pic>
      <p:pic>
        <p:nvPicPr>
          <p:cNvPr id="45" name="Picture 44" descr="A diagram of a cone&#10;&#10;AI-generated content may be incorrect.">
            <a:extLst>
              <a:ext uri="{FF2B5EF4-FFF2-40B4-BE49-F238E27FC236}">
                <a16:creationId xmlns:a16="http://schemas.microsoft.com/office/drawing/2014/main" id="{D2BB2A63-7EF1-E063-35C7-922D208B2D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80" y="5365730"/>
            <a:ext cx="2743200" cy="1393723"/>
          </a:xfrm>
          <a:prstGeom prst="rect">
            <a:avLst/>
          </a:prstGeom>
        </p:spPr>
      </p:pic>
      <p:pic>
        <p:nvPicPr>
          <p:cNvPr id="47" name="Picture 46" descr="A red cone on a grey surface&#10;&#10;AI-generated content may be incorrect.">
            <a:extLst>
              <a:ext uri="{FF2B5EF4-FFF2-40B4-BE49-F238E27FC236}">
                <a16:creationId xmlns:a16="http://schemas.microsoft.com/office/drawing/2014/main" id="{48E9A714-F481-3DB5-BAC0-3E5E3742CE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0" y="5478155"/>
            <a:ext cx="2743200" cy="139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1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94AE6-6926-C7ED-317B-BCBD634B6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5F279-4105-E1B0-2D64-6F0F27130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Finite Elements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CEB989-908D-F2F1-9D42-AA3676CD0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" y="2460329"/>
            <a:ext cx="3474720" cy="34747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DDB16F-EF76-693C-63AC-1C56C24F76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4"/>
          <a:stretch/>
        </p:blipFill>
        <p:spPr>
          <a:xfrm>
            <a:off x="3460442" y="2469473"/>
            <a:ext cx="5660714" cy="3273552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937B108-A92F-3AE3-748A-B13ED8404991}"/>
              </a:ext>
            </a:extLst>
          </p:cNvPr>
          <p:cNvGrpSpPr/>
          <p:nvPr/>
        </p:nvGrpSpPr>
        <p:grpSpPr>
          <a:xfrm flipH="1">
            <a:off x="2582035" y="1645396"/>
            <a:ext cx="2640503" cy="1164826"/>
            <a:chOff x="2582035" y="1645396"/>
            <a:chExt cx="2640503" cy="1164826"/>
          </a:xfrm>
        </p:grpSpPr>
        <p:sp>
          <p:nvSpPr>
            <p:cNvPr id="31" name="Arrow: Curved Up 30">
              <a:extLst>
                <a:ext uri="{FF2B5EF4-FFF2-40B4-BE49-F238E27FC236}">
                  <a16:creationId xmlns:a16="http://schemas.microsoft.com/office/drawing/2014/main" id="{8010B3E5-4D57-C4C2-CC93-18A97840AC48}"/>
                </a:ext>
              </a:extLst>
            </p:cNvPr>
            <p:cNvSpPr/>
            <p:nvPr/>
          </p:nvSpPr>
          <p:spPr>
            <a:xfrm rot="10800000">
              <a:off x="2992648" y="2184854"/>
              <a:ext cx="1819278" cy="625368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73CF0AB-695A-1412-ECBD-74AFD7A9D3E0}"/>
                </a:ext>
              </a:extLst>
            </p:cNvPr>
            <p:cNvSpPr txBox="1"/>
            <p:nvPr/>
          </p:nvSpPr>
          <p:spPr>
            <a:xfrm>
              <a:off x="2582035" y="1645396"/>
              <a:ext cx="26405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Parameterization</a:t>
              </a:r>
              <a:endParaRPr lang="es-CO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9E7EA7D-CF4A-A552-B54A-3817E44F0C94}"/>
                  </a:ext>
                </a:extLst>
              </p:cNvPr>
              <p:cNvSpPr txBox="1"/>
              <p:nvPr/>
            </p:nvSpPr>
            <p:spPr>
              <a:xfrm>
                <a:off x="1080383" y="5452523"/>
                <a:ext cx="1436291" cy="369332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 w="25400"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0,1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×[0,1]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9E7EA7D-CF4A-A552-B54A-3817E44F0C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383" y="5452523"/>
                <a:ext cx="1436291" cy="369332"/>
              </a:xfrm>
              <a:prstGeom prst="rect">
                <a:avLst/>
              </a:prstGeom>
              <a:blipFill>
                <a:blip r:embed="rId5"/>
                <a:stretch>
                  <a:fillRect b="-10769"/>
                </a:stretch>
              </a:blipFill>
              <a:ln w="25400"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734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6F7F8-BC93-0C69-52D7-D852E36AE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959B9C-35BB-1CB4-97E6-CFA301722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" y="2460329"/>
            <a:ext cx="3474720" cy="34747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43C9D4-5468-7EB3-FFB6-357017C10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Finite Elements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74A300-1C43-0718-11A5-24A1127EA21E}"/>
              </a:ext>
            </a:extLst>
          </p:cNvPr>
          <p:cNvSpPr txBox="1"/>
          <p:nvPr/>
        </p:nvSpPr>
        <p:spPr>
          <a:xfrm>
            <a:off x="734702" y="2103910"/>
            <a:ext cx="2194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Interior Texels</a:t>
            </a:r>
            <a:endParaRPr lang="es-CO" sz="2000" b="1" dirty="0">
              <a:solidFill>
                <a:srgbClr val="00B05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D9B64B-A2C9-23F0-9655-D860C1AAD854}"/>
              </a:ext>
            </a:extLst>
          </p:cNvPr>
          <p:cNvSpPr/>
          <p:nvPr/>
        </p:nvSpPr>
        <p:spPr>
          <a:xfrm>
            <a:off x="5722731" y="-10079"/>
            <a:ext cx="32964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Graphics hardware basis</a:t>
            </a:r>
            <a:endParaRPr lang="es-CO" sz="2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A19B12-077D-3333-B0BF-0591599251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4"/>
          <a:stretch/>
        </p:blipFill>
        <p:spPr>
          <a:xfrm>
            <a:off x="3460442" y="2469473"/>
            <a:ext cx="5660714" cy="32735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52935A-89D1-B753-82F4-2A880D20A4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3"/>
          <a:stretch/>
        </p:blipFill>
        <p:spPr>
          <a:xfrm>
            <a:off x="3563380" y="2469710"/>
            <a:ext cx="5557777" cy="32735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72C6262-E1FE-0A0B-74CA-E6D23B4CA5C1}"/>
              </a:ext>
            </a:extLst>
          </p:cNvPr>
          <p:cNvGrpSpPr/>
          <p:nvPr/>
        </p:nvGrpSpPr>
        <p:grpSpPr>
          <a:xfrm>
            <a:off x="1597633" y="2617037"/>
            <a:ext cx="4595669" cy="533184"/>
            <a:chOff x="1678486" y="2126197"/>
            <a:chExt cx="4595669" cy="53318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C7BB53D-56B9-893B-1870-6F5A05041D89}"/>
                </a:ext>
              </a:extLst>
            </p:cNvPr>
            <p:cNvSpPr/>
            <p:nvPr/>
          </p:nvSpPr>
          <p:spPr>
            <a:xfrm>
              <a:off x="1678486" y="2293621"/>
              <a:ext cx="365760" cy="36576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B7FC38E-BD2A-24B3-DA95-A0B6F3CC225C}"/>
                </a:ext>
              </a:extLst>
            </p:cNvPr>
            <p:cNvSpPr/>
            <p:nvPr/>
          </p:nvSpPr>
          <p:spPr>
            <a:xfrm>
              <a:off x="5816955" y="2126197"/>
              <a:ext cx="457200" cy="4572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CC75068-F9B3-DDEE-2942-A677F1C86D55}"/>
                </a:ext>
              </a:extLst>
            </p:cNvPr>
            <p:cNvCxnSpPr>
              <a:cxnSpLocks/>
              <a:stCxn id="17" idx="6"/>
              <a:endCxn id="18" idx="2"/>
            </p:cNvCxnSpPr>
            <p:nvPr/>
          </p:nvCxnSpPr>
          <p:spPr>
            <a:xfrm flipV="1">
              <a:off x="2044246" y="2354797"/>
              <a:ext cx="3772709" cy="12170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B255A627-72B6-02BA-104E-B056EA856E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7" t="40092" r="39423" b="11740"/>
          <a:stretch/>
        </p:blipFill>
        <p:spPr>
          <a:xfrm>
            <a:off x="5899865" y="451159"/>
            <a:ext cx="2942149" cy="21115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99D56F0-2C64-6500-8FBE-D6107C6169C8}"/>
                  </a:ext>
                </a:extLst>
              </p:cNvPr>
              <p:cNvSpPr txBox="1"/>
              <p:nvPr/>
            </p:nvSpPr>
            <p:spPr>
              <a:xfrm>
                <a:off x="1080383" y="5452523"/>
                <a:ext cx="1436291" cy="369332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 w="25400"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0,1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×[0,1]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99D56F0-2C64-6500-8FBE-D6107C6169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383" y="5452523"/>
                <a:ext cx="1436291" cy="369332"/>
              </a:xfrm>
              <a:prstGeom prst="rect">
                <a:avLst/>
              </a:prstGeom>
              <a:blipFill>
                <a:blip r:embed="rId7"/>
                <a:stretch>
                  <a:fillRect b="-10769"/>
                </a:stretch>
              </a:blipFill>
              <a:ln w="25400"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3670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93FDA-B71E-F89D-FFC5-3985BA171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8B1E-E995-D3A6-7DB2-8C232B763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43E9A3-9E97-321C-D25A-ADF15BA9A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r>
              <a:rPr lang="en-US" dirty="0"/>
              <a:t>Implementation</a:t>
            </a:r>
          </a:p>
          <a:p>
            <a:pPr lvl="1"/>
            <a:r>
              <a:rPr lang="en-US" dirty="0"/>
              <a:t>Finite Elements</a:t>
            </a:r>
          </a:p>
          <a:p>
            <a:pPr lvl="1"/>
            <a:r>
              <a:rPr lang="en-US" dirty="0"/>
              <a:t>Derivatives</a:t>
            </a:r>
          </a:p>
          <a:p>
            <a:pPr lvl="1"/>
            <a:r>
              <a:rPr lang="en-US" dirty="0"/>
              <a:t>Metrics</a:t>
            </a:r>
          </a:p>
          <a:p>
            <a:r>
              <a:rPr lang="en-US" dirty="0"/>
              <a:t>Applications</a:t>
            </a:r>
          </a:p>
          <a:p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554585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D426E-6A0E-F017-B95F-27D06C5EE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789DCF-9C33-F267-BFCC-C2E32A404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" y="2460329"/>
            <a:ext cx="3474720" cy="34747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F6300C-C77D-3CB2-654E-F25AE99BA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Finite Elements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F9C27C-BE75-50B0-8823-F1DD7D203D66}"/>
              </a:ext>
            </a:extLst>
          </p:cNvPr>
          <p:cNvSpPr txBox="1"/>
          <p:nvPr/>
        </p:nvSpPr>
        <p:spPr>
          <a:xfrm>
            <a:off x="734702" y="2103910"/>
            <a:ext cx="2194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Interior Texels</a:t>
            </a:r>
            <a:endParaRPr lang="es-CO" sz="2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E9EB48-31BF-87F9-CADA-637843C1802C}"/>
              </a:ext>
            </a:extLst>
          </p:cNvPr>
          <p:cNvSpPr txBox="1"/>
          <p:nvPr/>
        </p:nvSpPr>
        <p:spPr>
          <a:xfrm>
            <a:off x="521158" y="5883396"/>
            <a:ext cx="2621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Boundary Texels</a:t>
            </a:r>
            <a:endParaRPr lang="es-CO" sz="2000" b="1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378DE3-95E6-392A-236A-B48242C98C72}"/>
              </a:ext>
            </a:extLst>
          </p:cNvPr>
          <p:cNvSpPr/>
          <p:nvPr/>
        </p:nvSpPr>
        <p:spPr>
          <a:xfrm>
            <a:off x="5722731" y="-10079"/>
            <a:ext cx="32964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Graphics hardware basis</a:t>
            </a:r>
            <a:endParaRPr lang="es-CO" sz="2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205645-6432-081C-7DC0-5016FB3340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4"/>
          <a:stretch/>
        </p:blipFill>
        <p:spPr>
          <a:xfrm>
            <a:off x="3460442" y="2469473"/>
            <a:ext cx="5660714" cy="32735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D9995F-97A6-3378-7ED9-2101BAAACC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3"/>
          <a:stretch/>
        </p:blipFill>
        <p:spPr>
          <a:xfrm>
            <a:off x="3563380" y="2469710"/>
            <a:ext cx="5557777" cy="32735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B7FFE3-EB95-EE4F-C882-1DDF677B2C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9254" y="2967341"/>
            <a:ext cx="665730" cy="33965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9F7C240-3590-9448-F431-267FD2723B7C}"/>
              </a:ext>
            </a:extLst>
          </p:cNvPr>
          <p:cNvGrpSpPr/>
          <p:nvPr/>
        </p:nvGrpSpPr>
        <p:grpSpPr>
          <a:xfrm>
            <a:off x="1597633" y="2617037"/>
            <a:ext cx="4595669" cy="533184"/>
            <a:chOff x="1678486" y="2126197"/>
            <a:chExt cx="4595669" cy="53318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276D04F-2CEB-B2A8-D209-3CC5C173DEB2}"/>
                </a:ext>
              </a:extLst>
            </p:cNvPr>
            <p:cNvSpPr/>
            <p:nvPr/>
          </p:nvSpPr>
          <p:spPr>
            <a:xfrm>
              <a:off x="1678486" y="2293621"/>
              <a:ext cx="365760" cy="36576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0F0D7D5-F9CF-CFE3-AF28-FFACD7F3FCAD}"/>
                </a:ext>
              </a:extLst>
            </p:cNvPr>
            <p:cNvSpPr/>
            <p:nvPr/>
          </p:nvSpPr>
          <p:spPr>
            <a:xfrm>
              <a:off x="5816955" y="2126197"/>
              <a:ext cx="457200" cy="4572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C84AEF7-B515-496C-858A-D5A2AEC87B10}"/>
                </a:ext>
              </a:extLst>
            </p:cNvPr>
            <p:cNvCxnSpPr>
              <a:cxnSpLocks/>
              <a:stCxn id="17" idx="6"/>
              <a:endCxn id="18" idx="2"/>
            </p:cNvCxnSpPr>
            <p:nvPr/>
          </p:nvCxnSpPr>
          <p:spPr>
            <a:xfrm flipV="1">
              <a:off x="2044246" y="2354797"/>
              <a:ext cx="3772709" cy="12170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553E02A-E238-D226-5885-FD596C3A9EFC}"/>
              </a:ext>
            </a:extLst>
          </p:cNvPr>
          <p:cNvGrpSpPr/>
          <p:nvPr/>
        </p:nvGrpSpPr>
        <p:grpSpPr>
          <a:xfrm>
            <a:off x="1951814" y="2935684"/>
            <a:ext cx="4767952" cy="713602"/>
            <a:chOff x="4498957" y="2374174"/>
            <a:chExt cx="4767952" cy="71360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195FF65-52DB-B633-2DB8-5CA4B1383172}"/>
                </a:ext>
              </a:extLst>
            </p:cNvPr>
            <p:cNvSpPr/>
            <p:nvPr/>
          </p:nvSpPr>
          <p:spPr>
            <a:xfrm>
              <a:off x="8809709" y="2374174"/>
              <a:ext cx="457200" cy="4572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9C9EF00-8754-DFBF-E914-0DFE4118489B}"/>
                </a:ext>
              </a:extLst>
            </p:cNvPr>
            <p:cNvSpPr/>
            <p:nvPr/>
          </p:nvSpPr>
          <p:spPr>
            <a:xfrm>
              <a:off x="4498957" y="2722016"/>
              <a:ext cx="365760" cy="36576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317A177-86DF-45FB-CC5A-F2739BE4CE10}"/>
                </a:ext>
              </a:extLst>
            </p:cNvPr>
            <p:cNvCxnSpPr>
              <a:cxnSpLocks/>
              <a:stCxn id="21" idx="2"/>
              <a:endCxn id="22" idx="6"/>
            </p:cNvCxnSpPr>
            <p:nvPr/>
          </p:nvCxnSpPr>
          <p:spPr>
            <a:xfrm flipH="1">
              <a:off x="4864717" y="2602774"/>
              <a:ext cx="3944992" cy="30212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630DB844-D594-1DE5-EFA2-E16EDD8EC4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7" t="40092" r="39423" b="11740"/>
          <a:stretch/>
        </p:blipFill>
        <p:spPr>
          <a:xfrm>
            <a:off x="5899865" y="451159"/>
            <a:ext cx="2942149" cy="21115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57F7AE9-BCFE-1CE8-D9CD-69013A7A3AF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9" b="12706"/>
          <a:stretch/>
        </p:blipFill>
        <p:spPr>
          <a:xfrm>
            <a:off x="5862677" y="4309477"/>
            <a:ext cx="2942149" cy="21626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211676-C69A-1DF7-8A84-FD0F0EB7A4C8}"/>
                  </a:ext>
                </a:extLst>
              </p:cNvPr>
              <p:cNvSpPr txBox="1"/>
              <p:nvPr/>
            </p:nvSpPr>
            <p:spPr>
              <a:xfrm>
                <a:off x="1080383" y="5452523"/>
                <a:ext cx="1436291" cy="369332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 w="25400"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0,1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×[0,1]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211676-C69A-1DF7-8A84-FD0F0EB7A4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383" y="5452523"/>
                <a:ext cx="1436291" cy="369332"/>
              </a:xfrm>
              <a:prstGeom prst="rect">
                <a:avLst/>
              </a:prstGeom>
              <a:blipFill>
                <a:blip r:embed="rId9"/>
                <a:stretch>
                  <a:fillRect b="-10769"/>
                </a:stretch>
              </a:blipFill>
              <a:ln w="25400"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0112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BD93C-2BBC-CA2B-D690-51637C019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167AF7-253E-FD2D-0DA0-0099AE5E0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" y="2460329"/>
            <a:ext cx="3474720" cy="34747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151736-029D-B6B8-235D-97D713736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Finite Elements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134373-BE26-853F-4857-398BDED83F5C}"/>
              </a:ext>
            </a:extLst>
          </p:cNvPr>
          <p:cNvSpPr txBox="1"/>
          <p:nvPr/>
        </p:nvSpPr>
        <p:spPr>
          <a:xfrm>
            <a:off x="734702" y="2103910"/>
            <a:ext cx="2194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Interior Texels</a:t>
            </a:r>
            <a:endParaRPr lang="es-CO" sz="2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D7F7A4-236E-4C1E-6AB8-1556E74F2513}"/>
              </a:ext>
            </a:extLst>
          </p:cNvPr>
          <p:cNvSpPr txBox="1"/>
          <p:nvPr/>
        </p:nvSpPr>
        <p:spPr>
          <a:xfrm>
            <a:off x="521158" y="5883396"/>
            <a:ext cx="2621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Boundary Texels</a:t>
            </a:r>
            <a:endParaRPr lang="es-CO" sz="2000" b="1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7530A5-923C-647B-073C-C2C54EE43119}"/>
              </a:ext>
            </a:extLst>
          </p:cNvPr>
          <p:cNvSpPr/>
          <p:nvPr/>
        </p:nvSpPr>
        <p:spPr>
          <a:xfrm>
            <a:off x="5722731" y="-10079"/>
            <a:ext cx="32964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Graphics hardware basis</a:t>
            </a:r>
            <a:endParaRPr lang="es-CO" sz="2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79E65E-E215-30FE-27D1-93DE7EC926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4"/>
          <a:stretch/>
        </p:blipFill>
        <p:spPr>
          <a:xfrm>
            <a:off x="3460442" y="2469473"/>
            <a:ext cx="5660714" cy="32735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D70AAC-789D-E9E4-3116-BBE1CA2C59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3"/>
          <a:stretch/>
        </p:blipFill>
        <p:spPr>
          <a:xfrm>
            <a:off x="3563380" y="2469710"/>
            <a:ext cx="5557777" cy="32735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33CD86-5D1E-7165-63A9-BA2EDFB26D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9254" y="2967341"/>
            <a:ext cx="665730" cy="33965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D8A7609-825E-35EF-8E12-C23E3374D3B1}"/>
              </a:ext>
            </a:extLst>
          </p:cNvPr>
          <p:cNvGrpSpPr/>
          <p:nvPr/>
        </p:nvGrpSpPr>
        <p:grpSpPr>
          <a:xfrm>
            <a:off x="8985943" y="-24257"/>
            <a:ext cx="3106437" cy="6865152"/>
            <a:chOff x="8610725" y="228284"/>
            <a:chExt cx="3106437" cy="686515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23B5954-CED9-B076-1EE4-B91B5467E5EF}"/>
                </a:ext>
              </a:extLst>
            </p:cNvPr>
            <p:cNvSpPr/>
            <p:nvPr/>
          </p:nvSpPr>
          <p:spPr>
            <a:xfrm>
              <a:off x="8659465" y="228284"/>
              <a:ext cx="305769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/>
                <a:t>Our (continuous) basis</a:t>
              </a:r>
              <a:endParaRPr lang="es-CO" sz="2400" b="1" dirty="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60A61F2-C26E-DD65-EF26-165FD9E426D2}"/>
                </a:ext>
              </a:extLst>
            </p:cNvPr>
            <p:cNvCxnSpPr>
              <a:cxnSpLocks/>
            </p:cNvCxnSpPr>
            <p:nvPr/>
          </p:nvCxnSpPr>
          <p:spPr>
            <a:xfrm>
              <a:off x="8610725" y="344458"/>
              <a:ext cx="10179" cy="674897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CFB981-2B1B-1639-6A51-2959B85EC478}"/>
              </a:ext>
            </a:extLst>
          </p:cNvPr>
          <p:cNvGrpSpPr/>
          <p:nvPr/>
        </p:nvGrpSpPr>
        <p:grpSpPr>
          <a:xfrm>
            <a:off x="1597633" y="2617037"/>
            <a:ext cx="4595669" cy="533184"/>
            <a:chOff x="1678486" y="2126197"/>
            <a:chExt cx="4595669" cy="53318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3AA6C75-94B7-9946-7C5D-72CA474931A2}"/>
                </a:ext>
              </a:extLst>
            </p:cNvPr>
            <p:cNvSpPr/>
            <p:nvPr/>
          </p:nvSpPr>
          <p:spPr>
            <a:xfrm>
              <a:off x="1678486" y="2293621"/>
              <a:ext cx="365760" cy="36576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02AB9E7-98F1-CD2B-0D4A-1A4EEF2ED852}"/>
                </a:ext>
              </a:extLst>
            </p:cNvPr>
            <p:cNvSpPr/>
            <p:nvPr/>
          </p:nvSpPr>
          <p:spPr>
            <a:xfrm>
              <a:off x="5816955" y="2126197"/>
              <a:ext cx="457200" cy="4572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A8A996B-0979-FCF4-B06B-AF8B4166BCC9}"/>
                </a:ext>
              </a:extLst>
            </p:cNvPr>
            <p:cNvCxnSpPr>
              <a:cxnSpLocks/>
              <a:stCxn id="17" idx="6"/>
              <a:endCxn id="18" idx="2"/>
            </p:cNvCxnSpPr>
            <p:nvPr/>
          </p:nvCxnSpPr>
          <p:spPr>
            <a:xfrm flipV="1">
              <a:off x="2044246" y="2354797"/>
              <a:ext cx="3772709" cy="12170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60544B2-483B-5124-556B-40716240D9A2}"/>
              </a:ext>
            </a:extLst>
          </p:cNvPr>
          <p:cNvGrpSpPr/>
          <p:nvPr/>
        </p:nvGrpSpPr>
        <p:grpSpPr>
          <a:xfrm>
            <a:off x="1951814" y="2935684"/>
            <a:ext cx="4767952" cy="713602"/>
            <a:chOff x="4498957" y="2374174"/>
            <a:chExt cx="4767952" cy="71360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D85A7FB-93A7-EF79-8027-3343B98FC7F2}"/>
                </a:ext>
              </a:extLst>
            </p:cNvPr>
            <p:cNvSpPr/>
            <p:nvPr/>
          </p:nvSpPr>
          <p:spPr>
            <a:xfrm>
              <a:off x="8809709" y="2374174"/>
              <a:ext cx="457200" cy="4572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B76E07A-D848-88C8-DC57-468C65BA4C5B}"/>
                </a:ext>
              </a:extLst>
            </p:cNvPr>
            <p:cNvSpPr/>
            <p:nvPr/>
          </p:nvSpPr>
          <p:spPr>
            <a:xfrm>
              <a:off x="4498957" y="2722016"/>
              <a:ext cx="365760" cy="36576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2FC5B57-2255-9415-3019-45E795D0C744}"/>
                </a:ext>
              </a:extLst>
            </p:cNvPr>
            <p:cNvCxnSpPr>
              <a:cxnSpLocks/>
              <a:stCxn id="21" idx="2"/>
              <a:endCxn id="22" idx="6"/>
            </p:cNvCxnSpPr>
            <p:nvPr/>
          </p:nvCxnSpPr>
          <p:spPr>
            <a:xfrm flipH="1">
              <a:off x="4864717" y="2602774"/>
              <a:ext cx="3944992" cy="30212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CA48485E-3693-AA37-3E9C-B9DC47573E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7" t="40092" r="39423" b="11740"/>
          <a:stretch/>
        </p:blipFill>
        <p:spPr>
          <a:xfrm>
            <a:off x="9150231" y="441980"/>
            <a:ext cx="2942149" cy="21115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27222AC-E523-3C31-8192-384BA1C847B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9" b="12706"/>
          <a:stretch/>
        </p:blipFill>
        <p:spPr>
          <a:xfrm>
            <a:off x="9177314" y="4309477"/>
            <a:ext cx="2942150" cy="21626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742AFF-BFEB-9467-FDDD-102DD8F65F1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7" t="40092" r="39423" b="11740"/>
          <a:stretch/>
        </p:blipFill>
        <p:spPr>
          <a:xfrm>
            <a:off x="5899865" y="451159"/>
            <a:ext cx="2942149" cy="21115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3466DA4-168F-789B-A642-2B4283D5FB1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9" b="12706"/>
          <a:stretch/>
        </p:blipFill>
        <p:spPr>
          <a:xfrm>
            <a:off x="5862677" y="4309477"/>
            <a:ext cx="2942149" cy="21626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8" name="Arrow: Right 27">
            <a:extLst>
              <a:ext uri="{FF2B5EF4-FFF2-40B4-BE49-F238E27FC236}">
                <a16:creationId xmlns:a16="http://schemas.microsoft.com/office/drawing/2014/main" id="{60B8A415-CB50-A134-68EF-A18642D5B88F}"/>
              </a:ext>
            </a:extLst>
          </p:cNvPr>
          <p:cNvSpPr/>
          <p:nvPr/>
        </p:nvSpPr>
        <p:spPr>
          <a:xfrm>
            <a:off x="8279972" y="5042235"/>
            <a:ext cx="1906763" cy="822002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approximate</a:t>
            </a:r>
            <a:endParaRPr lang="es-CO" dirty="0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EEFE7A42-461F-9754-5160-69E06248515C}"/>
              </a:ext>
            </a:extLst>
          </p:cNvPr>
          <p:cNvSpPr/>
          <p:nvPr/>
        </p:nvSpPr>
        <p:spPr>
          <a:xfrm>
            <a:off x="8279973" y="1231898"/>
            <a:ext cx="1906764" cy="822002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reproduce</a:t>
            </a:r>
            <a:endParaRPr lang="es-CO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8601BD3-1289-51FA-334D-64CF2F325CED}"/>
                  </a:ext>
                </a:extLst>
              </p:cNvPr>
              <p:cNvSpPr txBox="1"/>
              <p:nvPr/>
            </p:nvSpPr>
            <p:spPr>
              <a:xfrm>
                <a:off x="1080383" y="5452523"/>
                <a:ext cx="1436291" cy="369332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 w="25400"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0,1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×[0,1]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8601BD3-1289-51FA-334D-64CF2F325C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383" y="5452523"/>
                <a:ext cx="1436291" cy="369332"/>
              </a:xfrm>
              <a:prstGeom prst="rect">
                <a:avLst/>
              </a:prstGeom>
              <a:blipFill>
                <a:blip r:embed="rId10"/>
                <a:stretch>
                  <a:fillRect b="-10769"/>
                </a:stretch>
              </a:blipFill>
              <a:ln w="25400"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53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50F12-36B0-6F1C-6DD9-0F54D03D7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F80E6-7320-D622-C328-BB07BBE8B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Finite Elements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81D59F-9243-332A-DE35-72D6ED67AFD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560" y="1655773"/>
            <a:ext cx="4684057" cy="46840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B947FC-4E00-3C3E-14B7-301DC422371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560" y="1655773"/>
            <a:ext cx="4684057" cy="46840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ED1B09-40E4-E5F1-09DC-9536F6425ED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07" y="1657633"/>
            <a:ext cx="4682197" cy="46821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ADC936B-4835-12B6-CAC9-F5B7FCAA1CA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6409"/>
            <a:ext cx="4613290" cy="461329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13ACAC4-E07B-2E5C-DC30-95F8FBC81A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094" y="4205454"/>
            <a:ext cx="2026092" cy="2026092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33" name="Content Placeholder 4">
            <a:extLst>
              <a:ext uri="{FF2B5EF4-FFF2-40B4-BE49-F238E27FC236}">
                <a16:creationId xmlns:a16="http://schemas.microsoft.com/office/drawing/2014/main" id="{60A5D7E2-3F33-25BD-7939-4242D842D6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634" y="4197381"/>
            <a:ext cx="2023577" cy="2023577"/>
          </a:xfrm>
          <a:ln w="28575">
            <a:solidFill>
              <a:srgbClr val="00B0F0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CCA28C9-273E-EC10-CAE1-758123312F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510" y="4194859"/>
            <a:ext cx="2025781" cy="2025781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35" name="Arrow: Left 34">
            <a:extLst>
              <a:ext uri="{FF2B5EF4-FFF2-40B4-BE49-F238E27FC236}">
                <a16:creationId xmlns:a16="http://schemas.microsoft.com/office/drawing/2014/main" id="{BA1B7E07-6D3A-D8F2-4FFF-C225DD8F5109}"/>
              </a:ext>
            </a:extLst>
          </p:cNvPr>
          <p:cNvSpPr>
            <a:spLocks noChangeAspect="1"/>
          </p:cNvSpPr>
          <p:nvPr/>
        </p:nvSpPr>
        <p:spPr>
          <a:xfrm>
            <a:off x="1512602" y="2252796"/>
            <a:ext cx="1567623" cy="95705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/>
              <a:t>Bilinear</a:t>
            </a:r>
            <a:br>
              <a:rPr lang="en-US" sz="1700" dirty="0"/>
            </a:br>
            <a:r>
              <a:rPr lang="en-US" sz="1700" dirty="0"/>
              <a:t>Sharpening</a:t>
            </a:r>
            <a:endParaRPr lang="es-CO" sz="1700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F0DC13A-B352-768D-5CA2-FD3BA8DF21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351" y="4844583"/>
            <a:ext cx="1293134" cy="129313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6B957C4-0D35-2B5E-4425-5B0664D91C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634" y="4197381"/>
            <a:ext cx="2023577" cy="2023577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39" name="Arrow: Right 38">
            <a:extLst>
              <a:ext uri="{FF2B5EF4-FFF2-40B4-BE49-F238E27FC236}">
                <a16:creationId xmlns:a16="http://schemas.microsoft.com/office/drawing/2014/main" id="{99748182-D560-907A-411D-A9B0A41535FF}"/>
              </a:ext>
            </a:extLst>
          </p:cNvPr>
          <p:cNvSpPr>
            <a:spLocks noChangeAspect="1"/>
          </p:cNvSpPr>
          <p:nvPr/>
        </p:nvSpPr>
        <p:spPr>
          <a:xfrm>
            <a:off x="5049304" y="2306514"/>
            <a:ext cx="1567622" cy="9570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/>
              <a:t>Continuous</a:t>
            </a:r>
          </a:p>
          <a:p>
            <a:pPr algn="ctr"/>
            <a:r>
              <a:rPr lang="en-US" sz="1700" dirty="0"/>
              <a:t>Sharpening</a:t>
            </a:r>
            <a:endParaRPr lang="es-CO" sz="17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EDA05CC-D12B-FDD7-766E-BFEFDE321BC4}"/>
              </a:ext>
            </a:extLst>
          </p:cNvPr>
          <p:cNvSpPr txBox="1">
            <a:spLocks noChangeAspect="1"/>
          </p:cNvSpPr>
          <p:nvPr/>
        </p:nvSpPr>
        <p:spPr>
          <a:xfrm>
            <a:off x="10709871" y="6177273"/>
            <a:ext cx="1390164" cy="61555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chemeClr val="bg1"/>
                </a:solidFill>
              </a:rPr>
              <a:t>GPU</a:t>
            </a:r>
          </a:p>
          <a:p>
            <a:pPr algn="ctr"/>
            <a:r>
              <a:rPr lang="en-US" sz="1700" dirty="0">
                <a:solidFill>
                  <a:schemeClr val="bg1"/>
                </a:solidFill>
              </a:rPr>
              <a:t> texturing</a:t>
            </a:r>
            <a:endParaRPr lang="es-CO" sz="1700" dirty="0">
              <a:solidFill>
                <a:schemeClr val="bg1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9ADEC7F-D361-8778-41F8-F17C9F8531D3}"/>
              </a:ext>
            </a:extLst>
          </p:cNvPr>
          <p:cNvGrpSpPr/>
          <p:nvPr/>
        </p:nvGrpSpPr>
        <p:grpSpPr>
          <a:xfrm>
            <a:off x="1124828" y="4179037"/>
            <a:ext cx="412682" cy="2057020"/>
            <a:chOff x="1124828" y="4179037"/>
            <a:chExt cx="412682" cy="205702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497BFCC-EB1D-8E85-2AB5-A163B7D90CF9}"/>
                </a:ext>
              </a:extLst>
            </p:cNvPr>
            <p:cNvSpPr/>
            <p:nvPr/>
          </p:nvSpPr>
          <p:spPr>
            <a:xfrm>
              <a:off x="1125406" y="4751070"/>
              <a:ext cx="61837" cy="60806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2A58EA0-8550-38A3-8DCC-47730C6244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4828" y="4179037"/>
              <a:ext cx="402632" cy="56593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FFBD0F0-178E-9EB3-AAFE-99F16AC1B9B8}"/>
                </a:ext>
              </a:extLst>
            </p:cNvPr>
            <p:cNvCxnSpPr>
              <a:cxnSpLocks/>
            </p:cNvCxnSpPr>
            <p:nvPr/>
          </p:nvCxnSpPr>
          <p:spPr>
            <a:xfrm>
              <a:off x="1125406" y="4824070"/>
              <a:ext cx="412104" cy="1411987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718AA2E-BA6F-A1BC-D907-4A9CA838A9DA}"/>
              </a:ext>
            </a:extLst>
          </p:cNvPr>
          <p:cNvGrpSpPr/>
          <p:nvPr/>
        </p:nvGrpSpPr>
        <p:grpSpPr>
          <a:xfrm>
            <a:off x="4567029" y="4189193"/>
            <a:ext cx="412682" cy="2057020"/>
            <a:chOff x="3815624" y="4194859"/>
            <a:chExt cx="412682" cy="205702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EFB497A-A917-B404-DC7C-9815CCA75E6D}"/>
                </a:ext>
              </a:extLst>
            </p:cNvPr>
            <p:cNvSpPr/>
            <p:nvPr/>
          </p:nvSpPr>
          <p:spPr>
            <a:xfrm>
              <a:off x="3816202" y="4766892"/>
              <a:ext cx="61837" cy="60806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DA82687-C490-1587-7244-C5AA5AEE33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15624" y="4194859"/>
              <a:ext cx="402632" cy="56593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865FDA9-58DC-62E0-E247-029AA3EB99BC}"/>
                </a:ext>
              </a:extLst>
            </p:cNvPr>
            <p:cNvCxnSpPr>
              <a:cxnSpLocks/>
            </p:cNvCxnSpPr>
            <p:nvPr/>
          </p:nvCxnSpPr>
          <p:spPr>
            <a:xfrm>
              <a:off x="3816202" y="4839892"/>
              <a:ext cx="412104" cy="1411987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39E8E38-A9C3-1EBD-1A68-794556B933EB}"/>
              </a:ext>
            </a:extLst>
          </p:cNvPr>
          <p:cNvGrpSpPr/>
          <p:nvPr/>
        </p:nvGrpSpPr>
        <p:grpSpPr>
          <a:xfrm>
            <a:off x="8015376" y="4206887"/>
            <a:ext cx="412682" cy="2057020"/>
            <a:chOff x="3815624" y="4194859"/>
            <a:chExt cx="412682" cy="205702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7922C9B-BA4B-6733-903C-72BC8977F8E8}"/>
                </a:ext>
              </a:extLst>
            </p:cNvPr>
            <p:cNvSpPr/>
            <p:nvPr/>
          </p:nvSpPr>
          <p:spPr>
            <a:xfrm>
              <a:off x="3816202" y="4766892"/>
              <a:ext cx="61837" cy="60806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2B7F4A1-506E-84D1-FD35-8623E4FFCE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15624" y="4194859"/>
              <a:ext cx="402632" cy="56593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658D4766-DD39-BF9A-CC99-03F21C9C323C}"/>
                </a:ext>
              </a:extLst>
            </p:cNvPr>
            <p:cNvCxnSpPr>
              <a:cxnSpLocks/>
            </p:cNvCxnSpPr>
            <p:nvPr/>
          </p:nvCxnSpPr>
          <p:spPr>
            <a:xfrm>
              <a:off x="3816202" y="4839892"/>
              <a:ext cx="412104" cy="1411987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190ED6BA-549F-4199-D2FB-3AE08012EBED}"/>
              </a:ext>
            </a:extLst>
          </p:cNvPr>
          <p:cNvSpPr/>
          <p:nvPr/>
        </p:nvSpPr>
        <p:spPr>
          <a:xfrm>
            <a:off x="9588475" y="4940180"/>
            <a:ext cx="142240" cy="1463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84AE391-0477-59DB-C3E7-9C30BA94F89E}"/>
              </a:ext>
            </a:extLst>
          </p:cNvPr>
          <p:cNvGrpSpPr/>
          <p:nvPr/>
        </p:nvGrpSpPr>
        <p:grpSpPr>
          <a:xfrm>
            <a:off x="5829300" y="4197381"/>
            <a:ext cx="525780" cy="2023259"/>
            <a:chOff x="5829300" y="4197381"/>
            <a:chExt cx="525780" cy="2023259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A20FC5F-6B2F-C0BE-01F2-506013053876}"/>
                </a:ext>
              </a:extLst>
            </p:cNvPr>
            <p:cNvCxnSpPr/>
            <p:nvPr/>
          </p:nvCxnSpPr>
          <p:spPr>
            <a:xfrm flipV="1">
              <a:off x="5829300" y="4480141"/>
              <a:ext cx="525780" cy="1740499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7BB55DD6-A7D3-095B-F321-E2EF026C254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56915" y="4197381"/>
              <a:ext cx="98165" cy="29247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7676A529-C80B-1C1B-0BA8-B4250E2CEA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721" y="2617780"/>
            <a:ext cx="1288032" cy="128803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3C5B71B-E6B4-ABDF-D0BD-2128F03FA053}"/>
              </a:ext>
            </a:extLst>
          </p:cNvPr>
          <p:cNvSpPr txBox="1">
            <a:spLocks noChangeAspect="1"/>
          </p:cNvSpPr>
          <p:nvPr/>
        </p:nvSpPr>
        <p:spPr>
          <a:xfrm>
            <a:off x="10709871" y="3937854"/>
            <a:ext cx="1390164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Software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texturing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93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9" grpId="0" animBg="1"/>
      <p:bldP spid="45" grpId="0" animBg="1"/>
      <p:bldP spid="64" grpId="0" animBg="1"/>
      <p:bldP spid="4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E9042-75DC-FFDB-8364-37E52FEBD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C5405-960E-3BC3-408E-35BE799B0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Finite Elements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CF8FE0-5E89-EFA9-2714-F5F5EC8CB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pPr marL="0" indent="0">
              <a:buNone/>
            </a:pPr>
            <a:r>
              <a:rPr lang="en-US" u="sng" dirty="0">
                <a:ea typeface="Cambria Math" panose="02040503050406030204" pitchFamily="18" charset="0"/>
              </a:rPr>
              <a:t>Goal</a:t>
            </a:r>
            <a:r>
              <a:rPr lang="en-US" dirty="0">
                <a:ea typeface="Cambria Math" panose="02040503050406030204" pitchFamily="18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ea typeface="Cambria Math" panose="02040503050406030204" pitchFamily="18" charset="0"/>
              </a:rPr>
              <a:t>Associate bilinear-like functions to texels.</a:t>
            </a:r>
          </a:p>
          <a:p>
            <a:pPr marL="0" indent="0">
              <a:buNone/>
            </a:pPr>
            <a:endParaRPr lang="en-US" u="sng" dirty="0"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en-US" u="sng" dirty="0">
                <a:ea typeface="Cambria Math" panose="02040503050406030204" pitchFamily="18" charset="0"/>
              </a:rPr>
              <a:t>Multigrid-driven approach</a:t>
            </a:r>
            <a:r>
              <a:rPr lang="en-US" dirty="0">
                <a:ea typeface="Cambria Math" panose="02040503050406030204" pitchFamily="18" charset="0"/>
              </a:rPr>
              <a:t>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ea typeface="Cambria Math" panose="02040503050406030204" pitchFamily="18" charset="0"/>
              </a:rPr>
              <a:t>Define auxiliary function space on the mesh containing the texel functions.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ea typeface="Cambria Math" panose="02040503050406030204" pitchFamily="18" charset="0"/>
              </a:rPr>
              <a:t>Define a prolongation operator expressing (coarse) texel functions as combinations of (fine) auxiliary functions.</a:t>
            </a:r>
          </a:p>
          <a:p>
            <a:pPr marL="0" indent="0">
              <a:buNone/>
            </a:pPr>
            <a:endParaRPr lang="en-US" dirty="0"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en-US" dirty="0">
                <a:ea typeface="Cambria Math" panose="02040503050406030204" pitchFamily="18" charset="0"/>
              </a:rPr>
              <a:t>Like a two-level multigrid:</a:t>
            </a:r>
          </a:p>
          <a:p>
            <a:pPr marL="457200" lvl="1" indent="0">
              <a:buNone/>
            </a:pPr>
            <a:r>
              <a:rPr lang="en-US" dirty="0">
                <a:ea typeface="Cambria Math" panose="02040503050406030204" pitchFamily="18" charset="0"/>
              </a:rPr>
              <a:t>Coarse system defined by restricting from the finer system</a:t>
            </a:r>
          </a:p>
          <a:p>
            <a:pPr marL="457200" lvl="1" indent="0">
              <a:buNone/>
            </a:pPr>
            <a:r>
              <a:rPr lang="en-US" dirty="0">
                <a:ea typeface="Cambria Math" panose="02040503050406030204" pitchFamily="18" charset="0"/>
              </a:rPr>
              <a:t>But only solve at the coarse resolution.</a:t>
            </a:r>
          </a:p>
          <a:p>
            <a:pPr marL="0" indent="0">
              <a:buNone/>
            </a:pPr>
            <a:endParaRPr lang="en-US" dirty="0"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en-US" dirty="0"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1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50A2B-EFB1-47F4-6D7A-0F45F4098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6AD8370-2182-98A4-8B7B-CBBE5BC18D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426" r="24262" b="5503"/>
          <a:stretch/>
        </p:blipFill>
        <p:spPr>
          <a:xfrm>
            <a:off x="4230930" y="4193082"/>
            <a:ext cx="3797502" cy="2458999"/>
          </a:xfrm>
          <a:prstGeom prst="rect">
            <a:avLst/>
          </a:prstGeom>
          <a:ln w="38100">
            <a:noFill/>
          </a:ln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8C3AE3DC-5B2A-2130-6830-E911446BAE4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2495" y="4077651"/>
            <a:ext cx="5017770" cy="26898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A61A916-F8FC-4D42-7B49-A4A945BAB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08" y="137160"/>
            <a:ext cx="3584448" cy="35844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6B96CA1B-22CC-F3BD-71C0-CC04CB550C9C}"/>
              </a:ext>
            </a:extLst>
          </p:cNvPr>
          <p:cNvGrpSpPr/>
          <p:nvPr/>
        </p:nvGrpSpPr>
        <p:grpSpPr>
          <a:xfrm>
            <a:off x="8492457" y="4065528"/>
            <a:ext cx="2800742" cy="2523285"/>
            <a:chOff x="8492457" y="4065528"/>
            <a:chExt cx="2800742" cy="2523285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AD7BE4A-5F12-7FB9-F782-63D14DC23AF5}"/>
                </a:ext>
              </a:extLst>
            </p:cNvPr>
            <p:cNvCxnSpPr>
              <a:cxnSpLocks/>
            </p:cNvCxnSpPr>
            <p:nvPr/>
          </p:nvCxnSpPr>
          <p:spPr>
            <a:xfrm>
              <a:off x="8492457" y="5327400"/>
              <a:ext cx="154648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87D9DE4-C094-AF32-B257-06FB1918911E}"/>
                </a:ext>
              </a:extLst>
            </p:cNvPr>
            <p:cNvCxnSpPr>
              <a:cxnSpLocks/>
            </p:cNvCxnSpPr>
            <p:nvPr/>
          </p:nvCxnSpPr>
          <p:spPr>
            <a:xfrm>
              <a:off x="8492457" y="4239715"/>
              <a:ext cx="280074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CCB70A3-7845-3651-D124-576334BF10D7}"/>
                </a:ext>
              </a:extLst>
            </p:cNvPr>
            <p:cNvCxnSpPr>
              <a:cxnSpLocks/>
            </p:cNvCxnSpPr>
            <p:nvPr/>
          </p:nvCxnSpPr>
          <p:spPr>
            <a:xfrm>
              <a:off x="8492457" y="6403795"/>
              <a:ext cx="41755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251C39D-9E21-0958-0B0A-15314E205A94}"/>
                </a:ext>
              </a:extLst>
            </p:cNvPr>
            <p:cNvCxnSpPr>
              <a:cxnSpLocks/>
            </p:cNvCxnSpPr>
            <p:nvPr/>
          </p:nvCxnSpPr>
          <p:spPr>
            <a:xfrm>
              <a:off x="9740154" y="4083747"/>
              <a:ext cx="0" cy="153029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CBCC439-DEDF-D823-A6E6-19A97FCEE8D8}"/>
                </a:ext>
              </a:extLst>
            </p:cNvPr>
            <p:cNvCxnSpPr>
              <a:cxnSpLocks/>
            </p:cNvCxnSpPr>
            <p:nvPr/>
          </p:nvCxnSpPr>
          <p:spPr>
            <a:xfrm>
              <a:off x="10833624" y="4093745"/>
              <a:ext cx="0" cy="52016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889C0CC-3888-D3BD-99F7-5725511F3DFF}"/>
                </a:ext>
              </a:extLst>
            </p:cNvPr>
            <p:cNvCxnSpPr>
              <a:cxnSpLocks/>
            </p:cNvCxnSpPr>
            <p:nvPr/>
          </p:nvCxnSpPr>
          <p:spPr>
            <a:xfrm>
              <a:off x="8654735" y="4065528"/>
              <a:ext cx="0" cy="252328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AB638359-AAAD-C718-9808-76A4AB920F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585216"/>
            <a:ext cx="4681727" cy="2441448"/>
          </a:xfr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3A3FFB96-2B56-9934-3974-9AE61AA05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47" y="4027089"/>
            <a:ext cx="2790986" cy="27909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0EECB12-06C3-A609-5736-EC6A4F9CDF92}"/>
              </a:ext>
            </a:extLst>
          </p:cNvPr>
          <p:cNvSpPr/>
          <p:nvPr/>
        </p:nvSpPr>
        <p:spPr>
          <a:xfrm>
            <a:off x="2627453" y="868101"/>
            <a:ext cx="567160" cy="41173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A421039-1BFD-FDB1-B79E-BA35AF0FDDA5}"/>
              </a:ext>
            </a:extLst>
          </p:cNvPr>
          <p:cNvCxnSpPr>
            <a:cxnSpLocks/>
          </p:cNvCxnSpPr>
          <p:nvPr/>
        </p:nvCxnSpPr>
        <p:spPr>
          <a:xfrm flipV="1">
            <a:off x="2627453" y="119934"/>
            <a:ext cx="3608755" cy="74816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1EC4B89-75BC-DDD6-3AF4-7FF6DE729314}"/>
              </a:ext>
            </a:extLst>
          </p:cNvPr>
          <p:cNvCxnSpPr>
            <a:cxnSpLocks/>
          </p:cNvCxnSpPr>
          <p:nvPr/>
        </p:nvCxnSpPr>
        <p:spPr>
          <a:xfrm>
            <a:off x="2627453" y="1279836"/>
            <a:ext cx="3608755" cy="245899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675B623-ACF2-204B-2A93-1032C62A796C}"/>
              </a:ext>
            </a:extLst>
          </p:cNvPr>
          <p:cNvSpPr/>
          <p:nvPr/>
        </p:nvSpPr>
        <p:spPr>
          <a:xfrm>
            <a:off x="2182368" y="4687824"/>
            <a:ext cx="292608" cy="268224"/>
          </a:xfrm>
          <a:prstGeom prst="rect">
            <a:avLst/>
          </a:prstGeom>
          <a:noFill/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B53C5E4-F84D-5E6B-C9B4-02E7266BAD19}"/>
              </a:ext>
            </a:extLst>
          </p:cNvPr>
          <p:cNvSpPr/>
          <p:nvPr/>
        </p:nvSpPr>
        <p:spPr>
          <a:xfrm>
            <a:off x="4230929" y="4209647"/>
            <a:ext cx="3616705" cy="244243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242D713-BFED-15DC-C1BA-BE8EB927C10F}"/>
              </a:ext>
            </a:extLst>
          </p:cNvPr>
          <p:cNvSpPr/>
          <p:nvPr/>
        </p:nvSpPr>
        <p:spPr>
          <a:xfrm>
            <a:off x="2511629" y="5348921"/>
            <a:ext cx="292608" cy="268224"/>
          </a:xfrm>
          <a:prstGeom prst="rect">
            <a:avLst/>
          </a:prstGeom>
          <a:noFill/>
          <a:ln w="38100">
            <a:solidFill>
              <a:srgbClr val="617B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516DA94-7BAB-3785-E22E-1464FF56CB11}"/>
              </a:ext>
            </a:extLst>
          </p:cNvPr>
          <p:cNvSpPr/>
          <p:nvPr/>
        </p:nvSpPr>
        <p:spPr>
          <a:xfrm>
            <a:off x="8492457" y="4077651"/>
            <a:ext cx="2947808" cy="2574422"/>
          </a:xfrm>
          <a:prstGeom prst="rect">
            <a:avLst/>
          </a:prstGeom>
          <a:noFill/>
          <a:ln w="38100">
            <a:solidFill>
              <a:srgbClr val="617B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4C4029-975A-97EF-FA66-190F84AD42AC}"/>
              </a:ext>
            </a:extLst>
          </p:cNvPr>
          <p:cNvSpPr txBox="1"/>
          <p:nvPr/>
        </p:nvSpPr>
        <p:spPr>
          <a:xfrm>
            <a:off x="79435" y="399104"/>
            <a:ext cx="196291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Mesh Domain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0544483-2DC1-F396-541A-ED4979E15C35}"/>
              </a:ext>
            </a:extLst>
          </p:cNvPr>
          <p:cNvSpPr txBox="1"/>
          <p:nvPr/>
        </p:nvSpPr>
        <p:spPr>
          <a:xfrm>
            <a:off x="95828" y="4077651"/>
            <a:ext cx="196291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Texture Domain</a:t>
            </a:r>
            <a:endParaRPr lang="es-CO" dirty="0">
              <a:solidFill>
                <a:schemeClr val="bg1"/>
              </a:solidFill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88126DB4-3A7C-5D67-05FC-ABE3AB5730F4}"/>
              </a:ext>
            </a:extLst>
          </p:cNvPr>
          <p:cNvCxnSpPr/>
          <p:nvPr/>
        </p:nvCxnSpPr>
        <p:spPr>
          <a:xfrm>
            <a:off x="86032" y="3879605"/>
            <a:ext cx="12019935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50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71" grpId="0" animBg="1"/>
      <p:bldP spid="72" grpId="0" animBg="1"/>
      <p:bldP spid="73" grpId="0" animBg="1"/>
      <p:bldP spid="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0E7BD-61F1-79F8-F3CF-6CC703119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96D2BB4-91A2-DD02-8F52-3C840FD095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426" r="24262" b="5503"/>
          <a:stretch/>
        </p:blipFill>
        <p:spPr>
          <a:xfrm>
            <a:off x="4230930" y="4193082"/>
            <a:ext cx="3797502" cy="2458999"/>
          </a:xfrm>
          <a:prstGeom prst="rect">
            <a:avLst/>
          </a:prstGeom>
          <a:ln w="38100">
            <a:noFill/>
          </a:ln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9EF46293-5A85-1856-5784-AC6293E931C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2495" y="4077651"/>
            <a:ext cx="5017770" cy="26898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D0D00C-7F3D-0905-7204-346D985700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08" y="137160"/>
            <a:ext cx="3584448" cy="35844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756A3094-4DB8-6118-EE9A-BEA3B5FE6D92}"/>
              </a:ext>
            </a:extLst>
          </p:cNvPr>
          <p:cNvGrpSpPr/>
          <p:nvPr/>
        </p:nvGrpSpPr>
        <p:grpSpPr>
          <a:xfrm>
            <a:off x="8492457" y="4065528"/>
            <a:ext cx="2800742" cy="2523285"/>
            <a:chOff x="8492457" y="4065528"/>
            <a:chExt cx="2800742" cy="2523285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433DA4-4440-1654-327F-8777325D98BC}"/>
                </a:ext>
              </a:extLst>
            </p:cNvPr>
            <p:cNvCxnSpPr>
              <a:cxnSpLocks/>
            </p:cNvCxnSpPr>
            <p:nvPr/>
          </p:nvCxnSpPr>
          <p:spPr>
            <a:xfrm>
              <a:off x="8492457" y="5327400"/>
              <a:ext cx="154648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5E73054F-F461-DECD-08D8-941CE112FEFC}"/>
                </a:ext>
              </a:extLst>
            </p:cNvPr>
            <p:cNvCxnSpPr>
              <a:cxnSpLocks/>
            </p:cNvCxnSpPr>
            <p:nvPr/>
          </p:nvCxnSpPr>
          <p:spPr>
            <a:xfrm>
              <a:off x="8492457" y="4239715"/>
              <a:ext cx="280074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70B021D-11A8-4DCC-28BB-70BEDF7DF2B3}"/>
                </a:ext>
              </a:extLst>
            </p:cNvPr>
            <p:cNvCxnSpPr>
              <a:cxnSpLocks/>
            </p:cNvCxnSpPr>
            <p:nvPr/>
          </p:nvCxnSpPr>
          <p:spPr>
            <a:xfrm>
              <a:off x="8492457" y="6403795"/>
              <a:ext cx="41755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82ACD24-1CA2-0E42-BAD7-54AB6ED1D42A}"/>
                </a:ext>
              </a:extLst>
            </p:cNvPr>
            <p:cNvCxnSpPr>
              <a:cxnSpLocks/>
            </p:cNvCxnSpPr>
            <p:nvPr/>
          </p:nvCxnSpPr>
          <p:spPr>
            <a:xfrm>
              <a:off x="9740154" y="4083747"/>
              <a:ext cx="0" cy="153029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0CB36E8-E297-52CD-FCE9-4396B3D2BC80}"/>
                </a:ext>
              </a:extLst>
            </p:cNvPr>
            <p:cNvCxnSpPr>
              <a:cxnSpLocks/>
            </p:cNvCxnSpPr>
            <p:nvPr/>
          </p:nvCxnSpPr>
          <p:spPr>
            <a:xfrm>
              <a:off x="10833624" y="4093745"/>
              <a:ext cx="0" cy="52016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7A29C8A-6971-406C-FE2E-76791807EEAE}"/>
                </a:ext>
              </a:extLst>
            </p:cNvPr>
            <p:cNvCxnSpPr>
              <a:cxnSpLocks/>
            </p:cNvCxnSpPr>
            <p:nvPr/>
          </p:nvCxnSpPr>
          <p:spPr>
            <a:xfrm>
              <a:off x="8654735" y="4065528"/>
              <a:ext cx="0" cy="252328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2730A81-50AC-35A3-FA71-3B502FEEB0E5}"/>
              </a:ext>
            </a:extLst>
          </p:cNvPr>
          <p:cNvGrpSpPr/>
          <p:nvPr/>
        </p:nvGrpSpPr>
        <p:grpSpPr>
          <a:xfrm>
            <a:off x="5286375" y="4858894"/>
            <a:ext cx="2561259" cy="1793187"/>
            <a:chOff x="5286375" y="4858894"/>
            <a:chExt cx="2561259" cy="1793187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4679B9D-CAEF-54F5-508D-F57637B441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75247" y="5332480"/>
              <a:ext cx="1372387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C8E8477-9099-9F32-AF2A-2672FD9A4E02}"/>
                </a:ext>
              </a:extLst>
            </p:cNvPr>
            <p:cNvCxnSpPr>
              <a:cxnSpLocks/>
            </p:cNvCxnSpPr>
            <p:nvPr/>
          </p:nvCxnSpPr>
          <p:spPr>
            <a:xfrm>
              <a:off x="5286375" y="6400800"/>
              <a:ext cx="256125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4F479D1-BB94-7003-7A77-3AFEF4369203}"/>
                </a:ext>
              </a:extLst>
            </p:cNvPr>
            <p:cNvCxnSpPr>
              <a:cxnSpLocks/>
            </p:cNvCxnSpPr>
            <p:nvPr/>
          </p:nvCxnSpPr>
          <p:spPr>
            <a:xfrm>
              <a:off x="7054367" y="4858894"/>
              <a:ext cx="0" cy="176596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7037B7B6-6F25-FEC1-DF23-9E7C83FE46FD}"/>
                </a:ext>
              </a:extLst>
            </p:cNvPr>
            <p:cNvCxnSpPr>
              <a:cxnSpLocks/>
            </p:cNvCxnSpPr>
            <p:nvPr/>
          </p:nvCxnSpPr>
          <p:spPr>
            <a:xfrm>
              <a:off x="5991699" y="5759784"/>
              <a:ext cx="0" cy="89229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FC90FBA1-6221-6FC1-0524-6CBE7633E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585216"/>
            <a:ext cx="4681727" cy="2441448"/>
          </a:xfr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D3CF89AD-3A98-B7F5-E4FE-0002A49673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47" y="4027089"/>
            <a:ext cx="2790986" cy="27909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7540987-E1A4-08F2-0A25-25E481D5FBCD}"/>
              </a:ext>
            </a:extLst>
          </p:cNvPr>
          <p:cNvSpPr/>
          <p:nvPr/>
        </p:nvSpPr>
        <p:spPr>
          <a:xfrm>
            <a:off x="2627453" y="868101"/>
            <a:ext cx="567160" cy="41173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B5F3F07-EA8A-A96C-4A00-869FD15CF906}"/>
              </a:ext>
            </a:extLst>
          </p:cNvPr>
          <p:cNvCxnSpPr>
            <a:cxnSpLocks/>
          </p:cNvCxnSpPr>
          <p:nvPr/>
        </p:nvCxnSpPr>
        <p:spPr>
          <a:xfrm flipV="1">
            <a:off x="2627453" y="119934"/>
            <a:ext cx="3608755" cy="74816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BF349CF-938D-47A0-6C8E-39F8FC9E00BE}"/>
              </a:ext>
            </a:extLst>
          </p:cNvPr>
          <p:cNvCxnSpPr>
            <a:cxnSpLocks/>
          </p:cNvCxnSpPr>
          <p:nvPr/>
        </p:nvCxnSpPr>
        <p:spPr>
          <a:xfrm>
            <a:off x="2627453" y="1279836"/>
            <a:ext cx="3608755" cy="245899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90B04115-886F-A6BA-DB5B-E4380DD1CD77}"/>
              </a:ext>
            </a:extLst>
          </p:cNvPr>
          <p:cNvSpPr/>
          <p:nvPr/>
        </p:nvSpPr>
        <p:spPr>
          <a:xfrm>
            <a:off x="2182368" y="4687824"/>
            <a:ext cx="292608" cy="268224"/>
          </a:xfrm>
          <a:prstGeom prst="rect">
            <a:avLst/>
          </a:prstGeom>
          <a:noFill/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BAE1123-92B2-1C4E-3F3F-EA4979E2C011}"/>
              </a:ext>
            </a:extLst>
          </p:cNvPr>
          <p:cNvSpPr/>
          <p:nvPr/>
        </p:nvSpPr>
        <p:spPr>
          <a:xfrm>
            <a:off x="4230929" y="4209647"/>
            <a:ext cx="3616705" cy="244243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B0A6CCF-1867-D061-B84B-206334F6FA35}"/>
              </a:ext>
            </a:extLst>
          </p:cNvPr>
          <p:cNvSpPr/>
          <p:nvPr/>
        </p:nvSpPr>
        <p:spPr>
          <a:xfrm>
            <a:off x="2511629" y="5348921"/>
            <a:ext cx="292608" cy="268224"/>
          </a:xfrm>
          <a:prstGeom prst="rect">
            <a:avLst/>
          </a:prstGeom>
          <a:noFill/>
          <a:ln w="38100">
            <a:solidFill>
              <a:srgbClr val="617B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02BE238-7E75-D143-C774-A673067B9515}"/>
              </a:ext>
            </a:extLst>
          </p:cNvPr>
          <p:cNvSpPr/>
          <p:nvPr/>
        </p:nvSpPr>
        <p:spPr>
          <a:xfrm>
            <a:off x="8492457" y="4077651"/>
            <a:ext cx="2947808" cy="2574422"/>
          </a:xfrm>
          <a:prstGeom prst="rect">
            <a:avLst/>
          </a:prstGeom>
          <a:noFill/>
          <a:ln w="38100">
            <a:solidFill>
              <a:srgbClr val="617B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F68058B-AC08-FAFF-66B3-AAD3F7E2ABC0}"/>
              </a:ext>
            </a:extLst>
          </p:cNvPr>
          <p:cNvGrpSpPr/>
          <p:nvPr/>
        </p:nvGrpSpPr>
        <p:grpSpPr>
          <a:xfrm>
            <a:off x="6713853" y="1279836"/>
            <a:ext cx="2674049" cy="1248869"/>
            <a:chOff x="6713853" y="1279836"/>
            <a:chExt cx="2674049" cy="1248869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BDCD883-0D16-A32C-AB3B-27F00B5149DE}"/>
                </a:ext>
              </a:extLst>
            </p:cNvPr>
            <p:cNvSpPr/>
            <p:nvPr/>
          </p:nvSpPr>
          <p:spPr>
            <a:xfrm>
              <a:off x="7891272" y="1860804"/>
              <a:ext cx="137160" cy="13716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E5ECF76-4415-360F-0066-1C507CD997AC}"/>
                </a:ext>
              </a:extLst>
            </p:cNvPr>
            <p:cNvSpPr/>
            <p:nvPr/>
          </p:nvSpPr>
          <p:spPr>
            <a:xfrm>
              <a:off x="6713853" y="2391545"/>
              <a:ext cx="137160" cy="13716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9FC84A2-6E22-295B-3BD6-EEBE58EDABA6}"/>
                </a:ext>
              </a:extLst>
            </p:cNvPr>
            <p:cNvSpPr/>
            <p:nvPr/>
          </p:nvSpPr>
          <p:spPr>
            <a:xfrm>
              <a:off x="8536305" y="1600025"/>
              <a:ext cx="137160" cy="13716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F07A46E-18AA-A269-59A3-F95186F55B1C}"/>
                </a:ext>
              </a:extLst>
            </p:cNvPr>
            <p:cNvSpPr/>
            <p:nvPr/>
          </p:nvSpPr>
          <p:spPr>
            <a:xfrm>
              <a:off x="9250742" y="1279836"/>
              <a:ext cx="137160" cy="13716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F461B4B3-A5E8-2FCD-80D1-49B76A420D98}"/>
              </a:ext>
            </a:extLst>
          </p:cNvPr>
          <p:cNvSpPr/>
          <p:nvPr/>
        </p:nvSpPr>
        <p:spPr>
          <a:xfrm>
            <a:off x="5203166" y="6314710"/>
            <a:ext cx="137160" cy="137160"/>
          </a:xfrm>
          <a:prstGeom prst="ellipse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24FC784-A15A-FFD4-6DB1-DA8874CCC903}"/>
              </a:ext>
            </a:extLst>
          </p:cNvPr>
          <p:cNvSpPr/>
          <p:nvPr/>
        </p:nvSpPr>
        <p:spPr>
          <a:xfrm>
            <a:off x="5957693" y="5683952"/>
            <a:ext cx="137160" cy="137160"/>
          </a:xfrm>
          <a:prstGeom prst="ellipse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3CFCF24-B0EF-C022-7ABD-93D5D8C51FD8}"/>
              </a:ext>
            </a:extLst>
          </p:cNvPr>
          <p:cNvSpPr/>
          <p:nvPr/>
        </p:nvSpPr>
        <p:spPr>
          <a:xfrm>
            <a:off x="6422366" y="5282800"/>
            <a:ext cx="137160" cy="137160"/>
          </a:xfrm>
          <a:prstGeom prst="ellipse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7D8D7B2-633D-AB9B-95BA-670F8E84EFE3}"/>
              </a:ext>
            </a:extLst>
          </p:cNvPr>
          <p:cNvSpPr/>
          <p:nvPr/>
        </p:nvSpPr>
        <p:spPr>
          <a:xfrm>
            <a:off x="7020812" y="4783090"/>
            <a:ext cx="137160" cy="137160"/>
          </a:xfrm>
          <a:prstGeom prst="ellipse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68441F1-3D23-7C40-A247-482B1DE4D036}"/>
              </a:ext>
            </a:extLst>
          </p:cNvPr>
          <p:cNvSpPr/>
          <p:nvPr/>
        </p:nvSpPr>
        <p:spPr>
          <a:xfrm>
            <a:off x="5203166" y="6314710"/>
            <a:ext cx="137160" cy="137160"/>
          </a:xfrm>
          <a:prstGeom prst="ellipse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ACE76A5-0C3C-11C9-7189-E83096DC295B}"/>
              </a:ext>
            </a:extLst>
          </p:cNvPr>
          <p:cNvSpPr/>
          <p:nvPr/>
        </p:nvSpPr>
        <p:spPr>
          <a:xfrm>
            <a:off x="5957693" y="5683952"/>
            <a:ext cx="137160" cy="13716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0657601-D25D-1D82-AB47-CE4A2B42A9C6}"/>
              </a:ext>
            </a:extLst>
          </p:cNvPr>
          <p:cNvSpPr/>
          <p:nvPr/>
        </p:nvSpPr>
        <p:spPr>
          <a:xfrm>
            <a:off x="6419826" y="5280260"/>
            <a:ext cx="137160" cy="137160"/>
          </a:xfrm>
          <a:prstGeom prst="ellipse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3E5A06E-2F97-849A-1A8F-E6654C90655A}"/>
              </a:ext>
            </a:extLst>
          </p:cNvPr>
          <p:cNvSpPr/>
          <p:nvPr/>
        </p:nvSpPr>
        <p:spPr>
          <a:xfrm>
            <a:off x="7020812" y="4783090"/>
            <a:ext cx="137160" cy="13716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803F9E2-814D-BA85-7CE7-661B9B8CF992}"/>
              </a:ext>
            </a:extLst>
          </p:cNvPr>
          <p:cNvGrpSpPr/>
          <p:nvPr/>
        </p:nvGrpSpPr>
        <p:grpSpPr>
          <a:xfrm>
            <a:off x="6917338" y="1142676"/>
            <a:ext cx="2779841" cy="1317449"/>
            <a:chOff x="6917338" y="1142676"/>
            <a:chExt cx="2779841" cy="1317449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D7B5C89-B960-06C5-D56B-391F43ADB466}"/>
                </a:ext>
              </a:extLst>
            </p:cNvPr>
            <p:cNvSpPr/>
            <p:nvPr/>
          </p:nvSpPr>
          <p:spPr>
            <a:xfrm>
              <a:off x="6917338" y="2322965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F7C1FB7-9ABF-3580-522F-20086F38D304}"/>
                </a:ext>
              </a:extLst>
            </p:cNvPr>
            <p:cNvSpPr/>
            <p:nvPr/>
          </p:nvSpPr>
          <p:spPr>
            <a:xfrm>
              <a:off x="8237057" y="1716608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AC2510F-BCDE-1409-2783-2601CC27F659}"/>
                </a:ext>
              </a:extLst>
            </p:cNvPr>
            <p:cNvSpPr/>
            <p:nvPr/>
          </p:nvSpPr>
          <p:spPr>
            <a:xfrm>
              <a:off x="8678113" y="1522487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8C8BEC9-C0EE-7F2F-B452-7061A2EBC3A1}"/>
                </a:ext>
              </a:extLst>
            </p:cNvPr>
            <p:cNvSpPr/>
            <p:nvPr/>
          </p:nvSpPr>
          <p:spPr>
            <a:xfrm>
              <a:off x="9560019" y="1142676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0C421D46-C2FE-1D5B-F08D-CB3B9681F7EA}"/>
              </a:ext>
            </a:extLst>
          </p:cNvPr>
          <p:cNvSpPr/>
          <p:nvPr/>
        </p:nvSpPr>
        <p:spPr>
          <a:xfrm>
            <a:off x="8780458" y="6342099"/>
            <a:ext cx="137160" cy="137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5BA5634-49E4-8488-36A6-A2AAFD8E8641}"/>
              </a:ext>
            </a:extLst>
          </p:cNvPr>
          <p:cNvSpPr/>
          <p:nvPr/>
        </p:nvSpPr>
        <p:spPr>
          <a:xfrm>
            <a:off x="9657284" y="5583503"/>
            <a:ext cx="137160" cy="137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55EC6DC-291A-B601-876C-EC8FE111999D}"/>
              </a:ext>
            </a:extLst>
          </p:cNvPr>
          <p:cNvSpPr/>
          <p:nvPr/>
        </p:nvSpPr>
        <p:spPr>
          <a:xfrm>
            <a:off x="10748323" y="4561937"/>
            <a:ext cx="137160" cy="137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B8EF913-B08D-73F6-1634-17D29719275F}"/>
              </a:ext>
            </a:extLst>
          </p:cNvPr>
          <p:cNvSpPr/>
          <p:nvPr/>
        </p:nvSpPr>
        <p:spPr>
          <a:xfrm>
            <a:off x="9996229" y="5266933"/>
            <a:ext cx="137160" cy="137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668AFC4-FC67-B9E8-FCD3-0CBE860DA76D}"/>
              </a:ext>
            </a:extLst>
          </p:cNvPr>
          <p:cNvGrpSpPr/>
          <p:nvPr/>
        </p:nvGrpSpPr>
        <p:grpSpPr>
          <a:xfrm>
            <a:off x="8779188" y="4561937"/>
            <a:ext cx="2106295" cy="1917322"/>
            <a:chOff x="8779188" y="4561937"/>
            <a:chExt cx="2106295" cy="1917322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3A88674-A5A1-319C-AA6E-D9288C1F346D}"/>
                </a:ext>
              </a:extLst>
            </p:cNvPr>
            <p:cNvSpPr/>
            <p:nvPr/>
          </p:nvSpPr>
          <p:spPr>
            <a:xfrm>
              <a:off x="9996229" y="5266933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38A5630-E3C1-7B72-6A28-A23E65921896}"/>
                </a:ext>
              </a:extLst>
            </p:cNvPr>
            <p:cNvSpPr/>
            <p:nvPr/>
          </p:nvSpPr>
          <p:spPr>
            <a:xfrm>
              <a:off x="10748323" y="4561937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645A84F-2F12-49C0-2346-5460FE67AB64}"/>
                </a:ext>
              </a:extLst>
            </p:cNvPr>
            <p:cNvSpPr/>
            <p:nvPr/>
          </p:nvSpPr>
          <p:spPr>
            <a:xfrm>
              <a:off x="9656014" y="5583503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8C4A1EC-50E3-56C9-727E-8183D3709770}"/>
                </a:ext>
              </a:extLst>
            </p:cNvPr>
            <p:cNvSpPr/>
            <p:nvPr/>
          </p:nvSpPr>
          <p:spPr>
            <a:xfrm>
              <a:off x="8779188" y="6342099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9A6DA30-AC7C-1609-8FC3-6203803F2D44}"/>
              </a:ext>
            </a:extLst>
          </p:cNvPr>
          <p:cNvSpPr txBox="1"/>
          <p:nvPr/>
        </p:nvSpPr>
        <p:spPr>
          <a:xfrm>
            <a:off x="79435" y="399104"/>
            <a:ext cx="196291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Mesh Domain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75B99C7-FFE8-5EC4-DD31-DDFD686A8277}"/>
              </a:ext>
            </a:extLst>
          </p:cNvPr>
          <p:cNvSpPr txBox="1"/>
          <p:nvPr/>
        </p:nvSpPr>
        <p:spPr>
          <a:xfrm>
            <a:off x="95828" y="4077651"/>
            <a:ext cx="196291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Texture Domain</a:t>
            </a:r>
            <a:endParaRPr lang="es-CO" dirty="0">
              <a:solidFill>
                <a:schemeClr val="bg1"/>
              </a:solidFill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D0D58F1-3C5C-D369-584E-5256D1B40E6A}"/>
              </a:ext>
            </a:extLst>
          </p:cNvPr>
          <p:cNvCxnSpPr/>
          <p:nvPr/>
        </p:nvCxnSpPr>
        <p:spPr>
          <a:xfrm>
            <a:off x="86032" y="3879605"/>
            <a:ext cx="12019935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40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2.59259E-6 L 0.28307 0.001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5" y="9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-0.0081 L 0.28568 0.0060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9" y="69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28372 0.01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80" y="6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463 L 0.28477 0.0152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71" y="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00232 L -0.2849 -0.0025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80" y="-25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0347 L -0.28372 -0.0122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3" y="-78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0232 L -0.28425 -0.0175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10" y="-99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8568 -0.016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84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8" grpId="0" animBg="1"/>
      <p:bldP spid="48" grpId="1" animBg="1"/>
      <p:bldP spid="49" grpId="0" animBg="1"/>
      <p:bldP spid="49" grpId="1" animBg="1"/>
      <p:bldP spid="52" grpId="0" animBg="1"/>
      <p:bldP spid="52" grpId="1" animBg="1"/>
      <p:bldP spid="53" grpId="0" animBg="1"/>
      <p:bldP spid="5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874A5-CBD7-2693-7AA4-7FFE41D9C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B3C4C93-0D25-8664-0D02-C1615208E0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426" r="24262" b="5503"/>
          <a:stretch/>
        </p:blipFill>
        <p:spPr>
          <a:xfrm>
            <a:off x="4230930" y="4193082"/>
            <a:ext cx="3797502" cy="2458999"/>
          </a:xfrm>
          <a:prstGeom prst="rect">
            <a:avLst/>
          </a:prstGeom>
          <a:ln w="38100">
            <a:noFill/>
          </a:ln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277699B-E61B-1BBB-3E4C-8A495AD87F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846" r="15609" b="3438"/>
          <a:stretch/>
        </p:blipFill>
        <p:spPr>
          <a:xfrm>
            <a:off x="4234693" y="4209647"/>
            <a:ext cx="3612941" cy="243312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5E7052C8-FBFC-4140-AC64-CF37641D3D1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2495" y="4077651"/>
            <a:ext cx="5017770" cy="268986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E6DFAF6-7E64-CAAD-A200-6C8745FCFB1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4848" y="4065528"/>
            <a:ext cx="5050337" cy="263347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3469873-8E4D-CEE6-5193-F687B0F28C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08" y="137160"/>
            <a:ext cx="3584448" cy="35844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305D7A5-1799-6181-76B6-FD7F909A7E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08" y="137160"/>
            <a:ext cx="3584448" cy="35844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CD9E9F58-27A7-18C6-35C2-1FAB221BD058}"/>
              </a:ext>
            </a:extLst>
          </p:cNvPr>
          <p:cNvGrpSpPr/>
          <p:nvPr/>
        </p:nvGrpSpPr>
        <p:grpSpPr>
          <a:xfrm>
            <a:off x="8492457" y="4065528"/>
            <a:ext cx="2800742" cy="2523285"/>
            <a:chOff x="8492457" y="4065528"/>
            <a:chExt cx="2800742" cy="2523285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7644D4C-D456-E201-F44C-9FEE0B7D28CF}"/>
                </a:ext>
              </a:extLst>
            </p:cNvPr>
            <p:cNvCxnSpPr>
              <a:cxnSpLocks/>
            </p:cNvCxnSpPr>
            <p:nvPr/>
          </p:nvCxnSpPr>
          <p:spPr>
            <a:xfrm>
              <a:off x="8492457" y="5327400"/>
              <a:ext cx="154648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873EF9B-84E2-A52E-9731-0CDE227E7BEC}"/>
                </a:ext>
              </a:extLst>
            </p:cNvPr>
            <p:cNvCxnSpPr>
              <a:cxnSpLocks/>
            </p:cNvCxnSpPr>
            <p:nvPr/>
          </p:nvCxnSpPr>
          <p:spPr>
            <a:xfrm>
              <a:off x="8492457" y="4239715"/>
              <a:ext cx="280074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5092EEB-D33E-0265-6402-8285C92DDA70}"/>
                </a:ext>
              </a:extLst>
            </p:cNvPr>
            <p:cNvCxnSpPr>
              <a:cxnSpLocks/>
            </p:cNvCxnSpPr>
            <p:nvPr/>
          </p:nvCxnSpPr>
          <p:spPr>
            <a:xfrm>
              <a:off x="8492457" y="6403795"/>
              <a:ext cx="41755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798D0E35-6BEA-E8F3-EEB8-83CC3B906A10}"/>
                </a:ext>
              </a:extLst>
            </p:cNvPr>
            <p:cNvCxnSpPr>
              <a:cxnSpLocks/>
            </p:cNvCxnSpPr>
            <p:nvPr/>
          </p:nvCxnSpPr>
          <p:spPr>
            <a:xfrm>
              <a:off x="9740154" y="4083747"/>
              <a:ext cx="0" cy="153029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AA944E0-15CE-CD8C-5574-B3F6F55C205E}"/>
                </a:ext>
              </a:extLst>
            </p:cNvPr>
            <p:cNvCxnSpPr>
              <a:cxnSpLocks/>
            </p:cNvCxnSpPr>
            <p:nvPr/>
          </p:nvCxnSpPr>
          <p:spPr>
            <a:xfrm>
              <a:off x="10833624" y="4093745"/>
              <a:ext cx="0" cy="52016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7772F58-A649-A158-D02B-8FCF63CA78BF}"/>
                </a:ext>
              </a:extLst>
            </p:cNvPr>
            <p:cNvCxnSpPr>
              <a:cxnSpLocks/>
            </p:cNvCxnSpPr>
            <p:nvPr/>
          </p:nvCxnSpPr>
          <p:spPr>
            <a:xfrm>
              <a:off x="8654735" y="4065528"/>
              <a:ext cx="0" cy="252328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A245BB2-0B01-B636-3AA0-501541CD900F}"/>
              </a:ext>
            </a:extLst>
          </p:cNvPr>
          <p:cNvGrpSpPr/>
          <p:nvPr/>
        </p:nvGrpSpPr>
        <p:grpSpPr>
          <a:xfrm>
            <a:off x="5286375" y="4858894"/>
            <a:ext cx="2561259" cy="1793187"/>
            <a:chOff x="5286375" y="4858894"/>
            <a:chExt cx="2561259" cy="1793187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5C98753-56A7-29D2-A253-2097F7660C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75247" y="5332480"/>
              <a:ext cx="1372387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3222B1E-BF6B-5A7A-0A15-661A0CADA62A}"/>
                </a:ext>
              </a:extLst>
            </p:cNvPr>
            <p:cNvCxnSpPr>
              <a:cxnSpLocks/>
            </p:cNvCxnSpPr>
            <p:nvPr/>
          </p:nvCxnSpPr>
          <p:spPr>
            <a:xfrm>
              <a:off x="5286375" y="6400800"/>
              <a:ext cx="256125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7A0980A-0A45-6D4A-A717-50036C7CFA8E}"/>
                </a:ext>
              </a:extLst>
            </p:cNvPr>
            <p:cNvCxnSpPr>
              <a:cxnSpLocks/>
            </p:cNvCxnSpPr>
            <p:nvPr/>
          </p:nvCxnSpPr>
          <p:spPr>
            <a:xfrm>
              <a:off x="7054367" y="4858894"/>
              <a:ext cx="0" cy="176596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8C5294C-91D4-328D-19B0-E5B55FAC0B55}"/>
                </a:ext>
              </a:extLst>
            </p:cNvPr>
            <p:cNvCxnSpPr>
              <a:cxnSpLocks/>
            </p:cNvCxnSpPr>
            <p:nvPr/>
          </p:nvCxnSpPr>
          <p:spPr>
            <a:xfrm>
              <a:off x="5991699" y="5759784"/>
              <a:ext cx="0" cy="89229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F8116C32-A9FD-B747-F31A-BC7994C873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585216"/>
            <a:ext cx="4681727" cy="2441448"/>
          </a:xfr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4F19138F-094D-B880-92C1-E1B9566AC2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47" y="4027089"/>
            <a:ext cx="2790986" cy="27909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A9CFE88-3EC0-9A36-853E-90F939539D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22" y="588108"/>
            <a:ext cx="4681728" cy="244144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FCC0438-C7DE-0802-616D-2D391D059D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47" y="4027089"/>
            <a:ext cx="2790986" cy="27909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086830A-F904-271A-118E-25425F246C65}"/>
              </a:ext>
            </a:extLst>
          </p:cNvPr>
          <p:cNvSpPr/>
          <p:nvPr/>
        </p:nvSpPr>
        <p:spPr>
          <a:xfrm>
            <a:off x="2627453" y="868101"/>
            <a:ext cx="567160" cy="41173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512129B-2F88-4FF1-AA60-EE3B4AB9E75C}"/>
              </a:ext>
            </a:extLst>
          </p:cNvPr>
          <p:cNvCxnSpPr>
            <a:cxnSpLocks/>
          </p:cNvCxnSpPr>
          <p:nvPr/>
        </p:nvCxnSpPr>
        <p:spPr>
          <a:xfrm flipV="1">
            <a:off x="2627453" y="119934"/>
            <a:ext cx="3608755" cy="74816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8CDF635-469A-6DC3-4032-3A0A12C3EA78}"/>
              </a:ext>
            </a:extLst>
          </p:cNvPr>
          <p:cNvCxnSpPr>
            <a:cxnSpLocks/>
          </p:cNvCxnSpPr>
          <p:nvPr/>
        </p:nvCxnSpPr>
        <p:spPr>
          <a:xfrm>
            <a:off x="2627453" y="1279836"/>
            <a:ext cx="3608755" cy="245899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C540EAAC-4A96-19C4-8BEA-7A7A9A8FD420}"/>
              </a:ext>
            </a:extLst>
          </p:cNvPr>
          <p:cNvSpPr/>
          <p:nvPr/>
        </p:nvSpPr>
        <p:spPr>
          <a:xfrm>
            <a:off x="2182368" y="4687824"/>
            <a:ext cx="292608" cy="268224"/>
          </a:xfrm>
          <a:prstGeom prst="rect">
            <a:avLst/>
          </a:prstGeom>
          <a:noFill/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93194FA-3FE8-6575-7CE2-1A15D7D2D527}"/>
              </a:ext>
            </a:extLst>
          </p:cNvPr>
          <p:cNvSpPr/>
          <p:nvPr/>
        </p:nvSpPr>
        <p:spPr>
          <a:xfrm>
            <a:off x="4230929" y="4209647"/>
            <a:ext cx="3616705" cy="244243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0C851FE-45FF-D959-5C27-8DC16A312250}"/>
              </a:ext>
            </a:extLst>
          </p:cNvPr>
          <p:cNvSpPr/>
          <p:nvPr/>
        </p:nvSpPr>
        <p:spPr>
          <a:xfrm>
            <a:off x="2511629" y="5348921"/>
            <a:ext cx="292608" cy="268224"/>
          </a:xfrm>
          <a:prstGeom prst="rect">
            <a:avLst/>
          </a:prstGeom>
          <a:noFill/>
          <a:ln w="38100">
            <a:solidFill>
              <a:srgbClr val="617B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EB7ACA0-632E-0CB6-A18B-576DF65D1BE3}"/>
              </a:ext>
            </a:extLst>
          </p:cNvPr>
          <p:cNvSpPr/>
          <p:nvPr/>
        </p:nvSpPr>
        <p:spPr>
          <a:xfrm>
            <a:off x="8492457" y="4077651"/>
            <a:ext cx="2947808" cy="2574422"/>
          </a:xfrm>
          <a:prstGeom prst="rect">
            <a:avLst/>
          </a:prstGeom>
          <a:noFill/>
          <a:ln w="38100">
            <a:solidFill>
              <a:srgbClr val="617B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3760644-EAC2-7FF1-73BC-B9D2C4DD063E}"/>
              </a:ext>
            </a:extLst>
          </p:cNvPr>
          <p:cNvGrpSpPr/>
          <p:nvPr/>
        </p:nvGrpSpPr>
        <p:grpSpPr>
          <a:xfrm>
            <a:off x="6713853" y="1279836"/>
            <a:ext cx="2674049" cy="1248869"/>
            <a:chOff x="6713853" y="1279836"/>
            <a:chExt cx="2674049" cy="1248869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420C97D-9225-24EA-8596-192D41D85F87}"/>
                </a:ext>
              </a:extLst>
            </p:cNvPr>
            <p:cNvSpPr/>
            <p:nvPr/>
          </p:nvSpPr>
          <p:spPr>
            <a:xfrm>
              <a:off x="7891272" y="1860804"/>
              <a:ext cx="137160" cy="13716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5F3C181-E5BB-9227-A3D8-0FD37F1A69D9}"/>
                </a:ext>
              </a:extLst>
            </p:cNvPr>
            <p:cNvSpPr/>
            <p:nvPr/>
          </p:nvSpPr>
          <p:spPr>
            <a:xfrm>
              <a:off x="6713853" y="2391545"/>
              <a:ext cx="137160" cy="13716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3475D72-F072-2AB1-6385-7C18AF884922}"/>
                </a:ext>
              </a:extLst>
            </p:cNvPr>
            <p:cNvSpPr/>
            <p:nvPr/>
          </p:nvSpPr>
          <p:spPr>
            <a:xfrm>
              <a:off x="8536305" y="1600025"/>
              <a:ext cx="137160" cy="13716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525065B-82F7-0CBE-C4BC-7AF9F94B560F}"/>
                </a:ext>
              </a:extLst>
            </p:cNvPr>
            <p:cNvSpPr/>
            <p:nvPr/>
          </p:nvSpPr>
          <p:spPr>
            <a:xfrm>
              <a:off x="9250742" y="1279836"/>
              <a:ext cx="137160" cy="13716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FB9B4289-53B5-3505-0BBD-DA33ECBFAB86}"/>
              </a:ext>
            </a:extLst>
          </p:cNvPr>
          <p:cNvSpPr/>
          <p:nvPr/>
        </p:nvSpPr>
        <p:spPr>
          <a:xfrm>
            <a:off x="5203166" y="6314710"/>
            <a:ext cx="137160" cy="137160"/>
          </a:xfrm>
          <a:prstGeom prst="ellipse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3544351-9E13-5874-CDA8-F95856838F1C}"/>
              </a:ext>
            </a:extLst>
          </p:cNvPr>
          <p:cNvSpPr/>
          <p:nvPr/>
        </p:nvSpPr>
        <p:spPr>
          <a:xfrm>
            <a:off x="5957693" y="5683952"/>
            <a:ext cx="137160" cy="137160"/>
          </a:xfrm>
          <a:prstGeom prst="ellipse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03AE20C-E439-A60B-517F-08960469B5F3}"/>
              </a:ext>
            </a:extLst>
          </p:cNvPr>
          <p:cNvSpPr/>
          <p:nvPr/>
        </p:nvSpPr>
        <p:spPr>
          <a:xfrm>
            <a:off x="6422366" y="5282800"/>
            <a:ext cx="137160" cy="137160"/>
          </a:xfrm>
          <a:prstGeom prst="ellipse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E943142-49B0-7D9A-0DA6-679DBE33EE6E}"/>
              </a:ext>
            </a:extLst>
          </p:cNvPr>
          <p:cNvSpPr/>
          <p:nvPr/>
        </p:nvSpPr>
        <p:spPr>
          <a:xfrm>
            <a:off x="7020812" y="4783090"/>
            <a:ext cx="137160" cy="137160"/>
          </a:xfrm>
          <a:prstGeom prst="ellipse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2AE7C53-49AE-79D8-18C5-A84976E59100}"/>
              </a:ext>
            </a:extLst>
          </p:cNvPr>
          <p:cNvSpPr/>
          <p:nvPr/>
        </p:nvSpPr>
        <p:spPr>
          <a:xfrm>
            <a:off x="5203166" y="6314710"/>
            <a:ext cx="137160" cy="137160"/>
          </a:xfrm>
          <a:prstGeom prst="ellipse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D30A7D5-3E48-8311-5BBF-5B4196E28832}"/>
              </a:ext>
            </a:extLst>
          </p:cNvPr>
          <p:cNvSpPr/>
          <p:nvPr/>
        </p:nvSpPr>
        <p:spPr>
          <a:xfrm>
            <a:off x="5957693" y="5683952"/>
            <a:ext cx="137160" cy="13716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97F6D33-420B-3F29-6501-B59D98A397B5}"/>
              </a:ext>
            </a:extLst>
          </p:cNvPr>
          <p:cNvSpPr/>
          <p:nvPr/>
        </p:nvSpPr>
        <p:spPr>
          <a:xfrm>
            <a:off x="6419826" y="5280260"/>
            <a:ext cx="137160" cy="137160"/>
          </a:xfrm>
          <a:prstGeom prst="ellipse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948FB11-C255-C5B5-6A66-DAA922B6B816}"/>
              </a:ext>
            </a:extLst>
          </p:cNvPr>
          <p:cNvSpPr/>
          <p:nvPr/>
        </p:nvSpPr>
        <p:spPr>
          <a:xfrm>
            <a:off x="7020812" y="4783090"/>
            <a:ext cx="137160" cy="13716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1CB57F7-E685-2E94-CB42-38E6BD846771}"/>
              </a:ext>
            </a:extLst>
          </p:cNvPr>
          <p:cNvGrpSpPr/>
          <p:nvPr/>
        </p:nvGrpSpPr>
        <p:grpSpPr>
          <a:xfrm>
            <a:off x="6917338" y="1142676"/>
            <a:ext cx="2779841" cy="1317449"/>
            <a:chOff x="6917338" y="1142676"/>
            <a:chExt cx="2779841" cy="1317449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26E4161-665E-BDE6-782C-5CC1ABC200B9}"/>
                </a:ext>
              </a:extLst>
            </p:cNvPr>
            <p:cNvSpPr/>
            <p:nvPr/>
          </p:nvSpPr>
          <p:spPr>
            <a:xfrm>
              <a:off x="6917338" y="2322965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60F6EE7-AB1E-61EC-1052-668BCFB8FB6E}"/>
                </a:ext>
              </a:extLst>
            </p:cNvPr>
            <p:cNvSpPr/>
            <p:nvPr/>
          </p:nvSpPr>
          <p:spPr>
            <a:xfrm>
              <a:off x="8237057" y="1716608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4682C53-52CB-1A6F-480B-12E945B4B746}"/>
                </a:ext>
              </a:extLst>
            </p:cNvPr>
            <p:cNvSpPr/>
            <p:nvPr/>
          </p:nvSpPr>
          <p:spPr>
            <a:xfrm>
              <a:off x="8678113" y="1522487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9CB8C1A-D54F-BA91-9A0F-C5388D88484C}"/>
                </a:ext>
              </a:extLst>
            </p:cNvPr>
            <p:cNvSpPr/>
            <p:nvPr/>
          </p:nvSpPr>
          <p:spPr>
            <a:xfrm>
              <a:off x="9560019" y="1142676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6E3321D7-0756-E1CD-CD66-92949720242C}"/>
              </a:ext>
            </a:extLst>
          </p:cNvPr>
          <p:cNvSpPr/>
          <p:nvPr/>
        </p:nvSpPr>
        <p:spPr>
          <a:xfrm>
            <a:off x="8780458" y="6342099"/>
            <a:ext cx="137160" cy="137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81196C1-4698-FA8D-75EC-D09DB43C2836}"/>
              </a:ext>
            </a:extLst>
          </p:cNvPr>
          <p:cNvSpPr/>
          <p:nvPr/>
        </p:nvSpPr>
        <p:spPr>
          <a:xfrm>
            <a:off x="9657284" y="5583503"/>
            <a:ext cx="137160" cy="137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BF16337-05CB-E0E5-AF8F-20C3FD687A81}"/>
              </a:ext>
            </a:extLst>
          </p:cNvPr>
          <p:cNvSpPr/>
          <p:nvPr/>
        </p:nvSpPr>
        <p:spPr>
          <a:xfrm>
            <a:off x="10748323" y="4561937"/>
            <a:ext cx="137160" cy="137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E6D7289-33B4-E302-5FF5-DD68FE8F2369}"/>
              </a:ext>
            </a:extLst>
          </p:cNvPr>
          <p:cNvSpPr/>
          <p:nvPr/>
        </p:nvSpPr>
        <p:spPr>
          <a:xfrm>
            <a:off x="9996229" y="5266933"/>
            <a:ext cx="137160" cy="137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8CBA3D5-88EC-F2E9-17FF-5AF212856811}"/>
              </a:ext>
            </a:extLst>
          </p:cNvPr>
          <p:cNvGrpSpPr/>
          <p:nvPr/>
        </p:nvGrpSpPr>
        <p:grpSpPr>
          <a:xfrm>
            <a:off x="8779188" y="4561937"/>
            <a:ext cx="2106295" cy="1917322"/>
            <a:chOff x="8779188" y="4561937"/>
            <a:chExt cx="2106295" cy="1917322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7CCB265-421C-B4F7-6755-D4F360B71FDC}"/>
                </a:ext>
              </a:extLst>
            </p:cNvPr>
            <p:cNvSpPr/>
            <p:nvPr/>
          </p:nvSpPr>
          <p:spPr>
            <a:xfrm>
              <a:off x="9996229" y="5266933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558D271-DF8F-2906-7142-C768A99B4945}"/>
                </a:ext>
              </a:extLst>
            </p:cNvPr>
            <p:cNvSpPr/>
            <p:nvPr/>
          </p:nvSpPr>
          <p:spPr>
            <a:xfrm>
              <a:off x="10748323" y="4561937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0070F14-50DD-30D7-937E-170E27F29BF1}"/>
                </a:ext>
              </a:extLst>
            </p:cNvPr>
            <p:cNvSpPr/>
            <p:nvPr/>
          </p:nvSpPr>
          <p:spPr>
            <a:xfrm>
              <a:off x="9656014" y="5583503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8FB6D8C-00BF-BBE3-3892-4B22AE95F6FE}"/>
                </a:ext>
              </a:extLst>
            </p:cNvPr>
            <p:cNvSpPr/>
            <p:nvPr/>
          </p:nvSpPr>
          <p:spPr>
            <a:xfrm>
              <a:off x="8779188" y="6342099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72C8623-5BC7-694E-300A-F4492ECD3CA8}"/>
              </a:ext>
            </a:extLst>
          </p:cNvPr>
          <p:cNvSpPr txBox="1"/>
          <p:nvPr/>
        </p:nvSpPr>
        <p:spPr>
          <a:xfrm>
            <a:off x="79435" y="399104"/>
            <a:ext cx="196291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Mesh Domain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0CC0291-5136-6AFD-9307-9134DEA41EDA}"/>
              </a:ext>
            </a:extLst>
          </p:cNvPr>
          <p:cNvSpPr txBox="1"/>
          <p:nvPr/>
        </p:nvSpPr>
        <p:spPr>
          <a:xfrm>
            <a:off x="95828" y="4077651"/>
            <a:ext cx="196291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Texture Domain</a:t>
            </a:r>
            <a:endParaRPr lang="es-CO" dirty="0">
              <a:solidFill>
                <a:schemeClr val="bg1"/>
              </a:solidFill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4B1E5C5-0020-A494-247B-3FC1DDE85440}"/>
              </a:ext>
            </a:extLst>
          </p:cNvPr>
          <p:cNvCxnSpPr/>
          <p:nvPr/>
        </p:nvCxnSpPr>
        <p:spPr>
          <a:xfrm>
            <a:off x="86032" y="3879605"/>
            <a:ext cx="12019935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B51006BE-5575-3ADE-D8D3-EFF60BC2254D}"/>
              </a:ext>
            </a:extLst>
          </p:cNvPr>
          <p:cNvGrpSpPr/>
          <p:nvPr/>
        </p:nvGrpSpPr>
        <p:grpSpPr>
          <a:xfrm>
            <a:off x="5298280" y="4536703"/>
            <a:ext cx="2113979" cy="1832798"/>
            <a:chOff x="8756136" y="4631093"/>
            <a:chExt cx="2113979" cy="183279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E6ED28-9FF5-6955-32D9-CD0B73FB8385}"/>
                </a:ext>
              </a:extLst>
            </p:cNvPr>
            <p:cNvSpPr/>
            <p:nvPr/>
          </p:nvSpPr>
          <p:spPr>
            <a:xfrm>
              <a:off x="9980861" y="5282301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9FF023F-6247-690C-268F-800E21D61F40}"/>
                </a:ext>
              </a:extLst>
            </p:cNvPr>
            <p:cNvSpPr/>
            <p:nvPr/>
          </p:nvSpPr>
          <p:spPr>
            <a:xfrm>
              <a:off x="10732955" y="4631093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B816DE8-46C2-0C01-6DE3-D91C55AB0211}"/>
                </a:ext>
              </a:extLst>
            </p:cNvPr>
            <p:cNvSpPr/>
            <p:nvPr/>
          </p:nvSpPr>
          <p:spPr>
            <a:xfrm>
              <a:off x="9648330" y="5575819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0507E04-DBEB-6F01-1F20-85EE57FBB1CC}"/>
                </a:ext>
              </a:extLst>
            </p:cNvPr>
            <p:cNvSpPr/>
            <p:nvPr/>
          </p:nvSpPr>
          <p:spPr>
            <a:xfrm>
              <a:off x="8756136" y="6326731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C335213B-CE64-B336-8461-3E111852A58E}"/>
              </a:ext>
            </a:extLst>
          </p:cNvPr>
          <p:cNvSpPr/>
          <p:nvPr/>
        </p:nvSpPr>
        <p:spPr>
          <a:xfrm>
            <a:off x="8675054" y="6444058"/>
            <a:ext cx="137160" cy="137160"/>
          </a:xfrm>
          <a:prstGeom prst="ellipse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15B256C-C448-FFFA-FCE9-96310564E8CD}"/>
              </a:ext>
            </a:extLst>
          </p:cNvPr>
          <p:cNvSpPr/>
          <p:nvPr/>
        </p:nvSpPr>
        <p:spPr>
          <a:xfrm>
            <a:off x="9406529" y="5774880"/>
            <a:ext cx="137160" cy="13716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B92D030-04DF-9A76-601B-7533912AB713}"/>
              </a:ext>
            </a:extLst>
          </p:cNvPr>
          <p:cNvSpPr/>
          <p:nvPr/>
        </p:nvSpPr>
        <p:spPr>
          <a:xfrm>
            <a:off x="9907082" y="5340452"/>
            <a:ext cx="137160" cy="137160"/>
          </a:xfrm>
          <a:prstGeom prst="ellipse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276C4A0-A50F-CAC6-B702-F7B5593A77D8}"/>
              </a:ext>
            </a:extLst>
          </p:cNvPr>
          <p:cNvSpPr/>
          <p:nvPr/>
        </p:nvSpPr>
        <p:spPr>
          <a:xfrm>
            <a:off x="10477332" y="4812546"/>
            <a:ext cx="137160" cy="13716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340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8221D8-A393-644F-49E9-56CA27902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08" y="137160"/>
            <a:ext cx="3584448" cy="35844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73070E-2D1D-4225-8DA3-34F33BDE8A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426" r="24262" b="5503"/>
          <a:stretch/>
        </p:blipFill>
        <p:spPr>
          <a:xfrm>
            <a:off x="4230930" y="4193082"/>
            <a:ext cx="3797502" cy="2458999"/>
          </a:xfrm>
          <a:prstGeom prst="rect">
            <a:avLst/>
          </a:prstGeom>
          <a:ln w="38100">
            <a:noFill/>
          </a:ln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209A7DE-D2CF-45F7-BE7F-11E01BD844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846" r="15609" b="3438"/>
          <a:stretch/>
        </p:blipFill>
        <p:spPr>
          <a:xfrm>
            <a:off x="4234693" y="4209647"/>
            <a:ext cx="3612941" cy="243312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3F2D25F7-F861-47ED-9417-B1147B9C338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2495" y="4077651"/>
            <a:ext cx="5017770" cy="268986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067C97B-479A-408B-A75C-AE7098D4DDB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4848" y="4065528"/>
            <a:ext cx="5050337" cy="2633472"/>
          </a:xfrm>
          <a:prstGeom prst="rect">
            <a:avLst/>
          </a:prstGeom>
        </p:spPr>
      </p:pic>
      <p:pic>
        <p:nvPicPr>
          <p:cNvPr id="90" name="Content Placeholder 4">
            <a:extLst>
              <a:ext uri="{FF2B5EF4-FFF2-40B4-BE49-F238E27FC236}">
                <a16:creationId xmlns:a16="http://schemas.microsoft.com/office/drawing/2014/main" id="{FBFF6291-628F-49AB-ABE6-E12EF3506C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86" y="585216"/>
            <a:ext cx="4695308" cy="2448530"/>
          </a:xfrm>
          <a:prstGeom prst="rect">
            <a:avLst/>
          </a:prstGeom>
        </p:spPr>
      </p:pic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F8AE4DB6-50A1-4C0A-909D-305EE9ED9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585216"/>
            <a:ext cx="4681727" cy="2441448"/>
          </a:xfr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0E2A9A8C-5166-4927-BC4D-61447DB2B5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47" y="4027089"/>
            <a:ext cx="2790986" cy="27909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E01CC0-241C-4539-AB0E-C3E0CA7106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22" y="588108"/>
            <a:ext cx="4681728" cy="244144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8E4A3208-EA8A-435C-87DE-D94C929F74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47" y="4027089"/>
            <a:ext cx="2790986" cy="27909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4FA3CB-5E38-46E4-9C79-E86271FFC285}"/>
              </a:ext>
            </a:extLst>
          </p:cNvPr>
          <p:cNvSpPr/>
          <p:nvPr/>
        </p:nvSpPr>
        <p:spPr>
          <a:xfrm>
            <a:off x="2627453" y="868101"/>
            <a:ext cx="567160" cy="41173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BD0DFF0-F9C3-4911-A9CF-813A7117914E}"/>
              </a:ext>
            </a:extLst>
          </p:cNvPr>
          <p:cNvCxnSpPr>
            <a:cxnSpLocks/>
          </p:cNvCxnSpPr>
          <p:nvPr/>
        </p:nvCxnSpPr>
        <p:spPr>
          <a:xfrm flipV="1">
            <a:off x="2627453" y="119934"/>
            <a:ext cx="3608755" cy="74816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4DDC383-CD16-4535-9613-84D62A17ECAF}"/>
              </a:ext>
            </a:extLst>
          </p:cNvPr>
          <p:cNvCxnSpPr>
            <a:cxnSpLocks/>
          </p:cNvCxnSpPr>
          <p:nvPr/>
        </p:nvCxnSpPr>
        <p:spPr>
          <a:xfrm>
            <a:off x="2627453" y="1279836"/>
            <a:ext cx="3608755" cy="245899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9334ACC-9447-485B-BAE5-7CE57517B4FA}"/>
              </a:ext>
            </a:extLst>
          </p:cNvPr>
          <p:cNvCxnSpPr/>
          <p:nvPr/>
        </p:nvCxnSpPr>
        <p:spPr>
          <a:xfrm>
            <a:off x="86032" y="3879605"/>
            <a:ext cx="12019935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F6E3FD2-E8C1-4F1E-A234-F88F247A075D}"/>
              </a:ext>
            </a:extLst>
          </p:cNvPr>
          <p:cNvSpPr/>
          <p:nvPr/>
        </p:nvSpPr>
        <p:spPr>
          <a:xfrm>
            <a:off x="2182368" y="4687824"/>
            <a:ext cx="292608" cy="268224"/>
          </a:xfrm>
          <a:prstGeom prst="rect">
            <a:avLst/>
          </a:prstGeom>
          <a:noFill/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F95E6ED-B64B-4E00-B928-8DDE3A2F72E6}"/>
              </a:ext>
            </a:extLst>
          </p:cNvPr>
          <p:cNvSpPr/>
          <p:nvPr/>
        </p:nvSpPr>
        <p:spPr>
          <a:xfrm>
            <a:off x="4230929" y="4209647"/>
            <a:ext cx="3616705" cy="244243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012C539-F5A8-48C9-BA5B-EB33BC22AA02}"/>
              </a:ext>
            </a:extLst>
          </p:cNvPr>
          <p:cNvSpPr/>
          <p:nvPr/>
        </p:nvSpPr>
        <p:spPr>
          <a:xfrm>
            <a:off x="2511629" y="5348921"/>
            <a:ext cx="292608" cy="268224"/>
          </a:xfrm>
          <a:prstGeom prst="rect">
            <a:avLst/>
          </a:prstGeom>
          <a:noFill/>
          <a:ln w="38100">
            <a:solidFill>
              <a:srgbClr val="617B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C0353C5-148B-49E2-AC6A-F97130DD75A4}"/>
              </a:ext>
            </a:extLst>
          </p:cNvPr>
          <p:cNvSpPr/>
          <p:nvPr/>
        </p:nvSpPr>
        <p:spPr>
          <a:xfrm>
            <a:off x="5941636" y="5272536"/>
            <a:ext cx="109728" cy="10972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0723783-0F50-4E3D-9E0B-5264119889DF}"/>
              </a:ext>
            </a:extLst>
          </p:cNvPr>
          <p:cNvSpPr txBox="1"/>
          <p:nvPr/>
        </p:nvSpPr>
        <p:spPr>
          <a:xfrm>
            <a:off x="79435" y="399104"/>
            <a:ext cx="196291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Mesh Domain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8AB055A-3BD6-4A7D-A4FF-EAEC4362C065}"/>
              </a:ext>
            </a:extLst>
          </p:cNvPr>
          <p:cNvSpPr txBox="1"/>
          <p:nvPr/>
        </p:nvSpPr>
        <p:spPr>
          <a:xfrm>
            <a:off x="95828" y="4077651"/>
            <a:ext cx="196291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Texture Domain</a:t>
            </a:r>
            <a:endParaRPr lang="es-CO" dirty="0">
              <a:solidFill>
                <a:schemeClr val="bg1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A2816D0-0AC0-48E9-B06B-42415F391ADB}"/>
              </a:ext>
            </a:extLst>
          </p:cNvPr>
          <p:cNvGrpSpPr/>
          <p:nvPr/>
        </p:nvGrpSpPr>
        <p:grpSpPr>
          <a:xfrm>
            <a:off x="8492457" y="4065528"/>
            <a:ext cx="2800742" cy="2523285"/>
            <a:chOff x="8492457" y="4065528"/>
            <a:chExt cx="2800742" cy="2523285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1D8DCC0-2FDA-4DA1-B89F-8D7BD181AF5B}"/>
                </a:ext>
              </a:extLst>
            </p:cNvPr>
            <p:cNvCxnSpPr>
              <a:cxnSpLocks/>
            </p:cNvCxnSpPr>
            <p:nvPr/>
          </p:nvCxnSpPr>
          <p:spPr>
            <a:xfrm>
              <a:off x="8492457" y="5327400"/>
              <a:ext cx="154648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2F72EC0-B8E0-412B-83D8-46323D5AB35C}"/>
                </a:ext>
              </a:extLst>
            </p:cNvPr>
            <p:cNvCxnSpPr>
              <a:cxnSpLocks/>
            </p:cNvCxnSpPr>
            <p:nvPr/>
          </p:nvCxnSpPr>
          <p:spPr>
            <a:xfrm>
              <a:off x="8492457" y="4239715"/>
              <a:ext cx="280074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82A96E4D-69B1-445D-8A98-7F6BB0FD8538}"/>
                </a:ext>
              </a:extLst>
            </p:cNvPr>
            <p:cNvCxnSpPr>
              <a:cxnSpLocks/>
            </p:cNvCxnSpPr>
            <p:nvPr/>
          </p:nvCxnSpPr>
          <p:spPr>
            <a:xfrm>
              <a:off x="8492457" y="6403795"/>
              <a:ext cx="41755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A6DA981-168C-4A6D-B2EA-2834B365A806}"/>
                </a:ext>
              </a:extLst>
            </p:cNvPr>
            <p:cNvCxnSpPr>
              <a:cxnSpLocks/>
            </p:cNvCxnSpPr>
            <p:nvPr/>
          </p:nvCxnSpPr>
          <p:spPr>
            <a:xfrm>
              <a:off x="9740154" y="4083747"/>
              <a:ext cx="0" cy="153029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19B5F55F-3AAD-49BE-BE28-E3DEED5BFA1A}"/>
                </a:ext>
              </a:extLst>
            </p:cNvPr>
            <p:cNvCxnSpPr>
              <a:cxnSpLocks/>
            </p:cNvCxnSpPr>
            <p:nvPr/>
          </p:nvCxnSpPr>
          <p:spPr>
            <a:xfrm>
              <a:off x="10833624" y="4093745"/>
              <a:ext cx="0" cy="52016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D5DF6808-67AF-4421-BEA1-E1884332CD17}"/>
                </a:ext>
              </a:extLst>
            </p:cNvPr>
            <p:cNvCxnSpPr>
              <a:cxnSpLocks/>
            </p:cNvCxnSpPr>
            <p:nvPr/>
          </p:nvCxnSpPr>
          <p:spPr>
            <a:xfrm>
              <a:off x="8654735" y="4065528"/>
              <a:ext cx="0" cy="252328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39F25BF4-3F33-4811-A2D8-38BABD5A3E3C}"/>
              </a:ext>
            </a:extLst>
          </p:cNvPr>
          <p:cNvSpPr/>
          <p:nvPr/>
        </p:nvSpPr>
        <p:spPr>
          <a:xfrm>
            <a:off x="8492457" y="4077651"/>
            <a:ext cx="2947808" cy="2574422"/>
          </a:xfrm>
          <a:prstGeom prst="rect">
            <a:avLst/>
          </a:prstGeom>
          <a:noFill/>
          <a:ln w="38100">
            <a:solidFill>
              <a:srgbClr val="617B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B8C9247-4705-4F35-B3D6-8DF1D7565E0D}"/>
              </a:ext>
            </a:extLst>
          </p:cNvPr>
          <p:cNvGrpSpPr/>
          <p:nvPr/>
        </p:nvGrpSpPr>
        <p:grpSpPr>
          <a:xfrm>
            <a:off x="5286375" y="4858894"/>
            <a:ext cx="2561259" cy="1793187"/>
            <a:chOff x="5286375" y="4858894"/>
            <a:chExt cx="2561259" cy="17931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20C2D61-DFBD-4F49-9EF9-E839F15ECD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75247" y="5332480"/>
              <a:ext cx="1372387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F3F3EAB-433F-4058-941E-088E883989E6}"/>
                </a:ext>
              </a:extLst>
            </p:cNvPr>
            <p:cNvCxnSpPr>
              <a:cxnSpLocks/>
            </p:cNvCxnSpPr>
            <p:nvPr/>
          </p:nvCxnSpPr>
          <p:spPr>
            <a:xfrm>
              <a:off x="5286375" y="6400800"/>
              <a:ext cx="256125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81D8027-99D2-4C65-98EF-A2656AD679B7}"/>
                </a:ext>
              </a:extLst>
            </p:cNvPr>
            <p:cNvCxnSpPr>
              <a:cxnSpLocks/>
            </p:cNvCxnSpPr>
            <p:nvPr/>
          </p:nvCxnSpPr>
          <p:spPr>
            <a:xfrm>
              <a:off x="7054367" y="4858894"/>
              <a:ext cx="0" cy="176596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DDD48EB-C839-4E82-B916-FAAEAEE3D1A6}"/>
                </a:ext>
              </a:extLst>
            </p:cNvPr>
            <p:cNvCxnSpPr>
              <a:cxnSpLocks/>
              <a:endCxn id="71" idx="2"/>
            </p:cNvCxnSpPr>
            <p:nvPr/>
          </p:nvCxnSpPr>
          <p:spPr>
            <a:xfrm>
              <a:off x="5991699" y="5759784"/>
              <a:ext cx="0" cy="89229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FC9952F-0872-4D70-B49B-EC1A79CEC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08" y="137160"/>
            <a:ext cx="3584448" cy="3584448"/>
          </a:xfrm>
          <a:prstGeom prst="rect">
            <a:avLst/>
          </a:prstGeom>
          <a:ln w="50800">
            <a:solidFill>
              <a:schemeClr val="accent1">
                <a:shade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9034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0B7E2-49AE-0B9F-D2D0-EC2519F71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EC151A5-63BF-5117-F8C3-3440D1B218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426" r="24262" b="5503"/>
          <a:stretch/>
        </p:blipFill>
        <p:spPr>
          <a:xfrm>
            <a:off x="4230930" y="4193082"/>
            <a:ext cx="3797502" cy="2458999"/>
          </a:xfrm>
          <a:prstGeom prst="rect">
            <a:avLst/>
          </a:prstGeom>
          <a:ln w="38100">
            <a:noFill/>
          </a:ln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7E3DF10-1214-E5DD-EE87-84B083FC1C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846" r="15609" b="3438"/>
          <a:stretch/>
        </p:blipFill>
        <p:spPr>
          <a:xfrm>
            <a:off x="4234693" y="4209647"/>
            <a:ext cx="3612941" cy="243312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B63B45AA-EB44-8A4C-9BE9-A1E652C427D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2495" y="4077651"/>
            <a:ext cx="5017770" cy="268986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4B7401C-A74D-7006-E717-FC7BA3E7BE1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4848" y="4065528"/>
            <a:ext cx="5050337" cy="2633472"/>
          </a:xfrm>
          <a:prstGeom prst="rect">
            <a:avLst/>
          </a:prstGeom>
        </p:spPr>
      </p:pic>
      <p:pic>
        <p:nvPicPr>
          <p:cNvPr id="90" name="Content Placeholder 4">
            <a:extLst>
              <a:ext uri="{FF2B5EF4-FFF2-40B4-BE49-F238E27FC236}">
                <a16:creationId xmlns:a16="http://schemas.microsoft.com/office/drawing/2014/main" id="{8833F58F-B4DC-1C53-0C80-2BC0F79E9B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86" y="585216"/>
            <a:ext cx="4695308" cy="2448530"/>
          </a:xfrm>
          <a:prstGeom prst="rect">
            <a:avLst/>
          </a:prstGeom>
        </p:spPr>
      </p:pic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2B3E2FC7-CB08-16C3-307E-33C22BE51D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585216"/>
            <a:ext cx="4681727" cy="2441448"/>
          </a:xfr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B1CFD2A2-421D-2F98-D404-10AED28637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47" y="4027089"/>
            <a:ext cx="2790986" cy="27909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E82BEE7-016A-515A-53F7-79E64B9253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22" y="588108"/>
            <a:ext cx="4681728" cy="244144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15D11CE-A458-D896-EB6F-B572889DDE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47" y="4027089"/>
            <a:ext cx="2790986" cy="27909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6D5CD12-B412-E0B2-DC32-80E295955E40}"/>
              </a:ext>
            </a:extLst>
          </p:cNvPr>
          <p:cNvSpPr/>
          <p:nvPr/>
        </p:nvSpPr>
        <p:spPr>
          <a:xfrm>
            <a:off x="2627453" y="868101"/>
            <a:ext cx="567160" cy="41173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39F8471-94F4-F908-E64D-6ECE66A8B5DF}"/>
              </a:ext>
            </a:extLst>
          </p:cNvPr>
          <p:cNvCxnSpPr>
            <a:cxnSpLocks/>
          </p:cNvCxnSpPr>
          <p:nvPr/>
        </p:nvCxnSpPr>
        <p:spPr>
          <a:xfrm flipV="1">
            <a:off x="2627453" y="119934"/>
            <a:ext cx="3608755" cy="74816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17BAC1C-6A91-9962-5CB5-D7E9B07DE6C6}"/>
              </a:ext>
            </a:extLst>
          </p:cNvPr>
          <p:cNvCxnSpPr>
            <a:cxnSpLocks/>
          </p:cNvCxnSpPr>
          <p:nvPr/>
        </p:nvCxnSpPr>
        <p:spPr>
          <a:xfrm>
            <a:off x="2627453" y="1279836"/>
            <a:ext cx="3608755" cy="245899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38568B9-2DB0-A3C6-A51F-956FA21A768F}"/>
              </a:ext>
            </a:extLst>
          </p:cNvPr>
          <p:cNvCxnSpPr/>
          <p:nvPr/>
        </p:nvCxnSpPr>
        <p:spPr>
          <a:xfrm>
            <a:off x="86032" y="3879605"/>
            <a:ext cx="12019935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023D5BB4-6FBD-B73D-F212-7609E00B0837}"/>
              </a:ext>
            </a:extLst>
          </p:cNvPr>
          <p:cNvSpPr/>
          <p:nvPr/>
        </p:nvSpPr>
        <p:spPr>
          <a:xfrm>
            <a:off x="2182368" y="4687824"/>
            <a:ext cx="292608" cy="268224"/>
          </a:xfrm>
          <a:prstGeom prst="rect">
            <a:avLst/>
          </a:prstGeom>
          <a:noFill/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99F25A2-5365-B050-9DAE-786967753656}"/>
              </a:ext>
            </a:extLst>
          </p:cNvPr>
          <p:cNvSpPr/>
          <p:nvPr/>
        </p:nvSpPr>
        <p:spPr>
          <a:xfrm>
            <a:off x="4230929" y="4209647"/>
            <a:ext cx="3616705" cy="244243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80E794E-2E13-BF9A-5E64-C2E6B5A0344A}"/>
              </a:ext>
            </a:extLst>
          </p:cNvPr>
          <p:cNvSpPr/>
          <p:nvPr/>
        </p:nvSpPr>
        <p:spPr>
          <a:xfrm>
            <a:off x="2511629" y="5348921"/>
            <a:ext cx="292608" cy="268224"/>
          </a:xfrm>
          <a:prstGeom prst="rect">
            <a:avLst/>
          </a:prstGeom>
          <a:noFill/>
          <a:ln w="38100">
            <a:solidFill>
              <a:srgbClr val="617B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F6D4DB0-1D7C-D5F2-9474-3FA037DE5D8C}"/>
              </a:ext>
            </a:extLst>
          </p:cNvPr>
          <p:cNvSpPr/>
          <p:nvPr/>
        </p:nvSpPr>
        <p:spPr>
          <a:xfrm>
            <a:off x="5434240" y="4767072"/>
            <a:ext cx="109728" cy="1097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80ECD26-03F2-878C-A786-2AA44F94B942}"/>
              </a:ext>
            </a:extLst>
          </p:cNvPr>
          <p:cNvSpPr txBox="1"/>
          <p:nvPr/>
        </p:nvSpPr>
        <p:spPr>
          <a:xfrm>
            <a:off x="79435" y="399104"/>
            <a:ext cx="196291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Mesh Domain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25837B0-6021-493F-1F5E-F69B3D69F00C}"/>
              </a:ext>
            </a:extLst>
          </p:cNvPr>
          <p:cNvSpPr txBox="1"/>
          <p:nvPr/>
        </p:nvSpPr>
        <p:spPr>
          <a:xfrm>
            <a:off x="95828" y="4077651"/>
            <a:ext cx="196291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Texture Domain</a:t>
            </a:r>
            <a:endParaRPr lang="es-CO" dirty="0">
              <a:solidFill>
                <a:schemeClr val="bg1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09C38B6-4B8D-CE31-F7B2-13C67E52BFA4}"/>
              </a:ext>
            </a:extLst>
          </p:cNvPr>
          <p:cNvGrpSpPr/>
          <p:nvPr/>
        </p:nvGrpSpPr>
        <p:grpSpPr>
          <a:xfrm>
            <a:off x="8492457" y="4065528"/>
            <a:ext cx="2800742" cy="2523285"/>
            <a:chOff x="8492457" y="4065528"/>
            <a:chExt cx="2800742" cy="2523285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901982D-062D-4521-E634-6636873331F7}"/>
                </a:ext>
              </a:extLst>
            </p:cNvPr>
            <p:cNvCxnSpPr>
              <a:cxnSpLocks/>
            </p:cNvCxnSpPr>
            <p:nvPr/>
          </p:nvCxnSpPr>
          <p:spPr>
            <a:xfrm>
              <a:off x="8492457" y="5327400"/>
              <a:ext cx="154648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4B93A95-2582-D20E-910D-254B37331CB8}"/>
                </a:ext>
              </a:extLst>
            </p:cNvPr>
            <p:cNvCxnSpPr>
              <a:cxnSpLocks/>
            </p:cNvCxnSpPr>
            <p:nvPr/>
          </p:nvCxnSpPr>
          <p:spPr>
            <a:xfrm>
              <a:off x="8492457" y="4239715"/>
              <a:ext cx="280074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8B7A5FBC-ABD0-ABBC-EBA7-B299254E80CA}"/>
                </a:ext>
              </a:extLst>
            </p:cNvPr>
            <p:cNvCxnSpPr>
              <a:cxnSpLocks/>
            </p:cNvCxnSpPr>
            <p:nvPr/>
          </p:nvCxnSpPr>
          <p:spPr>
            <a:xfrm>
              <a:off x="8492457" y="6403795"/>
              <a:ext cx="41755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B1786A6-0625-F7C2-8981-1C408FD98352}"/>
                </a:ext>
              </a:extLst>
            </p:cNvPr>
            <p:cNvCxnSpPr>
              <a:cxnSpLocks/>
            </p:cNvCxnSpPr>
            <p:nvPr/>
          </p:nvCxnSpPr>
          <p:spPr>
            <a:xfrm>
              <a:off x="9740154" y="4083747"/>
              <a:ext cx="0" cy="153029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C03CF8-E665-4EB6-5C71-3E6D783F616A}"/>
                </a:ext>
              </a:extLst>
            </p:cNvPr>
            <p:cNvCxnSpPr>
              <a:cxnSpLocks/>
            </p:cNvCxnSpPr>
            <p:nvPr/>
          </p:nvCxnSpPr>
          <p:spPr>
            <a:xfrm>
              <a:off x="10833624" y="4093745"/>
              <a:ext cx="0" cy="52016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D27AA4A-FC04-573D-E4DC-17CE1C6AC23C}"/>
                </a:ext>
              </a:extLst>
            </p:cNvPr>
            <p:cNvCxnSpPr>
              <a:cxnSpLocks/>
            </p:cNvCxnSpPr>
            <p:nvPr/>
          </p:nvCxnSpPr>
          <p:spPr>
            <a:xfrm>
              <a:off x="8654735" y="4065528"/>
              <a:ext cx="0" cy="252328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7EA9B65-07D2-1605-F4C4-7590264B65FE}"/>
              </a:ext>
            </a:extLst>
          </p:cNvPr>
          <p:cNvSpPr/>
          <p:nvPr/>
        </p:nvSpPr>
        <p:spPr>
          <a:xfrm>
            <a:off x="8492457" y="4077651"/>
            <a:ext cx="2947808" cy="2574422"/>
          </a:xfrm>
          <a:prstGeom prst="rect">
            <a:avLst/>
          </a:prstGeom>
          <a:noFill/>
          <a:ln w="38100">
            <a:solidFill>
              <a:srgbClr val="617B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BA0F8AA-A4C1-3517-2F57-E1F8097C6930}"/>
              </a:ext>
            </a:extLst>
          </p:cNvPr>
          <p:cNvGrpSpPr/>
          <p:nvPr/>
        </p:nvGrpSpPr>
        <p:grpSpPr>
          <a:xfrm>
            <a:off x="5286375" y="4858894"/>
            <a:ext cx="2561259" cy="1793187"/>
            <a:chOff x="5286375" y="4858894"/>
            <a:chExt cx="2561259" cy="17931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2D1E3F0-DC51-B479-7AD9-1373F3F2E5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75247" y="5332480"/>
              <a:ext cx="1372387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24A7ECE-EB8F-3AA2-EF44-4C6491923AD9}"/>
                </a:ext>
              </a:extLst>
            </p:cNvPr>
            <p:cNvCxnSpPr>
              <a:cxnSpLocks/>
            </p:cNvCxnSpPr>
            <p:nvPr/>
          </p:nvCxnSpPr>
          <p:spPr>
            <a:xfrm>
              <a:off x="5286375" y="6400800"/>
              <a:ext cx="256125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11D6533-CBD5-D00B-1C1D-1BE6122A508B}"/>
                </a:ext>
              </a:extLst>
            </p:cNvPr>
            <p:cNvCxnSpPr>
              <a:cxnSpLocks/>
            </p:cNvCxnSpPr>
            <p:nvPr/>
          </p:nvCxnSpPr>
          <p:spPr>
            <a:xfrm>
              <a:off x="7054367" y="4858894"/>
              <a:ext cx="0" cy="176596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0507D67-C7D2-D707-899F-EAA299F799D1}"/>
                </a:ext>
              </a:extLst>
            </p:cNvPr>
            <p:cNvCxnSpPr>
              <a:cxnSpLocks/>
              <a:endCxn id="71" idx="2"/>
            </p:cNvCxnSpPr>
            <p:nvPr/>
          </p:nvCxnSpPr>
          <p:spPr>
            <a:xfrm>
              <a:off x="5991699" y="5759784"/>
              <a:ext cx="0" cy="89229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7D9C1C0-F60C-30AE-857D-9689AE0D57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08" y="137160"/>
            <a:ext cx="3584448" cy="3584448"/>
          </a:xfrm>
          <a:prstGeom prst="rect">
            <a:avLst/>
          </a:prstGeom>
          <a:ln w="50800">
            <a:solidFill>
              <a:schemeClr val="accent1">
                <a:shade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79191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86E1A-B7FD-2AA8-85AC-EFBCD7E6E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3D18219-7B6C-BC13-4F66-4BDAB8BAB5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426" r="24262" b="5503"/>
          <a:stretch/>
        </p:blipFill>
        <p:spPr>
          <a:xfrm>
            <a:off x="4230930" y="4193082"/>
            <a:ext cx="3797502" cy="2458999"/>
          </a:xfrm>
          <a:prstGeom prst="rect">
            <a:avLst/>
          </a:prstGeom>
          <a:ln w="38100">
            <a:noFill/>
          </a:ln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A2023D3-43D3-C4F4-9A2B-FAF55D736A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846" r="15609" b="3438"/>
          <a:stretch/>
        </p:blipFill>
        <p:spPr>
          <a:xfrm>
            <a:off x="4234693" y="4209647"/>
            <a:ext cx="3612941" cy="243312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84C587C9-C733-2175-7E61-122BC51C293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2495" y="4077651"/>
            <a:ext cx="5017770" cy="268986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DE423F5-0CDE-516C-26D2-7D02749D819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4848" y="4065528"/>
            <a:ext cx="5050337" cy="2633472"/>
          </a:xfrm>
          <a:prstGeom prst="rect">
            <a:avLst/>
          </a:prstGeom>
        </p:spPr>
      </p:pic>
      <p:pic>
        <p:nvPicPr>
          <p:cNvPr id="90" name="Content Placeholder 4">
            <a:extLst>
              <a:ext uri="{FF2B5EF4-FFF2-40B4-BE49-F238E27FC236}">
                <a16:creationId xmlns:a16="http://schemas.microsoft.com/office/drawing/2014/main" id="{B30974C0-67C8-44E8-F389-92A4EA9E25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86" y="585216"/>
            <a:ext cx="4695308" cy="2448530"/>
          </a:xfrm>
          <a:prstGeom prst="rect">
            <a:avLst/>
          </a:prstGeom>
        </p:spPr>
      </p:pic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3FBE0210-3696-F74C-5854-AA35A28B2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585216"/>
            <a:ext cx="4681727" cy="2441448"/>
          </a:xfr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AE207C75-C423-0CA0-EECD-E8C55C6720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47" y="4027089"/>
            <a:ext cx="2790986" cy="27909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785560F-5FB2-4F2A-52A5-D806EB4733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22" y="588108"/>
            <a:ext cx="4681728" cy="244144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B32ECFA0-2252-146F-2E79-780D3FFB46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47" y="4027089"/>
            <a:ext cx="2790986" cy="27909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62065EA-95B4-68A8-08FF-4499F68489D8}"/>
              </a:ext>
            </a:extLst>
          </p:cNvPr>
          <p:cNvSpPr/>
          <p:nvPr/>
        </p:nvSpPr>
        <p:spPr>
          <a:xfrm>
            <a:off x="2627453" y="868101"/>
            <a:ext cx="567160" cy="41173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1E5EF3-75AF-A074-2EEF-6B413303A71F}"/>
              </a:ext>
            </a:extLst>
          </p:cNvPr>
          <p:cNvCxnSpPr>
            <a:cxnSpLocks/>
          </p:cNvCxnSpPr>
          <p:nvPr/>
        </p:nvCxnSpPr>
        <p:spPr>
          <a:xfrm flipV="1">
            <a:off x="2627453" y="119934"/>
            <a:ext cx="3608755" cy="74816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AC9497E-E714-2755-EB8E-1ECD1BB80050}"/>
              </a:ext>
            </a:extLst>
          </p:cNvPr>
          <p:cNvCxnSpPr>
            <a:cxnSpLocks/>
          </p:cNvCxnSpPr>
          <p:nvPr/>
        </p:nvCxnSpPr>
        <p:spPr>
          <a:xfrm>
            <a:off x="2627453" y="1279836"/>
            <a:ext cx="3608755" cy="245899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4DE979D-E98F-6209-349E-26DD95774D6F}"/>
              </a:ext>
            </a:extLst>
          </p:cNvPr>
          <p:cNvCxnSpPr/>
          <p:nvPr/>
        </p:nvCxnSpPr>
        <p:spPr>
          <a:xfrm>
            <a:off x="86032" y="3879605"/>
            <a:ext cx="12019935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4C60AC4-01AB-5C4C-98CA-FBA4DA6715A9}"/>
              </a:ext>
            </a:extLst>
          </p:cNvPr>
          <p:cNvSpPr/>
          <p:nvPr/>
        </p:nvSpPr>
        <p:spPr>
          <a:xfrm>
            <a:off x="2182368" y="4687824"/>
            <a:ext cx="292608" cy="268224"/>
          </a:xfrm>
          <a:prstGeom prst="rect">
            <a:avLst/>
          </a:prstGeom>
          <a:noFill/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84344FC-7510-40AB-9115-D537F242C2FF}"/>
              </a:ext>
            </a:extLst>
          </p:cNvPr>
          <p:cNvSpPr/>
          <p:nvPr/>
        </p:nvSpPr>
        <p:spPr>
          <a:xfrm>
            <a:off x="4230929" y="4209647"/>
            <a:ext cx="3616705" cy="244243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835D4C8-2248-D25D-AA2E-BD18A9CB6382}"/>
              </a:ext>
            </a:extLst>
          </p:cNvPr>
          <p:cNvSpPr/>
          <p:nvPr/>
        </p:nvSpPr>
        <p:spPr>
          <a:xfrm>
            <a:off x="2511629" y="5348921"/>
            <a:ext cx="292608" cy="268224"/>
          </a:xfrm>
          <a:prstGeom prst="rect">
            <a:avLst/>
          </a:prstGeom>
          <a:noFill/>
          <a:ln w="38100">
            <a:solidFill>
              <a:srgbClr val="617B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FF0C1D1-9AF2-AA70-C8C5-AF26BE22CE1D}"/>
              </a:ext>
            </a:extLst>
          </p:cNvPr>
          <p:cNvGrpSpPr/>
          <p:nvPr/>
        </p:nvGrpSpPr>
        <p:grpSpPr>
          <a:xfrm>
            <a:off x="5948465" y="5712305"/>
            <a:ext cx="3592857" cy="164592"/>
            <a:chOff x="6722619" y="5633790"/>
            <a:chExt cx="3592857" cy="164592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7CDAB9BD-0358-353D-8599-041EC7119F49}"/>
                </a:ext>
              </a:extLst>
            </p:cNvPr>
            <p:cNvSpPr/>
            <p:nvPr/>
          </p:nvSpPr>
          <p:spPr>
            <a:xfrm>
              <a:off x="10205748" y="5688654"/>
              <a:ext cx="109728" cy="10972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287B7123-1ED7-F07D-19F9-0F14E98F937E}"/>
                </a:ext>
              </a:extLst>
            </p:cNvPr>
            <p:cNvSpPr/>
            <p:nvPr/>
          </p:nvSpPr>
          <p:spPr>
            <a:xfrm>
              <a:off x="6722619" y="5633790"/>
              <a:ext cx="109728" cy="10972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822B8AE-610A-BA51-F699-6EC3AF055F4B}"/>
                </a:ext>
              </a:extLst>
            </p:cNvPr>
            <p:cNvCxnSpPr>
              <a:cxnSpLocks/>
              <a:endCxn id="64" idx="6"/>
            </p:cNvCxnSpPr>
            <p:nvPr/>
          </p:nvCxnSpPr>
          <p:spPr>
            <a:xfrm>
              <a:off x="6803510" y="5700777"/>
              <a:ext cx="3511966" cy="42741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68FAF19C-ED61-CBA3-3439-368D05837FDA}"/>
              </a:ext>
            </a:extLst>
          </p:cNvPr>
          <p:cNvSpPr txBox="1"/>
          <p:nvPr/>
        </p:nvSpPr>
        <p:spPr>
          <a:xfrm>
            <a:off x="79435" y="399104"/>
            <a:ext cx="196291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Mesh Domain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8020A9E-F8E5-4A1B-1879-E5205D5076F1}"/>
              </a:ext>
            </a:extLst>
          </p:cNvPr>
          <p:cNvSpPr txBox="1"/>
          <p:nvPr/>
        </p:nvSpPr>
        <p:spPr>
          <a:xfrm>
            <a:off x="95828" y="4077651"/>
            <a:ext cx="196291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Texture Domain</a:t>
            </a:r>
            <a:endParaRPr lang="es-CO" dirty="0">
              <a:solidFill>
                <a:schemeClr val="bg1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11EC207-BB5B-4B92-709C-DA03496E1EBA}"/>
              </a:ext>
            </a:extLst>
          </p:cNvPr>
          <p:cNvGrpSpPr/>
          <p:nvPr/>
        </p:nvGrpSpPr>
        <p:grpSpPr>
          <a:xfrm>
            <a:off x="8492457" y="4065528"/>
            <a:ext cx="2800742" cy="2523285"/>
            <a:chOff x="8492457" y="4065528"/>
            <a:chExt cx="2800742" cy="2523285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D9D6373-C8A4-C2D5-FB13-19873603CDAC}"/>
                </a:ext>
              </a:extLst>
            </p:cNvPr>
            <p:cNvCxnSpPr>
              <a:cxnSpLocks/>
            </p:cNvCxnSpPr>
            <p:nvPr/>
          </p:nvCxnSpPr>
          <p:spPr>
            <a:xfrm>
              <a:off x="8492457" y="5327400"/>
              <a:ext cx="154648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BA519A7-71CF-7AFE-A058-46480C4F9759}"/>
                </a:ext>
              </a:extLst>
            </p:cNvPr>
            <p:cNvCxnSpPr>
              <a:cxnSpLocks/>
            </p:cNvCxnSpPr>
            <p:nvPr/>
          </p:nvCxnSpPr>
          <p:spPr>
            <a:xfrm>
              <a:off x="8492457" y="4239715"/>
              <a:ext cx="280074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4305EBC-64A0-0E94-C6A2-44458FE1DCE2}"/>
                </a:ext>
              </a:extLst>
            </p:cNvPr>
            <p:cNvCxnSpPr>
              <a:cxnSpLocks/>
            </p:cNvCxnSpPr>
            <p:nvPr/>
          </p:nvCxnSpPr>
          <p:spPr>
            <a:xfrm>
              <a:off x="8492457" y="6403795"/>
              <a:ext cx="41755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473E738-34F8-C8D7-6645-2073036EBA45}"/>
                </a:ext>
              </a:extLst>
            </p:cNvPr>
            <p:cNvCxnSpPr>
              <a:cxnSpLocks/>
            </p:cNvCxnSpPr>
            <p:nvPr/>
          </p:nvCxnSpPr>
          <p:spPr>
            <a:xfrm>
              <a:off x="9740154" y="4083747"/>
              <a:ext cx="0" cy="153029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14E978A7-B819-1F9F-BE93-DC9971271549}"/>
                </a:ext>
              </a:extLst>
            </p:cNvPr>
            <p:cNvCxnSpPr>
              <a:cxnSpLocks/>
            </p:cNvCxnSpPr>
            <p:nvPr/>
          </p:nvCxnSpPr>
          <p:spPr>
            <a:xfrm>
              <a:off x="10833624" y="4093745"/>
              <a:ext cx="0" cy="52016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56AE37DC-4B25-CE2D-7041-FB4F91A8A91E}"/>
                </a:ext>
              </a:extLst>
            </p:cNvPr>
            <p:cNvCxnSpPr>
              <a:cxnSpLocks/>
            </p:cNvCxnSpPr>
            <p:nvPr/>
          </p:nvCxnSpPr>
          <p:spPr>
            <a:xfrm>
              <a:off x="8654735" y="4065528"/>
              <a:ext cx="0" cy="252328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0DAEEED-0B39-AAAB-A640-D40AD44F3E79}"/>
              </a:ext>
            </a:extLst>
          </p:cNvPr>
          <p:cNvSpPr/>
          <p:nvPr/>
        </p:nvSpPr>
        <p:spPr>
          <a:xfrm>
            <a:off x="8492457" y="4077651"/>
            <a:ext cx="2947808" cy="2574422"/>
          </a:xfrm>
          <a:prstGeom prst="rect">
            <a:avLst/>
          </a:prstGeom>
          <a:noFill/>
          <a:ln w="38100">
            <a:solidFill>
              <a:srgbClr val="617B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D8A460D-4F79-5A2D-A433-8D23EC03D61B}"/>
              </a:ext>
            </a:extLst>
          </p:cNvPr>
          <p:cNvGrpSpPr/>
          <p:nvPr/>
        </p:nvGrpSpPr>
        <p:grpSpPr>
          <a:xfrm>
            <a:off x="5286375" y="4858894"/>
            <a:ext cx="2561259" cy="1793187"/>
            <a:chOff x="5286375" y="4858894"/>
            <a:chExt cx="2561259" cy="17931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69B108C-096F-14F3-7B84-00D8F795E5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75247" y="5332480"/>
              <a:ext cx="1372387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853C9CB-8FA4-6BC3-FECF-6004384B381E}"/>
                </a:ext>
              </a:extLst>
            </p:cNvPr>
            <p:cNvCxnSpPr>
              <a:cxnSpLocks/>
            </p:cNvCxnSpPr>
            <p:nvPr/>
          </p:nvCxnSpPr>
          <p:spPr>
            <a:xfrm>
              <a:off x="5286375" y="6400800"/>
              <a:ext cx="256125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5770F51-7A27-1B71-649F-67D492DA24E8}"/>
                </a:ext>
              </a:extLst>
            </p:cNvPr>
            <p:cNvCxnSpPr>
              <a:cxnSpLocks/>
            </p:cNvCxnSpPr>
            <p:nvPr/>
          </p:nvCxnSpPr>
          <p:spPr>
            <a:xfrm>
              <a:off x="7054367" y="4858894"/>
              <a:ext cx="0" cy="176596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3665EE9-E990-1937-84ED-152F48D86C1A}"/>
                </a:ext>
              </a:extLst>
            </p:cNvPr>
            <p:cNvCxnSpPr>
              <a:cxnSpLocks/>
              <a:endCxn id="71" idx="2"/>
            </p:cNvCxnSpPr>
            <p:nvPr/>
          </p:nvCxnSpPr>
          <p:spPr>
            <a:xfrm>
              <a:off x="5991699" y="5759784"/>
              <a:ext cx="0" cy="89229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9F65400-0541-8763-704B-1078F6C69C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08" y="137160"/>
            <a:ext cx="3584448" cy="3584448"/>
          </a:xfrm>
          <a:prstGeom prst="rect">
            <a:avLst/>
          </a:prstGeom>
          <a:ln w="50800">
            <a:solidFill>
              <a:schemeClr val="accent1">
                <a:shade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84555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5E281-D14E-A706-3184-24D743FCB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5206D-CDE7-3432-245E-5DF5A5A7C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Gradient-Domain: Image Processing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CC1612-8E85-00B7-25C2-1AC09E4146D7}"/>
              </a:ext>
            </a:extLst>
          </p:cNvPr>
          <p:cNvSpPr txBox="1"/>
          <p:nvPr/>
        </p:nvSpPr>
        <p:spPr>
          <a:xfrm>
            <a:off x="1411699" y="2855419"/>
            <a:ext cx="8655014" cy="1200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Image-processing often formulated as fitting a signal to target </a:t>
            </a:r>
            <a:r>
              <a:rPr lang="en-US" sz="3600" b="1" dirty="0"/>
              <a:t>values</a:t>
            </a:r>
            <a:r>
              <a:rPr lang="en-US" sz="3600" dirty="0"/>
              <a:t> and </a:t>
            </a:r>
            <a:r>
              <a:rPr lang="en-US" sz="3600" b="1" dirty="0"/>
              <a:t>gradients</a:t>
            </a:r>
          </a:p>
        </p:txBody>
      </p:sp>
    </p:spTree>
    <p:extLst>
      <p:ext uri="{BB962C8B-B14F-4D97-AF65-F5344CB8AC3E}">
        <p14:creationId xmlns:p14="http://schemas.microsoft.com/office/powerpoint/2010/main" val="39966733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51D55-EF1B-868B-6BAA-1BB7F0202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0FE61C6-33C3-0515-C421-231B064A0C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426" r="24262" b="5503"/>
          <a:stretch/>
        </p:blipFill>
        <p:spPr>
          <a:xfrm>
            <a:off x="4230930" y="4193082"/>
            <a:ext cx="3797502" cy="2458999"/>
          </a:xfrm>
          <a:prstGeom prst="rect">
            <a:avLst/>
          </a:prstGeom>
          <a:ln w="38100">
            <a:noFill/>
          </a:ln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BFDF0D6-4613-17F2-7A81-C8B94D55F2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846" r="15609" b="3438"/>
          <a:stretch/>
        </p:blipFill>
        <p:spPr>
          <a:xfrm>
            <a:off x="4234693" y="4209647"/>
            <a:ext cx="3612941" cy="243312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8FE174E0-BF97-FD02-D831-12E49FB26B5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2495" y="4077651"/>
            <a:ext cx="5017770" cy="268986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3E6C8C5-A625-9B55-D4E3-D3F9894D6C6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4848" y="4065528"/>
            <a:ext cx="5050337" cy="2633472"/>
          </a:xfrm>
          <a:prstGeom prst="rect">
            <a:avLst/>
          </a:prstGeom>
        </p:spPr>
      </p:pic>
      <p:pic>
        <p:nvPicPr>
          <p:cNvPr id="90" name="Content Placeholder 4">
            <a:extLst>
              <a:ext uri="{FF2B5EF4-FFF2-40B4-BE49-F238E27FC236}">
                <a16:creationId xmlns:a16="http://schemas.microsoft.com/office/drawing/2014/main" id="{C2C943E5-CC37-F41D-FE32-D6CB70B253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86" y="585216"/>
            <a:ext cx="4695308" cy="2448530"/>
          </a:xfrm>
          <a:prstGeom prst="rect">
            <a:avLst/>
          </a:prstGeom>
        </p:spPr>
      </p:pic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97EBD278-09C7-1018-2EFD-789EDBDA4A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585216"/>
            <a:ext cx="4681727" cy="2441448"/>
          </a:xfr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18D1FBA0-4B2C-40F0-F39E-51F1534AE8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47" y="4027089"/>
            <a:ext cx="2790986" cy="27909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F8C5AB0-E1E3-19AE-3108-93B18868D3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22" y="588108"/>
            <a:ext cx="4681728" cy="244144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8EFA8E1-999F-CA64-5E1D-94D93BE7AC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47" y="4027089"/>
            <a:ext cx="2790986" cy="27909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D53BAF-F07F-66F7-A7DB-659EE9740B08}"/>
              </a:ext>
            </a:extLst>
          </p:cNvPr>
          <p:cNvSpPr/>
          <p:nvPr/>
        </p:nvSpPr>
        <p:spPr>
          <a:xfrm>
            <a:off x="2627453" y="868101"/>
            <a:ext cx="567160" cy="41173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CBC19CE-92C9-6D01-8DFE-99AFDAA5AF4E}"/>
              </a:ext>
            </a:extLst>
          </p:cNvPr>
          <p:cNvCxnSpPr>
            <a:cxnSpLocks/>
          </p:cNvCxnSpPr>
          <p:nvPr/>
        </p:nvCxnSpPr>
        <p:spPr>
          <a:xfrm flipV="1">
            <a:off x="2627453" y="119934"/>
            <a:ext cx="3608755" cy="74816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9F316BE-E3EA-C19C-ED9E-D273E6475566}"/>
              </a:ext>
            </a:extLst>
          </p:cNvPr>
          <p:cNvCxnSpPr>
            <a:cxnSpLocks/>
          </p:cNvCxnSpPr>
          <p:nvPr/>
        </p:nvCxnSpPr>
        <p:spPr>
          <a:xfrm>
            <a:off x="2627453" y="1279836"/>
            <a:ext cx="3608755" cy="245899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B78CB6-3499-44B4-6AD2-38B2260C04C4}"/>
              </a:ext>
            </a:extLst>
          </p:cNvPr>
          <p:cNvCxnSpPr/>
          <p:nvPr/>
        </p:nvCxnSpPr>
        <p:spPr>
          <a:xfrm>
            <a:off x="86032" y="3879605"/>
            <a:ext cx="12019935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04B501CC-C710-F62A-6F5B-8E1EEBF091FE}"/>
              </a:ext>
            </a:extLst>
          </p:cNvPr>
          <p:cNvSpPr/>
          <p:nvPr/>
        </p:nvSpPr>
        <p:spPr>
          <a:xfrm>
            <a:off x="2182368" y="4687824"/>
            <a:ext cx="292608" cy="268224"/>
          </a:xfrm>
          <a:prstGeom prst="rect">
            <a:avLst/>
          </a:prstGeom>
          <a:noFill/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5297C41-71B9-A51F-C46B-D9584987439E}"/>
              </a:ext>
            </a:extLst>
          </p:cNvPr>
          <p:cNvSpPr/>
          <p:nvPr/>
        </p:nvSpPr>
        <p:spPr>
          <a:xfrm>
            <a:off x="4230929" y="4209647"/>
            <a:ext cx="3616705" cy="244243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548FCC1-4F59-4F3F-9ABF-BB1CDE30ED02}"/>
              </a:ext>
            </a:extLst>
          </p:cNvPr>
          <p:cNvSpPr/>
          <p:nvPr/>
        </p:nvSpPr>
        <p:spPr>
          <a:xfrm>
            <a:off x="2511629" y="5348921"/>
            <a:ext cx="292608" cy="268224"/>
          </a:xfrm>
          <a:prstGeom prst="rect">
            <a:avLst/>
          </a:prstGeom>
          <a:noFill/>
          <a:ln w="38100">
            <a:solidFill>
              <a:srgbClr val="617B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E7D009C-4C4B-6FBC-CFDF-F864F7E223A1}"/>
              </a:ext>
            </a:extLst>
          </p:cNvPr>
          <p:cNvGrpSpPr/>
          <p:nvPr/>
        </p:nvGrpSpPr>
        <p:grpSpPr>
          <a:xfrm>
            <a:off x="6294448" y="5402959"/>
            <a:ext cx="3606272" cy="150362"/>
            <a:chOff x="6294448" y="5402959"/>
            <a:chExt cx="3606272" cy="150362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492E593F-74B2-DC67-5C4D-FA2EEDBAA8A1}"/>
                </a:ext>
              </a:extLst>
            </p:cNvPr>
            <p:cNvCxnSpPr>
              <a:cxnSpLocks/>
              <a:stCxn id="69" idx="3"/>
              <a:endCxn id="74" idx="1"/>
            </p:cNvCxnSpPr>
            <p:nvPr/>
          </p:nvCxnSpPr>
          <p:spPr>
            <a:xfrm>
              <a:off x="6404176" y="5457823"/>
              <a:ext cx="3386816" cy="40634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931A4170-F6DA-32FA-AAD1-9D670F8173C4}"/>
                </a:ext>
              </a:extLst>
            </p:cNvPr>
            <p:cNvSpPr/>
            <p:nvPr/>
          </p:nvSpPr>
          <p:spPr>
            <a:xfrm>
              <a:off x="6294448" y="5402959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212B49A-D058-40B7-0168-8489FC1C3652}"/>
                </a:ext>
              </a:extLst>
            </p:cNvPr>
            <p:cNvSpPr/>
            <p:nvPr/>
          </p:nvSpPr>
          <p:spPr>
            <a:xfrm>
              <a:off x="9790992" y="5443593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DCE052E-1017-75DD-6FEB-54C54B5D5DC5}"/>
              </a:ext>
            </a:extLst>
          </p:cNvPr>
          <p:cNvSpPr txBox="1"/>
          <p:nvPr/>
        </p:nvSpPr>
        <p:spPr>
          <a:xfrm>
            <a:off x="79435" y="399104"/>
            <a:ext cx="196291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Mesh Domain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B3511C9-F941-26C5-2FA7-911ED4095461}"/>
              </a:ext>
            </a:extLst>
          </p:cNvPr>
          <p:cNvSpPr txBox="1"/>
          <p:nvPr/>
        </p:nvSpPr>
        <p:spPr>
          <a:xfrm>
            <a:off x="95828" y="4077651"/>
            <a:ext cx="196291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Texture Domain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F1CCB14-C61F-17D6-D679-F9B6D4ADA618}"/>
              </a:ext>
            </a:extLst>
          </p:cNvPr>
          <p:cNvSpPr/>
          <p:nvPr/>
        </p:nvSpPr>
        <p:spPr>
          <a:xfrm>
            <a:off x="10160586" y="629039"/>
            <a:ext cx="2064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Piecewise quadratic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16982E6-C538-C78F-BE6C-128EC2D73584}"/>
              </a:ext>
            </a:extLst>
          </p:cNvPr>
          <p:cNvSpPr/>
          <p:nvPr/>
        </p:nvSpPr>
        <p:spPr>
          <a:xfrm>
            <a:off x="10160586" y="166718"/>
            <a:ext cx="19991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Continuous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424D68C5-65C4-03C8-0968-1F42CB83A606}"/>
              </a:ext>
            </a:extLst>
          </p:cNvPr>
          <p:cNvSpPr/>
          <p:nvPr/>
        </p:nvSpPr>
        <p:spPr>
          <a:xfrm>
            <a:off x="10160585" y="1322792"/>
            <a:ext cx="20643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Interpolatory</a:t>
            </a:r>
            <a:endParaRPr lang="en-US" sz="2000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216076F-B69A-F306-6CB0-B71B01F2C506}"/>
              </a:ext>
            </a:extLst>
          </p:cNvPr>
          <p:cNvSpPr/>
          <p:nvPr/>
        </p:nvSpPr>
        <p:spPr>
          <a:xfrm>
            <a:off x="10156111" y="1707390"/>
            <a:ext cx="19991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Partition of unity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798DCEC-ECE8-B2BE-3652-23D61F389AEF}"/>
              </a:ext>
            </a:extLst>
          </p:cNvPr>
          <p:cNvGrpSpPr/>
          <p:nvPr/>
        </p:nvGrpSpPr>
        <p:grpSpPr>
          <a:xfrm>
            <a:off x="8492457" y="4065528"/>
            <a:ext cx="2800742" cy="2523285"/>
            <a:chOff x="8492457" y="4065528"/>
            <a:chExt cx="2800742" cy="2523285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FB8377E-CD38-CEE6-E6EC-175EF4FEFE68}"/>
                </a:ext>
              </a:extLst>
            </p:cNvPr>
            <p:cNvCxnSpPr>
              <a:cxnSpLocks/>
            </p:cNvCxnSpPr>
            <p:nvPr/>
          </p:nvCxnSpPr>
          <p:spPr>
            <a:xfrm>
              <a:off x="8492457" y="5327400"/>
              <a:ext cx="154648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E2C710C-6E84-2945-0AC3-A280D2192218}"/>
                </a:ext>
              </a:extLst>
            </p:cNvPr>
            <p:cNvCxnSpPr>
              <a:cxnSpLocks/>
            </p:cNvCxnSpPr>
            <p:nvPr/>
          </p:nvCxnSpPr>
          <p:spPr>
            <a:xfrm>
              <a:off x="8492457" y="4239715"/>
              <a:ext cx="280074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BB766EB-00B8-FA4B-0BD8-DE8B88C31254}"/>
                </a:ext>
              </a:extLst>
            </p:cNvPr>
            <p:cNvCxnSpPr>
              <a:cxnSpLocks/>
            </p:cNvCxnSpPr>
            <p:nvPr/>
          </p:nvCxnSpPr>
          <p:spPr>
            <a:xfrm>
              <a:off x="8492457" y="6403795"/>
              <a:ext cx="41755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C16A1282-E5B8-FBE5-DA5D-A9F1E227EA60}"/>
                </a:ext>
              </a:extLst>
            </p:cNvPr>
            <p:cNvCxnSpPr>
              <a:cxnSpLocks/>
            </p:cNvCxnSpPr>
            <p:nvPr/>
          </p:nvCxnSpPr>
          <p:spPr>
            <a:xfrm>
              <a:off x="9740154" y="4083747"/>
              <a:ext cx="0" cy="153029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54BCAED-4603-BA02-18E5-49884C14D14E}"/>
                </a:ext>
              </a:extLst>
            </p:cNvPr>
            <p:cNvCxnSpPr>
              <a:cxnSpLocks/>
            </p:cNvCxnSpPr>
            <p:nvPr/>
          </p:nvCxnSpPr>
          <p:spPr>
            <a:xfrm>
              <a:off x="10833624" y="4093745"/>
              <a:ext cx="0" cy="52016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40CD5EE-670A-8550-34DF-9817D1732A96}"/>
                </a:ext>
              </a:extLst>
            </p:cNvPr>
            <p:cNvCxnSpPr>
              <a:cxnSpLocks/>
            </p:cNvCxnSpPr>
            <p:nvPr/>
          </p:nvCxnSpPr>
          <p:spPr>
            <a:xfrm>
              <a:off x="8654735" y="4065528"/>
              <a:ext cx="0" cy="252328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3DB7D8A6-18F2-85CC-8110-8DD2F256BC40}"/>
              </a:ext>
            </a:extLst>
          </p:cNvPr>
          <p:cNvSpPr/>
          <p:nvPr/>
        </p:nvSpPr>
        <p:spPr>
          <a:xfrm>
            <a:off x="8492457" y="4077651"/>
            <a:ext cx="2947808" cy="2574422"/>
          </a:xfrm>
          <a:prstGeom prst="rect">
            <a:avLst/>
          </a:prstGeom>
          <a:noFill/>
          <a:ln w="38100">
            <a:solidFill>
              <a:srgbClr val="617B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72F7B66-F21A-C627-7B7D-F922FE33696C}"/>
              </a:ext>
            </a:extLst>
          </p:cNvPr>
          <p:cNvGrpSpPr/>
          <p:nvPr/>
        </p:nvGrpSpPr>
        <p:grpSpPr>
          <a:xfrm>
            <a:off x="5286375" y="4858894"/>
            <a:ext cx="2561259" cy="1793187"/>
            <a:chOff x="5286375" y="4858894"/>
            <a:chExt cx="2561259" cy="17931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44543F3-5D48-414B-2264-024E651DCB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75247" y="5332480"/>
              <a:ext cx="1372387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73A7621-3B00-5362-B47B-0447EAA9170B}"/>
                </a:ext>
              </a:extLst>
            </p:cNvPr>
            <p:cNvCxnSpPr>
              <a:cxnSpLocks/>
            </p:cNvCxnSpPr>
            <p:nvPr/>
          </p:nvCxnSpPr>
          <p:spPr>
            <a:xfrm>
              <a:off x="5286375" y="6400800"/>
              <a:ext cx="256125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F47EA20-FFC3-098E-5B80-136B98E4240C}"/>
                </a:ext>
              </a:extLst>
            </p:cNvPr>
            <p:cNvCxnSpPr>
              <a:cxnSpLocks/>
            </p:cNvCxnSpPr>
            <p:nvPr/>
          </p:nvCxnSpPr>
          <p:spPr>
            <a:xfrm>
              <a:off x="7054367" y="4858894"/>
              <a:ext cx="0" cy="176596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1AF5D44-0488-AA79-02BF-8A85BD177A6B}"/>
                </a:ext>
              </a:extLst>
            </p:cNvPr>
            <p:cNvCxnSpPr>
              <a:cxnSpLocks/>
              <a:endCxn id="71" idx="2"/>
            </p:cNvCxnSpPr>
            <p:nvPr/>
          </p:nvCxnSpPr>
          <p:spPr>
            <a:xfrm>
              <a:off x="5991699" y="5759784"/>
              <a:ext cx="0" cy="89229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2412382-FD85-51DE-1DAB-CFF79D5021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08" y="137160"/>
            <a:ext cx="3584448" cy="3584448"/>
          </a:xfrm>
          <a:prstGeom prst="rect">
            <a:avLst/>
          </a:prstGeom>
          <a:ln w="50800">
            <a:solidFill>
              <a:schemeClr val="accent1">
                <a:shade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4027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84" grpId="0"/>
      <p:bldP spid="8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973070E-2D1D-4225-8DA3-34F33BDE8A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426" r="24262" b="5503"/>
          <a:stretch/>
        </p:blipFill>
        <p:spPr>
          <a:xfrm>
            <a:off x="4230930" y="4193082"/>
            <a:ext cx="3797502" cy="2458999"/>
          </a:xfrm>
          <a:prstGeom prst="rect">
            <a:avLst/>
          </a:prstGeom>
          <a:ln w="38100">
            <a:noFill/>
          </a:ln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209A7DE-D2CF-45F7-BE7F-11E01BD844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846" r="15609" b="3438"/>
          <a:stretch/>
        </p:blipFill>
        <p:spPr>
          <a:xfrm>
            <a:off x="4234693" y="4209647"/>
            <a:ext cx="3612941" cy="243312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3F2D25F7-F861-47ED-9417-B1147B9C338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2495" y="4077651"/>
            <a:ext cx="5017770" cy="268986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067C97B-479A-408B-A75C-AE7098D4DDB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4848" y="4065528"/>
            <a:ext cx="5050337" cy="26334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7D18A93-EEBA-432C-B433-0980C5DEEB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08" y="137160"/>
            <a:ext cx="3584448" cy="35844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EBBE161-47C2-46FB-8F3E-69A5D2CE09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08" y="137160"/>
            <a:ext cx="3584448" cy="35844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BFE5E75-87DD-4A04-9DDE-47332CED4D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08" y="137160"/>
            <a:ext cx="3584448" cy="3584448"/>
          </a:xfrm>
          <a:prstGeom prst="rect">
            <a:avLst/>
          </a:prstGeom>
        </p:spPr>
      </p:pic>
      <p:pic>
        <p:nvPicPr>
          <p:cNvPr id="90" name="Content Placeholder 4">
            <a:extLst>
              <a:ext uri="{FF2B5EF4-FFF2-40B4-BE49-F238E27FC236}">
                <a16:creationId xmlns:a16="http://schemas.microsoft.com/office/drawing/2014/main" id="{FBFF6291-628F-49AB-ABE6-E12EF3506C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86" y="585216"/>
            <a:ext cx="4695308" cy="2448530"/>
          </a:xfrm>
          <a:prstGeom prst="rect">
            <a:avLst/>
          </a:prstGeom>
        </p:spPr>
      </p:pic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F8AE4DB6-50A1-4C0A-909D-305EE9ED9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585216"/>
            <a:ext cx="4681727" cy="2441448"/>
          </a:xfr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0E2A9A8C-5166-4927-BC4D-61447DB2B5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47" y="4027089"/>
            <a:ext cx="2790986" cy="27909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E01CC0-241C-4539-AB0E-C3E0CA7106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22" y="588108"/>
            <a:ext cx="4681728" cy="244144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8E4A3208-EA8A-435C-87DE-D94C929F74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47" y="4027089"/>
            <a:ext cx="2790986" cy="27909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4FA3CB-5E38-46E4-9C79-E86271FFC285}"/>
              </a:ext>
            </a:extLst>
          </p:cNvPr>
          <p:cNvSpPr/>
          <p:nvPr/>
        </p:nvSpPr>
        <p:spPr>
          <a:xfrm>
            <a:off x="2627453" y="868101"/>
            <a:ext cx="567160" cy="41173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BD0DFF0-F9C3-4911-A9CF-813A7117914E}"/>
              </a:ext>
            </a:extLst>
          </p:cNvPr>
          <p:cNvCxnSpPr>
            <a:cxnSpLocks/>
          </p:cNvCxnSpPr>
          <p:nvPr/>
        </p:nvCxnSpPr>
        <p:spPr>
          <a:xfrm flipV="1">
            <a:off x="2627453" y="119934"/>
            <a:ext cx="3608755" cy="74816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4DDC383-CD16-4535-9613-84D62A17ECAF}"/>
              </a:ext>
            </a:extLst>
          </p:cNvPr>
          <p:cNvCxnSpPr>
            <a:cxnSpLocks/>
          </p:cNvCxnSpPr>
          <p:nvPr/>
        </p:nvCxnSpPr>
        <p:spPr>
          <a:xfrm>
            <a:off x="2627453" y="1279836"/>
            <a:ext cx="3608755" cy="245899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9334ACC-9447-485B-BAE5-7CE57517B4FA}"/>
              </a:ext>
            </a:extLst>
          </p:cNvPr>
          <p:cNvCxnSpPr/>
          <p:nvPr/>
        </p:nvCxnSpPr>
        <p:spPr>
          <a:xfrm>
            <a:off x="86032" y="3879605"/>
            <a:ext cx="12019935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F6E3FD2-E8C1-4F1E-A234-F88F247A075D}"/>
              </a:ext>
            </a:extLst>
          </p:cNvPr>
          <p:cNvSpPr/>
          <p:nvPr/>
        </p:nvSpPr>
        <p:spPr>
          <a:xfrm>
            <a:off x="2182368" y="4687824"/>
            <a:ext cx="292608" cy="268224"/>
          </a:xfrm>
          <a:prstGeom prst="rect">
            <a:avLst/>
          </a:prstGeom>
          <a:noFill/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F95E6ED-B64B-4E00-B928-8DDE3A2F72E6}"/>
              </a:ext>
            </a:extLst>
          </p:cNvPr>
          <p:cNvSpPr/>
          <p:nvPr/>
        </p:nvSpPr>
        <p:spPr>
          <a:xfrm>
            <a:off x="4230929" y="4209647"/>
            <a:ext cx="3616705" cy="244243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012C539-F5A8-48C9-BA5B-EB33BC22AA02}"/>
              </a:ext>
            </a:extLst>
          </p:cNvPr>
          <p:cNvSpPr/>
          <p:nvPr/>
        </p:nvSpPr>
        <p:spPr>
          <a:xfrm>
            <a:off x="2511629" y="5348921"/>
            <a:ext cx="292608" cy="268224"/>
          </a:xfrm>
          <a:prstGeom prst="rect">
            <a:avLst/>
          </a:prstGeom>
          <a:noFill/>
          <a:ln w="38100">
            <a:solidFill>
              <a:srgbClr val="617B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9F25BF4-3F33-4811-A2D8-38BABD5A3E3C}"/>
              </a:ext>
            </a:extLst>
          </p:cNvPr>
          <p:cNvSpPr/>
          <p:nvPr/>
        </p:nvSpPr>
        <p:spPr>
          <a:xfrm>
            <a:off x="8492457" y="4077651"/>
            <a:ext cx="2947808" cy="2574422"/>
          </a:xfrm>
          <a:prstGeom prst="rect">
            <a:avLst/>
          </a:prstGeom>
          <a:noFill/>
          <a:ln w="38100">
            <a:solidFill>
              <a:srgbClr val="617B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511975A-5609-45BB-B1A3-FFF5AB008C31}"/>
              </a:ext>
            </a:extLst>
          </p:cNvPr>
          <p:cNvSpPr/>
          <p:nvPr/>
        </p:nvSpPr>
        <p:spPr>
          <a:xfrm>
            <a:off x="4949466" y="4288347"/>
            <a:ext cx="2106688" cy="2103658"/>
          </a:xfrm>
          <a:prstGeom prst="rect">
            <a:avLst/>
          </a:prstGeom>
          <a:solidFill>
            <a:srgbClr val="DAE3F3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D31A3BF0-F67C-47E0-96B4-7A5563C2E56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08" y="137160"/>
            <a:ext cx="3584448" cy="3584448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242B00F3-781C-4749-8CA6-ACE1E75A42FB}"/>
              </a:ext>
            </a:extLst>
          </p:cNvPr>
          <p:cNvSpPr/>
          <p:nvPr/>
        </p:nvSpPr>
        <p:spPr>
          <a:xfrm>
            <a:off x="5854075" y="5181269"/>
            <a:ext cx="274320" cy="27432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6127105-9B39-4926-93A0-C2285E8B9C0A}"/>
              </a:ext>
            </a:extLst>
          </p:cNvPr>
          <p:cNvSpPr txBox="1"/>
          <p:nvPr/>
        </p:nvSpPr>
        <p:spPr>
          <a:xfrm>
            <a:off x="79435" y="399104"/>
            <a:ext cx="196291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Mesh Domain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66DE0A5-5D77-4FB8-BB53-167E22D75627}"/>
              </a:ext>
            </a:extLst>
          </p:cNvPr>
          <p:cNvSpPr txBox="1"/>
          <p:nvPr/>
        </p:nvSpPr>
        <p:spPr>
          <a:xfrm>
            <a:off x="95828" y="4077651"/>
            <a:ext cx="196291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Texture Domain</a:t>
            </a:r>
            <a:endParaRPr lang="es-CO" dirty="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6DC8642-6471-4FB5-9FF6-BA321819C7AB}"/>
              </a:ext>
            </a:extLst>
          </p:cNvPr>
          <p:cNvGrpSpPr/>
          <p:nvPr/>
        </p:nvGrpSpPr>
        <p:grpSpPr>
          <a:xfrm>
            <a:off x="5094964" y="4560824"/>
            <a:ext cx="1754690" cy="1843608"/>
            <a:chOff x="5094964" y="4560824"/>
            <a:chExt cx="1754690" cy="1843608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054836C-7673-47D9-B203-19DB81AD4CA1}"/>
                </a:ext>
              </a:extLst>
            </p:cNvPr>
            <p:cNvSpPr/>
            <p:nvPr/>
          </p:nvSpPr>
          <p:spPr>
            <a:xfrm>
              <a:off x="5414467" y="4766461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8E9593E-6639-4D21-993F-2D5FB340CA7E}"/>
                </a:ext>
              </a:extLst>
            </p:cNvPr>
            <p:cNvSpPr/>
            <p:nvPr/>
          </p:nvSpPr>
          <p:spPr>
            <a:xfrm>
              <a:off x="6308635" y="5378491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9E2BA59-2BB1-4305-9D2E-ED6C2EA9EF54}"/>
                </a:ext>
              </a:extLst>
            </p:cNvPr>
            <p:cNvSpPr/>
            <p:nvPr/>
          </p:nvSpPr>
          <p:spPr>
            <a:xfrm>
              <a:off x="5943226" y="5691200"/>
              <a:ext cx="109728" cy="10972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0C655B7-46DD-4DC6-826D-1C1B24070C22}"/>
                </a:ext>
              </a:extLst>
            </p:cNvPr>
            <p:cNvSpPr/>
            <p:nvPr/>
          </p:nvSpPr>
          <p:spPr>
            <a:xfrm>
              <a:off x="5313558" y="6239840"/>
              <a:ext cx="109728" cy="10972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CF75B30-1F3F-446A-866B-D93AF7881BD3}"/>
                </a:ext>
              </a:extLst>
            </p:cNvPr>
            <p:cNvSpPr/>
            <p:nvPr/>
          </p:nvSpPr>
          <p:spPr>
            <a:xfrm>
              <a:off x="6427602" y="5263565"/>
              <a:ext cx="109728" cy="10972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3DFAD7C-A2CA-46B6-A494-A73205E8AF61}"/>
                </a:ext>
              </a:extLst>
            </p:cNvPr>
            <p:cNvSpPr/>
            <p:nvPr/>
          </p:nvSpPr>
          <p:spPr>
            <a:xfrm>
              <a:off x="6513763" y="5196780"/>
              <a:ext cx="109728" cy="10972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E2E21D0-D6BA-432A-AAF2-9DDF03F7807C}"/>
                </a:ext>
              </a:extLst>
            </p:cNvPr>
            <p:cNvSpPr/>
            <p:nvPr/>
          </p:nvSpPr>
          <p:spPr>
            <a:xfrm>
              <a:off x="5094964" y="6000519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1D009D2-D3A9-48F6-98EF-1681D2D91081}"/>
                </a:ext>
              </a:extLst>
            </p:cNvPr>
            <p:cNvSpPr/>
            <p:nvPr/>
          </p:nvSpPr>
          <p:spPr>
            <a:xfrm>
              <a:off x="5139569" y="5830790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D967194-E565-42FC-AA37-5641FE4DD3C9}"/>
                </a:ext>
              </a:extLst>
            </p:cNvPr>
            <p:cNvSpPr/>
            <p:nvPr/>
          </p:nvSpPr>
          <p:spPr>
            <a:xfrm>
              <a:off x="5634869" y="5947341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75E77AD-9406-4AC6-8022-19ED1509B0FE}"/>
                </a:ext>
              </a:extLst>
            </p:cNvPr>
            <p:cNvSpPr/>
            <p:nvPr/>
          </p:nvSpPr>
          <p:spPr>
            <a:xfrm>
              <a:off x="6100496" y="5580149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3E24BDD-F794-45DF-BCFB-6779984F0787}"/>
                </a:ext>
              </a:extLst>
            </p:cNvPr>
            <p:cNvSpPr/>
            <p:nvPr/>
          </p:nvSpPr>
          <p:spPr>
            <a:xfrm>
              <a:off x="6253771" y="4931959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68652BC-C814-4361-B565-F215A9BD21ED}"/>
                </a:ext>
              </a:extLst>
            </p:cNvPr>
            <p:cNvSpPr/>
            <p:nvPr/>
          </p:nvSpPr>
          <p:spPr>
            <a:xfrm>
              <a:off x="6268906" y="4766461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E2DFB11-4B97-459A-904A-FCF74990AD9E}"/>
                </a:ext>
              </a:extLst>
            </p:cNvPr>
            <p:cNvSpPr/>
            <p:nvPr/>
          </p:nvSpPr>
          <p:spPr>
            <a:xfrm>
              <a:off x="6577772" y="4560824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873E2C9-C902-4069-9CB2-7114D578D280}"/>
                </a:ext>
              </a:extLst>
            </p:cNvPr>
            <p:cNvSpPr/>
            <p:nvPr/>
          </p:nvSpPr>
          <p:spPr>
            <a:xfrm>
              <a:off x="6739926" y="4986823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3125B65-EE84-443A-B0A4-DCBC27B30D8A}"/>
                </a:ext>
              </a:extLst>
            </p:cNvPr>
            <p:cNvSpPr/>
            <p:nvPr/>
          </p:nvSpPr>
          <p:spPr>
            <a:xfrm>
              <a:off x="6181790" y="5473224"/>
              <a:ext cx="109728" cy="10972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EA1ED5B4-5049-40FF-9AF0-61B678B8961E}"/>
                </a:ext>
              </a:extLst>
            </p:cNvPr>
            <p:cNvSpPr/>
            <p:nvPr/>
          </p:nvSpPr>
          <p:spPr>
            <a:xfrm>
              <a:off x="5423286" y="5283588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6A98C01C-A6E8-4F28-88DE-BA407FA3406E}"/>
                </a:ext>
              </a:extLst>
            </p:cNvPr>
            <p:cNvSpPr/>
            <p:nvPr/>
          </p:nvSpPr>
          <p:spPr>
            <a:xfrm>
              <a:off x="5519092" y="5529115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07CC9E7E-DC46-4C0F-9B56-475D333F62AA}"/>
                </a:ext>
              </a:extLst>
            </p:cNvPr>
            <p:cNvSpPr/>
            <p:nvPr/>
          </p:nvSpPr>
          <p:spPr>
            <a:xfrm>
              <a:off x="5941636" y="4740824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1A45847E-A3FF-44B3-B949-C71955A7A841}"/>
                </a:ext>
              </a:extLst>
            </p:cNvPr>
            <p:cNvSpPr/>
            <p:nvPr/>
          </p:nvSpPr>
          <p:spPr>
            <a:xfrm>
              <a:off x="6076580" y="5406644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B2CBE3F7-F677-4C90-A28F-CB9478031ED4}"/>
                </a:ext>
              </a:extLst>
            </p:cNvPr>
            <p:cNvSpPr/>
            <p:nvPr/>
          </p:nvSpPr>
          <p:spPr>
            <a:xfrm>
              <a:off x="5941636" y="5525285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3D1E23BA-395E-4E85-AD98-CECFE30236D1}"/>
                </a:ext>
              </a:extLst>
            </p:cNvPr>
            <p:cNvSpPr/>
            <p:nvPr/>
          </p:nvSpPr>
          <p:spPr>
            <a:xfrm>
              <a:off x="6190071" y="5283588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8083FE1B-7348-4E79-9BFD-CD9699BF21AE}"/>
                </a:ext>
              </a:extLst>
            </p:cNvPr>
            <p:cNvSpPr/>
            <p:nvPr/>
          </p:nvSpPr>
          <p:spPr>
            <a:xfrm>
              <a:off x="5250444" y="6294704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8C2F8D0-8ED8-40B0-BB8C-3DD15D6592A0}"/>
              </a:ext>
            </a:extLst>
          </p:cNvPr>
          <p:cNvGrpSpPr/>
          <p:nvPr/>
        </p:nvGrpSpPr>
        <p:grpSpPr>
          <a:xfrm>
            <a:off x="8492457" y="4065528"/>
            <a:ext cx="2800742" cy="2523285"/>
            <a:chOff x="8492457" y="4065528"/>
            <a:chExt cx="2800742" cy="2523285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1EEEF47-9F42-417F-8438-CCB7DF5DCF4E}"/>
                </a:ext>
              </a:extLst>
            </p:cNvPr>
            <p:cNvCxnSpPr>
              <a:cxnSpLocks/>
            </p:cNvCxnSpPr>
            <p:nvPr/>
          </p:nvCxnSpPr>
          <p:spPr>
            <a:xfrm>
              <a:off x="8492457" y="5327400"/>
              <a:ext cx="154648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819C0F1-3835-409E-8E20-5A2555083E41}"/>
                </a:ext>
              </a:extLst>
            </p:cNvPr>
            <p:cNvCxnSpPr>
              <a:cxnSpLocks/>
            </p:cNvCxnSpPr>
            <p:nvPr/>
          </p:nvCxnSpPr>
          <p:spPr>
            <a:xfrm>
              <a:off x="8492457" y="4239715"/>
              <a:ext cx="280074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C23B48E-C7D3-4C38-A2EE-6254E5A2A98D}"/>
                </a:ext>
              </a:extLst>
            </p:cNvPr>
            <p:cNvCxnSpPr>
              <a:cxnSpLocks/>
            </p:cNvCxnSpPr>
            <p:nvPr/>
          </p:nvCxnSpPr>
          <p:spPr>
            <a:xfrm>
              <a:off x="8492457" y="6403795"/>
              <a:ext cx="41755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F1850C3-1798-4004-9670-F4A37CE77722}"/>
                </a:ext>
              </a:extLst>
            </p:cNvPr>
            <p:cNvCxnSpPr>
              <a:cxnSpLocks/>
            </p:cNvCxnSpPr>
            <p:nvPr/>
          </p:nvCxnSpPr>
          <p:spPr>
            <a:xfrm>
              <a:off x="9740154" y="4083747"/>
              <a:ext cx="0" cy="153029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578110C-E5AD-4177-8B83-42B01EB421F8}"/>
                </a:ext>
              </a:extLst>
            </p:cNvPr>
            <p:cNvCxnSpPr>
              <a:cxnSpLocks/>
            </p:cNvCxnSpPr>
            <p:nvPr/>
          </p:nvCxnSpPr>
          <p:spPr>
            <a:xfrm>
              <a:off x="10833624" y="4093745"/>
              <a:ext cx="0" cy="52016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82AFBBA-477D-49E7-ABD3-C19E19206422}"/>
                </a:ext>
              </a:extLst>
            </p:cNvPr>
            <p:cNvCxnSpPr>
              <a:cxnSpLocks/>
            </p:cNvCxnSpPr>
            <p:nvPr/>
          </p:nvCxnSpPr>
          <p:spPr>
            <a:xfrm>
              <a:off x="8654735" y="4065528"/>
              <a:ext cx="0" cy="252328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6AC0BBF-187C-4091-8D5D-01D45E611655}"/>
              </a:ext>
            </a:extLst>
          </p:cNvPr>
          <p:cNvGrpSpPr/>
          <p:nvPr/>
        </p:nvGrpSpPr>
        <p:grpSpPr>
          <a:xfrm>
            <a:off x="5286375" y="4858894"/>
            <a:ext cx="2561259" cy="1793187"/>
            <a:chOff x="5286375" y="4858894"/>
            <a:chExt cx="2561259" cy="1793187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2AF0CF5-0859-44A5-A764-40FDDF1D51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75247" y="5332480"/>
              <a:ext cx="1372387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1E1E4D2-8CCC-4ABE-8EF0-B6C5D84A8315}"/>
                </a:ext>
              </a:extLst>
            </p:cNvPr>
            <p:cNvCxnSpPr>
              <a:cxnSpLocks/>
            </p:cNvCxnSpPr>
            <p:nvPr/>
          </p:nvCxnSpPr>
          <p:spPr>
            <a:xfrm>
              <a:off x="5286375" y="6400800"/>
              <a:ext cx="256125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DCDE2057-A257-436D-8DDD-9E2DF6473C71}"/>
                </a:ext>
              </a:extLst>
            </p:cNvPr>
            <p:cNvCxnSpPr>
              <a:cxnSpLocks/>
            </p:cNvCxnSpPr>
            <p:nvPr/>
          </p:nvCxnSpPr>
          <p:spPr>
            <a:xfrm>
              <a:off x="7054367" y="4858894"/>
              <a:ext cx="0" cy="176596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4E67098E-D9A4-4616-AD6E-EA535DA75876}"/>
                </a:ext>
              </a:extLst>
            </p:cNvPr>
            <p:cNvCxnSpPr>
              <a:cxnSpLocks/>
            </p:cNvCxnSpPr>
            <p:nvPr/>
          </p:nvCxnSpPr>
          <p:spPr>
            <a:xfrm>
              <a:off x="5991699" y="5759784"/>
              <a:ext cx="0" cy="89229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BD81D6-D6BE-352B-91B8-C140E03FAC09}"/>
              </a:ext>
            </a:extLst>
          </p:cNvPr>
          <p:cNvGrpSpPr/>
          <p:nvPr/>
        </p:nvGrpSpPr>
        <p:grpSpPr>
          <a:xfrm>
            <a:off x="8730016" y="5070067"/>
            <a:ext cx="1591526" cy="1432977"/>
            <a:chOff x="5250444" y="4971455"/>
            <a:chExt cx="1591526" cy="143297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3DAD07-9B5B-0690-01B3-1BC6080B6F3E}"/>
                </a:ext>
              </a:extLst>
            </p:cNvPr>
            <p:cNvSpPr/>
            <p:nvPr/>
          </p:nvSpPr>
          <p:spPr>
            <a:xfrm>
              <a:off x="6308635" y="5378491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FE72522-CE13-8D59-9CDE-8DF4BDB39A56}"/>
                </a:ext>
              </a:extLst>
            </p:cNvPr>
            <p:cNvSpPr/>
            <p:nvPr/>
          </p:nvSpPr>
          <p:spPr>
            <a:xfrm>
              <a:off x="5943226" y="5691200"/>
              <a:ext cx="109728" cy="10972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EA38D12-E35D-316E-3005-6A9A0FF86591}"/>
                </a:ext>
              </a:extLst>
            </p:cNvPr>
            <p:cNvSpPr/>
            <p:nvPr/>
          </p:nvSpPr>
          <p:spPr>
            <a:xfrm>
              <a:off x="5313558" y="6239840"/>
              <a:ext cx="109728" cy="10972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8136743-C2AA-C31F-42DB-CA818988CA9C}"/>
                </a:ext>
              </a:extLst>
            </p:cNvPr>
            <p:cNvSpPr/>
            <p:nvPr/>
          </p:nvSpPr>
          <p:spPr>
            <a:xfrm>
              <a:off x="6427602" y="5263565"/>
              <a:ext cx="109728" cy="10972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6F2DAA4-A7BD-EAA0-8821-D42645297257}"/>
                </a:ext>
              </a:extLst>
            </p:cNvPr>
            <p:cNvSpPr/>
            <p:nvPr/>
          </p:nvSpPr>
          <p:spPr>
            <a:xfrm>
              <a:off x="6513763" y="5196780"/>
              <a:ext cx="109728" cy="10972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C8069D1-DEFD-D076-78F7-5E88C276173C}"/>
                </a:ext>
              </a:extLst>
            </p:cNvPr>
            <p:cNvSpPr/>
            <p:nvPr/>
          </p:nvSpPr>
          <p:spPr>
            <a:xfrm>
              <a:off x="5634869" y="5947341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235E96B-45F7-6708-501F-D5F3BF7A818D}"/>
                </a:ext>
              </a:extLst>
            </p:cNvPr>
            <p:cNvSpPr/>
            <p:nvPr/>
          </p:nvSpPr>
          <p:spPr>
            <a:xfrm>
              <a:off x="6100496" y="5580149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3C7FD13-89EA-B7CF-8699-F7BF86D73986}"/>
                </a:ext>
              </a:extLst>
            </p:cNvPr>
            <p:cNvSpPr/>
            <p:nvPr/>
          </p:nvSpPr>
          <p:spPr>
            <a:xfrm>
              <a:off x="6732242" y="4971455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5D40986-A024-ED9D-6D09-132BC58D6800}"/>
                </a:ext>
              </a:extLst>
            </p:cNvPr>
            <p:cNvSpPr/>
            <p:nvPr/>
          </p:nvSpPr>
          <p:spPr>
            <a:xfrm>
              <a:off x="6181790" y="5473224"/>
              <a:ext cx="109728" cy="10972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D9650DB-D4D9-5E73-ADB7-CE1454BC8778}"/>
                </a:ext>
              </a:extLst>
            </p:cNvPr>
            <p:cNvSpPr/>
            <p:nvPr/>
          </p:nvSpPr>
          <p:spPr>
            <a:xfrm>
              <a:off x="5250444" y="6294704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346192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973070E-2D1D-4225-8DA3-34F33BDE8A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426" r="24262" b="5503"/>
          <a:stretch/>
        </p:blipFill>
        <p:spPr>
          <a:xfrm>
            <a:off x="4230930" y="4193082"/>
            <a:ext cx="3797502" cy="2458999"/>
          </a:xfrm>
          <a:prstGeom prst="rect">
            <a:avLst/>
          </a:prstGeom>
          <a:ln w="38100">
            <a:noFill/>
          </a:ln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209A7DE-D2CF-45F7-BE7F-11E01BD844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846" r="15609" b="3438"/>
          <a:stretch/>
        </p:blipFill>
        <p:spPr>
          <a:xfrm>
            <a:off x="4234693" y="4209647"/>
            <a:ext cx="3612941" cy="243312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3F2D25F7-F861-47ED-9417-B1147B9C338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2495" y="4077651"/>
            <a:ext cx="5017770" cy="268986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067C97B-479A-408B-A75C-AE7098D4DDB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4848" y="4065528"/>
            <a:ext cx="5050337" cy="26334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7D18A93-EEBA-432C-B433-0980C5DEEB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08" y="137160"/>
            <a:ext cx="3584448" cy="35844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EBBE161-47C2-46FB-8F3E-69A5D2CE09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08" y="137160"/>
            <a:ext cx="3584448" cy="35844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BFE5E75-87DD-4A04-9DDE-47332CED4D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08" y="137160"/>
            <a:ext cx="3584448" cy="3584448"/>
          </a:xfrm>
          <a:prstGeom prst="rect">
            <a:avLst/>
          </a:prstGeom>
        </p:spPr>
      </p:pic>
      <p:pic>
        <p:nvPicPr>
          <p:cNvPr id="90" name="Content Placeholder 4">
            <a:extLst>
              <a:ext uri="{FF2B5EF4-FFF2-40B4-BE49-F238E27FC236}">
                <a16:creationId xmlns:a16="http://schemas.microsoft.com/office/drawing/2014/main" id="{FBFF6291-628F-49AB-ABE6-E12EF3506C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86" y="585216"/>
            <a:ext cx="4695308" cy="2448530"/>
          </a:xfrm>
          <a:prstGeom prst="rect">
            <a:avLst/>
          </a:prstGeom>
        </p:spPr>
      </p:pic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F8AE4DB6-50A1-4C0A-909D-305EE9ED9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585216"/>
            <a:ext cx="4681727" cy="2441448"/>
          </a:xfr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0E2A9A8C-5166-4927-BC4D-61447DB2B5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47" y="4027089"/>
            <a:ext cx="2790986" cy="27909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E01CC0-241C-4539-AB0E-C3E0CA7106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22" y="588108"/>
            <a:ext cx="4681728" cy="244144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8E4A3208-EA8A-435C-87DE-D94C929F74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47" y="4027089"/>
            <a:ext cx="2790986" cy="27909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4FA3CB-5E38-46E4-9C79-E86271FFC285}"/>
              </a:ext>
            </a:extLst>
          </p:cNvPr>
          <p:cNvSpPr/>
          <p:nvPr/>
        </p:nvSpPr>
        <p:spPr>
          <a:xfrm>
            <a:off x="2627453" y="868101"/>
            <a:ext cx="567160" cy="41173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BD0DFF0-F9C3-4911-A9CF-813A7117914E}"/>
              </a:ext>
            </a:extLst>
          </p:cNvPr>
          <p:cNvCxnSpPr>
            <a:cxnSpLocks/>
          </p:cNvCxnSpPr>
          <p:nvPr/>
        </p:nvCxnSpPr>
        <p:spPr>
          <a:xfrm flipV="1">
            <a:off x="2627453" y="119934"/>
            <a:ext cx="3608755" cy="74816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4DDC383-CD16-4535-9613-84D62A17ECAF}"/>
              </a:ext>
            </a:extLst>
          </p:cNvPr>
          <p:cNvCxnSpPr>
            <a:cxnSpLocks/>
          </p:cNvCxnSpPr>
          <p:nvPr/>
        </p:nvCxnSpPr>
        <p:spPr>
          <a:xfrm>
            <a:off x="2627453" y="1279836"/>
            <a:ext cx="3608755" cy="245899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9334ACC-9447-485B-BAE5-7CE57517B4FA}"/>
              </a:ext>
            </a:extLst>
          </p:cNvPr>
          <p:cNvCxnSpPr/>
          <p:nvPr/>
        </p:nvCxnSpPr>
        <p:spPr>
          <a:xfrm>
            <a:off x="86032" y="3879605"/>
            <a:ext cx="12019935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F6E3FD2-E8C1-4F1E-A234-F88F247A075D}"/>
              </a:ext>
            </a:extLst>
          </p:cNvPr>
          <p:cNvSpPr/>
          <p:nvPr/>
        </p:nvSpPr>
        <p:spPr>
          <a:xfrm>
            <a:off x="2182368" y="4687824"/>
            <a:ext cx="292608" cy="268224"/>
          </a:xfrm>
          <a:prstGeom prst="rect">
            <a:avLst/>
          </a:prstGeom>
          <a:noFill/>
          <a:ln w="38100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F95E6ED-B64B-4E00-B928-8DDE3A2F72E6}"/>
              </a:ext>
            </a:extLst>
          </p:cNvPr>
          <p:cNvSpPr/>
          <p:nvPr/>
        </p:nvSpPr>
        <p:spPr>
          <a:xfrm>
            <a:off x="4230929" y="4209647"/>
            <a:ext cx="3616705" cy="244243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012C539-F5A8-48C9-BA5B-EB33BC22AA02}"/>
              </a:ext>
            </a:extLst>
          </p:cNvPr>
          <p:cNvSpPr/>
          <p:nvPr/>
        </p:nvSpPr>
        <p:spPr>
          <a:xfrm>
            <a:off x="2511629" y="5348921"/>
            <a:ext cx="292608" cy="268224"/>
          </a:xfrm>
          <a:prstGeom prst="rect">
            <a:avLst/>
          </a:prstGeom>
          <a:noFill/>
          <a:ln w="38100">
            <a:solidFill>
              <a:srgbClr val="617B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9F25BF4-3F33-4811-A2D8-38BABD5A3E3C}"/>
              </a:ext>
            </a:extLst>
          </p:cNvPr>
          <p:cNvSpPr/>
          <p:nvPr/>
        </p:nvSpPr>
        <p:spPr>
          <a:xfrm>
            <a:off x="8492457" y="4077651"/>
            <a:ext cx="2947808" cy="2574422"/>
          </a:xfrm>
          <a:prstGeom prst="rect">
            <a:avLst/>
          </a:prstGeom>
          <a:noFill/>
          <a:ln w="38100">
            <a:solidFill>
              <a:srgbClr val="617B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9A1FFFE-4EC4-480C-9E50-DEB0B1E03B69}"/>
              </a:ext>
            </a:extLst>
          </p:cNvPr>
          <p:cNvSpPr/>
          <p:nvPr/>
        </p:nvSpPr>
        <p:spPr>
          <a:xfrm>
            <a:off x="8660304" y="4239715"/>
            <a:ext cx="2175912" cy="2178450"/>
          </a:xfrm>
          <a:prstGeom prst="rect">
            <a:avLst/>
          </a:prstGeom>
          <a:solidFill>
            <a:srgbClr val="DAE3F3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4EEF102A-F3C1-4B5A-9B10-8D2889EC2BD4}"/>
              </a:ext>
            </a:extLst>
          </p:cNvPr>
          <p:cNvSpPr/>
          <p:nvPr/>
        </p:nvSpPr>
        <p:spPr>
          <a:xfrm>
            <a:off x="9585342" y="5198587"/>
            <a:ext cx="274320" cy="27432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97948A7-BDAB-4241-AFE1-3C09553A6B9A}"/>
              </a:ext>
            </a:extLst>
          </p:cNvPr>
          <p:cNvGrpSpPr/>
          <p:nvPr/>
        </p:nvGrpSpPr>
        <p:grpSpPr>
          <a:xfrm>
            <a:off x="9089913" y="4669759"/>
            <a:ext cx="1634617" cy="1501775"/>
            <a:chOff x="9089913" y="4669759"/>
            <a:chExt cx="1634617" cy="1501775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FC4A2AF-C5F8-427A-BA78-6AD4C835B344}"/>
                </a:ext>
              </a:extLst>
            </p:cNvPr>
            <p:cNvSpPr/>
            <p:nvPr/>
          </p:nvSpPr>
          <p:spPr>
            <a:xfrm>
              <a:off x="10614802" y="4669759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EE67904-8F2F-4EC8-A55C-6231FD698429}"/>
                </a:ext>
              </a:extLst>
            </p:cNvPr>
            <p:cNvSpPr/>
            <p:nvPr/>
          </p:nvSpPr>
          <p:spPr>
            <a:xfrm>
              <a:off x="10282950" y="5001365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78909DD-3CA5-4120-A7F8-0418C55BF085}"/>
                </a:ext>
              </a:extLst>
            </p:cNvPr>
            <p:cNvSpPr/>
            <p:nvPr/>
          </p:nvSpPr>
          <p:spPr>
            <a:xfrm>
              <a:off x="10606484" y="5044308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72497727-1A11-4D64-9BCC-2079E08B8050}"/>
                </a:ext>
              </a:extLst>
            </p:cNvPr>
            <p:cNvSpPr/>
            <p:nvPr/>
          </p:nvSpPr>
          <p:spPr>
            <a:xfrm>
              <a:off x="10416653" y="5272137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BC97E37-BD3A-49AA-BFB5-43704B41F3F1}"/>
                </a:ext>
              </a:extLst>
            </p:cNvPr>
            <p:cNvSpPr/>
            <p:nvPr/>
          </p:nvSpPr>
          <p:spPr>
            <a:xfrm>
              <a:off x="9810132" y="5451435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9127A33-2ADE-487B-A2E1-80C1D1B06517}"/>
                </a:ext>
              </a:extLst>
            </p:cNvPr>
            <p:cNvSpPr/>
            <p:nvPr/>
          </p:nvSpPr>
          <p:spPr>
            <a:xfrm>
              <a:off x="10379835" y="5793183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95B276D4-5151-40DA-8808-47BD4EAB2239}"/>
                </a:ext>
              </a:extLst>
            </p:cNvPr>
            <p:cNvSpPr/>
            <p:nvPr/>
          </p:nvSpPr>
          <p:spPr>
            <a:xfrm>
              <a:off x="10173222" y="5954373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837C043-57F6-43B4-B0F3-8E5BC15DF35B}"/>
                </a:ext>
              </a:extLst>
            </p:cNvPr>
            <p:cNvSpPr/>
            <p:nvPr/>
          </p:nvSpPr>
          <p:spPr>
            <a:xfrm>
              <a:off x="10203636" y="5733182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1FEBB0C-89BC-4608-8907-38B173CE07D5}"/>
                </a:ext>
              </a:extLst>
            </p:cNvPr>
            <p:cNvSpPr/>
            <p:nvPr/>
          </p:nvSpPr>
          <p:spPr>
            <a:xfrm>
              <a:off x="9525007" y="5667281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A00CEAF0-32A7-4605-8C23-830145420EBF}"/>
                </a:ext>
              </a:extLst>
            </p:cNvPr>
            <p:cNvSpPr/>
            <p:nvPr/>
          </p:nvSpPr>
          <p:spPr>
            <a:xfrm>
              <a:off x="9089913" y="6061806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A2C4742-0742-4C33-BE7F-640CF01E2024}"/>
                </a:ext>
              </a:extLst>
            </p:cNvPr>
            <p:cNvSpPr/>
            <p:nvPr/>
          </p:nvSpPr>
          <p:spPr>
            <a:xfrm>
              <a:off x="9685796" y="5954373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6DC9697-1979-4EFA-9234-83A6C1924E01}"/>
                </a:ext>
              </a:extLst>
            </p:cNvPr>
            <p:cNvSpPr/>
            <p:nvPr/>
          </p:nvSpPr>
          <p:spPr>
            <a:xfrm>
              <a:off x="9539647" y="6056721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86C32FC6-8D21-4BC6-9BC5-EB3E46026082}"/>
                </a:ext>
              </a:extLst>
            </p:cNvPr>
            <p:cNvSpPr/>
            <p:nvPr/>
          </p:nvSpPr>
          <p:spPr>
            <a:xfrm>
              <a:off x="9415279" y="5807137"/>
              <a:ext cx="109728" cy="10972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5980517-415F-4CDE-9E5C-89D7E0BD3D2A}"/>
                </a:ext>
              </a:extLst>
            </p:cNvPr>
            <p:cNvSpPr/>
            <p:nvPr/>
          </p:nvSpPr>
          <p:spPr>
            <a:xfrm>
              <a:off x="9667638" y="5546049"/>
              <a:ext cx="109728" cy="10972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EE41530B-61B1-4D7B-91F7-D61490F0E640}"/>
                </a:ext>
              </a:extLst>
            </p:cNvPr>
            <p:cNvSpPr/>
            <p:nvPr/>
          </p:nvSpPr>
          <p:spPr>
            <a:xfrm>
              <a:off x="9905912" y="5335747"/>
              <a:ext cx="109728" cy="10972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AF8A8AF4-ECFD-4BB4-B901-BD337FD41863}"/>
                </a:ext>
              </a:extLst>
            </p:cNvPr>
            <p:cNvSpPr/>
            <p:nvPr/>
          </p:nvSpPr>
          <p:spPr>
            <a:xfrm>
              <a:off x="10031252" y="5248769"/>
              <a:ext cx="109728" cy="10972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37AF2F9-F562-49F9-A357-11420E017A45}"/>
                </a:ext>
              </a:extLst>
            </p:cNvPr>
            <p:cNvSpPr/>
            <p:nvPr/>
          </p:nvSpPr>
          <p:spPr>
            <a:xfrm>
              <a:off x="10471163" y="4843005"/>
              <a:ext cx="109728" cy="10972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E4D2C3F-5506-4683-ABCE-C8E76C6022FD}"/>
                </a:ext>
              </a:extLst>
            </p:cNvPr>
            <p:cNvSpPr/>
            <p:nvPr/>
          </p:nvSpPr>
          <p:spPr>
            <a:xfrm>
              <a:off x="9978834" y="5286625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749E6D0E-782F-4316-8C50-ED404E06B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08" y="137160"/>
            <a:ext cx="3584448" cy="3584448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0B5F6137-BD5E-4BB8-9166-251788FA93B6}"/>
              </a:ext>
            </a:extLst>
          </p:cNvPr>
          <p:cNvSpPr txBox="1"/>
          <p:nvPr/>
        </p:nvSpPr>
        <p:spPr>
          <a:xfrm>
            <a:off x="79435" y="399104"/>
            <a:ext cx="196291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Mesh Domain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A894672-2C6B-47A9-AE38-516D14EA849A}"/>
              </a:ext>
            </a:extLst>
          </p:cNvPr>
          <p:cNvSpPr txBox="1"/>
          <p:nvPr/>
        </p:nvSpPr>
        <p:spPr>
          <a:xfrm>
            <a:off x="95828" y="4077651"/>
            <a:ext cx="196291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Texture Domain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F92A22A-8302-4375-9D45-760D9C28AF4A}"/>
              </a:ext>
            </a:extLst>
          </p:cNvPr>
          <p:cNvSpPr/>
          <p:nvPr/>
        </p:nvSpPr>
        <p:spPr>
          <a:xfrm>
            <a:off x="10140980" y="2760807"/>
            <a:ext cx="22676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Reproduces</a:t>
            </a:r>
            <a:br>
              <a:rPr lang="en-US" sz="2000" dirty="0"/>
            </a:br>
            <a:r>
              <a:rPr lang="en-US" sz="2000" dirty="0"/>
              <a:t>bilinear in interior cells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F81C9138-9483-4231-8582-D2673C6E9A5A}"/>
              </a:ext>
            </a:extLst>
          </p:cNvPr>
          <p:cNvSpPr/>
          <p:nvPr/>
        </p:nvSpPr>
        <p:spPr>
          <a:xfrm>
            <a:off x="10142893" y="1797539"/>
            <a:ext cx="19991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Partition of unity (after normalization)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8E4DE5-3878-4C59-BF70-22ED27BDAFD4}"/>
              </a:ext>
            </a:extLst>
          </p:cNvPr>
          <p:cNvGrpSpPr/>
          <p:nvPr/>
        </p:nvGrpSpPr>
        <p:grpSpPr>
          <a:xfrm>
            <a:off x="8492457" y="4065528"/>
            <a:ext cx="2800742" cy="2523285"/>
            <a:chOff x="8492457" y="4065528"/>
            <a:chExt cx="2800742" cy="2523285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9DB01F9-4E8A-4F62-AC01-267DF471AD9C}"/>
                </a:ext>
              </a:extLst>
            </p:cNvPr>
            <p:cNvCxnSpPr>
              <a:cxnSpLocks/>
            </p:cNvCxnSpPr>
            <p:nvPr/>
          </p:nvCxnSpPr>
          <p:spPr>
            <a:xfrm>
              <a:off x="8492457" y="5327400"/>
              <a:ext cx="154648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3945746-2840-49AF-A452-2A980AEBA81A}"/>
                </a:ext>
              </a:extLst>
            </p:cNvPr>
            <p:cNvCxnSpPr>
              <a:cxnSpLocks/>
            </p:cNvCxnSpPr>
            <p:nvPr/>
          </p:nvCxnSpPr>
          <p:spPr>
            <a:xfrm>
              <a:off x="8492457" y="4239715"/>
              <a:ext cx="280074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147604A-D071-4F66-9221-022BE3396797}"/>
                </a:ext>
              </a:extLst>
            </p:cNvPr>
            <p:cNvCxnSpPr>
              <a:cxnSpLocks/>
            </p:cNvCxnSpPr>
            <p:nvPr/>
          </p:nvCxnSpPr>
          <p:spPr>
            <a:xfrm>
              <a:off x="8492457" y="6403795"/>
              <a:ext cx="41755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757884D-6B7C-4972-843C-091210A1E3D9}"/>
                </a:ext>
              </a:extLst>
            </p:cNvPr>
            <p:cNvCxnSpPr>
              <a:cxnSpLocks/>
            </p:cNvCxnSpPr>
            <p:nvPr/>
          </p:nvCxnSpPr>
          <p:spPr>
            <a:xfrm>
              <a:off x="9740154" y="4083747"/>
              <a:ext cx="0" cy="153029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F4B493E5-30BB-49F6-A596-83747EFE67EB}"/>
                </a:ext>
              </a:extLst>
            </p:cNvPr>
            <p:cNvCxnSpPr>
              <a:cxnSpLocks/>
            </p:cNvCxnSpPr>
            <p:nvPr/>
          </p:nvCxnSpPr>
          <p:spPr>
            <a:xfrm>
              <a:off x="10833624" y="4093745"/>
              <a:ext cx="0" cy="52016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DDD0299A-F50C-4AEF-AB7E-A32678DE0E1C}"/>
                </a:ext>
              </a:extLst>
            </p:cNvPr>
            <p:cNvCxnSpPr>
              <a:cxnSpLocks/>
            </p:cNvCxnSpPr>
            <p:nvPr/>
          </p:nvCxnSpPr>
          <p:spPr>
            <a:xfrm>
              <a:off x="8654735" y="4065528"/>
              <a:ext cx="0" cy="252328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C33B4198-FDBB-4581-A73A-7237ABD63ACF}"/>
              </a:ext>
            </a:extLst>
          </p:cNvPr>
          <p:cNvGrpSpPr/>
          <p:nvPr/>
        </p:nvGrpSpPr>
        <p:grpSpPr>
          <a:xfrm>
            <a:off x="5286375" y="4858894"/>
            <a:ext cx="2561259" cy="1793187"/>
            <a:chOff x="5286375" y="4858894"/>
            <a:chExt cx="2561259" cy="1793187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FA060BAF-0E00-43D1-986D-D3BE436D1A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75247" y="5332480"/>
              <a:ext cx="1372387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DE064B9D-FD57-4AA1-B149-8E8EAD2795E0}"/>
                </a:ext>
              </a:extLst>
            </p:cNvPr>
            <p:cNvCxnSpPr>
              <a:cxnSpLocks/>
            </p:cNvCxnSpPr>
            <p:nvPr/>
          </p:nvCxnSpPr>
          <p:spPr>
            <a:xfrm>
              <a:off x="5286375" y="6400800"/>
              <a:ext cx="256125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918E204-C6DE-4C3D-86A9-800D9B73DC3A}"/>
                </a:ext>
              </a:extLst>
            </p:cNvPr>
            <p:cNvCxnSpPr>
              <a:cxnSpLocks/>
            </p:cNvCxnSpPr>
            <p:nvPr/>
          </p:nvCxnSpPr>
          <p:spPr>
            <a:xfrm>
              <a:off x="7054367" y="4858894"/>
              <a:ext cx="0" cy="176596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2409A22E-2B92-44AE-BF34-CA400EF2147E}"/>
                </a:ext>
              </a:extLst>
            </p:cNvPr>
            <p:cNvCxnSpPr>
              <a:cxnSpLocks/>
            </p:cNvCxnSpPr>
            <p:nvPr/>
          </p:nvCxnSpPr>
          <p:spPr>
            <a:xfrm>
              <a:off x="5991699" y="5759784"/>
              <a:ext cx="0" cy="89229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267F0EA-BDB9-A05E-8152-4278F0106BB9}"/>
              </a:ext>
            </a:extLst>
          </p:cNvPr>
          <p:cNvGrpSpPr/>
          <p:nvPr/>
        </p:nvGrpSpPr>
        <p:grpSpPr>
          <a:xfrm>
            <a:off x="5622414" y="4631194"/>
            <a:ext cx="1649985" cy="1447987"/>
            <a:chOff x="9089913" y="4723547"/>
            <a:chExt cx="1649985" cy="144798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B27A88B-2D80-C758-8180-BCA9BB9B8A33}"/>
                </a:ext>
              </a:extLst>
            </p:cNvPr>
            <p:cNvSpPr/>
            <p:nvPr/>
          </p:nvSpPr>
          <p:spPr>
            <a:xfrm>
              <a:off x="10630170" y="4723547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4849D11-5301-1774-1960-A8ABB14985D1}"/>
                </a:ext>
              </a:extLst>
            </p:cNvPr>
            <p:cNvSpPr/>
            <p:nvPr/>
          </p:nvSpPr>
          <p:spPr>
            <a:xfrm>
              <a:off x="10244530" y="5055153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7A64D63-043D-14EC-DADE-73980E263970}"/>
                </a:ext>
              </a:extLst>
            </p:cNvPr>
            <p:cNvSpPr/>
            <p:nvPr/>
          </p:nvSpPr>
          <p:spPr>
            <a:xfrm>
              <a:off x="9794764" y="5474487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D202B66-04EE-CC2B-E696-8026396BF3A1}"/>
                </a:ext>
              </a:extLst>
            </p:cNvPr>
            <p:cNvSpPr/>
            <p:nvPr/>
          </p:nvSpPr>
          <p:spPr>
            <a:xfrm>
              <a:off x="9525007" y="5667281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88A5A9D-4830-44FD-6D23-96B1C74D8D8B}"/>
                </a:ext>
              </a:extLst>
            </p:cNvPr>
            <p:cNvSpPr/>
            <p:nvPr/>
          </p:nvSpPr>
          <p:spPr>
            <a:xfrm>
              <a:off x="9089913" y="6061806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0F3B753-ED0A-96D6-B338-780C1F370168}"/>
                </a:ext>
              </a:extLst>
            </p:cNvPr>
            <p:cNvSpPr/>
            <p:nvPr/>
          </p:nvSpPr>
          <p:spPr>
            <a:xfrm>
              <a:off x="9415279" y="5807137"/>
              <a:ext cx="109728" cy="10972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D8DA5B0-3538-F7C2-4338-40B18F2E1360}"/>
                </a:ext>
              </a:extLst>
            </p:cNvPr>
            <p:cNvSpPr/>
            <p:nvPr/>
          </p:nvSpPr>
          <p:spPr>
            <a:xfrm>
              <a:off x="9659954" y="5561417"/>
              <a:ext cx="109728" cy="10972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06901F8-481A-7AAC-2ADC-4C0E927B0D35}"/>
                </a:ext>
              </a:extLst>
            </p:cNvPr>
            <p:cNvSpPr/>
            <p:nvPr/>
          </p:nvSpPr>
          <p:spPr>
            <a:xfrm>
              <a:off x="9898228" y="5358799"/>
              <a:ext cx="109728" cy="10972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A93B75D-43A0-C989-18A5-1402F16A6266}"/>
                </a:ext>
              </a:extLst>
            </p:cNvPr>
            <p:cNvSpPr/>
            <p:nvPr/>
          </p:nvSpPr>
          <p:spPr>
            <a:xfrm>
              <a:off x="10031252" y="5264137"/>
              <a:ext cx="109728" cy="10972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57E93D4-A055-D12F-CF4A-1813753E1295}"/>
                </a:ext>
              </a:extLst>
            </p:cNvPr>
            <p:cNvSpPr/>
            <p:nvPr/>
          </p:nvSpPr>
          <p:spPr>
            <a:xfrm>
              <a:off x="10471163" y="4873741"/>
              <a:ext cx="109728" cy="10972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5491324-1C05-CE8C-43FC-85CF39C504D1}"/>
                </a:ext>
              </a:extLst>
            </p:cNvPr>
            <p:cNvSpPr/>
            <p:nvPr/>
          </p:nvSpPr>
          <p:spPr>
            <a:xfrm>
              <a:off x="9978834" y="5286625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81175ACA-63EA-C31A-688C-2F9D7C90859D}"/>
              </a:ext>
            </a:extLst>
          </p:cNvPr>
          <p:cNvSpPr/>
          <p:nvPr/>
        </p:nvSpPr>
        <p:spPr>
          <a:xfrm>
            <a:off x="10160586" y="629039"/>
            <a:ext cx="2064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Piecewise quadratic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6DBF21-1EC8-AC06-3F78-294E3808E666}"/>
              </a:ext>
            </a:extLst>
          </p:cNvPr>
          <p:cNvSpPr/>
          <p:nvPr/>
        </p:nvSpPr>
        <p:spPr>
          <a:xfrm>
            <a:off x="10160586" y="166718"/>
            <a:ext cx="19991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Continuous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982B87-A70D-5A42-B0EE-4026D4F0764D}"/>
              </a:ext>
            </a:extLst>
          </p:cNvPr>
          <p:cNvSpPr/>
          <p:nvPr/>
        </p:nvSpPr>
        <p:spPr>
          <a:xfrm>
            <a:off x="10160585" y="1322792"/>
            <a:ext cx="20643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Interpolatory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4033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91" grpId="0"/>
      <p:bldP spid="92" grpId="0"/>
      <p:bldP spid="9" grpId="0"/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15F96-548B-8A63-58BC-72FF0777B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AFE31-7E1D-49DD-6A8F-2F5F4ACCA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Finite Elements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2EF97F5A-8530-7C5C-DA6D-DC3781B826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Given a texel node,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𝒩</m:t>
                    </m:r>
                  </m:oMath>
                </a14:m>
                <a:r>
                  <a:rPr lang="en-US" dirty="0"/>
                  <a:t>, denote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 the associated function (continuous on the mesh, by construction).</a:t>
                </a:r>
              </a:p>
              <a:p>
                <a:pPr marL="396875" indent="-396875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Given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𝒩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dirty="0"/>
                  <a:t>, the associated scalar function,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 will be continuous on the mesh: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≡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𝒩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          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2EF97F5A-8530-7C5C-DA6D-DC3781B826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>
            <a:extLst>
              <a:ext uri="{FF2B5EF4-FFF2-40B4-BE49-F238E27FC236}">
                <a16:creationId xmlns:a16="http://schemas.microsoft.com/office/drawing/2014/main" id="{5E4750F3-0C53-4542-F7E9-C24257A50A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073" y="3083067"/>
            <a:ext cx="3474720" cy="34747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E301080-0817-9863-AA95-EB9C5F08EF61}"/>
                  </a:ext>
                </a:extLst>
              </p:cNvPr>
              <p:cNvSpPr txBox="1"/>
              <p:nvPr/>
            </p:nvSpPr>
            <p:spPr>
              <a:xfrm>
                <a:off x="9641610" y="6086893"/>
                <a:ext cx="1436291" cy="369332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 w="25400"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0,1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×[0,1]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E301080-0817-9863-AA95-EB9C5F08EF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1610" y="6086893"/>
                <a:ext cx="1436291" cy="369332"/>
              </a:xfrm>
              <a:prstGeom prst="rect">
                <a:avLst/>
              </a:prstGeom>
              <a:blipFill>
                <a:blip r:embed="rId5"/>
                <a:stretch>
                  <a:fillRect b="-12500"/>
                </a:stretch>
              </a:blipFill>
              <a:ln w="25400"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961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CD110-5961-7762-1413-A4F9A4DEA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DC782-CCEB-9AE0-663C-22E44D102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Finite Elements [Variation]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08D971-AA4E-8F4E-A55B-C065934C56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Use quadratic polygonal Lagrange elements (e.g. [Bunge, </a:t>
            </a:r>
            <a:r>
              <a:rPr lang="en-US" i="1" dirty="0"/>
              <a:t>et al</a:t>
            </a:r>
            <a:r>
              <a:rPr lang="en-US" dirty="0"/>
              <a:t>., 2022]) to define continuous elements across the seam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Avoid having to select a triangulation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F93C12-2948-0BFF-3083-21EEF97C53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426" r="24262" b="5503"/>
          <a:stretch/>
        </p:blipFill>
        <p:spPr>
          <a:xfrm>
            <a:off x="4230930" y="4193082"/>
            <a:ext cx="3797502" cy="2458999"/>
          </a:xfrm>
          <a:prstGeom prst="rect">
            <a:avLst/>
          </a:prstGeom>
          <a:ln w="38100"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6FE2511-472D-17A1-AA81-782613E16AAF}"/>
              </a:ext>
            </a:extLst>
          </p:cNvPr>
          <p:cNvGrpSpPr/>
          <p:nvPr/>
        </p:nvGrpSpPr>
        <p:grpSpPr>
          <a:xfrm>
            <a:off x="8492457" y="4065528"/>
            <a:ext cx="2800742" cy="2523285"/>
            <a:chOff x="8492457" y="4065528"/>
            <a:chExt cx="2800742" cy="252328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E914631-0CC7-82D9-5BE4-674907632776}"/>
                </a:ext>
              </a:extLst>
            </p:cNvPr>
            <p:cNvCxnSpPr>
              <a:cxnSpLocks/>
            </p:cNvCxnSpPr>
            <p:nvPr/>
          </p:nvCxnSpPr>
          <p:spPr>
            <a:xfrm>
              <a:off x="8492457" y="5327400"/>
              <a:ext cx="154648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98E4F2E-F5D3-7CBE-5598-2330AE25ECA0}"/>
                </a:ext>
              </a:extLst>
            </p:cNvPr>
            <p:cNvCxnSpPr>
              <a:cxnSpLocks/>
            </p:cNvCxnSpPr>
            <p:nvPr/>
          </p:nvCxnSpPr>
          <p:spPr>
            <a:xfrm>
              <a:off x="8492457" y="4239715"/>
              <a:ext cx="280074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B70909C-4213-DAB4-C83A-422EFA9C4005}"/>
                </a:ext>
              </a:extLst>
            </p:cNvPr>
            <p:cNvCxnSpPr>
              <a:cxnSpLocks/>
            </p:cNvCxnSpPr>
            <p:nvPr/>
          </p:nvCxnSpPr>
          <p:spPr>
            <a:xfrm>
              <a:off x="8492457" y="6403795"/>
              <a:ext cx="41755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66880E5-7856-D116-645F-DFA192598ED3}"/>
                </a:ext>
              </a:extLst>
            </p:cNvPr>
            <p:cNvCxnSpPr>
              <a:cxnSpLocks/>
            </p:cNvCxnSpPr>
            <p:nvPr/>
          </p:nvCxnSpPr>
          <p:spPr>
            <a:xfrm>
              <a:off x="9740154" y="4083747"/>
              <a:ext cx="0" cy="153029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14A291A-0BC0-65D4-D89C-92EF06C292F1}"/>
                </a:ext>
              </a:extLst>
            </p:cNvPr>
            <p:cNvCxnSpPr>
              <a:cxnSpLocks/>
            </p:cNvCxnSpPr>
            <p:nvPr/>
          </p:nvCxnSpPr>
          <p:spPr>
            <a:xfrm>
              <a:off x="10833624" y="4093745"/>
              <a:ext cx="0" cy="52016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5C571E7-5273-3B57-B252-7417790295EC}"/>
                </a:ext>
              </a:extLst>
            </p:cNvPr>
            <p:cNvCxnSpPr>
              <a:cxnSpLocks/>
            </p:cNvCxnSpPr>
            <p:nvPr/>
          </p:nvCxnSpPr>
          <p:spPr>
            <a:xfrm>
              <a:off x="8654735" y="4065528"/>
              <a:ext cx="0" cy="252328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325D1EC6-4B64-EDA8-D18C-7CAC9F66F5C9}"/>
              </a:ext>
            </a:extLst>
          </p:cNvPr>
          <p:cNvSpPr/>
          <p:nvPr/>
        </p:nvSpPr>
        <p:spPr>
          <a:xfrm>
            <a:off x="4230929" y="4209647"/>
            <a:ext cx="3616705" cy="244243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3CF3B4-51A0-47ED-D25D-FDAA14E46F70}"/>
              </a:ext>
            </a:extLst>
          </p:cNvPr>
          <p:cNvSpPr/>
          <p:nvPr/>
        </p:nvSpPr>
        <p:spPr>
          <a:xfrm>
            <a:off x="8492457" y="4077651"/>
            <a:ext cx="2947808" cy="2574422"/>
          </a:xfrm>
          <a:prstGeom prst="rect">
            <a:avLst/>
          </a:prstGeom>
          <a:noFill/>
          <a:ln w="38100">
            <a:solidFill>
              <a:srgbClr val="617B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5A96D8-63C2-CC38-FD76-1BF45D77E88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2495" y="4077651"/>
            <a:ext cx="5017770" cy="268986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0D3AEDC-C11D-066B-0A89-B53695B5D10E}"/>
              </a:ext>
            </a:extLst>
          </p:cNvPr>
          <p:cNvGrpSpPr/>
          <p:nvPr/>
        </p:nvGrpSpPr>
        <p:grpSpPr>
          <a:xfrm>
            <a:off x="5286375" y="4858894"/>
            <a:ext cx="2561259" cy="1793187"/>
            <a:chOff x="5286375" y="4858894"/>
            <a:chExt cx="2561259" cy="17931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C274C7B-80E7-4EFA-2E88-E64B193624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75247" y="5332480"/>
              <a:ext cx="1372387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EF1B7AF-AFCA-8E25-8407-76E5B6D39435}"/>
                </a:ext>
              </a:extLst>
            </p:cNvPr>
            <p:cNvCxnSpPr>
              <a:cxnSpLocks/>
            </p:cNvCxnSpPr>
            <p:nvPr/>
          </p:nvCxnSpPr>
          <p:spPr>
            <a:xfrm>
              <a:off x="5286375" y="6400800"/>
              <a:ext cx="256125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1937EDD-6AA1-E47E-76C5-4C19744B6EE6}"/>
                </a:ext>
              </a:extLst>
            </p:cNvPr>
            <p:cNvCxnSpPr>
              <a:cxnSpLocks/>
            </p:cNvCxnSpPr>
            <p:nvPr/>
          </p:nvCxnSpPr>
          <p:spPr>
            <a:xfrm>
              <a:off x="7054367" y="4858894"/>
              <a:ext cx="0" cy="176596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A72FE17-CD4D-BDA8-E191-67B000256EBC}"/>
                </a:ext>
              </a:extLst>
            </p:cNvPr>
            <p:cNvCxnSpPr>
              <a:cxnSpLocks/>
            </p:cNvCxnSpPr>
            <p:nvPr/>
          </p:nvCxnSpPr>
          <p:spPr>
            <a:xfrm>
              <a:off x="5991699" y="5759784"/>
              <a:ext cx="0" cy="89229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B566297E-2A13-D314-D341-E2AA520D44C4}"/>
              </a:ext>
            </a:extLst>
          </p:cNvPr>
          <p:cNvSpPr/>
          <p:nvPr/>
        </p:nvSpPr>
        <p:spPr>
          <a:xfrm>
            <a:off x="5203166" y="6337012"/>
            <a:ext cx="137160" cy="137160"/>
          </a:xfrm>
          <a:prstGeom prst="ellipse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55A458F-B4CB-C872-10ED-A821CB433B8A}"/>
              </a:ext>
            </a:extLst>
          </p:cNvPr>
          <p:cNvSpPr/>
          <p:nvPr/>
        </p:nvSpPr>
        <p:spPr>
          <a:xfrm>
            <a:off x="5927957" y="5698820"/>
            <a:ext cx="137160" cy="137160"/>
          </a:xfrm>
          <a:prstGeom prst="ellipse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96F8D1A-FBBE-1BF7-3D0E-802B740BD9B5}"/>
              </a:ext>
            </a:extLst>
          </p:cNvPr>
          <p:cNvSpPr/>
          <p:nvPr/>
        </p:nvSpPr>
        <p:spPr>
          <a:xfrm>
            <a:off x="6422366" y="5282800"/>
            <a:ext cx="137160" cy="137160"/>
          </a:xfrm>
          <a:prstGeom prst="ellipse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B5C27C3-2E35-5687-F961-326B1A721DE0}"/>
              </a:ext>
            </a:extLst>
          </p:cNvPr>
          <p:cNvSpPr/>
          <p:nvPr/>
        </p:nvSpPr>
        <p:spPr>
          <a:xfrm>
            <a:off x="6991076" y="4790524"/>
            <a:ext cx="137160" cy="137160"/>
          </a:xfrm>
          <a:prstGeom prst="ellipse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408E814-102C-DCE6-F58D-2DE947DD177E}"/>
              </a:ext>
            </a:extLst>
          </p:cNvPr>
          <p:cNvSpPr/>
          <p:nvPr/>
        </p:nvSpPr>
        <p:spPr>
          <a:xfrm>
            <a:off x="6419826" y="5280260"/>
            <a:ext cx="137160" cy="137160"/>
          </a:xfrm>
          <a:prstGeom prst="ellipse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5EF0D9A-7B46-2B24-5CF0-450C9FA2A66B}"/>
              </a:ext>
            </a:extLst>
          </p:cNvPr>
          <p:cNvSpPr/>
          <p:nvPr/>
        </p:nvSpPr>
        <p:spPr>
          <a:xfrm>
            <a:off x="8773024" y="6349533"/>
            <a:ext cx="137160" cy="137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A217A73-5D26-F849-E722-3352FC785BD7}"/>
              </a:ext>
            </a:extLst>
          </p:cNvPr>
          <p:cNvSpPr/>
          <p:nvPr/>
        </p:nvSpPr>
        <p:spPr>
          <a:xfrm>
            <a:off x="9672152" y="5531465"/>
            <a:ext cx="137160" cy="137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D9E0815-220E-5457-6F7E-120A114EDF38}"/>
              </a:ext>
            </a:extLst>
          </p:cNvPr>
          <p:cNvSpPr/>
          <p:nvPr/>
        </p:nvSpPr>
        <p:spPr>
          <a:xfrm>
            <a:off x="10770625" y="4547069"/>
            <a:ext cx="137160" cy="137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11FB3DA-5EFB-BEE8-F3FD-1BFB12F1EE14}"/>
              </a:ext>
            </a:extLst>
          </p:cNvPr>
          <p:cNvSpPr/>
          <p:nvPr/>
        </p:nvSpPr>
        <p:spPr>
          <a:xfrm>
            <a:off x="9988795" y="5266933"/>
            <a:ext cx="137160" cy="137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40CCF27-33D9-E6E0-DECC-40C8EDA3C18F}"/>
              </a:ext>
            </a:extLst>
          </p:cNvPr>
          <p:cNvGrpSpPr/>
          <p:nvPr/>
        </p:nvGrpSpPr>
        <p:grpSpPr>
          <a:xfrm>
            <a:off x="5298280" y="4536703"/>
            <a:ext cx="2113979" cy="1832798"/>
            <a:chOff x="8756136" y="4631093"/>
            <a:chExt cx="2113979" cy="1832798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4AD85C7-692A-50D3-D845-5F9580D8FE26}"/>
                </a:ext>
              </a:extLst>
            </p:cNvPr>
            <p:cNvSpPr/>
            <p:nvPr/>
          </p:nvSpPr>
          <p:spPr>
            <a:xfrm>
              <a:off x="9980861" y="5282301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A0AD666-7F92-1D97-CD30-F4C8A5C1FD51}"/>
                </a:ext>
              </a:extLst>
            </p:cNvPr>
            <p:cNvSpPr/>
            <p:nvPr/>
          </p:nvSpPr>
          <p:spPr>
            <a:xfrm>
              <a:off x="10732955" y="4631093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62408A2-CB91-628C-7A29-40E6C8E9A492}"/>
                </a:ext>
              </a:extLst>
            </p:cNvPr>
            <p:cNvSpPr/>
            <p:nvPr/>
          </p:nvSpPr>
          <p:spPr>
            <a:xfrm>
              <a:off x="9648330" y="5575819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291FB34-C6CA-CE38-C775-32C1CB799F7A}"/>
                </a:ext>
              </a:extLst>
            </p:cNvPr>
            <p:cNvSpPr/>
            <p:nvPr/>
          </p:nvSpPr>
          <p:spPr>
            <a:xfrm>
              <a:off x="8756136" y="6326731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43" name="Oval 42">
            <a:extLst>
              <a:ext uri="{FF2B5EF4-FFF2-40B4-BE49-F238E27FC236}">
                <a16:creationId xmlns:a16="http://schemas.microsoft.com/office/drawing/2014/main" id="{9ADDA36A-820F-688A-1CE2-C1A2092C0776}"/>
              </a:ext>
            </a:extLst>
          </p:cNvPr>
          <p:cNvSpPr/>
          <p:nvPr/>
        </p:nvSpPr>
        <p:spPr>
          <a:xfrm>
            <a:off x="8675054" y="6444058"/>
            <a:ext cx="137160" cy="137160"/>
          </a:xfrm>
          <a:prstGeom prst="ellipse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FECD4A4-5D15-5A8C-AA21-C83E1915BB9E}"/>
              </a:ext>
            </a:extLst>
          </p:cNvPr>
          <p:cNvSpPr/>
          <p:nvPr/>
        </p:nvSpPr>
        <p:spPr>
          <a:xfrm>
            <a:off x="9406529" y="5774880"/>
            <a:ext cx="137160" cy="13716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28D0F31-9BE1-BBEE-C669-AB2E96820711}"/>
              </a:ext>
            </a:extLst>
          </p:cNvPr>
          <p:cNvSpPr/>
          <p:nvPr/>
        </p:nvSpPr>
        <p:spPr>
          <a:xfrm>
            <a:off x="9907082" y="5340452"/>
            <a:ext cx="137160" cy="137160"/>
          </a:xfrm>
          <a:prstGeom prst="ellipse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1231365-F128-A71F-70A1-50AA12645B95}"/>
              </a:ext>
            </a:extLst>
          </p:cNvPr>
          <p:cNvSpPr/>
          <p:nvPr/>
        </p:nvSpPr>
        <p:spPr>
          <a:xfrm>
            <a:off x="10477332" y="4812546"/>
            <a:ext cx="137160" cy="13716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052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70E7D-6B46-3CFA-BB3A-3D98EB07B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D6F69-C703-FCD9-CDAC-D728F83EF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DD47E0-B34F-87A5-921E-9F6A88F72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  <a:p>
            <a:r>
              <a:rPr lang="en-US" dirty="0"/>
              <a:t>Implementation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Finite Elements</a:t>
            </a:r>
          </a:p>
          <a:p>
            <a:pPr lvl="1"/>
            <a:r>
              <a:rPr lang="en-US" dirty="0"/>
              <a:t>Derivatives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Metrics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Applications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0097578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55385-97A3-33C4-3259-C5A8FA372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A6E16-26B0-8866-0F8E-8F0E59AF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C008-A57C-1E37-C728-EE34931C35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i="1" dirty="0"/>
              <a:t>differential</a:t>
            </a:r>
            <a:r>
              <a:rPr lang="en-US" dirty="0"/>
              <a:t> describes how a signal changes as we move in different directions over the domain.</a:t>
            </a:r>
          </a:p>
          <a:p>
            <a:pPr marL="457200" lvl="1" indent="0">
              <a:buNone/>
            </a:pPr>
            <a:r>
              <a:rPr lang="en-US" b="1" dirty="0"/>
              <a:t>Continuous</a:t>
            </a:r>
            <a:r>
              <a:rPr lang="en-US" dirty="0"/>
              <a:t>: At </a:t>
            </a:r>
            <a:r>
              <a:rPr lang="en-US" u="sng" dirty="0"/>
              <a:t>each point</a:t>
            </a:r>
            <a:r>
              <a:rPr lang="en-US" dirty="0"/>
              <a:t>, for </a:t>
            </a:r>
            <a:r>
              <a:rPr lang="en-US" u="sng" dirty="0"/>
              <a:t>each tangent direction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describes the change of the signal along the</a:t>
            </a:r>
            <a:br>
              <a:rPr lang="en-US" dirty="0"/>
            </a:br>
            <a:r>
              <a:rPr lang="en-US" dirty="0"/>
              <a:t>tangent direction</a:t>
            </a:r>
          </a:p>
        </p:txBody>
      </p:sp>
      <p:pic>
        <p:nvPicPr>
          <p:cNvPr id="7" name="Picture 6" descr="A black square object on a white background&#10;&#10;AI-generated content may be incorrect.">
            <a:extLst>
              <a:ext uri="{FF2B5EF4-FFF2-40B4-BE49-F238E27FC236}">
                <a16:creationId xmlns:a16="http://schemas.microsoft.com/office/drawing/2014/main" id="{4E298873-90CA-104B-91B0-9A9EDB16D62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50" y="2287348"/>
            <a:ext cx="4572000" cy="4572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96E10B-4B08-09E3-CFDE-2F288420C2B0}"/>
              </a:ext>
            </a:extLst>
          </p:cNvPr>
          <p:cNvCxnSpPr/>
          <p:nvPr/>
        </p:nvCxnSpPr>
        <p:spPr>
          <a:xfrm flipV="1">
            <a:off x="9370577" y="4563908"/>
            <a:ext cx="0" cy="1917812"/>
          </a:xfrm>
          <a:prstGeom prst="line">
            <a:avLst/>
          </a:prstGeom>
          <a:ln w="381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ack and white curved object&#10;&#10;AI-generated content may be incorrect.">
            <a:extLst>
              <a:ext uri="{FF2B5EF4-FFF2-40B4-BE49-F238E27FC236}">
                <a16:creationId xmlns:a16="http://schemas.microsoft.com/office/drawing/2014/main" id="{74A1816E-BA81-B5EE-91F3-AE882624DC6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952" y="2286000"/>
            <a:ext cx="4572000" cy="4572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803B5D2-9562-9A7E-922C-8C93E681CEDD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9330117" y="4522100"/>
            <a:ext cx="91440" cy="9144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399A4D-DE0E-6243-8324-E391F6F6DBD9}"/>
              </a:ext>
            </a:extLst>
          </p:cNvPr>
          <p:cNvGrpSpPr/>
          <p:nvPr/>
        </p:nvGrpSpPr>
        <p:grpSpPr>
          <a:xfrm>
            <a:off x="9140972" y="6278508"/>
            <a:ext cx="432058" cy="428855"/>
            <a:chOff x="9140972" y="6278508"/>
            <a:chExt cx="432058" cy="428855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286652E-4026-DE78-01CB-908F9F7483FD}"/>
                </a:ext>
              </a:extLst>
            </p:cNvPr>
            <p:cNvCxnSpPr/>
            <p:nvPr/>
          </p:nvCxnSpPr>
          <p:spPr>
            <a:xfrm>
              <a:off x="9370729" y="6481720"/>
              <a:ext cx="202301" cy="15374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3C12221-6C1C-AB62-16D7-F7A260F8680A}"/>
                </a:ext>
              </a:extLst>
            </p:cNvPr>
            <p:cNvCxnSpPr>
              <a:cxnSpLocks/>
            </p:cNvCxnSpPr>
            <p:nvPr/>
          </p:nvCxnSpPr>
          <p:spPr>
            <a:xfrm rot="4320000">
              <a:off x="9226255" y="6529338"/>
              <a:ext cx="202301" cy="15374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540C9B8-ABA9-524E-600E-D39390CD3AEE}"/>
                </a:ext>
              </a:extLst>
            </p:cNvPr>
            <p:cNvCxnSpPr>
              <a:cxnSpLocks/>
            </p:cNvCxnSpPr>
            <p:nvPr/>
          </p:nvCxnSpPr>
          <p:spPr>
            <a:xfrm rot="8640000">
              <a:off x="9140972" y="6402386"/>
              <a:ext cx="202301" cy="15374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4F58856-D492-EC62-A3D1-4AEF6EFF6338}"/>
                </a:ext>
              </a:extLst>
            </p:cNvPr>
            <p:cNvCxnSpPr>
              <a:cxnSpLocks/>
            </p:cNvCxnSpPr>
            <p:nvPr/>
          </p:nvCxnSpPr>
          <p:spPr>
            <a:xfrm rot="12960000">
              <a:off x="9232603" y="6278508"/>
              <a:ext cx="202301" cy="15374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4B28C85-412F-36EA-F587-BEDD784E7314}"/>
                </a:ext>
              </a:extLst>
            </p:cNvPr>
            <p:cNvCxnSpPr>
              <a:cxnSpLocks/>
            </p:cNvCxnSpPr>
            <p:nvPr/>
          </p:nvCxnSpPr>
          <p:spPr>
            <a:xfrm rot="17280000">
              <a:off x="9373897" y="6332484"/>
              <a:ext cx="202301" cy="15374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1D0E433-1209-636C-DF7C-176C1035961F}"/>
              </a:ext>
            </a:extLst>
          </p:cNvPr>
          <p:cNvGrpSpPr/>
          <p:nvPr/>
        </p:nvGrpSpPr>
        <p:grpSpPr>
          <a:xfrm rot="19200000">
            <a:off x="9143598" y="6281133"/>
            <a:ext cx="432058" cy="428855"/>
            <a:chOff x="9140972" y="6278508"/>
            <a:chExt cx="432058" cy="428855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95FB9AD-C200-7DFF-5C97-A330A37E6BF1}"/>
                </a:ext>
              </a:extLst>
            </p:cNvPr>
            <p:cNvCxnSpPr/>
            <p:nvPr/>
          </p:nvCxnSpPr>
          <p:spPr>
            <a:xfrm>
              <a:off x="9370729" y="6481720"/>
              <a:ext cx="202301" cy="15374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D198A50-2C10-B874-758F-2A896E3D9728}"/>
                </a:ext>
              </a:extLst>
            </p:cNvPr>
            <p:cNvCxnSpPr>
              <a:cxnSpLocks/>
            </p:cNvCxnSpPr>
            <p:nvPr/>
          </p:nvCxnSpPr>
          <p:spPr>
            <a:xfrm rot="4320000">
              <a:off x="9226255" y="6529338"/>
              <a:ext cx="202301" cy="15374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2014218-724F-6D7C-3F5D-F29012C897AE}"/>
                </a:ext>
              </a:extLst>
            </p:cNvPr>
            <p:cNvCxnSpPr>
              <a:cxnSpLocks/>
            </p:cNvCxnSpPr>
            <p:nvPr/>
          </p:nvCxnSpPr>
          <p:spPr>
            <a:xfrm rot="8640000">
              <a:off x="9140972" y="6402386"/>
              <a:ext cx="202301" cy="15374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85A6638-DC04-27FA-5B92-3AE9F704F172}"/>
                </a:ext>
              </a:extLst>
            </p:cNvPr>
            <p:cNvCxnSpPr>
              <a:cxnSpLocks/>
            </p:cNvCxnSpPr>
            <p:nvPr/>
          </p:nvCxnSpPr>
          <p:spPr>
            <a:xfrm rot="12960000">
              <a:off x="9232603" y="6278508"/>
              <a:ext cx="202301" cy="15374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8829A78-68B2-168C-F270-1C23E76FD160}"/>
                </a:ext>
              </a:extLst>
            </p:cNvPr>
            <p:cNvCxnSpPr>
              <a:cxnSpLocks/>
            </p:cNvCxnSpPr>
            <p:nvPr/>
          </p:nvCxnSpPr>
          <p:spPr>
            <a:xfrm rot="17280000">
              <a:off x="9373897" y="6332484"/>
              <a:ext cx="202301" cy="15374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9520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79AE4-78DD-DBCC-2312-71BD9EF82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0FD0B-AD95-AF9A-3E68-21D6356ED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02460-596E-412A-034D-D98B20210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i="1" dirty="0"/>
              <a:t>differential</a:t>
            </a:r>
            <a:r>
              <a:rPr lang="en-US" dirty="0"/>
              <a:t> describes how a signal changes as we move in different directions over the domain.</a:t>
            </a:r>
          </a:p>
          <a:p>
            <a:pPr marL="457200" lvl="1" indent="0">
              <a:buNone/>
            </a:pPr>
            <a:r>
              <a:rPr lang="en-US" b="1" dirty="0"/>
              <a:t>Continuous</a:t>
            </a:r>
            <a:r>
              <a:rPr lang="en-US" dirty="0"/>
              <a:t>: At </a:t>
            </a:r>
            <a:r>
              <a:rPr lang="en-US" u="sng" dirty="0"/>
              <a:t>each point</a:t>
            </a:r>
            <a:r>
              <a:rPr lang="en-US" dirty="0"/>
              <a:t>, for </a:t>
            </a:r>
            <a:r>
              <a:rPr lang="en-US" u="sng" dirty="0"/>
              <a:t>each tangent direction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describes the change of the signal along the</a:t>
            </a:r>
            <a:br>
              <a:rPr lang="en-US" dirty="0"/>
            </a:br>
            <a:r>
              <a:rPr lang="en-US" dirty="0"/>
              <a:t>tangent direction</a:t>
            </a:r>
          </a:p>
          <a:p>
            <a:pPr marL="457200" lvl="1" indent="0">
              <a:buNone/>
            </a:pPr>
            <a:r>
              <a:rPr lang="en-US" b="1" dirty="0"/>
              <a:t>Discrete</a:t>
            </a:r>
            <a:r>
              <a:rPr lang="en-US" dirty="0"/>
              <a:t>: At a </a:t>
            </a:r>
            <a:r>
              <a:rPr lang="en-US" u="sng" dirty="0"/>
              <a:t>discrete set of points</a:t>
            </a:r>
            <a:r>
              <a:rPr lang="en-US" dirty="0"/>
              <a:t>, for a </a:t>
            </a:r>
            <a:r>
              <a:rPr lang="en-US" u="sng" dirty="0"/>
              <a:t>discrete</a:t>
            </a:r>
            <a:br>
              <a:rPr lang="en-US" u="sng" dirty="0"/>
            </a:br>
            <a:r>
              <a:rPr lang="en-US" u="sng" dirty="0"/>
              <a:t>set of neighbors</a:t>
            </a:r>
            <a:r>
              <a:rPr lang="en-US" dirty="0"/>
              <a:t>, describes the change of the signal</a:t>
            </a:r>
            <a:br>
              <a:rPr lang="en-US" dirty="0"/>
            </a:br>
            <a:r>
              <a:rPr lang="en-US" dirty="0"/>
              <a:t>between the neighbors</a:t>
            </a:r>
          </a:p>
        </p:txBody>
      </p:sp>
      <p:pic>
        <p:nvPicPr>
          <p:cNvPr id="19" name="Picture 18" descr="A black square object with black squares&#10;&#10;AI-generated content may be incorrect.">
            <a:extLst>
              <a:ext uri="{FF2B5EF4-FFF2-40B4-BE49-F238E27FC236}">
                <a16:creationId xmlns:a16="http://schemas.microsoft.com/office/drawing/2014/main" id="{88B7426A-3BD5-B146-BEFD-85A04F64F4C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952" y="2286000"/>
            <a:ext cx="4572000" cy="457200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1017489-862D-44DD-923B-E4F5BFFB35E2}"/>
              </a:ext>
            </a:extLst>
          </p:cNvPr>
          <p:cNvCxnSpPr/>
          <p:nvPr/>
        </p:nvCxnSpPr>
        <p:spPr>
          <a:xfrm flipV="1">
            <a:off x="9370577" y="4563908"/>
            <a:ext cx="0" cy="1917812"/>
          </a:xfrm>
          <a:prstGeom prst="line">
            <a:avLst/>
          </a:prstGeom>
          <a:ln w="381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white and black object&#10;&#10;AI-generated content may be incorrect.">
            <a:extLst>
              <a:ext uri="{FF2B5EF4-FFF2-40B4-BE49-F238E27FC236}">
                <a16:creationId xmlns:a16="http://schemas.microsoft.com/office/drawing/2014/main" id="{0CD7051F-5B9A-D6F7-C83D-43D77B3DA0A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952" y="2286000"/>
            <a:ext cx="4572000" cy="4572000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4E3972CD-48BE-90B9-5D19-3030B917BB07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9330117" y="4522100"/>
            <a:ext cx="91440" cy="9144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4BBEFD3-8C88-D52E-115A-597D8D465476}"/>
              </a:ext>
            </a:extLst>
          </p:cNvPr>
          <p:cNvGrpSpPr/>
          <p:nvPr/>
        </p:nvGrpSpPr>
        <p:grpSpPr>
          <a:xfrm>
            <a:off x="8843202" y="6223924"/>
            <a:ext cx="1059750" cy="550574"/>
            <a:chOff x="8843202" y="6223924"/>
            <a:chExt cx="1059750" cy="550574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FD2020E-7AF3-D752-A81F-359219A7FF8D}"/>
                </a:ext>
              </a:extLst>
            </p:cNvPr>
            <p:cNvCxnSpPr>
              <a:cxnSpLocks/>
            </p:cNvCxnSpPr>
            <p:nvPr/>
          </p:nvCxnSpPr>
          <p:spPr>
            <a:xfrm>
              <a:off x="9370577" y="6481720"/>
              <a:ext cx="192523" cy="21911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C011075-25B5-9016-5262-76A740A21FAF}"/>
                </a:ext>
              </a:extLst>
            </p:cNvPr>
            <p:cNvCxnSpPr>
              <a:cxnSpLocks/>
            </p:cNvCxnSpPr>
            <p:nvPr/>
          </p:nvCxnSpPr>
          <p:spPr>
            <a:xfrm rot="21540000" flipV="1">
              <a:off x="9373753" y="6400801"/>
              <a:ext cx="354448" cy="8250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D083D7B-C067-48B4-901B-9CB1FC7F7CC7}"/>
                </a:ext>
              </a:extLst>
            </p:cNvPr>
            <p:cNvCxnSpPr>
              <a:cxnSpLocks/>
            </p:cNvCxnSpPr>
            <p:nvPr/>
          </p:nvCxnSpPr>
          <p:spPr>
            <a:xfrm rot="10740000" flipV="1">
              <a:off x="8995928" y="6494463"/>
              <a:ext cx="354448" cy="8250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ADCB70BE-6F9E-13B7-55ED-7E236A676A8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9200712" y="6299115"/>
              <a:ext cx="192523" cy="21911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5AAF5AFC-B474-513E-28A6-82B2B6CD3F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70576" y="6223924"/>
              <a:ext cx="180401" cy="25671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CAB5F3E6-B3C3-9632-E49B-10DCA2207C6B}"/>
                </a:ext>
              </a:extLst>
            </p:cNvPr>
            <p:cNvCxnSpPr>
              <a:cxnSpLocks/>
            </p:cNvCxnSpPr>
            <p:nvPr/>
          </p:nvCxnSpPr>
          <p:spPr>
            <a:xfrm>
              <a:off x="9375837" y="6480638"/>
              <a:ext cx="527115" cy="9941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AC79A866-273F-9A74-52FD-84260211B9DD}"/>
                </a:ext>
              </a:extLst>
            </p:cNvPr>
            <p:cNvCxnSpPr>
              <a:cxnSpLocks noChangeAspect="1"/>
            </p:cNvCxnSpPr>
            <p:nvPr/>
          </p:nvCxnSpPr>
          <p:spPr>
            <a:xfrm rot="10800000" flipV="1">
              <a:off x="9168049" y="6500178"/>
              <a:ext cx="192774" cy="27432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4E7B17C-B1B7-94C5-36D1-BC827DB803B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8843202" y="6388645"/>
              <a:ext cx="527115" cy="9941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0760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6E448-211C-AA91-6E3E-0639956F7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16FE4-7472-B345-199D-B5146BDEE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Finite Differences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55BA6D-3905-C042-5428-6C38FA6FB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Given a choice of finite elements, define a graph:</a:t>
            </a:r>
          </a:p>
          <a:p>
            <a:pPr marL="457200" lvl="1" indent="0">
              <a:buNone/>
            </a:pPr>
            <a:r>
              <a:rPr lang="en-US" b="1" dirty="0"/>
              <a:t>Graph Nodes</a:t>
            </a:r>
            <a:r>
              <a:rPr lang="en-US" dirty="0"/>
              <a:t> associated with the finite elements</a:t>
            </a:r>
          </a:p>
          <a:p>
            <a:pPr marL="914400" lvl="2" indent="0">
              <a:buNone/>
            </a:pPr>
            <a:r>
              <a:rPr lang="en-US" dirty="0"/>
              <a:t>Signals represented by assigning a value/coefficient to each node</a:t>
            </a:r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7BC64D-607D-E4D1-EFE7-12887256C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852" y="3454942"/>
            <a:ext cx="3404622" cy="34030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9607921-598E-FECB-BE43-AC0D330DE24C}"/>
                  </a:ext>
                </a:extLst>
              </p:cNvPr>
              <p:cNvSpPr txBox="1"/>
              <p:nvPr/>
            </p:nvSpPr>
            <p:spPr>
              <a:xfrm>
                <a:off x="3534432" y="6380113"/>
                <a:ext cx="1436291" cy="369332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 w="25400"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0,1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×[0,1]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9607921-598E-FECB-BE43-AC0D330DE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432" y="6380113"/>
                <a:ext cx="1436291" cy="369332"/>
              </a:xfrm>
              <a:prstGeom prst="rect">
                <a:avLst/>
              </a:prstGeom>
              <a:blipFill>
                <a:blip r:embed="rId4"/>
                <a:stretch>
                  <a:fillRect b="-12500"/>
                </a:stretch>
              </a:blipFill>
              <a:ln w="25400"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380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80225-2C9A-F475-B653-659DF9AD6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D528F-277E-0A78-6F7C-6C2749A0E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Finite Differences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83EC83-6140-243A-8E3D-1C1C8BD96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Given a choice of finite elements, define a graph:</a:t>
            </a:r>
          </a:p>
          <a:p>
            <a:pPr marL="457200" lvl="1" indent="0">
              <a:buNone/>
            </a:pPr>
            <a:r>
              <a:rPr lang="en-US" b="1" dirty="0"/>
              <a:t>Graph Nodes</a:t>
            </a:r>
            <a:r>
              <a:rPr lang="en-US" dirty="0"/>
              <a:t> associated with the finite elements</a:t>
            </a:r>
          </a:p>
          <a:p>
            <a:pPr marL="457200" lvl="1" indent="0">
              <a:buNone/>
            </a:pPr>
            <a:r>
              <a:rPr lang="en-US" b="1" dirty="0"/>
              <a:t>Graph Edges</a:t>
            </a:r>
            <a:r>
              <a:rPr lang="en-US" dirty="0"/>
              <a:t> between elements w/ overlapping support</a:t>
            </a:r>
          </a:p>
          <a:p>
            <a:pPr marL="914400" lvl="2" indent="0">
              <a:buNone/>
            </a:pPr>
            <a:r>
              <a:rPr lang="en-US" dirty="0"/>
              <a:t>Derivatives represented by differences along edges</a:t>
            </a:r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C0AA7D-AB40-4DA7-9179-056DF8C6F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852" y="3454942"/>
            <a:ext cx="3404622" cy="340305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4E46DCF-EA8A-D618-4A0F-FAD220780F5F}"/>
              </a:ext>
            </a:extLst>
          </p:cNvPr>
          <p:cNvGrpSpPr/>
          <p:nvPr/>
        </p:nvGrpSpPr>
        <p:grpSpPr>
          <a:xfrm>
            <a:off x="4386265" y="2822135"/>
            <a:ext cx="5643165" cy="1423726"/>
            <a:chOff x="3006992" y="2692400"/>
            <a:chExt cx="5643165" cy="14237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EC545D2-6C91-0273-31AE-ED67BB6606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6524" t="42020" r="31454" b="1124"/>
            <a:stretch/>
          </p:blipFill>
          <p:spPr>
            <a:xfrm>
              <a:off x="7732473" y="2730223"/>
              <a:ext cx="917684" cy="910223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DF3237F-8A78-199B-19B3-03BABCFA64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06992" y="3823518"/>
              <a:ext cx="292608" cy="292608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22AF128-9619-8029-2F56-B7321E429E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99600" y="2692400"/>
              <a:ext cx="4404220" cy="11460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C382F92-94EC-E085-8765-55A23F9BBE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99600" y="3660275"/>
              <a:ext cx="4369162" cy="45215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13ECD9D-48BE-63D1-DA9B-73D0B2173B18}"/>
              </a:ext>
            </a:extLst>
          </p:cNvPr>
          <p:cNvGrpSpPr/>
          <p:nvPr/>
        </p:nvGrpSpPr>
        <p:grpSpPr>
          <a:xfrm>
            <a:off x="9248856" y="2979639"/>
            <a:ext cx="719554" cy="675826"/>
            <a:chOff x="7857345" y="2854295"/>
            <a:chExt cx="719554" cy="675826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CA19D33-309F-7FAE-6458-A3C485F016FA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7909451" y="2882452"/>
              <a:ext cx="268873" cy="269517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4D8EE93-2301-8790-757E-A14D40A722F7}"/>
                </a:ext>
              </a:extLst>
            </p:cNvPr>
            <p:cNvCxnSpPr>
              <a:cxnSpLocks noChangeAspect="1"/>
            </p:cNvCxnSpPr>
            <p:nvPr/>
          </p:nvCxnSpPr>
          <p:spPr>
            <a:xfrm rot="5400000">
              <a:off x="8237903" y="2897196"/>
              <a:ext cx="268873" cy="269517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5ADA056-6617-FA9F-831C-BEA9F7349C9B}"/>
                </a:ext>
              </a:extLst>
            </p:cNvPr>
            <p:cNvCxnSpPr>
              <a:cxnSpLocks noChangeAspect="1"/>
            </p:cNvCxnSpPr>
            <p:nvPr/>
          </p:nvCxnSpPr>
          <p:spPr>
            <a:xfrm rot="10800000">
              <a:off x="8239961" y="3240715"/>
              <a:ext cx="268873" cy="269517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524C7A1-FCBD-B516-75CB-B6C652CBCF69}"/>
                </a:ext>
              </a:extLst>
            </p:cNvPr>
            <p:cNvCxnSpPr>
              <a:cxnSpLocks noChangeAspect="1"/>
            </p:cNvCxnSpPr>
            <p:nvPr/>
          </p:nvCxnSpPr>
          <p:spPr>
            <a:xfrm rot="16200000">
              <a:off x="7889251" y="3224516"/>
              <a:ext cx="268873" cy="269517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AB70644-4283-4DE5-D91B-D78DB0ADF0EB}"/>
                </a:ext>
              </a:extLst>
            </p:cNvPr>
            <p:cNvCxnSpPr>
              <a:cxnSpLocks noChangeAspect="1"/>
            </p:cNvCxnSpPr>
            <p:nvPr/>
          </p:nvCxnSpPr>
          <p:spPr>
            <a:xfrm flipH="1" flipV="1">
              <a:off x="8262042" y="3201994"/>
              <a:ext cx="314857" cy="375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579EC3A-E9D4-8326-6FE6-1BBCE9A33549}"/>
                </a:ext>
              </a:extLst>
            </p:cNvPr>
            <p:cNvCxnSpPr>
              <a:cxnSpLocks noChangeAspect="1"/>
            </p:cNvCxnSpPr>
            <p:nvPr/>
          </p:nvCxnSpPr>
          <p:spPr>
            <a:xfrm rot="5400000" flipH="1" flipV="1">
              <a:off x="8033699" y="3372505"/>
              <a:ext cx="314857" cy="375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ABCCF11-6ADE-33A4-CE38-F9E80E7D60C4}"/>
                </a:ext>
              </a:extLst>
            </p:cNvPr>
            <p:cNvCxnSpPr>
              <a:cxnSpLocks noChangeAspect="1"/>
            </p:cNvCxnSpPr>
            <p:nvPr/>
          </p:nvCxnSpPr>
          <p:spPr>
            <a:xfrm rot="10800000" flipH="1" flipV="1">
              <a:off x="7857345" y="3183112"/>
              <a:ext cx="314857" cy="375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FF6D285-943D-CDF1-BA46-1BAADFC611EE}"/>
                </a:ext>
              </a:extLst>
            </p:cNvPr>
            <p:cNvCxnSpPr>
              <a:cxnSpLocks noChangeAspect="1"/>
            </p:cNvCxnSpPr>
            <p:nvPr/>
          </p:nvCxnSpPr>
          <p:spPr>
            <a:xfrm rot="16200000" flipH="1" flipV="1">
              <a:off x="8042877" y="3011536"/>
              <a:ext cx="314857" cy="375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657AEF05-AD5F-B750-2AFB-F29E67924A3F}"/>
              </a:ext>
            </a:extLst>
          </p:cNvPr>
          <p:cNvSpPr>
            <a:spLocks noChangeAspect="1"/>
          </p:cNvSpPr>
          <p:nvPr/>
        </p:nvSpPr>
        <p:spPr>
          <a:xfrm>
            <a:off x="4495958" y="4063228"/>
            <a:ext cx="76264" cy="76264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013BB8A-F852-A5B9-5935-D6506B884BAD}"/>
              </a:ext>
            </a:extLst>
          </p:cNvPr>
          <p:cNvGrpSpPr/>
          <p:nvPr/>
        </p:nvGrpSpPr>
        <p:grpSpPr>
          <a:xfrm>
            <a:off x="3559401" y="3985130"/>
            <a:ext cx="7092328" cy="2774926"/>
            <a:chOff x="2553360" y="3874770"/>
            <a:chExt cx="7092328" cy="277492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91D8663-8A95-99CD-7705-077FFB135650}"/>
                </a:ext>
              </a:extLst>
            </p:cNvPr>
            <p:cNvSpPr>
              <a:spLocks/>
            </p:cNvSpPr>
            <p:nvPr/>
          </p:nvSpPr>
          <p:spPr>
            <a:xfrm>
              <a:off x="2553360" y="4374284"/>
              <a:ext cx="1325880" cy="132112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4A32238-FA7C-1204-93DF-27FAED6F99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9240" y="3874770"/>
              <a:ext cx="2996848" cy="4995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B99DE7F-6B79-26C8-5F7E-B00D5353ABB8}"/>
                </a:ext>
              </a:extLst>
            </p:cNvPr>
            <p:cNvCxnSpPr>
              <a:cxnSpLocks/>
            </p:cNvCxnSpPr>
            <p:nvPr/>
          </p:nvCxnSpPr>
          <p:spPr>
            <a:xfrm>
              <a:off x="3879240" y="5695405"/>
              <a:ext cx="2996848" cy="9542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D5913E6-F4B1-DBA8-DC12-A0D39EF1A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11413" y="3913416"/>
              <a:ext cx="2734275" cy="2719809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4E002E3C-5820-9354-821C-F7FC09FE3121}"/>
              </a:ext>
            </a:extLst>
          </p:cNvPr>
          <p:cNvSpPr>
            <a:spLocks noChangeAspect="1"/>
          </p:cNvSpPr>
          <p:nvPr/>
        </p:nvSpPr>
        <p:spPr>
          <a:xfrm>
            <a:off x="8337154" y="6218008"/>
            <a:ext cx="138613" cy="138613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2AD1DE2-422B-2C35-A96A-DF1CF9EE1242}"/>
              </a:ext>
            </a:extLst>
          </p:cNvPr>
          <p:cNvGrpSpPr/>
          <p:nvPr/>
        </p:nvGrpSpPr>
        <p:grpSpPr>
          <a:xfrm>
            <a:off x="8194815" y="6077636"/>
            <a:ext cx="211512" cy="425822"/>
            <a:chOff x="7188774" y="5746557"/>
            <a:chExt cx="211512" cy="425822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CA08B94-727C-47C8-07C2-ED36487B3F15}"/>
                </a:ext>
              </a:extLst>
            </p:cNvPr>
            <p:cNvCxnSpPr>
              <a:cxnSpLocks/>
            </p:cNvCxnSpPr>
            <p:nvPr/>
          </p:nvCxnSpPr>
          <p:spPr>
            <a:xfrm>
              <a:off x="7188774" y="5955144"/>
              <a:ext cx="15550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1FC8D2B-2705-619C-895B-A4A77D9F3340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199331" y="6000529"/>
              <a:ext cx="161009" cy="160208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7EA2B7F5-7609-6D8C-02FC-367CFCD656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00286" y="6016279"/>
              <a:ext cx="0" cy="15610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CA8D7F9C-8638-70F4-D47D-C8D4AC8D833D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7198089" y="5746557"/>
              <a:ext cx="160746" cy="160208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1673604-677E-5E73-7482-7AB491F6D54F}"/>
              </a:ext>
            </a:extLst>
          </p:cNvPr>
          <p:cNvGrpSpPr/>
          <p:nvPr/>
        </p:nvGrpSpPr>
        <p:grpSpPr>
          <a:xfrm>
            <a:off x="8433385" y="4314825"/>
            <a:ext cx="1930867" cy="2382775"/>
            <a:chOff x="7427344" y="3983746"/>
            <a:chExt cx="1930867" cy="2382775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A1B0FAA-A49D-1C74-9391-7E423B5E45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66173" y="5945108"/>
              <a:ext cx="1883353" cy="12813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C9E1E33-981F-36E6-857D-B0798A2D2C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7344" y="4188534"/>
              <a:ext cx="750303" cy="1717363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CD1F727E-8B9C-029A-F624-C693E3ED4A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37472" y="3983746"/>
              <a:ext cx="936927" cy="1922151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3A95F004-84C2-E448-C19C-84FD70F7BA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7344" y="4188534"/>
              <a:ext cx="1130328" cy="1708252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B455374F-3C5C-5AE5-DE74-61A141AE68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7344" y="3996446"/>
              <a:ext cx="1130328" cy="1909451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CFDCB58-3933-BAC2-6D76-17606C6D11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37472" y="3996446"/>
              <a:ext cx="740175" cy="1909452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9D654756-55E6-D525-F574-DF58DDABB9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7344" y="4188534"/>
              <a:ext cx="947055" cy="1718228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FB06A35-DB5B-DD38-E0D4-966C2B687F6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80731" y="5976337"/>
              <a:ext cx="1666875" cy="390184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1E736E5-46CD-3B18-296F-2464CB9D27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80731" y="5931323"/>
              <a:ext cx="1666875" cy="57308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7BD62E4C-3722-3383-8D1F-873B915C0FF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80731" y="5973295"/>
              <a:ext cx="1877480" cy="175993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DACD91A0-31CB-C93E-C3F7-358DB8BFBB8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66173" y="5988631"/>
              <a:ext cx="1879710" cy="368284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1A1EFD3-BC13-5832-3B65-716FB5E504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66173" y="5971785"/>
              <a:ext cx="1684384" cy="177501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D87D8E64-23C7-F3B7-7FFF-EA674FB54E8D}"/>
              </a:ext>
            </a:extLst>
          </p:cNvPr>
          <p:cNvSpPr>
            <a:spLocks noChangeAspect="1"/>
          </p:cNvSpPr>
          <p:nvPr/>
        </p:nvSpPr>
        <p:spPr>
          <a:xfrm>
            <a:off x="3767209" y="5436079"/>
            <a:ext cx="76264" cy="76264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97C7125-55CD-643E-E736-193A10B86E34}"/>
                  </a:ext>
                </a:extLst>
              </p:cNvPr>
              <p:cNvSpPr txBox="1"/>
              <p:nvPr/>
            </p:nvSpPr>
            <p:spPr>
              <a:xfrm>
                <a:off x="3534432" y="6380113"/>
                <a:ext cx="1436291" cy="369332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 w="25400"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0,1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×[0,1]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97C7125-55CD-643E-E736-193A10B86E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432" y="6380113"/>
                <a:ext cx="1436291" cy="369332"/>
              </a:xfrm>
              <a:prstGeom prst="rect">
                <a:avLst/>
              </a:prstGeom>
              <a:blipFill>
                <a:blip r:embed="rId6"/>
                <a:stretch>
                  <a:fillRect b="-12500"/>
                </a:stretch>
              </a:blipFill>
              <a:ln w="25400"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699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4" grpId="0" animBg="1"/>
      <p:bldP spid="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BA47E-678F-5C8D-E35D-EAF075BD9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C9873-C81C-883D-4ADA-25C32BCBA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Gradient-Domain: Stitching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7EE91A3C-6A9A-142F-883D-05A6BA881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1376" y="3558472"/>
            <a:ext cx="7315200" cy="329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9893C8-E972-4846-7672-EBCF741DDADD}"/>
              </a:ext>
            </a:extLst>
          </p:cNvPr>
          <p:cNvSpPr txBox="1"/>
          <p:nvPr/>
        </p:nvSpPr>
        <p:spPr>
          <a:xfrm>
            <a:off x="9262336" y="6614156"/>
            <a:ext cx="2947666" cy="246221"/>
          </a:xfrm>
          <a:prstGeom prst="rect">
            <a:avLst/>
          </a:prstGeom>
          <a:noFill/>
          <a:ln>
            <a:noFill/>
          </a:ln>
        </p:spPr>
        <p:txBody>
          <a:bodyPr wrap="none" tIns="0" bIns="0" rtlCol="0">
            <a:spAutoFit/>
          </a:bodyPr>
          <a:lstStyle/>
          <a:p>
            <a:pPr algn="r"/>
            <a:r>
              <a:rPr lang="en-US" sz="1600" dirty="0"/>
              <a:t>Image(s) courtesy of </a:t>
            </a:r>
            <a:r>
              <a:rPr lang="en-US" sz="1600" dirty="0" err="1"/>
              <a:t>Uyttendaele</a:t>
            </a:r>
            <a:endParaRPr lang="en-US" sz="1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500668-7CDC-5AED-C1E2-CEFA185F3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ea typeface="Cambria Math" panose="02040503050406030204" pitchFamily="18" charset="0"/>
              </a:rPr>
              <a:t>Create an image that:</a:t>
            </a:r>
          </a:p>
          <a:p>
            <a:pPr lvl="1"/>
            <a:r>
              <a:rPr lang="en-US" dirty="0">
                <a:ea typeface="Cambria Math" panose="02040503050406030204" pitchFamily="18" charset="0"/>
              </a:rPr>
              <a:t>Reproduces detail within the images</a:t>
            </a:r>
          </a:p>
          <a:p>
            <a:pPr lvl="1"/>
            <a:r>
              <a:rPr lang="en-US" dirty="0">
                <a:ea typeface="Cambria Math" panose="02040503050406030204" pitchFamily="18" charset="0"/>
              </a:rPr>
              <a:t>Is smooth across image boundaries</a:t>
            </a:r>
          </a:p>
        </p:txBody>
      </p:sp>
    </p:spTree>
    <p:extLst>
      <p:ext uri="{BB962C8B-B14F-4D97-AF65-F5344CB8AC3E}">
        <p14:creationId xmlns:p14="http://schemas.microsoft.com/office/powerpoint/2010/main" val="28707071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80E47-265A-BCD2-FCE9-56D3C8081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1208D-DDC5-14A7-0E6C-B66BC3CE6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Finite Differences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E6A44A41-53CE-801E-FE48-ADA22B1D7B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Given a choice of finite elements, define a graph:</a:t>
                </a:r>
              </a:p>
              <a:p>
                <a:pPr marL="457200" lvl="1" indent="0">
                  <a:buNone/>
                </a:pPr>
                <a:r>
                  <a:rPr lang="en-US" b="1" dirty="0"/>
                  <a:t>Graph Nodes</a:t>
                </a:r>
                <a:r>
                  <a:rPr lang="en-US" dirty="0"/>
                  <a:t> associated with the finite elements</a:t>
                </a:r>
              </a:p>
              <a:p>
                <a:pPr marL="457200" lvl="1" indent="0">
                  <a:buNone/>
                </a:pPr>
                <a:r>
                  <a:rPr lang="en-US" b="1" dirty="0"/>
                  <a:t>Graph Edges</a:t>
                </a:r>
                <a:r>
                  <a:rPr lang="en-US" dirty="0"/>
                  <a:t> between elements with overlapping support</a:t>
                </a:r>
              </a:p>
              <a:p>
                <a:pPr marL="914400" lvl="2" indent="0">
                  <a:buNone/>
                </a:pPr>
                <a:r>
                  <a:rPr lang="en-US" dirty="0"/>
                  <a:t>Derivatives represented by coefficient differences along edges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Letting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ℰ</m:t>
                    </m:r>
                  </m:oMath>
                </a14:m>
                <a:r>
                  <a:rPr lang="en-US" dirty="0"/>
                  <a:t> denote the set of graph edges, the </a:t>
                </a:r>
                <a:r>
                  <a:rPr lang="en-US" i="1" dirty="0"/>
                  <a:t>finite differencing</a:t>
                </a:r>
                <a:r>
                  <a:rPr lang="en-US" dirty="0"/>
                  <a:t> matrix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ℰ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𝒩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dirty="0"/>
                  <a:t> is the matrix taking node coefficients to edge differences: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𝑠𝑡𝑎𝑟𝑡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  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𝑒𝑛𝑑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  0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otherwise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E6A44A41-53CE-801E-FE48-ADA22B1D7B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3"/>
                <a:stretch>
                  <a:fillRect l="-1217" t="-1937" r="-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80770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EA2A4-AED2-69AF-2C9D-E5ECFBC79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58FD1-8B8E-B715-8D6A-8B977E6CE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Finite Differences vs. Finite Elements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0D547034-3748-958B-DDA6-745AB6F65D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Given a set of edge values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ℰ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dirty="0"/>
                  <a:t>, we would like to: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/>
                  <a:t>Realize the values as a continuous function (1-form).</a:t>
                </a:r>
              </a:p>
              <a:p>
                <a:pPr marL="914400" lvl="2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This can be done by associating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with each edge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ℰ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/>
                  <a:t>Have this be consistent with the continuous notion of differentiation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0D547034-3748-958B-DDA6-745AB6F65D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3"/>
                <a:stretch>
                  <a:fillRect l="-1217" t="-1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Group 60">
            <a:extLst>
              <a:ext uri="{FF2B5EF4-FFF2-40B4-BE49-F238E27FC236}">
                <a16:creationId xmlns:a16="http://schemas.microsoft.com/office/drawing/2014/main" id="{9653AA3A-2ED0-EAD7-FF2A-60FD308A8414}"/>
              </a:ext>
            </a:extLst>
          </p:cNvPr>
          <p:cNvGrpSpPr/>
          <p:nvPr/>
        </p:nvGrpSpPr>
        <p:grpSpPr>
          <a:xfrm>
            <a:off x="4377899" y="3507655"/>
            <a:ext cx="3422012" cy="662568"/>
            <a:chOff x="3995654" y="3777475"/>
            <a:chExt cx="3422012" cy="6625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902F63E-636B-9666-5C48-27EDF7C3827B}"/>
                    </a:ext>
                  </a:extLst>
                </p:cNvPr>
                <p:cNvSpPr txBox="1"/>
                <p:nvPr/>
              </p:nvSpPr>
              <p:spPr>
                <a:xfrm>
                  <a:off x="3995654" y="3955359"/>
                  <a:ext cx="864596" cy="4846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𝒩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902F63E-636B-9666-5C48-27EDF7C382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95654" y="3955359"/>
                  <a:ext cx="864596" cy="48468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CE669EC-0985-7EC7-02B1-1C821111759F}"/>
                    </a:ext>
                  </a:extLst>
                </p:cNvPr>
                <p:cNvSpPr txBox="1"/>
                <p:nvPr/>
              </p:nvSpPr>
              <p:spPr>
                <a:xfrm>
                  <a:off x="5796196" y="3955359"/>
                  <a:ext cx="1621470" cy="4572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CE669EC-0985-7EC7-02B1-1C82111175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6196" y="3955359"/>
                  <a:ext cx="1621470" cy="457200"/>
                </a:xfrm>
                <a:prstGeom prst="rect">
                  <a:avLst/>
                </a:prstGeom>
                <a:blipFill>
                  <a:blip r:embed="rId5"/>
                  <a:stretch>
                    <a:fillRect r="-752" b="-18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DC4203A-EF87-B3D5-9E93-98BADF75CB77}"/>
                </a:ext>
              </a:extLst>
            </p:cNvPr>
            <p:cNvCxnSpPr>
              <a:cxnSpLocks/>
            </p:cNvCxnSpPr>
            <p:nvPr/>
          </p:nvCxnSpPr>
          <p:spPr>
            <a:xfrm>
              <a:off x="4800600" y="4183959"/>
              <a:ext cx="100584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A5EC03C5-7FF3-B007-B85E-BED82B54E0E2}"/>
                    </a:ext>
                  </a:extLst>
                </p:cNvPr>
                <p:cNvSpPr txBox="1"/>
                <p:nvPr/>
              </p:nvSpPr>
              <p:spPr>
                <a:xfrm>
                  <a:off x="4895967" y="3777475"/>
                  <a:ext cx="74155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{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}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A5EC03C5-7FF3-B007-B85E-BED82B54E0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95967" y="3777475"/>
                  <a:ext cx="741550" cy="400110"/>
                </a:xfrm>
                <a:prstGeom prst="rect">
                  <a:avLst/>
                </a:prstGeom>
                <a:blipFill>
                  <a:blip r:embed="rId6"/>
                  <a:stretch>
                    <a:fillRect b="-151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EEAE67E-91EA-3FB0-C5F9-19EDC068D2A3}"/>
              </a:ext>
            </a:extLst>
          </p:cNvPr>
          <p:cNvGrpSpPr/>
          <p:nvPr/>
        </p:nvGrpSpPr>
        <p:grpSpPr>
          <a:xfrm>
            <a:off x="4467112" y="4779409"/>
            <a:ext cx="3335299" cy="647535"/>
            <a:chOff x="4084867" y="5049229"/>
            <a:chExt cx="3335299" cy="6475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481A5FE-F759-B7EC-0A72-D7230A2F8A19}"/>
                    </a:ext>
                  </a:extLst>
                </p:cNvPr>
                <p:cNvSpPr txBox="1"/>
                <p:nvPr/>
              </p:nvSpPr>
              <p:spPr>
                <a:xfrm>
                  <a:off x="4084867" y="5212080"/>
                  <a:ext cx="774827" cy="4846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ℰ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481A5FE-F759-B7EC-0A72-D7230A2F8A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4867" y="5212080"/>
                  <a:ext cx="774827" cy="48468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9A229D1A-8C74-17C5-D0A8-B1B55317207A}"/>
                    </a:ext>
                  </a:extLst>
                </p:cNvPr>
                <p:cNvSpPr txBox="1"/>
                <p:nvPr/>
              </p:nvSpPr>
              <p:spPr>
                <a:xfrm>
                  <a:off x="5798696" y="5212080"/>
                  <a:ext cx="162147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9A229D1A-8C74-17C5-D0A8-B1B5531720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8696" y="5212080"/>
                  <a:ext cx="1621470" cy="461665"/>
                </a:xfrm>
                <a:prstGeom prst="rect">
                  <a:avLst/>
                </a:prstGeom>
                <a:blipFill>
                  <a:blip r:embed="rId8"/>
                  <a:stretch>
                    <a:fillRect r="-752" b="-18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DB3A2D7-742D-1B59-61B6-8D1127C368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00600" y="5442913"/>
              <a:ext cx="100584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03EA682C-ACE3-4ADE-D36D-238F92F33715}"/>
                    </a:ext>
                  </a:extLst>
                </p:cNvPr>
                <p:cNvSpPr txBox="1"/>
                <p:nvPr/>
              </p:nvSpPr>
              <p:spPr>
                <a:xfrm>
                  <a:off x="4879487" y="5049229"/>
                  <a:ext cx="75277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{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}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03EA682C-ACE3-4ADE-D36D-238F92F337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9487" y="5049229"/>
                  <a:ext cx="752770" cy="400110"/>
                </a:xfrm>
                <a:prstGeom prst="rect">
                  <a:avLst/>
                </a:prstGeom>
                <a:blipFill>
                  <a:blip r:embed="rId9"/>
                  <a:stretch>
                    <a:fillRect b="-151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A9E7778-4A22-8288-79C2-952145BDAB3F}"/>
              </a:ext>
            </a:extLst>
          </p:cNvPr>
          <p:cNvGrpSpPr/>
          <p:nvPr/>
        </p:nvGrpSpPr>
        <p:grpSpPr>
          <a:xfrm>
            <a:off x="4534452" y="4154205"/>
            <a:ext cx="427809" cy="731520"/>
            <a:chOff x="4152207" y="4424025"/>
            <a:chExt cx="427809" cy="731520"/>
          </a:xfrm>
        </p:grpSpPr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57AD037E-3A78-6C4B-0818-F4CDCAB058FE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516953" y="4424025"/>
              <a:ext cx="0" cy="73152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01C5991A-D9F4-2073-FB85-4CC925C2AA08}"/>
                    </a:ext>
                  </a:extLst>
                </p:cNvPr>
                <p:cNvSpPr txBox="1"/>
                <p:nvPr/>
              </p:nvSpPr>
              <p:spPr>
                <a:xfrm>
                  <a:off x="4152207" y="4574979"/>
                  <a:ext cx="42780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0" smtClean="0">
                            <a:latin typeface="Cambria Math" panose="02040503050406030204" pitchFamily="18" charset="0"/>
                          </a:rPr>
                          <m:t>𝐃</m:t>
                        </m:r>
                      </m:oMath>
                    </m:oMathPara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01C5991A-D9F4-2073-FB85-4CC925C2AA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2207" y="4574979"/>
                  <a:ext cx="427809" cy="4001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5F125A2-C95A-1D0E-0B08-09AB46B75B0C}"/>
              </a:ext>
            </a:extLst>
          </p:cNvPr>
          <p:cNvGrpSpPr/>
          <p:nvPr/>
        </p:nvGrpSpPr>
        <p:grpSpPr>
          <a:xfrm>
            <a:off x="6953768" y="4153354"/>
            <a:ext cx="407484" cy="731520"/>
            <a:chOff x="6571523" y="4423174"/>
            <a:chExt cx="407484" cy="731520"/>
          </a:xfrm>
        </p:grpSpPr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2C554B34-CC6E-B90B-FF29-09CEA363FD7F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630580" y="4423174"/>
              <a:ext cx="0" cy="73152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3972E54B-69AE-3EAF-BAF8-2FB1A877D2E7}"/>
                    </a:ext>
                  </a:extLst>
                </p:cNvPr>
                <p:cNvSpPr txBox="1"/>
                <p:nvPr/>
              </p:nvSpPr>
              <p:spPr>
                <a:xfrm>
                  <a:off x="6571523" y="4572000"/>
                  <a:ext cx="40748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US" sz="2000" i="1" dirty="0"/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3972E54B-69AE-3EAF-BAF8-2FB1A877D2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1523" y="4572000"/>
                  <a:ext cx="407484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1" name="Arc 70">
            <a:extLst>
              <a:ext uri="{FF2B5EF4-FFF2-40B4-BE49-F238E27FC236}">
                <a16:creationId xmlns:a16="http://schemas.microsoft.com/office/drawing/2014/main" id="{9EDC94C0-AB4D-0871-018B-2FC003C1BAB8}"/>
              </a:ext>
            </a:extLst>
          </p:cNvPr>
          <p:cNvSpPr>
            <a:spLocks noChangeAspect="1"/>
          </p:cNvSpPr>
          <p:nvPr/>
        </p:nvSpPr>
        <p:spPr>
          <a:xfrm>
            <a:off x="5680437" y="4287966"/>
            <a:ext cx="407483" cy="407483"/>
          </a:xfrm>
          <a:prstGeom prst="arc">
            <a:avLst>
              <a:gd name="adj1" fmla="val 21462016"/>
              <a:gd name="adj2" fmla="val 16295441"/>
            </a:avLst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3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180F5-B28E-A0B2-EE42-A773CF691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BECA4-3D8B-500E-86B3-D8EDE3F2A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Finite Differences vs. Finite Elements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C1B79FBA-20BA-990F-15CA-EC0A1BB45D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/>
                  <a:t>Given a set of edge values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ℰ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dirty="0"/>
                  <a:t>, we would like to: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/>
                  <a:t>Realize the values as a continuous function (1-form).</a:t>
                </a:r>
              </a:p>
              <a:p>
                <a:pPr marL="914400" lvl="2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This can be done by associating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with each edge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ℰ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/>
                  <a:t>Have this be consistent with the continuous notion of differentiation</a:t>
                </a:r>
              </a:p>
              <a:p>
                <a:pPr marL="0" indent="0">
                  <a:buNone/>
                </a:pPr>
                <a:r>
                  <a:rPr lang="en-US" u="sng" dirty="0"/>
                  <a:t>Whitney (Basis) Functions</a:t>
                </a:r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Given scalar functions,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𝒩</m:t>
                        </m:r>
                      </m:sub>
                    </m:sSub>
                  </m:oMath>
                </a14:m>
                <a:r>
                  <a:rPr lang="en-US" dirty="0"/>
                  <a:t>, define 1-forms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𝑚𝑛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𝒩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b="0" dirty="0"/>
                  <a:t>If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forms a partition of unity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difference-derivative consistency: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𝒩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0" smtClean="0">
                                      <a:latin typeface="Cambria Math" panose="02040503050406030204" pitchFamily="18" charset="0"/>
                                    </a:rPr>
                                    <m:t>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𝒩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0" smtClean="0">
                                      <a:latin typeface="Cambria Math" panose="02040503050406030204" pitchFamily="18" charset="0"/>
                                    </a:rPr>
                                    <m:t>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0" smtClean="0">
                                      <a:latin typeface="Cambria Math" panose="02040503050406030204" pitchFamily="18" charset="0"/>
                                    </a:rPr>
                                    <m:t>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𝑚𝑛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C1B79FBA-20BA-990F-15CA-EC0A1BB45D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3"/>
                <a:stretch>
                  <a:fillRect l="-1217" t="-1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818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C647D-0729-AA96-BED4-2618699F5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AC1B4-ADD6-8743-5730-F27E73204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Whitney (Basis)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0B94222B-0EAB-6CE3-99CE-286FD14F8C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r>
                  <a:rPr lang="en-US" u="sng" dirty="0"/>
                  <a:t>Note</a:t>
                </a:r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The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𝑚𝑛</m:t>
                        </m:r>
                      </m:sub>
                    </m:sSub>
                  </m:oMath>
                </a14:m>
                <a:r>
                  <a:rPr lang="en-US" dirty="0"/>
                  <a:t> are not linearly independent:</a:t>
                </a:r>
              </a:p>
              <a:p>
                <a:pPr lvl="1"/>
                <a:r>
                  <a:rPr lang="en-US" b="0" dirty="0"/>
                  <a:t>Anti-symmetry: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𝑚𝑛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𝑛𝑚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b="0" dirty="0"/>
                  <a:t>Sparsity: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when the supports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do not overlap</a:t>
                </a:r>
              </a:p>
              <a:p>
                <a:pPr marL="401638" indent="-401638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It suffices to represent the finite differences over a directed graph with edges between nodes whose function supports overlap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0B94222B-0EAB-6CE3-99CE-286FD14F8C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3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B9AE6FB-8D1C-723D-9E72-E8BB9312F363}"/>
                  </a:ext>
                </a:extLst>
              </p:cNvPr>
              <p:cNvSpPr txBox="1"/>
              <p:nvPr/>
            </p:nvSpPr>
            <p:spPr>
              <a:xfrm>
                <a:off x="3472676" y="1696449"/>
                <a:ext cx="5251630" cy="898964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𝑚𝑛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B9AE6FB-8D1C-723D-9E72-E8BB9312F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2676" y="1696449"/>
                <a:ext cx="5251630" cy="8989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359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296D7-5751-879D-250D-AEB3DEB30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E3D31-C02C-5AED-974A-F246468C3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Derivatives [Variation]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84C8471-A2D5-678D-DA82-77C7D9D17F58}"/>
              </a:ext>
            </a:extLst>
          </p:cNvPr>
          <p:cNvGrpSpPr/>
          <p:nvPr/>
        </p:nvGrpSpPr>
        <p:grpSpPr>
          <a:xfrm>
            <a:off x="8688657" y="86709"/>
            <a:ext cx="3424513" cy="2057400"/>
            <a:chOff x="7507353" y="3365938"/>
            <a:chExt cx="3424513" cy="20574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826445C-D04C-D147-7CA6-62BACA89AC1C}"/>
                </a:ext>
              </a:extLst>
            </p:cNvPr>
            <p:cNvSpPr/>
            <p:nvPr/>
          </p:nvSpPr>
          <p:spPr>
            <a:xfrm>
              <a:off x="7507353" y="3365938"/>
              <a:ext cx="3422013" cy="2057400"/>
            </a:xfrm>
            <a:prstGeom prst="rect">
              <a:avLst/>
            </a:prstGeom>
            <a:solidFill>
              <a:schemeClr val="bg1"/>
            </a:solidFill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8C76D75-9888-0713-7C5A-077D5E6BCF44}"/>
                </a:ext>
              </a:extLst>
            </p:cNvPr>
            <p:cNvGrpSpPr/>
            <p:nvPr/>
          </p:nvGrpSpPr>
          <p:grpSpPr>
            <a:xfrm>
              <a:off x="7507354" y="3429000"/>
              <a:ext cx="3424512" cy="1919289"/>
              <a:chOff x="4377899" y="3507655"/>
              <a:chExt cx="3424512" cy="1919289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8B66D3A6-B9DD-B158-3E53-B9546E824BF9}"/>
                  </a:ext>
                </a:extLst>
              </p:cNvPr>
              <p:cNvGrpSpPr/>
              <p:nvPr/>
            </p:nvGrpSpPr>
            <p:grpSpPr>
              <a:xfrm>
                <a:off x="4377899" y="3507655"/>
                <a:ext cx="3422012" cy="662568"/>
                <a:chOff x="3995654" y="3777475"/>
                <a:chExt cx="3422012" cy="662568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" name="TextBox 5">
                      <a:extLst>
                        <a:ext uri="{FF2B5EF4-FFF2-40B4-BE49-F238E27FC236}">
                          <a16:creationId xmlns:a16="http://schemas.microsoft.com/office/drawing/2014/main" id="{3770D271-3DC4-5166-8BBC-27AA75085CC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995654" y="3955359"/>
                      <a:ext cx="864596" cy="48468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e>
                              <m:sup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𝒩</m:t>
                                    </m:r>
                                  </m:e>
                                </m:d>
                              </m:sup>
                            </m:sSup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6" name="TextBox 5">
                      <a:extLst>
                        <a:ext uri="{FF2B5EF4-FFF2-40B4-BE49-F238E27FC236}">
                          <a16:creationId xmlns:a16="http://schemas.microsoft.com/office/drawing/2014/main" id="{3770D271-3DC4-5166-8BBC-27AA75085CC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995654" y="3955359"/>
                      <a:ext cx="864596" cy="484684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" name="TextBox 9">
                      <a:extLst>
                        <a:ext uri="{FF2B5EF4-FFF2-40B4-BE49-F238E27FC236}">
                          <a16:creationId xmlns:a16="http://schemas.microsoft.com/office/drawing/2014/main" id="{A8428509-CF48-36C9-B106-DFFFD33BA08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96196" y="3955359"/>
                      <a:ext cx="1621470" cy="45720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0,1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10" name="TextBox 9">
                      <a:extLst>
                        <a:ext uri="{FF2B5EF4-FFF2-40B4-BE49-F238E27FC236}">
                          <a16:creationId xmlns:a16="http://schemas.microsoft.com/office/drawing/2014/main" id="{A8428509-CF48-36C9-B106-DFFFD33BA08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96196" y="3955359"/>
                      <a:ext cx="1621470" cy="457200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r="-752" b="-18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1C116B21-03DE-9484-20FC-C37A9E3614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00600" y="4183959"/>
                  <a:ext cx="1005840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475E95FB-6D48-DF01-B52B-E52A7D21E1A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895967" y="3777475"/>
                      <a:ext cx="741550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{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}</m:t>
                            </m:r>
                          </m:oMath>
                        </m:oMathPara>
                      </a14:m>
                      <a:endParaRPr lang="en-US" sz="2000" dirty="0"/>
                    </a:p>
                  </p:txBody>
                </p:sp>
              </mc:Choice>
              <mc:Fallback xmlns=""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475E95FB-6D48-DF01-B52B-E52A7D21E1A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895967" y="3777475"/>
                      <a:ext cx="741550" cy="400110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b="-1538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4A9B3E9A-8558-DECB-F81D-E434ED996F11}"/>
                  </a:ext>
                </a:extLst>
              </p:cNvPr>
              <p:cNvGrpSpPr/>
              <p:nvPr/>
            </p:nvGrpSpPr>
            <p:grpSpPr>
              <a:xfrm>
                <a:off x="4467112" y="4779409"/>
                <a:ext cx="3335299" cy="647535"/>
                <a:chOff x="4084867" y="5049229"/>
                <a:chExt cx="3335299" cy="64753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TextBox 25">
                      <a:extLst>
                        <a:ext uri="{FF2B5EF4-FFF2-40B4-BE49-F238E27FC236}">
                          <a16:creationId xmlns:a16="http://schemas.microsoft.com/office/drawing/2014/main" id="{DA589C6A-A846-0A03-DF98-958C465C5C7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084867" y="5212080"/>
                      <a:ext cx="774827" cy="48468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e>
                              <m:sup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ℰ</m:t>
                                    </m:r>
                                  </m:e>
                                </m:d>
                              </m:sup>
                            </m:sSup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26" name="TextBox 25">
                      <a:extLst>
                        <a:ext uri="{FF2B5EF4-FFF2-40B4-BE49-F238E27FC236}">
                          <a16:creationId xmlns:a16="http://schemas.microsoft.com/office/drawing/2014/main" id="{DA589C6A-A846-0A03-DF98-958C465C5C7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084867" y="5212080"/>
                      <a:ext cx="774827" cy="484684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E3D5F2A6-35FD-ABA7-2F1A-2FA0FB01362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98696" y="5212080"/>
                      <a:ext cx="1621470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0,1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E3D5F2A6-35FD-ABA7-2F1A-2FA0FB01362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98696" y="5212080"/>
                      <a:ext cx="1621470" cy="461665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r="-1128" b="-1710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F7D8D20D-7B6A-1F2F-7D38-F7D0847F40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00600" y="5442913"/>
                  <a:ext cx="1005840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7506BC7B-2268-03B8-2F23-046F361E7AC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879487" y="5049229"/>
                      <a:ext cx="752770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{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}</m:t>
                            </m:r>
                          </m:oMath>
                        </m:oMathPara>
                      </a14:m>
                      <a:endParaRPr lang="en-US" sz="2000" dirty="0"/>
                    </a:p>
                  </p:txBody>
                </p:sp>
              </mc:Choice>
              <mc:Fallback xmlns=""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7506BC7B-2268-03B8-2F23-046F361E7AC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879487" y="5049229"/>
                      <a:ext cx="752770" cy="400110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b="-1515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7BC1B8F0-E5BF-1A07-4DF6-E018BA614422}"/>
                  </a:ext>
                </a:extLst>
              </p:cNvPr>
              <p:cNvGrpSpPr/>
              <p:nvPr/>
            </p:nvGrpSpPr>
            <p:grpSpPr>
              <a:xfrm>
                <a:off x="4534452" y="4154205"/>
                <a:ext cx="427809" cy="731520"/>
                <a:chOff x="4152207" y="4424025"/>
                <a:chExt cx="427809" cy="731520"/>
              </a:xfrm>
            </p:grpSpPr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EEDBC328-E887-2CC6-5D4E-35EEF457C3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4516953" y="4424025"/>
                  <a:ext cx="0" cy="73152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77450B92-470D-D01C-180A-2D995EE7878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152207" y="4574979"/>
                      <a:ext cx="427809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000" b="1" i="0" smtClean="0">
                                <a:latin typeface="Cambria Math" panose="02040503050406030204" pitchFamily="18" charset="0"/>
                              </a:rPr>
                              <m:t>𝐃</m:t>
                            </m:r>
                          </m:oMath>
                        </m:oMathPara>
                      </a14:m>
                      <a:endParaRPr lang="en-US" sz="2000" b="1" dirty="0"/>
                    </a:p>
                  </p:txBody>
                </p:sp>
              </mc:Choice>
              <mc:Fallback xmlns=""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77450B92-470D-D01C-180A-2D995EE7878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152207" y="4574979"/>
                      <a:ext cx="427809" cy="400110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3428DC01-F3F7-3205-42C1-3A0A1BE4550B}"/>
                  </a:ext>
                </a:extLst>
              </p:cNvPr>
              <p:cNvGrpSpPr/>
              <p:nvPr/>
            </p:nvGrpSpPr>
            <p:grpSpPr>
              <a:xfrm>
                <a:off x="6953768" y="4153354"/>
                <a:ext cx="407484" cy="731520"/>
                <a:chOff x="6571523" y="4423174"/>
                <a:chExt cx="407484" cy="731520"/>
              </a:xfrm>
            </p:grpSpPr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D9D0BA35-9C87-43D1-6E1E-1DB1D181EA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6630580" y="4423174"/>
                  <a:ext cx="0" cy="73152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B164E401-4220-408D-666D-C2E2603335D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571523" y="4572000"/>
                      <a:ext cx="407484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oMath>
                        </m:oMathPara>
                      </a14:m>
                      <a:endParaRPr lang="en-US" sz="2000" i="1" dirty="0"/>
                    </a:p>
                  </p:txBody>
                </p:sp>
              </mc:Choice>
              <mc:Fallback xmlns=""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B164E401-4220-408D-666D-C2E2603335D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571523" y="4572000"/>
                      <a:ext cx="407484" cy="400110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BC96000A-55D8-7EBB-63A2-9895FD302A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80437" y="4287966"/>
                <a:ext cx="407483" cy="407483"/>
              </a:xfrm>
              <a:prstGeom prst="arc">
                <a:avLst>
                  <a:gd name="adj1" fmla="val 21462016"/>
                  <a:gd name="adj2" fmla="val 16295441"/>
                </a:avLst>
              </a:prstGeom>
              <a:ln w="1270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33B40DE2-47DD-EAE3-6325-1640A8B266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023" y="2359463"/>
            <a:ext cx="3371370" cy="167209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1DF8166-22BB-7FF4-BD44-BF7ACC3470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652" y="5440170"/>
            <a:ext cx="2743200" cy="136053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684D91B-33C3-2441-3194-CCDB21554F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652" y="4206240"/>
            <a:ext cx="2743200" cy="136053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3EBEB1C-3C4F-E079-DA0B-95D994B2433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852" y="4206240"/>
            <a:ext cx="2743200" cy="136053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198F1A6-5F0B-FEE7-E703-9577A76BD4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852" y="5440170"/>
            <a:ext cx="2743200" cy="136053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C6E202-984B-5086-227C-9130BA9E8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While the Whitney functions are sufficient for</a:t>
            </a:r>
            <a:br>
              <a:rPr lang="en-US" dirty="0"/>
            </a:br>
            <a:r>
              <a:rPr lang="en-US" dirty="0"/>
              <a:t>satisfying a consistent notion of differentiation</a:t>
            </a:r>
            <a:br>
              <a:rPr lang="en-US" dirty="0"/>
            </a:br>
            <a:r>
              <a:rPr lang="en-US" dirty="0"/>
              <a:t>they are not always necessary.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Example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On a regular grid, we can define a tensor</a:t>
            </a:r>
            <a:br>
              <a:rPr lang="en-US" dirty="0"/>
            </a:br>
            <a:r>
              <a:rPr lang="en-US" dirty="0"/>
              <a:t>product basis (e.g. bilinear functions).</a:t>
            </a:r>
          </a:p>
          <a:p>
            <a:pPr lvl="1"/>
            <a:r>
              <a:rPr lang="en-US" dirty="0"/>
              <a:t>Whitney functions requires introducing</a:t>
            </a:r>
            <a:br>
              <a:rPr lang="en-US" dirty="0"/>
            </a:br>
            <a:r>
              <a:rPr lang="en-US" dirty="0"/>
              <a:t>diagonals when constructing the graph.</a:t>
            </a:r>
          </a:p>
          <a:p>
            <a:pPr lvl="1"/>
            <a:r>
              <a:rPr lang="en-US" dirty="0"/>
              <a:t>Mixed-order elements are consistent</a:t>
            </a:r>
            <a:br>
              <a:rPr lang="en-US" dirty="0"/>
            </a:br>
            <a:r>
              <a:rPr lang="en-US" dirty="0"/>
              <a:t>only using horizontal/vertical edges.</a:t>
            </a:r>
          </a:p>
        </p:txBody>
      </p:sp>
    </p:spTree>
    <p:extLst>
      <p:ext uri="{BB962C8B-B14F-4D97-AF65-F5344CB8AC3E}">
        <p14:creationId xmlns:p14="http://schemas.microsoft.com/office/powerpoint/2010/main" val="60542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AE093-943B-9267-ABC3-B1406E83A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ECD36-06C1-1357-BA16-7D4053BA5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1E1FF4-20D2-F46A-F62C-570DADDD6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  <a:p>
            <a:r>
              <a:rPr lang="en-US" dirty="0"/>
              <a:t>Implementation 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Finite Elements</a:t>
            </a:r>
            <a:endParaRPr lang="en-US" dirty="0"/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Derivatives</a:t>
            </a:r>
          </a:p>
          <a:p>
            <a:pPr lvl="1"/>
            <a:r>
              <a:rPr lang="en-US" dirty="0"/>
              <a:t>Metrics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Applications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1739231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E2A0F-D734-DEAB-8086-326E89EA4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02F0E-67FC-CA07-EAFF-C2AB2B3BA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7493630-724D-7249-87A6-5F85416A81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Gradient-domain processing seeks the function minimizing an energy combining value and differential differences: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𝑑𝑓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This requires a </a:t>
                </a:r>
                <a:r>
                  <a:rPr lang="en-US" i="1" dirty="0"/>
                  <a:t>metric</a:t>
                </a:r>
                <a:r>
                  <a:rPr lang="en-US" dirty="0"/>
                  <a:t> to define:</a:t>
                </a:r>
              </a:p>
              <a:p>
                <a:pPr lvl="1"/>
                <a:r>
                  <a:rPr lang="en-US" dirty="0"/>
                  <a:t>Inner-product: How big is an individual (co-)tangent vector? </a:t>
                </a:r>
              </a:p>
              <a:p>
                <a:pPr lvl="1"/>
                <a:r>
                  <a:rPr lang="en-US" dirty="0"/>
                  <a:t>Volume: How “big” is a patch of surface?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7493630-724D-7249-87A6-5F85416A81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674A84A-20CA-3BF6-D43B-439359B21C60}"/>
              </a:ext>
            </a:extLst>
          </p:cNvPr>
          <p:cNvSpPr/>
          <p:nvPr/>
        </p:nvSpPr>
        <p:spPr>
          <a:xfrm>
            <a:off x="4716734" y="2637493"/>
            <a:ext cx="375529" cy="89191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25A4EEB-7D6A-C1C3-567D-12D5CFFEA2C7}"/>
              </a:ext>
            </a:extLst>
          </p:cNvPr>
          <p:cNvSpPr/>
          <p:nvPr/>
        </p:nvSpPr>
        <p:spPr>
          <a:xfrm>
            <a:off x="6847836" y="2767407"/>
            <a:ext cx="1539161" cy="58289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622BA-6681-9E5A-CDC8-9ADCC8C32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1232E-51FF-3492-B02A-1F91CC77D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Metrics: Triangle Meshes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49ADAD3-323D-F00F-FE24-F376B2096F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u="sng" dirty="0"/>
                  <a:t>Approach</a:t>
                </a:r>
                <a:r>
                  <a:rPr lang="en-US" dirty="0"/>
                  <a:t>:</a:t>
                </a:r>
              </a:p>
              <a:p>
                <a:pPr marL="457200" lvl="1" indent="0">
                  <a:buNone/>
                </a:pPr>
                <a:r>
                  <a:rPr lang="en-US" dirty="0"/>
                  <a:t>Parameterize the 3D triangle over the unit right triangle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𝕋</m:t>
                    </m:r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:r>
                  <a:rPr lang="en-US" dirty="0"/>
                  <a:t>Pull-back the (embedding) metric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𝕋</m:t>
                    </m:r>
                  </m:oMath>
                </a14:m>
                <a:r>
                  <a:rPr lang="en-US" dirty="0"/>
                  <a:t>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>
                          <a:latin typeface="Cambria Math" panose="02040503050406030204" pitchFamily="18" charset="0"/>
                        </a:rPr>
                        <m:t>𝐠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r>
                  <a:rPr lang="en-US" dirty="0"/>
                  <a:t>For co-tangent vectors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𝕋</m:t>
                    </m:r>
                  </m:oMath>
                </a14:m>
                <a:r>
                  <a:rPr lang="en-US" dirty="0"/>
                  <a:t>, the inner-product  </a:t>
                </a:r>
                <a:r>
                  <a:rPr lang="en-US" dirty="0" err="1"/>
                  <a:t>w.r.t.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𝐠</m:t>
                    </m:r>
                  </m:oMath>
                </a14:m>
                <a:r>
                  <a:rPr lang="en-US" dirty="0"/>
                  <a:t> is: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e>
                        <m:sub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𝐠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≡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𝐠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r>
                  <a:rPr lang="en-US" dirty="0"/>
                  <a:t>For a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, the total square-norm </a:t>
                </a:r>
                <a:r>
                  <a:rPr lang="en-US" dirty="0" err="1"/>
                  <a:t>w.r.t.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𝐠</m:t>
                    </m:r>
                  </m:oMath>
                </a14:m>
                <a:r>
                  <a:rPr lang="en-US" dirty="0"/>
                  <a:t> is: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𝕋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𝐠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≡</m:t>
                      </m:r>
                      <m:nary>
                        <m:naryPr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𝕋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>
                                      <a:latin typeface="Cambria Math" panose="02040503050406030204" pitchFamily="18" charset="0"/>
                                    </a:rPr>
                                    <m:t>𝐠</m:t>
                                  </m:r>
                                </m:e>
                              </m:d>
                            </m:e>
                          </m:rad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𝕋</m:t>
                      </m:r>
                    </m:oMath>
                  </m:oMathPara>
                </a14:m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49ADAD3-323D-F00F-FE24-F376B2096F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3"/>
                <a:stretch>
                  <a:fillRect l="-1217" t="-1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ACD4A476-4A63-2FE6-395A-7EA78CFCEAAB}"/>
              </a:ext>
            </a:extLst>
          </p:cNvPr>
          <p:cNvGrpSpPr/>
          <p:nvPr/>
        </p:nvGrpSpPr>
        <p:grpSpPr>
          <a:xfrm>
            <a:off x="8334785" y="3142310"/>
            <a:ext cx="3969742" cy="1887766"/>
            <a:chOff x="8090334" y="3969166"/>
            <a:chExt cx="3969742" cy="1887766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CA06590-2C23-8FAA-DEF0-EA66B3779230}"/>
                </a:ext>
              </a:extLst>
            </p:cNvPr>
            <p:cNvSpPr/>
            <p:nvPr/>
          </p:nvSpPr>
          <p:spPr>
            <a:xfrm>
              <a:off x="8466083" y="4374931"/>
              <a:ext cx="3145220" cy="1237593"/>
            </a:xfrm>
            <a:custGeom>
              <a:avLst/>
              <a:gdLst>
                <a:gd name="connsiteX0" fmla="*/ 1489841 w 3145220"/>
                <a:gd name="connsiteY0" fmla="*/ 0 h 1237593"/>
                <a:gd name="connsiteX1" fmla="*/ 0 w 3145220"/>
                <a:gd name="connsiteY1" fmla="*/ 1237593 h 1237593"/>
                <a:gd name="connsiteX2" fmla="*/ 3145220 w 3145220"/>
                <a:gd name="connsiteY2" fmla="*/ 701566 h 1237593"/>
                <a:gd name="connsiteX3" fmla="*/ 1489841 w 3145220"/>
                <a:gd name="connsiteY3" fmla="*/ 0 h 123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5220" h="1237593">
                  <a:moveTo>
                    <a:pt x="1489841" y="0"/>
                  </a:moveTo>
                  <a:lnTo>
                    <a:pt x="0" y="1237593"/>
                  </a:lnTo>
                  <a:lnTo>
                    <a:pt x="3145220" y="701566"/>
                  </a:lnTo>
                  <a:lnTo>
                    <a:pt x="1489841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CCE6FE4-6D0D-1BFC-844C-D5BB32175F36}"/>
                    </a:ext>
                  </a:extLst>
                </p:cNvPr>
                <p:cNvSpPr txBox="1"/>
                <p:nvPr/>
              </p:nvSpPr>
              <p:spPr>
                <a:xfrm>
                  <a:off x="9542659" y="4744898"/>
                  <a:ext cx="117327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⊂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CCE6FE4-6D0D-1BFC-844C-D5BB32175F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2659" y="4744898"/>
                  <a:ext cx="1173270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27C72CE-28A2-15EB-5F14-91BFCF05F0AE}"/>
                    </a:ext>
                  </a:extLst>
                </p:cNvPr>
                <p:cNvSpPr txBox="1"/>
                <p:nvPr/>
              </p:nvSpPr>
              <p:spPr>
                <a:xfrm>
                  <a:off x="8090334" y="5395267"/>
                  <a:ext cx="55989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27C72CE-28A2-15EB-5F14-91BFCF05F0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0334" y="5395267"/>
                  <a:ext cx="559897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BBFD444-A52D-F5B2-6571-BD2E5DD4C412}"/>
                    </a:ext>
                  </a:extLst>
                </p:cNvPr>
                <p:cNvSpPr txBox="1"/>
                <p:nvPr/>
              </p:nvSpPr>
              <p:spPr>
                <a:xfrm>
                  <a:off x="11500179" y="4933602"/>
                  <a:ext cx="55989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BBFD444-A52D-F5B2-6571-BD2E5DD4C4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00179" y="4933602"/>
                  <a:ext cx="559897" cy="461665"/>
                </a:xfrm>
                <a:prstGeom prst="rect">
                  <a:avLst/>
                </a:prstGeom>
                <a:blipFill>
                  <a:blip r:embed="rId6"/>
                  <a:stretch>
                    <a:fillRect b="-1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836A90B-679B-20DD-F8DB-8A026438E25D}"/>
                    </a:ext>
                  </a:extLst>
                </p:cNvPr>
                <p:cNvSpPr txBox="1"/>
                <p:nvPr/>
              </p:nvSpPr>
              <p:spPr>
                <a:xfrm>
                  <a:off x="9703182" y="3969166"/>
                  <a:ext cx="55989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836A90B-679B-20DD-F8DB-8A026438E2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03182" y="3969166"/>
                  <a:ext cx="559897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2ED31A4-1EB3-CD69-9D1F-3D8319067AAA}"/>
              </a:ext>
            </a:extLst>
          </p:cNvPr>
          <p:cNvGrpSpPr/>
          <p:nvPr/>
        </p:nvGrpSpPr>
        <p:grpSpPr>
          <a:xfrm>
            <a:off x="9251345" y="317386"/>
            <a:ext cx="2057400" cy="2057400"/>
            <a:chOff x="6503280" y="4704695"/>
            <a:chExt cx="2057400" cy="2057400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0BF91D89-C79D-135D-D6FF-6238E2A0A0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6014" y="5129488"/>
              <a:ext cx="1371600" cy="1371600"/>
            </a:xfrm>
            <a:prstGeom prst="triangle">
              <a:avLst>
                <a:gd name="adj" fmla="val 0"/>
              </a:avLst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3DB38F2-9B27-6D6B-A488-4154A6FB0A77}"/>
                </a:ext>
              </a:extLst>
            </p:cNvPr>
            <p:cNvCxnSpPr/>
            <p:nvPr/>
          </p:nvCxnSpPr>
          <p:spPr>
            <a:xfrm>
              <a:off x="6503280" y="6511160"/>
              <a:ext cx="2057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D224836-2209-FB41-CE91-D9ADA05BE4A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707314" y="5733395"/>
              <a:ext cx="2057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Arrow: Down 18">
            <a:extLst>
              <a:ext uri="{FF2B5EF4-FFF2-40B4-BE49-F238E27FC236}">
                <a16:creationId xmlns:a16="http://schemas.microsoft.com/office/drawing/2014/main" id="{B455EA51-1ECB-5519-D47B-0FBBDC02C179}"/>
              </a:ext>
            </a:extLst>
          </p:cNvPr>
          <p:cNvSpPr/>
          <p:nvPr/>
        </p:nvSpPr>
        <p:spPr>
          <a:xfrm>
            <a:off x="10193339" y="2427846"/>
            <a:ext cx="188998" cy="73309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EB2A929-9F26-2E68-5257-1D0D42203CBD}"/>
                  </a:ext>
                </a:extLst>
              </p:cNvPr>
              <p:cNvSpPr txBox="1"/>
              <p:nvPr/>
            </p:nvSpPr>
            <p:spPr>
              <a:xfrm>
                <a:off x="9822662" y="2563562"/>
                <a:ext cx="4956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EB2A929-9F26-2E68-5257-1D0D42203C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2662" y="2563562"/>
                <a:ext cx="495649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4D28022-5CE9-4BBF-1E7B-DDF5576DD449}"/>
                  </a:ext>
                </a:extLst>
              </p:cNvPr>
              <p:cNvSpPr txBox="1"/>
              <p:nvPr/>
            </p:nvSpPr>
            <p:spPr>
              <a:xfrm>
                <a:off x="9439024" y="1721773"/>
                <a:ext cx="123399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⊂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4D28022-5CE9-4BBF-1E7B-DDF5576DD4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9024" y="1721773"/>
                <a:ext cx="1233992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303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10B60-59F4-CAFB-E606-F117BCEB9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83B13-B5E9-A92E-5CBF-585A4CDA8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Metrics: Triangle Meshes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1B92021-E729-C1E2-9558-E5362E428B6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u="sng" dirty="0"/>
                  <a:t>Approach</a:t>
                </a:r>
                <a:r>
                  <a:rPr lang="en-US" dirty="0"/>
                  <a:t>:</a:t>
                </a:r>
              </a:p>
              <a:p>
                <a:pPr marL="457200" lvl="1" indent="0">
                  <a:buNone/>
                </a:pPr>
                <a:r>
                  <a:rPr lang="en-US" dirty="0"/>
                  <a:t>Parameterize the 3D triangle over the unit right triangle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𝕋</m:t>
                    </m:r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:r>
                  <a:rPr lang="en-US" dirty="0"/>
                  <a:t>Pull-back the (embedding) metric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𝕋</m:t>
                    </m:r>
                  </m:oMath>
                </a14:m>
                <a:r>
                  <a:rPr lang="en-US" dirty="0"/>
                  <a:t>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>
                          <a:latin typeface="Cambria Math" panose="02040503050406030204" pitchFamily="18" charset="0"/>
                        </a:rPr>
                        <m:t>𝐠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r>
                  <a:rPr lang="en-US" dirty="0"/>
                  <a:t>For co-tangent vectors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𝕋</m:t>
                    </m:r>
                  </m:oMath>
                </a14:m>
                <a:r>
                  <a:rPr lang="en-US" dirty="0"/>
                  <a:t>, the inner-product  </a:t>
                </a:r>
                <a:r>
                  <a:rPr lang="en-US" dirty="0" err="1"/>
                  <a:t>w.r.t.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𝐠</m:t>
                    </m:r>
                  </m:oMath>
                </a14:m>
                <a:r>
                  <a:rPr lang="en-US" dirty="0"/>
                  <a:t> is: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e>
                        <m:sub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𝐠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≡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𝐠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r>
                  <a:rPr lang="en-US" dirty="0"/>
                  <a:t>For a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, the total square-norm </a:t>
                </a:r>
                <a:r>
                  <a:rPr lang="en-US" dirty="0" err="1"/>
                  <a:t>w.r.t.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𝐠</m:t>
                    </m:r>
                  </m:oMath>
                </a14:m>
                <a:r>
                  <a:rPr lang="en-US" dirty="0"/>
                  <a:t> is: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𝕋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𝐠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≡</m:t>
                      </m:r>
                      <m:nary>
                        <m:naryPr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𝕋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>
                                      <a:latin typeface="Cambria Math" panose="02040503050406030204" pitchFamily="18" charset="0"/>
                                    </a:rPr>
                                    <m:t>𝐠</m:t>
                                  </m:r>
                                </m:e>
                              </m:d>
                            </m:e>
                          </m:rad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𝕋</m:t>
                      </m:r>
                    </m:oMath>
                  </m:oMathPara>
                </a14:m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1B92021-E729-C1E2-9558-E5362E428B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3"/>
                <a:stretch>
                  <a:fillRect l="-1217" t="-1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C1AC597D-2C5F-EA24-DCBE-8EE0B05755A4}"/>
              </a:ext>
            </a:extLst>
          </p:cNvPr>
          <p:cNvGrpSpPr/>
          <p:nvPr/>
        </p:nvGrpSpPr>
        <p:grpSpPr>
          <a:xfrm>
            <a:off x="8334785" y="3142310"/>
            <a:ext cx="3969742" cy="1887766"/>
            <a:chOff x="8090334" y="3969166"/>
            <a:chExt cx="3969742" cy="1887766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C872FD1-A419-72BE-7D0D-1530F4F84CB8}"/>
                </a:ext>
              </a:extLst>
            </p:cNvPr>
            <p:cNvSpPr/>
            <p:nvPr/>
          </p:nvSpPr>
          <p:spPr>
            <a:xfrm>
              <a:off x="8466083" y="4374931"/>
              <a:ext cx="3145220" cy="1237593"/>
            </a:xfrm>
            <a:custGeom>
              <a:avLst/>
              <a:gdLst>
                <a:gd name="connsiteX0" fmla="*/ 1489841 w 3145220"/>
                <a:gd name="connsiteY0" fmla="*/ 0 h 1237593"/>
                <a:gd name="connsiteX1" fmla="*/ 0 w 3145220"/>
                <a:gd name="connsiteY1" fmla="*/ 1237593 h 1237593"/>
                <a:gd name="connsiteX2" fmla="*/ 3145220 w 3145220"/>
                <a:gd name="connsiteY2" fmla="*/ 701566 h 1237593"/>
                <a:gd name="connsiteX3" fmla="*/ 1489841 w 3145220"/>
                <a:gd name="connsiteY3" fmla="*/ 0 h 123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5220" h="1237593">
                  <a:moveTo>
                    <a:pt x="1489841" y="0"/>
                  </a:moveTo>
                  <a:lnTo>
                    <a:pt x="0" y="1237593"/>
                  </a:lnTo>
                  <a:lnTo>
                    <a:pt x="3145220" y="701566"/>
                  </a:lnTo>
                  <a:lnTo>
                    <a:pt x="1489841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81DC9349-DE30-4201-B3B0-31A215BF8859}"/>
                    </a:ext>
                  </a:extLst>
                </p:cNvPr>
                <p:cNvSpPr txBox="1"/>
                <p:nvPr/>
              </p:nvSpPr>
              <p:spPr>
                <a:xfrm>
                  <a:off x="9542659" y="4744898"/>
                  <a:ext cx="117327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⊂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CCE6FE4-6D0D-1BFC-844C-D5BB32175F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2659" y="4744898"/>
                  <a:ext cx="1173270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1DCCF18-6F8F-8687-8BF8-582CA0FC8419}"/>
                    </a:ext>
                  </a:extLst>
                </p:cNvPr>
                <p:cNvSpPr txBox="1"/>
                <p:nvPr/>
              </p:nvSpPr>
              <p:spPr>
                <a:xfrm>
                  <a:off x="8090334" y="5395267"/>
                  <a:ext cx="55989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27C72CE-28A2-15EB-5F14-91BFCF05F0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0334" y="5395267"/>
                  <a:ext cx="559897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E530491-3B22-BD83-7D28-BAC1F57471FE}"/>
                    </a:ext>
                  </a:extLst>
                </p:cNvPr>
                <p:cNvSpPr txBox="1"/>
                <p:nvPr/>
              </p:nvSpPr>
              <p:spPr>
                <a:xfrm>
                  <a:off x="11500179" y="4933602"/>
                  <a:ext cx="55989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BBFD444-A52D-F5B2-6571-BD2E5DD4C4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00179" y="4933602"/>
                  <a:ext cx="559897" cy="461665"/>
                </a:xfrm>
                <a:prstGeom prst="rect">
                  <a:avLst/>
                </a:prstGeom>
                <a:blipFill>
                  <a:blip r:embed="rId6"/>
                  <a:stretch>
                    <a:fillRect b="-1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AE70D778-0737-0D94-EA1A-7141822E6C3D}"/>
                    </a:ext>
                  </a:extLst>
                </p:cNvPr>
                <p:cNvSpPr txBox="1"/>
                <p:nvPr/>
              </p:nvSpPr>
              <p:spPr>
                <a:xfrm>
                  <a:off x="9703182" y="3969166"/>
                  <a:ext cx="55989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836A90B-679B-20DD-F8DB-8A026438E2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03182" y="3969166"/>
                  <a:ext cx="559897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3F57A4D-A22A-B995-207A-010FBC05AE7E}"/>
              </a:ext>
            </a:extLst>
          </p:cNvPr>
          <p:cNvGrpSpPr/>
          <p:nvPr/>
        </p:nvGrpSpPr>
        <p:grpSpPr>
          <a:xfrm>
            <a:off x="9251345" y="317386"/>
            <a:ext cx="2057400" cy="2057400"/>
            <a:chOff x="6503280" y="4704695"/>
            <a:chExt cx="2057400" cy="2057400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7AAF2EF6-DCA9-3916-2B0E-B11E2370F0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6014" y="5129488"/>
              <a:ext cx="1371600" cy="1371600"/>
            </a:xfrm>
            <a:prstGeom prst="triangle">
              <a:avLst>
                <a:gd name="adj" fmla="val 0"/>
              </a:avLst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88F7EBD-FC4F-71BE-17E3-5E9425D41777}"/>
                </a:ext>
              </a:extLst>
            </p:cNvPr>
            <p:cNvCxnSpPr/>
            <p:nvPr/>
          </p:nvCxnSpPr>
          <p:spPr>
            <a:xfrm>
              <a:off x="6503280" y="6511160"/>
              <a:ext cx="2057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B3B1918-EF2E-DDC4-9F56-99C63CED6BA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707314" y="5733395"/>
              <a:ext cx="2057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Arrow: Down 18">
            <a:extLst>
              <a:ext uri="{FF2B5EF4-FFF2-40B4-BE49-F238E27FC236}">
                <a16:creationId xmlns:a16="http://schemas.microsoft.com/office/drawing/2014/main" id="{2EA07725-64CC-E007-C0F9-240AEAA5068E}"/>
              </a:ext>
            </a:extLst>
          </p:cNvPr>
          <p:cNvSpPr/>
          <p:nvPr/>
        </p:nvSpPr>
        <p:spPr>
          <a:xfrm>
            <a:off x="10193339" y="2427846"/>
            <a:ext cx="188998" cy="73309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7E644FB-284E-656B-B078-FB20B3067D0B}"/>
                  </a:ext>
                </a:extLst>
              </p:cNvPr>
              <p:cNvSpPr txBox="1"/>
              <p:nvPr/>
            </p:nvSpPr>
            <p:spPr>
              <a:xfrm>
                <a:off x="9822662" y="2563562"/>
                <a:ext cx="4956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EB2A929-9F26-2E68-5257-1D0D42203C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2662" y="2563562"/>
                <a:ext cx="495649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F7E90F0-ACFA-6D1B-8C03-B03E6D6399B0}"/>
                  </a:ext>
                </a:extLst>
              </p:cNvPr>
              <p:cNvSpPr txBox="1"/>
              <p:nvPr/>
            </p:nvSpPr>
            <p:spPr>
              <a:xfrm>
                <a:off x="9439024" y="1721773"/>
                <a:ext cx="123399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⊂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4D28022-5CE9-4BBF-1E7B-DDF5576DD4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9024" y="1721773"/>
                <a:ext cx="1233992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B751316-77BC-E89C-3FC0-65580CBC19C1}"/>
                  </a:ext>
                </a:extLst>
              </p:cNvPr>
              <p:cNvSpPr txBox="1"/>
              <p:nvPr/>
            </p:nvSpPr>
            <p:spPr>
              <a:xfrm>
                <a:off x="1707197" y="6108934"/>
                <a:ext cx="8793379" cy="4001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When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𝕋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000" dirty="0"/>
                  <a:t> is nice (e.g. polynomial), the integral can be computed analytically.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0D30E31-2486-D571-3A3A-CD104BDCF8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7197" y="6108934"/>
                <a:ext cx="8793379" cy="400110"/>
              </a:xfrm>
              <a:prstGeom prst="rect">
                <a:avLst/>
              </a:prstGeom>
              <a:blipFill>
                <a:blip r:embed="rId10"/>
                <a:stretch>
                  <a:fillRect l="-553" t="-4286" r="-138" b="-21429"/>
                </a:stretch>
              </a:blipFill>
              <a:ln w="25400"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5DCCAFB-7007-A987-EF67-85C5FED598B4}"/>
              </a:ext>
            </a:extLst>
          </p:cNvPr>
          <p:cNvSpPr txBox="1"/>
          <p:nvPr/>
        </p:nvSpPr>
        <p:spPr>
          <a:xfrm>
            <a:off x="3242439" y="6450525"/>
            <a:ext cx="5712376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Otherwise, it can be approximated using quadrature.</a:t>
            </a:r>
          </a:p>
        </p:txBody>
      </p:sp>
    </p:spTree>
    <p:extLst>
      <p:ext uri="{BB962C8B-B14F-4D97-AF65-F5344CB8AC3E}">
        <p14:creationId xmlns:p14="http://schemas.microsoft.com/office/powerpoint/2010/main" val="419914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8646A-AAFD-3926-A2D1-AF21D2B0D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grid of white squares&#10;&#10;AI-generated content may be incorrect.">
            <a:extLst>
              <a:ext uri="{FF2B5EF4-FFF2-40B4-BE49-F238E27FC236}">
                <a16:creationId xmlns:a16="http://schemas.microsoft.com/office/drawing/2014/main" id="{DDEE31C2-1C70-3566-9A22-BA76027F5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738" y="2561896"/>
            <a:ext cx="4230413" cy="42304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4BE3C0-0469-701B-1734-A245C1211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Metrics: Textured Meshes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E00F8A-8C27-D18E-35FB-44213D8FB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Integrating a function over a texel:</a:t>
            </a:r>
          </a:p>
          <a:p>
            <a:pPr lvl="1">
              <a:buFont typeface="Wingdings" panose="05000000000000000000" pitchFamily="2" charset="2"/>
              <a:buChar char="û"/>
            </a:pPr>
            <a:r>
              <a:rPr lang="en-US" dirty="0"/>
              <a:t>Not all of the texel may be covered</a:t>
            </a:r>
          </a:p>
          <a:p>
            <a:pPr lvl="1">
              <a:buFont typeface="Wingdings" panose="05000000000000000000" pitchFamily="2" charset="2"/>
              <a:buChar char="û"/>
            </a:pPr>
            <a:r>
              <a:rPr lang="en-US" dirty="0"/>
              <a:t>The mapping may distort</a:t>
            </a:r>
            <a:br>
              <a:rPr lang="en-US" dirty="0"/>
            </a:br>
            <a:r>
              <a:rPr lang="en-US" dirty="0"/>
              <a:t>different regions of the</a:t>
            </a:r>
            <a:br>
              <a:rPr lang="en-US" dirty="0"/>
            </a:br>
            <a:r>
              <a:rPr lang="en-US" dirty="0"/>
              <a:t>texel in different ways</a:t>
            </a:r>
          </a:p>
        </p:txBody>
      </p:sp>
      <p:pic>
        <p:nvPicPr>
          <p:cNvPr id="39" name="Picture 38" descr="A grey box with green lines&#10;&#10;AI-generated content may be incorrect.">
            <a:extLst>
              <a:ext uri="{FF2B5EF4-FFF2-40B4-BE49-F238E27FC236}">
                <a16:creationId xmlns:a16="http://schemas.microsoft.com/office/drawing/2014/main" id="{A4509933-43AD-1F7D-8944-69C3C7F844E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28" y="2926080"/>
            <a:ext cx="3867912" cy="3867912"/>
          </a:xfrm>
          <a:prstGeom prst="rect">
            <a:avLst/>
          </a:prstGeom>
        </p:spPr>
      </p:pic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77D55F70-E58E-E62A-096F-2D01FE30A70F}"/>
              </a:ext>
            </a:extLst>
          </p:cNvPr>
          <p:cNvSpPr/>
          <p:nvPr/>
        </p:nvSpPr>
        <p:spPr>
          <a:xfrm>
            <a:off x="5627687" y="3490912"/>
            <a:ext cx="889001" cy="1431925"/>
          </a:xfrm>
          <a:custGeom>
            <a:avLst/>
            <a:gdLst>
              <a:gd name="connsiteX0" fmla="*/ 295275 w 887413"/>
              <a:gd name="connsiteY0" fmla="*/ 1433512 h 1433512"/>
              <a:gd name="connsiteX1" fmla="*/ 854075 w 887413"/>
              <a:gd name="connsiteY1" fmla="*/ 1222375 h 1433512"/>
              <a:gd name="connsiteX2" fmla="*/ 887413 w 887413"/>
              <a:gd name="connsiteY2" fmla="*/ 61912 h 1433512"/>
              <a:gd name="connsiteX3" fmla="*/ 552450 w 887413"/>
              <a:gd name="connsiteY3" fmla="*/ 0 h 1433512"/>
              <a:gd name="connsiteX4" fmla="*/ 0 w 887413"/>
              <a:gd name="connsiteY4" fmla="*/ 131762 h 1433512"/>
              <a:gd name="connsiteX5" fmla="*/ 3175 w 887413"/>
              <a:gd name="connsiteY5" fmla="*/ 534987 h 1433512"/>
              <a:gd name="connsiteX6" fmla="*/ 303213 w 887413"/>
              <a:gd name="connsiteY6" fmla="*/ 627062 h 1433512"/>
              <a:gd name="connsiteX7" fmla="*/ 295275 w 887413"/>
              <a:gd name="connsiteY7" fmla="*/ 1433512 h 1433512"/>
              <a:gd name="connsiteX0" fmla="*/ 297055 w 889193"/>
              <a:gd name="connsiteY0" fmla="*/ 1433512 h 1433512"/>
              <a:gd name="connsiteX1" fmla="*/ 855855 w 889193"/>
              <a:gd name="connsiteY1" fmla="*/ 1222375 h 1433512"/>
              <a:gd name="connsiteX2" fmla="*/ 889193 w 889193"/>
              <a:gd name="connsiteY2" fmla="*/ 61912 h 1433512"/>
              <a:gd name="connsiteX3" fmla="*/ 554230 w 889193"/>
              <a:gd name="connsiteY3" fmla="*/ 0 h 1433512"/>
              <a:gd name="connsiteX4" fmla="*/ 1780 w 889193"/>
              <a:gd name="connsiteY4" fmla="*/ 131762 h 1433512"/>
              <a:gd name="connsiteX5" fmla="*/ 192 w 889193"/>
              <a:gd name="connsiteY5" fmla="*/ 549274 h 1433512"/>
              <a:gd name="connsiteX6" fmla="*/ 304993 w 889193"/>
              <a:gd name="connsiteY6" fmla="*/ 627062 h 1433512"/>
              <a:gd name="connsiteX7" fmla="*/ 297055 w 889193"/>
              <a:gd name="connsiteY7" fmla="*/ 1433512 h 1433512"/>
              <a:gd name="connsiteX0" fmla="*/ 300038 w 892176"/>
              <a:gd name="connsiteY0" fmla="*/ 1433512 h 1433512"/>
              <a:gd name="connsiteX1" fmla="*/ 858838 w 892176"/>
              <a:gd name="connsiteY1" fmla="*/ 1222375 h 1433512"/>
              <a:gd name="connsiteX2" fmla="*/ 892176 w 892176"/>
              <a:gd name="connsiteY2" fmla="*/ 61912 h 1433512"/>
              <a:gd name="connsiteX3" fmla="*/ 557213 w 892176"/>
              <a:gd name="connsiteY3" fmla="*/ 0 h 1433512"/>
              <a:gd name="connsiteX4" fmla="*/ 0 w 892176"/>
              <a:gd name="connsiteY4" fmla="*/ 147637 h 1433512"/>
              <a:gd name="connsiteX5" fmla="*/ 3175 w 892176"/>
              <a:gd name="connsiteY5" fmla="*/ 549274 h 1433512"/>
              <a:gd name="connsiteX6" fmla="*/ 307976 w 892176"/>
              <a:gd name="connsiteY6" fmla="*/ 627062 h 1433512"/>
              <a:gd name="connsiteX7" fmla="*/ 300038 w 892176"/>
              <a:gd name="connsiteY7" fmla="*/ 1433512 h 1433512"/>
              <a:gd name="connsiteX0" fmla="*/ 300038 w 892176"/>
              <a:gd name="connsiteY0" fmla="*/ 1433512 h 1433512"/>
              <a:gd name="connsiteX1" fmla="*/ 858838 w 892176"/>
              <a:gd name="connsiteY1" fmla="*/ 1222375 h 1433512"/>
              <a:gd name="connsiteX2" fmla="*/ 892176 w 892176"/>
              <a:gd name="connsiteY2" fmla="*/ 61912 h 1433512"/>
              <a:gd name="connsiteX3" fmla="*/ 557213 w 892176"/>
              <a:gd name="connsiteY3" fmla="*/ 0 h 1433512"/>
              <a:gd name="connsiteX4" fmla="*/ 0 w 892176"/>
              <a:gd name="connsiteY4" fmla="*/ 147637 h 1433512"/>
              <a:gd name="connsiteX5" fmla="*/ 12700 w 892176"/>
              <a:gd name="connsiteY5" fmla="*/ 550862 h 1433512"/>
              <a:gd name="connsiteX6" fmla="*/ 307976 w 892176"/>
              <a:gd name="connsiteY6" fmla="*/ 627062 h 1433512"/>
              <a:gd name="connsiteX7" fmla="*/ 300038 w 892176"/>
              <a:gd name="connsiteY7" fmla="*/ 1433512 h 1433512"/>
              <a:gd name="connsiteX0" fmla="*/ 300038 w 892176"/>
              <a:gd name="connsiteY0" fmla="*/ 1433512 h 1433512"/>
              <a:gd name="connsiteX1" fmla="*/ 858838 w 892176"/>
              <a:gd name="connsiteY1" fmla="*/ 1222375 h 1433512"/>
              <a:gd name="connsiteX2" fmla="*/ 892176 w 892176"/>
              <a:gd name="connsiteY2" fmla="*/ 61912 h 1433512"/>
              <a:gd name="connsiteX3" fmla="*/ 557213 w 892176"/>
              <a:gd name="connsiteY3" fmla="*/ 0 h 1433512"/>
              <a:gd name="connsiteX4" fmla="*/ 0 w 892176"/>
              <a:gd name="connsiteY4" fmla="*/ 147637 h 1433512"/>
              <a:gd name="connsiteX5" fmla="*/ 7937 w 892176"/>
              <a:gd name="connsiteY5" fmla="*/ 552449 h 1433512"/>
              <a:gd name="connsiteX6" fmla="*/ 307976 w 892176"/>
              <a:gd name="connsiteY6" fmla="*/ 627062 h 1433512"/>
              <a:gd name="connsiteX7" fmla="*/ 300038 w 892176"/>
              <a:gd name="connsiteY7" fmla="*/ 1433512 h 1433512"/>
              <a:gd name="connsiteX0" fmla="*/ 296863 w 889001"/>
              <a:gd name="connsiteY0" fmla="*/ 1433512 h 1433512"/>
              <a:gd name="connsiteX1" fmla="*/ 855663 w 889001"/>
              <a:gd name="connsiteY1" fmla="*/ 1222375 h 1433512"/>
              <a:gd name="connsiteX2" fmla="*/ 889001 w 889001"/>
              <a:gd name="connsiteY2" fmla="*/ 61912 h 1433512"/>
              <a:gd name="connsiteX3" fmla="*/ 554038 w 889001"/>
              <a:gd name="connsiteY3" fmla="*/ 0 h 1433512"/>
              <a:gd name="connsiteX4" fmla="*/ 0 w 889001"/>
              <a:gd name="connsiteY4" fmla="*/ 134937 h 1433512"/>
              <a:gd name="connsiteX5" fmla="*/ 4762 w 889001"/>
              <a:gd name="connsiteY5" fmla="*/ 552449 h 1433512"/>
              <a:gd name="connsiteX6" fmla="*/ 304801 w 889001"/>
              <a:gd name="connsiteY6" fmla="*/ 627062 h 1433512"/>
              <a:gd name="connsiteX7" fmla="*/ 296863 w 889001"/>
              <a:gd name="connsiteY7" fmla="*/ 1433512 h 1433512"/>
              <a:gd name="connsiteX0" fmla="*/ 296863 w 889001"/>
              <a:gd name="connsiteY0" fmla="*/ 1433512 h 1433512"/>
              <a:gd name="connsiteX1" fmla="*/ 855663 w 889001"/>
              <a:gd name="connsiteY1" fmla="*/ 1222375 h 1433512"/>
              <a:gd name="connsiteX2" fmla="*/ 889001 w 889001"/>
              <a:gd name="connsiteY2" fmla="*/ 61912 h 1433512"/>
              <a:gd name="connsiteX3" fmla="*/ 554038 w 889001"/>
              <a:gd name="connsiteY3" fmla="*/ 0 h 1433512"/>
              <a:gd name="connsiteX4" fmla="*/ 0 w 889001"/>
              <a:gd name="connsiteY4" fmla="*/ 134937 h 1433512"/>
              <a:gd name="connsiteX5" fmla="*/ 4762 w 889001"/>
              <a:gd name="connsiteY5" fmla="*/ 552449 h 1433512"/>
              <a:gd name="connsiteX6" fmla="*/ 304801 w 889001"/>
              <a:gd name="connsiteY6" fmla="*/ 627062 h 1433512"/>
              <a:gd name="connsiteX7" fmla="*/ 296863 w 889001"/>
              <a:gd name="connsiteY7" fmla="*/ 1433512 h 1433512"/>
              <a:gd name="connsiteX0" fmla="*/ 296863 w 889001"/>
              <a:gd name="connsiteY0" fmla="*/ 1433512 h 1433512"/>
              <a:gd name="connsiteX1" fmla="*/ 855663 w 889001"/>
              <a:gd name="connsiteY1" fmla="*/ 1222375 h 1433512"/>
              <a:gd name="connsiteX2" fmla="*/ 889001 w 889001"/>
              <a:gd name="connsiteY2" fmla="*/ 61912 h 1433512"/>
              <a:gd name="connsiteX3" fmla="*/ 554038 w 889001"/>
              <a:gd name="connsiteY3" fmla="*/ 0 h 1433512"/>
              <a:gd name="connsiteX4" fmla="*/ 0 w 889001"/>
              <a:gd name="connsiteY4" fmla="*/ 134937 h 1433512"/>
              <a:gd name="connsiteX5" fmla="*/ 4762 w 889001"/>
              <a:gd name="connsiteY5" fmla="*/ 552449 h 1433512"/>
              <a:gd name="connsiteX6" fmla="*/ 304801 w 889001"/>
              <a:gd name="connsiteY6" fmla="*/ 631824 h 1433512"/>
              <a:gd name="connsiteX7" fmla="*/ 296863 w 889001"/>
              <a:gd name="connsiteY7" fmla="*/ 1433512 h 1433512"/>
              <a:gd name="connsiteX0" fmla="*/ 306388 w 889001"/>
              <a:gd name="connsiteY0" fmla="*/ 1431925 h 1431925"/>
              <a:gd name="connsiteX1" fmla="*/ 855663 w 889001"/>
              <a:gd name="connsiteY1" fmla="*/ 1222375 h 1431925"/>
              <a:gd name="connsiteX2" fmla="*/ 889001 w 889001"/>
              <a:gd name="connsiteY2" fmla="*/ 61912 h 1431925"/>
              <a:gd name="connsiteX3" fmla="*/ 554038 w 889001"/>
              <a:gd name="connsiteY3" fmla="*/ 0 h 1431925"/>
              <a:gd name="connsiteX4" fmla="*/ 0 w 889001"/>
              <a:gd name="connsiteY4" fmla="*/ 134937 h 1431925"/>
              <a:gd name="connsiteX5" fmla="*/ 4762 w 889001"/>
              <a:gd name="connsiteY5" fmla="*/ 552449 h 1431925"/>
              <a:gd name="connsiteX6" fmla="*/ 304801 w 889001"/>
              <a:gd name="connsiteY6" fmla="*/ 631824 h 1431925"/>
              <a:gd name="connsiteX7" fmla="*/ 306388 w 889001"/>
              <a:gd name="connsiteY7" fmla="*/ 1431925 h 1431925"/>
              <a:gd name="connsiteX0" fmla="*/ 306388 w 889001"/>
              <a:gd name="connsiteY0" fmla="*/ 1431925 h 1431925"/>
              <a:gd name="connsiteX1" fmla="*/ 855663 w 889001"/>
              <a:gd name="connsiteY1" fmla="*/ 1222375 h 1431925"/>
              <a:gd name="connsiteX2" fmla="*/ 889001 w 889001"/>
              <a:gd name="connsiteY2" fmla="*/ 61912 h 1431925"/>
              <a:gd name="connsiteX3" fmla="*/ 554038 w 889001"/>
              <a:gd name="connsiteY3" fmla="*/ 0 h 1431925"/>
              <a:gd name="connsiteX4" fmla="*/ 0 w 889001"/>
              <a:gd name="connsiteY4" fmla="*/ 134937 h 1431925"/>
              <a:gd name="connsiteX5" fmla="*/ 4762 w 889001"/>
              <a:gd name="connsiteY5" fmla="*/ 552449 h 1431925"/>
              <a:gd name="connsiteX6" fmla="*/ 304801 w 889001"/>
              <a:gd name="connsiteY6" fmla="*/ 631824 h 1431925"/>
              <a:gd name="connsiteX7" fmla="*/ 306388 w 889001"/>
              <a:gd name="connsiteY7" fmla="*/ 1431925 h 143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001" h="1431925">
                <a:moveTo>
                  <a:pt x="306388" y="1431925"/>
                </a:moveTo>
                <a:lnTo>
                  <a:pt x="855663" y="1222375"/>
                </a:lnTo>
                <a:lnTo>
                  <a:pt x="889001" y="61912"/>
                </a:lnTo>
                <a:lnTo>
                  <a:pt x="554038" y="0"/>
                </a:lnTo>
                <a:lnTo>
                  <a:pt x="0" y="134937"/>
                </a:lnTo>
                <a:cubicBezTo>
                  <a:pt x="1058" y="269345"/>
                  <a:pt x="3704" y="418041"/>
                  <a:pt x="4762" y="552449"/>
                </a:cubicBezTo>
                <a:cubicBezTo>
                  <a:pt x="104775" y="578379"/>
                  <a:pt x="204788" y="601132"/>
                  <a:pt x="304801" y="631824"/>
                </a:cubicBezTo>
                <a:cubicBezTo>
                  <a:pt x="304272" y="893232"/>
                  <a:pt x="305330" y="1148292"/>
                  <a:pt x="306388" y="1431925"/>
                </a:cubicBezTo>
                <a:close/>
              </a:path>
            </a:pathLst>
          </a:custGeom>
          <a:noFill/>
          <a:ln w="635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C103965-077F-B6FB-CD3F-70C7B467C7FC}"/>
              </a:ext>
            </a:extLst>
          </p:cNvPr>
          <p:cNvSpPr>
            <a:spLocks noChangeAspect="1"/>
          </p:cNvSpPr>
          <p:nvPr/>
        </p:nvSpPr>
        <p:spPr>
          <a:xfrm>
            <a:off x="9296380" y="3997328"/>
            <a:ext cx="448056" cy="448056"/>
          </a:xfrm>
          <a:prstGeom prst="rect">
            <a:avLst/>
          </a:prstGeom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C71B4EB4-82B3-54CF-C826-829BC173E404}"/>
              </a:ext>
            </a:extLst>
          </p:cNvPr>
          <p:cNvSpPr/>
          <p:nvPr/>
        </p:nvSpPr>
        <p:spPr>
          <a:xfrm>
            <a:off x="9296400" y="3992563"/>
            <a:ext cx="458788" cy="461962"/>
          </a:xfrm>
          <a:custGeom>
            <a:avLst/>
            <a:gdLst>
              <a:gd name="connsiteX0" fmla="*/ 0 w 458788"/>
              <a:gd name="connsiteY0" fmla="*/ 4762 h 461962"/>
              <a:gd name="connsiteX1" fmla="*/ 1588 w 458788"/>
              <a:gd name="connsiteY1" fmla="*/ 187325 h 461962"/>
              <a:gd name="connsiteX2" fmla="*/ 109538 w 458788"/>
              <a:gd name="connsiteY2" fmla="*/ 190500 h 461962"/>
              <a:gd name="connsiteX3" fmla="*/ 100013 w 458788"/>
              <a:gd name="connsiteY3" fmla="*/ 461962 h 461962"/>
              <a:gd name="connsiteX4" fmla="*/ 458788 w 458788"/>
              <a:gd name="connsiteY4" fmla="*/ 457200 h 461962"/>
              <a:gd name="connsiteX5" fmla="*/ 452438 w 458788"/>
              <a:gd name="connsiteY5" fmla="*/ 0 h 461962"/>
              <a:gd name="connsiteX6" fmla="*/ 0 w 458788"/>
              <a:gd name="connsiteY6" fmla="*/ 4762 h 461962"/>
              <a:gd name="connsiteX0" fmla="*/ 0 w 458788"/>
              <a:gd name="connsiteY0" fmla="*/ 4762 h 461962"/>
              <a:gd name="connsiteX1" fmla="*/ 1588 w 458788"/>
              <a:gd name="connsiteY1" fmla="*/ 187325 h 461962"/>
              <a:gd name="connsiteX2" fmla="*/ 103188 w 458788"/>
              <a:gd name="connsiteY2" fmla="*/ 184150 h 461962"/>
              <a:gd name="connsiteX3" fmla="*/ 100013 w 458788"/>
              <a:gd name="connsiteY3" fmla="*/ 461962 h 461962"/>
              <a:gd name="connsiteX4" fmla="*/ 458788 w 458788"/>
              <a:gd name="connsiteY4" fmla="*/ 457200 h 461962"/>
              <a:gd name="connsiteX5" fmla="*/ 452438 w 458788"/>
              <a:gd name="connsiteY5" fmla="*/ 0 h 461962"/>
              <a:gd name="connsiteX6" fmla="*/ 0 w 458788"/>
              <a:gd name="connsiteY6" fmla="*/ 4762 h 461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8788" h="461962">
                <a:moveTo>
                  <a:pt x="0" y="4762"/>
                </a:moveTo>
                <a:cubicBezTo>
                  <a:pt x="529" y="65616"/>
                  <a:pt x="1059" y="126471"/>
                  <a:pt x="1588" y="187325"/>
                </a:cubicBezTo>
                <a:lnTo>
                  <a:pt x="103188" y="184150"/>
                </a:lnTo>
                <a:cubicBezTo>
                  <a:pt x="102130" y="276754"/>
                  <a:pt x="101071" y="369358"/>
                  <a:pt x="100013" y="461962"/>
                </a:cubicBezTo>
                <a:lnTo>
                  <a:pt x="458788" y="457200"/>
                </a:lnTo>
                <a:cubicBezTo>
                  <a:pt x="456671" y="304800"/>
                  <a:pt x="454555" y="152400"/>
                  <a:pt x="452438" y="0"/>
                </a:cubicBezTo>
                <a:lnTo>
                  <a:pt x="0" y="4762"/>
                </a:lnTo>
                <a:close/>
              </a:path>
            </a:pathLst>
          </a:custGeom>
          <a:noFill/>
          <a:ln w="635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0163CB-B3D8-AA31-CAC2-97F1300C033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744" y="3383280"/>
            <a:ext cx="3035808" cy="3035808"/>
          </a:xfrm>
          <a:prstGeom prst="rect">
            <a:avLst/>
          </a:prstGeom>
        </p:spPr>
      </p:pic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C43DD500-AD79-B104-47E6-692B5FDDC6A6}"/>
              </a:ext>
            </a:extLst>
          </p:cNvPr>
          <p:cNvSpPr/>
          <p:nvPr/>
        </p:nvSpPr>
        <p:spPr>
          <a:xfrm>
            <a:off x="5969398" y="3319470"/>
            <a:ext cx="3631802" cy="770392"/>
          </a:xfrm>
          <a:custGeom>
            <a:avLst/>
            <a:gdLst>
              <a:gd name="connsiteX0" fmla="*/ 3516284 w 3516284"/>
              <a:gd name="connsiteY0" fmla="*/ 776626 h 776626"/>
              <a:gd name="connsiteX1" fmla="*/ 1620982 w 3516284"/>
              <a:gd name="connsiteY1" fmla="*/ 28480 h 776626"/>
              <a:gd name="connsiteX2" fmla="*/ 0 w 3516284"/>
              <a:gd name="connsiteY2" fmla="*/ 227986 h 776626"/>
              <a:gd name="connsiteX0" fmla="*/ 3532050 w 3532050"/>
              <a:gd name="connsiteY0" fmla="*/ 774024 h 774024"/>
              <a:gd name="connsiteX1" fmla="*/ 1636748 w 3532050"/>
              <a:gd name="connsiteY1" fmla="*/ 25878 h 774024"/>
              <a:gd name="connsiteX2" fmla="*/ 0 w 3532050"/>
              <a:gd name="connsiteY2" fmla="*/ 249032 h 774024"/>
              <a:gd name="connsiteX0" fmla="*/ 3631802 w 3631802"/>
              <a:gd name="connsiteY0" fmla="*/ 768647 h 768647"/>
              <a:gd name="connsiteX1" fmla="*/ 1736500 w 3631802"/>
              <a:gd name="connsiteY1" fmla="*/ 20501 h 768647"/>
              <a:gd name="connsiteX2" fmla="*/ 0 w 3631802"/>
              <a:gd name="connsiteY2" fmla="*/ 310157 h 768647"/>
              <a:gd name="connsiteX0" fmla="*/ 3631802 w 3631802"/>
              <a:gd name="connsiteY0" fmla="*/ 770392 h 770392"/>
              <a:gd name="connsiteX1" fmla="*/ 1736500 w 3631802"/>
              <a:gd name="connsiteY1" fmla="*/ 22246 h 770392"/>
              <a:gd name="connsiteX2" fmla="*/ 0 w 3631802"/>
              <a:gd name="connsiteY2" fmla="*/ 286963 h 770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31802" h="770392">
                <a:moveTo>
                  <a:pt x="3631802" y="770392"/>
                </a:moveTo>
                <a:cubicBezTo>
                  <a:pt x="2977174" y="442039"/>
                  <a:pt x="2322547" y="113686"/>
                  <a:pt x="1736500" y="22246"/>
                </a:cubicBezTo>
                <a:cubicBezTo>
                  <a:pt x="1150453" y="-69194"/>
                  <a:pt x="517467" y="141490"/>
                  <a:pt x="0" y="286963"/>
                </a:cubicBezTo>
              </a:path>
            </a:pathLst>
          </a:custGeom>
          <a:noFill/>
          <a:ln w="38100">
            <a:headEnd type="triangl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73A18DE-ADDA-5D95-B305-38DE432AF7D0}"/>
              </a:ext>
            </a:extLst>
          </p:cNvPr>
          <p:cNvGrpSpPr/>
          <p:nvPr/>
        </p:nvGrpSpPr>
        <p:grpSpPr>
          <a:xfrm>
            <a:off x="9394825" y="3451225"/>
            <a:ext cx="725488" cy="2176463"/>
            <a:chOff x="9394825" y="3451225"/>
            <a:chExt cx="725488" cy="2176463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E205CBE-CEC3-9775-51D6-DD3A6F267CC6}"/>
                </a:ext>
              </a:extLst>
            </p:cNvPr>
            <p:cNvCxnSpPr>
              <a:cxnSpLocks/>
            </p:cNvCxnSpPr>
            <p:nvPr/>
          </p:nvCxnSpPr>
          <p:spPr>
            <a:xfrm>
              <a:off x="10120313" y="3451225"/>
              <a:ext cx="0" cy="725488"/>
            </a:xfrm>
            <a:prstGeom prst="line">
              <a:avLst/>
            </a:prstGeom>
            <a:ln w="12700">
              <a:solidFill>
                <a:srgbClr val="0061D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8F3030E-1B2B-B3C7-E666-0992AA599881}"/>
                </a:ext>
              </a:extLst>
            </p:cNvPr>
            <p:cNvCxnSpPr>
              <a:cxnSpLocks/>
            </p:cNvCxnSpPr>
            <p:nvPr/>
          </p:nvCxnSpPr>
          <p:spPr>
            <a:xfrm>
              <a:off x="9399588" y="3451225"/>
              <a:ext cx="0" cy="725488"/>
            </a:xfrm>
            <a:prstGeom prst="line">
              <a:avLst/>
            </a:prstGeom>
            <a:ln w="12700">
              <a:solidFill>
                <a:srgbClr val="0061D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4AD3707-D72A-4593-1459-1986C24913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99588" y="4176713"/>
              <a:ext cx="720725" cy="0"/>
            </a:xfrm>
            <a:prstGeom prst="line">
              <a:avLst/>
            </a:prstGeom>
            <a:ln w="12700">
              <a:solidFill>
                <a:srgbClr val="0061D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9D70F56-C3B8-9C52-CBC4-F541D62CE2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94825" y="4900614"/>
              <a:ext cx="720725" cy="0"/>
            </a:xfrm>
            <a:prstGeom prst="line">
              <a:avLst/>
            </a:prstGeom>
            <a:ln w="12700">
              <a:solidFill>
                <a:srgbClr val="0061D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2344064-DE71-30DF-B6B4-3D8DC0256A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94825" y="5627688"/>
              <a:ext cx="720725" cy="0"/>
            </a:xfrm>
            <a:prstGeom prst="line">
              <a:avLst/>
            </a:prstGeom>
            <a:ln w="12700">
              <a:solidFill>
                <a:srgbClr val="0061D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F7DAC1-AB33-47B5-4618-B4CD8857FE7F}"/>
              </a:ext>
            </a:extLst>
          </p:cNvPr>
          <p:cNvCxnSpPr>
            <a:cxnSpLocks/>
          </p:cNvCxnSpPr>
          <p:nvPr/>
        </p:nvCxnSpPr>
        <p:spPr>
          <a:xfrm>
            <a:off x="8670925" y="3451225"/>
            <a:ext cx="723900" cy="725488"/>
          </a:xfrm>
          <a:prstGeom prst="line">
            <a:avLst/>
          </a:prstGeom>
          <a:ln w="12700">
            <a:solidFill>
              <a:srgbClr val="0061D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21440B3-053B-683D-4AB7-297380B800C0}"/>
              </a:ext>
            </a:extLst>
          </p:cNvPr>
          <p:cNvCxnSpPr>
            <a:cxnSpLocks/>
          </p:cNvCxnSpPr>
          <p:nvPr/>
        </p:nvCxnSpPr>
        <p:spPr>
          <a:xfrm>
            <a:off x="9402050" y="3449542"/>
            <a:ext cx="723900" cy="725488"/>
          </a:xfrm>
          <a:prstGeom prst="line">
            <a:avLst/>
          </a:prstGeom>
          <a:ln w="12700">
            <a:solidFill>
              <a:srgbClr val="0061D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255B329-EADA-5015-52DB-FD6B08B9B60F}"/>
              </a:ext>
            </a:extLst>
          </p:cNvPr>
          <p:cNvCxnSpPr>
            <a:cxnSpLocks/>
          </p:cNvCxnSpPr>
          <p:nvPr/>
        </p:nvCxnSpPr>
        <p:spPr>
          <a:xfrm>
            <a:off x="10122774" y="3454401"/>
            <a:ext cx="723900" cy="725488"/>
          </a:xfrm>
          <a:prstGeom prst="line">
            <a:avLst/>
          </a:prstGeom>
          <a:ln w="12700">
            <a:solidFill>
              <a:srgbClr val="0061D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590A27D-8140-9BE8-93B7-D4CF9A39D6A0}"/>
              </a:ext>
            </a:extLst>
          </p:cNvPr>
          <p:cNvCxnSpPr>
            <a:cxnSpLocks/>
          </p:cNvCxnSpPr>
          <p:nvPr/>
        </p:nvCxnSpPr>
        <p:spPr>
          <a:xfrm flipV="1">
            <a:off x="9399587" y="4176713"/>
            <a:ext cx="715963" cy="722217"/>
          </a:xfrm>
          <a:prstGeom prst="line">
            <a:avLst/>
          </a:prstGeom>
          <a:ln w="12700">
            <a:solidFill>
              <a:srgbClr val="0061D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0A46091-2C0E-683B-03D6-165B65777FC2}"/>
              </a:ext>
            </a:extLst>
          </p:cNvPr>
          <p:cNvCxnSpPr>
            <a:cxnSpLocks/>
          </p:cNvCxnSpPr>
          <p:nvPr/>
        </p:nvCxnSpPr>
        <p:spPr>
          <a:xfrm flipV="1">
            <a:off x="9406018" y="4905471"/>
            <a:ext cx="715963" cy="722217"/>
          </a:xfrm>
          <a:prstGeom prst="line">
            <a:avLst/>
          </a:prstGeom>
          <a:ln w="12700">
            <a:solidFill>
              <a:srgbClr val="0061D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5ADA60E-9E4C-3B8D-C9A8-E066239CDC40}"/>
              </a:ext>
            </a:extLst>
          </p:cNvPr>
          <p:cNvCxnSpPr>
            <a:cxnSpLocks/>
          </p:cNvCxnSpPr>
          <p:nvPr/>
        </p:nvCxnSpPr>
        <p:spPr>
          <a:xfrm flipV="1">
            <a:off x="9400381" y="5626101"/>
            <a:ext cx="715963" cy="722217"/>
          </a:xfrm>
          <a:prstGeom prst="line">
            <a:avLst/>
          </a:prstGeom>
          <a:ln w="12700">
            <a:solidFill>
              <a:srgbClr val="0061D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6E5BB9E-F067-C145-8F6B-55C018EABE7C}"/>
              </a:ext>
            </a:extLst>
          </p:cNvPr>
          <p:cNvSpPr/>
          <p:nvPr/>
        </p:nvSpPr>
        <p:spPr>
          <a:xfrm>
            <a:off x="9298684" y="4171858"/>
            <a:ext cx="101834" cy="283244"/>
          </a:xfrm>
          <a:prstGeom prst="rect">
            <a:avLst/>
          </a:prstGeom>
          <a:solidFill>
            <a:srgbClr val="FF0000"/>
          </a:solidFill>
          <a:ln w="635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439807FB-03BF-08C2-1585-B108D91B7B27}"/>
              </a:ext>
            </a:extLst>
          </p:cNvPr>
          <p:cNvSpPr/>
          <p:nvPr/>
        </p:nvSpPr>
        <p:spPr>
          <a:xfrm>
            <a:off x="6068291" y="4281055"/>
            <a:ext cx="3483033" cy="307658"/>
          </a:xfrm>
          <a:custGeom>
            <a:avLst/>
            <a:gdLst>
              <a:gd name="connsiteX0" fmla="*/ 3483033 w 3483033"/>
              <a:gd name="connsiteY0" fmla="*/ 24938 h 307658"/>
              <a:gd name="connsiteX1" fmla="*/ 1155469 w 3483033"/>
              <a:gd name="connsiteY1" fmla="*/ 307570 h 307658"/>
              <a:gd name="connsiteX2" fmla="*/ 0 w 3483033"/>
              <a:gd name="connsiteY2" fmla="*/ 0 h 307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3033" h="307658">
                <a:moveTo>
                  <a:pt x="3483033" y="24938"/>
                </a:moveTo>
                <a:cubicBezTo>
                  <a:pt x="2609503" y="168332"/>
                  <a:pt x="1735974" y="311726"/>
                  <a:pt x="1155469" y="307570"/>
                </a:cubicBezTo>
                <a:cubicBezTo>
                  <a:pt x="574964" y="303414"/>
                  <a:pt x="287482" y="151707"/>
                  <a:pt x="0" y="0"/>
                </a:cubicBezTo>
              </a:path>
            </a:pathLst>
          </a:custGeom>
          <a:noFill/>
          <a:ln w="38100">
            <a:headEnd type="triangl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9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1" grpId="0" animBg="1"/>
      <p:bldP spid="50" grpId="0" animBg="1"/>
      <p:bldP spid="53" grpId="0" animBg="1"/>
      <p:bldP spid="3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90F5A-9533-8C51-2326-EC8472B1F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11760DF2-96C2-E10E-2964-BBBFD32DE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3752" y="3557016"/>
            <a:ext cx="7315200" cy="329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162A1F-9887-7A48-79E7-861842ED7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Gradient-Domain: Stitching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DA2A33CD-54A4-94D4-0CB6-90987DA33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1376" y="3558472"/>
            <a:ext cx="7315200" cy="329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231347E-2C10-4EF9-22F7-342BC28F9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73752" y="3557016"/>
            <a:ext cx="7315200" cy="329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98B803D-306F-3B0F-4F27-57DB9AC9E4AF}"/>
              </a:ext>
            </a:extLst>
          </p:cNvPr>
          <p:cNvSpPr txBox="1"/>
          <p:nvPr/>
        </p:nvSpPr>
        <p:spPr>
          <a:xfrm>
            <a:off x="9262336" y="6614156"/>
            <a:ext cx="2947666" cy="246221"/>
          </a:xfrm>
          <a:prstGeom prst="rect">
            <a:avLst/>
          </a:prstGeom>
          <a:noFill/>
          <a:ln>
            <a:noFill/>
          </a:ln>
        </p:spPr>
        <p:txBody>
          <a:bodyPr wrap="none" tIns="0" bIns="0" rtlCol="0">
            <a:spAutoFit/>
          </a:bodyPr>
          <a:lstStyle/>
          <a:p>
            <a:pPr algn="r"/>
            <a:r>
              <a:rPr lang="en-US" sz="1600" dirty="0"/>
              <a:t>Image(s) courtesy of </a:t>
            </a:r>
            <a:r>
              <a:rPr lang="en-US" sz="1600" dirty="0" err="1"/>
              <a:t>Uyttendaele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7AC2668A-2B09-2563-4CAF-25578D270A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Create an image that:</a:t>
                </a:r>
              </a:p>
              <a:p>
                <a:pPr lvl="1"/>
                <a:r>
                  <a:rPr lang="en-US" dirty="0">
                    <a:ea typeface="Cambria Math" panose="02040503050406030204" pitchFamily="18" charset="0"/>
                  </a:rPr>
                  <a:t>Reproduces detail within the images</a:t>
                </a:r>
              </a:p>
              <a:p>
                <a:pPr lvl="1"/>
                <a:r>
                  <a:rPr lang="en-US" dirty="0">
                    <a:ea typeface="Cambria Math" panose="02040503050406030204" pitchFamily="18" charset="0"/>
                  </a:rPr>
                  <a:t>Is smooth across image boundaries</a:t>
                </a:r>
              </a:p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Setting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to be the composite of individual gradient fields: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=∫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𝑑𝑝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        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7AC2668A-2B09-2563-4CAF-25578D270A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391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1EF52-F0D8-ED6F-753C-787A0FC2F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grid of white squares&#10;&#10;AI-generated content may be incorrect.">
            <a:extLst>
              <a:ext uri="{FF2B5EF4-FFF2-40B4-BE49-F238E27FC236}">
                <a16:creationId xmlns:a16="http://schemas.microsoft.com/office/drawing/2014/main" id="{39B6990D-B01B-DF41-E429-DC7519B22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738" y="2561896"/>
            <a:ext cx="4230413" cy="423041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D338514-EA70-43C6-7F45-D46F8239BBE3}"/>
              </a:ext>
            </a:extLst>
          </p:cNvPr>
          <p:cNvSpPr>
            <a:spLocks noChangeAspect="1"/>
          </p:cNvSpPr>
          <p:nvPr/>
        </p:nvSpPr>
        <p:spPr>
          <a:xfrm>
            <a:off x="9296380" y="3997328"/>
            <a:ext cx="448056" cy="448056"/>
          </a:xfrm>
          <a:prstGeom prst="rect">
            <a:avLst/>
          </a:prstGeom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1194EB-6D20-013D-8288-DB115ABE8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Metrics: Textured Meshes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2441CA12-9AFC-0985-F4A1-98059C8B28C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Integrating a function over a texel:</a:t>
                </a:r>
              </a:p>
              <a:p>
                <a:pPr marL="457200" lvl="1" indent="0">
                  <a:buNone/>
                </a:pPr>
                <a:r>
                  <a:rPr lang="en-US" dirty="0"/>
                  <a:t>Partition texels by the 2D image of the mesh triangles.</a:t>
                </a:r>
              </a:p>
              <a:p>
                <a:pPr marL="914400" lvl="2" indent="0">
                  <a:buNone/>
                </a:pP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Pull-back metric is constant within each cell.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2441CA12-9AFC-0985-F4A1-98059C8B28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4"/>
                <a:stretch>
                  <a:fillRect l="-1217" t="-1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 descr="A green and blue line in a letter&#10;&#10;AI-generated content may be incorrect.">
            <a:extLst>
              <a:ext uri="{FF2B5EF4-FFF2-40B4-BE49-F238E27FC236}">
                <a16:creationId xmlns:a16="http://schemas.microsoft.com/office/drawing/2014/main" id="{B6057CB6-7618-506E-307A-58572DF36DA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744" y="3383280"/>
            <a:ext cx="3035808" cy="3035808"/>
          </a:xfrm>
          <a:prstGeom prst="rect">
            <a:avLst/>
          </a:prstGeom>
        </p:spPr>
      </p:pic>
      <p:pic>
        <p:nvPicPr>
          <p:cNvPr id="5" name="Picture 4" descr="A grey box with green lines&#10;&#10;AI-generated content may be incorrect.">
            <a:extLst>
              <a:ext uri="{FF2B5EF4-FFF2-40B4-BE49-F238E27FC236}">
                <a16:creationId xmlns:a16="http://schemas.microsoft.com/office/drawing/2014/main" id="{AEB51DD8-50B7-F08E-05FE-C992392406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28" y="2926080"/>
            <a:ext cx="3867912" cy="3867912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4A8B03A-451D-8FBA-FBF8-1A63C733224A}"/>
              </a:ext>
            </a:extLst>
          </p:cNvPr>
          <p:cNvSpPr/>
          <p:nvPr/>
        </p:nvSpPr>
        <p:spPr>
          <a:xfrm>
            <a:off x="5627687" y="3490912"/>
            <a:ext cx="889001" cy="1431925"/>
          </a:xfrm>
          <a:custGeom>
            <a:avLst/>
            <a:gdLst>
              <a:gd name="connsiteX0" fmla="*/ 295275 w 887413"/>
              <a:gd name="connsiteY0" fmla="*/ 1433512 h 1433512"/>
              <a:gd name="connsiteX1" fmla="*/ 854075 w 887413"/>
              <a:gd name="connsiteY1" fmla="*/ 1222375 h 1433512"/>
              <a:gd name="connsiteX2" fmla="*/ 887413 w 887413"/>
              <a:gd name="connsiteY2" fmla="*/ 61912 h 1433512"/>
              <a:gd name="connsiteX3" fmla="*/ 552450 w 887413"/>
              <a:gd name="connsiteY3" fmla="*/ 0 h 1433512"/>
              <a:gd name="connsiteX4" fmla="*/ 0 w 887413"/>
              <a:gd name="connsiteY4" fmla="*/ 131762 h 1433512"/>
              <a:gd name="connsiteX5" fmla="*/ 3175 w 887413"/>
              <a:gd name="connsiteY5" fmla="*/ 534987 h 1433512"/>
              <a:gd name="connsiteX6" fmla="*/ 303213 w 887413"/>
              <a:gd name="connsiteY6" fmla="*/ 627062 h 1433512"/>
              <a:gd name="connsiteX7" fmla="*/ 295275 w 887413"/>
              <a:gd name="connsiteY7" fmla="*/ 1433512 h 1433512"/>
              <a:gd name="connsiteX0" fmla="*/ 297055 w 889193"/>
              <a:gd name="connsiteY0" fmla="*/ 1433512 h 1433512"/>
              <a:gd name="connsiteX1" fmla="*/ 855855 w 889193"/>
              <a:gd name="connsiteY1" fmla="*/ 1222375 h 1433512"/>
              <a:gd name="connsiteX2" fmla="*/ 889193 w 889193"/>
              <a:gd name="connsiteY2" fmla="*/ 61912 h 1433512"/>
              <a:gd name="connsiteX3" fmla="*/ 554230 w 889193"/>
              <a:gd name="connsiteY3" fmla="*/ 0 h 1433512"/>
              <a:gd name="connsiteX4" fmla="*/ 1780 w 889193"/>
              <a:gd name="connsiteY4" fmla="*/ 131762 h 1433512"/>
              <a:gd name="connsiteX5" fmla="*/ 192 w 889193"/>
              <a:gd name="connsiteY5" fmla="*/ 549274 h 1433512"/>
              <a:gd name="connsiteX6" fmla="*/ 304993 w 889193"/>
              <a:gd name="connsiteY6" fmla="*/ 627062 h 1433512"/>
              <a:gd name="connsiteX7" fmla="*/ 297055 w 889193"/>
              <a:gd name="connsiteY7" fmla="*/ 1433512 h 1433512"/>
              <a:gd name="connsiteX0" fmla="*/ 300038 w 892176"/>
              <a:gd name="connsiteY0" fmla="*/ 1433512 h 1433512"/>
              <a:gd name="connsiteX1" fmla="*/ 858838 w 892176"/>
              <a:gd name="connsiteY1" fmla="*/ 1222375 h 1433512"/>
              <a:gd name="connsiteX2" fmla="*/ 892176 w 892176"/>
              <a:gd name="connsiteY2" fmla="*/ 61912 h 1433512"/>
              <a:gd name="connsiteX3" fmla="*/ 557213 w 892176"/>
              <a:gd name="connsiteY3" fmla="*/ 0 h 1433512"/>
              <a:gd name="connsiteX4" fmla="*/ 0 w 892176"/>
              <a:gd name="connsiteY4" fmla="*/ 147637 h 1433512"/>
              <a:gd name="connsiteX5" fmla="*/ 3175 w 892176"/>
              <a:gd name="connsiteY5" fmla="*/ 549274 h 1433512"/>
              <a:gd name="connsiteX6" fmla="*/ 307976 w 892176"/>
              <a:gd name="connsiteY6" fmla="*/ 627062 h 1433512"/>
              <a:gd name="connsiteX7" fmla="*/ 300038 w 892176"/>
              <a:gd name="connsiteY7" fmla="*/ 1433512 h 1433512"/>
              <a:gd name="connsiteX0" fmla="*/ 300038 w 892176"/>
              <a:gd name="connsiteY0" fmla="*/ 1433512 h 1433512"/>
              <a:gd name="connsiteX1" fmla="*/ 858838 w 892176"/>
              <a:gd name="connsiteY1" fmla="*/ 1222375 h 1433512"/>
              <a:gd name="connsiteX2" fmla="*/ 892176 w 892176"/>
              <a:gd name="connsiteY2" fmla="*/ 61912 h 1433512"/>
              <a:gd name="connsiteX3" fmla="*/ 557213 w 892176"/>
              <a:gd name="connsiteY3" fmla="*/ 0 h 1433512"/>
              <a:gd name="connsiteX4" fmla="*/ 0 w 892176"/>
              <a:gd name="connsiteY4" fmla="*/ 147637 h 1433512"/>
              <a:gd name="connsiteX5" fmla="*/ 12700 w 892176"/>
              <a:gd name="connsiteY5" fmla="*/ 550862 h 1433512"/>
              <a:gd name="connsiteX6" fmla="*/ 307976 w 892176"/>
              <a:gd name="connsiteY6" fmla="*/ 627062 h 1433512"/>
              <a:gd name="connsiteX7" fmla="*/ 300038 w 892176"/>
              <a:gd name="connsiteY7" fmla="*/ 1433512 h 1433512"/>
              <a:gd name="connsiteX0" fmla="*/ 300038 w 892176"/>
              <a:gd name="connsiteY0" fmla="*/ 1433512 h 1433512"/>
              <a:gd name="connsiteX1" fmla="*/ 858838 w 892176"/>
              <a:gd name="connsiteY1" fmla="*/ 1222375 h 1433512"/>
              <a:gd name="connsiteX2" fmla="*/ 892176 w 892176"/>
              <a:gd name="connsiteY2" fmla="*/ 61912 h 1433512"/>
              <a:gd name="connsiteX3" fmla="*/ 557213 w 892176"/>
              <a:gd name="connsiteY3" fmla="*/ 0 h 1433512"/>
              <a:gd name="connsiteX4" fmla="*/ 0 w 892176"/>
              <a:gd name="connsiteY4" fmla="*/ 147637 h 1433512"/>
              <a:gd name="connsiteX5" fmla="*/ 7937 w 892176"/>
              <a:gd name="connsiteY5" fmla="*/ 552449 h 1433512"/>
              <a:gd name="connsiteX6" fmla="*/ 307976 w 892176"/>
              <a:gd name="connsiteY6" fmla="*/ 627062 h 1433512"/>
              <a:gd name="connsiteX7" fmla="*/ 300038 w 892176"/>
              <a:gd name="connsiteY7" fmla="*/ 1433512 h 1433512"/>
              <a:gd name="connsiteX0" fmla="*/ 296863 w 889001"/>
              <a:gd name="connsiteY0" fmla="*/ 1433512 h 1433512"/>
              <a:gd name="connsiteX1" fmla="*/ 855663 w 889001"/>
              <a:gd name="connsiteY1" fmla="*/ 1222375 h 1433512"/>
              <a:gd name="connsiteX2" fmla="*/ 889001 w 889001"/>
              <a:gd name="connsiteY2" fmla="*/ 61912 h 1433512"/>
              <a:gd name="connsiteX3" fmla="*/ 554038 w 889001"/>
              <a:gd name="connsiteY3" fmla="*/ 0 h 1433512"/>
              <a:gd name="connsiteX4" fmla="*/ 0 w 889001"/>
              <a:gd name="connsiteY4" fmla="*/ 134937 h 1433512"/>
              <a:gd name="connsiteX5" fmla="*/ 4762 w 889001"/>
              <a:gd name="connsiteY5" fmla="*/ 552449 h 1433512"/>
              <a:gd name="connsiteX6" fmla="*/ 304801 w 889001"/>
              <a:gd name="connsiteY6" fmla="*/ 627062 h 1433512"/>
              <a:gd name="connsiteX7" fmla="*/ 296863 w 889001"/>
              <a:gd name="connsiteY7" fmla="*/ 1433512 h 1433512"/>
              <a:gd name="connsiteX0" fmla="*/ 296863 w 889001"/>
              <a:gd name="connsiteY0" fmla="*/ 1433512 h 1433512"/>
              <a:gd name="connsiteX1" fmla="*/ 855663 w 889001"/>
              <a:gd name="connsiteY1" fmla="*/ 1222375 h 1433512"/>
              <a:gd name="connsiteX2" fmla="*/ 889001 w 889001"/>
              <a:gd name="connsiteY2" fmla="*/ 61912 h 1433512"/>
              <a:gd name="connsiteX3" fmla="*/ 554038 w 889001"/>
              <a:gd name="connsiteY3" fmla="*/ 0 h 1433512"/>
              <a:gd name="connsiteX4" fmla="*/ 0 w 889001"/>
              <a:gd name="connsiteY4" fmla="*/ 134937 h 1433512"/>
              <a:gd name="connsiteX5" fmla="*/ 4762 w 889001"/>
              <a:gd name="connsiteY5" fmla="*/ 552449 h 1433512"/>
              <a:gd name="connsiteX6" fmla="*/ 304801 w 889001"/>
              <a:gd name="connsiteY6" fmla="*/ 627062 h 1433512"/>
              <a:gd name="connsiteX7" fmla="*/ 296863 w 889001"/>
              <a:gd name="connsiteY7" fmla="*/ 1433512 h 1433512"/>
              <a:gd name="connsiteX0" fmla="*/ 296863 w 889001"/>
              <a:gd name="connsiteY0" fmla="*/ 1433512 h 1433512"/>
              <a:gd name="connsiteX1" fmla="*/ 855663 w 889001"/>
              <a:gd name="connsiteY1" fmla="*/ 1222375 h 1433512"/>
              <a:gd name="connsiteX2" fmla="*/ 889001 w 889001"/>
              <a:gd name="connsiteY2" fmla="*/ 61912 h 1433512"/>
              <a:gd name="connsiteX3" fmla="*/ 554038 w 889001"/>
              <a:gd name="connsiteY3" fmla="*/ 0 h 1433512"/>
              <a:gd name="connsiteX4" fmla="*/ 0 w 889001"/>
              <a:gd name="connsiteY4" fmla="*/ 134937 h 1433512"/>
              <a:gd name="connsiteX5" fmla="*/ 4762 w 889001"/>
              <a:gd name="connsiteY5" fmla="*/ 552449 h 1433512"/>
              <a:gd name="connsiteX6" fmla="*/ 304801 w 889001"/>
              <a:gd name="connsiteY6" fmla="*/ 631824 h 1433512"/>
              <a:gd name="connsiteX7" fmla="*/ 296863 w 889001"/>
              <a:gd name="connsiteY7" fmla="*/ 1433512 h 1433512"/>
              <a:gd name="connsiteX0" fmla="*/ 306388 w 889001"/>
              <a:gd name="connsiteY0" fmla="*/ 1431925 h 1431925"/>
              <a:gd name="connsiteX1" fmla="*/ 855663 w 889001"/>
              <a:gd name="connsiteY1" fmla="*/ 1222375 h 1431925"/>
              <a:gd name="connsiteX2" fmla="*/ 889001 w 889001"/>
              <a:gd name="connsiteY2" fmla="*/ 61912 h 1431925"/>
              <a:gd name="connsiteX3" fmla="*/ 554038 w 889001"/>
              <a:gd name="connsiteY3" fmla="*/ 0 h 1431925"/>
              <a:gd name="connsiteX4" fmla="*/ 0 w 889001"/>
              <a:gd name="connsiteY4" fmla="*/ 134937 h 1431925"/>
              <a:gd name="connsiteX5" fmla="*/ 4762 w 889001"/>
              <a:gd name="connsiteY5" fmla="*/ 552449 h 1431925"/>
              <a:gd name="connsiteX6" fmla="*/ 304801 w 889001"/>
              <a:gd name="connsiteY6" fmla="*/ 631824 h 1431925"/>
              <a:gd name="connsiteX7" fmla="*/ 306388 w 889001"/>
              <a:gd name="connsiteY7" fmla="*/ 1431925 h 1431925"/>
              <a:gd name="connsiteX0" fmla="*/ 306388 w 889001"/>
              <a:gd name="connsiteY0" fmla="*/ 1431925 h 1431925"/>
              <a:gd name="connsiteX1" fmla="*/ 855663 w 889001"/>
              <a:gd name="connsiteY1" fmla="*/ 1222375 h 1431925"/>
              <a:gd name="connsiteX2" fmla="*/ 889001 w 889001"/>
              <a:gd name="connsiteY2" fmla="*/ 61912 h 1431925"/>
              <a:gd name="connsiteX3" fmla="*/ 554038 w 889001"/>
              <a:gd name="connsiteY3" fmla="*/ 0 h 1431925"/>
              <a:gd name="connsiteX4" fmla="*/ 0 w 889001"/>
              <a:gd name="connsiteY4" fmla="*/ 134937 h 1431925"/>
              <a:gd name="connsiteX5" fmla="*/ 4762 w 889001"/>
              <a:gd name="connsiteY5" fmla="*/ 552449 h 1431925"/>
              <a:gd name="connsiteX6" fmla="*/ 304801 w 889001"/>
              <a:gd name="connsiteY6" fmla="*/ 631824 h 1431925"/>
              <a:gd name="connsiteX7" fmla="*/ 306388 w 889001"/>
              <a:gd name="connsiteY7" fmla="*/ 1431925 h 143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001" h="1431925">
                <a:moveTo>
                  <a:pt x="306388" y="1431925"/>
                </a:moveTo>
                <a:lnTo>
                  <a:pt x="855663" y="1222375"/>
                </a:lnTo>
                <a:lnTo>
                  <a:pt x="889001" y="61912"/>
                </a:lnTo>
                <a:lnTo>
                  <a:pt x="554038" y="0"/>
                </a:lnTo>
                <a:lnTo>
                  <a:pt x="0" y="134937"/>
                </a:lnTo>
                <a:cubicBezTo>
                  <a:pt x="1058" y="269345"/>
                  <a:pt x="3704" y="418041"/>
                  <a:pt x="4762" y="552449"/>
                </a:cubicBezTo>
                <a:cubicBezTo>
                  <a:pt x="104775" y="578379"/>
                  <a:pt x="204788" y="601132"/>
                  <a:pt x="304801" y="631824"/>
                </a:cubicBezTo>
                <a:cubicBezTo>
                  <a:pt x="304272" y="893232"/>
                  <a:pt x="305330" y="1148292"/>
                  <a:pt x="306388" y="1431925"/>
                </a:cubicBezTo>
                <a:close/>
              </a:path>
            </a:pathLst>
          </a:custGeom>
          <a:noFill/>
          <a:ln w="635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0D52576-D62C-5617-B4E3-70AC67325BE5}"/>
              </a:ext>
            </a:extLst>
          </p:cNvPr>
          <p:cNvSpPr/>
          <p:nvPr/>
        </p:nvSpPr>
        <p:spPr>
          <a:xfrm>
            <a:off x="9296400" y="3992563"/>
            <a:ext cx="458788" cy="461962"/>
          </a:xfrm>
          <a:custGeom>
            <a:avLst/>
            <a:gdLst>
              <a:gd name="connsiteX0" fmla="*/ 0 w 458788"/>
              <a:gd name="connsiteY0" fmla="*/ 4762 h 461962"/>
              <a:gd name="connsiteX1" fmla="*/ 1588 w 458788"/>
              <a:gd name="connsiteY1" fmla="*/ 187325 h 461962"/>
              <a:gd name="connsiteX2" fmla="*/ 109538 w 458788"/>
              <a:gd name="connsiteY2" fmla="*/ 190500 h 461962"/>
              <a:gd name="connsiteX3" fmla="*/ 100013 w 458788"/>
              <a:gd name="connsiteY3" fmla="*/ 461962 h 461962"/>
              <a:gd name="connsiteX4" fmla="*/ 458788 w 458788"/>
              <a:gd name="connsiteY4" fmla="*/ 457200 h 461962"/>
              <a:gd name="connsiteX5" fmla="*/ 452438 w 458788"/>
              <a:gd name="connsiteY5" fmla="*/ 0 h 461962"/>
              <a:gd name="connsiteX6" fmla="*/ 0 w 458788"/>
              <a:gd name="connsiteY6" fmla="*/ 4762 h 461962"/>
              <a:gd name="connsiteX0" fmla="*/ 0 w 458788"/>
              <a:gd name="connsiteY0" fmla="*/ 4762 h 461962"/>
              <a:gd name="connsiteX1" fmla="*/ 1588 w 458788"/>
              <a:gd name="connsiteY1" fmla="*/ 187325 h 461962"/>
              <a:gd name="connsiteX2" fmla="*/ 103188 w 458788"/>
              <a:gd name="connsiteY2" fmla="*/ 184150 h 461962"/>
              <a:gd name="connsiteX3" fmla="*/ 100013 w 458788"/>
              <a:gd name="connsiteY3" fmla="*/ 461962 h 461962"/>
              <a:gd name="connsiteX4" fmla="*/ 458788 w 458788"/>
              <a:gd name="connsiteY4" fmla="*/ 457200 h 461962"/>
              <a:gd name="connsiteX5" fmla="*/ 452438 w 458788"/>
              <a:gd name="connsiteY5" fmla="*/ 0 h 461962"/>
              <a:gd name="connsiteX6" fmla="*/ 0 w 458788"/>
              <a:gd name="connsiteY6" fmla="*/ 4762 h 461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8788" h="461962">
                <a:moveTo>
                  <a:pt x="0" y="4762"/>
                </a:moveTo>
                <a:cubicBezTo>
                  <a:pt x="529" y="65616"/>
                  <a:pt x="1059" y="126471"/>
                  <a:pt x="1588" y="187325"/>
                </a:cubicBezTo>
                <a:lnTo>
                  <a:pt x="103188" y="184150"/>
                </a:lnTo>
                <a:cubicBezTo>
                  <a:pt x="102130" y="276754"/>
                  <a:pt x="101071" y="369358"/>
                  <a:pt x="100013" y="461962"/>
                </a:cubicBezTo>
                <a:lnTo>
                  <a:pt x="458788" y="457200"/>
                </a:lnTo>
                <a:cubicBezTo>
                  <a:pt x="456671" y="304800"/>
                  <a:pt x="454555" y="152400"/>
                  <a:pt x="452438" y="0"/>
                </a:cubicBezTo>
                <a:lnTo>
                  <a:pt x="0" y="4762"/>
                </a:lnTo>
                <a:close/>
              </a:path>
            </a:pathLst>
          </a:custGeom>
          <a:noFill/>
          <a:ln w="635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239218-A591-6BBD-CFEF-8F3E26EC8224}"/>
              </a:ext>
            </a:extLst>
          </p:cNvPr>
          <p:cNvSpPr/>
          <p:nvPr/>
        </p:nvSpPr>
        <p:spPr>
          <a:xfrm>
            <a:off x="9298684" y="4171858"/>
            <a:ext cx="101834" cy="283244"/>
          </a:xfrm>
          <a:prstGeom prst="rect">
            <a:avLst/>
          </a:prstGeom>
          <a:solidFill>
            <a:srgbClr val="FF0000"/>
          </a:solidFill>
          <a:ln w="635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495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82F11-179D-14FE-5FAA-1306B08E0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grid of white squares&#10;&#10;AI-generated content may be incorrect.">
            <a:extLst>
              <a:ext uri="{FF2B5EF4-FFF2-40B4-BE49-F238E27FC236}">
                <a16:creationId xmlns:a16="http://schemas.microsoft.com/office/drawing/2014/main" id="{DEA51F6B-09A1-9863-C75F-32131AEC0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738" y="2561896"/>
            <a:ext cx="4230413" cy="423041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0F4034D-708B-20C3-81DF-D389D424DEEF}"/>
              </a:ext>
            </a:extLst>
          </p:cNvPr>
          <p:cNvSpPr>
            <a:spLocks noChangeAspect="1"/>
          </p:cNvSpPr>
          <p:nvPr/>
        </p:nvSpPr>
        <p:spPr>
          <a:xfrm>
            <a:off x="9296380" y="3997328"/>
            <a:ext cx="448056" cy="448056"/>
          </a:xfrm>
          <a:prstGeom prst="rect">
            <a:avLst/>
          </a:prstGeom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3E69E-4ACB-EFA0-D077-E94F15535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Metrics: Textured Meshes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AD809EB-EC8C-4755-A405-E81C220B33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Integrating a function over a texel:</a:t>
                </a:r>
              </a:p>
              <a:p>
                <a:pPr marL="457200" lvl="1" indent="0">
                  <a:buNone/>
                </a:pPr>
                <a:r>
                  <a:rPr lang="en-US" dirty="0"/>
                  <a:t>Partition texels by the 2D image of the mesh triangles.</a:t>
                </a:r>
              </a:p>
              <a:p>
                <a:pPr marL="914400" lvl="2" indent="0">
                  <a:buNone/>
                </a:pP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Pull-back metric is constant within each cell.</a:t>
                </a:r>
              </a:p>
              <a:p>
                <a:pPr marL="457200" lvl="1" indent="0">
                  <a:buNone/>
                </a:pPr>
                <a:r>
                  <a:rPr lang="en-US" dirty="0"/>
                  <a:t>Triangulate the cells and</a:t>
                </a:r>
                <a:br>
                  <a:rPr lang="en-US" dirty="0"/>
                </a:br>
                <a:r>
                  <a:rPr lang="en-US" dirty="0"/>
                  <a:t>integrate over sub-triangles</a:t>
                </a:r>
                <a:br>
                  <a:rPr lang="en-US" dirty="0"/>
                </a:br>
                <a:r>
                  <a:rPr lang="en-US" dirty="0"/>
                  <a:t>using the pull-back metric.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AD809EB-EC8C-4755-A405-E81C220B33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4"/>
                <a:stretch>
                  <a:fillRect l="-1217" t="-1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green and blue line design&#10;&#10;AI-generated content may be incorrect.">
            <a:extLst>
              <a:ext uri="{FF2B5EF4-FFF2-40B4-BE49-F238E27FC236}">
                <a16:creationId xmlns:a16="http://schemas.microsoft.com/office/drawing/2014/main" id="{82BA4B78-4FFA-5749-B613-42DF28203D5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744" y="3383280"/>
            <a:ext cx="3035808" cy="3035808"/>
          </a:xfrm>
          <a:prstGeom prst="rect">
            <a:avLst/>
          </a:prstGeom>
        </p:spPr>
      </p:pic>
      <p:pic>
        <p:nvPicPr>
          <p:cNvPr id="9" name="Picture 8" descr="A grey box with green lines&#10;&#10;AI-generated content may be incorrect.">
            <a:extLst>
              <a:ext uri="{FF2B5EF4-FFF2-40B4-BE49-F238E27FC236}">
                <a16:creationId xmlns:a16="http://schemas.microsoft.com/office/drawing/2014/main" id="{BCCC0EDD-419F-7CD5-59D2-4F569382D59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28" y="2926080"/>
            <a:ext cx="3867912" cy="3867912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DA091E5-6637-39BD-7C38-569C5E201C1D}"/>
              </a:ext>
            </a:extLst>
          </p:cNvPr>
          <p:cNvSpPr/>
          <p:nvPr/>
        </p:nvSpPr>
        <p:spPr>
          <a:xfrm>
            <a:off x="5627687" y="3490912"/>
            <a:ext cx="889001" cy="1431925"/>
          </a:xfrm>
          <a:custGeom>
            <a:avLst/>
            <a:gdLst>
              <a:gd name="connsiteX0" fmla="*/ 295275 w 887413"/>
              <a:gd name="connsiteY0" fmla="*/ 1433512 h 1433512"/>
              <a:gd name="connsiteX1" fmla="*/ 854075 w 887413"/>
              <a:gd name="connsiteY1" fmla="*/ 1222375 h 1433512"/>
              <a:gd name="connsiteX2" fmla="*/ 887413 w 887413"/>
              <a:gd name="connsiteY2" fmla="*/ 61912 h 1433512"/>
              <a:gd name="connsiteX3" fmla="*/ 552450 w 887413"/>
              <a:gd name="connsiteY3" fmla="*/ 0 h 1433512"/>
              <a:gd name="connsiteX4" fmla="*/ 0 w 887413"/>
              <a:gd name="connsiteY4" fmla="*/ 131762 h 1433512"/>
              <a:gd name="connsiteX5" fmla="*/ 3175 w 887413"/>
              <a:gd name="connsiteY5" fmla="*/ 534987 h 1433512"/>
              <a:gd name="connsiteX6" fmla="*/ 303213 w 887413"/>
              <a:gd name="connsiteY6" fmla="*/ 627062 h 1433512"/>
              <a:gd name="connsiteX7" fmla="*/ 295275 w 887413"/>
              <a:gd name="connsiteY7" fmla="*/ 1433512 h 1433512"/>
              <a:gd name="connsiteX0" fmla="*/ 297055 w 889193"/>
              <a:gd name="connsiteY0" fmla="*/ 1433512 h 1433512"/>
              <a:gd name="connsiteX1" fmla="*/ 855855 w 889193"/>
              <a:gd name="connsiteY1" fmla="*/ 1222375 h 1433512"/>
              <a:gd name="connsiteX2" fmla="*/ 889193 w 889193"/>
              <a:gd name="connsiteY2" fmla="*/ 61912 h 1433512"/>
              <a:gd name="connsiteX3" fmla="*/ 554230 w 889193"/>
              <a:gd name="connsiteY3" fmla="*/ 0 h 1433512"/>
              <a:gd name="connsiteX4" fmla="*/ 1780 w 889193"/>
              <a:gd name="connsiteY4" fmla="*/ 131762 h 1433512"/>
              <a:gd name="connsiteX5" fmla="*/ 192 w 889193"/>
              <a:gd name="connsiteY5" fmla="*/ 549274 h 1433512"/>
              <a:gd name="connsiteX6" fmla="*/ 304993 w 889193"/>
              <a:gd name="connsiteY6" fmla="*/ 627062 h 1433512"/>
              <a:gd name="connsiteX7" fmla="*/ 297055 w 889193"/>
              <a:gd name="connsiteY7" fmla="*/ 1433512 h 1433512"/>
              <a:gd name="connsiteX0" fmla="*/ 300038 w 892176"/>
              <a:gd name="connsiteY0" fmla="*/ 1433512 h 1433512"/>
              <a:gd name="connsiteX1" fmla="*/ 858838 w 892176"/>
              <a:gd name="connsiteY1" fmla="*/ 1222375 h 1433512"/>
              <a:gd name="connsiteX2" fmla="*/ 892176 w 892176"/>
              <a:gd name="connsiteY2" fmla="*/ 61912 h 1433512"/>
              <a:gd name="connsiteX3" fmla="*/ 557213 w 892176"/>
              <a:gd name="connsiteY3" fmla="*/ 0 h 1433512"/>
              <a:gd name="connsiteX4" fmla="*/ 0 w 892176"/>
              <a:gd name="connsiteY4" fmla="*/ 147637 h 1433512"/>
              <a:gd name="connsiteX5" fmla="*/ 3175 w 892176"/>
              <a:gd name="connsiteY5" fmla="*/ 549274 h 1433512"/>
              <a:gd name="connsiteX6" fmla="*/ 307976 w 892176"/>
              <a:gd name="connsiteY6" fmla="*/ 627062 h 1433512"/>
              <a:gd name="connsiteX7" fmla="*/ 300038 w 892176"/>
              <a:gd name="connsiteY7" fmla="*/ 1433512 h 1433512"/>
              <a:gd name="connsiteX0" fmla="*/ 300038 w 892176"/>
              <a:gd name="connsiteY0" fmla="*/ 1433512 h 1433512"/>
              <a:gd name="connsiteX1" fmla="*/ 858838 w 892176"/>
              <a:gd name="connsiteY1" fmla="*/ 1222375 h 1433512"/>
              <a:gd name="connsiteX2" fmla="*/ 892176 w 892176"/>
              <a:gd name="connsiteY2" fmla="*/ 61912 h 1433512"/>
              <a:gd name="connsiteX3" fmla="*/ 557213 w 892176"/>
              <a:gd name="connsiteY3" fmla="*/ 0 h 1433512"/>
              <a:gd name="connsiteX4" fmla="*/ 0 w 892176"/>
              <a:gd name="connsiteY4" fmla="*/ 147637 h 1433512"/>
              <a:gd name="connsiteX5" fmla="*/ 12700 w 892176"/>
              <a:gd name="connsiteY5" fmla="*/ 550862 h 1433512"/>
              <a:gd name="connsiteX6" fmla="*/ 307976 w 892176"/>
              <a:gd name="connsiteY6" fmla="*/ 627062 h 1433512"/>
              <a:gd name="connsiteX7" fmla="*/ 300038 w 892176"/>
              <a:gd name="connsiteY7" fmla="*/ 1433512 h 1433512"/>
              <a:gd name="connsiteX0" fmla="*/ 300038 w 892176"/>
              <a:gd name="connsiteY0" fmla="*/ 1433512 h 1433512"/>
              <a:gd name="connsiteX1" fmla="*/ 858838 w 892176"/>
              <a:gd name="connsiteY1" fmla="*/ 1222375 h 1433512"/>
              <a:gd name="connsiteX2" fmla="*/ 892176 w 892176"/>
              <a:gd name="connsiteY2" fmla="*/ 61912 h 1433512"/>
              <a:gd name="connsiteX3" fmla="*/ 557213 w 892176"/>
              <a:gd name="connsiteY3" fmla="*/ 0 h 1433512"/>
              <a:gd name="connsiteX4" fmla="*/ 0 w 892176"/>
              <a:gd name="connsiteY4" fmla="*/ 147637 h 1433512"/>
              <a:gd name="connsiteX5" fmla="*/ 7937 w 892176"/>
              <a:gd name="connsiteY5" fmla="*/ 552449 h 1433512"/>
              <a:gd name="connsiteX6" fmla="*/ 307976 w 892176"/>
              <a:gd name="connsiteY6" fmla="*/ 627062 h 1433512"/>
              <a:gd name="connsiteX7" fmla="*/ 300038 w 892176"/>
              <a:gd name="connsiteY7" fmla="*/ 1433512 h 1433512"/>
              <a:gd name="connsiteX0" fmla="*/ 296863 w 889001"/>
              <a:gd name="connsiteY0" fmla="*/ 1433512 h 1433512"/>
              <a:gd name="connsiteX1" fmla="*/ 855663 w 889001"/>
              <a:gd name="connsiteY1" fmla="*/ 1222375 h 1433512"/>
              <a:gd name="connsiteX2" fmla="*/ 889001 w 889001"/>
              <a:gd name="connsiteY2" fmla="*/ 61912 h 1433512"/>
              <a:gd name="connsiteX3" fmla="*/ 554038 w 889001"/>
              <a:gd name="connsiteY3" fmla="*/ 0 h 1433512"/>
              <a:gd name="connsiteX4" fmla="*/ 0 w 889001"/>
              <a:gd name="connsiteY4" fmla="*/ 134937 h 1433512"/>
              <a:gd name="connsiteX5" fmla="*/ 4762 w 889001"/>
              <a:gd name="connsiteY5" fmla="*/ 552449 h 1433512"/>
              <a:gd name="connsiteX6" fmla="*/ 304801 w 889001"/>
              <a:gd name="connsiteY6" fmla="*/ 627062 h 1433512"/>
              <a:gd name="connsiteX7" fmla="*/ 296863 w 889001"/>
              <a:gd name="connsiteY7" fmla="*/ 1433512 h 1433512"/>
              <a:gd name="connsiteX0" fmla="*/ 296863 w 889001"/>
              <a:gd name="connsiteY0" fmla="*/ 1433512 h 1433512"/>
              <a:gd name="connsiteX1" fmla="*/ 855663 w 889001"/>
              <a:gd name="connsiteY1" fmla="*/ 1222375 h 1433512"/>
              <a:gd name="connsiteX2" fmla="*/ 889001 w 889001"/>
              <a:gd name="connsiteY2" fmla="*/ 61912 h 1433512"/>
              <a:gd name="connsiteX3" fmla="*/ 554038 w 889001"/>
              <a:gd name="connsiteY3" fmla="*/ 0 h 1433512"/>
              <a:gd name="connsiteX4" fmla="*/ 0 w 889001"/>
              <a:gd name="connsiteY4" fmla="*/ 134937 h 1433512"/>
              <a:gd name="connsiteX5" fmla="*/ 4762 w 889001"/>
              <a:gd name="connsiteY5" fmla="*/ 552449 h 1433512"/>
              <a:gd name="connsiteX6" fmla="*/ 304801 w 889001"/>
              <a:gd name="connsiteY6" fmla="*/ 627062 h 1433512"/>
              <a:gd name="connsiteX7" fmla="*/ 296863 w 889001"/>
              <a:gd name="connsiteY7" fmla="*/ 1433512 h 1433512"/>
              <a:gd name="connsiteX0" fmla="*/ 296863 w 889001"/>
              <a:gd name="connsiteY0" fmla="*/ 1433512 h 1433512"/>
              <a:gd name="connsiteX1" fmla="*/ 855663 w 889001"/>
              <a:gd name="connsiteY1" fmla="*/ 1222375 h 1433512"/>
              <a:gd name="connsiteX2" fmla="*/ 889001 w 889001"/>
              <a:gd name="connsiteY2" fmla="*/ 61912 h 1433512"/>
              <a:gd name="connsiteX3" fmla="*/ 554038 w 889001"/>
              <a:gd name="connsiteY3" fmla="*/ 0 h 1433512"/>
              <a:gd name="connsiteX4" fmla="*/ 0 w 889001"/>
              <a:gd name="connsiteY4" fmla="*/ 134937 h 1433512"/>
              <a:gd name="connsiteX5" fmla="*/ 4762 w 889001"/>
              <a:gd name="connsiteY5" fmla="*/ 552449 h 1433512"/>
              <a:gd name="connsiteX6" fmla="*/ 304801 w 889001"/>
              <a:gd name="connsiteY6" fmla="*/ 631824 h 1433512"/>
              <a:gd name="connsiteX7" fmla="*/ 296863 w 889001"/>
              <a:gd name="connsiteY7" fmla="*/ 1433512 h 1433512"/>
              <a:gd name="connsiteX0" fmla="*/ 306388 w 889001"/>
              <a:gd name="connsiteY0" fmla="*/ 1431925 h 1431925"/>
              <a:gd name="connsiteX1" fmla="*/ 855663 w 889001"/>
              <a:gd name="connsiteY1" fmla="*/ 1222375 h 1431925"/>
              <a:gd name="connsiteX2" fmla="*/ 889001 w 889001"/>
              <a:gd name="connsiteY2" fmla="*/ 61912 h 1431925"/>
              <a:gd name="connsiteX3" fmla="*/ 554038 w 889001"/>
              <a:gd name="connsiteY3" fmla="*/ 0 h 1431925"/>
              <a:gd name="connsiteX4" fmla="*/ 0 w 889001"/>
              <a:gd name="connsiteY4" fmla="*/ 134937 h 1431925"/>
              <a:gd name="connsiteX5" fmla="*/ 4762 w 889001"/>
              <a:gd name="connsiteY5" fmla="*/ 552449 h 1431925"/>
              <a:gd name="connsiteX6" fmla="*/ 304801 w 889001"/>
              <a:gd name="connsiteY6" fmla="*/ 631824 h 1431925"/>
              <a:gd name="connsiteX7" fmla="*/ 306388 w 889001"/>
              <a:gd name="connsiteY7" fmla="*/ 1431925 h 1431925"/>
              <a:gd name="connsiteX0" fmla="*/ 306388 w 889001"/>
              <a:gd name="connsiteY0" fmla="*/ 1431925 h 1431925"/>
              <a:gd name="connsiteX1" fmla="*/ 855663 w 889001"/>
              <a:gd name="connsiteY1" fmla="*/ 1222375 h 1431925"/>
              <a:gd name="connsiteX2" fmla="*/ 889001 w 889001"/>
              <a:gd name="connsiteY2" fmla="*/ 61912 h 1431925"/>
              <a:gd name="connsiteX3" fmla="*/ 554038 w 889001"/>
              <a:gd name="connsiteY3" fmla="*/ 0 h 1431925"/>
              <a:gd name="connsiteX4" fmla="*/ 0 w 889001"/>
              <a:gd name="connsiteY4" fmla="*/ 134937 h 1431925"/>
              <a:gd name="connsiteX5" fmla="*/ 4762 w 889001"/>
              <a:gd name="connsiteY5" fmla="*/ 552449 h 1431925"/>
              <a:gd name="connsiteX6" fmla="*/ 304801 w 889001"/>
              <a:gd name="connsiteY6" fmla="*/ 631824 h 1431925"/>
              <a:gd name="connsiteX7" fmla="*/ 306388 w 889001"/>
              <a:gd name="connsiteY7" fmla="*/ 1431925 h 143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001" h="1431925">
                <a:moveTo>
                  <a:pt x="306388" y="1431925"/>
                </a:moveTo>
                <a:lnTo>
                  <a:pt x="855663" y="1222375"/>
                </a:lnTo>
                <a:lnTo>
                  <a:pt x="889001" y="61912"/>
                </a:lnTo>
                <a:lnTo>
                  <a:pt x="554038" y="0"/>
                </a:lnTo>
                <a:lnTo>
                  <a:pt x="0" y="134937"/>
                </a:lnTo>
                <a:cubicBezTo>
                  <a:pt x="1058" y="269345"/>
                  <a:pt x="3704" y="418041"/>
                  <a:pt x="4762" y="552449"/>
                </a:cubicBezTo>
                <a:cubicBezTo>
                  <a:pt x="104775" y="578379"/>
                  <a:pt x="204788" y="601132"/>
                  <a:pt x="304801" y="631824"/>
                </a:cubicBezTo>
                <a:cubicBezTo>
                  <a:pt x="304272" y="893232"/>
                  <a:pt x="305330" y="1148292"/>
                  <a:pt x="306388" y="1431925"/>
                </a:cubicBezTo>
                <a:close/>
              </a:path>
            </a:pathLst>
          </a:custGeom>
          <a:noFill/>
          <a:ln w="635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91852CE-B4A6-B7D3-3D38-F5B4E822295D}"/>
              </a:ext>
            </a:extLst>
          </p:cNvPr>
          <p:cNvSpPr/>
          <p:nvPr/>
        </p:nvSpPr>
        <p:spPr>
          <a:xfrm>
            <a:off x="9296400" y="3992563"/>
            <a:ext cx="458788" cy="461962"/>
          </a:xfrm>
          <a:custGeom>
            <a:avLst/>
            <a:gdLst>
              <a:gd name="connsiteX0" fmla="*/ 0 w 458788"/>
              <a:gd name="connsiteY0" fmla="*/ 4762 h 461962"/>
              <a:gd name="connsiteX1" fmla="*/ 1588 w 458788"/>
              <a:gd name="connsiteY1" fmla="*/ 187325 h 461962"/>
              <a:gd name="connsiteX2" fmla="*/ 109538 w 458788"/>
              <a:gd name="connsiteY2" fmla="*/ 190500 h 461962"/>
              <a:gd name="connsiteX3" fmla="*/ 100013 w 458788"/>
              <a:gd name="connsiteY3" fmla="*/ 461962 h 461962"/>
              <a:gd name="connsiteX4" fmla="*/ 458788 w 458788"/>
              <a:gd name="connsiteY4" fmla="*/ 457200 h 461962"/>
              <a:gd name="connsiteX5" fmla="*/ 452438 w 458788"/>
              <a:gd name="connsiteY5" fmla="*/ 0 h 461962"/>
              <a:gd name="connsiteX6" fmla="*/ 0 w 458788"/>
              <a:gd name="connsiteY6" fmla="*/ 4762 h 461962"/>
              <a:gd name="connsiteX0" fmla="*/ 0 w 458788"/>
              <a:gd name="connsiteY0" fmla="*/ 4762 h 461962"/>
              <a:gd name="connsiteX1" fmla="*/ 1588 w 458788"/>
              <a:gd name="connsiteY1" fmla="*/ 187325 h 461962"/>
              <a:gd name="connsiteX2" fmla="*/ 103188 w 458788"/>
              <a:gd name="connsiteY2" fmla="*/ 184150 h 461962"/>
              <a:gd name="connsiteX3" fmla="*/ 100013 w 458788"/>
              <a:gd name="connsiteY3" fmla="*/ 461962 h 461962"/>
              <a:gd name="connsiteX4" fmla="*/ 458788 w 458788"/>
              <a:gd name="connsiteY4" fmla="*/ 457200 h 461962"/>
              <a:gd name="connsiteX5" fmla="*/ 452438 w 458788"/>
              <a:gd name="connsiteY5" fmla="*/ 0 h 461962"/>
              <a:gd name="connsiteX6" fmla="*/ 0 w 458788"/>
              <a:gd name="connsiteY6" fmla="*/ 4762 h 461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8788" h="461962">
                <a:moveTo>
                  <a:pt x="0" y="4762"/>
                </a:moveTo>
                <a:cubicBezTo>
                  <a:pt x="529" y="65616"/>
                  <a:pt x="1059" y="126471"/>
                  <a:pt x="1588" y="187325"/>
                </a:cubicBezTo>
                <a:lnTo>
                  <a:pt x="103188" y="184150"/>
                </a:lnTo>
                <a:cubicBezTo>
                  <a:pt x="102130" y="276754"/>
                  <a:pt x="101071" y="369358"/>
                  <a:pt x="100013" y="461962"/>
                </a:cubicBezTo>
                <a:lnTo>
                  <a:pt x="458788" y="457200"/>
                </a:lnTo>
                <a:cubicBezTo>
                  <a:pt x="456671" y="304800"/>
                  <a:pt x="454555" y="152400"/>
                  <a:pt x="452438" y="0"/>
                </a:cubicBezTo>
                <a:lnTo>
                  <a:pt x="0" y="4762"/>
                </a:lnTo>
                <a:close/>
              </a:path>
            </a:pathLst>
          </a:custGeom>
          <a:noFill/>
          <a:ln w="635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989439-5D1B-2F18-FA13-BD7EC51DA02A}"/>
              </a:ext>
            </a:extLst>
          </p:cNvPr>
          <p:cNvSpPr/>
          <p:nvPr/>
        </p:nvSpPr>
        <p:spPr>
          <a:xfrm>
            <a:off x="9298684" y="4171858"/>
            <a:ext cx="101834" cy="283244"/>
          </a:xfrm>
          <a:prstGeom prst="rect">
            <a:avLst/>
          </a:prstGeom>
          <a:solidFill>
            <a:srgbClr val="FF0000"/>
          </a:solidFill>
          <a:ln w="635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071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C8604-6002-B777-D637-960F5F4FA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7D3CA-ACCA-BD2F-5FBD-E975CCE02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Domain Processing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5FAA92B6-849F-D735-CB87-4A093D2BE0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977196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u="sng" dirty="0"/>
                  <a:t>System Matrices</a:t>
                </a:r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Scalar mass matrix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𝒩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𝒩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dirty="0"/>
                  <a:t>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≡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/>
                  <a:t>1-form mass matrix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𝐌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ℰ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ℰ</m:t>
                            </m:r>
                          </m:e>
                        </m:d>
                      </m:sup>
                    </m:sSup>
                  </m:oMath>
                </a14:m>
                <a:br>
                  <a:rPr lang="en-US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𝑒𝑓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≡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⟨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⟩</m:t>
                        </m:r>
                      </m:e>
                    </m:nary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Using the finite-differencing matrix,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ℰ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𝒩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Stiffness matrix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𝐃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𝐌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𝒩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𝒩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Divergence matrix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𝐃𝐢𝐯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𝐃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𝐌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𝒩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ℰ</m:t>
                            </m:r>
                          </m:e>
                        </m:d>
                      </m:sup>
                    </m:sSup>
                  </m:oMath>
                </a14:m>
                <a:endParaRPr lang="en-US" b="1" dirty="0"/>
              </a:p>
              <a:p>
                <a:pPr marL="0" indent="0">
                  <a:buNone/>
                </a:pPr>
                <a:endParaRPr lang="en-US" u="sng" dirty="0"/>
              </a:p>
            </p:txBody>
          </p:sp>
        </mc:Choice>
        <mc:Fallback xmlns="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5FAA92B6-849F-D735-CB87-4A093D2BE0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977196"/>
              </a:xfrm>
              <a:blipFill>
                <a:blip r:embed="rId3"/>
                <a:stretch>
                  <a:fillRect l="-1217" t="-1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618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A1850-D1D8-A914-F924-AC80CEB8D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94A77-CBB9-60BE-3F0F-EA40005D0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Domain Processing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1035CAFA-098B-0A6C-A05E-A2A7E3F032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97719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u="sng" dirty="0"/>
                  <a:t>System Vectors</a:t>
                </a:r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For a scalar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 define the dual representation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𝐡</m:t>
                        </m:r>
                      </m:e>
                      <m:sup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𝒩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dirty="0"/>
                  <a:t>:</a:t>
                </a:r>
                <a:br>
                  <a:rPr lang="en-US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nary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For a 1-form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dirty="0"/>
                  <a:t> define the dual representation of the divergence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𝒩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dirty="0"/>
                  <a:t>: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⟨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⟩</m:t>
                        </m:r>
                      </m:e>
                    </m:nary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When the constraint functions live in the function space:</a:t>
                </a:r>
              </a:p>
              <a:p>
                <a:pPr lvl="1"/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=∑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𝐡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, then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𝐡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𝐌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𝐡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=∑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, then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𝐃𝐢𝐯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𝐰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1035CAFA-098B-0A6C-A05E-A2A7E3F032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977196"/>
              </a:xfrm>
              <a:blipFill>
                <a:blip r:embed="rId3"/>
                <a:stretch>
                  <a:fillRect l="-1217" t="-1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495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C01A0-B9F8-E9F5-3395-3F04D40E6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6B404-2B99-5B2A-3FBD-5DFB73F9A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Domain Processing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E4828C0-5D98-538A-5CA8-14A71F6DB294}"/>
                  </a:ext>
                </a:extLst>
              </p:cNvPr>
              <p:cNvSpPr txBox="1"/>
              <p:nvPr/>
            </p:nvSpPr>
            <p:spPr>
              <a:xfrm>
                <a:off x="1851762" y="2522477"/>
                <a:ext cx="8583184" cy="286136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smtClean="0">
                          <a:latin typeface="Cambria Math" panose="02040503050406030204" pitchFamily="18" charset="0"/>
                        </a:rPr>
                        <m:t>argmin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𝑑𝑓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3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</a:rPr>
                        <m:t>⇕</m:t>
                      </m:r>
                    </m:oMath>
                  </m:oMathPara>
                </a14:m>
                <a:endParaRPr lang="en-US" sz="3200" dirty="0"/>
              </a:p>
              <a:p>
                <a:endParaRPr lang="en-US" sz="3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>
                          <a:latin typeface="Cambria Math" panose="02040503050406030204" pitchFamily="18" charset="0"/>
                        </a:rPr>
                        <m:t>𝐟</m:t>
                      </m:r>
                      <m:r>
                        <a:rPr lang="en-US" sz="3200" b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3200" b="1">
                                  <a:latin typeface="Cambria Math" panose="02040503050406030204" pitchFamily="18" charset="0"/>
                                </a:rPr>
                                <m:t>𝐌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3200" b="1">
                                  <a:latin typeface="Cambria Math" panose="02040503050406030204" pitchFamily="18" charset="0"/>
                                </a:rPr>
                                <m:t>𝐒</m:t>
                              </m:r>
                            </m:e>
                          </m:d>
                        </m:e>
                        <m:sup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⋅(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>
                              <a:latin typeface="Cambria Math" panose="02040503050406030204" pitchFamily="18" charset="0"/>
                            </a:rPr>
                            <m:t>𝐡</m:t>
                          </m:r>
                        </m:e>
                        <m:sup>
                          <m:r>
                            <a:rPr lang="en-US" sz="3200" b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3200" b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  <m:sup>
                          <m:r>
                            <a:rPr lang="en-US" sz="3200" b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E4828C0-5D98-538A-5CA8-14A71F6DB2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1762" y="2522477"/>
                <a:ext cx="8583184" cy="28613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35606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199EC-3174-55DA-F2A7-E604972F8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73215-8164-B7FB-5DD1-F7B3AE876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Metrics [Variation]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4F0C0E-4433-8287-263C-AF836DB03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pull-back metric defined need not be derived from the embedding.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Allows incorporating anisotropy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B45E09-0A4E-24C1-CC55-8009689B328F}"/>
              </a:ext>
            </a:extLst>
          </p:cNvPr>
          <p:cNvSpPr txBox="1"/>
          <p:nvPr/>
        </p:nvSpPr>
        <p:spPr>
          <a:xfrm>
            <a:off x="5733170" y="3879708"/>
            <a:ext cx="445956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pic>
        <p:nvPicPr>
          <p:cNvPr id="3" name="Picture 2" descr="A grid of white squares&#10;&#10;AI-generated content may be incorrect.">
            <a:extLst>
              <a:ext uri="{FF2B5EF4-FFF2-40B4-BE49-F238E27FC236}">
                <a16:creationId xmlns:a16="http://schemas.microsoft.com/office/drawing/2014/main" id="{527188B0-A668-54B4-AC94-1D6CC601E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738" y="2561896"/>
            <a:ext cx="4230413" cy="4230413"/>
          </a:xfrm>
          <a:prstGeom prst="rect">
            <a:avLst/>
          </a:prstGeom>
        </p:spPr>
      </p:pic>
      <p:pic>
        <p:nvPicPr>
          <p:cNvPr id="6" name="Picture 5" descr="A green and blue line design&#10;&#10;AI-generated content may be incorrect.">
            <a:extLst>
              <a:ext uri="{FF2B5EF4-FFF2-40B4-BE49-F238E27FC236}">
                <a16:creationId xmlns:a16="http://schemas.microsoft.com/office/drawing/2014/main" id="{6D11CCA0-E860-4A6A-1B5E-99771DF0CE4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744" y="3383280"/>
            <a:ext cx="3035808" cy="3035808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40A5A24-80D4-97DD-BC82-A79523BE94AE}"/>
              </a:ext>
            </a:extLst>
          </p:cNvPr>
          <p:cNvSpPr/>
          <p:nvPr/>
        </p:nvSpPr>
        <p:spPr>
          <a:xfrm>
            <a:off x="6409972" y="2937085"/>
            <a:ext cx="3631802" cy="770392"/>
          </a:xfrm>
          <a:custGeom>
            <a:avLst/>
            <a:gdLst>
              <a:gd name="connsiteX0" fmla="*/ 3516284 w 3516284"/>
              <a:gd name="connsiteY0" fmla="*/ 776626 h 776626"/>
              <a:gd name="connsiteX1" fmla="*/ 1620982 w 3516284"/>
              <a:gd name="connsiteY1" fmla="*/ 28480 h 776626"/>
              <a:gd name="connsiteX2" fmla="*/ 0 w 3516284"/>
              <a:gd name="connsiteY2" fmla="*/ 227986 h 776626"/>
              <a:gd name="connsiteX0" fmla="*/ 3532050 w 3532050"/>
              <a:gd name="connsiteY0" fmla="*/ 774024 h 774024"/>
              <a:gd name="connsiteX1" fmla="*/ 1636748 w 3532050"/>
              <a:gd name="connsiteY1" fmla="*/ 25878 h 774024"/>
              <a:gd name="connsiteX2" fmla="*/ 0 w 3532050"/>
              <a:gd name="connsiteY2" fmla="*/ 249032 h 774024"/>
              <a:gd name="connsiteX0" fmla="*/ 3631802 w 3631802"/>
              <a:gd name="connsiteY0" fmla="*/ 768647 h 768647"/>
              <a:gd name="connsiteX1" fmla="*/ 1736500 w 3631802"/>
              <a:gd name="connsiteY1" fmla="*/ 20501 h 768647"/>
              <a:gd name="connsiteX2" fmla="*/ 0 w 3631802"/>
              <a:gd name="connsiteY2" fmla="*/ 310157 h 768647"/>
              <a:gd name="connsiteX0" fmla="*/ 3631802 w 3631802"/>
              <a:gd name="connsiteY0" fmla="*/ 770392 h 770392"/>
              <a:gd name="connsiteX1" fmla="*/ 1736500 w 3631802"/>
              <a:gd name="connsiteY1" fmla="*/ 22246 h 770392"/>
              <a:gd name="connsiteX2" fmla="*/ 0 w 3631802"/>
              <a:gd name="connsiteY2" fmla="*/ 286963 h 770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31802" h="770392">
                <a:moveTo>
                  <a:pt x="3631802" y="770392"/>
                </a:moveTo>
                <a:cubicBezTo>
                  <a:pt x="2977174" y="442039"/>
                  <a:pt x="2322547" y="113686"/>
                  <a:pt x="1736500" y="22246"/>
                </a:cubicBezTo>
                <a:cubicBezTo>
                  <a:pt x="1150453" y="-69194"/>
                  <a:pt x="517467" y="141490"/>
                  <a:pt x="0" y="286963"/>
                </a:cubicBezTo>
              </a:path>
            </a:pathLst>
          </a:custGeom>
          <a:noFill/>
          <a:ln w="38100">
            <a:headEnd type="triangl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735787-2A74-E917-3B32-73B728A15626}"/>
              </a:ext>
            </a:extLst>
          </p:cNvPr>
          <p:cNvSpPr txBox="1"/>
          <p:nvPr/>
        </p:nvSpPr>
        <p:spPr>
          <a:xfrm>
            <a:off x="5977010" y="2835076"/>
            <a:ext cx="445956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B831E5F-9304-084B-2E60-651F02C358A6}"/>
              </a:ext>
            </a:extLst>
          </p:cNvPr>
          <p:cNvSpPr/>
          <p:nvPr/>
        </p:nvSpPr>
        <p:spPr>
          <a:xfrm>
            <a:off x="6168043" y="4264429"/>
            <a:ext cx="3483033" cy="307658"/>
          </a:xfrm>
          <a:custGeom>
            <a:avLst/>
            <a:gdLst>
              <a:gd name="connsiteX0" fmla="*/ 3483033 w 3483033"/>
              <a:gd name="connsiteY0" fmla="*/ 24938 h 307658"/>
              <a:gd name="connsiteX1" fmla="*/ 1155469 w 3483033"/>
              <a:gd name="connsiteY1" fmla="*/ 307570 h 307658"/>
              <a:gd name="connsiteX2" fmla="*/ 0 w 3483033"/>
              <a:gd name="connsiteY2" fmla="*/ 0 h 307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3033" h="307658">
                <a:moveTo>
                  <a:pt x="3483033" y="24938"/>
                </a:moveTo>
                <a:cubicBezTo>
                  <a:pt x="2609503" y="168332"/>
                  <a:pt x="1735974" y="311726"/>
                  <a:pt x="1155469" y="307570"/>
                </a:cubicBezTo>
                <a:cubicBezTo>
                  <a:pt x="574964" y="303414"/>
                  <a:pt x="287482" y="151707"/>
                  <a:pt x="0" y="0"/>
                </a:cubicBezTo>
              </a:path>
            </a:pathLst>
          </a:custGeom>
          <a:noFill/>
          <a:ln w="38100">
            <a:headEnd type="triangl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1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9A996-9521-DAA7-C808-2F34D3A3C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8FD64-55F8-C58A-E667-769567545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B3E394-9E37-5F59-E7E3-E1785E3B8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Implementation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Finite Elements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Derivatives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Metrics</a:t>
            </a:r>
          </a:p>
          <a:p>
            <a:r>
              <a:rPr lang="en-US" dirty="0"/>
              <a:t>Applications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0243145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48896-E034-7094-254D-0808B049F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1BD9-DEC9-4E7D-D848-42E5D26BB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Applications: Filtering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4CEF5BA-70F8-412F-E8DE-FD559D4591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u="sng" dirty="0"/>
                  <a:t>Input</a:t>
                </a:r>
                <a:r>
                  <a:rPr lang="en-US" dirty="0"/>
                  <a:t>:</a:t>
                </a:r>
              </a:p>
              <a:p>
                <a:pPr marL="457200" lvl="1" indent="0">
                  <a:buNone/>
                </a:pPr>
                <a:r>
                  <a:rPr lang="en-US" dirty="0"/>
                  <a:t>Texel coefficients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𝐟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𝒩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</m:sup>
                    </m:sSup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:r>
                  <a:rPr lang="en-US" dirty="0"/>
                  <a:t>Gradient modulation factor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:r>
                  <a:rPr lang="en-US" dirty="0"/>
                  <a:t>Gradient-fitting weight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r>
                  <a:rPr lang="en-US" u="sng" dirty="0"/>
                  <a:t>Algorithm</a:t>
                </a:r>
                <a:r>
                  <a:rPr lang="en-US" dirty="0"/>
                  <a:t>: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>
                    <a:latin typeface="Comic Sans MS" panose="030F0702030302020204" pitchFamily="66" charset="0"/>
                  </a:rPr>
                  <a:t>Solve: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𝐟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𝑛𝑒𝑤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𝐌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𝐒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𝐌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𝐟</m:t>
                    </m:r>
                  </m:oMath>
                </a14:m>
                <a:endParaRPr lang="en-US" b="1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4CEF5BA-70F8-412F-E8DE-FD559D4591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2575BA6C-B0AE-7D99-D3A1-CEE31FC32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067" y="1403657"/>
            <a:ext cx="2920336" cy="2514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B01F1B-D7E1-3B68-5399-10EF84CF48D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111" y="1277018"/>
            <a:ext cx="2716530" cy="2716530"/>
          </a:xfrm>
          <a:prstGeom prst="rect">
            <a:avLst/>
          </a:prstGeom>
        </p:spPr>
      </p:pic>
      <p:sp>
        <p:nvSpPr>
          <p:cNvPr id="6" name="Right Arrow 13">
            <a:extLst>
              <a:ext uri="{FF2B5EF4-FFF2-40B4-BE49-F238E27FC236}">
                <a16:creationId xmlns:a16="http://schemas.microsoft.com/office/drawing/2014/main" id="{06FE19BA-0077-E00E-6841-98CD5E1CD42B}"/>
              </a:ext>
            </a:extLst>
          </p:cNvPr>
          <p:cNvSpPr/>
          <p:nvPr/>
        </p:nvSpPr>
        <p:spPr>
          <a:xfrm>
            <a:off x="8580389" y="2698536"/>
            <a:ext cx="747935" cy="3810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AF2231-DC82-F28A-53E6-DDD8511B0C34}"/>
                  </a:ext>
                </a:extLst>
              </p:cNvPr>
              <p:cNvSpPr txBox="1"/>
              <p:nvPr/>
            </p:nvSpPr>
            <p:spPr>
              <a:xfrm>
                <a:off x="8459263" y="2984226"/>
                <a:ext cx="85728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AF2231-DC82-F28A-53E6-DDD8511B0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9263" y="2984226"/>
                <a:ext cx="857286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6F890F8-47C0-FE27-ED39-F6A23A4DE522}"/>
                  </a:ext>
                </a:extLst>
              </p:cNvPr>
              <p:cNvSpPr txBox="1"/>
              <p:nvPr/>
            </p:nvSpPr>
            <p:spPr>
              <a:xfrm>
                <a:off x="1524854" y="5237366"/>
                <a:ext cx="9093223" cy="156966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u="sng" dirty="0"/>
                  <a:t>Note</a:t>
                </a:r>
                <a:r>
                  <a:rPr lang="en-US" sz="2400" dirty="0"/>
                  <a:t>:</a:t>
                </a:r>
              </a:p>
              <a:p>
                <a:pPr/>
                <a:r>
                  <a:rPr lang="en-US" sz="2400" dirty="0"/>
                  <a:t>Setting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dirty="0"/>
                  <a:t> (aggressive smoothing) gives the </a:t>
                </a:r>
                <a:r>
                  <a:rPr lang="en-US" sz="2400" i="1" dirty="0"/>
                  <a:t>heat diffusion</a:t>
                </a:r>
                <a:r>
                  <a:rPr lang="en-US" sz="2400" dirty="0"/>
                  <a:t> equation:</a:t>
                </a:r>
                <a:br>
                  <a:rPr lang="en-US" sz="24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𝐟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𝑛𝑒𝑤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>
                                  <a:latin typeface="Cambria Math" panose="02040503050406030204" pitchFamily="18" charset="0"/>
                                </a:rPr>
                                <m:t>𝐌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400" b="1">
                                  <a:latin typeface="Cambria Math" panose="02040503050406030204" pitchFamily="18" charset="0"/>
                                </a:rPr>
                                <m:t>𝐒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2400" b="1">
                          <a:latin typeface="Cambria Math" panose="02040503050406030204" pitchFamily="18" charset="0"/>
                        </a:rPr>
                        <m:t>𝐌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𝐟</m:t>
                      </m:r>
                    </m:oMath>
                  </m:oMathPara>
                </a14:m>
                <a:br>
                  <a:rPr lang="en-US" sz="2400" dirty="0"/>
                </a:br>
                <a:r>
                  <a:rPr lang="en-US" sz="2400" dirty="0"/>
                  <a:t>with the parameter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400" dirty="0"/>
                  <a:t> playing the role of time.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6F890F8-47C0-FE27-ED39-F6A23A4DE5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854" y="5237366"/>
                <a:ext cx="9093223" cy="1569660"/>
              </a:xfrm>
              <a:prstGeom prst="rect">
                <a:avLst/>
              </a:prstGeom>
              <a:blipFill>
                <a:blip r:embed="rId7"/>
                <a:stretch>
                  <a:fillRect l="-869" t="-2290" b="-6870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6D95CC-9167-D3EB-A145-BE812D694EAB}"/>
                  </a:ext>
                </a:extLst>
              </p:cNvPr>
              <p:cNvSpPr txBox="1"/>
              <p:nvPr/>
            </p:nvSpPr>
            <p:spPr>
              <a:xfrm>
                <a:off x="8163098" y="16616"/>
                <a:ext cx="4010579" cy="375552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smtClean="0">
                          <a:latin typeface="Cambria Math" panose="02040503050406030204" pitchFamily="18" charset="0"/>
                        </a:rPr>
                        <m:t>𝐟</m:t>
                      </m:r>
                      <m:r>
                        <a:rPr lang="en-US" b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𝐌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𝐒</m:t>
                              </m:r>
                            </m:e>
                          </m:d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⋅(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𝐡</m:t>
                          </m:r>
                        </m:e>
                        <m:sup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  <m:sup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6D95CC-9167-D3EB-A145-BE812D694E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3098" y="16616"/>
                <a:ext cx="4010579" cy="375552"/>
              </a:xfrm>
              <a:prstGeom prst="rect">
                <a:avLst/>
              </a:prstGeom>
              <a:blipFill>
                <a:blip r:embed="rId8"/>
                <a:stretch>
                  <a:fillRect b="-9231"/>
                </a:stretch>
              </a:blipFill>
              <a:ln w="25400"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185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E467E-C9AF-1E24-3F64-62B2D9828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A0824-801B-B1B9-0D77-343CC0476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Applications: Stitching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A4872D7A-4DB0-26E4-C7CF-B27D114C29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u="sng" dirty="0"/>
                  <a:t>Input</a:t>
                </a:r>
                <a:r>
                  <a:rPr lang="en-US" dirty="0"/>
                  <a:t>:</a:t>
                </a:r>
              </a:p>
              <a:p>
                <a:pPr marL="457200" lvl="1" indent="0">
                  <a:buNone/>
                </a:pPr>
                <a:r>
                  <a:rPr lang="en-US" dirty="0"/>
                  <a:t>Composite texel coefficients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𝐟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𝒩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</m:sup>
                    </m:sSup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:r>
                  <a:rPr lang="en-US" dirty="0"/>
                  <a:t>Assignment of texels to source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𝒩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ℕ</m:t>
                    </m:r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:r>
                  <a:rPr lang="en-US" dirty="0"/>
                  <a:t>Gradient-fitting weight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r>
                  <a:rPr lang="en-US" u="sng" dirty="0"/>
                  <a:t>Algorithm</a:t>
                </a:r>
                <a:r>
                  <a:rPr lang="en-US" dirty="0"/>
                  <a:t>: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>
                    <a:latin typeface="Comic Sans MS" panose="030F0702030302020204" pitchFamily="66" charset="0"/>
                  </a:rPr>
                  <a:t>Compute target differential,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ℰ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dirty="0">
                    <a:latin typeface="Comic Sans MS" panose="030F0702030302020204" pitchFamily="66" charset="0"/>
                  </a:rPr>
                  <a:t>:</a:t>
                </a:r>
                <a:br>
                  <a:rPr lang="en-US" dirty="0">
                    <a:latin typeface="Comic Sans MS" panose="030F0702030302020204" pitchFamily="66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1" i="0" smtClean="0">
                                      <a:latin typeface="Cambria Math" panose="02040503050406030204" pitchFamily="18" charset="0"/>
                                    </a:rPr>
                                    <m:t>𝐟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𝑒𝑛𝑑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1" i="0" smtClean="0">
                                      <a:latin typeface="Cambria Math" panose="02040503050406030204" pitchFamily="18" charset="0"/>
                                    </a:rPr>
                                    <m:t>𝐟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𝑠𝑡𝑎𝑟𝑡</m:t>
                                  </m:r>
                                </m:sub>
                              </m:sSub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𝜄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𝑠𝑡𝑎𝑟𝑡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𝜄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𝑒𝑛𝑑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otherwise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                    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>
                  <a:latin typeface="Comic Sans MS" panose="030F0702030302020204" pitchFamily="66" charset="0"/>
                </a:endParaRP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>
                    <a:latin typeface="Comic Sans MS" panose="030F0702030302020204" pitchFamily="66" charset="0"/>
                  </a:rPr>
                  <a:t>Solve: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𝐟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𝑛𝑒𝑤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𝐌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𝐒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𝐌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𝐟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𝐃𝐢𝐯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</m:d>
                  </m:oMath>
                </a14:m>
                <a:endParaRPr lang="en-US" b="1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A4872D7A-4DB0-26E4-C7CF-B27D114C29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3"/>
                <a:stretch>
                  <a:fillRect l="-1217" t="-1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Arrow 16">
            <a:extLst>
              <a:ext uri="{FF2B5EF4-FFF2-40B4-BE49-F238E27FC236}">
                <a16:creationId xmlns:a16="http://schemas.microsoft.com/office/drawing/2014/main" id="{1F1A57C2-1FA4-530C-C586-D9B6E10780D1}"/>
              </a:ext>
            </a:extLst>
          </p:cNvPr>
          <p:cNvSpPr/>
          <p:nvPr/>
        </p:nvSpPr>
        <p:spPr>
          <a:xfrm>
            <a:off x="9669604" y="1617776"/>
            <a:ext cx="731582" cy="22510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C:\Research\PoissonMesh\Data\Rooster\scan.xf.05.jpeg">
            <a:extLst>
              <a:ext uri="{FF2B5EF4-FFF2-40B4-BE49-F238E27FC236}">
                <a16:creationId xmlns:a16="http://schemas.microsoft.com/office/drawing/2014/main" id="{094A32A6-499F-7AE7-1761-A8830E22D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87387" y="435989"/>
            <a:ext cx="1688266" cy="1688266"/>
          </a:xfrm>
          <a:prstGeom prst="rect">
            <a:avLst/>
          </a:prstGeom>
          <a:noFill/>
        </p:spPr>
      </p:pic>
      <p:pic>
        <p:nvPicPr>
          <p:cNvPr id="10" name="Picture 7" descr="C:\Research\PoissonMesh\Data\Rooster\scan.xf.01.jpeg">
            <a:extLst>
              <a:ext uri="{FF2B5EF4-FFF2-40B4-BE49-F238E27FC236}">
                <a16:creationId xmlns:a16="http://schemas.microsoft.com/office/drawing/2014/main" id="{96C2CC42-90C3-BF67-9BA7-82CAF56B9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49325" y="323438"/>
            <a:ext cx="1688266" cy="1688266"/>
          </a:xfrm>
          <a:prstGeom prst="rect">
            <a:avLst/>
          </a:prstGeom>
          <a:noFill/>
        </p:spPr>
      </p:pic>
      <p:pic>
        <p:nvPicPr>
          <p:cNvPr id="11" name="Picture 2" descr="C:\Research\PoissonMesh\Data\Rooster\rooster.bmp">
            <a:extLst>
              <a:ext uri="{FF2B5EF4-FFF2-40B4-BE49-F238E27FC236}">
                <a16:creationId xmlns:a16="http://schemas.microsoft.com/office/drawing/2014/main" id="{0FEAC6FA-EF3B-44EC-1BBD-0911FAC63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59625" y="548540"/>
            <a:ext cx="2647202" cy="2647201"/>
          </a:xfrm>
          <a:prstGeom prst="rect">
            <a:avLst/>
          </a:prstGeom>
          <a:noFill/>
        </p:spPr>
      </p:pic>
      <p:pic>
        <p:nvPicPr>
          <p:cNvPr id="12" name="Picture 12" descr="C:\Research\PoissonMesh\Data\Rooster\scan.xf.06.jpeg">
            <a:extLst>
              <a:ext uri="{FF2B5EF4-FFF2-40B4-BE49-F238E27FC236}">
                <a16:creationId xmlns:a16="http://schemas.microsoft.com/office/drawing/2014/main" id="{71684E46-F12F-09DD-2164-26D6A1402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12489" y="1842878"/>
            <a:ext cx="1688266" cy="1688266"/>
          </a:xfrm>
          <a:prstGeom prst="rect">
            <a:avLst/>
          </a:prstGeom>
          <a:noFill/>
        </p:spPr>
      </p:pic>
      <p:pic>
        <p:nvPicPr>
          <p:cNvPr id="13" name="Picture 6" descr="C:\Research\PoissonMesh\Data\Rooster\scan.xf.00.jpeg">
            <a:extLst>
              <a:ext uri="{FF2B5EF4-FFF2-40B4-BE49-F238E27FC236}">
                <a16:creationId xmlns:a16="http://schemas.microsoft.com/office/drawing/2014/main" id="{256DEFCF-FA8E-64FD-DC66-EE2AF2E3D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2845" y="1505224"/>
            <a:ext cx="1688266" cy="1688266"/>
          </a:xfrm>
          <a:prstGeom prst="rect">
            <a:avLst/>
          </a:prstGeom>
          <a:noFill/>
        </p:spPr>
      </p:pic>
      <p:pic>
        <p:nvPicPr>
          <p:cNvPr id="14" name="Picture 5" descr="C:\Research\PoissonMesh\Data\Rooster\scan.xf.07.jpeg">
            <a:extLst>
              <a:ext uri="{FF2B5EF4-FFF2-40B4-BE49-F238E27FC236}">
                <a16:creationId xmlns:a16="http://schemas.microsoft.com/office/drawing/2014/main" id="{680FC369-F3DB-6367-FFDA-1FC50DDD5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86978" y="1955429"/>
            <a:ext cx="1688266" cy="1688266"/>
          </a:xfrm>
          <a:prstGeom prst="rect">
            <a:avLst/>
          </a:prstGeom>
          <a:noFill/>
        </p:spPr>
      </p:pic>
      <p:pic>
        <p:nvPicPr>
          <p:cNvPr id="15" name="Picture 2" descr="C:\Research\PoissonMesh\Data\Rooster\Results\misha.2.jpeg">
            <a:extLst>
              <a:ext uri="{FF2B5EF4-FFF2-40B4-BE49-F238E27FC236}">
                <a16:creationId xmlns:a16="http://schemas.microsoft.com/office/drawing/2014/main" id="{CDCC66D8-A659-D788-FB12-9D435108F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75273" y="495858"/>
            <a:ext cx="2642723" cy="2642723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253E13-D728-4716-088F-7B967B9C7715}"/>
                  </a:ext>
                </a:extLst>
              </p:cNvPr>
              <p:cNvSpPr txBox="1"/>
              <p:nvPr/>
            </p:nvSpPr>
            <p:spPr>
              <a:xfrm>
                <a:off x="8163098" y="16616"/>
                <a:ext cx="4010579" cy="375552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smtClean="0">
                          <a:latin typeface="Cambria Math" panose="02040503050406030204" pitchFamily="18" charset="0"/>
                        </a:rPr>
                        <m:t>𝐟</m:t>
                      </m:r>
                      <m:r>
                        <a:rPr lang="en-US" b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𝐌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𝐒</m:t>
                              </m:r>
                            </m:e>
                          </m:d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⋅(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𝐡</m:t>
                          </m:r>
                        </m:e>
                        <m:sup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  <m:sup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253E13-D728-4716-088F-7B967B9C77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3098" y="16616"/>
                <a:ext cx="4010579" cy="375552"/>
              </a:xfrm>
              <a:prstGeom prst="rect">
                <a:avLst/>
              </a:prstGeom>
              <a:blipFill>
                <a:blip r:embed="rId11"/>
                <a:stretch>
                  <a:fillRect b="-9231"/>
                </a:stretch>
              </a:blipFill>
              <a:ln w="25400"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454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C197A-673B-2959-3A95-A3683964F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ilver sculpture with black specks&#10;&#10;AI-generated content may be incorrect.">
            <a:extLst>
              <a:ext uri="{FF2B5EF4-FFF2-40B4-BE49-F238E27FC236}">
                <a16:creationId xmlns:a16="http://schemas.microsoft.com/office/drawing/2014/main" id="{A5B66A95-E3B5-A3EE-73BC-747F9696715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96" y="1435608"/>
            <a:ext cx="3209544" cy="32095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441756-B9BA-1A48-DC39-1EA25E3A2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Applications: Line Integral Convolution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1C6335B-71C9-7A95-B142-007C774D8B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u="sng" dirty="0"/>
                  <a:t>Input</a:t>
                </a:r>
                <a:r>
                  <a:rPr lang="en-US" dirty="0"/>
                  <a:t>:</a:t>
                </a:r>
              </a:p>
              <a:p>
                <a:pPr marL="457200" lvl="1" indent="0">
                  <a:buNone/>
                </a:pPr>
                <a:r>
                  <a:rPr lang="en-US" dirty="0"/>
                  <a:t>Tangent vector field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:r>
                  <a:rPr lang="en-US" dirty="0"/>
                  <a:t>Diffusion 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r>
                  <a:rPr lang="en-US" u="sng" dirty="0"/>
                  <a:t>Algorithm</a:t>
                </a:r>
                <a:r>
                  <a:rPr lang="en-US" dirty="0"/>
                  <a:t>: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>
                    <a:latin typeface="Comic Sans MS" panose="030F0702030302020204" pitchFamily="66" charset="0"/>
                  </a:rPr>
                  <a:t>Initialize a random texture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𝐫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d>
                          <m:dPr>
                            <m:begChr m:val="|"/>
                            <m:endChr m:val="|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𝒩</m:t>
                            </m:r>
                          </m:e>
                        </m:d>
                      </m:sup>
                    </m:sSup>
                  </m:oMath>
                </a14:m>
                <a:endParaRPr lang="en-US" b="1" dirty="0">
                  <a:latin typeface="Comic Sans MS" panose="030F0702030302020204" pitchFamily="66" charset="0"/>
                </a:endParaRP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>
                    <a:latin typeface="Comic Sans MS" panose="030F0702030302020204" pitchFamily="66" charset="0"/>
                  </a:rPr>
                  <a:t>Shrink the metric along the vector field direction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>
                    <a:latin typeface="Comic Sans MS" panose="030F0702030302020204" pitchFamily="66" charset="0"/>
                  </a:rPr>
                  <a:t>Compute the mass and stiffness matrices </a:t>
                </a:r>
                <a:r>
                  <a:rPr lang="en-US" dirty="0" err="1">
                    <a:latin typeface="Comic Sans MS" panose="030F0702030302020204" pitchFamily="66" charset="0"/>
                  </a:rPr>
                  <a:t>w.r.t.</a:t>
                </a:r>
                <a:r>
                  <a:rPr lang="en-US" dirty="0">
                    <a:latin typeface="Comic Sans MS" panose="030F0702030302020204" pitchFamily="66" charset="0"/>
                  </a:rPr>
                  <a:t> the </a:t>
                </a:r>
                <a:r>
                  <a:rPr lang="en-US" dirty="0" err="1">
                    <a:latin typeface="Comic Sans MS" panose="030F0702030302020204" pitchFamily="66" charset="0"/>
                  </a:rPr>
                  <a:t>anisotropically</a:t>
                </a:r>
                <a:r>
                  <a:rPr lang="en-US" dirty="0">
                    <a:latin typeface="Comic Sans MS" panose="030F0702030302020204" pitchFamily="66" charset="0"/>
                  </a:rPr>
                  <a:t> scaled metric,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𝐌</m:t>
                        </m:r>
                      </m:e>
                    </m:acc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0" dirty="0" smtClean="0"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</m:acc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0" dirty="0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d>
                          <m:dPr>
                            <m:begChr m:val="|"/>
                            <m:endChr m:val="|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𝒩</m:t>
                            </m:r>
                          </m:e>
                        </m:d>
                        <m:r>
                          <a:rPr lang="en-US" b="0" i="0" dirty="0" smtClean="0">
                            <a:latin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𝒩</m:t>
                            </m:r>
                          </m:e>
                        </m:d>
                      </m:sup>
                    </m:sSup>
                  </m:oMath>
                </a14:m>
                <a:endParaRPr lang="en-US" dirty="0">
                  <a:latin typeface="Comic Sans MS" panose="030F0702030302020204" pitchFamily="66" charset="0"/>
                </a:endParaRP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>
                    <a:latin typeface="Comic Sans MS" panose="030F0702030302020204" pitchFamily="66" charset="0"/>
                  </a:rPr>
                  <a:t>Solve heat diffusion: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𝐟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𝐌</m:t>
                                </m:r>
                              </m:e>
                            </m:acc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acc>
                              <m:accPr>
                                <m:chr m:val="̂"/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𝐒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⋅</m:t>
                    </m:r>
                    <m:acc>
                      <m:accPr>
                        <m:chr m:val="̂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𝐌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𝐫</m:t>
                    </m:r>
                  </m:oMath>
                </a14:m>
                <a:endParaRPr lang="en-US" b="1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1C6335B-71C9-7A95-B142-007C774D8B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4"/>
                <a:stretch>
                  <a:fillRect l="-1217" t="-1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colorful statue of a person&#10;&#10;AI-generated content may be incorrect.">
            <a:extLst>
              <a:ext uri="{FF2B5EF4-FFF2-40B4-BE49-F238E27FC236}">
                <a16:creationId xmlns:a16="http://schemas.microsoft.com/office/drawing/2014/main" id="{E524A604-CD39-2BCF-0D0A-3C5C7D4250B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736" y="1432037"/>
            <a:ext cx="3206516" cy="3206516"/>
          </a:xfrm>
          <a:prstGeom prst="rect">
            <a:avLst/>
          </a:prstGeom>
        </p:spPr>
      </p:pic>
      <p:pic>
        <p:nvPicPr>
          <p:cNvPr id="19" name="Picture 18" descr="A silhouette of a person&#10;&#10;AI-generated content may be incorrect.">
            <a:extLst>
              <a:ext uri="{FF2B5EF4-FFF2-40B4-BE49-F238E27FC236}">
                <a16:creationId xmlns:a16="http://schemas.microsoft.com/office/drawing/2014/main" id="{15CCDEF3-85A7-BB64-A3AF-85CB68567AA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76" y="1188720"/>
            <a:ext cx="1600200" cy="1600200"/>
          </a:xfrm>
          <a:prstGeom prst="rect">
            <a:avLst/>
          </a:prstGeom>
        </p:spPr>
      </p:pic>
      <p:sp>
        <p:nvSpPr>
          <p:cNvPr id="17" name="Right Arrow 13">
            <a:extLst>
              <a:ext uri="{FF2B5EF4-FFF2-40B4-BE49-F238E27FC236}">
                <a16:creationId xmlns:a16="http://schemas.microsoft.com/office/drawing/2014/main" id="{021CD37F-214F-3B2B-5A67-C7BB365CE99C}"/>
              </a:ext>
            </a:extLst>
          </p:cNvPr>
          <p:cNvSpPr/>
          <p:nvPr/>
        </p:nvSpPr>
        <p:spPr>
          <a:xfrm>
            <a:off x="8614541" y="2772106"/>
            <a:ext cx="747935" cy="3810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4FACBAC-5F50-A90A-8E37-16207C6AC5B7}"/>
                  </a:ext>
                </a:extLst>
              </p:cNvPr>
              <p:cNvSpPr txBox="1"/>
              <p:nvPr/>
            </p:nvSpPr>
            <p:spPr>
              <a:xfrm>
                <a:off x="8163098" y="16616"/>
                <a:ext cx="4010579" cy="375552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smtClean="0">
                          <a:latin typeface="Cambria Math" panose="02040503050406030204" pitchFamily="18" charset="0"/>
                        </a:rPr>
                        <m:t>𝐟</m:t>
                      </m:r>
                      <m:r>
                        <a:rPr lang="en-US" b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𝐌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𝐒</m:t>
                              </m:r>
                            </m:e>
                          </m:d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⋅(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𝐡</m:t>
                          </m:r>
                        </m:e>
                        <m:sup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  <m:sup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AD786CC-6188-29A6-96BA-7C9BD8EFF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3098" y="16616"/>
                <a:ext cx="4010579" cy="375552"/>
              </a:xfrm>
              <a:prstGeom prst="rect">
                <a:avLst/>
              </a:prstGeom>
              <a:blipFill>
                <a:blip r:embed="rId7"/>
                <a:stretch>
                  <a:fillRect b="-9231"/>
                </a:stretch>
              </a:blipFill>
              <a:ln w="25400"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9D9825E-00BC-F013-6E9E-E0084D6069F2}"/>
              </a:ext>
            </a:extLst>
          </p:cNvPr>
          <p:cNvSpPr txBox="1"/>
          <p:nvPr/>
        </p:nvSpPr>
        <p:spPr>
          <a:xfrm>
            <a:off x="9471730" y="6492875"/>
            <a:ext cx="2715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[Cabral and Leedom, 1993]</a:t>
            </a:r>
          </a:p>
        </p:txBody>
      </p:sp>
    </p:spTree>
    <p:extLst>
      <p:ext uri="{BB962C8B-B14F-4D97-AF65-F5344CB8AC3E}">
        <p14:creationId xmlns:p14="http://schemas.microsoft.com/office/powerpoint/2010/main" val="353763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0A89E-2CAC-334A-2347-0E41E85AA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D50EB-9241-3586-7594-A21C9721D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Gradient-Domain: Filtering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A3E83B-81F1-F745-3D66-414ED9DAD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ea typeface="Cambria Math" panose="02040503050406030204" pitchFamily="18" charset="0"/>
              </a:rPr>
              <a:t>Create an image similar to the input,</a:t>
            </a:r>
            <a:br>
              <a:rPr lang="en-US" dirty="0">
                <a:ea typeface="Cambria Math" panose="02040503050406030204" pitchFamily="18" charset="0"/>
              </a:rPr>
            </a:br>
            <a:r>
              <a:rPr lang="en-US" dirty="0">
                <a:ea typeface="Cambria Math" panose="02040503050406030204" pitchFamily="18" charset="0"/>
              </a:rPr>
              <a:t>with amplified/dampened gradients.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A4AF32-89DE-C2F4-BC28-93A34234E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756" y="433275"/>
            <a:ext cx="3746044" cy="2461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0">
            <a:extLst>
              <a:ext uri="{FF2B5EF4-FFF2-40B4-BE49-F238E27FC236}">
                <a16:creationId xmlns:a16="http://schemas.microsoft.com/office/drawing/2014/main" id="{8AC79735-084C-B337-809C-4B945EA4A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4756" y="97763"/>
            <a:ext cx="37460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1600" dirty="0"/>
              <a:t>[Bhat </a:t>
            </a:r>
            <a:r>
              <a:rPr lang="en-US" sz="1600" i="1" dirty="0"/>
              <a:t>et al</a:t>
            </a:r>
            <a:r>
              <a:rPr lang="en-US" sz="1600" dirty="0"/>
              <a:t>. 2008]</a:t>
            </a:r>
          </a:p>
        </p:txBody>
      </p:sp>
    </p:spTree>
    <p:extLst>
      <p:ext uri="{BB962C8B-B14F-4D97-AF65-F5344CB8AC3E}">
        <p14:creationId xmlns:p14="http://schemas.microsoft.com/office/powerpoint/2010/main" val="38522793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E79C8-D84F-5860-8B31-5D4718B24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D60A2-EC24-8908-A04D-BCBB033D1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Applications: Geodesics in Heat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266F3DC0-1800-EE2C-2DE1-31CEB8FA8B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u="sng" dirty="0"/>
                  <a:t>Input</a:t>
                </a:r>
                <a:r>
                  <a:rPr lang="en-US" dirty="0"/>
                  <a:t>:</a:t>
                </a:r>
              </a:p>
              <a:p>
                <a:pPr marL="457200" lvl="1" indent="0">
                  <a:buNone/>
                </a:pPr>
                <a:r>
                  <a:rPr lang="en-US" dirty="0"/>
                  <a:t>Source texel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𝒩</m:t>
                    </m:r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:r>
                  <a:rPr lang="en-US" dirty="0"/>
                  <a:t>Diffusion time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r>
                  <a:rPr lang="en-US" u="sng" dirty="0"/>
                  <a:t>Algorithm (Diffuse)</a:t>
                </a:r>
                <a:r>
                  <a:rPr lang="en-US" dirty="0"/>
                  <a:t>: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>
                    <a:latin typeface="Comic Sans MS" panose="030F0702030302020204" pitchFamily="66" charset="0"/>
                  </a:rPr>
                  <a:t>Approximate delta function at the source,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ℰ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dirty="0">
                    <a:latin typeface="Comic Sans MS" panose="030F0702030302020204" pitchFamily="66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𝑚𝑛</m:t>
                        </m:r>
                      </m:sub>
                    </m:sSub>
                  </m:oMath>
                </a14:m>
                <a:endParaRPr lang="en-US" dirty="0">
                  <a:latin typeface="Comic Sans MS" panose="030F0702030302020204" pitchFamily="66" charset="0"/>
                </a:endParaRP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>
                    <a:latin typeface="Comic Sans MS" panose="030F0702030302020204" pitchFamily="66" charset="0"/>
                  </a:rPr>
                  <a:t>Solve heat diffusion: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𝐌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𝐒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𝐌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𝐟</m:t>
                    </m:r>
                  </m:oMath>
                </a14:m>
                <a:endParaRPr lang="en-US" b="1" dirty="0">
                  <a:latin typeface="Comic Sans MS" panose="030F0702030302020204" pitchFamily="66" charset="0"/>
                </a:endParaRPr>
              </a:p>
              <a:p>
                <a:pPr marL="0" indent="0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r>
                  <a:rPr lang="en-US" u="sng" dirty="0"/>
                  <a:t>Algorithm (Fit to Normalized Differential)</a:t>
                </a:r>
                <a:r>
                  <a:rPr lang="en-US" dirty="0"/>
                  <a:t>: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>
                    <a:latin typeface="Comic Sans MS" panose="030F0702030302020204" pitchFamily="66" charset="0"/>
                  </a:rPr>
                  <a:t>Compute the dual divergence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𝒩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Comic Sans MS" panose="030F0702030302020204" pitchFamily="66" charset="0"/>
                  </a:rPr>
                  <a:t>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𝑑h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d>
                      <m:dPr>
                        <m:begChr m:val="‖"/>
                        <m:endChr m:val="‖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𝑑h</m:t>
                        </m:r>
                      </m:e>
                    </m:d>
                  </m:oMath>
                </a14:m>
                <a:endParaRPr lang="en-US" dirty="0">
                  <a:latin typeface="Comic Sans MS" panose="030F0702030302020204" pitchFamily="66" charset="0"/>
                </a:endParaRP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>
                    <a:latin typeface="Comic Sans MS" panose="030F0702030302020204" pitchFamily="66" charset="0"/>
                  </a:rPr>
                  <a:t>Solve: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b="1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266F3DC0-1800-EE2C-2DE1-31CEB8FA8B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3"/>
                <a:stretch>
                  <a:fillRect l="-1217" t="-1937" b="-1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DB95A50-CB97-0C0B-D634-B2BE51094B6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25762" y="417992"/>
            <a:ext cx="3341564" cy="35720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513D4FB-36C9-D5EE-107B-810082BBA1B0}"/>
                  </a:ext>
                </a:extLst>
              </p:cNvPr>
              <p:cNvSpPr txBox="1"/>
              <p:nvPr/>
            </p:nvSpPr>
            <p:spPr>
              <a:xfrm>
                <a:off x="10828296" y="2046162"/>
                <a:ext cx="3745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513D4FB-36C9-D5EE-107B-810082BBA1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8296" y="2046162"/>
                <a:ext cx="37459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CFDD02DF-BAD9-B439-D5A2-0C0E77831223}"/>
              </a:ext>
            </a:extLst>
          </p:cNvPr>
          <p:cNvSpPr>
            <a:spLocks noChangeAspect="1"/>
          </p:cNvSpPr>
          <p:nvPr/>
        </p:nvSpPr>
        <p:spPr>
          <a:xfrm>
            <a:off x="11091044" y="2116828"/>
            <a:ext cx="64008" cy="6400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ECB49B2-FA47-0B89-63AE-3AF5E8DBB2B6}"/>
                  </a:ext>
                </a:extLst>
              </p:cNvPr>
              <p:cNvSpPr txBox="1"/>
              <p:nvPr/>
            </p:nvSpPr>
            <p:spPr>
              <a:xfrm>
                <a:off x="8163098" y="16616"/>
                <a:ext cx="4010579" cy="375552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smtClean="0">
                          <a:latin typeface="Cambria Math" panose="02040503050406030204" pitchFamily="18" charset="0"/>
                        </a:rPr>
                        <m:t>𝐟</m:t>
                      </m:r>
                      <m:r>
                        <a:rPr lang="en-US" b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𝐌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𝐒</m:t>
                              </m:r>
                            </m:e>
                          </m:d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⋅(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𝐡</m:t>
                          </m:r>
                        </m:e>
                        <m:sup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  <m:sup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ECB49B2-FA47-0B89-63AE-3AF5E8DBB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3098" y="16616"/>
                <a:ext cx="4010579" cy="375552"/>
              </a:xfrm>
              <a:prstGeom prst="rect">
                <a:avLst/>
              </a:prstGeom>
              <a:blipFill>
                <a:blip r:embed="rId6"/>
                <a:stretch>
                  <a:fillRect b="-9231"/>
                </a:stretch>
              </a:blipFill>
              <a:ln w="25400"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207D5C5-191B-FD1D-8278-C0E3ADDB8B1E}"/>
              </a:ext>
            </a:extLst>
          </p:cNvPr>
          <p:cNvSpPr txBox="1"/>
          <p:nvPr/>
        </p:nvSpPr>
        <p:spPr>
          <a:xfrm>
            <a:off x="10215138" y="6492875"/>
            <a:ext cx="1972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[Crane </a:t>
            </a:r>
            <a:r>
              <a:rPr lang="en-US" i="1" dirty="0"/>
              <a:t>et al</a:t>
            </a:r>
            <a:r>
              <a:rPr lang="en-US" dirty="0"/>
              <a:t>., 2012]</a:t>
            </a:r>
          </a:p>
        </p:txBody>
      </p:sp>
    </p:spTree>
    <p:extLst>
      <p:ext uri="{BB962C8B-B14F-4D97-AF65-F5344CB8AC3E}">
        <p14:creationId xmlns:p14="http://schemas.microsoft.com/office/powerpoint/2010/main" val="97269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D8D08-61A2-9C88-3A8A-0F813B7FB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35567-309D-4D1C-3EBB-008682D26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Applications: Geodesics in Heat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E0E4B505-89A0-710C-98B0-6A13E891CE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u="sng" dirty="0"/>
                  <a:t>Input</a:t>
                </a:r>
                <a:r>
                  <a:rPr lang="en-US" dirty="0"/>
                  <a:t>:</a:t>
                </a:r>
              </a:p>
              <a:p>
                <a:pPr marL="457200" lvl="1" indent="0">
                  <a:buNone/>
                </a:pPr>
                <a:r>
                  <a:rPr lang="en-US" dirty="0"/>
                  <a:t>Source texel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𝒩</m:t>
                    </m:r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:r>
                  <a:rPr lang="en-US" dirty="0"/>
                  <a:t>Diffusion time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r>
                  <a:rPr lang="en-US" u="sng" dirty="0"/>
                  <a:t>Algorithm (Diffuse)</a:t>
                </a:r>
                <a:r>
                  <a:rPr lang="en-US" dirty="0"/>
                  <a:t>: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>
                    <a:latin typeface="Comic Sans MS" panose="030F0702030302020204" pitchFamily="66" charset="0"/>
                  </a:rPr>
                  <a:t>Set the approximate delta function,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𝐟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ℰ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dirty="0">
                    <a:latin typeface="Comic Sans MS" panose="030F0702030302020204" pitchFamily="66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𝑚𝑛</m:t>
                        </m:r>
                      </m:sub>
                    </m:sSub>
                  </m:oMath>
                </a14:m>
                <a:endParaRPr lang="en-US" dirty="0">
                  <a:latin typeface="Comic Sans MS" panose="030F0702030302020204" pitchFamily="66" charset="0"/>
                </a:endParaRP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>
                    <a:latin typeface="Comic Sans MS" panose="030F0702030302020204" pitchFamily="66" charset="0"/>
                  </a:rPr>
                  <a:t>Solve: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𝐌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𝐒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𝐌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𝐟</m:t>
                    </m:r>
                  </m:oMath>
                </a14:m>
                <a:endParaRPr lang="en-US" b="1" dirty="0">
                  <a:latin typeface="Comic Sans MS" panose="030F0702030302020204" pitchFamily="66" charset="0"/>
                </a:endParaRPr>
              </a:p>
              <a:p>
                <a:pPr marL="0" indent="0">
                  <a:buNone/>
                </a:pPr>
                <a:endParaRPr lang="en-US" u="sng" dirty="0"/>
              </a:p>
              <a:p>
                <a:pPr marL="0" indent="0">
                  <a:buNone/>
                </a:pPr>
                <a:r>
                  <a:rPr lang="en-US" u="sng" dirty="0"/>
                  <a:t>Algorithm (Fit to Normalized Differential)</a:t>
                </a:r>
                <a:r>
                  <a:rPr lang="en-US" dirty="0"/>
                  <a:t>: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>
                    <a:latin typeface="Comic Sans MS" panose="030F0702030302020204" pitchFamily="66" charset="0"/>
                  </a:rPr>
                  <a:t>Compute the dual divergence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𝒩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Comic Sans MS" panose="030F0702030302020204" pitchFamily="66" charset="0"/>
                  </a:rPr>
                  <a:t>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𝑑h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d>
                      <m:dPr>
                        <m:begChr m:val="‖"/>
                        <m:endChr m:val="‖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𝑑h</m:t>
                        </m:r>
                      </m:e>
                    </m:d>
                  </m:oMath>
                </a14:m>
                <a:endParaRPr lang="en-US" dirty="0">
                  <a:latin typeface="Comic Sans MS" panose="030F0702030302020204" pitchFamily="66" charset="0"/>
                </a:endParaRP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>
                    <a:latin typeface="Comic Sans MS" panose="030F0702030302020204" pitchFamily="66" charset="0"/>
                  </a:rPr>
                  <a:t>Solve: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b="1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E0E4B505-89A0-710C-98B0-6A13E891CE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3"/>
                <a:stretch>
                  <a:fillRect l="-1217" t="-1937" b="-1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E6AFEA-ECF5-DFB1-D1E4-DAD985A18FE9}"/>
                  </a:ext>
                </a:extLst>
              </p:cNvPr>
              <p:cNvSpPr txBox="1"/>
              <p:nvPr/>
            </p:nvSpPr>
            <p:spPr>
              <a:xfrm>
                <a:off x="1186779" y="4144174"/>
                <a:ext cx="9093223" cy="1200329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u="sng" dirty="0"/>
                  <a:t>Note</a:t>
                </a:r>
                <a:r>
                  <a:rPr lang="en-US" sz="2400" dirty="0"/>
                  <a:t>:</a:t>
                </a:r>
              </a:p>
              <a:p>
                <a:r>
                  <a:rPr lang="en-US" sz="2400" dirty="0"/>
                  <a:t>The normalized differential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sz="2400" dirty="0"/>
                  <a:t> is not in the span of the 1-form basis.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/>
                  <a:t> The dual divergence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dirty="0"/>
                  <a:t> requires explicit integration.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E6AFEA-ECF5-DFB1-D1E4-DAD985A18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6779" y="4144174"/>
                <a:ext cx="9093223" cy="1200329"/>
              </a:xfrm>
              <a:prstGeom prst="rect">
                <a:avLst/>
              </a:prstGeom>
              <a:blipFill>
                <a:blip r:embed="rId5"/>
                <a:stretch>
                  <a:fillRect l="-936" t="-2985" b="-9453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CF04F4DE-9794-C687-9741-46FFE85027B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25762" y="417992"/>
            <a:ext cx="3341564" cy="35720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6C0B53-9022-C92C-B868-0A80862E34FC}"/>
                  </a:ext>
                </a:extLst>
              </p:cNvPr>
              <p:cNvSpPr txBox="1"/>
              <p:nvPr/>
            </p:nvSpPr>
            <p:spPr>
              <a:xfrm>
                <a:off x="10828296" y="2046162"/>
                <a:ext cx="3745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6C0B53-9022-C92C-B868-0A80862E3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8296" y="2046162"/>
                <a:ext cx="37459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B26E5C9F-F860-1EB9-6032-1A92664735B2}"/>
              </a:ext>
            </a:extLst>
          </p:cNvPr>
          <p:cNvSpPr>
            <a:spLocks noChangeAspect="1"/>
          </p:cNvSpPr>
          <p:nvPr/>
        </p:nvSpPr>
        <p:spPr>
          <a:xfrm>
            <a:off x="11091044" y="2116828"/>
            <a:ext cx="64008" cy="6400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E8D3C10-74EA-3089-AEE2-8BDF90F36DFB}"/>
              </a:ext>
            </a:extLst>
          </p:cNvPr>
          <p:cNvSpPr/>
          <p:nvPr/>
        </p:nvSpPr>
        <p:spPr>
          <a:xfrm>
            <a:off x="7861395" y="5898193"/>
            <a:ext cx="1851852" cy="46951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02B759-FA83-8122-771A-B4B665026AF6}"/>
                  </a:ext>
                </a:extLst>
              </p:cNvPr>
              <p:cNvSpPr txBox="1"/>
              <p:nvPr/>
            </p:nvSpPr>
            <p:spPr>
              <a:xfrm>
                <a:off x="8163098" y="16616"/>
                <a:ext cx="4010579" cy="375552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smtClean="0">
                          <a:latin typeface="Cambria Math" panose="02040503050406030204" pitchFamily="18" charset="0"/>
                        </a:rPr>
                        <m:t>𝐟</m:t>
                      </m:r>
                      <m:r>
                        <a:rPr lang="en-US" b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𝐌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𝐒</m:t>
                              </m:r>
                            </m:e>
                          </m:d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⋅(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𝐡</m:t>
                          </m:r>
                        </m:e>
                        <m:sup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  <m:sup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02B759-FA83-8122-771A-B4B665026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3098" y="16616"/>
                <a:ext cx="4010579" cy="375552"/>
              </a:xfrm>
              <a:prstGeom prst="rect">
                <a:avLst/>
              </a:prstGeom>
              <a:blipFill>
                <a:blip r:embed="rId8"/>
                <a:stretch>
                  <a:fillRect b="-9231"/>
                </a:stretch>
              </a:blipFill>
              <a:ln w="25400"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6B0FFBD-A3A6-BD88-957E-1D0A8CEC5709}"/>
              </a:ext>
            </a:extLst>
          </p:cNvPr>
          <p:cNvSpPr txBox="1"/>
          <p:nvPr/>
        </p:nvSpPr>
        <p:spPr>
          <a:xfrm>
            <a:off x="10215138" y="6492875"/>
            <a:ext cx="1972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[Crane </a:t>
            </a:r>
            <a:r>
              <a:rPr lang="en-US" i="1" dirty="0"/>
              <a:t>et al</a:t>
            </a:r>
            <a:r>
              <a:rPr lang="en-US" dirty="0"/>
              <a:t>., 2012]</a:t>
            </a:r>
          </a:p>
        </p:txBody>
      </p:sp>
    </p:spTree>
    <p:extLst>
      <p:ext uri="{BB962C8B-B14F-4D97-AF65-F5344CB8AC3E}">
        <p14:creationId xmlns:p14="http://schemas.microsoft.com/office/powerpoint/2010/main" val="8465676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44076-A49E-EEB2-C08E-6989B9DD9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045EC-459F-47ED-0BAB-FAB374696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Applications: Geodesics in Heat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CD419B-7269-C326-3900-DC492ACC9E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0605" y="1305355"/>
            <a:ext cx="4288138" cy="44934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F33B99-A866-2EFB-F52A-CC6D32EA426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964" y="1335835"/>
            <a:ext cx="3998841" cy="44934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9C374E-2A1E-1166-FDD0-1DD5E3024D0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48770" y="1287804"/>
            <a:ext cx="4175165" cy="44909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A52D69-3712-0A89-F027-8BCA9082FEF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42177" y="1289557"/>
            <a:ext cx="4181038" cy="4469386"/>
          </a:xfrm>
          <a:prstGeom prst="rect">
            <a:avLst/>
          </a:prstGeom>
        </p:spPr>
      </p:pic>
      <p:pic>
        <p:nvPicPr>
          <p:cNvPr id="12" name="texture-uniform">
            <a:hlinkClick r:id="" action="ppaction://media"/>
            <a:extLst>
              <a:ext uri="{FF2B5EF4-FFF2-40B4-BE49-F238E27FC236}">
                <a16:creationId xmlns:a16="http://schemas.microsoft.com/office/drawing/2014/main" id="{CD8CE7FC-3ED3-44CA-E1A7-B343F94A63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49200" y="3890012"/>
            <a:ext cx="2921037" cy="2921037"/>
          </a:xfrm>
          <a:prstGeom prst="rect">
            <a:avLst/>
          </a:prstGeom>
        </p:spPr>
      </p:pic>
      <p:pic>
        <p:nvPicPr>
          <p:cNvPr id="13" name="texture-embedding">
            <a:hlinkClick r:id="" action="ppaction://media"/>
            <a:extLst>
              <a:ext uri="{FF2B5EF4-FFF2-40B4-BE49-F238E27FC236}">
                <a16:creationId xmlns:a16="http://schemas.microsoft.com/office/drawing/2014/main" id="{DB28BE47-D224-E682-BBC3-BFC458EFE97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24652" y="3909847"/>
            <a:ext cx="2921037" cy="29210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68BF5C-D8C4-4D8C-0C28-F1C590DFF72B}"/>
              </a:ext>
            </a:extLst>
          </p:cNvPr>
          <p:cNvSpPr txBox="1"/>
          <p:nvPr/>
        </p:nvSpPr>
        <p:spPr>
          <a:xfrm>
            <a:off x="3063478" y="3436454"/>
            <a:ext cx="3140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2D Euclidean Metric</a:t>
            </a:r>
            <a:endParaRPr lang="es-CO" sz="2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745744-D441-67F4-A1C4-8F7BC866BE2C}"/>
              </a:ext>
            </a:extLst>
          </p:cNvPr>
          <p:cNvSpPr txBox="1"/>
          <p:nvPr/>
        </p:nvSpPr>
        <p:spPr>
          <a:xfrm>
            <a:off x="9120971" y="3440306"/>
            <a:ext cx="3140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3D Embedding Metric</a:t>
            </a:r>
            <a:endParaRPr lang="es-CO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26B5E71-03EF-4C24-6661-BCBFCBD9AC07}"/>
                  </a:ext>
                </a:extLst>
              </p:cNvPr>
              <p:cNvSpPr txBox="1"/>
              <p:nvPr/>
            </p:nvSpPr>
            <p:spPr>
              <a:xfrm>
                <a:off x="8163098" y="16616"/>
                <a:ext cx="4010579" cy="375552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smtClean="0">
                          <a:latin typeface="Cambria Math" panose="02040503050406030204" pitchFamily="18" charset="0"/>
                        </a:rPr>
                        <m:t>𝐟</m:t>
                      </m:r>
                      <m:r>
                        <a:rPr lang="en-US" b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𝐌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𝐒</m:t>
                              </m:r>
                            </m:e>
                          </m:d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⋅(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𝐡</m:t>
                          </m:r>
                        </m:e>
                        <m:sup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  <m:sup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26B5E71-03EF-4C24-6661-BCBFCBD9A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3098" y="16616"/>
                <a:ext cx="4010579" cy="375552"/>
              </a:xfrm>
              <a:prstGeom prst="rect">
                <a:avLst/>
              </a:prstGeom>
              <a:blipFill>
                <a:blip r:embed="rId13"/>
                <a:stretch>
                  <a:fillRect b="-9231"/>
                </a:stretch>
              </a:blipFill>
              <a:ln w="25400"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80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34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34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4" grpId="0"/>
      <p:bldP spid="1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1F85A-7947-3484-958F-67579EFD8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32FE4-2FD1-280B-F59D-90FA1C624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4A63B1-FDA3-1F19-89CB-887413F67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Implementation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Finite Elements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Derivatives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Metrics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Applications</a:t>
            </a:r>
          </a:p>
          <a:p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5714999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B1166-963E-AAE6-5600-6E8531999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B97F8-07D0-1977-3BAD-4FE1011B6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36E2A-06B6-7744-CF26-813C73F4F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To support signal processing in the texture domain: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Define seam-</a:t>
            </a:r>
            <a:r>
              <a:rPr lang="en-US" b="1" dirty="0"/>
              <a:t>continuous</a:t>
            </a:r>
            <a:r>
              <a:rPr lang="en-US" dirty="0"/>
              <a:t>, almost everywhere bilinear functions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Integrate using the </a:t>
            </a:r>
            <a:r>
              <a:rPr lang="en-US" b="1" dirty="0"/>
              <a:t>pull-back</a:t>
            </a:r>
            <a:r>
              <a:rPr lang="en-US" dirty="0"/>
              <a:t> of the embedding metric</a:t>
            </a:r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US" dirty="0"/>
              <a:t>Enables applications like:</a:t>
            </a:r>
          </a:p>
          <a:p>
            <a:pPr lvl="1"/>
            <a:r>
              <a:rPr lang="en-US" dirty="0"/>
              <a:t>Smoothing/sharpening</a:t>
            </a:r>
          </a:p>
          <a:p>
            <a:pPr lvl="1"/>
            <a:r>
              <a:rPr lang="en-US" dirty="0"/>
              <a:t>Stitching</a:t>
            </a:r>
          </a:p>
          <a:p>
            <a:pPr lvl="1"/>
            <a:r>
              <a:rPr lang="en-US" dirty="0"/>
              <a:t>Line integral convolution</a:t>
            </a:r>
          </a:p>
          <a:p>
            <a:pPr lvl="1"/>
            <a:r>
              <a:rPr lang="en-US" dirty="0"/>
              <a:t>Geodesics in heat</a:t>
            </a:r>
          </a:p>
          <a:p>
            <a:pPr lvl="1"/>
            <a:r>
              <a:rPr lang="en-US" dirty="0"/>
              <a:t>Etc.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9850A6E6-7948-9277-BD58-2CFC506B00F1}"/>
              </a:ext>
            </a:extLst>
          </p:cNvPr>
          <p:cNvSpPr/>
          <p:nvPr/>
        </p:nvSpPr>
        <p:spPr>
          <a:xfrm>
            <a:off x="4855780" y="4162094"/>
            <a:ext cx="118242" cy="1024758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D1AB60-69A2-F84E-7E05-B1E2327B2D84}"/>
              </a:ext>
            </a:extLst>
          </p:cNvPr>
          <p:cNvSpPr txBox="1"/>
          <p:nvPr/>
        </p:nvSpPr>
        <p:spPr>
          <a:xfrm>
            <a:off x="5052848" y="4347918"/>
            <a:ext cx="6050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Application</a:t>
            </a:r>
            <a:r>
              <a:rPr lang="en-US" dirty="0"/>
              <a:t>: Provides system matrices</a:t>
            </a:r>
          </a:p>
          <a:p>
            <a:r>
              <a:rPr lang="en-US" u="sng" dirty="0"/>
              <a:t>User</a:t>
            </a:r>
            <a:r>
              <a:rPr lang="en-US" dirty="0"/>
              <a:t>: Iterates over nodes/edge to construct system constraints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092AF5-82C7-B38B-9D6E-213D431BAC7B}"/>
              </a:ext>
            </a:extLst>
          </p:cNvPr>
          <p:cNvSpPr txBox="1"/>
          <p:nvPr/>
        </p:nvSpPr>
        <p:spPr>
          <a:xfrm>
            <a:off x="5047592" y="5154584"/>
            <a:ext cx="5175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Application</a:t>
            </a:r>
            <a:r>
              <a:rPr lang="en-US" dirty="0"/>
              <a:t>: Provides system matrices</a:t>
            </a:r>
          </a:p>
          <a:p>
            <a:r>
              <a:rPr lang="en-US" u="sng" dirty="0"/>
              <a:t>User</a:t>
            </a:r>
            <a:r>
              <a:rPr lang="en-US" dirty="0"/>
              <a:t>: Interface into the quadrature-based integration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B1A0B31-BFB2-8D6F-F12F-5697C2FA1744}"/>
              </a:ext>
            </a:extLst>
          </p:cNvPr>
          <p:cNvCxnSpPr/>
          <p:nvPr/>
        </p:nvCxnSpPr>
        <p:spPr>
          <a:xfrm flipH="1">
            <a:off x="3862552" y="5470631"/>
            <a:ext cx="111147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62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B978A-572B-D18E-B18E-0FF8674C3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2A5C7-ABF3-6DB0-97C5-5B20D107F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E8B879-C212-38D5-FEAD-F040D730E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To support signal processing in the texture domain, need to: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Define seam-</a:t>
            </a:r>
            <a:r>
              <a:rPr lang="en-US" b="1" dirty="0"/>
              <a:t>continuous</a:t>
            </a:r>
            <a:r>
              <a:rPr lang="en-US" dirty="0"/>
              <a:t>, almost everywhere bilinear functions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Integrate using the </a:t>
            </a:r>
            <a:r>
              <a:rPr lang="en-US" b="1" dirty="0"/>
              <a:t>pull-back</a:t>
            </a:r>
            <a:r>
              <a:rPr lang="en-US" dirty="0"/>
              <a:t> of the embedding metric</a:t>
            </a:r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US" dirty="0"/>
              <a:t>Enables applications like:</a:t>
            </a:r>
          </a:p>
          <a:p>
            <a:pPr lvl="1"/>
            <a:r>
              <a:rPr lang="en-US" dirty="0"/>
              <a:t>Smoothing/sharpening</a:t>
            </a:r>
          </a:p>
          <a:p>
            <a:pPr lvl="1"/>
            <a:r>
              <a:rPr lang="en-US" dirty="0"/>
              <a:t>Stitching</a:t>
            </a:r>
          </a:p>
          <a:p>
            <a:pPr lvl="1"/>
            <a:r>
              <a:rPr lang="en-US" dirty="0"/>
              <a:t>Line integral convolution</a:t>
            </a:r>
          </a:p>
          <a:p>
            <a:pPr lvl="1"/>
            <a:r>
              <a:rPr lang="en-US" dirty="0"/>
              <a:t>Geodesics in heat</a:t>
            </a:r>
          </a:p>
          <a:p>
            <a:pPr lvl="1"/>
            <a:r>
              <a:rPr lang="en-US" dirty="0"/>
              <a:t>Etc.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FB7ACED0-0FFC-BD19-E0AF-2CB1F69D93C4}"/>
              </a:ext>
            </a:extLst>
          </p:cNvPr>
          <p:cNvSpPr/>
          <p:nvPr/>
        </p:nvSpPr>
        <p:spPr>
          <a:xfrm>
            <a:off x="4855780" y="4162094"/>
            <a:ext cx="118242" cy="1024758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A4D369-D099-DF1F-4D5E-88B9D6369059}"/>
              </a:ext>
            </a:extLst>
          </p:cNvPr>
          <p:cNvSpPr txBox="1"/>
          <p:nvPr/>
        </p:nvSpPr>
        <p:spPr>
          <a:xfrm>
            <a:off x="5052848" y="4347918"/>
            <a:ext cx="6050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Application</a:t>
            </a:r>
            <a:r>
              <a:rPr lang="en-US" dirty="0"/>
              <a:t>: Provides system matrices</a:t>
            </a:r>
          </a:p>
          <a:p>
            <a:r>
              <a:rPr lang="en-US" u="sng" dirty="0"/>
              <a:t>User</a:t>
            </a:r>
            <a:r>
              <a:rPr lang="en-US" dirty="0"/>
              <a:t>: Iterates over nodes/edge to construct system constraints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96075F-0EAF-643F-C806-EAAB43166256}"/>
              </a:ext>
            </a:extLst>
          </p:cNvPr>
          <p:cNvSpPr txBox="1"/>
          <p:nvPr/>
        </p:nvSpPr>
        <p:spPr>
          <a:xfrm>
            <a:off x="5047592" y="5154584"/>
            <a:ext cx="5175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Application</a:t>
            </a:r>
            <a:r>
              <a:rPr lang="en-US" dirty="0"/>
              <a:t>: Provides system matrices</a:t>
            </a:r>
          </a:p>
          <a:p>
            <a:r>
              <a:rPr lang="en-US" u="sng" dirty="0"/>
              <a:t>User</a:t>
            </a:r>
            <a:r>
              <a:rPr lang="en-US" dirty="0"/>
              <a:t>: Interface into the quadrature-based integration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C622405-5CCD-46A7-118C-A23A5D6794F0}"/>
              </a:ext>
            </a:extLst>
          </p:cNvPr>
          <p:cNvCxnSpPr/>
          <p:nvPr/>
        </p:nvCxnSpPr>
        <p:spPr>
          <a:xfrm flipH="1">
            <a:off x="3862552" y="5470631"/>
            <a:ext cx="111147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A4C481E-40C2-9C9C-38F9-D85F2065B6F8}"/>
              </a:ext>
            </a:extLst>
          </p:cNvPr>
          <p:cNvSpPr txBox="1"/>
          <p:nvPr/>
        </p:nvSpPr>
        <p:spPr>
          <a:xfrm>
            <a:off x="6235280" y="34710"/>
            <a:ext cx="5921814" cy="6786473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pPr defTabSz="346075"/>
            <a:r>
              <a:rPr lang="en-US" sz="1500" dirty="0">
                <a:latin typeface="Comic Sans MS" panose="030F0702030302020204" pitchFamily="66" charset="0"/>
              </a:rPr>
              <a:t>struct </a:t>
            </a:r>
            <a:r>
              <a:rPr lang="en-US" sz="1500" dirty="0" err="1">
                <a:latin typeface="Comic Sans MS" panose="030F0702030302020204" pitchFamily="66" charset="0"/>
              </a:rPr>
              <a:t>GradientDomain</a:t>
            </a:r>
            <a:endParaRPr lang="en-US" sz="1500" dirty="0">
              <a:latin typeface="Comic Sans MS" panose="030F0702030302020204" pitchFamily="66" charset="0"/>
            </a:endParaRPr>
          </a:p>
          <a:p>
            <a:pPr defTabSz="346075"/>
            <a:r>
              <a:rPr lang="en-US" sz="1500" dirty="0">
                <a:latin typeface="Comic Sans MS" panose="030F0702030302020204" pitchFamily="66" charset="0"/>
              </a:rPr>
              <a:t>{</a:t>
            </a:r>
          </a:p>
          <a:p>
            <a:pPr marL="168275" lvl="1" defTabSz="314325"/>
            <a:r>
              <a:rPr lang="en-US" sz="1500" dirty="0">
                <a:latin typeface="Comic Sans MS" panose="030F0702030302020204" pitchFamily="66" charset="0"/>
              </a:rPr>
              <a:t>// The constructor…</a:t>
            </a:r>
          </a:p>
          <a:p>
            <a:pPr marL="168275" lvl="1" defTabSz="314325"/>
            <a:r>
              <a:rPr lang="en-US" sz="1500" dirty="0" err="1">
                <a:latin typeface="Comic Sans MS" panose="030F0702030302020204" pitchFamily="66" charset="0"/>
              </a:rPr>
              <a:t>GradientDomain</a:t>
            </a:r>
            <a:r>
              <a:rPr lang="en-US" sz="1500" dirty="0">
                <a:latin typeface="Comic Sans MS" panose="030F0702030302020204" pitchFamily="66" charset="0"/>
              </a:rPr>
              <a:t>( … );</a:t>
            </a:r>
          </a:p>
          <a:p>
            <a:pPr marL="168275" lvl="1" defTabSz="314325"/>
            <a:endParaRPr lang="en-US" sz="1500" dirty="0">
              <a:latin typeface="Comic Sans MS" panose="030F0702030302020204" pitchFamily="66" charset="0"/>
            </a:endParaRPr>
          </a:p>
          <a:p>
            <a:pPr marL="168275" lvl="1" defTabSz="314325"/>
            <a:r>
              <a:rPr lang="en-US" sz="1500" dirty="0">
                <a:latin typeface="Comic Sans MS" panose="030F0702030302020204" pitchFamily="66" charset="0"/>
              </a:rPr>
              <a:t>// The number of texels</a:t>
            </a:r>
          </a:p>
          <a:p>
            <a:pPr marL="168275" lvl="1" defTabSz="314325"/>
            <a:r>
              <a:rPr lang="en-US" sz="1500" dirty="0" err="1">
                <a:latin typeface="Comic Sans MS" panose="030F0702030302020204" pitchFamily="66" charset="0"/>
              </a:rPr>
              <a:t>size_t</a:t>
            </a:r>
            <a:r>
              <a:rPr lang="en-US" sz="1500" dirty="0">
                <a:latin typeface="Comic Sans MS" panose="030F0702030302020204" pitchFamily="66" charset="0"/>
              </a:rPr>
              <a:t> </a:t>
            </a:r>
            <a:r>
              <a:rPr lang="en-US" sz="1500" dirty="0" err="1">
                <a:latin typeface="Comic Sans MS" panose="030F0702030302020204" pitchFamily="66" charset="0"/>
              </a:rPr>
              <a:t>numNodes</a:t>
            </a:r>
            <a:r>
              <a:rPr lang="en-US" sz="1500" dirty="0">
                <a:latin typeface="Comic Sans MS" panose="030F0702030302020204" pitchFamily="66" charset="0"/>
              </a:rPr>
              <a:t>( void ) const;</a:t>
            </a:r>
          </a:p>
          <a:p>
            <a:pPr marL="168275" lvl="1" defTabSz="314325"/>
            <a:endParaRPr lang="en-US" sz="1500" dirty="0">
              <a:latin typeface="Comic Sans MS" panose="030F0702030302020204" pitchFamily="66" charset="0"/>
            </a:endParaRPr>
          </a:p>
          <a:p>
            <a:pPr marL="168275" lvl="1" defTabSz="314325"/>
            <a:r>
              <a:rPr lang="en-US" sz="1500" dirty="0">
                <a:latin typeface="Comic Sans MS" panose="030F0702030302020204" pitchFamily="66" charset="0"/>
              </a:rPr>
              <a:t>// The number of edges between texels</a:t>
            </a:r>
          </a:p>
          <a:p>
            <a:pPr marL="168275" lvl="1" defTabSz="314325"/>
            <a:r>
              <a:rPr lang="en-US" sz="1500" dirty="0" err="1">
                <a:latin typeface="Comic Sans MS" panose="030F0702030302020204" pitchFamily="66" charset="0"/>
              </a:rPr>
              <a:t>size_t</a:t>
            </a:r>
            <a:r>
              <a:rPr lang="en-US" sz="1500" dirty="0">
                <a:latin typeface="Comic Sans MS" panose="030F0702030302020204" pitchFamily="66" charset="0"/>
              </a:rPr>
              <a:t> </a:t>
            </a:r>
            <a:r>
              <a:rPr lang="en-US" sz="1500" dirty="0" err="1">
                <a:latin typeface="Comic Sans MS" panose="030F0702030302020204" pitchFamily="66" charset="0"/>
              </a:rPr>
              <a:t>numEdges</a:t>
            </a:r>
            <a:r>
              <a:rPr lang="en-US" sz="1500" dirty="0">
                <a:latin typeface="Comic Sans MS" panose="030F0702030302020204" pitchFamily="66" charset="0"/>
              </a:rPr>
              <a:t>( void ) const;</a:t>
            </a:r>
          </a:p>
          <a:p>
            <a:pPr marL="168275" lvl="1" defTabSz="314325"/>
            <a:endParaRPr lang="en-US" sz="1500" dirty="0">
              <a:latin typeface="Comic Sans MS" panose="030F0702030302020204" pitchFamily="66" charset="0"/>
            </a:endParaRPr>
          </a:p>
          <a:p>
            <a:pPr marL="168275" lvl="1" defTabSz="314325"/>
            <a:r>
              <a:rPr lang="en-US" sz="1500" dirty="0">
                <a:latin typeface="Comic Sans MS" panose="030F0702030302020204" pitchFamily="66" charset="0"/>
              </a:rPr>
              <a:t>// The 2D index of a texel</a:t>
            </a:r>
          </a:p>
          <a:p>
            <a:pPr marL="168275" lvl="1" defTabSz="314325"/>
            <a:r>
              <a:rPr lang="en-US" sz="1500" dirty="0">
                <a:latin typeface="Comic Sans MS" panose="030F0702030302020204" pitchFamily="66" charset="0"/>
              </a:rPr>
              <a:t>std::pair&lt; </a:t>
            </a:r>
            <a:r>
              <a:rPr lang="en-US" sz="1500" dirty="0" err="1">
                <a:latin typeface="Comic Sans MS" panose="030F0702030302020204" pitchFamily="66" charset="0"/>
              </a:rPr>
              <a:t>size_t</a:t>
            </a:r>
            <a:r>
              <a:rPr lang="en-US" sz="1500" dirty="0">
                <a:latin typeface="Comic Sans MS" panose="030F0702030302020204" pitchFamily="66" charset="0"/>
              </a:rPr>
              <a:t> , </a:t>
            </a:r>
            <a:r>
              <a:rPr lang="en-US" sz="1500" dirty="0" err="1">
                <a:latin typeface="Comic Sans MS" panose="030F0702030302020204" pitchFamily="66" charset="0"/>
              </a:rPr>
              <a:t>size_t</a:t>
            </a:r>
            <a:r>
              <a:rPr lang="en-US" sz="1500" dirty="0">
                <a:latin typeface="Comic Sans MS" panose="030F0702030302020204" pitchFamily="66" charset="0"/>
              </a:rPr>
              <a:t> &gt; node( </a:t>
            </a:r>
            <a:r>
              <a:rPr lang="en-US" sz="1500" dirty="0" err="1">
                <a:latin typeface="Comic Sans MS" panose="030F0702030302020204" pitchFamily="66" charset="0"/>
              </a:rPr>
              <a:t>size_t</a:t>
            </a:r>
            <a:r>
              <a:rPr lang="en-US" sz="1500" dirty="0">
                <a:latin typeface="Comic Sans MS" panose="030F0702030302020204" pitchFamily="66" charset="0"/>
              </a:rPr>
              <a:t> n ) const;</a:t>
            </a:r>
          </a:p>
          <a:p>
            <a:pPr marL="168275" lvl="1" defTabSz="314325"/>
            <a:endParaRPr lang="en-US" sz="1500" dirty="0">
              <a:latin typeface="Comic Sans MS" panose="030F0702030302020204" pitchFamily="66" charset="0"/>
            </a:endParaRPr>
          </a:p>
          <a:p>
            <a:pPr marL="168275" lvl="1" defTabSz="314325"/>
            <a:r>
              <a:rPr lang="en-US" sz="1500" dirty="0">
                <a:latin typeface="Comic Sans MS" panose="030F0702030302020204" pitchFamily="66" charset="0"/>
              </a:rPr>
              <a:t>// The indices of the texel end-points of the edge</a:t>
            </a:r>
          </a:p>
          <a:p>
            <a:pPr marL="168275" lvl="1" defTabSz="314325"/>
            <a:r>
              <a:rPr lang="en-US" sz="1500" dirty="0">
                <a:latin typeface="Comic Sans MS" panose="030F0702030302020204" pitchFamily="66" charset="0"/>
              </a:rPr>
              <a:t>std::pair&lt; </a:t>
            </a:r>
            <a:r>
              <a:rPr lang="en-US" sz="1500" dirty="0" err="1">
                <a:latin typeface="Comic Sans MS" panose="030F0702030302020204" pitchFamily="66" charset="0"/>
              </a:rPr>
              <a:t>size_t</a:t>
            </a:r>
            <a:r>
              <a:rPr lang="en-US" sz="1500" dirty="0">
                <a:latin typeface="Comic Sans MS" panose="030F0702030302020204" pitchFamily="66" charset="0"/>
              </a:rPr>
              <a:t> , </a:t>
            </a:r>
            <a:r>
              <a:rPr lang="en-US" sz="1500" dirty="0" err="1">
                <a:latin typeface="Comic Sans MS" panose="030F0702030302020204" pitchFamily="66" charset="0"/>
              </a:rPr>
              <a:t>size_t</a:t>
            </a:r>
            <a:r>
              <a:rPr lang="en-US" sz="1500" dirty="0">
                <a:latin typeface="Comic Sans MS" panose="030F0702030302020204" pitchFamily="66" charset="0"/>
              </a:rPr>
              <a:t> &gt; edge( </a:t>
            </a:r>
            <a:r>
              <a:rPr lang="en-US" sz="1500" dirty="0" err="1">
                <a:latin typeface="Comic Sans MS" panose="030F0702030302020204" pitchFamily="66" charset="0"/>
              </a:rPr>
              <a:t>size_t</a:t>
            </a:r>
            <a:r>
              <a:rPr lang="en-US" sz="1500" dirty="0">
                <a:latin typeface="Comic Sans MS" panose="030F0702030302020204" pitchFamily="66" charset="0"/>
              </a:rPr>
              <a:t> e ) const;</a:t>
            </a:r>
          </a:p>
          <a:p>
            <a:pPr marL="168275" lvl="1" defTabSz="314325"/>
            <a:endParaRPr lang="en-US" sz="1500" dirty="0">
              <a:latin typeface="Comic Sans MS" panose="030F0702030302020204" pitchFamily="66" charset="0"/>
            </a:endParaRPr>
          </a:p>
          <a:p>
            <a:pPr marL="168275" lvl="1" defTabSz="314325"/>
            <a:r>
              <a:rPr lang="en-US" sz="1500" dirty="0">
                <a:latin typeface="Comic Sans MS" panose="030F0702030302020204" pitchFamily="66" charset="0"/>
              </a:rPr>
              <a:t>// The mass matrix</a:t>
            </a:r>
          </a:p>
          <a:p>
            <a:pPr marL="168275" lvl="1" defTabSz="314325"/>
            <a:r>
              <a:rPr lang="en-US" sz="1500" dirty="0">
                <a:latin typeface="Comic Sans MS" panose="030F0702030302020204" pitchFamily="66" charset="0"/>
              </a:rPr>
              <a:t>Eigen::</a:t>
            </a:r>
            <a:r>
              <a:rPr lang="en-US" sz="1500" dirty="0" err="1">
                <a:latin typeface="Comic Sans MS" panose="030F0702030302020204" pitchFamily="66" charset="0"/>
              </a:rPr>
              <a:t>SparseMatrix</a:t>
            </a:r>
            <a:r>
              <a:rPr lang="en-US" sz="1500" dirty="0">
                <a:latin typeface="Comic Sans MS" panose="030F0702030302020204" pitchFamily="66" charset="0"/>
              </a:rPr>
              <a:t>&lt; double &gt; mass( void ) const;</a:t>
            </a:r>
          </a:p>
          <a:p>
            <a:pPr marL="168275" lvl="1" defTabSz="314325"/>
            <a:endParaRPr lang="en-US" sz="1500" dirty="0">
              <a:latin typeface="Comic Sans MS" panose="030F0702030302020204" pitchFamily="66" charset="0"/>
            </a:endParaRPr>
          </a:p>
          <a:p>
            <a:pPr marL="168275" lvl="1" defTabSz="314325"/>
            <a:r>
              <a:rPr lang="en-US" sz="1500" dirty="0">
                <a:latin typeface="Comic Sans MS" panose="030F0702030302020204" pitchFamily="66" charset="0"/>
              </a:rPr>
              <a:t>// The stiffness matrix</a:t>
            </a:r>
          </a:p>
          <a:p>
            <a:pPr marL="168275" lvl="1" defTabSz="314325"/>
            <a:r>
              <a:rPr lang="en-US" sz="1500" dirty="0">
                <a:latin typeface="Comic Sans MS" panose="030F0702030302020204" pitchFamily="66" charset="0"/>
              </a:rPr>
              <a:t>Eigen::</a:t>
            </a:r>
            <a:r>
              <a:rPr lang="en-US" sz="1500" dirty="0" err="1">
                <a:latin typeface="Comic Sans MS" panose="030F0702030302020204" pitchFamily="66" charset="0"/>
              </a:rPr>
              <a:t>SparseMatrix</a:t>
            </a:r>
            <a:r>
              <a:rPr lang="en-US" sz="1500" dirty="0">
                <a:latin typeface="Comic Sans MS" panose="030F0702030302020204" pitchFamily="66" charset="0"/>
              </a:rPr>
              <a:t>&lt; double &gt; stiffness( void ) const;</a:t>
            </a:r>
          </a:p>
          <a:p>
            <a:pPr marL="168275" lvl="1" defTabSz="314325"/>
            <a:endParaRPr lang="en-US" sz="1500" dirty="0">
              <a:latin typeface="Comic Sans MS" panose="030F0702030302020204" pitchFamily="66" charset="0"/>
            </a:endParaRPr>
          </a:p>
          <a:p>
            <a:pPr marL="168275" lvl="1" defTabSz="314325"/>
            <a:r>
              <a:rPr lang="en-US" sz="1500" dirty="0">
                <a:latin typeface="Comic Sans MS" panose="030F0702030302020204" pitchFamily="66" charset="0"/>
              </a:rPr>
              <a:t>// The divergence matrix</a:t>
            </a:r>
          </a:p>
          <a:p>
            <a:pPr marL="168275" lvl="1" defTabSz="314325"/>
            <a:r>
              <a:rPr lang="en-US" sz="1500" dirty="0">
                <a:latin typeface="Comic Sans MS" panose="030F0702030302020204" pitchFamily="66" charset="0"/>
              </a:rPr>
              <a:t>Eigen::</a:t>
            </a:r>
            <a:r>
              <a:rPr lang="en-US" sz="1500" dirty="0" err="1">
                <a:latin typeface="Comic Sans MS" panose="030F0702030302020204" pitchFamily="66" charset="0"/>
              </a:rPr>
              <a:t>SparseMatrix</a:t>
            </a:r>
            <a:r>
              <a:rPr lang="en-US" sz="1500" dirty="0">
                <a:latin typeface="Comic Sans MS" panose="030F0702030302020204" pitchFamily="66" charset="0"/>
              </a:rPr>
              <a:t>&lt; double &gt; divergence( void ) const;</a:t>
            </a:r>
          </a:p>
          <a:p>
            <a:pPr marL="168275" lvl="1" defTabSz="314325"/>
            <a:endParaRPr lang="en-US" sz="1500" dirty="0">
              <a:latin typeface="Comic Sans MS" panose="030F0702030302020204" pitchFamily="66" charset="0"/>
            </a:endParaRPr>
          </a:p>
          <a:p>
            <a:pPr marL="168275" lvl="1" defTabSz="314325"/>
            <a:r>
              <a:rPr lang="en-US" sz="1500" dirty="0">
                <a:latin typeface="Comic Sans MS" panose="030F0702030302020204" pitchFamily="66" charset="0"/>
              </a:rPr>
              <a:t>// The finite-differences matrix</a:t>
            </a:r>
          </a:p>
          <a:p>
            <a:pPr marL="168275" lvl="1" defTabSz="314325"/>
            <a:r>
              <a:rPr lang="en-US" sz="1500" dirty="0">
                <a:latin typeface="Comic Sans MS" panose="030F0702030302020204" pitchFamily="66" charset="0"/>
              </a:rPr>
              <a:t>Eigen::</a:t>
            </a:r>
            <a:r>
              <a:rPr lang="en-US" sz="1500" dirty="0" err="1">
                <a:latin typeface="Comic Sans MS" panose="030F0702030302020204" pitchFamily="66" charset="0"/>
              </a:rPr>
              <a:t>SparseMatrix</a:t>
            </a:r>
            <a:r>
              <a:rPr lang="en-US" sz="1500" dirty="0">
                <a:latin typeface="Comic Sans MS" panose="030F0702030302020204" pitchFamily="66" charset="0"/>
              </a:rPr>
              <a:t>&lt; double &gt; </a:t>
            </a:r>
            <a:r>
              <a:rPr lang="en-US" sz="1500" dirty="0" err="1">
                <a:latin typeface="Comic Sans MS" panose="030F0702030302020204" pitchFamily="66" charset="0"/>
              </a:rPr>
              <a:t>finiteDifferences</a:t>
            </a:r>
            <a:r>
              <a:rPr lang="en-US" sz="1500" dirty="0">
                <a:latin typeface="Comic Sans MS" panose="030F0702030302020204" pitchFamily="66" charset="0"/>
              </a:rPr>
              <a:t>( void ) const;</a:t>
            </a:r>
          </a:p>
          <a:p>
            <a:pPr defTabSz="346075"/>
            <a:r>
              <a:rPr lang="en-US" sz="1500" dirty="0">
                <a:latin typeface="Comic Sans MS" panose="030F0702030302020204" pitchFamily="66" charset="0"/>
              </a:rPr>
              <a:t>};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9A24897-2792-923F-FC61-FB3A4E1AD750}"/>
              </a:ext>
            </a:extLst>
          </p:cNvPr>
          <p:cNvSpPr/>
          <p:nvPr/>
        </p:nvSpPr>
        <p:spPr>
          <a:xfrm>
            <a:off x="6369269" y="1196028"/>
            <a:ext cx="4734274" cy="2640724"/>
          </a:xfrm>
          <a:prstGeom prst="round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EAEF7D8-528C-738E-C7CB-06F1D3CE0791}"/>
              </a:ext>
            </a:extLst>
          </p:cNvPr>
          <p:cNvSpPr/>
          <p:nvPr/>
        </p:nvSpPr>
        <p:spPr>
          <a:xfrm>
            <a:off x="6369268" y="3878316"/>
            <a:ext cx="5675873" cy="2863305"/>
          </a:xfrm>
          <a:prstGeom prst="round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80429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90231-F9AE-3733-1A09-CE2492563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50013-CAA3-A25B-EE47-2E0DAD453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C46A1030-07CA-5499-6FCC-8DD0E140A9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u="sng" dirty="0"/>
                  <a:t>In Addition</a:t>
                </a:r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The semi-regular structure makes it possible: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dirty="0"/>
                  <a:t>To support memory-efficient and parallel </a:t>
                </a:r>
                <a:br>
                  <a:rPr lang="en-US" dirty="0"/>
                </a:br>
                <a:r>
                  <a:rPr lang="en-US" dirty="0"/>
                  <a:t>system matrix multiplication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dirty="0"/>
                  <a:t>To leverage efficient hierarchical solvers.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Interactive simulation of PDEs like reaction/diffusion [Turing, 1952]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C46A1030-07CA-5499-6FCC-8DD0E140A9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3"/>
                <a:stretch>
                  <a:fillRect l="-1217" t="-1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339D8718-7CF7-E2BE-B08A-9617B25BA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6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B760B-CF9D-D1A3-D36C-AF007D996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ADAF3-6801-CB48-F127-987866EFD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(1)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B79D76-7408-D203-F46A-FEA575365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Numerical Stability</a:t>
            </a:r>
            <a:r>
              <a:rPr lang="en-US" dirty="0"/>
              <a:t>:</a:t>
            </a:r>
          </a:p>
          <a:p>
            <a:pPr lvl="1">
              <a:buFont typeface="Wingdings" panose="05000000000000000000" pitchFamily="2" charset="2"/>
              <a:buChar char="û"/>
            </a:pPr>
            <a:r>
              <a:rPr lang="en-US" dirty="0"/>
              <a:t>Refinement can introduce sliver triangles.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6E1C289-5249-7A9D-DC19-9C993509B4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426" r="24262" b="5503"/>
          <a:stretch/>
        </p:blipFill>
        <p:spPr>
          <a:xfrm>
            <a:off x="4230930" y="4193082"/>
            <a:ext cx="3797502" cy="2458999"/>
          </a:xfrm>
          <a:prstGeom prst="rect">
            <a:avLst/>
          </a:prstGeom>
          <a:ln w="38100">
            <a:noFill/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CD4F1BF-BAA9-C272-241D-FBE4C32781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846" r="15609" b="3438"/>
          <a:stretch/>
        </p:blipFill>
        <p:spPr>
          <a:xfrm>
            <a:off x="4234693" y="4209647"/>
            <a:ext cx="3612941" cy="243312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09734D5-0C3D-AE52-92D0-E1DE2B34981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2495" y="4077651"/>
            <a:ext cx="5017770" cy="268986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0343098-5B5F-2159-E3B6-3887DF79BC5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4848" y="4065528"/>
            <a:ext cx="5050337" cy="263347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6DE3EDE-D7D3-107B-8C8D-83DF317C32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864" y="137160"/>
            <a:ext cx="3584448" cy="35844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387C02D-3D6C-F628-C55A-ED23BF3696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864" y="137160"/>
            <a:ext cx="3584448" cy="35844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3E2DB651-9DC3-70C5-3C3C-C26B6CB16C92}"/>
              </a:ext>
            </a:extLst>
          </p:cNvPr>
          <p:cNvGrpSpPr/>
          <p:nvPr/>
        </p:nvGrpSpPr>
        <p:grpSpPr>
          <a:xfrm>
            <a:off x="8492457" y="4065528"/>
            <a:ext cx="2800742" cy="2523285"/>
            <a:chOff x="8492457" y="4065528"/>
            <a:chExt cx="2800742" cy="2523285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1DB5BA8-8CB1-0871-873C-85DEC8678F84}"/>
                </a:ext>
              </a:extLst>
            </p:cNvPr>
            <p:cNvCxnSpPr>
              <a:cxnSpLocks/>
            </p:cNvCxnSpPr>
            <p:nvPr/>
          </p:nvCxnSpPr>
          <p:spPr>
            <a:xfrm>
              <a:off x="8492457" y="5327400"/>
              <a:ext cx="154648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E3E97A3-7309-D490-2D36-7EEB5C7BD91D}"/>
                </a:ext>
              </a:extLst>
            </p:cNvPr>
            <p:cNvCxnSpPr>
              <a:cxnSpLocks/>
            </p:cNvCxnSpPr>
            <p:nvPr/>
          </p:nvCxnSpPr>
          <p:spPr>
            <a:xfrm>
              <a:off x="8492457" y="4239715"/>
              <a:ext cx="280074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7E82E43-B9A2-B4E6-B978-09F28A4C7DF9}"/>
                </a:ext>
              </a:extLst>
            </p:cNvPr>
            <p:cNvCxnSpPr>
              <a:cxnSpLocks/>
            </p:cNvCxnSpPr>
            <p:nvPr/>
          </p:nvCxnSpPr>
          <p:spPr>
            <a:xfrm>
              <a:off x="8492457" y="6403795"/>
              <a:ext cx="41755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B2F0475-AB30-A2B3-9BC0-171684E0D393}"/>
                </a:ext>
              </a:extLst>
            </p:cNvPr>
            <p:cNvCxnSpPr>
              <a:cxnSpLocks/>
            </p:cNvCxnSpPr>
            <p:nvPr/>
          </p:nvCxnSpPr>
          <p:spPr>
            <a:xfrm>
              <a:off x="9740154" y="4083747"/>
              <a:ext cx="0" cy="153029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E1943F6-D032-E2CA-0547-351A49EBC0C2}"/>
                </a:ext>
              </a:extLst>
            </p:cNvPr>
            <p:cNvCxnSpPr>
              <a:cxnSpLocks/>
            </p:cNvCxnSpPr>
            <p:nvPr/>
          </p:nvCxnSpPr>
          <p:spPr>
            <a:xfrm>
              <a:off x="10833624" y="4093745"/>
              <a:ext cx="0" cy="52016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A393DD8-0D20-AE1F-70C3-654B90359DDF}"/>
                </a:ext>
              </a:extLst>
            </p:cNvPr>
            <p:cNvCxnSpPr>
              <a:cxnSpLocks/>
            </p:cNvCxnSpPr>
            <p:nvPr/>
          </p:nvCxnSpPr>
          <p:spPr>
            <a:xfrm>
              <a:off x="8654735" y="4065528"/>
              <a:ext cx="0" cy="252328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FFD8F62-3081-3D71-A89B-78037EC5432C}"/>
              </a:ext>
            </a:extLst>
          </p:cNvPr>
          <p:cNvGrpSpPr/>
          <p:nvPr/>
        </p:nvGrpSpPr>
        <p:grpSpPr>
          <a:xfrm>
            <a:off x="5286375" y="4858894"/>
            <a:ext cx="2561259" cy="1793187"/>
            <a:chOff x="5286375" y="4858894"/>
            <a:chExt cx="2561259" cy="17931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45A11BD-C232-8A9D-45D8-0B5F8AB113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75247" y="5332480"/>
              <a:ext cx="1372387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8B88DA9-CEAC-1B0E-0898-06EE9E1327AE}"/>
                </a:ext>
              </a:extLst>
            </p:cNvPr>
            <p:cNvCxnSpPr>
              <a:cxnSpLocks/>
            </p:cNvCxnSpPr>
            <p:nvPr/>
          </p:nvCxnSpPr>
          <p:spPr>
            <a:xfrm>
              <a:off x="5286375" y="6400800"/>
              <a:ext cx="256125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603C3D2-0100-FA3D-53B3-35CB7C1E4B21}"/>
                </a:ext>
              </a:extLst>
            </p:cNvPr>
            <p:cNvCxnSpPr>
              <a:cxnSpLocks/>
            </p:cNvCxnSpPr>
            <p:nvPr/>
          </p:nvCxnSpPr>
          <p:spPr>
            <a:xfrm>
              <a:off x="7054367" y="4858894"/>
              <a:ext cx="0" cy="176596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0AD97D9-9C06-255C-522F-6AF8B353E3FD}"/>
                </a:ext>
              </a:extLst>
            </p:cNvPr>
            <p:cNvCxnSpPr>
              <a:cxnSpLocks/>
            </p:cNvCxnSpPr>
            <p:nvPr/>
          </p:nvCxnSpPr>
          <p:spPr>
            <a:xfrm>
              <a:off x="5991699" y="5759784"/>
              <a:ext cx="0" cy="89229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13A68EE6-C3DE-3D06-3520-D95F46F596DA}"/>
              </a:ext>
            </a:extLst>
          </p:cNvPr>
          <p:cNvSpPr/>
          <p:nvPr/>
        </p:nvSpPr>
        <p:spPr>
          <a:xfrm>
            <a:off x="4230929" y="4209647"/>
            <a:ext cx="3616705" cy="244243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C0F93C4-59F0-21EB-4B1D-6B3D17DC6A05}"/>
              </a:ext>
            </a:extLst>
          </p:cNvPr>
          <p:cNvSpPr/>
          <p:nvPr/>
        </p:nvSpPr>
        <p:spPr>
          <a:xfrm>
            <a:off x="8492457" y="4077651"/>
            <a:ext cx="2947808" cy="2574422"/>
          </a:xfrm>
          <a:prstGeom prst="rect">
            <a:avLst/>
          </a:prstGeom>
          <a:noFill/>
          <a:ln w="38100">
            <a:solidFill>
              <a:srgbClr val="617B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43B5285-D77E-9D52-C152-2D8CE62653E9}"/>
              </a:ext>
            </a:extLst>
          </p:cNvPr>
          <p:cNvSpPr/>
          <p:nvPr/>
        </p:nvSpPr>
        <p:spPr>
          <a:xfrm>
            <a:off x="5203166" y="6314710"/>
            <a:ext cx="137160" cy="137160"/>
          </a:xfrm>
          <a:prstGeom prst="ellipse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EDB1684E-FA83-3172-9B98-5916D7E5254D}"/>
              </a:ext>
            </a:extLst>
          </p:cNvPr>
          <p:cNvSpPr/>
          <p:nvPr/>
        </p:nvSpPr>
        <p:spPr>
          <a:xfrm>
            <a:off x="5957693" y="5683952"/>
            <a:ext cx="137160" cy="137160"/>
          </a:xfrm>
          <a:prstGeom prst="ellipse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7828892-011A-6699-5ED4-039F05ECD243}"/>
              </a:ext>
            </a:extLst>
          </p:cNvPr>
          <p:cNvSpPr/>
          <p:nvPr/>
        </p:nvSpPr>
        <p:spPr>
          <a:xfrm>
            <a:off x="6422366" y="5282800"/>
            <a:ext cx="137160" cy="137160"/>
          </a:xfrm>
          <a:prstGeom prst="ellipse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04AC59A0-4EE0-BD19-B70E-A9D3FF81551A}"/>
              </a:ext>
            </a:extLst>
          </p:cNvPr>
          <p:cNvSpPr/>
          <p:nvPr/>
        </p:nvSpPr>
        <p:spPr>
          <a:xfrm>
            <a:off x="7020812" y="4783090"/>
            <a:ext cx="137160" cy="137160"/>
          </a:xfrm>
          <a:prstGeom prst="ellipse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01E26E85-B4E4-EBD8-7108-2ACD1D772600}"/>
              </a:ext>
            </a:extLst>
          </p:cNvPr>
          <p:cNvSpPr/>
          <p:nvPr/>
        </p:nvSpPr>
        <p:spPr>
          <a:xfrm>
            <a:off x="5957693" y="5683952"/>
            <a:ext cx="137160" cy="13716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6F5283ED-679F-0A96-0B0F-12B7727A7FB0}"/>
              </a:ext>
            </a:extLst>
          </p:cNvPr>
          <p:cNvSpPr/>
          <p:nvPr/>
        </p:nvSpPr>
        <p:spPr>
          <a:xfrm>
            <a:off x="7020812" y="4783090"/>
            <a:ext cx="137160" cy="13716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8219ADD1-2D15-F1D6-5EA9-A07EDEC3AF22}"/>
              </a:ext>
            </a:extLst>
          </p:cNvPr>
          <p:cNvSpPr/>
          <p:nvPr/>
        </p:nvSpPr>
        <p:spPr>
          <a:xfrm>
            <a:off x="8780458" y="6342099"/>
            <a:ext cx="137160" cy="137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B7DF07FB-5018-50B4-B182-884B3AF0262A}"/>
              </a:ext>
            </a:extLst>
          </p:cNvPr>
          <p:cNvSpPr/>
          <p:nvPr/>
        </p:nvSpPr>
        <p:spPr>
          <a:xfrm>
            <a:off x="9657284" y="5583503"/>
            <a:ext cx="137160" cy="137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2DE15CC-F93C-1775-2171-49C18DC2A707}"/>
              </a:ext>
            </a:extLst>
          </p:cNvPr>
          <p:cNvSpPr/>
          <p:nvPr/>
        </p:nvSpPr>
        <p:spPr>
          <a:xfrm>
            <a:off x="10748323" y="4561937"/>
            <a:ext cx="137160" cy="137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A4C2DC0F-33AF-D1E5-BDC5-9D0F993ADF76}"/>
              </a:ext>
            </a:extLst>
          </p:cNvPr>
          <p:cNvSpPr/>
          <p:nvPr/>
        </p:nvSpPr>
        <p:spPr>
          <a:xfrm>
            <a:off x="9996229" y="5266933"/>
            <a:ext cx="137160" cy="137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77B9911F-C4CE-2683-9B20-7275AE329BA4}"/>
              </a:ext>
            </a:extLst>
          </p:cNvPr>
          <p:cNvSpPr/>
          <p:nvPr/>
        </p:nvSpPr>
        <p:spPr>
          <a:xfrm>
            <a:off x="9406529" y="5774880"/>
            <a:ext cx="137160" cy="13716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51B736FD-620A-3B9D-BAA5-5ACB56AD220C}"/>
              </a:ext>
            </a:extLst>
          </p:cNvPr>
          <p:cNvSpPr/>
          <p:nvPr/>
        </p:nvSpPr>
        <p:spPr>
          <a:xfrm>
            <a:off x="10477332" y="4812546"/>
            <a:ext cx="137160" cy="13716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D8D7757B-E300-D787-D191-1E004DEA2139}"/>
              </a:ext>
            </a:extLst>
          </p:cNvPr>
          <p:cNvSpPr/>
          <p:nvPr/>
        </p:nvSpPr>
        <p:spPr>
          <a:xfrm>
            <a:off x="6002338" y="4294188"/>
            <a:ext cx="561974" cy="1049338"/>
          </a:xfrm>
          <a:custGeom>
            <a:avLst/>
            <a:gdLst>
              <a:gd name="connsiteX0" fmla="*/ 488950 w 566737"/>
              <a:gd name="connsiteY0" fmla="*/ 1050925 h 1050925"/>
              <a:gd name="connsiteX1" fmla="*/ 0 w 566737"/>
              <a:gd name="connsiteY1" fmla="*/ 0 h 1050925"/>
              <a:gd name="connsiteX2" fmla="*/ 566737 w 566737"/>
              <a:gd name="connsiteY2" fmla="*/ 984250 h 1050925"/>
              <a:gd name="connsiteX3" fmla="*/ 488950 w 566737"/>
              <a:gd name="connsiteY3" fmla="*/ 1050925 h 1050925"/>
              <a:gd name="connsiteX0" fmla="*/ 496888 w 566737"/>
              <a:gd name="connsiteY0" fmla="*/ 1049338 h 1049338"/>
              <a:gd name="connsiteX1" fmla="*/ 0 w 566737"/>
              <a:gd name="connsiteY1" fmla="*/ 0 h 1049338"/>
              <a:gd name="connsiteX2" fmla="*/ 566737 w 566737"/>
              <a:gd name="connsiteY2" fmla="*/ 984250 h 1049338"/>
              <a:gd name="connsiteX3" fmla="*/ 496888 w 566737"/>
              <a:gd name="connsiteY3" fmla="*/ 1049338 h 1049338"/>
              <a:gd name="connsiteX0" fmla="*/ 496888 w 561974"/>
              <a:gd name="connsiteY0" fmla="*/ 1049338 h 1049338"/>
              <a:gd name="connsiteX1" fmla="*/ 0 w 561974"/>
              <a:gd name="connsiteY1" fmla="*/ 0 h 1049338"/>
              <a:gd name="connsiteX2" fmla="*/ 561974 w 561974"/>
              <a:gd name="connsiteY2" fmla="*/ 989012 h 1049338"/>
              <a:gd name="connsiteX3" fmla="*/ 496888 w 561974"/>
              <a:gd name="connsiteY3" fmla="*/ 1049338 h 104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4" h="1049338">
                <a:moveTo>
                  <a:pt x="496888" y="1049338"/>
                </a:moveTo>
                <a:lnTo>
                  <a:pt x="0" y="0"/>
                </a:lnTo>
                <a:lnTo>
                  <a:pt x="561974" y="989012"/>
                </a:lnTo>
                <a:lnTo>
                  <a:pt x="496888" y="104933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CD32DF3B-F9C2-F490-6830-2A8C0D1D10A6}"/>
              </a:ext>
            </a:extLst>
          </p:cNvPr>
          <p:cNvSpPr/>
          <p:nvPr/>
        </p:nvSpPr>
        <p:spPr>
          <a:xfrm>
            <a:off x="6419826" y="5280260"/>
            <a:ext cx="137160" cy="137160"/>
          </a:xfrm>
          <a:prstGeom prst="ellipse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EB7828BD-613D-DBA8-588B-F7BCDC744B28}"/>
              </a:ext>
            </a:extLst>
          </p:cNvPr>
          <p:cNvSpPr/>
          <p:nvPr/>
        </p:nvSpPr>
        <p:spPr>
          <a:xfrm>
            <a:off x="4949827" y="5383213"/>
            <a:ext cx="407988" cy="1025526"/>
          </a:xfrm>
          <a:custGeom>
            <a:avLst/>
            <a:gdLst>
              <a:gd name="connsiteX0" fmla="*/ 312737 w 409575"/>
              <a:gd name="connsiteY0" fmla="*/ 1036638 h 1036638"/>
              <a:gd name="connsiteX1" fmla="*/ 0 w 409575"/>
              <a:gd name="connsiteY1" fmla="*/ 0 h 1036638"/>
              <a:gd name="connsiteX2" fmla="*/ 409575 w 409575"/>
              <a:gd name="connsiteY2" fmla="*/ 939800 h 1036638"/>
              <a:gd name="connsiteX3" fmla="*/ 312737 w 409575"/>
              <a:gd name="connsiteY3" fmla="*/ 1036638 h 1036638"/>
              <a:gd name="connsiteX0" fmla="*/ 319087 w 415925"/>
              <a:gd name="connsiteY0" fmla="*/ 1033463 h 1033463"/>
              <a:gd name="connsiteX1" fmla="*/ 0 w 415925"/>
              <a:gd name="connsiteY1" fmla="*/ 0 h 1033463"/>
              <a:gd name="connsiteX2" fmla="*/ 415925 w 415925"/>
              <a:gd name="connsiteY2" fmla="*/ 936625 h 1033463"/>
              <a:gd name="connsiteX3" fmla="*/ 319087 w 415925"/>
              <a:gd name="connsiteY3" fmla="*/ 1033463 h 1033463"/>
              <a:gd name="connsiteX0" fmla="*/ 311150 w 407988"/>
              <a:gd name="connsiteY0" fmla="*/ 1025526 h 1025526"/>
              <a:gd name="connsiteX1" fmla="*/ 0 w 407988"/>
              <a:gd name="connsiteY1" fmla="*/ 0 h 1025526"/>
              <a:gd name="connsiteX2" fmla="*/ 407988 w 407988"/>
              <a:gd name="connsiteY2" fmla="*/ 928688 h 1025526"/>
              <a:gd name="connsiteX3" fmla="*/ 311150 w 407988"/>
              <a:gd name="connsiteY3" fmla="*/ 1025526 h 1025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988" h="1025526">
                <a:moveTo>
                  <a:pt x="311150" y="1025526"/>
                </a:moveTo>
                <a:lnTo>
                  <a:pt x="0" y="0"/>
                </a:lnTo>
                <a:lnTo>
                  <a:pt x="407988" y="928688"/>
                </a:lnTo>
                <a:lnTo>
                  <a:pt x="311150" y="102552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955548EB-891B-6D36-2D04-EA317598EEF0}"/>
              </a:ext>
            </a:extLst>
          </p:cNvPr>
          <p:cNvSpPr/>
          <p:nvPr/>
        </p:nvSpPr>
        <p:spPr>
          <a:xfrm>
            <a:off x="5203166" y="6314710"/>
            <a:ext cx="137160" cy="137160"/>
          </a:xfrm>
          <a:prstGeom prst="ellipse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EBE5B648-E418-952D-57B1-43C2E2107369}"/>
              </a:ext>
            </a:extLst>
          </p:cNvPr>
          <p:cNvGrpSpPr/>
          <p:nvPr/>
        </p:nvGrpSpPr>
        <p:grpSpPr>
          <a:xfrm>
            <a:off x="5298280" y="4536703"/>
            <a:ext cx="2113979" cy="1832798"/>
            <a:chOff x="8756136" y="4631093"/>
            <a:chExt cx="2113979" cy="1832798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2B7387D0-1D0A-8580-B6CA-C2C6BEA3D3B3}"/>
                </a:ext>
              </a:extLst>
            </p:cNvPr>
            <p:cNvSpPr/>
            <p:nvPr/>
          </p:nvSpPr>
          <p:spPr>
            <a:xfrm>
              <a:off x="9980861" y="5282301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7432046D-5179-83D3-9CDA-5DA7113C69AC}"/>
                </a:ext>
              </a:extLst>
            </p:cNvPr>
            <p:cNvSpPr/>
            <p:nvPr/>
          </p:nvSpPr>
          <p:spPr>
            <a:xfrm>
              <a:off x="10732955" y="4631093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BB5433A6-5C9B-FC31-CF31-74911CF07F2E}"/>
                </a:ext>
              </a:extLst>
            </p:cNvPr>
            <p:cNvSpPr/>
            <p:nvPr/>
          </p:nvSpPr>
          <p:spPr>
            <a:xfrm>
              <a:off x="9648330" y="5575819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CC99E4A5-A284-73BA-3E3D-58EDAB8B6A88}"/>
                </a:ext>
              </a:extLst>
            </p:cNvPr>
            <p:cNvSpPr/>
            <p:nvPr/>
          </p:nvSpPr>
          <p:spPr>
            <a:xfrm>
              <a:off x="8756136" y="6326731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14B480E4-1159-9C01-F563-86C1BE9CA4E0}"/>
              </a:ext>
            </a:extLst>
          </p:cNvPr>
          <p:cNvSpPr/>
          <p:nvPr/>
        </p:nvSpPr>
        <p:spPr>
          <a:xfrm>
            <a:off x="9985375" y="5324475"/>
            <a:ext cx="823913" cy="1060450"/>
          </a:xfrm>
          <a:custGeom>
            <a:avLst/>
            <a:gdLst>
              <a:gd name="connsiteX0" fmla="*/ 0 w 823913"/>
              <a:gd name="connsiteY0" fmla="*/ 57150 h 1060450"/>
              <a:gd name="connsiteX1" fmla="*/ 60325 w 823913"/>
              <a:gd name="connsiteY1" fmla="*/ 0 h 1060450"/>
              <a:gd name="connsiteX2" fmla="*/ 823913 w 823913"/>
              <a:gd name="connsiteY2" fmla="*/ 1060450 h 1060450"/>
              <a:gd name="connsiteX3" fmla="*/ 0 w 823913"/>
              <a:gd name="connsiteY3" fmla="*/ 57150 h 106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3913" h="1060450">
                <a:moveTo>
                  <a:pt x="0" y="57150"/>
                </a:moveTo>
                <a:lnTo>
                  <a:pt x="60325" y="0"/>
                </a:lnTo>
                <a:lnTo>
                  <a:pt x="823913" y="1060450"/>
                </a:lnTo>
                <a:lnTo>
                  <a:pt x="0" y="5715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0EB3B729-3E75-F144-9894-F2FAF79E017F}"/>
              </a:ext>
            </a:extLst>
          </p:cNvPr>
          <p:cNvSpPr/>
          <p:nvPr/>
        </p:nvSpPr>
        <p:spPr>
          <a:xfrm>
            <a:off x="9907082" y="5340452"/>
            <a:ext cx="137160" cy="137160"/>
          </a:xfrm>
          <a:prstGeom prst="ellipse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2E9435EE-B413-957B-0F32-B759D8E3DA12}"/>
              </a:ext>
            </a:extLst>
          </p:cNvPr>
          <p:cNvSpPr/>
          <p:nvPr/>
        </p:nvSpPr>
        <p:spPr>
          <a:xfrm>
            <a:off x="10279063" y="884238"/>
            <a:ext cx="409575" cy="774700"/>
          </a:xfrm>
          <a:custGeom>
            <a:avLst/>
            <a:gdLst>
              <a:gd name="connsiteX0" fmla="*/ 327025 w 409575"/>
              <a:gd name="connsiteY0" fmla="*/ 782638 h 782638"/>
              <a:gd name="connsiteX1" fmla="*/ 0 w 409575"/>
              <a:gd name="connsiteY1" fmla="*/ 0 h 782638"/>
              <a:gd name="connsiteX2" fmla="*/ 409575 w 409575"/>
              <a:gd name="connsiteY2" fmla="*/ 744538 h 782638"/>
              <a:gd name="connsiteX3" fmla="*/ 327025 w 409575"/>
              <a:gd name="connsiteY3" fmla="*/ 782638 h 782638"/>
              <a:gd name="connsiteX0" fmla="*/ 327025 w 409575"/>
              <a:gd name="connsiteY0" fmla="*/ 774700 h 774700"/>
              <a:gd name="connsiteX1" fmla="*/ 0 w 409575"/>
              <a:gd name="connsiteY1" fmla="*/ 0 h 774700"/>
              <a:gd name="connsiteX2" fmla="*/ 409575 w 409575"/>
              <a:gd name="connsiteY2" fmla="*/ 736600 h 774700"/>
              <a:gd name="connsiteX3" fmla="*/ 327025 w 409575"/>
              <a:gd name="connsiteY3" fmla="*/ 774700 h 77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575" h="774700">
                <a:moveTo>
                  <a:pt x="327025" y="774700"/>
                </a:moveTo>
                <a:lnTo>
                  <a:pt x="0" y="0"/>
                </a:lnTo>
                <a:lnTo>
                  <a:pt x="409575" y="736600"/>
                </a:lnTo>
                <a:lnTo>
                  <a:pt x="327025" y="7747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D7DDD8FA-4B1F-B719-A854-950BD566DFF5}"/>
              </a:ext>
            </a:extLst>
          </p:cNvPr>
          <p:cNvSpPr/>
          <p:nvPr/>
        </p:nvSpPr>
        <p:spPr>
          <a:xfrm>
            <a:off x="10609263" y="1628775"/>
            <a:ext cx="1036637" cy="1425575"/>
          </a:xfrm>
          <a:custGeom>
            <a:avLst/>
            <a:gdLst>
              <a:gd name="connsiteX0" fmla="*/ 0 w 1046162"/>
              <a:gd name="connsiteY0" fmla="*/ 41275 h 1425575"/>
              <a:gd name="connsiteX1" fmla="*/ 98425 w 1046162"/>
              <a:gd name="connsiteY1" fmla="*/ 0 h 1425575"/>
              <a:gd name="connsiteX2" fmla="*/ 1046162 w 1046162"/>
              <a:gd name="connsiteY2" fmla="*/ 1425575 h 1425575"/>
              <a:gd name="connsiteX3" fmla="*/ 0 w 1046162"/>
              <a:gd name="connsiteY3" fmla="*/ 41275 h 1425575"/>
              <a:gd name="connsiteX0" fmla="*/ 0 w 1036637"/>
              <a:gd name="connsiteY0" fmla="*/ 39688 h 1425575"/>
              <a:gd name="connsiteX1" fmla="*/ 88900 w 1036637"/>
              <a:gd name="connsiteY1" fmla="*/ 0 h 1425575"/>
              <a:gd name="connsiteX2" fmla="*/ 1036637 w 1036637"/>
              <a:gd name="connsiteY2" fmla="*/ 1425575 h 1425575"/>
              <a:gd name="connsiteX3" fmla="*/ 0 w 1036637"/>
              <a:gd name="connsiteY3" fmla="*/ 39688 h 1425575"/>
              <a:gd name="connsiteX0" fmla="*/ 0 w 1036637"/>
              <a:gd name="connsiteY0" fmla="*/ 39688 h 1425575"/>
              <a:gd name="connsiteX1" fmla="*/ 85725 w 1036637"/>
              <a:gd name="connsiteY1" fmla="*/ 0 h 1425575"/>
              <a:gd name="connsiteX2" fmla="*/ 1036637 w 1036637"/>
              <a:gd name="connsiteY2" fmla="*/ 1425575 h 1425575"/>
              <a:gd name="connsiteX3" fmla="*/ 0 w 1036637"/>
              <a:gd name="connsiteY3" fmla="*/ 39688 h 142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6637" h="1425575">
                <a:moveTo>
                  <a:pt x="0" y="39688"/>
                </a:moveTo>
                <a:lnTo>
                  <a:pt x="85725" y="0"/>
                </a:lnTo>
                <a:lnTo>
                  <a:pt x="1036637" y="1425575"/>
                </a:lnTo>
                <a:lnTo>
                  <a:pt x="0" y="3968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4CACFD2E-A266-7653-84AA-53905AE8ECDB}"/>
              </a:ext>
            </a:extLst>
          </p:cNvPr>
          <p:cNvSpPr/>
          <p:nvPr/>
        </p:nvSpPr>
        <p:spPr>
          <a:xfrm>
            <a:off x="8769350" y="1444625"/>
            <a:ext cx="184150" cy="1039813"/>
          </a:xfrm>
          <a:custGeom>
            <a:avLst/>
            <a:gdLst>
              <a:gd name="connsiteX0" fmla="*/ 0 w 188913"/>
              <a:gd name="connsiteY0" fmla="*/ 1039813 h 1039813"/>
              <a:gd name="connsiteX1" fmla="*/ 188913 w 188913"/>
              <a:gd name="connsiteY1" fmla="*/ 0 h 1039813"/>
              <a:gd name="connsiteX2" fmla="*/ 157163 w 188913"/>
              <a:gd name="connsiteY2" fmla="*/ 960438 h 1039813"/>
              <a:gd name="connsiteX3" fmla="*/ 0 w 188913"/>
              <a:gd name="connsiteY3" fmla="*/ 1039813 h 1039813"/>
              <a:gd name="connsiteX0" fmla="*/ 0 w 184150"/>
              <a:gd name="connsiteY0" fmla="*/ 1039813 h 1039813"/>
              <a:gd name="connsiteX1" fmla="*/ 184150 w 184150"/>
              <a:gd name="connsiteY1" fmla="*/ 0 h 1039813"/>
              <a:gd name="connsiteX2" fmla="*/ 157163 w 184150"/>
              <a:gd name="connsiteY2" fmla="*/ 960438 h 1039813"/>
              <a:gd name="connsiteX3" fmla="*/ 0 w 184150"/>
              <a:gd name="connsiteY3" fmla="*/ 1039813 h 1039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150" h="1039813">
                <a:moveTo>
                  <a:pt x="0" y="1039813"/>
                </a:moveTo>
                <a:lnTo>
                  <a:pt x="184150" y="0"/>
                </a:lnTo>
                <a:lnTo>
                  <a:pt x="157163" y="960438"/>
                </a:lnTo>
                <a:lnTo>
                  <a:pt x="0" y="1039813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499F6839-B12C-7874-1971-5BC8D2F20552}"/>
              </a:ext>
            </a:extLst>
          </p:cNvPr>
          <p:cNvSpPr/>
          <p:nvPr/>
        </p:nvSpPr>
        <p:spPr>
          <a:xfrm>
            <a:off x="8759825" y="2408238"/>
            <a:ext cx="517526" cy="1316038"/>
          </a:xfrm>
          <a:custGeom>
            <a:avLst/>
            <a:gdLst>
              <a:gd name="connsiteX0" fmla="*/ 0 w 520700"/>
              <a:gd name="connsiteY0" fmla="*/ 73025 h 1312862"/>
              <a:gd name="connsiteX1" fmla="*/ 188913 w 520700"/>
              <a:gd name="connsiteY1" fmla="*/ 0 h 1312862"/>
              <a:gd name="connsiteX2" fmla="*/ 520700 w 520700"/>
              <a:gd name="connsiteY2" fmla="*/ 1312862 h 1312862"/>
              <a:gd name="connsiteX3" fmla="*/ 442913 w 520700"/>
              <a:gd name="connsiteY3" fmla="*/ 1308100 h 1312862"/>
              <a:gd name="connsiteX4" fmla="*/ 0 w 520700"/>
              <a:gd name="connsiteY4" fmla="*/ 73025 h 1312862"/>
              <a:gd name="connsiteX0" fmla="*/ 0 w 519113"/>
              <a:gd name="connsiteY0" fmla="*/ 79375 h 1312862"/>
              <a:gd name="connsiteX1" fmla="*/ 187326 w 519113"/>
              <a:gd name="connsiteY1" fmla="*/ 0 h 1312862"/>
              <a:gd name="connsiteX2" fmla="*/ 519113 w 519113"/>
              <a:gd name="connsiteY2" fmla="*/ 1312862 h 1312862"/>
              <a:gd name="connsiteX3" fmla="*/ 441326 w 519113"/>
              <a:gd name="connsiteY3" fmla="*/ 1308100 h 1312862"/>
              <a:gd name="connsiteX4" fmla="*/ 0 w 519113"/>
              <a:gd name="connsiteY4" fmla="*/ 79375 h 1312862"/>
              <a:gd name="connsiteX0" fmla="*/ 0 w 517526"/>
              <a:gd name="connsiteY0" fmla="*/ 85725 h 1312862"/>
              <a:gd name="connsiteX1" fmla="*/ 185739 w 517526"/>
              <a:gd name="connsiteY1" fmla="*/ 0 h 1312862"/>
              <a:gd name="connsiteX2" fmla="*/ 517526 w 517526"/>
              <a:gd name="connsiteY2" fmla="*/ 1312862 h 1312862"/>
              <a:gd name="connsiteX3" fmla="*/ 439739 w 517526"/>
              <a:gd name="connsiteY3" fmla="*/ 1308100 h 1312862"/>
              <a:gd name="connsiteX4" fmla="*/ 0 w 517526"/>
              <a:gd name="connsiteY4" fmla="*/ 85725 h 1312862"/>
              <a:gd name="connsiteX0" fmla="*/ 0 w 517526"/>
              <a:gd name="connsiteY0" fmla="*/ 85725 h 1316038"/>
              <a:gd name="connsiteX1" fmla="*/ 185739 w 517526"/>
              <a:gd name="connsiteY1" fmla="*/ 0 h 1316038"/>
              <a:gd name="connsiteX2" fmla="*/ 517526 w 517526"/>
              <a:gd name="connsiteY2" fmla="*/ 1312862 h 1316038"/>
              <a:gd name="connsiteX3" fmla="*/ 439739 w 517526"/>
              <a:gd name="connsiteY3" fmla="*/ 1316038 h 1316038"/>
              <a:gd name="connsiteX4" fmla="*/ 0 w 517526"/>
              <a:gd name="connsiteY4" fmla="*/ 85725 h 131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526" h="1316038">
                <a:moveTo>
                  <a:pt x="0" y="85725"/>
                </a:moveTo>
                <a:lnTo>
                  <a:pt x="185739" y="0"/>
                </a:lnTo>
                <a:lnTo>
                  <a:pt x="517526" y="1312862"/>
                </a:lnTo>
                <a:lnTo>
                  <a:pt x="439739" y="1316038"/>
                </a:lnTo>
                <a:lnTo>
                  <a:pt x="0" y="8572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03A96F3-E97B-C6AF-4A3A-E61A95255964}"/>
              </a:ext>
            </a:extLst>
          </p:cNvPr>
          <p:cNvGrpSpPr/>
          <p:nvPr/>
        </p:nvGrpSpPr>
        <p:grpSpPr>
          <a:xfrm>
            <a:off x="8691509" y="1279836"/>
            <a:ext cx="2674049" cy="1248869"/>
            <a:chOff x="6713853" y="1279836"/>
            <a:chExt cx="2674049" cy="1248869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9108CD2-FFF7-D369-489E-FB1071169C9C}"/>
                </a:ext>
              </a:extLst>
            </p:cNvPr>
            <p:cNvSpPr/>
            <p:nvPr/>
          </p:nvSpPr>
          <p:spPr>
            <a:xfrm>
              <a:off x="7891272" y="1860804"/>
              <a:ext cx="137160" cy="13716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D8AA900-0EF1-778E-ACAF-A41EFF42EE1B}"/>
                </a:ext>
              </a:extLst>
            </p:cNvPr>
            <p:cNvSpPr/>
            <p:nvPr/>
          </p:nvSpPr>
          <p:spPr>
            <a:xfrm>
              <a:off x="6713853" y="2391545"/>
              <a:ext cx="137160" cy="13716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E2555E5-3872-B5F9-5578-06E7733FE9F3}"/>
                </a:ext>
              </a:extLst>
            </p:cNvPr>
            <p:cNvSpPr/>
            <p:nvPr/>
          </p:nvSpPr>
          <p:spPr>
            <a:xfrm>
              <a:off x="8536305" y="1600025"/>
              <a:ext cx="137160" cy="13716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2A4241A2-AD7A-23B5-967E-92DCDD9F25B8}"/>
                </a:ext>
              </a:extLst>
            </p:cNvPr>
            <p:cNvSpPr/>
            <p:nvPr/>
          </p:nvSpPr>
          <p:spPr>
            <a:xfrm>
              <a:off x="9250742" y="1279836"/>
              <a:ext cx="137160" cy="13716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22E4EFB-5ED0-A6F5-3B3E-A7DD365A9531}"/>
              </a:ext>
            </a:extLst>
          </p:cNvPr>
          <p:cNvGrpSpPr/>
          <p:nvPr/>
        </p:nvGrpSpPr>
        <p:grpSpPr>
          <a:xfrm>
            <a:off x="8894994" y="1142676"/>
            <a:ext cx="2779841" cy="1317449"/>
            <a:chOff x="6917338" y="1142676"/>
            <a:chExt cx="2779841" cy="1317449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7170991D-6813-088F-63FB-E4C6F8A27C34}"/>
                </a:ext>
              </a:extLst>
            </p:cNvPr>
            <p:cNvSpPr/>
            <p:nvPr/>
          </p:nvSpPr>
          <p:spPr>
            <a:xfrm>
              <a:off x="6917338" y="2322965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62E070A-E874-74C2-46D7-51F475ED8629}"/>
                </a:ext>
              </a:extLst>
            </p:cNvPr>
            <p:cNvSpPr/>
            <p:nvPr/>
          </p:nvSpPr>
          <p:spPr>
            <a:xfrm>
              <a:off x="8237057" y="1716608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7D667F4F-E604-EB1F-A641-AFD59E291B95}"/>
                </a:ext>
              </a:extLst>
            </p:cNvPr>
            <p:cNvSpPr/>
            <p:nvPr/>
          </p:nvSpPr>
          <p:spPr>
            <a:xfrm>
              <a:off x="8678113" y="1522487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115A6E23-95C3-BFE6-8A49-662F9618101A}"/>
                </a:ext>
              </a:extLst>
            </p:cNvPr>
            <p:cNvSpPr/>
            <p:nvPr/>
          </p:nvSpPr>
          <p:spPr>
            <a:xfrm>
              <a:off x="9560019" y="1142676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2446F44E-CDCA-2627-9030-206439B60C3E}"/>
              </a:ext>
            </a:extLst>
          </p:cNvPr>
          <p:cNvSpPr/>
          <p:nvPr/>
        </p:nvSpPr>
        <p:spPr>
          <a:xfrm>
            <a:off x="8750302" y="6411913"/>
            <a:ext cx="277812" cy="223837"/>
          </a:xfrm>
          <a:custGeom>
            <a:avLst/>
            <a:gdLst>
              <a:gd name="connsiteX0" fmla="*/ 0 w 288925"/>
              <a:gd name="connsiteY0" fmla="*/ 100013 h 231775"/>
              <a:gd name="connsiteX1" fmla="*/ 107950 w 288925"/>
              <a:gd name="connsiteY1" fmla="*/ 0 h 231775"/>
              <a:gd name="connsiteX2" fmla="*/ 288925 w 288925"/>
              <a:gd name="connsiteY2" fmla="*/ 231775 h 231775"/>
              <a:gd name="connsiteX3" fmla="*/ 128587 w 288925"/>
              <a:gd name="connsiteY3" fmla="*/ 228600 h 231775"/>
              <a:gd name="connsiteX4" fmla="*/ 0 w 288925"/>
              <a:gd name="connsiteY4" fmla="*/ 100013 h 231775"/>
              <a:gd name="connsiteX0" fmla="*/ 0 w 282575"/>
              <a:gd name="connsiteY0" fmla="*/ 100013 h 228600"/>
              <a:gd name="connsiteX1" fmla="*/ 107950 w 282575"/>
              <a:gd name="connsiteY1" fmla="*/ 0 h 228600"/>
              <a:gd name="connsiteX2" fmla="*/ 282575 w 282575"/>
              <a:gd name="connsiteY2" fmla="*/ 227012 h 228600"/>
              <a:gd name="connsiteX3" fmla="*/ 128587 w 282575"/>
              <a:gd name="connsiteY3" fmla="*/ 228600 h 228600"/>
              <a:gd name="connsiteX4" fmla="*/ 0 w 282575"/>
              <a:gd name="connsiteY4" fmla="*/ 100013 h 228600"/>
              <a:gd name="connsiteX0" fmla="*/ 0 w 282575"/>
              <a:gd name="connsiteY0" fmla="*/ 95250 h 223837"/>
              <a:gd name="connsiteX1" fmla="*/ 107950 w 282575"/>
              <a:gd name="connsiteY1" fmla="*/ 0 h 223837"/>
              <a:gd name="connsiteX2" fmla="*/ 282575 w 282575"/>
              <a:gd name="connsiteY2" fmla="*/ 222249 h 223837"/>
              <a:gd name="connsiteX3" fmla="*/ 128587 w 282575"/>
              <a:gd name="connsiteY3" fmla="*/ 223837 h 223837"/>
              <a:gd name="connsiteX4" fmla="*/ 0 w 282575"/>
              <a:gd name="connsiteY4" fmla="*/ 95250 h 223837"/>
              <a:gd name="connsiteX0" fmla="*/ 0 w 277812"/>
              <a:gd name="connsiteY0" fmla="*/ 90488 h 223837"/>
              <a:gd name="connsiteX1" fmla="*/ 103187 w 277812"/>
              <a:gd name="connsiteY1" fmla="*/ 0 h 223837"/>
              <a:gd name="connsiteX2" fmla="*/ 277812 w 277812"/>
              <a:gd name="connsiteY2" fmla="*/ 222249 h 223837"/>
              <a:gd name="connsiteX3" fmla="*/ 123824 w 277812"/>
              <a:gd name="connsiteY3" fmla="*/ 223837 h 223837"/>
              <a:gd name="connsiteX4" fmla="*/ 0 w 277812"/>
              <a:gd name="connsiteY4" fmla="*/ 90488 h 223837"/>
              <a:gd name="connsiteX0" fmla="*/ 0 w 277812"/>
              <a:gd name="connsiteY0" fmla="*/ 90488 h 223837"/>
              <a:gd name="connsiteX1" fmla="*/ 103187 w 277812"/>
              <a:gd name="connsiteY1" fmla="*/ 0 h 223837"/>
              <a:gd name="connsiteX2" fmla="*/ 277812 w 277812"/>
              <a:gd name="connsiteY2" fmla="*/ 222249 h 223837"/>
              <a:gd name="connsiteX3" fmla="*/ 128587 w 277812"/>
              <a:gd name="connsiteY3" fmla="*/ 223837 h 223837"/>
              <a:gd name="connsiteX4" fmla="*/ 0 w 277812"/>
              <a:gd name="connsiteY4" fmla="*/ 90488 h 22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812" h="223837">
                <a:moveTo>
                  <a:pt x="0" y="90488"/>
                </a:moveTo>
                <a:lnTo>
                  <a:pt x="103187" y="0"/>
                </a:lnTo>
                <a:lnTo>
                  <a:pt x="277812" y="222249"/>
                </a:lnTo>
                <a:lnTo>
                  <a:pt x="128587" y="223837"/>
                </a:lnTo>
                <a:lnTo>
                  <a:pt x="0" y="9048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5F1CB837-374D-0963-0771-7B261AA76BA1}"/>
              </a:ext>
            </a:extLst>
          </p:cNvPr>
          <p:cNvSpPr/>
          <p:nvPr/>
        </p:nvSpPr>
        <p:spPr>
          <a:xfrm>
            <a:off x="8675054" y="6444058"/>
            <a:ext cx="137160" cy="137160"/>
          </a:xfrm>
          <a:prstGeom prst="ellipse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5D4D7A6-9396-EF05-AFEC-46E763FE83F2}"/>
              </a:ext>
            </a:extLst>
          </p:cNvPr>
          <p:cNvGrpSpPr/>
          <p:nvPr/>
        </p:nvGrpSpPr>
        <p:grpSpPr>
          <a:xfrm>
            <a:off x="8779188" y="4561937"/>
            <a:ext cx="2106295" cy="1917322"/>
            <a:chOff x="8779188" y="4561937"/>
            <a:chExt cx="2106295" cy="1917322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2C44F555-63DE-6FA2-AF5E-3F64B2421247}"/>
                </a:ext>
              </a:extLst>
            </p:cNvPr>
            <p:cNvSpPr/>
            <p:nvPr/>
          </p:nvSpPr>
          <p:spPr>
            <a:xfrm>
              <a:off x="9996229" y="5266933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1DAEB19F-95DE-7891-DF51-5639B88A1F9D}"/>
                </a:ext>
              </a:extLst>
            </p:cNvPr>
            <p:cNvSpPr/>
            <p:nvPr/>
          </p:nvSpPr>
          <p:spPr>
            <a:xfrm>
              <a:off x="10748323" y="4561937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38E82CCA-248B-6F34-C01F-D831BEEA77FF}"/>
                </a:ext>
              </a:extLst>
            </p:cNvPr>
            <p:cNvSpPr/>
            <p:nvPr/>
          </p:nvSpPr>
          <p:spPr>
            <a:xfrm>
              <a:off x="9656014" y="5583503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6A6D136E-E070-DD53-9555-39FF2D893604}"/>
                </a:ext>
              </a:extLst>
            </p:cNvPr>
            <p:cNvSpPr/>
            <p:nvPr/>
          </p:nvSpPr>
          <p:spPr>
            <a:xfrm>
              <a:off x="8779188" y="6342099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23886139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9B5AD-BB70-53DF-8CE9-4BDB25A48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E2812-7840-A5A4-3580-E84F33F83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(1)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7C5FA6-6E0A-FC09-DFEF-7F84DF0C7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Numerical Stability</a:t>
            </a:r>
            <a:r>
              <a:rPr lang="en-US" dirty="0"/>
              <a:t>:</a:t>
            </a:r>
          </a:p>
          <a:p>
            <a:pPr lvl="1">
              <a:buFont typeface="Wingdings" panose="05000000000000000000" pitchFamily="2" charset="2"/>
              <a:buChar char="û"/>
            </a:pPr>
            <a:r>
              <a:rPr lang="en-US" dirty="0"/>
              <a:t>Refinement can introduce sliver triangles.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Coupling through prolongation “merges” the</a:t>
            </a:r>
            <a:br>
              <a:rPr lang="en-US" dirty="0"/>
            </a:br>
            <a:r>
              <a:rPr lang="en-US" dirty="0"/>
              <a:t>triangles together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71FAB6-CC39-D928-ABF6-9048224450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426" r="24262" b="5503"/>
          <a:stretch/>
        </p:blipFill>
        <p:spPr>
          <a:xfrm>
            <a:off x="4230930" y="4193082"/>
            <a:ext cx="3797502" cy="2458999"/>
          </a:xfrm>
          <a:prstGeom prst="rect">
            <a:avLst/>
          </a:prstGeom>
          <a:ln w="3810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2A7154-B560-FB5F-335F-9FE6311891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846" r="15609" b="3438"/>
          <a:stretch/>
        </p:blipFill>
        <p:spPr>
          <a:xfrm>
            <a:off x="4234693" y="4209647"/>
            <a:ext cx="3612941" cy="24331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63A639-C4E9-6FC1-B3A9-7B77B790C39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2495" y="4077651"/>
            <a:ext cx="5017770" cy="2689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E9B9F1-D07C-2B1D-79E3-C4B4D7D2AF9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4848" y="4065528"/>
            <a:ext cx="5050337" cy="2633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E1B1FE-F240-8CCB-88D3-268D9502F0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312" y="137160"/>
            <a:ext cx="3584448" cy="35844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774E83-ECB6-188E-1BF7-9DBE7E1E7F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312" y="137160"/>
            <a:ext cx="3584448" cy="35844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84F1CE-34C8-6CB3-D1B5-2BF495E4DC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312" y="137160"/>
            <a:ext cx="3584448" cy="35844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969ECF9-6092-DA4D-CD5C-35F3BE5E5575}"/>
              </a:ext>
            </a:extLst>
          </p:cNvPr>
          <p:cNvSpPr/>
          <p:nvPr/>
        </p:nvSpPr>
        <p:spPr>
          <a:xfrm>
            <a:off x="4230929" y="4209647"/>
            <a:ext cx="3616705" cy="244243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1A9B69-AB4B-1A80-BCEB-CED2E7945A8C}"/>
              </a:ext>
            </a:extLst>
          </p:cNvPr>
          <p:cNvSpPr/>
          <p:nvPr/>
        </p:nvSpPr>
        <p:spPr>
          <a:xfrm>
            <a:off x="8492457" y="4077651"/>
            <a:ext cx="2947808" cy="2574422"/>
          </a:xfrm>
          <a:prstGeom prst="rect">
            <a:avLst/>
          </a:prstGeom>
          <a:noFill/>
          <a:ln w="38100">
            <a:solidFill>
              <a:srgbClr val="617B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951D6F-533D-EF73-9206-2F0CA5EA1DB6}"/>
              </a:ext>
            </a:extLst>
          </p:cNvPr>
          <p:cNvSpPr/>
          <p:nvPr/>
        </p:nvSpPr>
        <p:spPr>
          <a:xfrm>
            <a:off x="4949466" y="4288347"/>
            <a:ext cx="2106688" cy="2103658"/>
          </a:xfrm>
          <a:prstGeom prst="rect">
            <a:avLst/>
          </a:prstGeom>
          <a:solidFill>
            <a:srgbClr val="DAE3F3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C57F9F-F290-C104-05EF-3FF110C0CB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312" y="137160"/>
            <a:ext cx="3584448" cy="358444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9FAB04DD-EBB4-4441-2500-5A1C99B92B96}"/>
              </a:ext>
            </a:extLst>
          </p:cNvPr>
          <p:cNvSpPr/>
          <p:nvPr/>
        </p:nvSpPr>
        <p:spPr>
          <a:xfrm>
            <a:off x="5854075" y="5181269"/>
            <a:ext cx="274320" cy="27432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D0FFBEC-94E5-F46D-6F25-88599EC7A8B9}"/>
              </a:ext>
            </a:extLst>
          </p:cNvPr>
          <p:cNvGrpSpPr/>
          <p:nvPr/>
        </p:nvGrpSpPr>
        <p:grpSpPr>
          <a:xfrm>
            <a:off x="5094964" y="4560824"/>
            <a:ext cx="1754690" cy="1843608"/>
            <a:chOff x="5094964" y="4560824"/>
            <a:chExt cx="1754690" cy="184360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47FE0FE-A2B3-1FC6-2661-400E070B4EDC}"/>
                </a:ext>
              </a:extLst>
            </p:cNvPr>
            <p:cNvSpPr/>
            <p:nvPr/>
          </p:nvSpPr>
          <p:spPr>
            <a:xfrm>
              <a:off x="5414467" y="4766461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D1E609-66FA-E7AD-8FA0-A3A28C60635D}"/>
                </a:ext>
              </a:extLst>
            </p:cNvPr>
            <p:cNvSpPr/>
            <p:nvPr/>
          </p:nvSpPr>
          <p:spPr>
            <a:xfrm>
              <a:off x="6308635" y="5378491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4399689-C33C-BB65-5B22-F37C6B32BAD4}"/>
                </a:ext>
              </a:extLst>
            </p:cNvPr>
            <p:cNvSpPr/>
            <p:nvPr/>
          </p:nvSpPr>
          <p:spPr>
            <a:xfrm>
              <a:off x="5943226" y="5691200"/>
              <a:ext cx="109728" cy="10972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EC28B8E-6286-9F5F-6218-344EC3D1F1C8}"/>
                </a:ext>
              </a:extLst>
            </p:cNvPr>
            <p:cNvSpPr/>
            <p:nvPr/>
          </p:nvSpPr>
          <p:spPr>
            <a:xfrm>
              <a:off x="5313558" y="6239840"/>
              <a:ext cx="109728" cy="10972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5F8DD0F-79FD-3194-CA8D-F56DE5096A0A}"/>
                </a:ext>
              </a:extLst>
            </p:cNvPr>
            <p:cNvSpPr/>
            <p:nvPr/>
          </p:nvSpPr>
          <p:spPr>
            <a:xfrm>
              <a:off x="6427602" y="5263565"/>
              <a:ext cx="109728" cy="10972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2B6B3C1-B844-31F2-E969-4AC3E4CD986D}"/>
                </a:ext>
              </a:extLst>
            </p:cNvPr>
            <p:cNvSpPr/>
            <p:nvPr/>
          </p:nvSpPr>
          <p:spPr>
            <a:xfrm>
              <a:off x="6513763" y="5196780"/>
              <a:ext cx="109728" cy="10972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FA28965-C770-1CF8-33EC-E1E8AC10D027}"/>
                </a:ext>
              </a:extLst>
            </p:cNvPr>
            <p:cNvSpPr/>
            <p:nvPr/>
          </p:nvSpPr>
          <p:spPr>
            <a:xfrm>
              <a:off x="5094964" y="6000519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6E6823F-2BCC-4866-2CE2-A0D062169579}"/>
                </a:ext>
              </a:extLst>
            </p:cNvPr>
            <p:cNvSpPr/>
            <p:nvPr/>
          </p:nvSpPr>
          <p:spPr>
            <a:xfrm>
              <a:off x="5139569" y="5830790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0E0E240-5B14-65B3-DE5B-DD04D595F149}"/>
                </a:ext>
              </a:extLst>
            </p:cNvPr>
            <p:cNvSpPr/>
            <p:nvPr/>
          </p:nvSpPr>
          <p:spPr>
            <a:xfrm>
              <a:off x="5634869" y="5947341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C14B086-E762-8713-B7A9-8F6E4D99B94F}"/>
                </a:ext>
              </a:extLst>
            </p:cNvPr>
            <p:cNvSpPr/>
            <p:nvPr/>
          </p:nvSpPr>
          <p:spPr>
            <a:xfrm>
              <a:off x="6100496" y="5580149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57DB880-3D62-79BA-E5FC-813A4B3475B6}"/>
                </a:ext>
              </a:extLst>
            </p:cNvPr>
            <p:cNvSpPr/>
            <p:nvPr/>
          </p:nvSpPr>
          <p:spPr>
            <a:xfrm>
              <a:off x="6253771" y="4931959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38DAC87-DFD2-0796-8771-3E4597309EBF}"/>
                </a:ext>
              </a:extLst>
            </p:cNvPr>
            <p:cNvSpPr/>
            <p:nvPr/>
          </p:nvSpPr>
          <p:spPr>
            <a:xfrm>
              <a:off x="6268906" y="4766461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81A01F4-0931-9AC2-583D-2244D5863DAA}"/>
                </a:ext>
              </a:extLst>
            </p:cNvPr>
            <p:cNvSpPr/>
            <p:nvPr/>
          </p:nvSpPr>
          <p:spPr>
            <a:xfrm>
              <a:off x="6577772" y="4560824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4A1AD93-2B83-CA29-7837-6E4942AA1270}"/>
                </a:ext>
              </a:extLst>
            </p:cNvPr>
            <p:cNvSpPr/>
            <p:nvPr/>
          </p:nvSpPr>
          <p:spPr>
            <a:xfrm>
              <a:off x="6739926" y="4986823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442B346-6887-8D54-0367-B94CB1DB6005}"/>
                </a:ext>
              </a:extLst>
            </p:cNvPr>
            <p:cNvSpPr/>
            <p:nvPr/>
          </p:nvSpPr>
          <p:spPr>
            <a:xfrm>
              <a:off x="6181790" y="5473224"/>
              <a:ext cx="109728" cy="10972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96CA090-C369-2617-3629-9F2919FE41D4}"/>
                </a:ext>
              </a:extLst>
            </p:cNvPr>
            <p:cNvSpPr/>
            <p:nvPr/>
          </p:nvSpPr>
          <p:spPr>
            <a:xfrm>
              <a:off x="5423286" y="5283588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7745B2E-7793-A799-E5D2-03A62FDB7AB4}"/>
                </a:ext>
              </a:extLst>
            </p:cNvPr>
            <p:cNvSpPr/>
            <p:nvPr/>
          </p:nvSpPr>
          <p:spPr>
            <a:xfrm>
              <a:off x="5519092" y="5529115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3413628-2BFC-8F5E-DA3D-E230B87C0801}"/>
                </a:ext>
              </a:extLst>
            </p:cNvPr>
            <p:cNvSpPr/>
            <p:nvPr/>
          </p:nvSpPr>
          <p:spPr>
            <a:xfrm>
              <a:off x="5941636" y="4740824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8EE9999-4853-E9CA-1762-6CDEF24051B0}"/>
                </a:ext>
              </a:extLst>
            </p:cNvPr>
            <p:cNvSpPr/>
            <p:nvPr/>
          </p:nvSpPr>
          <p:spPr>
            <a:xfrm>
              <a:off x="6076580" y="5406644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51B3EFF-FFF4-C080-5734-5B7994BAFE2A}"/>
                </a:ext>
              </a:extLst>
            </p:cNvPr>
            <p:cNvSpPr/>
            <p:nvPr/>
          </p:nvSpPr>
          <p:spPr>
            <a:xfrm>
              <a:off x="5941636" y="5525285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FB58777-DBD5-A44E-2B13-5CF9A71AE6FE}"/>
                </a:ext>
              </a:extLst>
            </p:cNvPr>
            <p:cNvSpPr/>
            <p:nvPr/>
          </p:nvSpPr>
          <p:spPr>
            <a:xfrm>
              <a:off x="6190071" y="5283588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0278F0F-EB62-1AF7-B15C-637202D1AE32}"/>
                </a:ext>
              </a:extLst>
            </p:cNvPr>
            <p:cNvSpPr/>
            <p:nvPr/>
          </p:nvSpPr>
          <p:spPr>
            <a:xfrm>
              <a:off x="5250444" y="6294704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12F3EEE-056B-4C2A-9237-4621B2C74FB4}"/>
              </a:ext>
            </a:extLst>
          </p:cNvPr>
          <p:cNvGrpSpPr/>
          <p:nvPr/>
        </p:nvGrpSpPr>
        <p:grpSpPr>
          <a:xfrm>
            <a:off x="8492457" y="4065528"/>
            <a:ext cx="2800742" cy="2523285"/>
            <a:chOff x="8492457" y="4065528"/>
            <a:chExt cx="2800742" cy="2523285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ADEF579-1FF4-E241-4FB7-842A4E18CF79}"/>
                </a:ext>
              </a:extLst>
            </p:cNvPr>
            <p:cNvCxnSpPr>
              <a:cxnSpLocks/>
            </p:cNvCxnSpPr>
            <p:nvPr/>
          </p:nvCxnSpPr>
          <p:spPr>
            <a:xfrm>
              <a:off x="8492457" y="5327400"/>
              <a:ext cx="154648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1D3A509-C996-2F04-33DF-5FC246CABCE8}"/>
                </a:ext>
              </a:extLst>
            </p:cNvPr>
            <p:cNvCxnSpPr>
              <a:cxnSpLocks/>
            </p:cNvCxnSpPr>
            <p:nvPr/>
          </p:nvCxnSpPr>
          <p:spPr>
            <a:xfrm>
              <a:off x="8492457" y="4239715"/>
              <a:ext cx="280074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79BE9FD-AFA2-066F-2257-6BAD8AF36FBA}"/>
                </a:ext>
              </a:extLst>
            </p:cNvPr>
            <p:cNvCxnSpPr>
              <a:cxnSpLocks/>
            </p:cNvCxnSpPr>
            <p:nvPr/>
          </p:nvCxnSpPr>
          <p:spPr>
            <a:xfrm>
              <a:off x="8492457" y="6403795"/>
              <a:ext cx="41755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AAD94B5-D796-5C2A-D96D-3AA95F8768CC}"/>
                </a:ext>
              </a:extLst>
            </p:cNvPr>
            <p:cNvCxnSpPr>
              <a:cxnSpLocks/>
            </p:cNvCxnSpPr>
            <p:nvPr/>
          </p:nvCxnSpPr>
          <p:spPr>
            <a:xfrm>
              <a:off x="9740154" y="4083747"/>
              <a:ext cx="0" cy="153029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51C5996-5461-C36C-B364-467B001C5316}"/>
                </a:ext>
              </a:extLst>
            </p:cNvPr>
            <p:cNvCxnSpPr>
              <a:cxnSpLocks/>
            </p:cNvCxnSpPr>
            <p:nvPr/>
          </p:nvCxnSpPr>
          <p:spPr>
            <a:xfrm>
              <a:off x="10833624" y="4093745"/>
              <a:ext cx="0" cy="52016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639D93D-1695-56F5-BAFC-AC77B66081F7}"/>
                </a:ext>
              </a:extLst>
            </p:cNvPr>
            <p:cNvCxnSpPr>
              <a:cxnSpLocks/>
            </p:cNvCxnSpPr>
            <p:nvPr/>
          </p:nvCxnSpPr>
          <p:spPr>
            <a:xfrm>
              <a:off x="8654735" y="4065528"/>
              <a:ext cx="0" cy="252328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C548EA3-D1B9-CB2A-D7BE-2277886B4604}"/>
              </a:ext>
            </a:extLst>
          </p:cNvPr>
          <p:cNvGrpSpPr/>
          <p:nvPr/>
        </p:nvGrpSpPr>
        <p:grpSpPr>
          <a:xfrm>
            <a:off x="5286375" y="4858894"/>
            <a:ext cx="2561259" cy="1793187"/>
            <a:chOff x="5286375" y="4858894"/>
            <a:chExt cx="2561259" cy="1793187"/>
          </a:xfrm>
        </p:grpSpPr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8CEC03EA-502E-25B8-A8A7-4A12BBE695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75247" y="5332480"/>
              <a:ext cx="1372387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4337CE35-9205-CAF2-9400-7E9DE87B3190}"/>
                </a:ext>
              </a:extLst>
            </p:cNvPr>
            <p:cNvCxnSpPr>
              <a:cxnSpLocks/>
            </p:cNvCxnSpPr>
            <p:nvPr/>
          </p:nvCxnSpPr>
          <p:spPr>
            <a:xfrm>
              <a:off x="5286375" y="6400800"/>
              <a:ext cx="256125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8412244-A54B-AD82-1001-8413A73F7DB3}"/>
                </a:ext>
              </a:extLst>
            </p:cNvPr>
            <p:cNvCxnSpPr>
              <a:cxnSpLocks/>
            </p:cNvCxnSpPr>
            <p:nvPr/>
          </p:nvCxnSpPr>
          <p:spPr>
            <a:xfrm>
              <a:off x="7054367" y="4858894"/>
              <a:ext cx="0" cy="176596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C87694B-3FA3-B0B0-71F9-D33513D4F464}"/>
                </a:ext>
              </a:extLst>
            </p:cNvPr>
            <p:cNvCxnSpPr>
              <a:cxnSpLocks/>
            </p:cNvCxnSpPr>
            <p:nvPr/>
          </p:nvCxnSpPr>
          <p:spPr>
            <a:xfrm>
              <a:off x="5991699" y="5759784"/>
              <a:ext cx="0" cy="89229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B4FD353-5D2C-9721-565E-7FA26FB3E0EE}"/>
              </a:ext>
            </a:extLst>
          </p:cNvPr>
          <p:cNvGrpSpPr/>
          <p:nvPr/>
        </p:nvGrpSpPr>
        <p:grpSpPr>
          <a:xfrm>
            <a:off x="8730016" y="5070067"/>
            <a:ext cx="1591526" cy="1432977"/>
            <a:chOff x="5250444" y="4971455"/>
            <a:chExt cx="1591526" cy="1432977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398FCCC3-1D27-D2F1-5045-0A3A4EAD2785}"/>
                </a:ext>
              </a:extLst>
            </p:cNvPr>
            <p:cNvSpPr/>
            <p:nvPr/>
          </p:nvSpPr>
          <p:spPr>
            <a:xfrm>
              <a:off x="6308635" y="5378491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0684B8B-295E-CFA1-9E53-F3EFC48ED582}"/>
                </a:ext>
              </a:extLst>
            </p:cNvPr>
            <p:cNvSpPr/>
            <p:nvPr/>
          </p:nvSpPr>
          <p:spPr>
            <a:xfrm>
              <a:off x="5943226" y="5691200"/>
              <a:ext cx="109728" cy="10972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91D1EFE6-A1A8-3C86-8FB3-BCFC87FE9A75}"/>
                </a:ext>
              </a:extLst>
            </p:cNvPr>
            <p:cNvSpPr/>
            <p:nvPr/>
          </p:nvSpPr>
          <p:spPr>
            <a:xfrm>
              <a:off x="5313558" y="6239840"/>
              <a:ext cx="109728" cy="10972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E0E0647B-6C67-78BB-8E62-16551A3B99C6}"/>
                </a:ext>
              </a:extLst>
            </p:cNvPr>
            <p:cNvSpPr/>
            <p:nvPr/>
          </p:nvSpPr>
          <p:spPr>
            <a:xfrm>
              <a:off x="6427602" y="5263565"/>
              <a:ext cx="109728" cy="10972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FF8F6797-0C59-577C-0043-601DC1C365F5}"/>
                </a:ext>
              </a:extLst>
            </p:cNvPr>
            <p:cNvSpPr/>
            <p:nvPr/>
          </p:nvSpPr>
          <p:spPr>
            <a:xfrm>
              <a:off x="6513763" y="5196780"/>
              <a:ext cx="109728" cy="10972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0C80733B-A9D7-154B-4381-DDC74395A262}"/>
                </a:ext>
              </a:extLst>
            </p:cNvPr>
            <p:cNvSpPr/>
            <p:nvPr/>
          </p:nvSpPr>
          <p:spPr>
            <a:xfrm>
              <a:off x="5634869" y="5947341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5F05ABCB-2F4B-2F21-EF40-0B86E3C26297}"/>
                </a:ext>
              </a:extLst>
            </p:cNvPr>
            <p:cNvSpPr/>
            <p:nvPr/>
          </p:nvSpPr>
          <p:spPr>
            <a:xfrm>
              <a:off x="6100496" y="5580149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2CF2094-3FED-F416-A160-1CEC41C522DB}"/>
                </a:ext>
              </a:extLst>
            </p:cNvPr>
            <p:cNvSpPr/>
            <p:nvPr/>
          </p:nvSpPr>
          <p:spPr>
            <a:xfrm>
              <a:off x="6732242" y="4971455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AC1BA06B-745F-F518-634F-FCEA279466E9}"/>
                </a:ext>
              </a:extLst>
            </p:cNvPr>
            <p:cNvSpPr/>
            <p:nvPr/>
          </p:nvSpPr>
          <p:spPr>
            <a:xfrm>
              <a:off x="6181790" y="5473224"/>
              <a:ext cx="109728" cy="10972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062ABD06-F366-9A72-07B9-481C9F9BC981}"/>
                </a:ext>
              </a:extLst>
            </p:cNvPr>
            <p:cNvSpPr/>
            <p:nvPr/>
          </p:nvSpPr>
          <p:spPr>
            <a:xfrm>
              <a:off x="5250444" y="6294704"/>
              <a:ext cx="109728" cy="1097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49601110-E098-EBD4-0F65-54AE43499F6C}"/>
              </a:ext>
            </a:extLst>
          </p:cNvPr>
          <p:cNvGrpSpPr/>
          <p:nvPr/>
        </p:nvGrpSpPr>
        <p:grpSpPr>
          <a:xfrm>
            <a:off x="5286375" y="4858894"/>
            <a:ext cx="2561259" cy="1793187"/>
            <a:chOff x="5286375" y="4858894"/>
            <a:chExt cx="2561259" cy="1793187"/>
          </a:xfrm>
        </p:grpSpPr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27592E5E-8FC3-6D70-192A-29AF614C5A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75247" y="5332480"/>
              <a:ext cx="1372387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5540816E-B116-F783-5DFC-72249037F689}"/>
                </a:ext>
              </a:extLst>
            </p:cNvPr>
            <p:cNvCxnSpPr>
              <a:cxnSpLocks/>
            </p:cNvCxnSpPr>
            <p:nvPr/>
          </p:nvCxnSpPr>
          <p:spPr>
            <a:xfrm>
              <a:off x="5286375" y="6400800"/>
              <a:ext cx="256125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9190C24A-1065-963E-5C66-BDD41AFFDA42}"/>
                </a:ext>
              </a:extLst>
            </p:cNvPr>
            <p:cNvCxnSpPr>
              <a:cxnSpLocks/>
            </p:cNvCxnSpPr>
            <p:nvPr/>
          </p:nvCxnSpPr>
          <p:spPr>
            <a:xfrm>
              <a:off x="7054367" y="4858894"/>
              <a:ext cx="0" cy="176596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5A920CD6-4198-2655-62DC-3553F454B908}"/>
                </a:ext>
              </a:extLst>
            </p:cNvPr>
            <p:cNvCxnSpPr>
              <a:cxnSpLocks/>
            </p:cNvCxnSpPr>
            <p:nvPr/>
          </p:nvCxnSpPr>
          <p:spPr>
            <a:xfrm>
              <a:off x="5991699" y="5759784"/>
              <a:ext cx="0" cy="89229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3" name="Oval 122">
            <a:extLst>
              <a:ext uri="{FF2B5EF4-FFF2-40B4-BE49-F238E27FC236}">
                <a16:creationId xmlns:a16="http://schemas.microsoft.com/office/drawing/2014/main" id="{4FE881A3-952E-D474-99D2-C075290B56BB}"/>
              </a:ext>
            </a:extLst>
          </p:cNvPr>
          <p:cNvSpPr/>
          <p:nvPr/>
        </p:nvSpPr>
        <p:spPr>
          <a:xfrm>
            <a:off x="5203166" y="6314710"/>
            <a:ext cx="137160" cy="137160"/>
          </a:xfrm>
          <a:prstGeom prst="ellipse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881C6F1D-2F69-4915-3C41-B67BF2AB8F66}"/>
              </a:ext>
            </a:extLst>
          </p:cNvPr>
          <p:cNvSpPr/>
          <p:nvPr/>
        </p:nvSpPr>
        <p:spPr>
          <a:xfrm>
            <a:off x="5957693" y="5683952"/>
            <a:ext cx="137160" cy="137160"/>
          </a:xfrm>
          <a:prstGeom prst="ellipse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67AE2CD5-8F30-0DB6-274B-BD09CF0A1F46}"/>
              </a:ext>
            </a:extLst>
          </p:cNvPr>
          <p:cNvSpPr/>
          <p:nvPr/>
        </p:nvSpPr>
        <p:spPr>
          <a:xfrm>
            <a:off x="6422366" y="5282800"/>
            <a:ext cx="137160" cy="137160"/>
          </a:xfrm>
          <a:prstGeom prst="ellipse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E0BB790A-212D-AE1A-ADB0-A222FAC657C4}"/>
              </a:ext>
            </a:extLst>
          </p:cNvPr>
          <p:cNvSpPr/>
          <p:nvPr/>
        </p:nvSpPr>
        <p:spPr>
          <a:xfrm>
            <a:off x="7020812" y="4783090"/>
            <a:ext cx="137160" cy="137160"/>
          </a:xfrm>
          <a:prstGeom prst="ellipse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222130E4-FFF5-971C-E21E-2F3B20AA3B94}"/>
              </a:ext>
            </a:extLst>
          </p:cNvPr>
          <p:cNvSpPr/>
          <p:nvPr/>
        </p:nvSpPr>
        <p:spPr>
          <a:xfrm>
            <a:off x="5203166" y="6314710"/>
            <a:ext cx="137160" cy="137160"/>
          </a:xfrm>
          <a:prstGeom prst="ellipse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E74B595F-E32E-07EC-584D-BA258EE9FFE7}"/>
              </a:ext>
            </a:extLst>
          </p:cNvPr>
          <p:cNvSpPr/>
          <p:nvPr/>
        </p:nvSpPr>
        <p:spPr>
          <a:xfrm>
            <a:off x="5957693" y="5683952"/>
            <a:ext cx="137160" cy="13716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B989E1E8-6E3F-4DDA-27A3-111B69293B1D}"/>
              </a:ext>
            </a:extLst>
          </p:cNvPr>
          <p:cNvSpPr/>
          <p:nvPr/>
        </p:nvSpPr>
        <p:spPr>
          <a:xfrm>
            <a:off x="6419826" y="5280260"/>
            <a:ext cx="137160" cy="137160"/>
          </a:xfrm>
          <a:prstGeom prst="ellipse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703675A8-AA06-31BC-8978-F3E9F77B527C}"/>
              </a:ext>
            </a:extLst>
          </p:cNvPr>
          <p:cNvSpPr/>
          <p:nvPr/>
        </p:nvSpPr>
        <p:spPr>
          <a:xfrm>
            <a:off x="7020812" y="4783090"/>
            <a:ext cx="137160" cy="13716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1AF7EFF9-5FD9-9716-A7D2-0D8B46781C21}"/>
              </a:ext>
            </a:extLst>
          </p:cNvPr>
          <p:cNvSpPr/>
          <p:nvPr/>
        </p:nvSpPr>
        <p:spPr>
          <a:xfrm>
            <a:off x="8780458" y="6342099"/>
            <a:ext cx="137160" cy="137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C515A1E3-635B-07A8-7FB2-9A81288B4CB0}"/>
              </a:ext>
            </a:extLst>
          </p:cNvPr>
          <p:cNvSpPr/>
          <p:nvPr/>
        </p:nvSpPr>
        <p:spPr>
          <a:xfrm>
            <a:off x="9657284" y="5583503"/>
            <a:ext cx="137160" cy="137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31A2104F-117B-88D0-77E4-DBB7CB3BDF64}"/>
              </a:ext>
            </a:extLst>
          </p:cNvPr>
          <p:cNvSpPr/>
          <p:nvPr/>
        </p:nvSpPr>
        <p:spPr>
          <a:xfrm>
            <a:off x="10748323" y="4561937"/>
            <a:ext cx="137160" cy="137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3745AEED-9CEE-8B26-6CA6-A17209A3D7A6}"/>
              </a:ext>
            </a:extLst>
          </p:cNvPr>
          <p:cNvSpPr/>
          <p:nvPr/>
        </p:nvSpPr>
        <p:spPr>
          <a:xfrm>
            <a:off x="9996229" y="5266933"/>
            <a:ext cx="137160" cy="137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D8282511-E276-7FFB-F377-32921CA827F1}"/>
              </a:ext>
            </a:extLst>
          </p:cNvPr>
          <p:cNvGrpSpPr/>
          <p:nvPr/>
        </p:nvGrpSpPr>
        <p:grpSpPr>
          <a:xfrm>
            <a:off x="8779188" y="4561937"/>
            <a:ext cx="2106295" cy="1917322"/>
            <a:chOff x="8779188" y="4561937"/>
            <a:chExt cx="2106295" cy="1917322"/>
          </a:xfrm>
        </p:grpSpPr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8FDC9027-9ED0-591A-3FBC-65EEAA086CE2}"/>
                </a:ext>
              </a:extLst>
            </p:cNvPr>
            <p:cNvSpPr/>
            <p:nvPr/>
          </p:nvSpPr>
          <p:spPr>
            <a:xfrm>
              <a:off x="9996229" y="5266933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39AB0FB7-3D0D-0368-7603-3123335748CD}"/>
                </a:ext>
              </a:extLst>
            </p:cNvPr>
            <p:cNvSpPr/>
            <p:nvPr/>
          </p:nvSpPr>
          <p:spPr>
            <a:xfrm>
              <a:off x="10748323" y="4561937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5BBC0A95-9C04-0DAD-B1B6-87E3CB8BFF9B}"/>
                </a:ext>
              </a:extLst>
            </p:cNvPr>
            <p:cNvSpPr/>
            <p:nvPr/>
          </p:nvSpPr>
          <p:spPr>
            <a:xfrm>
              <a:off x="9656014" y="5583503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71D6763A-15AB-E21A-5AA5-F9D1AD1AC50E}"/>
                </a:ext>
              </a:extLst>
            </p:cNvPr>
            <p:cNvSpPr/>
            <p:nvPr/>
          </p:nvSpPr>
          <p:spPr>
            <a:xfrm>
              <a:off x="8779188" y="6342099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C762127E-EC5B-5543-8848-15DF0A3B4963}"/>
              </a:ext>
            </a:extLst>
          </p:cNvPr>
          <p:cNvGrpSpPr/>
          <p:nvPr/>
        </p:nvGrpSpPr>
        <p:grpSpPr>
          <a:xfrm>
            <a:off x="5298280" y="4536703"/>
            <a:ext cx="2113979" cy="1832798"/>
            <a:chOff x="8756136" y="4631093"/>
            <a:chExt cx="2113979" cy="1832798"/>
          </a:xfrm>
        </p:grpSpPr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B48DDE43-4595-A9A7-6030-4D2B46413C52}"/>
                </a:ext>
              </a:extLst>
            </p:cNvPr>
            <p:cNvSpPr/>
            <p:nvPr/>
          </p:nvSpPr>
          <p:spPr>
            <a:xfrm>
              <a:off x="9980861" y="5282301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69ECF859-9456-C98C-87B1-2DB58660D8A0}"/>
                </a:ext>
              </a:extLst>
            </p:cNvPr>
            <p:cNvSpPr/>
            <p:nvPr/>
          </p:nvSpPr>
          <p:spPr>
            <a:xfrm>
              <a:off x="10732955" y="4631093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2D1CCF83-032A-77CC-D12B-C0B0D86E9339}"/>
                </a:ext>
              </a:extLst>
            </p:cNvPr>
            <p:cNvSpPr/>
            <p:nvPr/>
          </p:nvSpPr>
          <p:spPr>
            <a:xfrm>
              <a:off x="9648330" y="5575819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79042B5C-B061-9BB4-3E35-61BD2030188B}"/>
                </a:ext>
              </a:extLst>
            </p:cNvPr>
            <p:cNvSpPr/>
            <p:nvPr/>
          </p:nvSpPr>
          <p:spPr>
            <a:xfrm>
              <a:off x="8756136" y="6326731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45" name="Oval 144">
            <a:extLst>
              <a:ext uri="{FF2B5EF4-FFF2-40B4-BE49-F238E27FC236}">
                <a16:creationId xmlns:a16="http://schemas.microsoft.com/office/drawing/2014/main" id="{8AA92A42-26A4-6392-E8AA-863755CC5D97}"/>
              </a:ext>
            </a:extLst>
          </p:cNvPr>
          <p:cNvSpPr/>
          <p:nvPr/>
        </p:nvSpPr>
        <p:spPr>
          <a:xfrm>
            <a:off x="8675054" y="6444058"/>
            <a:ext cx="137160" cy="137160"/>
          </a:xfrm>
          <a:prstGeom prst="ellipse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9DC723B6-A339-77CF-E7E2-1000424F65BE}"/>
              </a:ext>
            </a:extLst>
          </p:cNvPr>
          <p:cNvSpPr/>
          <p:nvPr/>
        </p:nvSpPr>
        <p:spPr>
          <a:xfrm>
            <a:off x="9406529" y="5774880"/>
            <a:ext cx="137160" cy="13716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9354132F-41F4-DC79-F3D0-BFA07646496C}"/>
              </a:ext>
            </a:extLst>
          </p:cNvPr>
          <p:cNvSpPr/>
          <p:nvPr/>
        </p:nvSpPr>
        <p:spPr>
          <a:xfrm>
            <a:off x="9907082" y="5340452"/>
            <a:ext cx="137160" cy="137160"/>
          </a:xfrm>
          <a:prstGeom prst="ellipse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6DA9DC35-5494-D22C-3863-4026C418B2A0}"/>
              </a:ext>
            </a:extLst>
          </p:cNvPr>
          <p:cNvSpPr/>
          <p:nvPr/>
        </p:nvSpPr>
        <p:spPr>
          <a:xfrm>
            <a:off x="10477332" y="4812546"/>
            <a:ext cx="137160" cy="13716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546652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77005-A27C-83C4-60C3-DB8B565A1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-up of a grid&#10;&#10;AI-generated content may be incorrect.">
            <a:extLst>
              <a:ext uri="{FF2B5EF4-FFF2-40B4-BE49-F238E27FC236}">
                <a16:creationId xmlns:a16="http://schemas.microsoft.com/office/drawing/2014/main" id="{DCC1B7EA-C206-3103-B873-ADD9B7C38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429000"/>
            <a:ext cx="3273552" cy="32735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4E037C-A974-E001-9805-30224E441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(2)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6BCAE0-FFE8-22A5-116E-5ED4000F3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Numerical Stability</a:t>
            </a:r>
            <a:r>
              <a:rPr lang="en-US" dirty="0"/>
              <a:t>:</a:t>
            </a:r>
          </a:p>
          <a:p>
            <a:pPr lvl="1">
              <a:buFont typeface="Wingdings" panose="05000000000000000000" pitchFamily="2" charset="2"/>
              <a:buChar char="û"/>
            </a:pPr>
            <a:r>
              <a:rPr lang="en-US" dirty="0"/>
              <a:t>Clipping to the grid can introduce sliver triangles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10" descr="A grid with a grid and a rectangle&#10;&#10;AI-generated content may be incorrect.">
            <a:extLst>
              <a:ext uri="{FF2B5EF4-FFF2-40B4-BE49-F238E27FC236}">
                <a16:creationId xmlns:a16="http://schemas.microsoft.com/office/drawing/2014/main" id="{A952E2BB-EC36-4432-FF43-1E81C7D2C8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916" y="3200399"/>
            <a:ext cx="3657600" cy="3657600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9AC290F-A64D-B4C5-0584-1CD80A180173}"/>
              </a:ext>
            </a:extLst>
          </p:cNvPr>
          <p:cNvSpPr/>
          <p:nvPr/>
        </p:nvSpPr>
        <p:spPr>
          <a:xfrm>
            <a:off x="8466138" y="4718049"/>
            <a:ext cx="273050" cy="139700"/>
          </a:xfrm>
          <a:custGeom>
            <a:avLst/>
            <a:gdLst>
              <a:gd name="connsiteX0" fmla="*/ 0 w 219075"/>
              <a:gd name="connsiteY0" fmla="*/ 73025 h 107950"/>
              <a:gd name="connsiteX1" fmla="*/ 193675 w 219075"/>
              <a:gd name="connsiteY1" fmla="*/ 107950 h 107950"/>
              <a:gd name="connsiteX2" fmla="*/ 219075 w 219075"/>
              <a:gd name="connsiteY2" fmla="*/ 0 h 107950"/>
              <a:gd name="connsiteX3" fmla="*/ 0 w 219075"/>
              <a:gd name="connsiteY3" fmla="*/ 73025 h 107950"/>
              <a:gd name="connsiteX0" fmla="*/ 0 w 225425"/>
              <a:gd name="connsiteY0" fmla="*/ 79375 h 107950"/>
              <a:gd name="connsiteX1" fmla="*/ 200025 w 225425"/>
              <a:gd name="connsiteY1" fmla="*/ 107950 h 107950"/>
              <a:gd name="connsiteX2" fmla="*/ 225425 w 225425"/>
              <a:gd name="connsiteY2" fmla="*/ 0 h 107950"/>
              <a:gd name="connsiteX3" fmla="*/ 0 w 225425"/>
              <a:gd name="connsiteY3" fmla="*/ 79375 h 107950"/>
              <a:gd name="connsiteX0" fmla="*/ 0 w 225425"/>
              <a:gd name="connsiteY0" fmla="*/ 79375 h 114300"/>
              <a:gd name="connsiteX1" fmla="*/ 201612 w 225425"/>
              <a:gd name="connsiteY1" fmla="*/ 114300 h 114300"/>
              <a:gd name="connsiteX2" fmla="*/ 225425 w 225425"/>
              <a:gd name="connsiteY2" fmla="*/ 0 h 114300"/>
              <a:gd name="connsiteX3" fmla="*/ 0 w 225425"/>
              <a:gd name="connsiteY3" fmla="*/ 79375 h 114300"/>
              <a:gd name="connsiteX0" fmla="*/ 0 w 225425"/>
              <a:gd name="connsiteY0" fmla="*/ 84138 h 114300"/>
              <a:gd name="connsiteX1" fmla="*/ 201612 w 225425"/>
              <a:gd name="connsiteY1" fmla="*/ 114300 h 114300"/>
              <a:gd name="connsiteX2" fmla="*/ 225425 w 225425"/>
              <a:gd name="connsiteY2" fmla="*/ 0 h 114300"/>
              <a:gd name="connsiteX3" fmla="*/ 0 w 225425"/>
              <a:gd name="connsiteY3" fmla="*/ 84138 h 114300"/>
              <a:gd name="connsiteX0" fmla="*/ 0 w 401637"/>
              <a:gd name="connsiteY0" fmla="*/ 84138 h 109537"/>
              <a:gd name="connsiteX1" fmla="*/ 401637 w 401637"/>
              <a:gd name="connsiteY1" fmla="*/ 109537 h 109537"/>
              <a:gd name="connsiteX2" fmla="*/ 225425 w 401637"/>
              <a:gd name="connsiteY2" fmla="*/ 0 h 109537"/>
              <a:gd name="connsiteX3" fmla="*/ 0 w 401637"/>
              <a:gd name="connsiteY3" fmla="*/ 84138 h 109537"/>
              <a:gd name="connsiteX0" fmla="*/ 0 w 428625"/>
              <a:gd name="connsiteY0" fmla="*/ 106363 h 131762"/>
              <a:gd name="connsiteX1" fmla="*/ 401637 w 428625"/>
              <a:gd name="connsiteY1" fmla="*/ 131762 h 131762"/>
              <a:gd name="connsiteX2" fmla="*/ 428625 w 428625"/>
              <a:gd name="connsiteY2" fmla="*/ 0 h 131762"/>
              <a:gd name="connsiteX3" fmla="*/ 0 w 428625"/>
              <a:gd name="connsiteY3" fmla="*/ 106363 h 131762"/>
              <a:gd name="connsiteX0" fmla="*/ 0 w 428625"/>
              <a:gd name="connsiteY0" fmla="*/ 106363 h 134937"/>
              <a:gd name="connsiteX1" fmla="*/ 415925 w 428625"/>
              <a:gd name="connsiteY1" fmla="*/ 134937 h 134937"/>
              <a:gd name="connsiteX2" fmla="*/ 428625 w 428625"/>
              <a:gd name="connsiteY2" fmla="*/ 0 h 134937"/>
              <a:gd name="connsiteX3" fmla="*/ 0 w 428625"/>
              <a:gd name="connsiteY3" fmla="*/ 106363 h 134937"/>
              <a:gd name="connsiteX0" fmla="*/ 0 w 238125"/>
              <a:gd name="connsiteY0" fmla="*/ 92076 h 134937"/>
              <a:gd name="connsiteX1" fmla="*/ 225425 w 238125"/>
              <a:gd name="connsiteY1" fmla="*/ 134937 h 134937"/>
              <a:gd name="connsiteX2" fmla="*/ 238125 w 238125"/>
              <a:gd name="connsiteY2" fmla="*/ 0 h 134937"/>
              <a:gd name="connsiteX3" fmla="*/ 0 w 238125"/>
              <a:gd name="connsiteY3" fmla="*/ 92076 h 134937"/>
              <a:gd name="connsiteX0" fmla="*/ 0 w 266700"/>
              <a:gd name="connsiteY0" fmla="*/ 98426 h 134937"/>
              <a:gd name="connsiteX1" fmla="*/ 254000 w 266700"/>
              <a:gd name="connsiteY1" fmla="*/ 134937 h 134937"/>
              <a:gd name="connsiteX2" fmla="*/ 266700 w 266700"/>
              <a:gd name="connsiteY2" fmla="*/ 0 h 134937"/>
              <a:gd name="connsiteX3" fmla="*/ 0 w 266700"/>
              <a:gd name="connsiteY3" fmla="*/ 98426 h 134937"/>
              <a:gd name="connsiteX0" fmla="*/ 0 w 271462"/>
              <a:gd name="connsiteY0" fmla="*/ 96839 h 134937"/>
              <a:gd name="connsiteX1" fmla="*/ 258762 w 271462"/>
              <a:gd name="connsiteY1" fmla="*/ 134937 h 134937"/>
              <a:gd name="connsiteX2" fmla="*/ 271462 w 271462"/>
              <a:gd name="connsiteY2" fmla="*/ 0 h 134937"/>
              <a:gd name="connsiteX3" fmla="*/ 0 w 271462"/>
              <a:gd name="connsiteY3" fmla="*/ 96839 h 134937"/>
              <a:gd name="connsiteX0" fmla="*/ 0 w 273050"/>
              <a:gd name="connsiteY0" fmla="*/ 101602 h 139700"/>
              <a:gd name="connsiteX1" fmla="*/ 258762 w 273050"/>
              <a:gd name="connsiteY1" fmla="*/ 139700 h 139700"/>
              <a:gd name="connsiteX2" fmla="*/ 273050 w 273050"/>
              <a:gd name="connsiteY2" fmla="*/ 0 h 139700"/>
              <a:gd name="connsiteX3" fmla="*/ 0 w 273050"/>
              <a:gd name="connsiteY3" fmla="*/ 101602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050" h="139700">
                <a:moveTo>
                  <a:pt x="0" y="101602"/>
                </a:moveTo>
                <a:lnTo>
                  <a:pt x="258762" y="139700"/>
                </a:lnTo>
                <a:lnTo>
                  <a:pt x="273050" y="0"/>
                </a:lnTo>
                <a:lnTo>
                  <a:pt x="0" y="10160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DDD50AF-3C4D-B9A0-8A4E-51DC928057EE}"/>
              </a:ext>
            </a:extLst>
          </p:cNvPr>
          <p:cNvSpPr/>
          <p:nvPr/>
        </p:nvSpPr>
        <p:spPr>
          <a:xfrm>
            <a:off x="4033837" y="5118100"/>
            <a:ext cx="49519" cy="47624"/>
          </a:xfrm>
          <a:custGeom>
            <a:avLst/>
            <a:gdLst>
              <a:gd name="connsiteX0" fmla="*/ 0 w 106363"/>
              <a:gd name="connsiteY0" fmla="*/ 133350 h 138112"/>
              <a:gd name="connsiteX1" fmla="*/ 103188 w 106363"/>
              <a:gd name="connsiteY1" fmla="*/ 138112 h 138112"/>
              <a:gd name="connsiteX2" fmla="*/ 106363 w 106363"/>
              <a:gd name="connsiteY2" fmla="*/ 0 h 138112"/>
              <a:gd name="connsiteX3" fmla="*/ 0 w 106363"/>
              <a:gd name="connsiteY3" fmla="*/ 133350 h 138112"/>
              <a:gd name="connsiteX0" fmla="*/ 0 w 69851"/>
              <a:gd name="connsiteY0" fmla="*/ 130175 h 138112"/>
              <a:gd name="connsiteX1" fmla="*/ 66676 w 69851"/>
              <a:gd name="connsiteY1" fmla="*/ 138112 h 138112"/>
              <a:gd name="connsiteX2" fmla="*/ 69851 w 69851"/>
              <a:gd name="connsiteY2" fmla="*/ 0 h 138112"/>
              <a:gd name="connsiteX3" fmla="*/ 0 w 69851"/>
              <a:gd name="connsiteY3" fmla="*/ 130175 h 138112"/>
              <a:gd name="connsiteX0" fmla="*/ 0 w 66717"/>
              <a:gd name="connsiteY0" fmla="*/ 46037 h 53974"/>
              <a:gd name="connsiteX1" fmla="*/ 66676 w 66717"/>
              <a:gd name="connsiteY1" fmla="*/ 53974 h 53974"/>
              <a:gd name="connsiteX2" fmla="*/ 49214 w 66717"/>
              <a:gd name="connsiteY2" fmla="*/ 0 h 53974"/>
              <a:gd name="connsiteX3" fmla="*/ 0 w 66717"/>
              <a:gd name="connsiteY3" fmla="*/ 46037 h 53974"/>
              <a:gd name="connsiteX0" fmla="*/ 0 w 49214"/>
              <a:gd name="connsiteY0" fmla="*/ 46037 h 49211"/>
              <a:gd name="connsiteX1" fmla="*/ 41276 w 49214"/>
              <a:gd name="connsiteY1" fmla="*/ 49211 h 49211"/>
              <a:gd name="connsiteX2" fmla="*/ 49214 w 49214"/>
              <a:gd name="connsiteY2" fmla="*/ 0 h 49211"/>
              <a:gd name="connsiteX3" fmla="*/ 0 w 49214"/>
              <a:gd name="connsiteY3" fmla="*/ 46037 h 49211"/>
              <a:gd name="connsiteX0" fmla="*/ 0 w 49519"/>
              <a:gd name="connsiteY0" fmla="*/ 46037 h 47624"/>
              <a:gd name="connsiteX1" fmla="*/ 49214 w 49519"/>
              <a:gd name="connsiteY1" fmla="*/ 47624 h 47624"/>
              <a:gd name="connsiteX2" fmla="*/ 49214 w 49519"/>
              <a:gd name="connsiteY2" fmla="*/ 0 h 47624"/>
              <a:gd name="connsiteX3" fmla="*/ 0 w 49519"/>
              <a:gd name="connsiteY3" fmla="*/ 46037 h 47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19" h="47624">
                <a:moveTo>
                  <a:pt x="0" y="46037"/>
                </a:moveTo>
                <a:cubicBezTo>
                  <a:pt x="34396" y="47624"/>
                  <a:pt x="14818" y="46037"/>
                  <a:pt x="49214" y="47624"/>
                </a:cubicBezTo>
                <a:cubicBezTo>
                  <a:pt x="50272" y="1587"/>
                  <a:pt x="48156" y="46037"/>
                  <a:pt x="49214" y="0"/>
                </a:cubicBezTo>
                <a:lnTo>
                  <a:pt x="0" y="4603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06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DBB7B-498A-43B4-D327-96A0CB695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3D724-C993-4D81-189C-638299F9D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Gradient-Domain: Filtering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A132EE5-71AB-11A7-22E2-A320127344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Create an image similar to the input,</a:t>
                </a:r>
                <a:br>
                  <a:rPr lang="en-US" dirty="0">
                    <a:ea typeface="Cambria Math" panose="02040503050406030204" pitchFamily="18" charset="0"/>
                  </a:rPr>
                </a:br>
                <a:r>
                  <a:rPr lang="en-US" dirty="0">
                    <a:ea typeface="Cambria Math" panose="02040503050406030204" pitchFamily="18" charset="0"/>
                  </a:rPr>
                  <a:t>with amplified/dampened gradients.</a:t>
                </a:r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Letting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be the gradient modulation factor: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𝑖𝑛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m:rPr>
                                      <m:nor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p>
                                      <m:r>
                                        <a:rPr lang="en-US" b="0" i="1">
                                          <a:latin typeface="Cambria Math" panose="02040503050406030204" pitchFamily="18" charset="0"/>
                                        </a:rPr>
                                        <m:t>𝑖𝑛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A132EE5-71AB-11A7-22E2-A320127344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A4AE6C5A-3FC2-C009-B54B-DDCAFB287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756" y="433275"/>
            <a:ext cx="3746044" cy="2461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33E2AC-BD05-848E-DF6D-ED2F00A83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404" y="3612411"/>
            <a:ext cx="3747865" cy="24615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475D5A2-3E8E-3EB0-D061-1BF88C0C8F14}"/>
                  </a:ext>
                </a:extLst>
              </p:cNvPr>
              <p:cNvSpPr txBox="1"/>
              <p:nvPr/>
            </p:nvSpPr>
            <p:spPr>
              <a:xfrm>
                <a:off x="10136159" y="3015809"/>
                <a:ext cx="9892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475D5A2-3E8E-3EB0-D061-1BF88C0C8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6159" y="3015809"/>
                <a:ext cx="989245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20">
            <a:extLst>
              <a:ext uri="{FF2B5EF4-FFF2-40B4-BE49-F238E27FC236}">
                <a16:creationId xmlns:a16="http://schemas.microsoft.com/office/drawing/2014/main" id="{518A6679-CEA1-FB4C-43F6-69316D6BA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4756" y="97763"/>
            <a:ext cx="37460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1600" dirty="0"/>
              <a:t>[Bhat </a:t>
            </a:r>
            <a:r>
              <a:rPr lang="en-US" sz="1600" i="1" dirty="0"/>
              <a:t>et al</a:t>
            </a:r>
            <a:r>
              <a:rPr lang="en-US" sz="1600" dirty="0"/>
              <a:t>. 2008]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FA626C55-CB52-64B5-FE59-414138BF8A12}"/>
              </a:ext>
            </a:extLst>
          </p:cNvPr>
          <p:cNvSpPr/>
          <p:nvPr/>
        </p:nvSpPr>
        <p:spPr>
          <a:xfrm>
            <a:off x="9849450" y="3045417"/>
            <a:ext cx="359278" cy="503695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816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AD031-0F7D-D917-1C5A-C821044F8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4CE85-BA5F-73F9-9373-04EC74A78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(2)</a:t>
            </a:r>
          </a:p>
        </p:txBody>
      </p:sp>
      <p:pic>
        <p:nvPicPr>
          <p:cNvPr id="11" name="Picture 10" descr="A grid with a grid and a rectangle&#10;&#10;AI-generated content may be incorrect.">
            <a:extLst>
              <a:ext uri="{FF2B5EF4-FFF2-40B4-BE49-F238E27FC236}">
                <a16:creationId xmlns:a16="http://schemas.microsoft.com/office/drawing/2014/main" id="{D73D0AB4-B638-5108-2CC1-AF28EF22A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916" y="3200399"/>
            <a:ext cx="3657600" cy="36576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CA42DD0-4282-AEB9-42BC-705717B2CBEE}"/>
              </a:ext>
            </a:extLst>
          </p:cNvPr>
          <p:cNvSpPr>
            <a:spLocks noChangeAspect="1"/>
          </p:cNvSpPr>
          <p:nvPr/>
        </p:nvSpPr>
        <p:spPr>
          <a:xfrm>
            <a:off x="3701080" y="4188025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B3EA9C5-DBCE-16B4-F11C-F0B9DDDAAD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u="sng" dirty="0"/>
                  <a:t>Numerical Stability</a:t>
                </a:r>
                <a:r>
                  <a:rPr lang="en-US" dirty="0"/>
                  <a:t>:</a:t>
                </a:r>
              </a:p>
              <a:p>
                <a:pPr lvl="1">
                  <a:buFont typeface="Wingdings" panose="05000000000000000000" pitchFamily="2" charset="2"/>
                  <a:buChar char="û"/>
                </a:pPr>
                <a:r>
                  <a:rPr lang="en-US" dirty="0"/>
                  <a:t>Clipping to the grid can introduce sliver triangles</a:t>
                </a:r>
              </a:p>
              <a:p>
                <a:pPr marL="798513" lvl="1" indent="-341313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Functions abruptly transition to zero</a:t>
                </a:r>
                <a:br>
                  <a:rPr lang="en-US" dirty="0"/>
                </a:br>
                <a:r>
                  <a:rPr lang="en-US" dirty="0"/>
                  <a:t>(particularly when corresponding vertex is close to a texel node)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B3EA9C5-DBCE-16B4-F11C-F0B9DDDAAD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4"/>
                <a:stretch>
                  <a:fillRect l="-1217" t="-1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CB897F37-4631-19F7-B671-4B415970F0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429000"/>
            <a:ext cx="3273552" cy="32735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052142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7AA13-F29C-06FE-9FE2-AB4B6E859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11CE02F-74D5-54AE-C291-68590B039637}"/>
              </a:ext>
            </a:extLst>
          </p:cNvPr>
          <p:cNvSpPr txBox="1"/>
          <p:nvPr/>
        </p:nvSpPr>
        <p:spPr>
          <a:xfrm>
            <a:off x="6018130" y="6209124"/>
            <a:ext cx="6173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https://www.cs.jhu.edu/~misha/Code/TextureSignalProcessing/</a:t>
            </a:r>
            <a:endParaRPr lang="en-US" dirty="0"/>
          </a:p>
          <a:p>
            <a:r>
              <a:rPr lang="en-US" dirty="0">
                <a:hlinkClick r:id="rId4"/>
              </a:rPr>
              <a:t>https://github.com/mkazhdan/TextureSignalProcessing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3009A-EAD3-BB78-46A2-F884D0CD1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6112"/>
            <a:ext cx="10515600" cy="24772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600" dirty="0"/>
              <a:t>Thank You!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09BF07D-B476-63C8-CF30-CC5756B9E694}"/>
              </a:ext>
            </a:extLst>
          </p:cNvPr>
          <p:cNvGrpSpPr/>
          <p:nvPr/>
        </p:nvGrpSpPr>
        <p:grpSpPr>
          <a:xfrm>
            <a:off x="31530" y="4766523"/>
            <a:ext cx="3943554" cy="1971777"/>
            <a:chOff x="0" y="0"/>
            <a:chExt cx="5486400" cy="2743200"/>
          </a:xfrm>
        </p:grpSpPr>
        <p:pic>
          <p:nvPicPr>
            <p:cNvPr id="14" name="Picture 13" descr="A black and white camel&#10;&#10;AI-generated content may be incorrect.">
              <a:extLst>
                <a:ext uri="{FF2B5EF4-FFF2-40B4-BE49-F238E27FC236}">
                  <a16:creationId xmlns:a16="http://schemas.microsoft.com/office/drawing/2014/main" id="{B04052E0-129F-8536-7BAD-127EED3C6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00" y="0"/>
              <a:ext cx="2743200" cy="2743200"/>
            </a:xfrm>
            <a:prstGeom prst="rect">
              <a:avLst/>
            </a:prstGeom>
          </p:spPr>
        </p:pic>
        <p:pic>
          <p:nvPicPr>
            <p:cNvPr id="16" name="Picture 15" descr="A white camel statue&#10;&#10;AI-generated content may be incorrect.">
              <a:extLst>
                <a:ext uri="{FF2B5EF4-FFF2-40B4-BE49-F238E27FC236}">
                  <a16:creationId xmlns:a16="http://schemas.microsoft.com/office/drawing/2014/main" id="{9C6CEF24-FE3F-9203-AA4F-99897C4B8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743200" cy="2743200"/>
            </a:xfrm>
            <a:prstGeom prst="rect">
              <a:avLst/>
            </a:prstGeom>
          </p:spPr>
        </p:pic>
      </p:grpSp>
      <p:sp>
        <p:nvSpPr>
          <p:cNvPr id="23" name="TextBox 22">
            <a:hlinkClick r:id="rId7" action="ppaction://hlinkfile"/>
            <a:extLst>
              <a:ext uri="{FF2B5EF4-FFF2-40B4-BE49-F238E27FC236}">
                <a16:creationId xmlns:a16="http://schemas.microsoft.com/office/drawing/2014/main" id="{1512A0E2-CE71-C413-B04D-AFC945889DB4}"/>
              </a:ext>
            </a:extLst>
          </p:cNvPr>
          <p:cNvSpPr txBox="1"/>
          <p:nvPr/>
        </p:nvSpPr>
        <p:spPr>
          <a:xfrm>
            <a:off x="31530" y="4766523"/>
            <a:ext cx="3943554" cy="2057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22A512C-4059-93F4-4297-C8AA6E570116}"/>
              </a:ext>
            </a:extLst>
          </p:cNvPr>
          <p:cNvGrpSpPr/>
          <p:nvPr/>
        </p:nvGrpSpPr>
        <p:grpSpPr>
          <a:xfrm>
            <a:off x="8308428" y="23649"/>
            <a:ext cx="3943553" cy="1971777"/>
            <a:chOff x="5486400" y="0"/>
            <a:chExt cx="5486400" cy="2743200"/>
          </a:xfrm>
        </p:grpSpPr>
        <p:pic>
          <p:nvPicPr>
            <p:cNvPr id="19" name="Picture 18" descr="A grey and white spotted bunny&#10;&#10;AI-generated content may be incorrect.">
              <a:extLst>
                <a:ext uri="{FF2B5EF4-FFF2-40B4-BE49-F238E27FC236}">
                  <a16:creationId xmlns:a16="http://schemas.microsoft.com/office/drawing/2014/main" id="{7E89D1E5-5B77-777E-B7A1-B21656D0E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0"/>
              <a:ext cx="2743200" cy="2743200"/>
            </a:xfrm>
            <a:prstGeom prst="rect">
              <a:avLst/>
            </a:prstGeom>
          </p:spPr>
        </p:pic>
        <p:pic>
          <p:nvPicPr>
            <p:cNvPr id="21" name="Picture 20" descr="A white rabbit statue&#10;&#10;AI-generated content may be incorrect.">
              <a:extLst>
                <a:ext uri="{FF2B5EF4-FFF2-40B4-BE49-F238E27FC236}">
                  <a16:creationId xmlns:a16="http://schemas.microsoft.com/office/drawing/2014/main" id="{544A8516-CB9C-05BB-3715-C0FD69F2D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400" y="0"/>
              <a:ext cx="2743200" cy="2743200"/>
            </a:xfrm>
            <a:prstGeom prst="rect">
              <a:avLst/>
            </a:prstGeom>
          </p:spPr>
        </p:pic>
      </p:grpSp>
      <p:sp>
        <p:nvSpPr>
          <p:cNvPr id="24" name="TextBox 23">
            <a:hlinkClick r:id="rId10" action="ppaction://hlinkfile"/>
            <a:extLst>
              <a:ext uri="{FF2B5EF4-FFF2-40B4-BE49-F238E27FC236}">
                <a16:creationId xmlns:a16="http://schemas.microsoft.com/office/drawing/2014/main" id="{189931E4-D21D-B823-2722-F677D0DA14BE}"/>
              </a:ext>
            </a:extLst>
          </p:cNvPr>
          <p:cNvSpPr txBox="1"/>
          <p:nvPr/>
        </p:nvSpPr>
        <p:spPr>
          <a:xfrm>
            <a:off x="8308428" y="23649"/>
            <a:ext cx="3858563" cy="2057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QR Code Image">
            <a:extLst>
              <a:ext uri="{FF2B5EF4-FFF2-40B4-BE49-F238E27FC236}">
                <a16:creationId xmlns:a16="http://schemas.microsoft.com/office/drawing/2014/main" id="{347BD7C7-1BEA-489E-2278-7F70B119D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2" y="23649"/>
            <a:ext cx="2327665" cy="232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443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C2D0A-F2E4-242B-92E5-C2FDA3216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04C72-C0B1-DB09-25D7-A9258096B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Gradient-Domain: Geometry Processing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78A43A-50CF-D5A0-3CC4-1DA0F6072FE4}"/>
              </a:ext>
            </a:extLst>
          </p:cNvPr>
          <p:cNvSpPr txBox="1"/>
          <p:nvPr/>
        </p:nvSpPr>
        <p:spPr>
          <a:xfrm>
            <a:off x="2525605" y="3429000"/>
            <a:ext cx="7158722" cy="1200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Discrete differential geometry allows us to extend this to triangle meshes</a:t>
            </a:r>
          </a:p>
        </p:txBody>
      </p:sp>
    </p:spTree>
    <p:extLst>
      <p:ext uri="{BB962C8B-B14F-4D97-AF65-F5344CB8AC3E}">
        <p14:creationId xmlns:p14="http://schemas.microsoft.com/office/powerpoint/2010/main" val="1670164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9C418-4ED0-E943-71A1-3CEDE2A05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5CDCE-EEAD-F32A-C690-161036A91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Gradient-Domain: Stitching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7A2230-7EB0-980C-E282-3AC5B6282C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ea typeface="Cambria Math" panose="02040503050406030204" pitchFamily="18" charset="0"/>
              </a:rPr>
              <a:t>Create a signal that:</a:t>
            </a:r>
          </a:p>
          <a:p>
            <a:pPr lvl="1"/>
            <a:r>
              <a:rPr lang="en-US" dirty="0">
                <a:ea typeface="Cambria Math" panose="02040503050406030204" pitchFamily="18" charset="0"/>
              </a:rPr>
              <a:t>Reproduces detail within the signals</a:t>
            </a:r>
          </a:p>
          <a:p>
            <a:pPr lvl="1"/>
            <a:r>
              <a:rPr lang="en-US" dirty="0">
                <a:ea typeface="Cambria Math" panose="02040503050406030204" pitchFamily="18" charset="0"/>
              </a:rPr>
              <a:t>Is smooth across signal boundaries</a:t>
            </a:r>
          </a:p>
        </p:txBody>
      </p:sp>
      <p:pic>
        <p:nvPicPr>
          <p:cNvPr id="3" name="Picture 4" descr="C:\Research\PoissonMesh\Data\Rooster\Results\misha.0.jpeg">
            <a:extLst>
              <a:ext uri="{FF2B5EF4-FFF2-40B4-BE49-F238E27FC236}">
                <a16:creationId xmlns:a16="http://schemas.microsoft.com/office/drawing/2014/main" id="{D967FA63-AA0B-6A1E-69E7-60F391C01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77228" y="3278606"/>
            <a:ext cx="3010912" cy="3010912"/>
          </a:xfrm>
          <a:prstGeom prst="rect">
            <a:avLst/>
          </a:prstGeom>
          <a:noFill/>
        </p:spPr>
      </p:pic>
      <p:sp>
        <p:nvSpPr>
          <p:cNvPr id="5" name="Right Arrow 16">
            <a:extLst>
              <a:ext uri="{FF2B5EF4-FFF2-40B4-BE49-F238E27FC236}">
                <a16:creationId xmlns:a16="http://schemas.microsoft.com/office/drawing/2014/main" id="{3F9544F6-9345-CD2A-07F8-E16E3078336A}"/>
              </a:ext>
            </a:extLst>
          </p:cNvPr>
          <p:cNvSpPr/>
          <p:nvPr/>
        </p:nvSpPr>
        <p:spPr>
          <a:xfrm>
            <a:off x="8792857" y="4559845"/>
            <a:ext cx="832805" cy="25624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:\Research\PoissonMesh\Data\Rooster\scan.xf.05.jpeg">
            <a:extLst>
              <a:ext uri="{FF2B5EF4-FFF2-40B4-BE49-F238E27FC236}">
                <a16:creationId xmlns:a16="http://schemas.microsoft.com/office/drawing/2014/main" id="{7349623F-7731-AED3-AADF-23F54741F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35060" y="3214544"/>
            <a:ext cx="1921858" cy="1921858"/>
          </a:xfrm>
          <a:prstGeom prst="rect">
            <a:avLst/>
          </a:prstGeom>
          <a:noFill/>
        </p:spPr>
      </p:pic>
      <p:pic>
        <p:nvPicPr>
          <p:cNvPr id="7" name="Picture 7" descr="C:\Research\PoissonMesh\Data\Rooster\scan.xf.01.jpeg">
            <a:extLst>
              <a:ext uri="{FF2B5EF4-FFF2-40B4-BE49-F238E27FC236}">
                <a16:creationId xmlns:a16="http://schemas.microsoft.com/office/drawing/2014/main" id="{7A3D8B2E-E934-8588-AC25-2C596DBEF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25698" y="3086420"/>
            <a:ext cx="1921858" cy="1921858"/>
          </a:xfrm>
          <a:prstGeom prst="rect">
            <a:avLst/>
          </a:prstGeom>
          <a:noFill/>
        </p:spPr>
      </p:pic>
      <p:pic>
        <p:nvPicPr>
          <p:cNvPr id="8" name="Picture 2" descr="C:\Research\PoissonMesh\Data\Rooster\rooster.bmp">
            <a:extLst>
              <a:ext uri="{FF2B5EF4-FFF2-40B4-BE49-F238E27FC236}">
                <a16:creationId xmlns:a16="http://schemas.microsoft.com/office/drawing/2014/main" id="{4FF8F843-9AFB-5190-2F55-46D53C7F2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51259" y="3342668"/>
            <a:ext cx="3013474" cy="3013474"/>
          </a:xfrm>
          <a:prstGeom prst="rect">
            <a:avLst/>
          </a:prstGeom>
          <a:noFill/>
        </p:spPr>
      </p:pic>
      <p:pic>
        <p:nvPicPr>
          <p:cNvPr id="9" name="Picture 12" descr="C:\Research\PoissonMesh\Data\Rooster\scan.xf.06.jpeg">
            <a:extLst>
              <a:ext uri="{FF2B5EF4-FFF2-40B4-BE49-F238E27FC236}">
                <a16:creationId xmlns:a16="http://schemas.microsoft.com/office/drawing/2014/main" id="{A6BAC4A8-36CF-3976-539E-86B19C92A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91308" y="4816093"/>
            <a:ext cx="1921858" cy="1921858"/>
          </a:xfrm>
          <a:prstGeom prst="rect">
            <a:avLst/>
          </a:prstGeom>
          <a:noFill/>
        </p:spPr>
      </p:pic>
      <p:pic>
        <p:nvPicPr>
          <p:cNvPr id="10" name="Picture 6" descr="C:\Research\PoissonMesh\Data\Rooster\scan.xf.00.jpeg">
            <a:extLst>
              <a:ext uri="{FF2B5EF4-FFF2-40B4-BE49-F238E27FC236}">
                <a16:creationId xmlns:a16="http://schemas.microsoft.com/office/drawing/2014/main" id="{F5AE3DAC-AD75-6134-09B2-4A9D4E703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49140" y="4431721"/>
            <a:ext cx="1921858" cy="1921858"/>
          </a:xfrm>
          <a:prstGeom prst="rect">
            <a:avLst/>
          </a:prstGeom>
          <a:noFill/>
        </p:spPr>
      </p:pic>
      <p:pic>
        <p:nvPicPr>
          <p:cNvPr id="11" name="Picture 5" descr="C:\Research\PoissonMesh\Data\Rooster\scan.xf.07.jpeg">
            <a:extLst>
              <a:ext uri="{FF2B5EF4-FFF2-40B4-BE49-F238E27FC236}">
                <a16:creationId xmlns:a16="http://schemas.microsoft.com/office/drawing/2014/main" id="{96694C79-1250-2E06-AF21-DA57B440A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10069" y="4944217"/>
            <a:ext cx="1921858" cy="1921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19076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24994</TotalTime>
  <Words>3560</Words>
  <Application>Microsoft Office PowerPoint</Application>
  <PresentationFormat>Widescreen</PresentationFormat>
  <Paragraphs>662</Paragraphs>
  <Slides>71</Slides>
  <Notes>70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8" baseType="lpstr">
      <vt:lpstr>Arial</vt:lpstr>
      <vt:lpstr>Calibri</vt:lpstr>
      <vt:lpstr>Calibri Light</vt:lpstr>
      <vt:lpstr>Cambria Math</vt:lpstr>
      <vt:lpstr>Comic Sans MS</vt:lpstr>
      <vt:lpstr>Wingdings</vt:lpstr>
      <vt:lpstr>Office Theme</vt:lpstr>
      <vt:lpstr>Signal-Processing within a Texture Atlas</vt:lpstr>
      <vt:lpstr>Outline</vt:lpstr>
      <vt:lpstr>Gradient-Domain: Image Processing</vt:lpstr>
      <vt:lpstr>Gradient-Domain: Stitching</vt:lpstr>
      <vt:lpstr>Gradient-Domain: Stitching</vt:lpstr>
      <vt:lpstr>Gradient-Domain: Filtering</vt:lpstr>
      <vt:lpstr>Gradient-Domain: Filtering</vt:lpstr>
      <vt:lpstr>Gradient-Domain: Geometry Processing</vt:lpstr>
      <vt:lpstr>Gradient-Domain: Stitching</vt:lpstr>
      <vt:lpstr>Gradient-Domain: Stitching</vt:lpstr>
      <vt:lpstr>Gradient-Domain: Filtering</vt:lpstr>
      <vt:lpstr>Gradient-Domain: Filtering</vt:lpstr>
      <vt:lpstr>Gradient-Domain: Filtering</vt:lpstr>
      <vt:lpstr>Motivation</vt:lpstr>
      <vt:lpstr>Outline</vt:lpstr>
      <vt:lpstr>Lagrange Elements (Recall)</vt:lpstr>
      <vt:lpstr>Lagrange Elements (Recall)</vt:lpstr>
      <vt:lpstr>Finite Elements</vt:lpstr>
      <vt:lpstr>Finite Elements</vt:lpstr>
      <vt:lpstr>Finite Elements</vt:lpstr>
      <vt:lpstr>Finite Elements</vt:lpstr>
      <vt:lpstr>Finite Elements</vt:lpstr>
      <vt:lpstr>Finite Elements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Finite Elements</vt:lpstr>
      <vt:lpstr>Finite Elements [Variation]</vt:lpstr>
      <vt:lpstr>Outline</vt:lpstr>
      <vt:lpstr>Derivatives</vt:lpstr>
      <vt:lpstr>Derivatives</vt:lpstr>
      <vt:lpstr>Finite Differences</vt:lpstr>
      <vt:lpstr>Finite Differences</vt:lpstr>
      <vt:lpstr>Finite Differences</vt:lpstr>
      <vt:lpstr>Finite Differences vs. Finite Elements</vt:lpstr>
      <vt:lpstr>Finite Differences vs. Finite Elements</vt:lpstr>
      <vt:lpstr>Whitney (Basis) Functions</vt:lpstr>
      <vt:lpstr>Derivatives [Variation]</vt:lpstr>
      <vt:lpstr>Outline</vt:lpstr>
      <vt:lpstr>Metrics</vt:lpstr>
      <vt:lpstr>Metrics: Triangle Meshes</vt:lpstr>
      <vt:lpstr>Metrics: Triangle Meshes</vt:lpstr>
      <vt:lpstr>Metrics: Textured Meshes</vt:lpstr>
      <vt:lpstr>Metrics: Textured Meshes</vt:lpstr>
      <vt:lpstr>Metrics: Textured Meshes</vt:lpstr>
      <vt:lpstr>Gradient Domain Processing</vt:lpstr>
      <vt:lpstr>Gradient Domain Processing</vt:lpstr>
      <vt:lpstr>Gradient Domain Processing</vt:lpstr>
      <vt:lpstr>Metrics [Variation]</vt:lpstr>
      <vt:lpstr>Outline</vt:lpstr>
      <vt:lpstr>Applications: Filtering</vt:lpstr>
      <vt:lpstr>Applications: Stitching</vt:lpstr>
      <vt:lpstr>Applications: Line Integral Convolution</vt:lpstr>
      <vt:lpstr>Applications: Geodesics in Heat</vt:lpstr>
      <vt:lpstr>Applications: Geodesics in Heat</vt:lpstr>
      <vt:lpstr>Applications: Geodesics in Heat</vt:lpstr>
      <vt:lpstr>Outline</vt:lpstr>
      <vt:lpstr>Conclusion</vt:lpstr>
      <vt:lpstr>Conclusion</vt:lpstr>
      <vt:lpstr>Conclusion</vt:lpstr>
      <vt:lpstr>Limitations (1)</vt:lpstr>
      <vt:lpstr>Limitations (1)</vt:lpstr>
      <vt:lpstr>Limitations (2)</vt:lpstr>
      <vt:lpstr>Limitations (2)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Poisson Reconstruction (beyond co-dimension one)</dc:title>
  <dc:creator>Misha Kazhdan</dc:creator>
  <cp:lastModifiedBy>Misha Kazhdan</cp:lastModifiedBy>
  <cp:revision>197</cp:revision>
  <dcterms:created xsi:type="dcterms:W3CDTF">2023-12-06T14:11:51Z</dcterms:created>
  <dcterms:modified xsi:type="dcterms:W3CDTF">2025-11-12T17:45:16Z</dcterms:modified>
</cp:coreProperties>
</file>