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6" r:id="rId2"/>
    <p:sldId id="499" r:id="rId3"/>
    <p:sldId id="489" r:id="rId4"/>
    <p:sldId id="496" r:id="rId5"/>
    <p:sldId id="497" r:id="rId6"/>
    <p:sldId id="448" r:id="rId7"/>
    <p:sldId id="1553" r:id="rId8"/>
    <p:sldId id="487" r:id="rId9"/>
    <p:sldId id="478" r:id="rId10"/>
    <p:sldId id="425" r:id="rId11"/>
    <p:sldId id="362" r:id="rId12"/>
    <p:sldId id="468" r:id="rId13"/>
    <p:sldId id="1549" r:id="rId14"/>
    <p:sldId id="479" r:id="rId15"/>
    <p:sldId id="1555" r:id="rId16"/>
    <p:sldId id="466" r:id="rId17"/>
    <p:sldId id="374" r:id="rId18"/>
    <p:sldId id="375" r:id="rId19"/>
    <p:sldId id="1518" r:id="rId20"/>
    <p:sldId id="408" r:id="rId21"/>
    <p:sldId id="377" r:id="rId22"/>
    <p:sldId id="1556" r:id="rId23"/>
    <p:sldId id="475" r:id="rId24"/>
    <p:sldId id="380" r:id="rId25"/>
    <p:sldId id="1557" r:id="rId26"/>
    <p:sldId id="491" r:id="rId27"/>
    <p:sldId id="494" r:id="rId28"/>
    <p:sldId id="495" r:id="rId29"/>
    <p:sldId id="457" r:id="rId30"/>
    <p:sldId id="385" r:id="rId31"/>
    <p:sldId id="386" r:id="rId32"/>
    <p:sldId id="1519" r:id="rId33"/>
    <p:sldId id="392" r:id="rId34"/>
    <p:sldId id="396" r:id="rId35"/>
    <p:sldId id="394" r:id="rId36"/>
    <p:sldId id="393" r:id="rId37"/>
    <p:sldId id="481" r:id="rId38"/>
    <p:sldId id="482" r:id="rId39"/>
    <p:sldId id="480" r:id="rId40"/>
    <p:sldId id="397" r:id="rId41"/>
    <p:sldId id="1527" r:id="rId42"/>
    <p:sldId id="1525" r:id="rId43"/>
    <p:sldId id="498" r:id="rId44"/>
    <p:sldId id="400" r:id="rId45"/>
    <p:sldId id="484" r:id="rId46"/>
    <p:sldId id="483" r:id="rId47"/>
    <p:sldId id="1546" r:id="rId48"/>
    <p:sldId id="1520" r:id="rId49"/>
    <p:sldId id="1428" r:id="rId50"/>
    <p:sldId id="1488" r:id="rId51"/>
    <p:sldId id="1489" r:id="rId52"/>
    <p:sldId id="1491" r:id="rId53"/>
    <p:sldId id="1424" r:id="rId54"/>
    <p:sldId id="1492" r:id="rId55"/>
    <p:sldId id="1493" r:id="rId56"/>
    <p:sldId id="1516" r:id="rId57"/>
    <p:sldId id="1507" r:id="rId58"/>
    <p:sldId id="1521" r:id="rId59"/>
    <p:sldId id="1517" r:id="rId60"/>
    <p:sldId id="1495" r:id="rId61"/>
    <p:sldId id="1438" r:id="rId62"/>
    <p:sldId id="1496" r:id="rId63"/>
    <p:sldId id="1509" r:id="rId64"/>
    <p:sldId id="1497" r:id="rId65"/>
    <p:sldId id="1500" r:id="rId66"/>
    <p:sldId id="1501" r:id="rId67"/>
    <p:sldId id="1502" r:id="rId68"/>
    <p:sldId id="1503" r:id="rId69"/>
    <p:sldId id="1522" r:id="rId70"/>
    <p:sldId id="1505" r:id="rId71"/>
    <p:sldId id="1510" r:id="rId72"/>
    <p:sldId id="1541" r:id="rId73"/>
    <p:sldId id="1543" r:id="rId74"/>
    <p:sldId id="1540" r:id="rId75"/>
    <p:sldId id="1545" r:id="rId76"/>
    <p:sldId id="1448" r:id="rId77"/>
    <p:sldId id="1513" r:id="rId78"/>
    <p:sldId id="1514" r:id="rId79"/>
    <p:sldId id="1512" r:id="rId80"/>
    <p:sldId id="404" r:id="rId81"/>
    <p:sldId id="1528" r:id="rId82"/>
    <p:sldId id="474" r:id="rId83"/>
    <p:sldId id="1538" r:id="rId84"/>
    <p:sldId id="1537" r:id="rId85"/>
    <p:sldId id="1539" r:id="rId86"/>
    <p:sldId id="391" r:id="rId87"/>
    <p:sldId id="1524" r:id="rId88"/>
    <p:sldId id="412" r:id="rId89"/>
    <p:sldId id="411" r:id="rId90"/>
    <p:sldId id="413" r:id="rId91"/>
    <p:sldId id="414" r:id="rId92"/>
    <p:sldId id="1552" r:id="rId93"/>
    <p:sldId id="424" r:id="rId94"/>
    <p:sldId id="154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8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661" autoAdjust="0"/>
  </p:normalViewPr>
  <p:slideViewPr>
    <p:cSldViewPr>
      <p:cViewPr varScale="1">
        <p:scale>
          <a:sx n="83" d="100"/>
          <a:sy n="83" d="100"/>
        </p:scale>
        <p:origin x="72" y="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6A997-6336-44EC-886D-B15FECD7258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9838C-A054-4D02-B90B-A75BA995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8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457200"/>
            <a:ext cx="5384800" cy="3028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505200"/>
            <a:ext cx="5943600" cy="5334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45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3B4B147-51EF-4A31-B6DA-CE69F58727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8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0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Describe the normal/color visualization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57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5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89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0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mass matrix, AKA the Gram matrix, evolving with the metric.</a:t>
            </a:r>
          </a:p>
          <a:p>
            <a:r>
              <a:rPr lang="en-US" dirty="0"/>
              <a:t>Note that the equation is just saying that the projection of the temporal derivative onto the function space should match the projection of the </a:t>
            </a:r>
            <a:r>
              <a:rPr lang="en-US" dirty="0" err="1"/>
              <a:t>the</a:t>
            </a:r>
            <a:r>
              <a:rPr lang="en-US" dirty="0"/>
              <a:t> Laplacian onto the function space.</a:t>
            </a:r>
          </a:p>
        </p:txBody>
      </p:sp>
    </p:spTree>
    <p:extLst>
      <p:ext uri="{BB962C8B-B14F-4D97-AF65-F5344CB8AC3E}">
        <p14:creationId xmlns:p14="http://schemas.microsoft.com/office/powerpoint/2010/main" val="2291335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We</a:t>
            </a:r>
            <a:r>
              <a:rPr lang="en-US" baseline="0" dirty="0"/>
              <a:t> are performing explicit integration. Analogous results hold when performing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8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18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93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13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50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91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45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56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12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44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836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21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8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40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we are “zooming in” at every time-step, the point is not “what do they converge to?”. It’s “how do they get there?”</a:t>
            </a:r>
          </a:p>
        </p:txBody>
      </p:sp>
    </p:spTree>
    <p:extLst>
      <p:ext uri="{BB962C8B-B14F-4D97-AF65-F5344CB8AC3E}">
        <p14:creationId xmlns:p14="http://schemas.microsoft.com/office/powerpoint/2010/main" val="2973880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even though the limit is a conformal parameterization, the flow does not have to be conformal on its way there.</a:t>
            </a:r>
          </a:p>
        </p:txBody>
      </p:sp>
    </p:spTree>
    <p:extLst>
      <p:ext uri="{BB962C8B-B14F-4D97-AF65-F5344CB8AC3E}">
        <p14:creationId xmlns:p14="http://schemas.microsoft.com/office/powerpoint/2010/main" val="2828747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even though the limit is a conformal parameterization, the flow does not have to be conformal on its way there.</a:t>
            </a:r>
          </a:p>
        </p:txBody>
      </p:sp>
    </p:spTree>
    <p:extLst>
      <p:ext uri="{BB962C8B-B14F-4D97-AF65-F5344CB8AC3E}">
        <p14:creationId xmlns:p14="http://schemas.microsoft.com/office/powerpoint/2010/main" val="25815024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639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inversions in terms of inversions of the embedding space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74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024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094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729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2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288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868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particular, if the center of mass is not at the origin, inverting along the direction opposite the center of mass will reduce the centering energy.</a:t>
            </a:r>
          </a:p>
        </p:txBody>
      </p:sp>
    </p:spTree>
    <p:extLst>
      <p:ext uri="{BB962C8B-B14F-4D97-AF65-F5344CB8AC3E}">
        <p14:creationId xmlns:p14="http://schemas.microsoft.com/office/powerpoint/2010/main" val="14278673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937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3B4B147-51EF-4A31-B6DA-CE69F58727E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420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596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589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288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45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95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6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89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normal/color visualization</a:t>
            </a:r>
          </a:p>
        </p:txBody>
      </p:sp>
    </p:spTree>
    <p:extLst>
      <p:ext uri="{BB962C8B-B14F-4D97-AF65-F5344CB8AC3E}">
        <p14:creationId xmlns:p14="http://schemas.microsoft.com/office/powerpoint/2010/main" val="5096723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normal/color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133173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65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</a:p>
          <a:p>
            <a:r>
              <a:rPr lang="en-US" dirty="0"/>
              <a:t>The</a:t>
            </a:r>
            <a:r>
              <a:rPr lang="en-US" baseline="0" dirty="0"/>
              <a:t> figure on the right is a cut-away of a water-tight surface of revolution.</a:t>
            </a:r>
            <a:endParaRPr lang="en-US" dirty="0"/>
          </a:p>
          <a:p>
            <a:r>
              <a:rPr lang="en-US" dirty="0"/>
              <a:t>For</a:t>
            </a:r>
            <a:r>
              <a:rPr lang="en-US" baseline="0" dirty="0"/>
              <a:t> the curve case, convex regions flow inward, concave regions flow out, and flat regions stay fixed. On surfaces the “flat” regions can still flow inward.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19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457200"/>
            <a:ext cx="53848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5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9.png"/><Relationship Id="rId7" Type="http://schemas.openxmlformats.org/officeDocument/2006/relationships/image" Target="../media/image3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362.png"/><Relationship Id="rId10" Type="http://schemas.openxmlformats.org/officeDocument/2006/relationships/image" Target="../media/image321.png"/><Relationship Id="rId4" Type="http://schemas.openxmlformats.org/officeDocument/2006/relationships/image" Target="../media/image30.jpeg"/><Relationship Id="rId9" Type="http://schemas.openxmlformats.org/officeDocument/2006/relationships/image" Target="../media/image18.jpg"/><Relationship Id="rId1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34.png"/><Relationship Id="rId3" Type="http://schemas.openxmlformats.org/officeDocument/2006/relationships/image" Target="../media/image322.png"/><Relationship Id="rId7" Type="http://schemas.openxmlformats.org/officeDocument/2006/relationships/image" Target="../media/image3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362.png"/><Relationship Id="rId10" Type="http://schemas.openxmlformats.org/officeDocument/2006/relationships/image" Target="../media/image321.png"/><Relationship Id="rId4" Type="http://schemas.openxmlformats.org/officeDocument/2006/relationships/image" Target="../media/image30.jpeg"/><Relationship Id="rId9" Type="http://schemas.openxmlformats.org/officeDocument/2006/relationships/image" Target="../media/image18.jpg"/><Relationship Id="rId14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8.png"/><Relationship Id="rId7" Type="http://schemas.openxmlformats.org/officeDocument/2006/relationships/image" Target="../media/image3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35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3" Type="http://schemas.openxmlformats.org/officeDocument/2006/relationships/image" Target="../media/image320.png"/><Relationship Id="rId7" Type="http://schemas.openxmlformats.org/officeDocument/2006/relationships/image" Target="../media/image371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370.png"/><Relationship Id="rId5" Type="http://schemas.openxmlformats.org/officeDocument/2006/relationships/image" Target="../media/image31.jpeg"/><Relationship Id="rId10" Type="http://schemas.openxmlformats.org/officeDocument/2006/relationships/image" Target="../media/image390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1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1.pn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1.png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2.png"/><Relationship Id="rId5" Type="http://schemas.openxmlformats.org/officeDocument/2006/relationships/image" Target="../media/image64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11.mp4"/><Relationship Id="rId7" Type="http://schemas.openxmlformats.org/officeDocument/2006/relationships/image" Target="../media/image7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60.png"/><Relationship Id="rId4" Type="http://schemas.openxmlformats.org/officeDocument/2006/relationships/video" Target="../media/media11.mp4"/><Relationship Id="rId9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openxmlformats.org/officeDocument/2006/relationships/image" Target="../media/image78.png"/><Relationship Id="rId3" Type="http://schemas.microsoft.com/office/2007/relationships/media" Target="../media/media11.mp4"/><Relationship Id="rId7" Type="http://schemas.microsoft.com/office/2007/relationships/media" Target="../media/media13.mp4"/><Relationship Id="rId12" Type="http://schemas.openxmlformats.org/officeDocument/2006/relationships/image" Target="../media/image7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75.png"/><Relationship Id="rId5" Type="http://schemas.microsoft.com/office/2007/relationships/media" Target="../media/media12.mp4"/><Relationship Id="rId15" Type="http://schemas.openxmlformats.org/officeDocument/2006/relationships/image" Target="../media/image660.png"/><Relationship Id="rId10" Type="http://schemas.openxmlformats.org/officeDocument/2006/relationships/image" Target="../media/image73.png"/><Relationship Id="rId4" Type="http://schemas.openxmlformats.org/officeDocument/2006/relationships/video" Target="../media/media11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60.png"/><Relationship Id="rId4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0.jpeg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jpeg"/><Relationship Id="rId7" Type="http://schemas.openxmlformats.org/officeDocument/2006/relationships/image" Target="../media/image80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500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3" Type="http://schemas.openxmlformats.org/officeDocument/2006/relationships/image" Target="../media/image81.jpeg"/><Relationship Id="rId12" Type="http://schemas.openxmlformats.org/officeDocument/2006/relationships/image" Target="../media/image8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3.jpeg"/><Relationship Id="rId5" Type="http://schemas.openxmlformats.org/officeDocument/2006/relationships/image" Target="../media/image80.jpeg"/><Relationship Id="rId10" Type="http://schemas.openxmlformats.org/officeDocument/2006/relationships/image" Target="../media/image109.png"/><Relationship Id="rId4" Type="http://schemas.openxmlformats.org/officeDocument/2006/relationships/image" Target="../media/image82.jpeg"/><Relationship Id="rId1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jpeg"/><Relationship Id="rId7" Type="http://schemas.openxmlformats.org/officeDocument/2006/relationships/image" Target="../media/image8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4.jpeg"/><Relationship Id="rId10" Type="http://schemas.openxmlformats.org/officeDocument/2006/relationships/image" Target="../media/image109.png"/><Relationship Id="rId4" Type="http://schemas.openxmlformats.org/officeDocument/2006/relationships/image" Target="../media/image83.jpeg"/><Relationship Id="rId9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image" Target="../media/image9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video" Target="../media/media17.mp4"/><Relationship Id="rId13" Type="http://schemas.openxmlformats.org/officeDocument/2006/relationships/image" Target="../media/image94.png"/><Relationship Id="rId3" Type="http://schemas.microsoft.com/office/2007/relationships/media" Target="../media/media15.mp4"/><Relationship Id="rId7" Type="http://schemas.microsoft.com/office/2007/relationships/media" Target="../media/media17.mp4"/><Relationship Id="rId12" Type="http://schemas.openxmlformats.org/officeDocument/2006/relationships/notesSlide" Target="../notesSlides/notesSlide53.xml"/><Relationship Id="rId17" Type="http://schemas.openxmlformats.org/officeDocument/2006/relationships/image" Target="../media/image103.png"/><Relationship Id="rId2" Type="http://schemas.openxmlformats.org/officeDocument/2006/relationships/video" Target="../media/media14.mp4"/><Relationship Id="rId16" Type="http://schemas.openxmlformats.org/officeDocument/2006/relationships/image" Target="../media/image102.png"/><Relationship Id="rId1" Type="http://schemas.microsoft.com/office/2007/relationships/media" Target="../media/media14.mp4"/><Relationship Id="rId6" Type="http://schemas.openxmlformats.org/officeDocument/2006/relationships/video" Target="../media/media16.mp4"/><Relationship Id="rId11" Type="http://schemas.openxmlformats.org/officeDocument/2006/relationships/slideLayout" Target="../slideLayouts/slideLayout2.xml"/><Relationship Id="rId5" Type="http://schemas.microsoft.com/office/2007/relationships/media" Target="../media/media16.mp4"/><Relationship Id="rId15" Type="http://schemas.openxmlformats.org/officeDocument/2006/relationships/image" Target="../media/image99.png"/><Relationship Id="rId10" Type="http://schemas.openxmlformats.org/officeDocument/2006/relationships/video" Target="../media/media18.mp4"/><Relationship Id="rId4" Type="http://schemas.openxmlformats.org/officeDocument/2006/relationships/video" Target="../media/media15.mp4"/><Relationship Id="rId9" Type="http://schemas.microsoft.com/office/2007/relationships/media" Target="../media/media18.mp4"/><Relationship Id="rId1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04.jpeg"/><Relationship Id="rId5" Type="http://schemas.openxmlformats.org/officeDocument/2006/relationships/image" Target="../media/image64.png"/><Relationship Id="rId4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105.jpe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530.png"/><Relationship Id="rId5" Type="http://schemas.openxmlformats.org/officeDocument/2006/relationships/image" Target="../media/image107.jpeg"/><Relationship Id="rId10" Type="http://schemas.openxmlformats.org/officeDocument/2006/relationships/image" Target="../media/image520.png"/><Relationship Id="rId4" Type="http://schemas.openxmlformats.org/officeDocument/2006/relationships/image" Target="../media/image106.jpeg"/><Relationship Id="rId9" Type="http://schemas.openxmlformats.org/officeDocument/2006/relationships/image" Target="../media/image48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7" Type="http://schemas.openxmlformats.org/officeDocument/2006/relationships/image" Target="../media/image580.pn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106.jpeg"/><Relationship Id="rId5" Type="http://schemas.openxmlformats.org/officeDocument/2006/relationships/image" Target="../media/image560.png"/><Relationship Id="rId10" Type="http://schemas.openxmlformats.org/officeDocument/2006/relationships/image" Target="../media/image105.jpeg"/><Relationship Id="rId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108.jpe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0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550.png"/><Relationship Id="rId11" Type="http://schemas.openxmlformats.org/officeDocument/2006/relationships/image" Target="../media/image600.png"/><Relationship Id="rId5" Type="http://schemas.openxmlformats.org/officeDocument/2006/relationships/image" Target="../media/image110.png"/><Relationship Id="rId10" Type="http://schemas.openxmlformats.org/officeDocument/2006/relationships/image" Target="../media/image590.png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5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111.jpe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0.png"/><Relationship Id="rId12" Type="http://schemas.openxmlformats.org/officeDocument/2006/relationships/image" Target="../media/image600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112.png"/><Relationship Id="rId11" Type="http://schemas.openxmlformats.org/officeDocument/2006/relationships/image" Target="../media/image590.png"/><Relationship Id="rId5" Type="http://schemas.openxmlformats.org/officeDocument/2006/relationships/image" Target="../media/image111.jpeg"/><Relationship Id="rId10" Type="http://schemas.openxmlformats.org/officeDocument/2006/relationships/image" Target="../media/image580.png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57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media" Target="../media/media22.mp4"/><Relationship Id="rId7" Type="http://schemas.openxmlformats.org/officeDocument/2006/relationships/image" Target="../media/image113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notesSlide" Target="../notesSlides/notesSlide6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2.mp4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115.jp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6"/>
            <a:ext cx="8534400" cy="1470025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Conformalized Mean Curvature Flow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Möbius Registration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67000" y="3886200"/>
            <a:ext cx="6858000" cy="17526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 w/ Jake Solomon, Miri Ben-Chen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Alex Baden, Keenan Crane</a:t>
            </a:r>
          </a:p>
        </p:txBody>
      </p:sp>
    </p:spTree>
    <p:extLst>
      <p:ext uri="{BB962C8B-B14F-4D97-AF65-F5344CB8AC3E}">
        <p14:creationId xmlns:p14="http://schemas.microsoft.com/office/powerpoint/2010/main" val="172505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Approach</a:t>
            </a:r>
            <a:r>
              <a:rPr lang="en-US" dirty="0"/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Identify “singularities” in the flow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Modify the flow to avoid them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black and white striped object&#10;&#10;Description automatically generated">
            <a:extLst>
              <a:ext uri="{FF2B5EF4-FFF2-40B4-BE49-F238E27FC236}">
                <a16:creationId xmlns:a16="http://schemas.microsoft.com/office/drawing/2014/main" id="{7C8A2DBF-A909-832A-C0D5-2BD14A4B4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64" y="3127248"/>
            <a:ext cx="3675888" cy="3675888"/>
          </a:xfrm>
          <a:prstGeom prst="rect">
            <a:avLst/>
          </a:prstGeom>
        </p:spPr>
      </p:pic>
      <p:pic>
        <p:nvPicPr>
          <p:cNvPr id="8" name="Picture 129" descr="C:\Talks\SGP-12 (cMCF)\dumbbell.2D.jpg">
            <a:extLst>
              <a:ext uri="{FF2B5EF4-FFF2-40B4-BE49-F238E27FC236}">
                <a16:creationId xmlns:a16="http://schemas.microsoft.com/office/drawing/2014/main" id="{6FC8E839-C220-FE41-33D4-749857F9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02" y="3121152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and white striped ball&#10;&#10;Description automatically generated">
            <a:extLst>
              <a:ext uri="{FF2B5EF4-FFF2-40B4-BE49-F238E27FC236}">
                <a16:creationId xmlns:a16="http://schemas.microsoft.com/office/drawing/2014/main" id="{711E2EB5-0A07-8EC0-8832-F795C4D8F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127248"/>
            <a:ext cx="3675888" cy="3675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C9B1A3E-6B99-1520-EBFB-06BBE9C09B58}"/>
                  </a:ext>
                </a:extLst>
              </p:cNvPr>
              <p:cNvSpPr/>
              <p:nvPr/>
            </p:nvSpPr>
            <p:spPr>
              <a:xfrm>
                <a:off x="2089768" y="6324600"/>
                <a:ext cx="8001000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In CS speak: “singularity”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“division by zero”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C9B1A3E-6B99-1520-EBFB-06BBE9C09B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68" y="6324600"/>
                <a:ext cx="8001000" cy="533400"/>
              </a:xfrm>
              <a:prstGeom prst="roundRect">
                <a:avLst/>
              </a:prstGeom>
              <a:blipFill>
                <a:blip r:embed="rId6"/>
                <a:stretch>
                  <a:fillRect l="-380" t="-15385" r="-456" b="-395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D8923CD1-EDDE-BF6A-E9BA-B3A53AB1041D}"/>
              </a:ext>
            </a:extLst>
          </p:cNvPr>
          <p:cNvSpPr/>
          <p:nvPr/>
        </p:nvSpPr>
        <p:spPr>
          <a:xfrm>
            <a:off x="3506853" y="4355208"/>
            <a:ext cx="166144" cy="11887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5C2676-BF3B-DD5B-7C37-C796714AB759}"/>
                  </a:ext>
                </a:extLst>
              </p:cNvPr>
              <p:cNvSpPr txBox="1"/>
              <p:nvPr/>
            </p:nvSpPr>
            <p:spPr>
              <a:xfrm>
                <a:off x="2057400" y="4648566"/>
                <a:ext cx="15284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curve waits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5C2676-BF3B-DD5B-7C37-C796714AB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648566"/>
                <a:ext cx="1528495" cy="646331"/>
              </a:xfrm>
              <a:prstGeom prst="rect">
                <a:avLst/>
              </a:prstGeom>
              <a:blipFill>
                <a:blip r:embed="rId7"/>
                <a:stretch>
                  <a:fillRect l="-3600" t="-5660" r="-20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20BD1D1D-CD24-99AF-B3F4-37C5A3A7691F}"/>
              </a:ext>
            </a:extLst>
          </p:cNvPr>
          <p:cNvSpPr/>
          <p:nvPr/>
        </p:nvSpPr>
        <p:spPr>
          <a:xfrm>
            <a:off x="6664333" y="4355208"/>
            <a:ext cx="166144" cy="11887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4FB174-78DC-EBE8-BE2F-4EF0D56096F4}"/>
                  </a:ext>
                </a:extLst>
              </p:cNvPr>
              <p:cNvSpPr txBox="1"/>
              <p:nvPr/>
            </p:nvSpPr>
            <p:spPr>
              <a:xfrm>
                <a:off x="4876800" y="4658614"/>
                <a:ext cx="18866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surface evolves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4FB174-78DC-EBE8-BE2F-4EF0D5609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658614"/>
                <a:ext cx="1886670" cy="646331"/>
              </a:xfrm>
              <a:prstGeom prst="rect">
                <a:avLst/>
              </a:prstGeom>
              <a:blipFill>
                <a:blip r:embed="rId8"/>
                <a:stretch>
                  <a:fillRect l="-2589" t="-4717" r="-194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43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Conformalized</a:t>
            </a:r>
            <a:r>
              <a:rPr lang="en-US" dirty="0"/>
              <a:t> Mean Curvature Flow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Signal/Geometry Smoothing</a:t>
            </a:r>
          </a:p>
          <a:p>
            <a:pPr lvl="1"/>
            <a:r>
              <a:rPr lang="en-US" dirty="0"/>
              <a:t>Discretization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Identifying and Modifying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Mobius Registration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4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and">
            <a:hlinkClick r:id="" action="ppaction://media"/>
            <a:extLst>
              <a:ext uri="{FF2B5EF4-FFF2-40B4-BE49-F238E27FC236}">
                <a16:creationId xmlns:a16="http://schemas.microsoft.com/office/drawing/2014/main" id="{A4CCDEE9-C150-4974-B741-E078A5BD3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848" y="3639312"/>
            <a:ext cx="3401568" cy="3401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Approach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Starting with a 2-manifold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, immersed via the mapping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F3159E-5BBA-4958-9BE6-83D864B3E6B1}"/>
                  </a:ext>
                </a:extLst>
              </p:cNvPr>
              <p:cNvSpPr txBox="1"/>
              <p:nvPr/>
            </p:nvSpPr>
            <p:spPr>
              <a:xfrm>
                <a:off x="8281548" y="6488668"/>
                <a:ext cx="903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F3159E-5BBA-4958-9BE6-83D864B3E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48" y="6488668"/>
                <a:ext cx="903774" cy="369332"/>
              </a:xfrm>
              <a:prstGeom prst="rect">
                <a:avLst/>
              </a:prstGeom>
              <a:blipFill>
                <a:blip r:embed="rId7"/>
                <a:stretch>
                  <a:fillRect t="-8197" r="-473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lorful object with a white background&#10;&#10;Description automatically generated">
            <a:extLst>
              <a:ext uri="{FF2B5EF4-FFF2-40B4-BE49-F238E27FC236}">
                <a16:creationId xmlns:a16="http://schemas.microsoft.com/office/drawing/2014/main" id="{C3A16944-C33B-B285-01AF-E52CA7569B7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6" y="3685032"/>
            <a:ext cx="3401568" cy="3401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69F362-DC09-4BE4-8787-E67EADCF255E}"/>
                  </a:ext>
                </a:extLst>
              </p:cNvPr>
              <p:cNvSpPr txBox="1"/>
              <p:nvPr/>
            </p:nvSpPr>
            <p:spPr>
              <a:xfrm>
                <a:off x="2749207" y="6477000"/>
                <a:ext cx="501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69F362-DC09-4BE4-8787-E67EADCF2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207" y="6477000"/>
                <a:ext cx="50148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2">
            <a:extLst>
              <a:ext uri="{FF2B5EF4-FFF2-40B4-BE49-F238E27FC236}">
                <a16:creationId xmlns:a16="http://schemas.microsoft.com/office/drawing/2014/main" id="{AA7869A2-4621-3457-002B-AD0B309ED494}"/>
              </a:ext>
            </a:extLst>
          </p:cNvPr>
          <p:cNvSpPr/>
          <p:nvPr/>
        </p:nvSpPr>
        <p:spPr>
          <a:xfrm flipV="1">
            <a:off x="4572000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F0F53-CE79-713D-5BF3-E6A4363BA5C3}"/>
                  </a:ext>
                </a:extLst>
              </p:cNvPr>
              <p:cNvSpPr txBox="1"/>
              <p:nvPr/>
            </p:nvSpPr>
            <p:spPr>
              <a:xfrm>
                <a:off x="5608321" y="6401214"/>
                <a:ext cx="526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F0F53-CE79-713D-5BF3-E6A4363BA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321" y="6401214"/>
                <a:ext cx="52604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8254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and">
            <a:hlinkClick r:id="" action="ppaction://media"/>
            <a:extLst>
              <a:ext uri="{FF2B5EF4-FFF2-40B4-BE49-F238E27FC236}">
                <a16:creationId xmlns:a16="http://schemas.microsoft.com/office/drawing/2014/main" id="{A4CCDEE9-C150-4974-B741-E078A5BD3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848" y="3639312"/>
            <a:ext cx="3401568" cy="3401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Approach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Starting with a 2-manifold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, immersed via the mapping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, we want to define a time-evolving family of maps: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describing a smoothing evolution: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   </m:t>
                      </m:r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389" t="-1425" r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F3159E-5BBA-4958-9BE6-83D864B3E6B1}"/>
                  </a:ext>
                </a:extLst>
              </p:cNvPr>
              <p:cNvSpPr txBox="1"/>
              <p:nvPr/>
            </p:nvSpPr>
            <p:spPr>
              <a:xfrm>
                <a:off x="8281548" y="6488668"/>
                <a:ext cx="88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F3159E-5BBA-4958-9BE6-83D864B3E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48" y="6488668"/>
                <a:ext cx="884216" cy="369332"/>
              </a:xfrm>
              <a:prstGeom prst="rect">
                <a:avLst/>
              </a:prstGeom>
              <a:blipFill>
                <a:blip r:embed="rId7"/>
                <a:stretch>
                  <a:fillRect t="-8197" r="-48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lorful object with a white background&#10;&#10;Description automatically generated">
            <a:extLst>
              <a:ext uri="{FF2B5EF4-FFF2-40B4-BE49-F238E27FC236}">
                <a16:creationId xmlns:a16="http://schemas.microsoft.com/office/drawing/2014/main" id="{C3A16944-C33B-B285-01AF-E52CA7569B7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6" y="3685032"/>
            <a:ext cx="3401568" cy="3401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69F362-DC09-4BE4-8787-E67EADCF255E}"/>
                  </a:ext>
                </a:extLst>
              </p:cNvPr>
              <p:cNvSpPr txBox="1"/>
              <p:nvPr/>
            </p:nvSpPr>
            <p:spPr>
              <a:xfrm>
                <a:off x="2749207" y="6477000"/>
                <a:ext cx="501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69F362-DC09-4BE4-8787-E67EADCF2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207" y="6477000"/>
                <a:ext cx="50148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2">
            <a:extLst>
              <a:ext uri="{FF2B5EF4-FFF2-40B4-BE49-F238E27FC236}">
                <a16:creationId xmlns:a16="http://schemas.microsoft.com/office/drawing/2014/main" id="{AA7869A2-4621-3457-002B-AD0B309ED494}"/>
              </a:ext>
            </a:extLst>
          </p:cNvPr>
          <p:cNvSpPr/>
          <p:nvPr/>
        </p:nvSpPr>
        <p:spPr>
          <a:xfrm flipV="1">
            <a:off x="4572000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F0F53-CE79-713D-5BF3-E6A4363BA5C3}"/>
                  </a:ext>
                </a:extLst>
              </p:cNvPr>
              <p:cNvSpPr txBox="1"/>
              <p:nvPr/>
            </p:nvSpPr>
            <p:spPr>
              <a:xfrm>
                <a:off x="5608321" y="6401214"/>
                <a:ext cx="506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F0F53-CE79-713D-5BF3-E6A4363BA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321" y="6401214"/>
                <a:ext cx="50648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2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Spatial 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Discretize by choosing a finite set of functions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 evolution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is represented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Symbol"/>
                      </a:rPr>
                      <m:t>:[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Symbol"/>
                      </a:rPr>
                      <m:t>,∞)→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sym typeface="Symbol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)⋅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0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0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Spatial 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Discretize by choosing a finite set of functions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 evolution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is represented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Symbol"/>
                      </a:rPr>
                      <m:t>:[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Symbol"/>
                      </a:rPr>
                      <m:t>,∞)→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sym typeface="Symbol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)⋅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0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DE3B41-B3F8-1825-3A1A-57619437D39B}"/>
                  </a:ext>
                </a:extLst>
              </p:cNvPr>
              <p:cNvSpPr txBox="1"/>
              <p:nvPr/>
            </p:nvSpPr>
            <p:spPr>
              <a:xfrm>
                <a:off x="1952848" y="1295400"/>
                <a:ext cx="8286307" cy="1537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ℳ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𝜕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       ∀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𝑖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∈[1,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</m:oMath>
                  </m:oMathPara>
                </a14:m>
                <a:endParaRPr lang="en-US" sz="3000" dirty="0"/>
              </a:p>
              <a:p>
                <a:endParaRPr lang="en-US" sz="3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DE3B41-B3F8-1825-3A1A-57619437D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848" y="1295400"/>
                <a:ext cx="8286307" cy="1537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7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Discretization (MCF)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ℳ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𝜕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3000" b="0" i="1" smtClean="0">
                          <a:latin typeface="Cambria Math" panose="02040503050406030204" pitchFamily="18" charset="0"/>
                          <a:sym typeface="Symbol"/>
                        </a:rPr>
                        <m:t>       ∀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𝑖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∈[1,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</m:oMath>
                  </m:oMathPara>
                </a14:m>
                <a:endParaRPr lang="en-US" sz="30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Or equivalently:</a:t>
                </a:r>
                <a:endParaRPr lang="en-US" i="1" dirty="0">
                  <a:latin typeface="Cambria Math" panose="02040503050406030204" pitchFamily="18" charset="0"/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1" i="0">
                              <a:latin typeface="Cambria Math" panose="02040503050406030204" pitchFamily="18" charset="0"/>
                              <a:sym typeface="Symbol"/>
                            </a:rPr>
                            <m:t>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𝐱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1" i="0">
                              <a:latin typeface="Cambria Math" panose="02040503050406030204" pitchFamily="18" charset="0"/>
                              <a:sym typeface="Symbol"/>
                            </a:rPr>
                            <m:t>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b="1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sym typeface="Symbol"/>
                            </a:rPr>
                            <m:t>𝐱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 the mass/stiffness matrices: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Temporal Discretization (MCF)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ℳ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𝜕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       ∀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𝑖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∈[1,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𝑛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]</m:t>
                      </m:r>
                    </m:oMath>
                  </m:oMathPara>
                </a14:m>
                <a:endParaRPr lang="en-US" sz="30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</a:t>
                </a:r>
                <a:r>
                  <a:rPr lang="en-US" dirty="0">
                    <a:sym typeface="Symbol"/>
                  </a:rPr>
                  <a:t>iscretizing over time, we get: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𝐌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𝐱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𝐱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giving the coefficients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sym typeface="Symbol"/>
                  </a:rPr>
                  <a:t> as the solution: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sym typeface="Symbol"/>
                            </a:rPr>
                            <m:t>𝐱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sym typeface="Symbol"/>
                            </a:rPr>
                            <m:t>𝐱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364196" y="3436434"/>
                <a:ext cx="8640699" cy="1074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p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  <a:sym typeface="Symbol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𝐱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+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𝐱</m:t>
                                  </m:r>
                                </m:e>
                              </m:acc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≈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sym typeface="Symbol"/>
                            </a:rPr>
                            <m:t>𝐌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  <a:sym typeface="Symbol"/>
                                </a:rPr>
                                <m:t>𝐱</m:t>
                              </m:r>
                            </m:e>
                          </m:acc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=−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sym typeface="Symbol"/>
                            </a:rPr>
                            <m:t>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3200" b="1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  <a:sym typeface="Symbol"/>
                            </a:rPr>
                            <m:t>𝐱</m:t>
                          </m:r>
                        </m:e>
                      </m:acc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3200" dirty="0">
                  <a:sym typeface="Symbol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4196" y="3436434"/>
                <a:ext cx="8640699" cy="1074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-228600" y="3473604"/>
            <a:ext cx="4191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5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25001 -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Discretization (MCF)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Implementation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(0)</m:t>
                    </m:r>
                  </m:oMath>
                </a14:m>
                <a:r>
                  <a:rPr lang="en-US" dirty="0">
                    <a:sym typeface="Symbol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=0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Compute the matrices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Solve for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:</a:t>
                </a:r>
                <a:br>
                  <a:rPr lang="en-US" dirty="0">
                    <a:latin typeface="Consolas" panose="020B0609020204030204" pitchFamily="49" charset="0"/>
                    <a:sym typeface="Symbol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endParaRPr lang="en-US" dirty="0">
                  <a:latin typeface="Consolas" panose="020B0609020204030204" pitchFamily="49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Goto step 1.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47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Conformalized</a:t>
            </a:r>
            <a:r>
              <a:rPr lang="en-US" dirty="0"/>
              <a:t> Mean Curvature Flow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Signal/Geometry Smoothing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Discretization</a:t>
            </a:r>
          </a:p>
          <a:p>
            <a:pPr lvl="1"/>
            <a:r>
              <a:rPr lang="en-US" dirty="0"/>
              <a:t>Identifying and Modifying</a:t>
            </a:r>
          </a:p>
          <a:p>
            <a:pPr lvl="2"/>
            <a:r>
              <a:rPr lang="en-US" dirty="0"/>
              <a:t>Division by zero</a:t>
            </a:r>
          </a:p>
          <a:p>
            <a:pPr lvl="2"/>
            <a:r>
              <a:rPr lang="en-US" dirty="0" err="1"/>
              <a:t>Conformalization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Möbius Registration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4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Smoothing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on a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sym typeface="Symbol"/>
                      </a:rPr>
                      <m:t>Ω</m:t>
                    </m:r>
                  </m:oMath>
                </a14:m>
                <a:r>
                  <a:rPr lang="en-US" dirty="0">
                    <a:sym typeface="Symbol"/>
                  </a:rPr>
                  <a:t>, the </a:t>
                </a:r>
                <a:r>
                  <a:rPr lang="en-US" u="sng" dirty="0">
                    <a:sym typeface="Symbol"/>
                  </a:rPr>
                  <a:t>smoothness</a:t>
                </a:r>
                <a:r>
                  <a:rPr lang="en-US" dirty="0">
                    <a:sym typeface="Symbol"/>
                  </a:rPr>
                  <a:t> of the signal is measured in terms of its Dirichlet Energy:</a:t>
                </a:r>
                <a:br>
                  <a:rPr lang="en-US" dirty="0">
                    <a:sym typeface="Symbo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𝐹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sym typeface="Symbol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To smooth the signal</a:t>
                </a:r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700" dirty="0">
                    <a:latin typeface="Consolas" panose="020B0609020204030204" pitchFamily="49" charset="0"/>
                  </a:rPr>
                  <a:t>Compute the energy gradient (at the current signal)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700" dirty="0">
                    <a:latin typeface="Consolas" panose="020B0609020204030204" pitchFamily="49" charset="0"/>
                  </a:rPr>
                  <a:t>Offset along the negative gradient direction</a:t>
                </a:r>
                <a:endParaRPr lang="en-US" sz="2700" i="1" dirty="0">
                  <a:latin typeface="Consolas" panose="020B0609020204030204" pitchFamily="49" charset="0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700" dirty="0">
                    <a:latin typeface="Consolas" panose="020B0609020204030204" pitchFamily="49" charset="0"/>
                  </a:rPr>
                  <a:t>Repeat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9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ym typeface="Symbol"/>
              </a:rPr>
              <a:t>As the surface evolves, the metric changes.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If we scale a patch of surface</a:t>
            </a:r>
          </a:p>
          <a:p>
            <a:pPr lvl="1"/>
            <a:r>
              <a:rPr lang="en-US" dirty="0">
                <a:sym typeface="Symbol"/>
              </a:rPr>
              <a:t>Areas increase</a:t>
            </a:r>
          </a:p>
          <a:p>
            <a:pPr lvl="1"/>
            <a:r>
              <a:rPr lang="en-US" dirty="0">
                <a:sym typeface="Symbol"/>
              </a:rPr>
              <a:t>Gradients decrease</a:t>
            </a:r>
          </a:p>
          <a:p>
            <a:pPr marL="57150" indent="0">
              <a:buNone/>
            </a:pPr>
            <a:endParaRPr lang="en-US" dirty="0">
              <a:sym typeface="Symbol"/>
            </a:endParaRPr>
          </a:p>
          <a:p>
            <a:pPr marL="514350" indent="-457200">
              <a:buFont typeface="Wingdings" panose="05000000000000000000" pitchFamily="2" charset="2"/>
              <a:buChar char="ü"/>
            </a:pPr>
            <a:r>
              <a:rPr lang="en-US" dirty="0">
                <a:sym typeface="Symbol"/>
              </a:rPr>
              <a:t>When the scaling is uniform, the effects cancel.</a:t>
            </a:r>
          </a:p>
          <a:p>
            <a:pPr marL="514350" indent="-457200">
              <a:buFont typeface="Wingdings" panose="05000000000000000000" pitchFamily="2" charset="2"/>
              <a:buChar char="û"/>
            </a:pPr>
            <a:r>
              <a:rPr lang="en-US" dirty="0">
                <a:sym typeface="Symbol"/>
              </a:rPr>
              <a:t>Otherwise…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Observation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>
                    <a:sym typeface="Symbol"/>
                  </a:rPr>
                  <a:t>..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568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>
            <a:spLocks noChangeAspect="1"/>
          </p:cNvSpPr>
          <p:nvPr/>
        </p:nvSpPr>
        <p:spPr>
          <a:xfrm flipV="1">
            <a:off x="10027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13CFF-1E15-4F7F-ABB3-1D999DD38560}"/>
                  </a:ext>
                </a:extLst>
              </p:cNvPr>
              <p:cNvSpPr txBox="1"/>
              <p:nvPr/>
            </p:nvSpPr>
            <p:spPr>
              <a:xfrm>
                <a:off x="2749207" y="6477000"/>
                <a:ext cx="982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13CFF-1E15-4F7F-ABB3-1D999DD38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207" y="6477000"/>
                <a:ext cx="98232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FFDB4C-B6D9-4207-B8D4-42D7B759AC51}"/>
                  </a:ext>
                </a:extLst>
              </p:cNvPr>
              <p:cNvSpPr txBox="1"/>
              <p:nvPr/>
            </p:nvSpPr>
            <p:spPr>
              <a:xfrm>
                <a:off x="8281548" y="6488668"/>
                <a:ext cx="88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FFDB4C-B6D9-4207-B8D4-42D7B759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48" y="6488668"/>
                <a:ext cx="884216" cy="369332"/>
              </a:xfrm>
              <a:prstGeom prst="rect">
                <a:avLst/>
              </a:prstGeom>
              <a:blipFill>
                <a:blip r:embed="rId8"/>
                <a:stretch>
                  <a:fillRect t="-8197" r="-48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8526A42-A60D-42D2-C2F2-96DF59D97109}"/>
              </a:ext>
            </a:extLst>
          </p:cNvPr>
          <p:cNvGrpSpPr>
            <a:grpSpLocks noChangeAspect="1"/>
          </p:cNvGrpSpPr>
          <p:nvPr/>
        </p:nvGrpSpPr>
        <p:grpSpPr>
          <a:xfrm>
            <a:off x="5116138" y="2362200"/>
            <a:ext cx="2845228" cy="2845228"/>
            <a:chOff x="4748784" y="2362200"/>
            <a:chExt cx="3401568" cy="3401568"/>
          </a:xfrm>
        </p:grpSpPr>
        <p:pic>
          <p:nvPicPr>
            <p:cNvPr id="7" name="Picture 6" descr="A colorful object with a white background&#10;&#10;Description automatically generated">
              <a:extLst>
                <a:ext uri="{FF2B5EF4-FFF2-40B4-BE49-F238E27FC236}">
                  <a16:creationId xmlns:a16="http://schemas.microsoft.com/office/drawing/2014/main" id="{AD288EB6-8192-A8D8-F43F-44256349A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784" y="2362200"/>
              <a:ext cx="3401568" cy="34015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BF970E-F912-CDAF-78F0-C9D63E8A8585}"/>
                    </a:ext>
                  </a:extLst>
                </p:cNvPr>
                <p:cNvSpPr txBox="1"/>
                <p:nvPr/>
              </p:nvSpPr>
              <p:spPr>
                <a:xfrm>
                  <a:off x="5992345" y="5154168"/>
                  <a:ext cx="5014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BF970E-F912-CDAF-78F0-C9D63E8A85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345" y="5154168"/>
                  <a:ext cx="501484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899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F412A02-C66B-7A6D-FC26-6197F8EA39DD}"/>
              </a:ext>
            </a:extLst>
          </p:cNvPr>
          <p:cNvSpPr>
            <a:spLocks noChangeAspect="1"/>
          </p:cNvSpPr>
          <p:nvPr/>
        </p:nvSpPr>
        <p:spPr>
          <a:xfrm flipV="1">
            <a:off x="6562374" y="3787639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02736" y="5105400"/>
                <a:ext cx="8418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736" y="5105400"/>
                <a:ext cx="841834" cy="362984"/>
              </a:xfrm>
              <a:prstGeom prst="rect">
                <a:avLst/>
              </a:prstGeom>
              <a:blipFill>
                <a:blip r:embed="rId11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>
            <a:spLocks noChangeAspect="1"/>
          </p:cNvSpPr>
          <p:nvPr/>
        </p:nvSpPr>
        <p:spPr>
          <a:xfrm flipV="1">
            <a:off x="4694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E7835B-CFC2-C8D5-9EBA-7CE244C7C4AF}"/>
                  </a:ext>
                </a:extLst>
              </p:cNvPr>
              <p:cNvSpPr txBox="1"/>
              <p:nvPr/>
            </p:nvSpPr>
            <p:spPr>
              <a:xfrm>
                <a:off x="6497004" y="3758763"/>
                <a:ext cx="36099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E7835B-CFC2-C8D5-9EBA-7CE244C7C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04" y="3758763"/>
                <a:ext cx="360996" cy="362984"/>
              </a:xfrm>
              <a:prstGeom prst="rect">
                <a:avLst/>
              </a:prstGeom>
              <a:blipFill>
                <a:blip r:embed="rId12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51A225-073D-5181-77C9-37F488242231}"/>
              </a:ext>
            </a:extLst>
          </p:cNvPr>
          <p:cNvSpPr/>
          <p:nvPr/>
        </p:nvSpPr>
        <p:spPr>
          <a:xfrm>
            <a:off x="7588981" y="4114800"/>
            <a:ext cx="793019" cy="525983"/>
          </a:xfrm>
          <a:custGeom>
            <a:avLst/>
            <a:gdLst>
              <a:gd name="connsiteX0" fmla="*/ 0 w 793019"/>
              <a:gd name="connsiteY0" fmla="*/ 0 h 525983"/>
              <a:gd name="connsiteX1" fmla="*/ 542166 w 793019"/>
              <a:gd name="connsiteY1" fmla="*/ 218485 h 525983"/>
              <a:gd name="connsiteX2" fmla="*/ 793019 w 793019"/>
              <a:gd name="connsiteY2" fmla="*/ 525983 h 525983"/>
              <a:gd name="connsiteX3" fmla="*/ 793019 w 793019"/>
              <a:gd name="connsiteY3" fmla="*/ 525983 h 52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019" h="525983">
                <a:moveTo>
                  <a:pt x="0" y="0"/>
                </a:moveTo>
                <a:cubicBezTo>
                  <a:pt x="204998" y="65410"/>
                  <a:pt x="409996" y="130821"/>
                  <a:pt x="542166" y="218485"/>
                </a:cubicBezTo>
                <a:cubicBezTo>
                  <a:pt x="674336" y="306149"/>
                  <a:pt x="793019" y="525983"/>
                  <a:pt x="793019" y="525983"/>
                </a:cubicBezTo>
                <a:lnTo>
                  <a:pt x="793019" y="525983"/>
                </a:lnTo>
              </a:path>
            </a:pathLst>
          </a:custGeom>
          <a:noFill/>
          <a:ln>
            <a:solidFill>
              <a:srgbClr val="385D8A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B581A5-F729-757A-F921-6F7A32969AE0}"/>
              </a:ext>
            </a:extLst>
          </p:cNvPr>
          <p:cNvSpPr/>
          <p:nvPr/>
        </p:nvSpPr>
        <p:spPr>
          <a:xfrm flipH="1">
            <a:off x="4419600" y="4108675"/>
            <a:ext cx="793019" cy="525983"/>
          </a:xfrm>
          <a:custGeom>
            <a:avLst/>
            <a:gdLst>
              <a:gd name="connsiteX0" fmla="*/ 0 w 793019"/>
              <a:gd name="connsiteY0" fmla="*/ 0 h 525983"/>
              <a:gd name="connsiteX1" fmla="*/ 542166 w 793019"/>
              <a:gd name="connsiteY1" fmla="*/ 218485 h 525983"/>
              <a:gd name="connsiteX2" fmla="*/ 793019 w 793019"/>
              <a:gd name="connsiteY2" fmla="*/ 525983 h 525983"/>
              <a:gd name="connsiteX3" fmla="*/ 793019 w 793019"/>
              <a:gd name="connsiteY3" fmla="*/ 525983 h 52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019" h="525983">
                <a:moveTo>
                  <a:pt x="0" y="0"/>
                </a:moveTo>
                <a:cubicBezTo>
                  <a:pt x="204998" y="65410"/>
                  <a:pt x="409996" y="130821"/>
                  <a:pt x="542166" y="218485"/>
                </a:cubicBezTo>
                <a:cubicBezTo>
                  <a:pt x="674336" y="306149"/>
                  <a:pt x="793019" y="525983"/>
                  <a:pt x="793019" y="525983"/>
                </a:cubicBezTo>
                <a:lnTo>
                  <a:pt x="793019" y="525983"/>
                </a:lnTo>
              </a:path>
            </a:pathLst>
          </a:custGeom>
          <a:noFill/>
          <a:ln>
            <a:solidFill>
              <a:srgbClr val="385D8A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BD21D3-8F9D-8311-084E-0F18839B2149}"/>
                  </a:ext>
                </a:extLst>
              </p:cNvPr>
              <p:cNvSpPr txBox="1"/>
              <p:nvPr/>
            </p:nvSpPr>
            <p:spPr>
              <a:xfrm>
                <a:off x="7932332" y="3997461"/>
                <a:ext cx="506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BD21D3-8F9D-8311-084E-0F18839B2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332" y="3997461"/>
                <a:ext cx="50648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62CCF2-8968-E853-D7A1-7BCABCC8FE60}"/>
                  </a:ext>
                </a:extLst>
              </p:cNvPr>
              <p:cNvSpPr txBox="1"/>
              <p:nvPr/>
            </p:nvSpPr>
            <p:spPr>
              <a:xfrm>
                <a:off x="4378416" y="3932083"/>
                <a:ext cx="526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62CCF2-8968-E853-D7A1-7BCABCC8F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416" y="3932083"/>
                <a:ext cx="52604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9962022" y="5105400"/>
                <a:ext cx="82227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022" y="5105400"/>
                <a:ext cx="822276" cy="362984"/>
              </a:xfrm>
              <a:prstGeom prst="rect">
                <a:avLst/>
              </a:prstGeom>
              <a:blipFill>
                <a:blip r:embed="rId16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1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Observation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>
                    <a:sym typeface="Symbol"/>
                  </a:rPr>
                  <a:t>, the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∘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>
                    <a:sym typeface="Symbol"/>
                  </a:rPr>
                  <a:t> takes small circles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Symbol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i="1" baseline="30000" dirty="0"/>
                  <a:t> </a:t>
                </a:r>
                <a:r>
                  <a:rPr lang="en-US" dirty="0"/>
                  <a:t>to small ellipses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  <a:sym typeface="Symbol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568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>
            <a:spLocks/>
          </p:cNvSpPr>
          <p:nvPr/>
        </p:nvSpPr>
        <p:spPr>
          <a:xfrm rot="420000">
            <a:off x="9961487" y="5105424"/>
            <a:ext cx="224437" cy="11476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 flipV="1">
            <a:off x="10027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962022" y="5105400"/>
                <a:ext cx="82227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022" y="5105400"/>
                <a:ext cx="822276" cy="362984"/>
              </a:xfrm>
              <a:prstGeom prst="rect">
                <a:avLst/>
              </a:prstGeom>
              <a:blipFill>
                <a:blip r:embed="rId6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13CFF-1E15-4F7F-ABB3-1D999DD38560}"/>
                  </a:ext>
                </a:extLst>
              </p:cNvPr>
              <p:cNvSpPr txBox="1"/>
              <p:nvPr/>
            </p:nvSpPr>
            <p:spPr>
              <a:xfrm>
                <a:off x="2749207" y="6477000"/>
                <a:ext cx="982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13CFF-1E15-4F7F-ABB3-1D999DD38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207" y="6477000"/>
                <a:ext cx="98232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FFDB4C-B6D9-4207-B8D4-42D7B759AC51}"/>
                  </a:ext>
                </a:extLst>
              </p:cNvPr>
              <p:cNvSpPr txBox="1"/>
              <p:nvPr/>
            </p:nvSpPr>
            <p:spPr>
              <a:xfrm>
                <a:off x="8281548" y="6488668"/>
                <a:ext cx="88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FFDB4C-B6D9-4207-B8D4-42D7B759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48" y="6488668"/>
                <a:ext cx="884216" cy="369332"/>
              </a:xfrm>
              <a:prstGeom prst="rect">
                <a:avLst/>
              </a:prstGeom>
              <a:blipFill>
                <a:blip r:embed="rId8"/>
                <a:stretch>
                  <a:fillRect t="-8197" r="-48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8526A42-A60D-42D2-C2F2-96DF59D97109}"/>
              </a:ext>
            </a:extLst>
          </p:cNvPr>
          <p:cNvGrpSpPr>
            <a:grpSpLocks noChangeAspect="1"/>
          </p:cNvGrpSpPr>
          <p:nvPr/>
        </p:nvGrpSpPr>
        <p:grpSpPr>
          <a:xfrm>
            <a:off x="5116138" y="2362200"/>
            <a:ext cx="2845228" cy="2845228"/>
            <a:chOff x="4748784" y="2362200"/>
            <a:chExt cx="3401568" cy="3401568"/>
          </a:xfrm>
        </p:grpSpPr>
        <p:pic>
          <p:nvPicPr>
            <p:cNvPr id="7" name="Picture 6" descr="A colorful object with a white background&#10;&#10;Description automatically generated">
              <a:extLst>
                <a:ext uri="{FF2B5EF4-FFF2-40B4-BE49-F238E27FC236}">
                  <a16:creationId xmlns:a16="http://schemas.microsoft.com/office/drawing/2014/main" id="{AD288EB6-8192-A8D8-F43F-44256349A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784" y="2362200"/>
              <a:ext cx="3401568" cy="34015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BF970E-F912-CDAF-78F0-C9D63E8A8585}"/>
                    </a:ext>
                  </a:extLst>
                </p:cNvPr>
                <p:cNvSpPr txBox="1"/>
                <p:nvPr/>
              </p:nvSpPr>
              <p:spPr>
                <a:xfrm>
                  <a:off x="5992345" y="5154168"/>
                  <a:ext cx="5014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BF970E-F912-CDAF-78F0-C9D63E8A85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345" y="5154168"/>
                  <a:ext cx="501484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899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F412A02-C66B-7A6D-FC26-6197F8EA39DD}"/>
              </a:ext>
            </a:extLst>
          </p:cNvPr>
          <p:cNvSpPr>
            <a:spLocks noChangeAspect="1"/>
          </p:cNvSpPr>
          <p:nvPr/>
        </p:nvSpPr>
        <p:spPr>
          <a:xfrm flipV="1">
            <a:off x="6562374" y="3787639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572000" y="5011992"/>
            <a:ext cx="304800" cy="3048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02736" y="5105400"/>
                <a:ext cx="8418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736" y="5105400"/>
                <a:ext cx="841834" cy="362984"/>
              </a:xfrm>
              <a:prstGeom prst="rect">
                <a:avLst/>
              </a:prstGeom>
              <a:blipFill>
                <a:blip r:embed="rId11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>
            <a:spLocks noChangeAspect="1"/>
          </p:cNvSpPr>
          <p:nvPr/>
        </p:nvSpPr>
        <p:spPr>
          <a:xfrm flipV="1">
            <a:off x="4694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E7835B-CFC2-C8D5-9EBA-7CE244C7C4AF}"/>
                  </a:ext>
                </a:extLst>
              </p:cNvPr>
              <p:cNvSpPr txBox="1"/>
              <p:nvPr/>
            </p:nvSpPr>
            <p:spPr>
              <a:xfrm>
                <a:off x="6497004" y="3758763"/>
                <a:ext cx="36099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E7835B-CFC2-C8D5-9EBA-7CE244C7C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04" y="3758763"/>
                <a:ext cx="360996" cy="362984"/>
              </a:xfrm>
              <a:prstGeom prst="rect">
                <a:avLst/>
              </a:prstGeom>
              <a:blipFill>
                <a:blip r:embed="rId12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32">
            <a:extLst>
              <a:ext uri="{FF2B5EF4-FFF2-40B4-BE49-F238E27FC236}">
                <a16:creationId xmlns:a16="http://schemas.microsoft.com/office/drawing/2014/main" id="{191E07EA-905F-37DF-5FC5-DC17C77650B7}"/>
              </a:ext>
            </a:extLst>
          </p:cNvPr>
          <p:cNvSpPr/>
          <p:nvPr/>
        </p:nvSpPr>
        <p:spPr>
          <a:xfrm flipV="1">
            <a:off x="4754880" y="6031054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318DF-4738-3ADF-80F1-F246831EB7B9}"/>
                  </a:ext>
                </a:extLst>
              </p:cNvPr>
              <p:cNvSpPr txBox="1"/>
              <p:nvPr/>
            </p:nvSpPr>
            <p:spPr>
              <a:xfrm>
                <a:off x="5546770" y="6415840"/>
                <a:ext cx="1126462" cy="374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318DF-4738-3ADF-80F1-F246831EB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770" y="6415840"/>
                <a:ext cx="1126462" cy="3742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51A225-073D-5181-77C9-37F488242231}"/>
              </a:ext>
            </a:extLst>
          </p:cNvPr>
          <p:cNvSpPr/>
          <p:nvPr/>
        </p:nvSpPr>
        <p:spPr>
          <a:xfrm>
            <a:off x="7588981" y="4114800"/>
            <a:ext cx="793019" cy="525983"/>
          </a:xfrm>
          <a:custGeom>
            <a:avLst/>
            <a:gdLst>
              <a:gd name="connsiteX0" fmla="*/ 0 w 793019"/>
              <a:gd name="connsiteY0" fmla="*/ 0 h 525983"/>
              <a:gd name="connsiteX1" fmla="*/ 542166 w 793019"/>
              <a:gd name="connsiteY1" fmla="*/ 218485 h 525983"/>
              <a:gd name="connsiteX2" fmla="*/ 793019 w 793019"/>
              <a:gd name="connsiteY2" fmla="*/ 525983 h 525983"/>
              <a:gd name="connsiteX3" fmla="*/ 793019 w 793019"/>
              <a:gd name="connsiteY3" fmla="*/ 525983 h 52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019" h="525983">
                <a:moveTo>
                  <a:pt x="0" y="0"/>
                </a:moveTo>
                <a:cubicBezTo>
                  <a:pt x="204998" y="65410"/>
                  <a:pt x="409996" y="130821"/>
                  <a:pt x="542166" y="218485"/>
                </a:cubicBezTo>
                <a:cubicBezTo>
                  <a:pt x="674336" y="306149"/>
                  <a:pt x="793019" y="525983"/>
                  <a:pt x="793019" y="525983"/>
                </a:cubicBezTo>
                <a:lnTo>
                  <a:pt x="793019" y="525983"/>
                </a:lnTo>
              </a:path>
            </a:pathLst>
          </a:custGeom>
          <a:noFill/>
          <a:ln>
            <a:solidFill>
              <a:srgbClr val="385D8A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B581A5-F729-757A-F921-6F7A32969AE0}"/>
              </a:ext>
            </a:extLst>
          </p:cNvPr>
          <p:cNvSpPr/>
          <p:nvPr/>
        </p:nvSpPr>
        <p:spPr>
          <a:xfrm flipH="1">
            <a:off x="4419600" y="4108675"/>
            <a:ext cx="793019" cy="525983"/>
          </a:xfrm>
          <a:custGeom>
            <a:avLst/>
            <a:gdLst>
              <a:gd name="connsiteX0" fmla="*/ 0 w 793019"/>
              <a:gd name="connsiteY0" fmla="*/ 0 h 525983"/>
              <a:gd name="connsiteX1" fmla="*/ 542166 w 793019"/>
              <a:gd name="connsiteY1" fmla="*/ 218485 h 525983"/>
              <a:gd name="connsiteX2" fmla="*/ 793019 w 793019"/>
              <a:gd name="connsiteY2" fmla="*/ 525983 h 525983"/>
              <a:gd name="connsiteX3" fmla="*/ 793019 w 793019"/>
              <a:gd name="connsiteY3" fmla="*/ 525983 h 52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019" h="525983">
                <a:moveTo>
                  <a:pt x="0" y="0"/>
                </a:moveTo>
                <a:cubicBezTo>
                  <a:pt x="204998" y="65410"/>
                  <a:pt x="409996" y="130821"/>
                  <a:pt x="542166" y="218485"/>
                </a:cubicBezTo>
                <a:cubicBezTo>
                  <a:pt x="674336" y="306149"/>
                  <a:pt x="793019" y="525983"/>
                  <a:pt x="793019" y="525983"/>
                </a:cubicBezTo>
                <a:lnTo>
                  <a:pt x="793019" y="525983"/>
                </a:lnTo>
              </a:path>
            </a:pathLst>
          </a:custGeom>
          <a:noFill/>
          <a:ln>
            <a:solidFill>
              <a:srgbClr val="385D8A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BD21D3-8F9D-8311-084E-0F18839B2149}"/>
                  </a:ext>
                </a:extLst>
              </p:cNvPr>
              <p:cNvSpPr txBox="1"/>
              <p:nvPr/>
            </p:nvSpPr>
            <p:spPr>
              <a:xfrm>
                <a:off x="7932332" y="3997461"/>
                <a:ext cx="506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BD21D3-8F9D-8311-084E-0F18839B2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332" y="3997461"/>
                <a:ext cx="50648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62CCF2-8968-E853-D7A1-7BCABCC8FE60}"/>
                  </a:ext>
                </a:extLst>
              </p:cNvPr>
              <p:cNvSpPr txBox="1"/>
              <p:nvPr/>
            </p:nvSpPr>
            <p:spPr>
              <a:xfrm>
                <a:off x="4378416" y="3932083"/>
                <a:ext cx="526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62CCF2-8968-E853-D7A1-7BCABCC8F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416" y="3932083"/>
                <a:ext cx="52604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351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Observation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There exist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ℳ</m:t>
                    </m:r>
                  </m:oMath>
                </a14:m>
                <a:r>
                  <a:rPr lang="en-US" dirty="0">
                    <a:sym typeface="Symbol"/>
                  </a:rPr>
                  <a:t> such that: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are orthonormal with respect to the metric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𝑖𝑗</m:t>
                        </m:r>
                      </m:sub>
                    </m:sSub>
                  </m:oMath>
                </a14:m>
                <a:endParaRPr lang="en-US" dirty="0">
                  <a:sym typeface="Symbol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are orthogonal with respect to the metric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>
            <a:spLocks noChangeAspect="1"/>
          </p:cNvSpPr>
          <p:nvPr/>
        </p:nvSpPr>
        <p:spPr>
          <a:xfrm>
            <a:off x="2057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148348" y="5029200"/>
            <a:ext cx="1676400" cy="1676400"/>
            <a:chOff x="2743200" y="2895600"/>
            <a:chExt cx="1676400" cy="16764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37"/>
          <p:cNvSpPr>
            <a:spLocks noChangeAspect="1"/>
          </p:cNvSpPr>
          <p:nvPr/>
        </p:nvSpPr>
        <p:spPr>
          <a:xfrm rot="420000">
            <a:off x="2330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980076" y="5860097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8" idx="0"/>
          </p:cNvCxnSpPr>
          <p:nvPr/>
        </p:nvCxnSpPr>
        <p:spPr>
          <a:xfrm flipV="1">
            <a:off x="2976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015427" y="5779532"/>
                <a:ext cx="4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427" y="5779532"/>
                <a:ext cx="4726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972247" y="5302044"/>
                <a:ext cx="477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247" y="5302044"/>
                <a:ext cx="477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>
            <a:spLocks noChangeAspect="1"/>
          </p:cNvSpPr>
          <p:nvPr/>
        </p:nvSpPr>
        <p:spPr>
          <a:xfrm>
            <a:off x="7543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 rot="420000">
            <a:off x="7871861" y="5572832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605252" y="5029200"/>
            <a:ext cx="1676400" cy="1676400"/>
            <a:chOff x="2743200" y="2895600"/>
            <a:chExt cx="1676400" cy="167640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/>
          <p:cNvCxnSpPr/>
          <p:nvPr/>
        </p:nvCxnSpPr>
        <p:spPr>
          <a:xfrm>
            <a:off x="8458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8439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487078" y="5193269"/>
                <a:ext cx="467692" cy="371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078" y="5193269"/>
                <a:ext cx="467692" cy="3711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/>
          <p:cNvSpPr>
            <a:spLocks noChangeAspect="1"/>
          </p:cNvSpPr>
          <p:nvPr/>
        </p:nvSpPr>
        <p:spPr>
          <a:xfrm>
            <a:off x="4572000" y="5011992"/>
            <a:ext cx="304800" cy="3048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/>
          </p:cNvSpPr>
          <p:nvPr/>
        </p:nvSpPr>
        <p:spPr>
          <a:xfrm rot="420000">
            <a:off x="9961487" y="5105424"/>
            <a:ext cx="224437" cy="11476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 flipV="1">
            <a:off x="4694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 flipV="1">
            <a:off x="10027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8519653" y="5761704"/>
                <a:ext cx="462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653" y="5761704"/>
                <a:ext cx="462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B0243B-BA0D-D133-FAD1-F41F931BCA90}"/>
                  </a:ext>
                </a:extLst>
              </p:cNvPr>
              <p:cNvSpPr txBox="1"/>
              <p:nvPr/>
            </p:nvSpPr>
            <p:spPr>
              <a:xfrm>
                <a:off x="4602736" y="5105400"/>
                <a:ext cx="84183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 dirty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B0243B-BA0D-D133-FAD1-F41F931BC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736" y="5105400"/>
                <a:ext cx="841834" cy="362984"/>
              </a:xfrm>
              <a:prstGeom prst="rect">
                <a:avLst/>
              </a:prstGeom>
              <a:blipFill>
                <a:blip r:embed="rId10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9D9568-9B92-AF7F-8F38-42ECF0F9E2D0}"/>
                  </a:ext>
                </a:extLst>
              </p:cNvPr>
              <p:cNvSpPr txBox="1"/>
              <p:nvPr/>
            </p:nvSpPr>
            <p:spPr>
              <a:xfrm>
                <a:off x="9962022" y="5105400"/>
                <a:ext cx="82227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b="0" i="1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9D9568-9B92-AF7F-8F38-42ECF0F9E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022" y="5105400"/>
                <a:ext cx="822276" cy="362984"/>
              </a:xfrm>
              <a:prstGeom prst="rect">
                <a:avLst/>
              </a:prstGeom>
              <a:blipFill>
                <a:blip r:embed="rId11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6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41" grpId="0"/>
      <p:bldP spid="42" grpId="0"/>
      <p:bldP spid="43" grpId="0" animBg="1"/>
      <p:bldP spid="44" grpId="0" animBg="1"/>
      <p:bldP spid="50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𝑖𝑗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sym typeface="Symbol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sym typeface="Symbol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 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 terms of the mapping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000" dirty="0"/>
                  <a:t>Area measure scales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000" dirty="0">
                    <a:sym typeface="Symbol"/>
                  </a:rPr>
                  <a:t>:</a:t>
                </a:r>
                <a:br>
                  <a:rPr lang="en-US" sz="3000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𝑑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𝜇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𝑑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𝜇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</m:oMath>
                </a14:m>
                <a:endParaRPr lang="en-US" sz="3000" dirty="0">
                  <a:sym typeface="Symbol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𝑖𝑗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sym typeface="Symbol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sym typeface="Symbol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 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 terms of the mapping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 startAt="2"/>
                </a:pPr>
                <a:r>
                  <a:rPr lang="en-US" sz="3000" dirty="0">
                    <a:sym typeface="Symbol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sym typeface="Symbol"/>
                      </a:rPr>
                      <m:t>𝑖</m:t>
                    </m:r>
                  </m:oMath>
                </a14:m>
                <a:r>
                  <a:rPr lang="en-US" sz="3000" dirty="0">
                    <a:sym typeface="Symbol"/>
                  </a:rPr>
                  <a:t>-</a:t>
                </a:r>
                <a:r>
                  <a:rPr lang="en-US" sz="3000" dirty="0" err="1">
                    <a:sym typeface="Symbol"/>
                  </a:rPr>
                  <a:t>th</a:t>
                </a:r>
                <a:r>
                  <a:rPr lang="en-US" sz="3000" dirty="0">
                    <a:sym typeface="Symbol"/>
                  </a:rPr>
                  <a:t> contribution to the Dirichlet integrand scales by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1/</m:t>
                    </m:r>
                    <m:sSubSup>
                      <m:sSubSup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3000" dirty="0">
                    <a:sym typeface="Symbol"/>
                  </a:rPr>
                  <a:t>:</a:t>
                </a:r>
                <a:br>
                  <a:rPr lang="en-US" sz="3000" dirty="0">
                    <a:sym typeface="Symbol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000">
                                    <a:latin typeface="Cambria Math" panose="02040503050406030204" pitchFamily="18" charset="0"/>
                                    <a:sym typeface="Symbol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000">
                                    <a:latin typeface="Cambria Math" panose="02040503050406030204" pitchFamily="18" charset="0"/>
                                    <a:sym typeface="Symbol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3000" dirty="0">
                  <a:sym typeface="Symbol"/>
                </a:endParaRP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sym typeface="Symbol"/>
                        </a:rPr>
                        <m:t>⇓</m:t>
                      </m:r>
                    </m:oMath>
                  </m:oMathPara>
                </a14:m>
                <a:endParaRPr lang="en-US" sz="3000" dirty="0">
                  <a:sym typeface="Symbol"/>
                </a:endParaRP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b="0" i="0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000" b="0" i="1" smtClean="0">
                          <a:latin typeface="Cambria Math" panose="02040503050406030204" pitchFamily="18" charset="0"/>
                          <a:sym typeface="Symbol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000" i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5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sym typeface="Symbol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we can express the coefficients of the mass matrix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as integrals with respect to the initial metric: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7429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we can express the coefficients of the stiffness matrix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as integrals with respect to the metric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        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F39EEA-69F9-4305-AA9C-F3B734A17F56}"/>
              </a:ext>
            </a:extLst>
          </p:cNvPr>
          <p:cNvCxnSpPr/>
          <p:nvPr/>
        </p:nvCxnSpPr>
        <p:spPr>
          <a:xfrm flipV="1">
            <a:off x="5220630" y="4893630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ED7370F-11ED-478C-B064-62196C608835}"/>
              </a:ext>
            </a:extLst>
          </p:cNvPr>
          <p:cNvCxnSpPr/>
          <p:nvPr/>
        </p:nvCxnSpPr>
        <p:spPr>
          <a:xfrm flipV="1">
            <a:off x="5250446" y="5317272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1360AE-27DB-4840-9D98-4719A94A6BFA}"/>
              </a:ext>
            </a:extLst>
          </p:cNvPr>
          <p:cNvCxnSpPr/>
          <p:nvPr/>
        </p:nvCxnSpPr>
        <p:spPr>
          <a:xfrm flipV="1">
            <a:off x="7934014" y="4893630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693BD7-1289-4180-B1BE-1F98E67A4478}"/>
              </a:ext>
            </a:extLst>
          </p:cNvPr>
          <p:cNvCxnSpPr/>
          <p:nvPr/>
        </p:nvCxnSpPr>
        <p:spPr>
          <a:xfrm flipV="1">
            <a:off x="7963830" y="5317272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we can express the coefficients of the stiffness matrix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as integrals with respect to the metric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0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        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F39EEA-69F9-4305-AA9C-F3B734A17F56}"/>
              </a:ext>
            </a:extLst>
          </p:cNvPr>
          <p:cNvCxnSpPr/>
          <p:nvPr/>
        </p:nvCxnSpPr>
        <p:spPr>
          <a:xfrm flipV="1">
            <a:off x="5220630" y="4893630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ED7370F-11ED-478C-B064-62196C608835}"/>
              </a:ext>
            </a:extLst>
          </p:cNvPr>
          <p:cNvCxnSpPr/>
          <p:nvPr/>
        </p:nvCxnSpPr>
        <p:spPr>
          <a:xfrm flipV="1">
            <a:off x="5250446" y="5317272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1360AE-27DB-4840-9D98-4719A94A6BFA}"/>
              </a:ext>
            </a:extLst>
          </p:cNvPr>
          <p:cNvCxnSpPr/>
          <p:nvPr/>
        </p:nvCxnSpPr>
        <p:spPr>
          <a:xfrm flipV="1">
            <a:off x="7934014" y="4893630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693BD7-1289-4180-B1BE-1F98E67A4478}"/>
              </a:ext>
            </a:extLst>
          </p:cNvPr>
          <p:cNvCxnSpPr/>
          <p:nvPr/>
        </p:nvCxnSpPr>
        <p:spPr>
          <a:xfrm flipV="1">
            <a:off x="7963830" y="5317272"/>
            <a:ext cx="3048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88C54-2906-77AA-BDCC-3EE524716DCE}"/>
              </a:ext>
            </a:extLst>
          </p:cNvPr>
          <p:cNvSpPr/>
          <p:nvPr/>
        </p:nvSpPr>
        <p:spPr>
          <a:xfrm>
            <a:off x="2232102" y="4343403"/>
            <a:ext cx="7743540" cy="10667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As the evolution becomes more anisotropic we approach a division by zero!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477549E4-FE73-3880-0EC5-5D0EB33FE086}"/>
              </a:ext>
            </a:extLst>
          </p:cNvPr>
          <p:cNvSpPr/>
          <p:nvPr/>
        </p:nvSpPr>
        <p:spPr>
          <a:xfrm>
            <a:off x="5196468" y="5562600"/>
            <a:ext cx="433510" cy="9906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60C8009-7961-9BAD-6E44-61C8EA2635AA}"/>
              </a:ext>
            </a:extLst>
          </p:cNvPr>
          <p:cNvSpPr/>
          <p:nvPr/>
        </p:nvSpPr>
        <p:spPr>
          <a:xfrm>
            <a:off x="7252480" y="5562600"/>
            <a:ext cx="433510" cy="9906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7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Modified Flow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Since anisotropy causes problems, do the computation </a:t>
                </a:r>
                <a:r>
                  <a:rPr lang="en-US" u="sng" dirty="0"/>
                  <a:t>as if</a:t>
                </a:r>
                <a:r>
                  <a:rPr lang="en-US" dirty="0"/>
                  <a:t> the scaling were isotropic.</a:t>
                </a:r>
              </a:p>
              <a:p>
                <a:pPr marL="0" indent="0">
                  <a:buNone/>
                </a:pPr>
                <a:r>
                  <a:rPr lang="en-US" dirty="0"/>
                  <a:t>Compute the integrals as if the radii were equal:</a:t>
                </a:r>
                <a:br>
                  <a:rPr lang="en-US" sz="28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425" r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>
            <a:spLocks noChangeAspect="1"/>
          </p:cNvSpPr>
          <p:nvPr/>
        </p:nvSpPr>
        <p:spPr>
          <a:xfrm>
            <a:off x="2057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2148348" y="5029200"/>
            <a:ext cx="1676400" cy="1676400"/>
            <a:chOff x="2743200" y="2895600"/>
            <a:chExt cx="1676400" cy="16764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>
            <a:spLocks noChangeAspect="1"/>
          </p:cNvSpPr>
          <p:nvPr/>
        </p:nvSpPr>
        <p:spPr>
          <a:xfrm rot="420000">
            <a:off x="2330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980076" y="5860097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7" idx="0"/>
          </p:cNvCxnSpPr>
          <p:nvPr/>
        </p:nvCxnSpPr>
        <p:spPr>
          <a:xfrm flipV="1">
            <a:off x="2976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>
            <a:spLocks noChangeAspect="1"/>
          </p:cNvSpPr>
          <p:nvPr/>
        </p:nvSpPr>
        <p:spPr>
          <a:xfrm>
            <a:off x="7543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 rot="420000">
            <a:off x="7871861" y="5572832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605252" y="5029200"/>
            <a:ext cx="1676400" cy="1676400"/>
            <a:chOff x="2743200" y="2895600"/>
            <a:chExt cx="1676400" cy="16764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/>
          <p:cNvCxnSpPr/>
          <p:nvPr/>
        </p:nvCxnSpPr>
        <p:spPr>
          <a:xfrm>
            <a:off x="8458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8439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4572000" y="5011992"/>
            <a:ext cx="304800" cy="3048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/>
          </p:cNvSpPr>
          <p:nvPr/>
        </p:nvSpPr>
        <p:spPr>
          <a:xfrm rot="420000">
            <a:off x="9961487" y="5105424"/>
            <a:ext cx="224437" cy="11476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 flipV="1">
            <a:off x="4694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 flipV="1">
            <a:off x="10027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8003076" y="5422489"/>
            <a:ext cx="876587" cy="8765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9983410" y="5079691"/>
            <a:ext cx="160298" cy="160298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2CCCBFA-D441-4A37-8F01-9BC86B1DA9CB}"/>
                  </a:ext>
                </a:extLst>
              </p:cNvPr>
              <p:cNvSpPr txBox="1"/>
              <p:nvPr/>
            </p:nvSpPr>
            <p:spPr>
              <a:xfrm>
                <a:off x="3015427" y="5779532"/>
                <a:ext cx="4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2CCCBFA-D441-4A37-8F01-9BC86B1D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427" y="5779532"/>
                <a:ext cx="4726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7F3E10C-DE08-4A62-8A05-A0C68FC29AB8}"/>
                  </a:ext>
                </a:extLst>
              </p:cNvPr>
              <p:cNvSpPr txBox="1"/>
              <p:nvPr/>
            </p:nvSpPr>
            <p:spPr>
              <a:xfrm>
                <a:off x="2972247" y="5302044"/>
                <a:ext cx="477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7F3E10C-DE08-4A62-8A05-A0C68FC29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247" y="5302044"/>
                <a:ext cx="477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7278E48-1A44-4080-B9A1-E8CD85CF1AEE}"/>
                  </a:ext>
                </a:extLst>
              </p:cNvPr>
              <p:cNvSpPr txBox="1"/>
              <p:nvPr/>
            </p:nvSpPr>
            <p:spPr>
              <a:xfrm>
                <a:off x="8487078" y="5193268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7278E48-1A44-4080-B9A1-E8CD85CF1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078" y="5193268"/>
                <a:ext cx="4676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90A942B-9D62-4B26-B00A-BF4A4AA91E4F}"/>
                  </a:ext>
                </a:extLst>
              </p:cNvPr>
              <p:cNvSpPr txBox="1"/>
              <p:nvPr/>
            </p:nvSpPr>
            <p:spPr>
              <a:xfrm>
                <a:off x="8519653" y="5761704"/>
                <a:ext cx="462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90A942B-9D62-4B26-B00A-BF4A4AA91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653" y="5761704"/>
                <a:ext cx="462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08FDE-7788-74E5-6E49-0F3A309A2570}"/>
                  </a:ext>
                </a:extLst>
              </p:cNvPr>
              <p:cNvSpPr txBox="1"/>
              <p:nvPr/>
            </p:nvSpPr>
            <p:spPr>
              <a:xfrm>
                <a:off x="4602736" y="5105400"/>
                <a:ext cx="831831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08FDE-7788-74E5-6E49-0F3A309A2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736" y="5105400"/>
                <a:ext cx="831831" cy="362984"/>
              </a:xfrm>
              <a:prstGeom prst="rect">
                <a:avLst/>
              </a:prstGeom>
              <a:blipFill>
                <a:blip r:embed="rId12"/>
                <a:stretch>
                  <a:fillRect r="-735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E4022E-420E-553D-2CA2-983E42C41168}"/>
                  </a:ext>
                </a:extLst>
              </p:cNvPr>
              <p:cNvSpPr txBox="1"/>
              <p:nvPr/>
            </p:nvSpPr>
            <p:spPr>
              <a:xfrm>
                <a:off x="9962022" y="5105400"/>
                <a:ext cx="81227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E4022E-420E-553D-2CA2-983E42C41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022" y="5105400"/>
                <a:ext cx="812274" cy="362984"/>
              </a:xfrm>
              <a:prstGeom prst="rect">
                <a:avLst/>
              </a:prstGeom>
              <a:blipFill>
                <a:blip r:embed="rId13"/>
                <a:stretch>
                  <a:fillRect r="-752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2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8" grpId="0" animBg="1"/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Smoothing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can be applied to images: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425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footnote">
            <a:hlinkClick r:id="" action="ppaction://media"/>
            <a:extLst>
              <a:ext uri="{FF2B5EF4-FFF2-40B4-BE49-F238E27FC236}">
                <a16:creationId xmlns:a16="http://schemas.microsoft.com/office/drawing/2014/main" id="{2C22B439-C3BC-BA31-D1C7-EAE51A55B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1502" y="3950208"/>
            <a:ext cx="2110027" cy="2825496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1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Modified Flow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mass matrix becomes: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</m:acc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=</m:t>
                      </m:r>
                      <m:nary>
                        <m:naryPr>
                          <m:supHide m:val="on"/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33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Modified Flow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stiffness matrix becomes: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                     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73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Conformalized</a:t>
            </a:r>
            <a:r>
              <a:rPr lang="en-US" dirty="0"/>
              <a:t> Mean Curvature Flow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Signal/Geometry Smoothing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Discretization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Identifying and Modifying</a:t>
            </a:r>
          </a:p>
          <a:p>
            <a:pPr lvl="1"/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Möbius Registration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4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Implementation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(0)</m:t>
                    </m:r>
                  </m:oMath>
                </a14:m>
                <a:r>
                  <a:rPr lang="en-US" dirty="0">
                    <a:sym typeface="Symbol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=0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</a:p>
              <a:p>
                <a:pPr marL="400050" lvl="1" indent="0">
                  <a:buNone/>
                </a:pPr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Compute the matrices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Solve for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:</a:t>
                </a:r>
                <a:br>
                  <a:rPr lang="en-US" dirty="0">
                    <a:latin typeface="Consolas" panose="020B0609020204030204" pitchFamily="49" charset="0"/>
                    <a:sym typeface="Symbol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  <a:sym typeface="Symbol"/>
                          </a:rPr>
                          <m:t>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sym typeface="Symbol"/>
                      </a:rPr>
                      <m:t>)⋅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 dirty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  <a:latin typeface="Consolas" panose="020B0609020204030204" pitchFamily="49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Goto step 1.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20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Discrete Conformalized MCF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Implementation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(0)</m:t>
                    </m:r>
                  </m:oMath>
                </a14:m>
                <a:r>
                  <a:rPr lang="en-US" dirty="0">
                    <a:sym typeface="Symbol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=0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</a:p>
              <a:p>
                <a:pPr marL="400050" lvl="1" indent="0">
                  <a:buNone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0.	Compute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Compute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Solve for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:</a:t>
                </a:r>
                <a:br>
                  <a:rPr lang="en-US" dirty="0">
                    <a:latin typeface="Consolas" panose="020B0609020204030204" pitchFamily="49" charset="0"/>
                    <a:sym typeface="Symbol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1" i="0" dirty="0">
                                <a:latin typeface="Cambria Math" panose="02040503050406030204" pitchFamily="18" charset="0"/>
                                <a:sym typeface="Symbol"/>
                              </a:rPr>
                              <m:t>𝐌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  <m:r>
                          <a:rPr lang="en-US" dirty="0"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1" i="0" dirty="0">
                                <a:latin typeface="Cambria Math" panose="02040503050406030204" pitchFamily="18" charset="0"/>
                                <a:sym typeface="Symbol"/>
                              </a:rPr>
                              <m:t>𝐒</m:t>
                            </m:r>
                          </m:e>
                          <m:sup>
                            <m:r>
                              <a:rPr lang="en-US" b="0" i="1" dirty="0">
                                <a:latin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 dirty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latin typeface="Consolas" panose="020B0609020204030204" pitchFamily="49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Goto step 1.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94CAEB-4BEC-DB7F-3848-AE1EDD3064EF}"/>
              </a:ext>
            </a:extLst>
          </p:cNvPr>
          <p:cNvCxnSpPr/>
          <p:nvPr/>
        </p:nvCxnSpPr>
        <p:spPr>
          <a:xfrm>
            <a:off x="1066800" y="2971800"/>
            <a:ext cx="80010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181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Heat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Implementation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(0)</m:t>
                    </m:r>
                  </m:oMath>
                </a14:m>
                <a:r>
                  <a:rPr lang="en-US" dirty="0">
                    <a:sym typeface="Symbol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=0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</a:p>
              <a:p>
                <a:pPr marL="400050" lvl="1" indent="0">
                  <a:buNone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0.	Compute the matrices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sym typeface="Symbol"/>
                          </a:rPr>
                          <m:t>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endParaRPr lang="en-US" dirty="0">
                  <a:latin typeface="Consolas" panose="020B0609020204030204" pitchFamily="49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Solve for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:</a:t>
                </a:r>
                <a:br>
                  <a:rPr lang="en-US" dirty="0">
                    <a:latin typeface="Consolas" panose="020B0609020204030204" pitchFamily="49" charset="0"/>
                    <a:sym typeface="Symbol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1" i="0" dirty="0">
                                <a:latin typeface="Cambria Math" panose="02040503050406030204" pitchFamily="18" charset="0"/>
                                <a:sym typeface="Symbol"/>
                              </a:rPr>
                              <m:t>𝐌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p>
                        </m:sSup>
                        <m:r>
                          <a:rPr lang="en-US" dirty="0"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𝜀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1" i="0" dirty="0">
                                <a:latin typeface="Cambria Math" panose="02040503050406030204" pitchFamily="18" charset="0"/>
                                <a:sym typeface="Symbol"/>
                              </a:rPr>
                              <m:t>𝐒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  <a:sym typeface="Symbol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b="1" i="0" dirty="0">
                            <a:latin typeface="Cambria Math" panose="02040503050406030204" pitchFamily="18" charset="0"/>
                            <a:sym typeface="Symbol"/>
                          </a:rPr>
                          <m:t>𝐱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endParaRPr lang="en-US" dirty="0">
                  <a:latin typeface="Consolas" panose="020B0609020204030204" pitchFamily="49" charset="0"/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𝜀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latin typeface="Consolas" panose="020B0609020204030204" pitchFamily="49" charset="0"/>
                    <a:sym typeface="Symbol"/>
                  </a:rPr>
                  <a:t>Goto step 1.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1C8A07-5A90-5F32-DFC9-418BE66718D7}"/>
              </a:ext>
            </a:extLst>
          </p:cNvPr>
          <p:cNvCxnSpPr/>
          <p:nvPr/>
        </p:nvCxnSpPr>
        <p:spPr>
          <a:xfrm>
            <a:off x="1066800" y="2971800"/>
            <a:ext cx="80010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60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82948" name="Picture 4" descr="C:\Research\ConformalFlow\Paper\dumbb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650FE-31DA-4DE6-89CF-E1879414556A}"/>
              </a:ext>
            </a:extLst>
          </p:cNvPr>
          <p:cNvSpPr txBox="1"/>
          <p:nvPr/>
        </p:nvSpPr>
        <p:spPr>
          <a:xfrm>
            <a:off x="5181601" y="3364467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E11E1-BD1C-4B6E-B6A8-E93F962CF8C5}"/>
              </a:ext>
            </a:extLst>
          </p:cNvPr>
          <p:cNvSpPr txBox="1"/>
          <p:nvPr/>
        </p:nvSpPr>
        <p:spPr>
          <a:xfrm>
            <a:off x="1600201" y="2800289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7E3ED2-E385-49D6-9CA8-F5D9EDC588B4}"/>
              </a:ext>
            </a:extLst>
          </p:cNvPr>
          <p:cNvSpPr/>
          <p:nvPr/>
        </p:nvSpPr>
        <p:spPr>
          <a:xfrm>
            <a:off x="2562750" y="2667000"/>
            <a:ext cx="807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78A5D-5A2F-4388-BAC1-EA8E5F9AFC63}"/>
              </a:ext>
            </a:extLst>
          </p:cNvPr>
          <p:cNvSpPr txBox="1"/>
          <p:nvPr/>
        </p:nvSpPr>
        <p:spPr>
          <a:xfrm>
            <a:off x="5576994" y="2461735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242C5-EE59-45EE-8F21-F7CAC8BC5623}"/>
              </a:ext>
            </a:extLst>
          </p:cNvPr>
          <p:cNvSpPr/>
          <p:nvPr/>
        </p:nvSpPr>
        <p:spPr>
          <a:xfrm>
            <a:off x="2561815" y="1897558"/>
            <a:ext cx="8182385" cy="191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17220-109E-4F0A-98DE-E427DBAF4F00}"/>
              </a:ext>
            </a:extLst>
          </p:cNvPr>
          <p:cNvSpPr txBox="1"/>
          <p:nvPr/>
        </p:nvSpPr>
        <p:spPr>
          <a:xfrm>
            <a:off x="5805594" y="1559003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E76A4E-ADC5-4CA8-85B1-C107F127F407}"/>
              </a:ext>
            </a:extLst>
          </p:cNvPr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D2B248-EB72-403B-9FE7-B2318A8CBE63}"/>
              </a:ext>
            </a:extLst>
          </p:cNvPr>
          <p:cNvCxnSpPr>
            <a:cxnSpLocks/>
          </p:cNvCxnSpPr>
          <p:nvPr/>
        </p:nvCxnSpPr>
        <p:spPr>
          <a:xfrm flipH="1">
            <a:off x="2553928" y="838200"/>
            <a:ext cx="0" cy="2971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60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82948" name="Picture 4" descr="C:\Research\ConformalFlow\Paper\dumbb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650FE-31DA-4DE6-89CF-E1879414556A}"/>
              </a:ext>
            </a:extLst>
          </p:cNvPr>
          <p:cNvSpPr txBox="1"/>
          <p:nvPr/>
        </p:nvSpPr>
        <p:spPr>
          <a:xfrm>
            <a:off x="5181601" y="3364467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E11E1-BD1C-4B6E-B6A8-E93F962CF8C5}"/>
              </a:ext>
            </a:extLst>
          </p:cNvPr>
          <p:cNvSpPr txBox="1"/>
          <p:nvPr/>
        </p:nvSpPr>
        <p:spPr>
          <a:xfrm>
            <a:off x="1600201" y="2800289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7E3ED2-E385-49D6-9CA8-F5D9EDC588B4}"/>
              </a:ext>
            </a:extLst>
          </p:cNvPr>
          <p:cNvSpPr/>
          <p:nvPr/>
        </p:nvSpPr>
        <p:spPr>
          <a:xfrm>
            <a:off x="2562750" y="2667000"/>
            <a:ext cx="807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78A5D-5A2F-4388-BAC1-EA8E5F9AFC63}"/>
              </a:ext>
            </a:extLst>
          </p:cNvPr>
          <p:cNvSpPr txBox="1"/>
          <p:nvPr/>
        </p:nvSpPr>
        <p:spPr>
          <a:xfrm>
            <a:off x="5576994" y="2461735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17220-109E-4F0A-98DE-E427DBAF4F00}"/>
              </a:ext>
            </a:extLst>
          </p:cNvPr>
          <p:cNvSpPr txBox="1"/>
          <p:nvPr/>
        </p:nvSpPr>
        <p:spPr>
          <a:xfrm>
            <a:off x="5805594" y="1559003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E76A4E-ADC5-4CA8-85B1-C107F127F407}"/>
              </a:ext>
            </a:extLst>
          </p:cNvPr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D2B248-EB72-403B-9FE7-B2318A8CBE63}"/>
              </a:ext>
            </a:extLst>
          </p:cNvPr>
          <p:cNvCxnSpPr>
            <a:cxnSpLocks/>
          </p:cNvCxnSpPr>
          <p:nvPr/>
        </p:nvCxnSpPr>
        <p:spPr>
          <a:xfrm flipH="1">
            <a:off x="2553928" y="838200"/>
            <a:ext cx="0" cy="2971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416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82948" name="Picture 4" descr="C:\Research\ConformalFlow\Paper\dumbb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650FE-31DA-4DE6-89CF-E1879414556A}"/>
              </a:ext>
            </a:extLst>
          </p:cNvPr>
          <p:cNvSpPr txBox="1"/>
          <p:nvPr/>
        </p:nvSpPr>
        <p:spPr>
          <a:xfrm>
            <a:off x="5181601" y="3364467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E11E1-BD1C-4B6E-B6A8-E93F962CF8C5}"/>
              </a:ext>
            </a:extLst>
          </p:cNvPr>
          <p:cNvSpPr txBox="1"/>
          <p:nvPr/>
        </p:nvSpPr>
        <p:spPr>
          <a:xfrm>
            <a:off x="1600201" y="2800289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78A5D-5A2F-4388-BAC1-EA8E5F9AFC63}"/>
              </a:ext>
            </a:extLst>
          </p:cNvPr>
          <p:cNvSpPr txBox="1"/>
          <p:nvPr/>
        </p:nvSpPr>
        <p:spPr>
          <a:xfrm>
            <a:off x="5576994" y="2461735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17220-109E-4F0A-98DE-E427DBAF4F00}"/>
              </a:ext>
            </a:extLst>
          </p:cNvPr>
          <p:cNvSpPr txBox="1"/>
          <p:nvPr/>
        </p:nvSpPr>
        <p:spPr>
          <a:xfrm>
            <a:off x="5805594" y="1559003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E76A4E-ADC5-4CA8-85B1-C107F127F407}"/>
              </a:ext>
            </a:extLst>
          </p:cNvPr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D2B248-EB72-403B-9FE7-B2318A8CBE63}"/>
              </a:ext>
            </a:extLst>
          </p:cNvPr>
          <p:cNvCxnSpPr>
            <a:cxnSpLocks/>
          </p:cNvCxnSpPr>
          <p:nvPr/>
        </p:nvCxnSpPr>
        <p:spPr>
          <a:xfrm flipH="1">
            <a:off x="2553928" y="838200"/>
            <a:ext cx="0" cy="2971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19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82948" name="Picture 4" descr="C:\Research\ConformalFlow\Paper\dumbb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650FE-31DA-4DE6-89CF-E1879414556A}"/>
              </a:ext>
            </a:extLst>
          </p:cNvPr>
          <p:cNvSpPr txBox="1"/>
          <p:nvPr/>
        </p:nvSpPr>
        <p:spPr>
          <a:xfrm>
            <a:off x="5181601" y="3364467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E11E1-BD1C-4B6E-B6A8-E93F962CF8C5}"/>
              </a:ext>
            </a:extLst>
          </p:cNvPr>
          <p:cNvSpPr txBox="1"/>
          <p:nvPr/>
        </p:nvSpPr>
        <p:spPr>
          <a:xfrm>
            <a:off x="1600201" y="2800289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78A5D-5A2F-4388-BAC1-EA8E5F9AFC63}"/>
              </a:ext>
            </a:extLst>
          </p:cNvPr>
          <p:cNvSpPr txBox="1"/>
          <p:nvPr/>
        </p:nvSpPr>
        <p:spPr>
          <a:xfrm>
            <a:off x="5576994" y="2461735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17220-109E-4F0A-98DE-E427DBAF4F00}"/>
              </a:ext>
            </a:extLst>
          </p:cNvPr>
          <p:cNvSpPr txBox="1"/>
          <p:nvPr/>
        </p:nvSpPr>
        <p:spPr>
          <a:xfrm>
            <a:off x="5805594" y="1559003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E76A4E-ADC5-4CA8-85B1-C107F127F407}"/>
              </a:ext>
            </a:extLst>
          </p:cNvPr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5" descr="C:\Research\ConformalFlow\Paper\brain.jpg">
            <a:extLst>
              <a:ext uri="{FF2B5EF4-FFF2-40B4-BE49-F238E27FC236}">
                <a16:creationId xmlns:a16="http://schemas.microsoft.com/office/drawing/2014/main" id="{EFD1E7BA-721B-4C58-B902-FFFB6EAC4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7F0FC2-FF8C-4C84-BEF3-B5349F2C81B8}"/>
              </a:ext>
            </a:extLst>
          </p:cNvPr>
          <p:cNvCxnSpPr/>
          <p:nvPr/>
        </p:nvCxnSpPr>
        <p:spPr>
          <a:xfrm>
            <a:off x="1524000" y="381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D2200B-9672-4CE4-9DD0-9EDDD29D2A68}"/>
              </a:ext>
            </a:extLst>
          </p:cNvPr>
          <p:cNvSpPr txBox="1"/>
          <p:nvPr/>
        </p:nvSpPr>
        <p:spPr>
          <a:xfrm>
            <a:off x="5805594" y="4485382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DFEEDA-8D19-42A3-8B58-8C2996AFD6B1}"/>
              </a:ext>
            </a:extLst>
          </p:cNvPr>
          <p:cNvSpPr txBox="1"/>
          <p:nvPr/>
        </p:nvSpPr>
        <p:spPr>
          <a:xfrm>
            <a:off x="5576994" y="5388114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C7639A-0BA1-4D64-927D-95B5008C4AF9}"/>
              </a:ext>
            </a:extLst>
          </p:cNvPr>
          <p:cNvSpPr txBox="1"/>
          <p:nvPr/>
        </p:nvSpPr>
        <p:spPr>
          <a:xfrm>
            <a:off x="5181601" y="6290846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22BBED-9115-42D6-B503-82BB739A9C70}"/>
              </a:ext>
            </a:extLst>
          </p:cNvPr>
          <p:cNvSpPr txBox="1"/>
          <p:nvPr/>
        </p:nvSpPr>
        <p:spPr>
          <a:xfrm>
            <a:off x="1605406" y="5621923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8E93D2-A708-46D1-A9E2-4B727EE5486A}"/>
              </a:ext>
            </a:extLst>
          </p:cNvPr>
          <p:cNvCxnSpPr>
            <a:cxnSpLocks/>
          </p:cNvCxnSpPr>
          <p:nvPr/>
        </p:nvCxnSpPr>
        <p:spPr>
          <a:xfrm>
            <a:off x="2553928" y="838200"/>
            <a:ext cx="0" cy="60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D2B248-EB72-403B-9FE7-B2318A8CBE63}"/>
              </a:ext>
            </a:extLst>
          </p:cNvPr>
          <p:cNvCxnSpPr>
            <a:cxnSpLocks/>
          </p:cNvCxnSpPr>
          <p:nvPr/>
        </p:nvCxnSpPr>
        <p:spPr>
          <a:xfrm flipH="1">
            <a:off x="2553928" y="838200"/>
            <a:ext cx="0" cy="2971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7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Smoothing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and signals on a surface: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425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rooster">
            <a:hlinkClick r:id="" action="ppaction://media"/>
            <a:extLst>
              <a:ext uri="{FF2B5EF4-FFF2-40B4-BE49-F238E27FC236}">
                <a16:creationId xmlns:a16="http://schemas.microsoft.com/office/drawing/2014/main" id="{CDDAFF30-BD99-426E-BBE6-16B8D0A7D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5401" y="3950208"/>
            <a:ext cx="2027977" cy="2825496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5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29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0" name="Picture 2" descr="C:\Research\ConformalFlow\Paper\octop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1648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Research\ConformalFlow\Paper\luc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524000" y="381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5D8C16-EB27-4165-B9D6-510A4BD14CDB}"/>
              </a:ext>
            </a:extLst>
          </p:cNvPr>
          <p:cNvSpPr txBox="1"/>
          <p:nvPr/>
        </p:nvSpPr>
        <p:spPr>
          <a:xfrm>
            <a:off x="5805594" y="1559003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4DFE8-C882-4715-8645-A9546C45313D}"/>
              </a:ext>
            </a:extLst>
          </p:cNvPr>
          <p:cNvSpPr txBox="1"/>
          <p:nvPr/>
        </p:nvSpPr>
        <p:spPr>
          <a:xfrm>
            <a:off x="5576994" y="2461735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ED250-21ED-4AAC-ADBF-8A546B3067DD}"/>
              </a:ext>
            </a:extLst>
          </p:cNvPr>
          <p:cNvSpPr txBox="1"/>
          <p:nvPr/>
        </p:nvSpPr>
        <p:spPr>
          <a:xfrm>
            <a:off x="5181601" y="3364467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7FF92D-2340-4F24-A343-B25E8DB902D6}"/>
              </a:ext>
            </a:extLst>
          </p:cNvPr>
          <p:cNvSpPr txBox="1"/>
          <p:nvPr/>
        </p:nvSpPr>
        <p:spPr>
          <a:xfrm>
            <a:off x="5805594" y="4485382"/>
            <a:ext cx="56297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MCF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A6659-DAB0-4DBE-8266-759B9F0FBF02}"/>
              </a:ext>
            </a:extLst>
          </p:cNvPr>
          <p:cNvSpPr txBox="1"/>
          <p:nvPr/>
        </p:nvSpPr>
        <p:spPr>
          <a:xfrm>
            <a:off x="5576994" y="5388114"/>
            <a:ext cx="102348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Heat 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CA42C9-54A1-464C-AD40-30CC64B84D8E}"/>
              </a:ext>
            </a:extLst>
          </p:cNvPr>
          <p:cNvSpPr txBox="1"/>
          <p:nvPr/>
        </p:nvSpPr>
        <p:spPr>
          <a:xfrm>
            <a:off x="5181601" y="6290846"/>
            <a:ext cx="181440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Conformalized MCF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877031-6A1B-432D-B64B-1EC8FE801406}"/>
              </a:ext>
            </a:extLst>
          </p:cNvPr>
          <p:cNvSpPr txBox="1"/>
          <p:nvPr/>
        </p:nvSpPr>
        <p:spPr>
          <a:xfrm>
            <a:off x="1600201" y="2800289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3AAD61-629F-48DB-95F9-A2320A2FF8E0}"/>
              </a:ext>
            </a:extLst>
          </p:cNvPr>
          <p:cNvSpPr txBox="1"/>
          <p:nvPr/>
        </p:nvSpPr>
        <p:spPr>
          <a:xfrm>
            <a:off x="1605406" y="5621923"/>
            <a:ext cx="627095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263FDA-500E-44F9-B250-9EE6D862096F}"/>
              </a:ext>
            </a:extLst>
          </p:cNvPr>
          <p:cNvCxnSpPr>
            <a:cxnSpLocks/>
          </p:cNvCxnSpPr>
          <p:nvPr/>
        </p:nvCxnSpPr>
        <p:spPr>
          <a:xfrm>
            <a:off x="2553928" y="838200"/>
            <a:ext cx="0" cy="60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072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914400" lvl="1" indent="-514350">
                  <a:buFont typeface="+mj-lt"/>
                  <a:buAutoNum type="arabicPeriod"/>
                </a:pPr>
                <a:endParaRPr lang="en-US" sz="3200" u="sng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Mean-Curvature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                   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 err="1">
                    <a:sym typeface="Symbol"/>
                  </a:rPr>
                  <a:t>Conformalized</a:t>
                </a:r>
                <a:r>
                  <a:rPr lang="en-US" sz="3200" u="sng" dirty="0">
                    <a:sym typeface="Symbol"/>
                  </a:rPr>
                  <a:t> MCF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ra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Heat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                  </m:t>
                    </m:r>
                  </m:oMath>
                </a14:m>
                <a:endParaRPr lang="en-US" u="sng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Variational/PDE Formulation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016418-B60B-FA59-C78D-6C8E2C63AA47}"/>
              </a:ext>
            </a:extLst>
          </p:cNvPr>
          <p:cNvSpPr/>
          <p:nvPr/>
        </p:nvSpPr>
        <p:spPr>
          <a:xfrm>
            <a:off x="5715000" y="1981200"/>
            <a:ext cx="4876800" cy="449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D3172-181A-7A50-A9F1-1A128E34D86D}"/>
              </a:ext>
            </a:extLst>
          </p:cNvPr>
          <p:cNvSpPr txBox="1"/>
          <p:nvPr/>
        </p:nvSpPr>
        <p:spPr>
          <a:xfrm>
            <a:off x="1828800" y="868936"/>
            <a:ext cx="853440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ym typeface="Symbol"/>
              </a:rPr>
              <a:t>Conformalized</a:t>
            </a:r>
            <a:r>
              <a:rPr lang="en-US" sz="3200" dirty="0">
                <a:sym typeface="Symbol"/>
              </a:rPr>
              <a:t> MCF and Heat Flow both perform gradient descent on the same (Dirichlet) energy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50A671-D2F4-6F83-1617-5DE9EA6788A0}"/>
              </a:ext>
            </a:extLst>
          </p:cNvPr>
          <p:cNvSpPr/>
          <p:nvPr/>
        </p:nvSpPr>
        <p:spPr>
          <a:xfrm>
            <a:off x="1676400" y="3886200"/>
            <a:ext cx="3962400" cy="99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5C1F58-05A8-E7F3-811E-DCEB3FB4DE1A}"/>
              </a:ext>
            </a:extLst>
          </p:cNvPr>
          <p:cNvSpPr/>
          <p:nvPr/>
        </p:nvSpPr>
        <p:spPr>
          <a:xfrm>
            <a:off x="1676400" y="5410200"/>
            <a:ext cx="3962400" cy="99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914400" lvl="1" indent="-514350">
                  <a:buFont typeface="+mj-lt"/>
                  <a:buAutoNum type="arabicPeriod"/>
                </a:pPr>
                <a:endParaRPr lang="en-US" sz="3200" u="sng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Mean-Curvature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                   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 err="1">
                    <a:sym typeface="Symbol"/>
                  </a:rPr>
                  <a:t>Conformalized</a:t>
                </a:r>
                <a:r>
                  <a:rPr lang="en-US" sz="3200" u="sng" dirty="0">
                    <a:sym typeface="Symbol"/>
                  </a:rPr>
                  <a:t> MCF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ra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Heat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                  </m:t>
                    </m:r>
                  </m:oMath>
                </a14:m>
                <a:endParaRPr lang="en-US" u="sng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Variational/PDE Formulation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B220E-30A7-0841-10E0-03D860E1D07D}"/>
              </a:ext>
            </a:extLst>
          </p:cNvPr>
          <p:cNvSpPr txBox="1"/>
          <p:nvPr/>
        </p:nvSpPr>
        <p:spPr>
          <a:xfrm>
            <a:off x="1828800" y="868936"/>
            <a:ext cx="853440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ym typeface="Symbol"/>
              </a:rPr>
              <a:t>Conformalized</a:t>
            </a:r>
            <a:r>
              <a:rPr lang="en-US" sz="3200" dirty="0">
                <a:sym typeface="Symbol"/>
              </a:rPr>
              <a:t> MCF and Heat Flow both perform gradient descent on the same (Dirichlet) energy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71BB24-6AE0-5C8C-9902-2130336848E7}"/>
              </a:ext>
            </a:extLst>
          </p:cNvPr>
          <p:cNvSpPr/>
          <p:nvPr/>
        </p:nvSpPr>
        <p:spPr>
          <a:xfrm>
            <a:off x="1676400" y="3886200"/>
            <a:ext cx="8686800" cy="99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B0872E-B99B-7200-619E-EF9BE069CB5D}"/>
              </a:ext>
            </a:extLst>
          </p:cNvPr>
          <p:cNvSpPr/>
          <p:nvPr/>
        </p:nvSpPr>
        <p:spPr>
          <a:xfrm>
            <a:off x="1676400" y="5410200"/>
            <a:ext cx="8686800" cy="99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914400" lvl="1" indent="-514350">
                  <a:buFont typeface="+mj-lt"/>
                  <a:buAutoNum type="arabicPeriod"/>
                </a:pPr>
                <a:endParaRPr lang="en-US" sz="3200" u="sng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Mean-Curvature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                   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 err="1">
                    <a:sym typeface="Symbol"/>
                  </a:rPr>
                  <a:t>Conformalized</a:t>
                </a:r>
                <a:r>
                  <a:rPr lang="en-US" sz="3200" u="sng" dirty="0">
                    <a:sym typeface="Symbol"/>
                  </a:rPr>
                  <a:t> MCF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ra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Heat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ℳ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   ⇒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                  </m:t>
                    </m:r>
                  </m:oMath>
                </a14:m>
                <a:endParaRPr lang="en-US" u="sng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Variational/PDE Formulation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3219E-E0E4-1490-9959-B25C6FF5E0C5}"/>
              </a:ext>
            </a:extLst>
          </p:cNvPr>
          <p:cNvSpPr txBox="1"/>
          <p:nvPr/>
        </p:nvSpPr>
        <p:spPr>
          <a:xfrm>
            <a:off x="1828800" y="868936"/>
            <a:ext cx="853440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ym typeface="Symbol"/>
              </a:rPr>
              <a:t>Conformalized</a:t>
            </a:r>
            <a:r>
              <a:rPr lang="en-US" sz="3200" dirty="0">
                <a:sym typeface="Symbol"/>
              </a:rPr>
              <a:t> MCF and Heat Flow both perform gradient descent on the same (Dirichlet)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9E1F7-4EB5-9E49-B5FE-BB506F33817C}"/>
              </a:ext>
            </a:extLst>
          </p:cNvPr>
          <p:cNvSpPr txBox="1"/>
          <p:nvPr/>
        </p:nvSpPr>
        <p:spPr>
          <a:xfrm>
            <a:off x="304800" y="1828800"/>
            <a:ext cx="1158240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ym typeface="Symbol"/>
              </a:rPr>
              <a:t>They differ in terms of the inner-product used to define the gradient</a:t>
            </a:r>
            <a:br>
              <a:rPr lang="en-US" sz="3200" dirty="0">
                <a:sym typeface="Symbol"/>
              </a:rPr>
            </a:br>
            <a:r>
              <a:rPr lang="en-US" sz="3200" dirty="0">
                <a:sym typeface="Symbol"/>
              </a:rPr>
              <a:t>(</a:t>
            </a:r>
            <a:r>
              <a:rPr lang="en-US" sz="3200" dirty="0" err="1">
                <a:sym typeface="Symbol"/>
              </a:rPr>
              <a:t>cMCF</a:t>
            </a:r>
            <a:r>
              <a:rPr lang="en-US" sz="3200" dirty="0">
                <a:sym typeface="Symbol"/>
              </a:rPr>
              <a:t> defines the inner-product in terms of the current immersion)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C0D15B-D203-A76D-6A52-76D06BCA7502}"/>
              </a:ext>
            </a:extLst>
          </p:cNvPr>
          <p:cNvSpPr/>
          <p:nvPr/>
        </p:nvSpPr>
        <p:spPr>
          <a:xfrm>
            <a:off x="1676400" y="3886200"/>
            <a:ext cx="8686800" cy="99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B22F47-5AC4-24BD-CB91-DB802A74023D}"/>
              </a:ext>
            </a:extLst>
          </p:cNvPr>
          <p:cNvSpPr/>
          <p:nvPr/>
        </p:nvSpPr>
        <p:spPr>
          <a:xfrm>
            <a:off x="1676400" y="5410200"/>
            <a:ext cx="8686800" cy="99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7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For Genus-Zero Surfaces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converge?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11" name="Picture 10" descr="Graphical user interface, chart, diagram&#10;&#10;Description automatically generated">
            <a:extLst>
              <a:ext uri="{FF2B5EF4-FFF2-40B4-BE49-F238E27FC236}">
                <a16:creationId xmlns:a16="http://schemas.microsoft.com/office/drawing/2014/main" id="{429D2E80-F53D-4D6B-A0F5-025D50666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0" y="3882930"/>
            <a:ext cx="9108944" cy="2971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F4B734-8CDF-43B4-8010-38D8E67E33AD}"/>
              </a:ext>
            </a:extLst>
          </p:cNvPr>
          <p:cNvSpPr/>
          <p:nvPr/>
        </p:nvSpPr>
        <p:spPr>
          <a:xfrm>
            <a:off x="4510760" y="3813048"/>
            <a:ext cx="3078146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834C5-F2E5-44F8-84B7-6E56CD319A2A}"/>
              </a:ext>
            </a:extLst>
          </p:cNvPr>
          <p:cNvSpPr/>
          <p:nvPr/>
        </p:nvSpPr>
        <p:spPr>
          <a:xfrm>
            <a:off x="7589854" y="3813048"/>
            <a:ext cx="3078146" cy="2432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4A9375-7070-94C5-FC34-A5D5BC1C1E3C}"/>
              </a:ext>
            </a:extLst>
          </p:cNvPr>
          <p:cNvGrpSpPr/>
          <p:nvPr/>
        </p:nvGrpSpPr>
        <p:grpSpPr>
          <a:xfrm>
            <a:off x="1540830" y="3962400"/>
            <a:ext cx="584040" cy="2212848"/>
            <a:chOff x="1540830" y="3962400"/>
            <a:chExt cx="584040" cy="22128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9B6371-24D9-ED4F-3E36-0ED3DA76D9F1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EB772A3-E168-7774-7257-DAB4A4F554F5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EB772A3-E168-7774-7257-DAB4A4F554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4C262C-7807-CE45-8590-761483A76326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4C262C-7807-CE45-8590-761483A763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DB245E-F864-777C-26A8-6A184131EFE3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DB245E-F864-777C-26A8-6A184131E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03404B6-C347-9BEE-6F42-124D53D131C9}"/>
                    </a:ext>
                  </a:extLst>
                </p:cNvPr>
                <p:cNvSpPr txBox="1"/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03404B6-C347-9BEE-6F42-124D53D131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12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For Genus-Zero Surfaces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converge?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it converge to?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11" name="Picture 10" descr="Graphical user interface, chart, diagram&#10;&#10;Description automatically generated">
            <a:extLst>
              <a:ext uri="{FF2B5EF4-FFF2-40B4-BE49-F238E27FC236}">
                <a16:creationId xmlns:a16="http://schemas.microsoft.com/office/drawing/2014/main" id="{429D2E80-F53D-4D6B-A0F5-025D50666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0" y="3882930"/>
            <a:ext cx="9108944" cy="2971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C834C5-F2E5-44F8-84B7-6E56CD319A2A}"/>
              </a:ext>
            </a:extLst>
          </p:cNvPr>
          <p:cNvSpPr/>
          <p:nvPr/>
        </p:nvSpPr>
        <p:spPr>
          <a:xfrm>
            <a:off x="7589854" y="3813048"/>
            <a:ext cx="3078146" cy="2432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B3EA8D-9B9C-1A02-3174-0E598BFAC5FE}"/>
              </a:ext>
            </a:extLst>
          </p:cNvPr>
          <p:cNvGrpSpPr/>
          <p:nvPr/>
        </p:nvGrpSpPr>
        <p:grpSpPr>
          <a:xfrm>
            <a:off x="1540830" y="3962400"/>
            <a:ext cx="584040" cy="2212848"/>
            <a:chOff x="1540830" y="3962400"/>
            <a:chExt cx="584040" cy="22128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3F0818-C195-EA11-647F-299E30100C74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B7B6048-2DC8-7911-55C0-59C73AF29C50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B7B6048-2DC8-7911-55C0-59C73AF29C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AD6C5E6-33E4-8B2C-39CD-C2478FDD8014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AD6C5E6-33E4-8B2C-39CD-C2478FDD80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6F556BB-6513-07C5-E138-1BC6B9400CAF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6F556BB-6513-07C5-E138-1BC6B9400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28599F0-1A38-6C41-CE06-8CA9BCC06E6F}"/>
                    </a:ext>
                  </a:extLst>
                </p:cNvPr>
                <p:cNvSpPr txBox="1"/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28599F0-1A38-6C41-CE06-8CA9BCC06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5FD554-C3FB-DABB-E492-65EF52B31DD2}"/>
              </a:ext>
            </a:extLst>
          </p:cNvPr>
          <p:cNvGrpSpPr/>
          <p:nvPr/>
        </p:nvGrpSpPr>
        <p:grpSpPr>
          <a:xfrm>
            <a:off x="4521360" y="3959352"/>
            <a:ext cx="584040" cy="2212848"/>
            <a:chOff x="1540830" y="3962400"/>
            <a:chExt cx="584040" cy="22128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87CEEA-F815-9621-06CB-C30DDDD922FE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BADDEE4-B8CF-86C0-BA42-3AA8861225E2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BADDEE4-B8CF-86C0-BA42-3AA8861225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E61A63-D9A8-96D9-5F72-2A15A3E0DA79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E61A63-D9A8-96D9-5F72-2A15A3E0DA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78BADB3-7CB4-BB6B-6061-B6DA42C9479D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3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78BADB3-7CB4-BB6B-6061-B6DA42C947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35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2AC605F-1181-4B2E-17F1-52DC79619596}"/>
                    </a:ext>
                  </a:extLst>
                </p:cNvPr>
                <p:cNvSpPr txBox="1"/>
                <p:nvPr/>
              </p:nvSpPr>
              <p:spPr>
                <a:xfrm>
                  <a:off x="1686723" y="3962400"/>
                  <a:ext cx="4359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2AC605F-1181-4B2E-17F1-52DC79619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6723" y="3962400"/>
                  <a:ext cx="435953" cy="2616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00250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For Genus-Zero Surfaces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converge?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it converge to?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converge?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11" name="Picture 10" descr="Graphical user interface, chart, diagram&#10;&#10;Description automatically generated">
            <a:extLst>
              <a:ext uri="{FF2B5EF4-FFF2-40B4-BE49-F238E27FC236}">
                <a16:creationId xmlns:a16="http://schemas.microsoft.com/office/drawing/2014/main" id="{429D2E80-F53D-4D6B-A0F5-025D50666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0" y="3882930"/>
            <a:ext cx="9108944" cy="2971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DFAAC-F984-0F48-A03A-D2D9D0BA6E85}"/>
              </a:ext>
            </a:extLst>
          </p:cNvPr>
          <p:cNvGrpSpPr/>
          <p:nvPr/>
        </p:nvGrpSpPr>
        <p:grpSpPr>
          <a:xfrm>
            <a:off x="1540830" y="3962400"/>
            <a:ext cx="584040" cy="2212848"/>
            <a:chOff x="1540830" y="3962400"/>
            <a:chExt cx="584040" cy="22128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3A528C-9A57-18F3-89A0-FA07181012FB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033CEF4-F322-8D6D-B5A9-AC5C803672DB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033CEF4-F322-8D6D-B5A9-AC5C80367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794CE2E-B5CF-AD38-C7DB-291248605CC6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794CE2E-B5CF-AD38-C7DB-291248605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5157C8-F349-F83F-B031-38DAAF7C5885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5157C8-F349-F83F-B031-38DAAF7C5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22FFA3-16D1-5A2B-A7AE-67C1404D94FF}"/>
                    </a:ext>
                  </a:extLst>
                </p:cNvPr>
                <p:cNvSpPr txBox="1"/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22FFA3-16D1-5A2B-A7AE-67C1404D9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452E83-C0AB-EA6C-330D-870B12D59BD3}"/>
              </a:ext>
            </a:extLst>
          </p:cNvPr>
          <p:cNvGrpSpPr/>
          <p:nvPr/>
        </p:nvGrpSpPr>
        <p:grpSpPr>
          <a:xfrm>
            <a:off x="4521360" y="3959352"/>
            <a:ext cx="584040" cy="2212848"/>
            <a:chOff x="1540830" y="3962400"/>
            <a:chExt cx="584040" cy="22128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B54A9E-0BD5-FDC1-FC6B-67E8C1D33914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B894B2-1A74-0FFC-0C36-831028EDF822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B894B2-1A74-0FFC-0C36-831028EDF8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7A548C-5838-DAED-553A-F34D4F93EAC2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7A548C-5838-DAED-553A-F34D4F93E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B813F6A-D993-03E0-507D-051D4FA246F0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3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B813F6A-D993-03E0-507D-051D4FA24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35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47D73F-C368-1000-F9C5-71A496FA4D10}"/>
                    </a:ext>
                  </a:extLst>
                </p:cNvPr>
                <p:cNvSpPr txBox="1"/>
                <p:nvPr/>
              </p:nvSpPr>
              <p:spPr>
                <a:xfrm>
                  <a:off x="1686723" y="3962400"/>
                  <a:ext cx="4359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47D73F-C368-1000-F9C5-71A496FA4D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6723" y="3962400"/>
                  <a:ext cx="435953" cy="2616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3028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For Genus-Zero Surfaces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converge?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it converge to?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converge?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11" name="Picture 10" descr="Graphical user interface, chart, diagram&#10;&#10;Description automatically generated">
            <a:extLst>
              <a:ext uri="{FF2B5EF4-FFF2-40B4-BE49-F238E27FC236}">
                <a16:creationId xmlns:a16="http://schemas.microsoft.com/office/drawing/2014/main" id="{429D2E80-F53D-4D6B-A0F5-025D50666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0" y="3882930"/>
            <a:ext cx="9108944" cy="2971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DFAAC-F984-0F48-A03A-D2D9D0BA6E85}"/>
              </a:ext>
            </a:extLst>
          </p:cNvPr>
          <p:cNvGrpSpPr/>
          <p:nvPr/>
        </p:nvGrpSpPr>
        <p:grpSpPr>
          <a:xfrm>
            <a:off x="1540830" y="3962400"/>
            <a:ext cx="584040" cy="2212848"/>
            <a:chOff x="1540830" y="3962400"/>
            <a:chExt cx="584040" cy="22128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3A528C-9A57-18F3-89A0-FA07181012FB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033CEF4-F322-8D6D-B5A9-AC5C803672DB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033CEF4-F322-8D6D-B5A9-AC5C80367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794CE2E-B5CF-AD38-C7DB-291248605CC6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794CE2E-B5CF-AD38-C7DB-291248605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5157C8-F349-F83F-B031-38DAAF7C5885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05157C8-F349-F83F-B031-38DAAF7C5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22FFA3-16D1-5A2B-A7AE-67C1404D94FF}"/>
                    </a:ext>
                  </a:extLst>
                </p:cNvPr>
                <p:cNvSpPr txBox="1"/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22FFA3-16D1-5A2B-A7AE-67C1404D9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710" y="3962400"/>
                  <a:ext cx="438966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452E83-C0AB-EA6C-330D-870B12D59BD3}"/>
              </a:ext>
            </a:extLst>
          </p:cNvPr>
          <p:cNvGrpSpPr/>
          <p:nvPr/>
        </p:nvGrpSpPr>
        <p:grpSpPr>
          <a:xfrm>
            <a:off x="4521360" y="3959352"/>
            <a:ext cx="584040" cy="2212848"/>
            <a:chOff x="1540830" y="3962400"/>
            <a:chExt cx="584040" cy="22128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B54A9E-0BD5-FDC1-FC6B-67E8C1D33914}"/>
                </a:ext>
              </a:extLst>
            </p:cNvPr>
            <p:cNvSpPr/>
            <p:nvPr/>
          </p:nvSpPr>
          <p:spPr>
            <a:xfrm>
              <a:off x="1540830" y="3962400"/>
              <a:ext cx="516570" cy="2212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B894B2-1A74-0FFC-0C36-831028EDF822}"/>
                    </a:ext>
                  </a:extLst>
                </p:cNvPr>
                <p:cNvSpPr txBox="1"/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B894B2-1A74-0FFC-0C36-831028EDF8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7829" y="4569023"/>
                  <a:ext cx="514307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7A548C-5838-DAED-553A-F34D4F93EAC2}"/>
                    </a:ext>
                  </a:extLst>
                </p:cNvPr>
                <p:cNvSpPr txBox="1"/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7A548C-5838-DAED-553A-F34D4F93E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113492"/>
                  <a:ext cx="514307" cy="2616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B813F6A-D993-03E0-507D-051D4FA246F0}"/>
                    </a:ext>
                  </a:extLst>
                </p:cNvPr>
                <p:cNvSpPr txBox="1"/>
                <p:nvPr/>
              </p:nvSpPr>
              <p:spPr>
                <a:xfrm>
                  <a:off x="1610563" y="5690724"/>
                  <a:ext cx="514307" cy="263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B813F6A-D993-03E0-507D-051D4FA24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0563" y="5690724"/>
                  <a:ext cx="514307" cy="2635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47D73F-C368-1000-F9C5-71A496FA4D10}"/>
                    </a:ext>
                  </a:extLst>
                </p:cNvPr>
                <p:cNvSpPr txBox="1"/>
                <p:nvPr/>
              </p:nvSpPr>
              <p:spPr>
                <a:xfrm>
                  <a:off x="1686723" y="3962400"/>
                  <a:ext cx="4359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47D73F-C368-1000-F9C5-71A496FA4D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6723" y="3962400"/>
                  <a:ext cx="435953" cy="2616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43D366-FAA1-96F9-EF39-C0F771F156B8}"/>
              </a:ext>
            </a:extLst>
          </p:cNvPr>
          <p:cNvSpPr txBox="1"/>
          <p:nvPr/>
        </p:nvSpPr>
        <p:spPr>
          <a:xfrm>
            <a:off x="1219200" y="5780782"/>
            <a:ext cx="975360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ym typeface="Symbol"/>
              </a:rPr>
              <a:t>For genus zero surface we find (empirically) that </a:t>
            </a:r>
            <a:r>
              <a:rPr lang="en-US" sz="3200" dirty="0" err="1">
                <a:sym typeface="Symbol"/>
              </a:rPr>
              <a:t>cMCF</a:t>
            </a:r>
            <a:r>
              <a:rPr lang="en-US" sz="3200" dirty="0">
                <a:sym typeface="Symbol"/>
              </a:rPr>
              <a:t> converges to a conformal parameterization over a sphere</a:t>
            </a:r>
          </a:p>
        </p:txBody>
      </p:sp>
    </p:spTree>
    <p:extLst>
      <p:ext uri="{BB962C8B-B14F-4D97-AF65-F5344CB8AC3E}">
        <p14:creationId xmlns:p14="http://schemas.microsoft.com/office/powerpoint/2010/main" val="142610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Mean Curvature Flow</a:t>
            </a:r>
          </a:p>
          <a:p>
            <a:r>
              <a:rPr lang="en-US" dirty="0"/>
              <a:t>Möbius Registration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Inversions</a:t>
            </a:r>
          </a:p>
          <a:p>
            <a:pPr lvl="1"/>
            <a:r>
              <a:rPr lang="en-US" dirty="0"/>
              <a:t>Canonical Centering</a:t>
            </a:r>
          </a:p>
          <a:p>
            <a:pPr lvl="1"/>
            <a:r>
              <a:rPr lang="en-US" dirty="0"/>
              <a:t>Beyond Möbius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09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and blue bunny&#10;&#10;Description automatically generated">
            <a:extLst>
              <a:ext uri="{FF2B5EF4-FFF2-40B4-BE49-F238E27FC236}">
                <a16:creationId xmlns:a16="http://schemas.microsoft.com/office/drawing/2014/main" id="{E8C1D5E6-640A-45FC-CCF1-8A34C671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429000"/>
            <a:ext cx="320040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graphics shapes are considered “the same”:</a:t>
            </a:r>
          </a:p>
          <a:p>
            <a:pPr lvl="1"/>
            <a:r>
              <a:rPr lang="en-US" dirty="0"/>
              <a:t>If they differ by an isometry</a:t>
            </a:r>
          </a:p>
          <a:p>
            <a:pPr lvl="1"/>
            <a:r>
              <a:rPr lang="en-US" dirty="0"/>
              <a:t>If they differ in their triangulation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cMCF</a:t>
            </a:r>
            <a:r>
              <a:rPr lang="en-US" dirty="0"/>
              <a:t> provides a representation over a</a:t>
            </a:r>
            <a:br>
              <a:rPr lang="en-US" dirty="0"/>
            </a:br>
            <a:r>
              <a:rPr lang="en-US" dirty="0"/>
              <a:t>canonical domain that is isometry invariant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9B803-4E32-CC36-67CD-68C06D088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48" y="228600"/>
            <a:ext cx="3197352" cy="3197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6D0BE-24FD-9479-ADB3-6F9510EF0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8600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A3DA0-6B62-4807-5381-BC2667CBB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3429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Smoothing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and even the geometry of the surface</a:t>
                </a:r>
                <a:r>
                  <a:rPr lang="en-US" baseline="30000" dirty="0"/>
                  <a:t>*</a:t>
                </a:r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425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fertility">
            <a:hlinkClick r:id="" action="ppaction://media"/>
            <a:extLst>
              <a:ext uri="{FF2B5EF4-FFF2-40B4-BE49-F238E27FC236}">
                <a16:creationId xmlns:a16="http://schemas.microsoft.com/office/drawing/2014/main" id="{F119C44F-9B94-4C5C-BBF5-4E793EC11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441" y="3950208"/>
            <a:ext cx="3032699" cy="282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6D2CE4-5FF0-1498-6403-4B099B76AE5E}"/>
              </a:ext>
            </a:extLst>
          </p:cNvPr>
          <p:cNvSpPr txBox="1"/>
          <p:nvPr/>
        </p:nvSpPr>
        <p:spPr>
          <a:xfrm>
            <a:off x="7127358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/>
              <a:t>*</a:t>
            </a:r>
            <a:r>
              <a:rPr lang="en-US" dirty="0"/>
              <a:t>Cheating by “locking” vertices as they collapse</a:t>
            </a:r>
          </a:p>
        </p:txBody>
      </p:sp>
    </p:spTree>
    <p:extLst>
      <p:ext uri="{BB962C8B-B14F-4D97-AF65-F5344CB8AC3E}">
        <p14:creationId xmlns:p14="http://schemas.microsoft.com/office/powerpoint/2010/main" val="41797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ue bunny&#10;&#10;Description automatically generated">
            <a:extLst>
              <a:ext uri="{FF2B5EF4-FFF2-40B4-BE49-F238E27FC236}">
                <a16:creationId xmlns:a16="http://schemas.microsoft.com/office/drawing/2014/main" id="{0621774D-8BFE-F691-2A13-4208EF9C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429000"/>
            <a:ext cx="320040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913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graphics shapes are considered “the same”:</a:t>
            </a:r>
          </a:p>
          <a:p>
            <a:pPr lvl="1"/>
            <a:r>
              <a:rPr lang="en-US" dirty="0"/>
              <a:t>If they differ by an isometry</a:t>
            </a:r>
          </a:p>
          <a:p>
            <a:pPr lvl="1"/>
            <a:r>
              <a:rPr lang="en-US" dirty="0"/>
              <a:t>If they differ in their triangulation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cMCF</a:t>
            </a:r>
            <a:r>
              <a:rPr lang="en-US" dirty="0"/>
              <a:t> provides a representation over a</a:t>
            </a:r>
            <a:br>
              <a:rPr lang="en-US" dirty="0"/>
            </a:br>
            <a:r>
              <a:rPr lang="en-US" dirty="0"/>
              <a:t>canonical domain that is isometry invariant</a:t>
            </a:r>
          </a:p>
          <a:p>
            <a:pPr>
              <a:buFont typeface="Wingdings" panose="05000000000000000000" pitchFamily="2" charset="2"/>
              <a:buChar char="û"/>
            </a:pPr>
            <a:r>
              <a:rPr lang="en-US" dirty="0"/>
              <a:t>But the representation is only unique</a:t>
            </a:r>
            <a:br>
              <a:rPr lang="en-US" dirty="0"/>
            </a:br>
            <a:r>
              <a:rPr lang="en-US" dirty="0"/>
              <a:t>up to Möbius transformation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9B803-4E32-CC36-67CD-68C06D088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48" y="228600"/>
            <a:ext cx="3197352" cy="3197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6D0BE-24FD-9479-ADB3-6F9510EF0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8600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A3DA0-6B62-4807-5381-BC2667CBB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34290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5A59A-E0BC-2A05-C014-49E21A9C6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38" y="228600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B8F51-B210-A5BF-3D1C-C06F94717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38" y="228600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A03BB4-E122-744F-7207-0034862D91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38" y="22860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4060F2-7D94-FADB-B058-30E17360A1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38" y="228600"/>
            <a:ext cx="18288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5B19FE-A46A-6043-74FD-0D21BA036A96}"/>
              </a:ext>
            </a:extLst>
          </p:cNvPr>
          <p:cNvSpPr txBox="1"/>
          <p:nvPr/>
        </p:nvSpPr>
        <p:spPr>
          <a:xfrm>
            <a:off x="6669801" y="2114267"/>
            <a:ext cx="371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rotations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12E57E-A0DB-5A88-D08F-F2F684961CB8}"/>
              </a:ext>
            </a:extLst>
          </p:cNvPr>
          <p:cNvSpPr txBox="1"/>
          <p:nvPr/>
        </p:nvSpPr>
        <p:spPr>
          <a:xfrm>
            <a:off x="3094463" y="2111219"/>
            <a:ext cx="365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inversions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84550D66-CBC7-A074-A161-951F19F81943}"/>
              </a:ext>
            </a:extLst>
          </p:cNvPr>
          <p:cNvSpPr/>
          <p:nvPr/>
        </p:nvSpPr>
        <p:spPr>
          <a:xfrm rot="16200000">
            <a:off x="4819886" y="489311"/>
            <a:ext cx="182880" cy="324307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0746D17E-984D-0C94-27B7-DFD7DA0CD56B}"/>
              </a:ext>
            </a:extLst>
          </p:cNvPr>
          <p:cNvSpPr/>
          <p:nvPr/>
        </p:nvSpPr>
        <p:spPr>
          <a:xfrm rot="16200000">
            <a:off x="8437863" y="489311"/>
            <a:ext cx="182880" cy="324307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2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Möbius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/>
              <a:t>Separately handle the two components</a:t>
            </a:r>
          </a:p>
          <a:p>
            <a:pPr lvl="1"/>
            <a:r>
              <a:rPr lang="en-US" i="1" dirty="0"/>
              <a:t>Canonically</a:t>
            </a:r>
            <a:r>
              <a:rPr lang="en-US" dirty="0"/>
              <a:t> pose each shape </a:t>
            </a:r>
            <a:r>
              <a:rPr lang="en-US" dirty="0" err="1"/>
              <a:t>w.r.t.</a:t>
            </a:r>
            <a:r>
              <a:rPr lang="en-US" dirty="0"/>
              <a:t> inversions </a:t>
            </a:r>
            <a:r>
              <a:rPr lang="en-US" sz="2000" dirty="0"/>
              <a:t>[</a:t>
            </a:r>
            <a:r>
              <a:rPr lang="en-US" sz="2000" dirty="0" err="1"/>
              <a:t>Springborn</a:t>
            </a:r>
            <a:r>
              <a:rPr lang="en-US" sz="2000" dirty="0"/>
              <a:t>, 2005]</a:t>
            </a:r>
            <a:endParaRPr lang="en-US" dirty="0"/>
          </a:p>
          <a:p>
            <a:pPr lvl="1"/>
            <a:r>
              <a:rPr lang="en-US" i="1" dirty="0"/>
              <a:t>Optimally</a:t>
            </a:r>
            <a:r>
              <a:rPr lang="en-US" dirty="0"/>
              <a:t> align pairs of shapes </a:t>
            </a:r>
            <a:r>
              <a:rPr lang="en-US" dirty="0" err="1"/>
              <a:t>w.r.t.</a:t>
            </a:r>
            <a:r>
              <a:rPr lang="en-US" dirty="0"/>
              <a:t> rotations </a:t>
            </a:r>
            <a:r>
              <a:rPr lang="en-US" sz="2000" dirty="0"/>
              <a:t>[</a:t>
            </a:r>
            <a:r>
              <a:rPr lang="en-US" sz="2000" dirty="0" err="1"/>
              <a:t>Kostelec</a:t>
            </a:r>
            <a:r>
              <a:rPr lang="en-US" sz="2000" dirty="0"/>
              <a:t> &amp; </a:t>
            </a:r>
            <a:r>
              <a:rPr lang="en-US" sz="2000" dirty="0" err="1"/>
              <a:t>Rockmore</a:t>
            </a:r>
            <a:r>
              <a:rPr lang="en-US" sz="2000" dirty="0"/>
              <a:t>, 2003]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CDDFA-C938-05FB-8DD3-2302D5A25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0590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98616A-5F9A-C261-9926-D91AE9800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5300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9A3419-D624-2715-EF67-928D2098B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52" y="2907792"/>
            <a:ext cx="18288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CF03F2-2865-6DFA-BFA3-5B8B97EB9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52" y="4956048"/>
            <a:ext cx="1828800" cy="18288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BE11616-F3A0-3F3A-B92B-B2277E1A3326}"/>
              </a:ext>
            </a:extLst>
          </p:cNvPr>
          <p:cNvSpPr/>
          <p:nvPr/>
        </p:nvSpPr>
        <p:spPr>
          <a:xfrm>
            <a:off x="3014472" y="3672431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C26D774-865B-21B5-D106-219AD85E313A}"/>
              </a:ext>
            </a:extLst>
          </p:cNvPr>
          <p:cNvSpPr/>
          <p:nvPr/>
        </p:nvSpPr>
        <p:spPr>
          <a:xfrm>
            <a:off x="3011774" y="5705594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19A84C-39FD-7201-91DE-B5625D0B8201}"/>
              </a:ext>
            </a:extLst>
          </p:cNvPr>
          <p:cNvSpPr txBox="1"/>
          <p:nvPr/>
        </p:nvSpPr>
        <p:spPr>
          <a:xfrm>
            <a:off x="2455760" y="46598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parametrization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62534-43BC-9430-AC94-8E933B537DD1}"/>
              </a:ext>
            </a:extLst>
          </p:cNvPr>
          <p:cNvGrpSpPr/>
          <p:nvPr/>
        </p:nvGrpSpPr>
        <p:grpSpPr>
          <a:xfrm>
            <a:off x="4953000" y="2907792"/>
            <a:ext cx="3200400" cy="3877056"/>
            <a:chOff x="3429000" y="2907792"/>
            <a:chExt cx="3200400" cy="38770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80C76A-BC69-F94C-0D66-EB17CFB1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907792"/>
              <a:ext cx="1828800" cy="1828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0164EB-DCAE-E531-3ABF-5975CA38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956048"/>
              <a:ext cx="1828800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1812FD-5B60-E44F-0A96-EBA7B32E36D0}"/>
                </a:ext>
              </a:extLst>
            </p:cNvPr>
            <p:cNvSpPr txBox="1"/>
            <p:nvPr/>
          </p:nvSpPr>
          <p:spPr>
            <a:xfrm>
              <a:off x="3429000" y="4648200"/>
              <a:ext cx="2001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canonical centering</a:t>
              </a: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7AD06A23-669A-D0D7-5E61-ADE5ED9BE2F1}"/>
                </a:ext>
              </a:extLst>
            </p:cNvPr>
            <p:cNvSpPr/>
            <p:nvPr/>
          </p:nvSpPr>
          <p:spPr>
            <a:xfrm>
              <a:off x="4251960" y="368783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2594EC4F-2373-44B0-B294-B66D43599F67}"/>
                </a:ext>
              </a:extLst>
            </p:cNvPr>
            <p:cNvSpPr/>
            <p:nvPr/>
          </p:nvSpPr>
          <p:spPr>
            <a:xfrm>
              <a:off x="4251960" y="571500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B923B3-3362-A5EF-5216-B85B9B6C1948}"/>
              </a:ext>
            </a:extLst>
          </p:cNvPr>
          <p:cNvGrpSpPr/>
          <p:nvPr/>
        </p:nvGrpSpPr>
        <p:grpSpPr>
          <a:xfrm>
            <a:off x="6984263" y="2907792"/>
            <a:ext cx="3610585" cy="3877056"/>
            <a:chOff x="5460263" y="2907792"/>
            <a:chExt cx="3610585" cy="387705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4CAD7E7-F3D1-FC5A-5D73-D8CB27D2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48" y="2907792"/>
              <a:ext cx="1828800" cy="18288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8E61815-052E-29CC-5FB9-03A3FCC00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48" y="4956048"/>
              <a:ext cx="1828800" cy="18288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60705C-3D27-2269-1C90-8A8636B4AA03}"/>
                </a:ext>
              </a:extLst>
            </p:cNvPr>
            <p:cNvSpPr txBox="1"/>
            <p:nvPr/>
          </p:nvSpPr>
          <p:spPr>
            <a:xfrm>
              <a:off x="5460263" y="4648200"/>
              <a:ext cx="2997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optimal rotational alignment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E0F2CBB5-AF43-65C1-82CA-F36C6F0AABB4}"/>
                </a:ext>
              </a:extLst>
            </p:cNvPr>
            <p:cNvSpPr/>
            <p:nvPr/>
          </p:nvSpPr>
          <p:spPr>
            <a:xfrm>
              <a:off x="6675120" y="368783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E20E914-6600-3310-E926-84D777880B9B}"/>
                </a:ext>
              </a:extLst>
            </p:cNvPr>
            <p:cNvSpPr/>
            <p:nvPr/>
          </p:nvSpPr>
          <p:spPr>
            <a:xfrm>
              <a:off x="6675120" y="571500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51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Möbius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/>
              <a:t>Separately handle the two components</a:t>
            </a:r>
          </a:p>
          <a:p>
            <a:pPr lvl="1"/>
            <a:r>
              <a:rPr lang="en-US" i="1" dirty="0"/>
              <a:t>Canonically</a:t>
            </a:r>
            <a:r>
              <a:rPr lang="en-US" dirty="0"/>
              <a:t> pose each shape </a:t>
            </a:r>
            <a:r>
              <a:rPr lang="en-US" dirty="0" err="1"/>
              <a:t>w.r.t.</a:t>
            </a:r>
            <a:r>
              <a:rPr lang="en-US" dirty="0"/>
              <a:t> inversions </a:t>
            </a:r>
            <a:r>
              <a:rPr lang="en-US" sz="2000" dirty="0"/>
              <a:t>[</a:t>
            </a:r>
            <a:r>
              <a:rPr lang="en-US" sz="2000" dirty="0" err="1"/>
              <a:t>Springborn</a:t>
            </a:r>
            <a:r>
              <a:rPr lang="en-US" sz="2000" dirty="0"/>
              <a:t>, 2005]</a:t>
            </a:r>
            <a:endParaRPr lang="en-US" dirty="0"/>
          </a:p>
          <a:p>
            <a:pPr lvl="1"/>
            <a:r>
              <a:rPr lang="en-US" i="1" dirty="0"/>
              <a:t>Optimally</a:t>
            </a:r>
            <a:r>
              <a:rPr lang="en-US" dirty="0"/>
              <a:t> align pairs of shapes </a:t>
            </a:r>
            <a:r>
              <a:rPr lang="en-US" dirty="0" err="1"/>
              <a:t>w.r.t.</a:t>
            </a:r>
            <a:r>
              <a:rPr lang="en-US" dirty="0"/>
              <a:t> rotations </a:t>
            </a:r>
            <a:r>
              <a:rPr lang="en-US" sz="2000" dirty="0"/>
              <a:t>[</a:t>
            </a:r>
            <a:r>
              <a:rPr lang="en-US" sz="2000" dirty="0" err="1"/>
              <a:t>Kostelec</a:t>
            </a:r>
            <a:r>
              <a:rPr lang="en-US" sz="2000" dirty="0"/>
              <a:t> &amp; </a:t>
            </a:r>
            <a:r>
              <a:rPr lang="en-US" sz="2000" dirty="0" err="1"/>
              <a:t>Rockmore</a:t>
            </a:r>
            <a:r>
              <a:rPr lang="en-US" sz="2000" dirty="0"/>
              <a:t>, 2003]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CDDFA-C938-05FB-8DD3-2302D5A25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0590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98616A-5F9A-C261-9926-D91AE9800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5300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9A3419-D624-2715-EF67-928D2098B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52" y="2907792"/>
            <a:ext cx="18288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CF03F2-2865-6DFA-BFA3-5B8B97EB9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52" y="4956048"/>
            <a:ext cx="1828800" cy="18288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BE11616-F3A0-3F3A-B92B-B2277E1A3326}"/>
              </a:ext>
            </a:extLst>
          </p:cNvPr>
          <p:cNvSpPr/>
          <p:nvPr/>
        </p:nvSpPr>
        <p:spPr>
          <a:xfrm>
            <a:off x="3014472" y="3672431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C26D774-865B-21B5-D106-219AD85E313A}"/>
              </a:ext>
            </a:extLst>
          </p:cNvPr>
          <p:cNvSpPr/>
          <p:nvPr/>
        </p:nvSpPr>
        <p:spPr>
          <a:xfrm>
            <a:off x="3011774" y="5705594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19A84C-39FD-7201-91DE-B5625D0B8201}"/>
              </a:ext>
            </a:extLst>
          </p:cNvPr>
          <p:cNvSpPr txBox="1"/>
          <p:nvPr/>
        </p:nvSpPr>
        <p:spPr>
          <a:xfrm>
            <a:off x="2455760" y="46598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parametrization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62534-43BC-9430-AC94-8E933B537DD1}"/>
              </a:ext>
            </a:extLst>
          </p:cNvPr>
          <p:cNvGrpSpPr/>
          <p:nvPr/>
        </p:nvGrpSpPr>
        <p:grpSpPr>
          <a:xfrm>
            <a:off x="4953000" y="2907792"/>
            <a:ext cx="3200400" cy="3877056"/>
            <a:chOff x="3429000" y="2907792"/>
            <a:chExt cx="3200400" cy="38770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80C76A-BC69-F94C-0D66-EB17CFB1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907792"/>
              <a:ext cx="1828800" cy="1828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0164EB-DCAE-E531-3ABF-5975CA38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956048"/>
              <a:ext cx="1828800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1812FD-5B60-E44F-0A96-EBA7B32E36D0}"/>
                </a:ext>
              </a:extLst>
            </p:cNvPr>
            <p:cNvSpPr txBox="1"/>
            <p:nvPr/>
          </p:nvSpPr>
          <p:spPr>
            <a:xfrm>
              <a:off x="3429000" y="4648200"/>
              <a:ext cx="2001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canonical centering</a:t>
              </a: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7AD06A23-669A-D0D7-5E61-ADE5ED9BE2F1}"/>
                </a:ext>
              </a:extLst>
            </p:cNvPr>
            <p:cNvSpPr/>
            <p:nvPr/>
          </p:nvSpPr>
          <p:spPr>
            <a:xfrm>
              <a:off x="4251960" y="368783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2594EC4F-2373-44B0-B294-B66D43599F67}"/>
                </a:ext>
              </a:extLst>
            </p:cNvPr>
            <p:cNvSpPr/>
            <p:nvPr/>
          </p:nvSpPr>
          <p:spPr>
            <a:xfrm>
              <a:off x="4251960" y="571500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B923B3-3362-A5EF-5216-B85B9B6C1948}"/>
              </a:ext>
            </a:extLst>
          </p:cNvPr>
          <p:cNvGrpSpPr/>
          <p:nvPr/>
        </p:nvGrpSpPr>
        <p:grpSpPr>
          <a:xfrm>
            <a:off x="8199120" y="2907792"/>
            <a:ext cx="2395728" cy="3877056"/>
            <a:chOff x="6675120" y="2907792"/>
            <a:chExt cx="2395728" cy="387705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4CAD7E7-F3D1-FC5A-5D73-D8CB27D2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48" y="2907792"/>
              <a:ext cx="1828800" cy="18288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8E61815-052E-29CC-5FB9-03A3FCC00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48" y="4956048"/>
              <a:ext cx="1828800" cy="1828800"/>
            </a:xfrm>
            <a:prstGeom prst="rect">
              <a:avLst/>
            </a:prstGeom>
          </p:spPr>
        </p:pic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E0F2CBB5-AF43-65C1-82CA-F36C6F0AABB4}"/>
                </a:ext>
              </a:extLst>
            </p:cNvPr>
            <p:cNvSpPr/>
            <p:nvPr/>
          </p:nvSpPr>
          <p:spPr>
            <a:xfrm>
              <a:off x="6675120" y="368783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E20E914-6600-3310-E926-84D777880B9B}"/>
                </a:ext>
              </a:extLst>
            </p:cNvPr>
            <p:cNvSpPr/>
            <p:nvPr/>
          </p:nvSpPr>
          <p:spPr>
            <a:xfrm>
              <a:off x="6675120" y="571500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EF93FA-1D03-2FFF-A5CE-965E7A5DB528}"/>
              </a:ext>
            </a:extLst>
          </p:cNvPr>
          <p:cNvSpPr txBox="1"/>
          <p:nvPr/>
        </p:nvSpPr>
        <p:spPr>
          <a:xfrm>
            <a:off x="6984263" y="4648200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optimal rotational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208555-4820-8E96-B438-0A70D6F97F50}"/>
                  </a:ext>
                </a:extLst>
              </p:cNvPr>
              <p:cNvSpPr txBox="1"/>
              <p:nvPr/>
            </p:nvSpPr>
            <p:spPr>
              <a:xfrm>
                <a:off x="2746534" y="2362200"/>
                <a:ext cx="6702266" cy="95410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Rotations</a:t>
                </a:r>
                <a:r>
                  <a:rPr lang="en-US" sz="2800" dirty="0"/>
                  <a:t>:</a:t>
                </a:r>
              </a:p>
              <a:p>
                <a:r>
                  <a:rPr lang="en-US" sz="2800" dirty="0"/>
                  <a:t>Apply standard FFT tricks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 smtClean="0">
                        <a:latin typeface="Cambria Math" panose="02040503050406030204" pitchFamily="18" charset="0"/>
                      </a:rPr>
                      <m:t>SO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208555-4820-8E96-B438-0A70D6F97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534" y="2362200"/>
                <a:ext cx="6702266" cy="954107"/>
              </a:xfrm>
              <a:prstGeom prst="rect">
                <a:avLst/>
              </a:prstGeom>
              <a:blipFill>
                <a:blip r:embed="rId10"/>
                <a:stretch>
                  <a:fillRect l="-1723" t="-5000" b="-15625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64A5157-CF83-D5E5-E94B-77D68C0FA161}"/>
              </a:ext>
            </a:extLst>
          </p:cNvPr>
          <p:cNvSpPr txBox="1"/>
          <p:nvPr/>
        </p:nvSpPr>
        <p:spPr>
          <a:xfrm>
            <a:off x="2055248" y="3276600"/>
            <a:ext cx="8079352" cy="224676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/>
              <a:t>Inversions</a:t>
            </a:r>
            <a:r>
              <a:rPr lang="en-US" sz="2800" dirty="0"/>
              <a:t>:</a:t>
            </a:r>
          </a:p>
          <a:p>
            <a:r>
              <a:rPr lang="en-US" sz="2800" dirty="0"/>
              <a:t>As in </a:t>
            </a:r>
            <a:r>
              <a:rPr lang="en-US" sz="2800" dirty="0" err="1"/>
              <a:t>Springborn’s</a:t>
            </a:r>
            <a:r>
              <a:rPr lang="en-US" sz="2800" dirty="0"/>
              <a:t> work, we seek the inversion placing the center of mass at the origin.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Simpler algorithm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Exposes a more general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68561-A367-BB77-E0A5-5662C924231E}"/>
              </a:ext>
            </a:extLst>
          </p:cNvPr>
          <p:cNvSpPr txBox="1"/>
          <p:nvPr/>
        </p:nvSpPr>
        <p:spPr>
          <a:xfrm>
            <a:off x="1373752" y="5473005"/>
            <a:ext cx="9446648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/>
              <a:t>More Generally</a:t>
            </a:r>
            <a:r>
              <a:rPr lang="en-US" sz="2800" dirty="0"/>
              <a:t>:</a:t>
            </a:r>
          </a:p>
          <a:p>
            <a:r>
              <a:rPr lang="en-US" sz="2800" dirty="0"/>
              <a:t>Why are some types of transformations easy to pose canonically (e.g. translations) and others hard (e.g. rotations)?</a:t>
            </a:r>
          </a:p>
        </p:txBody>
      </p:sp>
    </p:spTree>
    <p:extLst>
      <p:ext uri="{BB962C8B-B14F-4D97-AF65-F5344CB8AC3E}">
        <p14:creationId xmlns:p14="http://schemas.microsoft.com/office/powerpoint/2010/main" val="30495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880"/>
                <a:ext cx="10972800" cy="5562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Represent inversions as maps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that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to itself.</a:t>
                </a:r>
              </a:p>
              <a:p>
                <a:pPr marL="0" indent="0">
                  <a:buNone/>
                </a:pPr>
                <a:r>
                  <a:rPr lang="en-US" dirty="0"/>
                  <a:t>For a locus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int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the inversion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880"/>
                <a:ext cx="10972800" cy="5562600"/>
              </a:xfrm>
              <a:blipFill>
                <a:blip r:embed="rId3"/>
                <a:stretch>
                  <a:fillRect l="-1389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black and white spiral pattern&#10;&#10;Description automatically generated">
            <a:extLst>
              <a:ext uri="{FF2B5EF4-FFF2-40B4-BE49-F238E27FC236}">
                <a16:creationId xmlns:a16="http://schemas.microsoft.com/office/drawing/2014/main" id="{D6D86FB3-3686-5C1F-F2F6-E23605892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66160"/>
            <a:ext cx="3200400" cy="3200400"/>
          </a:xfrm>
          <a:prstGeom prst="rect">
            <a:avLst/>
          </a:prstGeom>
        </p:spPr>
      </p:pic>
      <p:pic>
        <p:nvPicPr>
          <p:cNvPr id="18" name="Picture 17" descr="A black and white checkered surface&#10;&#10;Description automatically generated">
            <a:extLst>
              <a:ext uri="{FF2B5EF4-FFF2-40B4-BE49-F238E27FC236}">
                <a16:creationId xmlns:a16="http://schemas.microsoft.com/office/drawing/2014/main" id="{2C933BC1-9445-D6E2-F0F8-84B007DBF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66160"/>
            <a:ext cx="3200400" cy="32004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CA82738-FBDE-7401-D04E-D9907683ADA3}"/>
              </a:ext>
            </a:extLst>
          </p:cNvPr>
          <p:cNvSpPr/>
          <p:nvPr/>
        </p:nvSpPr>
        <p:spPr>
          <a:xfrm>
            <a:off x="5829300" y="5062118"/>
            <a:ext cx="533400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CEE373-6AAC-CC52-97C0-DDFF9607F03A}"/>
                  </a:ext>
                </a:extLst>
              </p:cNvPr>
              <p:cNvSpPr txBox="1"/>
              <p:nvPr/>
            </p:nvSpPr>
            <p:spPr>
              <a:xfrm>
                <a:off x="3962400" y="4707774"/>
                <a:ext cx="350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𝐜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CEE373-6AAC-CC52-97C0-DDFF9607F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707774"/>
                <a:ext cx="35067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264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Infinitesimal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880"/>
                <a:ext cx="10972800" cy="5562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Represent inversions as maps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that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to itself.</a:t>
                </a:r>
              </a:p>
              <a:p>
                <a:pPr marL="0" indent="0">
                  <a:buNone/>
                </a:pPr>
                <a:r>
                  <a:rPr lang="en-US" dirty="0"/>
                  <a:t>For a locus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int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the inversion about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When the locus of inversion is at the origin, the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(restricted to the sphere) is the identity.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880"/>
                <a:ext cx="10972800" cy="5562600"/>
              </a:xfrm>
              <a:blipFill>
                <a:blip r:embed="rId3"/>
                <a:stretch>
                  <a:fillRect l="-1389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533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Infinitesimal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Represent inversions as maps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that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to itself.</a:t>
                </a:r>
              </a:p>
              <a:p>
                <a:pPr marL="0" indent="0">
                  <a:buNone/>
                </a:pPr>
                <a:r>
                  <a:rPr lang="en-US" dirty="0"/>
                  <a:t>For a locus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int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the inversion about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Shifting the locus of inversion away from the origin: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𝐼𝑑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3"/>
                <a:stretch>
                  <a:fillRect l="-1389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046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Infinitesimal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Represent inversions as maps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that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to itself.</a:t>
                </a:r>
              </a:p>
              <a:p>
                <a:pPr marL="0" indent="0">
                  <a:buNone/>
                </a:pPr>
                <a:r>
                  <a:rPr lang="en-US" dirty="0"/>
                  <a:t>For a locus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int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the inversion about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Shifting the locus of inversion away from the origin: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𝐼𝑑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  <a:p>
                <a:pPr marL="460375" indent="-460375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Moving the locus in direction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shifts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along the projection of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onto the tangent 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3"/>
                <a:stretch>
                  <a:fillRect l="-1389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A8374EA-80DB-D2EB-27D5-8561BB514F93}"/>
              </a:ext>
            </a:extLst>
          </p:cNvPr>
          <p:cNvGrpSpPr/>
          <p:nvPr/>
        </p:nvGrpSpPr>
        <p:grpSpPr>
          <a:xfrm>
            <a:off x="5348868" y="4038600"/>
            <a:ext cx="4207690" cy="1371600"/>
            <a:chOff x="4064219" y="4343400"/>
            <a:chExt cx="4207690" cy="1371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86C05B-D06E-F880-8D9E-6274D285DF42}"/>
                </a:ext>
              </a:extLst>
            </p:cNvPr>
            <p:cNvSpPr/>
            <p:nvPr/>
          </p:nvSpPr>
          <p:spPr>
            <a:xfrm>
              <a:off x="5033016" y="5105400"/>
              <a:ext cx="2278368" cy="6096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156D8E-FB87-5212-50B6-66B9900A5483}"/>
                    </a:ext>
                  </a:extLst>
                </p:cNvPr>
                <p:cNvSpPr txBox="1"/>
                <p:nvPr/>
              </p:nvSpPr>
              <p:spPr>
                <a:xfrm>
                  <a:off x="4064219" y="4343400"/>
                  <a:ext cx="4207690" cy="46166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Projection onto the tangent at </a:t>
                  </a:r>
                  <a14:m>
                    <m:oMath xmlns:m="http://schemas.openxmlformats.org/officeDocument/2006/math"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sz="2400" i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156D8E-FB87-5212-50B6-66B9900A5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219" y="4343400"/>
                  <a:ext cx="420769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722" t="-6173" b="-23457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C4B5DA8-C7A6-FFBF-16D6-120D5B788B01}"/>
                </a:ext>
              </a:extLst>
            </p:cNvPr>
            <p:cNvCxnSpPr>
              <a:cxnSpLocks/>
              <a:stCxn id="10" idx="2"/>
              <a:endCxn id="9" idx="0"/>
            </p:cNvCxnSpPr>
            <p:nvPr/>
          </p:nvCxnSpPr>
          <p:spPr>
            <a:xfrm>
              <a:off x="6168064" y="4805065"/>
              <a:ext cx="4136" cy="300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04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Infinitesimal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 we move the locus in direction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 the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flows along the projection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onto the tangent plane at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i="1" dirty="0"/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389" r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stripes">
            <a:hlinkClick r:id="" action="ppaction://media"/>
            <a:extLst>
              <a:ext uri="{FF2B5EF4-FFF2-40B4-BE49-F238E27FC236}">
                <a16:creationId xmlns:a16="http://schemas.microsoft.com/office/drawing/2014/main" id="{9BBF7D45-C884-4E64-91C1-09237C504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6410" y="3093720"/>
            <a:ext cx="3382962" cy="338296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8FA5F65-E114-40C2-9700-3F193DB172F2}"/>
              </a:ext>
            </a:extLst>
          </p:cNvPr>
          <p:cNvGrpSpPr/>
          <p:nvPr/>
        </p:nvGrpSpPr>
        <p:grpSpPr>
          <a:xfrm>
            <a:off x="2743201" y="3055448"/>
            <a:ext cx="3344699" cy="3421553"/>
            <a:chOff x="1219200" y="3055447"/>
            <a:chExt cx="3344699" cy="342155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A489495-1BD4-43E9-89F3-21F023A588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9200" y="3093720"/>
              <a:ext cx="3344699" cy="3383280"/>
              <a:chOff x="4038602" y="1524000"/>
              <a:chExt cx="4519863" cy="452596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D0D55DF-61C2-4ED7-9BD4-86E854321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1581" y="1524000"/>
                <a:ext cx="0" cy="45259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99CED9F-0259-4D44-AFD6-61F9C783B1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8602" y="3200399"/>
                <a:ext cx="3733798" cy="14447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FD4C0BD-9978-4DD5-B979-1A4B9E13E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4667" y="3200400"/>
                <a:ext cx="3733798" cy="14447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6F2200D-9777-4701-995B-A59A3B837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5601" y="3055447"/>
              <a:ext cx="0" cy="1717655"/>
            </a:xfrm>
            <a:prstGeom prst="straightConnector1">
              <a:avLst/>
            </a:prstGeom>
            <a:ln w="50800">
              <a:tailEnd type="triangle"/>
            </a:ln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A227D4-A517-BC63-5FDE-878B5CB2CAC1}"/>
              </a:ext>
            </a:extLst>
          </p:cNvPr>
          <p:cNvGrpSpPr/>
          <p:nvPr/>
        </p:nvGrpSpPr>
        <p:grpSpPr>
          <a:xfrm>
            <a:off x="2587482" y="3062943"/>
            <a:ext cx="3660918" cy="3737352"/>
            <a:chOff x="1063482" y="3062943"/>
            <a:chExt cx="3660918" cy="3737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D3BEA62-D0A5-4075-C5E0-65C374D68A00}"/>
                    </a:ext>
                  </a:extLst>
                </p:cNvPr>
                <p:cNvSpPr txBox="1"/>
                <p:nvPr/>
              </p:nvSpPr>
              <p:spPr>
                <a:xfrm flipH="1">
                  <a:off x="1063482" y="6430963"/>
                  <a:ext cx="36609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Flow field: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𝐼𝑑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D3BEA62-D0A5-4075-C5E0-65C374D68A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063482" y="6430963"/>
                  <a:ext cx="3660918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05A134-3FD6-6E29-2984-AA9C0EDC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79" y="3166888"/>
              <a:ext cx="3233911" cy="323391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FCAA739-86CD-230A-9E5A-8E7604884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5601" y="3062943"/>
              <a:ext cx="0" cy="457200"/>
            </a:xfrm>
            <a:prstGeom prst="straightConnector1">
              <a:avLst/>
            </a:prstGeom>
            <a:ln w="50800">
              <a:tailEnd type="triangle"/>
            </a:ln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07E092-A11A-5545-DC35-8B7D9A1F9392}"/>
                  </a:ext>
                </a:extLst>
              </p:cNvPr>
              <p:cNvSpPr txBox="1"/>
              <p:nvPr/>
            </p:nvSpPr>
            <p:spPr>
              <a:xfrm>
                <a:off x="4343400" y="2862887"/>
                <a:ext cx="4184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07E092-A11A-5545-DC35-8B7D9A1F9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62887"/>
                <a:ext cx="4184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23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Mean Curvature Flow</a:t>
            </a:r>
          </a:p>
          <a:p>
            <a:r>
              <a:rPr lang="en-US" dirty="0"/>
              <a:t>Möbius Registration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Inversions</a:t>
            </a:r>
          </a:p>
          <a:p>
            <a:pPr lvl="1"/>
            <a:r>
              <a:rPr lang="en-US" dirty="0"/>
              <a:t>Canonical Centering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Beyond Möbius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84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ctopus.I.sf">
            <a:hlinkClick r:id="" action="ppaction://media"/>
            <a:extLst>
              <a:ext uri="{FF2B5EF4-FFF2-40B4-BE49-F238E27FC236}">
                <a16:creationId xmlns:a16="http://schemas.microsoft.com/office/drawing/2014/main" id="{79C6CFFD-7118-4AAC-A90D-5651A095B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2464" y="2971800"/>
            <a:ext cx="1828800" cy="1828800"/>
          </a:xfrm>
          <a:prstGeom prst="rect">
            <a:avLst/>
          </a:prstGeom>
        </p:spPr>
      </p:pic>
      <p:pic>
        <p:nvPicPr>
          <p:cNvPr id="22" name="octopus.I.cmcf">
            <a:hlinkClick r:id="" action="ppaction://media"/>
            <a:extLst>
              <a:ext uri="{FF2B5EF4-FFF2-40B4-BE49-F238E27FC236}">
                <a16:creationId xmlns:a16="http://schemas.microsoft.com/office/drawing/2014/main" id="{FBB19E6D-FB48-4D20-9698-0EC86FCC02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5568" y="2971800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Given a spherical parametrization, the pull-back of the volume form onto the sphere – the </a:t>
            </a:r>
            <a:r>
              <a:rPr lang="en-US" u="sng" dirty="0"/>
              <a:t>stretch factors</a:t>
            </a:r>
            <a:r>
              <a:rPr lang="en-US" dirty="0"/>
              <a:t> – gives the area of the surface “sitting” over</a:t>
            </a:r>
            <a:br>
              <a:rPr lang="en-US" dirty="0"/>
            </a:br>
            <a:r>
              <a:rPr lang="en-US" dirty="0"/>
              <a:t>a point on the sphere.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335F82F-3499-4D00-8E0F-B80370EC13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95800"/>
            <a:ext cx="2743200" cy="27432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FE69D0A-C01E-4754-B932-2902AD7982CF}"/>
              </a:ext>
            </a:extLst>
          </p:cNvPr>
          <p:cNvGrpSpPr/>
          <p:nvPr/>
        </p:nvGrpSpPr>
        <p:grpSpPr>
          <a:xfrm>
            <a:off x="9611468" y="2894777"/>
            <a:ext cx="904132" cy="2019499"/>
            <a:chOff x="8087468" y="4856813"/>
            <a:chExt cx="904132" cy="20194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10E60DB-CDC3-4AA4-BFCB-F94D77FE5A96}"/>
                </a:ext>
              </a:extLst>
            </p:cNvPr>
            <p:cNvSpPr/>
            <p:nvPr/>
          </p:nvSpPr>
          <p:spPr>
            <a:xfrm>
              <a:off x="8087468" y="5029200"/>
              <a:ext cx="164592" cy="17373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bg1">
                    <a:lumMod val="50000"/>
                  </a:schemeClr>
                </a:gs>
                <a:gs pos="100000">
                  <a:srgbClr val="0070C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83D6F9-7DA1-4309-9EC0-384425B89183}"/>
                </a:ext>
              </a:extLst>
            </p:cNvPr>
            <p:cNvSpPr txBox="1"/>
            <p:nvPr/>
          </p:nvSpPr>
          <p:spPr>
            <a:xfrm>
              <a:off x="8192125" y="4856813"/>
              <a:ext cx="756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dense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EBF3D3B-B88B-4DB7-ACAC-B44E0CDC30CE}"/>
                </a:ext>
              </a:extLst>
            </p:cNvPr>
            <p:cNvSpPr txBox="1"/>
            <p:nvPr/>
          </p:nvSpPr>
          <p:spPr>
            <a:xfrm>
              <a:off x="8207115" y="6506980"/>
              <a:ext cx="784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sparse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16E4607-1FA9-4772-A074-DBF79AD2E946}"/>
              </a:ext>
            </a:extLst>
          </p:cNvPr>
          <p:cNvSpPr txBox="1"/>
          <p:nvPr/>
        </p:nvSpPr>
        <p:spPr>
          <a:xfrm>
            <a:off x="5011374" y="47360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parametrization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E667375-2E54-44E0-9921-B02C569FA53E}"/>
              </a:ext>
            </a:extLst>
          </p:cNvPr>
          <p:cNvSpPr/>
          <p:nvPr/>
        </p:nvSpPr>
        <p:spPr>
          <a:xfrm>
            <a:off x="6834141" y="37338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C79B9DD9-47DB-417A-97A9-C0EEC5BDC7EB}"/>
              </a:ext>
            </a:extLst>
          </p:cNvPr>
          <p:cNvSpPr/>
          <p:nvPr/>
        </p:nvSpPr>
        <p:spPr>
          <a:xfrm rot="19733248">
            <a:off x="3484237" y="4780096"/>
            <a:ext cx="166010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CD8AF2-CABA-49B5-A0B0-D96050377BB7}"/>
              </a:ext>
            </a:extLst>
          </p:cNvPr>
          <p:cNvSpPr>
            <a:spLocks noChangeAspect="1"/>
          </p:cNvSpPr>
          <p:nvPr/>
        </p:nvSpPr>
        <p:spPr>
          <a:xfrm>
            <a:off x="5410200" y="4162347"/>
            <a:ext cx="345308" cy="34530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741D10-82C4-4B17-89C8-054CA9BE9CB0}"/>
              </a:ext>
            </a:extLst>
          </p:cNvPr>
          <p:cNvSpPr>
            <a:spLocks noChangeAspect="1"/>
          </p:cNvSpPr>
          <p:nvPr/>
        </p:nvSpPr>
        <p:spPr>
          <a:xfrm>
            <a:off x="8035069" y="4219197"/>
            <a:ext cx="345308" cy="34530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08A727-628D-47B4-BADA-A949CFBE5B95}"/>
              </a:ext>
            </a:extLst>
          </p:cNvPr>
          <p:cNvSpPr/>
          <p:nvPr/>
        </p:nvSpPr>
        <p:spPr>
          <a:xfrm rot="285772">
            <a:off x="1614009" y="5791593"/>
            <a:ext cx="1603865" cy="473075"/>
          </a:xfrm>
          <a:prstGeom prst="ellipse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389518-7686-D8EB-1D01-BC5FD7D173B6}"/>
                  </a:ext>
                </a:extLst>
              </p:cNvPr>
              <p:cNvSpPr txBox="1"/>
              <p:nvPr/>
            </p:nvSpPr>
            <p:spPr>
              <a:xfrm>
                <a:off x="7525228" y="4736068"/>
                <a:ext cx="1769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i="1" dirty="0"/>
                  <a:t>: stretch factors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389518-7686-D8EB-1D01-BC5FD7D17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228" y="4736068"/>
                <a:ext cx="1769972" cy="369332"/>
              </a:xfrm>
              <a:prstGeom prst="rect">
                <a:avLst/>
              </a:prstGeom>
              <a:blipFill>
                <a:blip r:embed="rId10"/>
                <a:stretch>
                  <a:fillRect t="-9836" r="-240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0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5" grpId="0" animBg="1"/>
      <p:bldP spid="20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Smoothing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and even the geometry of the surface: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r>
                  <a:rPr lang="en-US" b="0" u="sng" dirty="0"/>
                  <a:t>Mean Curvature Flow</a:t>
                </a:r>
                <a:r>
                  <a:rPr lang="en-US" b="0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Advance the surface along the normal, at a speed proportional to the negative mean curvature.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425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0634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Given a spherical parametrization, the pull-back of the volume form onto the sphere – the </a:t>
            </a:r>
            <a:r>
              <a:rPr lang="en-US" u="sng" dirty="0"/>
              <a:t>stretch factors</a:t>
            </a:r>
            <a:r>
              <a:rPr lang="en-US" dirty="0"/>
              <a:t> – gives the area of the surface “sitting” over</a:t>
            </a:r>
            <a:br>
              <a:rPr lang="en-US" dirty="0"/>
            </a:br>
            <a:r>
              <a:rPr lang="en-US" dirty="0"/>
              <a:t>a point on the sphere.</a:t>
            </a:r>
          </a:p>
        </p:txBody>
      </p:sp>
      <p:pic>
        <p:nvPicPr>
          <p:cNvPr id="3" name="octopus.I.sf">
            <a:hlinkClick r:id="" action="ppaction://media"/>
            <a:extLst>
              <a:ext uri="{FF2B5EF4-FFF2-40B4-BE49-F238E27FC236}">
                <a16:creationId xmlns:a16="http://schemas.microsoft.com/office/drawing/2014/main" id="{F5818DAC-C4EE-176F-9F4E-32E309771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2464" y="2971800"/>
            <a:ext cx="1828800" cy="1828800"/>
          </a:xfrm>
          <a:prstGeom prst="rect">
            <a:avLst/>
          </a:prstGeom>
        </p:spPr>
      </p:pic>
      <p:pic>
        <p:nvPicPr>
          <p:cNvPr id="4" name="octopus.I.cmcf">
            <a:hlinkClick r:id="" action="ppaction://media"/>
            <a:extLst>
              <a:ext uri="{FF2B5EF4-FFF2-40B4-BE49-F238E27FC236}">
                <a16:creationId xmlns:a16="http://schemas.microsoft.com/office/drawing/2014/main" id="{C335C445-66B7-CFE6-64B9-AE3DB3E788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568" y="2971800"/>
            <a:ext cx="1828800" cy="1828800"/>
          </a:xfrm>
          <a:prstGeom prst="rect">
            <a:avLst/>
          </a:prstGeom>
        </p:spPr>
      </p:pic>
      <p:pic>
        <p:nvPicPr>
          <p:cNvPr id="7" name="octopus.sf">
            <a:hlinkClick r:id="" action="ppaction://media"/>
            <a:extLst>
              <a:ext uri="{FF2B5EF4-FFF2-40B4-BE49-F238E27FC236}">
                <a16:creationId xmlns:a16="http://schemas.microsoft.com/office/drawing/2014/main" id="{229F33A7-D78B-6173-EC65-6CCDBE3F3B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22464" y="5029200"/>
            <a:ext cx="1828800" cy="1828800"/>
          </a:xfrm>
          <a:prstGeom prst="rect">
            <a:avLst/>
          </a:prstGeom>
        </p:spPr>
      </p:pic>
      <p:pic>
        <p:nvPicPr>
          <p:cNvPr id="8" name="octopus.cmcf">
            <a:hlinkClick r:id="" action="ppaction://media"/>
            <a:extLst>
              <a:ext uri="{FF2B5EF4-FFF2-40B4-BE49-F238E27FC236}">
                <a16:creationId xmlns:a16="http://schemas.microsoft.com/office/drawing/2014/main" id="{16EAD4EE-F4D6-72FD-94FE-9A6DF3142E3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5568" y="5029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934EF9-C30E-43DE-8BE0-A0B65E167953}"/>
              </a:ext>
            </a:extLst>
          </p:cNvPr>
          <p:cNvSpPr txBox="1"/>
          <p:nvPr/>
        </p:nvSpPr>
        <p:spPr>
          <a:xfrm>
            <a:off x="5011374" y="47360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parametrization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3146CC8-EF70-ADEE-7152-461D8A1E2EC9}"/>
              </a:ext>
            </a:extLst>
          </p:cNvPr>
          <p:cNvSpPr/>
          <p:nvPr/>
        </p:nvSpPr>
        <p:spPr>
          <a:xfrm>
            <a:off x="6834141" y="37338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D703B1D-4E19-6AB9-89E1-F6C929409679}"/>
              </a:ext>
            </a:extLst>
          </p:cNvPr>
          <p:cNvSpPr/>
          <p:nvPr/>
        </p:nvSpPr>
        <p:spPr>
          <a:xfrm>
            <a:off x="6840640" y="5763385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3DC2F2-547A-8D85-4347-1FDE2B7C03D9}"/>
              </a:ext>
            </a:extLst>
          </p:cNvPr>
          <p:cNvSpPr/>
          <p:nvPr/>
        </p:nvSpPr>
        <p:spPr>
          <a:xfrm>
            <a:off x="4267200" y="57150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CCE2E8-2AFA-36A4-9350-EACEB39B874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95800"/>
            <a:ext cx="2743200" cy="27432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4517DD6-313F-566A-200D-760CE98918CD}"/>
              </a:ext>
            </a:extLst>
          </p:cNvPr>
          <p:cNvSpPr/>
          <p:nvPr/>
        </p:nvSpPr>
        <p:spPr>
          <a:xfrm rot="19733248">
            <a:off x="3484237" y="4780096"/>
            <a:ext cx="166010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15DB27-7E7B-0D95-59DA-1DA30AF5F2ED}"/>
              </a:ext>
            </a:extLst>
          </p:cNvPr>
          <p:cNvGrpSpPr/>
          <p:nvPr/>
        </p:nvGrpSpPr>
        <p:grpSpPr>
          <a:xfrm>
            <a:off x="9611468" y="2894777"/>
            <a:ext cx="904132" cy="2019499"/>
            <a:chOff x="8087468" y="4856813"/>
            <a:chExt cx="904132" cy="20194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55B8DD-9E46-A5F9-1DD3-EF2C08347076}"/>
                </a:ext>
              </a:extLst>
            </p:cNvPr>
            <p:cNvSpPr/>
            <p:nvPr/>
          </p:nvSpPr>
          <p:spPr>
            <a:xfrm>
              <a:off x="8087468" y="5029200"/>
              <a:ext cx="164592" cy="17373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bg1">
                    <a:lumMod val="50000"/>
                  </a:schemeClr>
                </a:gs>
                <a:gs pos="100000">
                  <a:srgbClr val="0070C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E7B1D7-1EFD-EE39-D95F-4F26EFF18684}"/>
                </a:ext>
              </a:extLst>
            </p:cNvPr>
            <p:cNvSpPr txBox="1"/>
            <p:nvPr/>
          </p:nvSpPr>
          <p:spPr>
            <a:xfrm>
              <a:off x="8192125" y="4856813"/>
              <a:ext cx="756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dense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02AAC6-14D9-1F9E-53CF-9F72C655EBAF}"/>
                </a:ext>
              </a:extLst>
            </p:cNvPr>
            <p:cNvSpPr txBox="1"/>
            <p:nvPr/>
          </p:nvSpPr>
          <p:spPr>
            <a:xfrm>
              <a:off x="8207115" y="6506980"/>
              <a:ext cx="784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sparse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E3779E-0A59-D6C6-E763-2EFA9ED90AF3}"/>
                  </a:ext>
                </a:extLst>
              </p:cNvPr>
              <p:cNvSpPr txBox="1"/>
              <p:nvPr/>
            </p:nvSpPr>
            <p:spPr>
              <a:xfrm>
                <a:off x="7525228" y="4736068"/>
                <a:ext cx="1769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i="1" dirty="0"/>
                  <a:t>: stretch factors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E3779E-0A59-D6C6-E763-2EFA9ED90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228" y="4736068"/>
                <a:ext cx="1769972" cy="369332"/>
              </a:xfrm>
              <a:prstGeom prst="rect">
                <a:avLst/>
              </a:prstGeom>
              <a:blipFill>
                <a:blip r:embed="rId15"/>
                <a:stretch>
                  <a:fillRect t="-9836" r="-240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38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Find the spherical inversion that makes the mass as uniformly distributed as possible</a:t>
            </a:r>
          </a:p>
          <a:p>
            <a:pPr marL="57150" indent="0" algn="ctr">
              <a:buNone/>
            </a:pPr>
            <a:r>
              <a:rPr lang="en-US" dirty="0"/>
              <a:t>Measure uniformity by computing the</a:t>
            </a:r>
            <a:br>
              <a:rPr lang="en-US" dirty="0"/>
            </a:br>
            <a:r>
              <a:rPr lang="en-US" i="1" dirty="0"/>
              <a:t>center of mass</a:t>
            </a:r>
            <a:r>
              <a:rPr lang="en-US" dirty="0"/>
              <a:t> w.r.t. the stretch factors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4B11C-85F8-47B8-B648-D6CE40410710}"/>
              </a:ext>
            </a:extLst>
          </p:cNvPr>
          <p:cNvSpPr txBox="1"/>
          <p:nvPr/>
        </p:nvSpPr>
        <p:spPr>
          <a:xfrm>
            <a:off x="5011374" y="47360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parametrization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E280A-08D9-41A9-9C91-AC96E9446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68" y="5029200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C8E3-25FD-474C-B32A-0684E0235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41" y="5029200"/>
            <a:ext cx="1828800" cy="18288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3ECC29A6-47CD-4A0E-9807-47B508CF4126}"/>
              </a:ext>
            </a:extLst>
          </p:cNvPr>
          <p:cNvSpPr/>
          <p:nvPr/>
        </p:nvSpPr>
        <p:spPr>
          <a:xfrm>
            <a:off x="6840640" y="5763385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0DD82-70E2-4B27-882F-E909F91F653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95800"/>
            <a:ext cx="2743200" cy="274320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78917C4E-1C53-462E-914C-38613D14262B}"/>
              </a:ext>
            </a:extLst>
          </p:cNvPr>
          <p:cNvSpPr/>
          <p:nvPr/>
        </p:nvSpPr>
        <p:spPr>
          <a:xfrm>
            <a:off x="4267200" y="57150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3A6126-2F72-B915-79E3-82632BA0F26D}"/>
                  </a:ext>
                </a:extLst>
              </p:cNvPr>
              <p:cNvSpPr txBox="1"/>
              <p:nvPr/>
            </p:nvSpPr>
            <p:spPr>
              <a:xfrm>
                <a:off x="7525228" y="4736068"/>
                <a:ext cx="1769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i="1" dirty="0"/>
                  <a:t>: stretch factors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3A6126-2F72-B915-79E3-82632BA0F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228" y="4736068"/>
                <a:ext cx="1769972" cy="369332"/>
              </a:xfrm>
              <a:prstGeom prst="rect">
                <a:avLst/>
              </a:prstGeom>
              <a:blipFill>
                <a:blip r:embed="rId5"/>
                <a:stretch>
                  <a:fillRect t="-9836" r="-240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EA681-6CEC-43A4-BC90-38A38FC53EDB}"/>
                  </a:ext>
                </a:extLst>
              </p:cNvPr>
              <p:cNvSpPr txBox="1"/>
              <p:nvPr/>
            </p:nvSpPr>
            <p:spPr>
              <a:xfrm>
                <a:off x="4208386" y="4155320"/>
                <a:ext cx="3487814" cy="110248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EA681-6CEC-43A4-BC90-38A38FC53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386" y="4155320"/>
                <a:ext cx="3487814" cy="11024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14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Claim</a:t>
            </a:r>
            <a:r>
              <a:rPr lang="en-US" dirty="0"/>
              <a:t>:</a:t>
            </a:r>
          </a:p>
          <a:p>
            <a:pPr marL="400050" lvl="1" indent="0">
              <a:buNone/>
            </a:pPr>
            <a:r>
              <a:rPr lang="en-US" dirty="0"/>
              <a:t>There exists a unique Möbius inversion that puts the center of mass at the origin (and it’s easy to find).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C7A5E99-D5B3-9250-ED00-6EF414C5B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762000"/>
            <a:ext cx="1828800" cy="18288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31BBCFC-0D41-3126-C01F-D07110533545}"/>
              </a:ext>
            </a:extLst>
          </p:cNvPr>
          <p:cNvSpPr/>
          <p:nvPr/>
        </p:nvSpPr>
        <p:spPr>
          <a:xfrm>
            <a:off x="3864864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0DE2FF-9BC2-36BF-5A18-A9A1CB3C868F}"/>
              </a:ext>
            </a:extLst>
          </p:cNvPr>
          <p:cNvGrpSpPr/>
          <p:nvPr/>
        </p:nvGrpSpPr>
        <p:grpSpPr>
          <a:xfrm>
            <a:off x="4669536" y="754753"/>
            <a:ext cx="2340864" cy="1828800"/>
            <a:chOff x="5888736" y="754753"/>
            <a:chExt cx="2340864" cy="1828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E89BD1-3556-38DB-7D6F-3C85D0B3A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736" y="867190"/>
              <a:ext cx="914400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DDD440-FD62-9591-61C3-58D719583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754753"/>
              <a:ext cx="1828800" cy="182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6438F0-EEF0-1763-A7D6-41DC22911FA1}"/>
                  </a:ext>
                </a:extLst>
              </p:cNvPr>
              <p:cNvSpPr txBox="1"/>
              <p:nvPr/>
            </p:nvSpPr>
            <p:spPr>
              <a:xfrm>
                <a:off x="7167323" y="1219201"/>
                <a:ext cx="3487814" cy="110248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6438F0-EEF0-1763-A7D6-41DC22911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323" y="1219201"/>
                <a:ext cx="3487814" cy="11024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3BBF6-B3B2-A5DE-D510-A7E1EC03DFD8}"/>
                  </a:ext>
                </a:extLst>
              </p:cNvPr>
              <p:cNvSpPr txBox="1"/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3BBF6-B3B2-A5DE-D510-A7E1EC03D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5218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Recall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a volume form, its pull-back under (the inverse of)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is: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∘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Notation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denote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the center of mass defined by the pull-back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using (the inverse of) the inversion about locus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 r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49C908A-091A-10DF-E64C-92D7656C5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762000"/>
            <a:ext cx="1828800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19AB46-82DF-943E-06E8-BF5A4C149B6D}"/>
              </a:ext>
            </a:extLst>
          </p:cNvPr>
          <p:cNvGrpSpPr/>
          <p:nvPr/>
        </p:nvGrpSpPr>
        <p:grpSpPr>
          <a:xfrm>
            <a:off x="7943089" y="760615"/>
            <a:ext cx="2345575" cy="1828800"/>
            <a:chOff x="3140825" y="760615"/>
            <a:chExt cx="2345575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69FE9D-9913-8F7C-7F01-ADF25956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825" y="840866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112DDFE2-424D-58E6-8451-600EEB14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760615"/>
              <a:ext cx="1828800" cy="18288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E119DE-843A-E116-37AA-439F2CBB297A}"/>
              </a:ext>
            </a:extLst>
          </p:cNvPr>
          <p:cNvGrpSpPr/>
          <p:nvPr/>
        </p:nvGrpSpPr>
        <p:grpSpPr>
          <a:xfrm>
            <a:off x="4669536" y="754753"/>
            <a:ext cx="2340864" cy="1828800"/>
            <a:chOff x="5888736" y="754753"/>
            <a:chExt cx="2340864" cy="1828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4B54A0-5CD3-5E0B-A86B-76D741B3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736" y="867190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EB91FF-157B-62B6-0475-CEB9090B0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754753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0F898C8-8C7F-8C41-AAF5-D1C5006F303C}"/>
              </a:ext>
            </a:extLst>
          </p:cNvPr>
          <p:cNvSpPr/>
          <p:nvPr/>
        </p:nvSpPr>
        <p:spPr>
          <a:xfrm>
            <a:off x="3864864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AB20FB-1EE5-08CD-58A0-CDB85F5ADC0D}"/>
              </a:ext>
            </a:extLst>
          </p:cNvPr>
          <p:cNvSpPr/>
          <p:nvPr/>
        </p:nvSpPr>
        <p:spPr>
          <a:xfrm>
            <a:off x="7162800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3B6F1E-8BB3-B782-0649-2FC8119057DF}"/>
                  </a:ext>
                </a:extLst>
              </p:cNvPr>
              <p:cNvSpPr txBox="1"/>
              <p:nvPr/>
            </p:nvSpPr>
            <p:spPr>
              <a:xfrm>
                <a:off x="7239000" y="1371600"/>
                <a:ext cx="459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3B6F1E-8BB3-B782-0649-2FC811905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371600"/>
                <a:ext cx="459228" cy="369332"/>
              </a:xfrm>
              <a:prstGeom prst="rect">
                <a:avLst/>
              </a:prstGeom>
              <a:blipFill>
                <a:blip r:embed="rId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DE3348-0C7F-B2B8-5962-74C6B5D1767D}"/>
                  </a:ext>
                </a:extLst>
              </p:cNvPr>
              <p:cNvSpPr txBox="1"/>
              <p:nvPr/>
            </p:nvSpPr>
            <p:spPr>
              <a:xfrm>
                <a:off x="8382000" y="2505979"/>
                <a:ext cx="1437573" cy="694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∘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DE3348-0C7F-B2B8-5962-74C6B5D1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505979"/>
                <a:ext cx="1437573" cy="6944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6A1A4E-F8C1-B922-CC27-AA4FA42271A4}"/>
                  </a:ext>
                </a:extLst>
              </p:cNvPr>
              <p:cNvSpPr txBox="1"/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6A1A4E-F8C1-B922-CC27-AA4FA422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Sub-Claim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the infinitesimal change in the center of mass resulting from an infinitesimal change in the locus of inversion is: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𝐼𝑑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.−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C7A5E99-D5B3-9250-ED00-6EF414C5B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762000"/>
            <a:ext cx="1828800" cy="18288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31BBCFC-0D41-3126-C01F-D07110533545}"/>
              </a:ext>
            </a:extLst>
          </p:cNvPr>
          <p:cNvSpPr/>
          <p:nvPr/>
        </p:nvSpPr>
        <p:spPr>
          <a:xfrm>
            <a:off x="3864864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0DE2FF-9BC2-36BF-5A18-A9A1CB3C868F}"/>
              </a:ext>
            </a:extLst>
          </p:cNvPr>
          <p:cNvGrpSpPr/>
          <p:nvPr/>
        </p:nvGrpSpPr>
        <p:grpSpPr>
          <a:xfrm>
            <a:off x="4669536" y="754753"/>
            <a:ext cx="2340864" cy="1828800"/>
            <a:chOff x="5888736" y="754753"/>
            <a:chExt cx="2340864" cy="1828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E89BD1-3556-38DB-7D6F-3C85D0B3A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736" y="867190"/>
              <a:ext cx="914400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DDD440-FD62-9591-61C3-58D719583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754753"/>
              <a:ext cx="1828800" cy="182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AAE4B8-4A07-12CF-2D01-439C2881D1F2}"/>
                  </a:ext>
                </a:extLst>
              </p:cNvPr>
              <p:cNvSpPr txBox="1"/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AAE4B8-4A07-12CF-2D01-439C2881D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9FF1DE1-BD4B-D46C-A6C0-380044F7BD2F}"/>
              </a:ext>
            </a:extLst>
          </p:cNvPr>
          <p:cNvGrpSpPr/>
          <p:nvPr/>
        </p:nvGrpSpPr>
        <p:grpSpPr>
          <a:xfrm>
            <a:off x="7943089" y="760615"/>
            <a:ext cx="2345575" cy="1828800"/>
            <a:chOff x="3140825" y="760615"/>
            <a:chExt cx="2345575" cy="1828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50D97C-1F67-BEA9-88D6-6EED646C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825" y="840866"/>
              <a:ext cx="914400" cy="914400"/>
            </a:xfrm>
            <a:prstGeom prst="rect">
              <a:avLst/>
            </a:prstGeom>
          </p:spPr>
        </p:pic>
        <p:pic>
          <p:nvPicPr>
            <p:cNvPr id="9" name="Picture 8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8725F959-B295-E03D-9DC3-4674F8F27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760615"/>
              <a:ext cx="1828800" cy="1828800"/>
            </a:xfrm>
            <a:prstGeom prst="rect">
              <a:avLst/>
            </a:prstGeom>
          </p:spPr>
        </p:pic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6B74A18-3A34-A4A7-CDFD-E8E5208DCBD0}"/>
              </a:ext>
            </a:extLst>
          </p:cNvPr>
          <p:cNvSpPr/>
          <p:nvPr/>
        </p:nvSpPr>
        <p:spPr>
          <a:xfrm>
            <a:off x="7162800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AA7ACB-37C4-A37F-7885-936C470173C9}"/>
                  </a:ext>
                </a:extLst>
              </p:cNvPr>
              <p:cNvSpPr txBox="1"/>
              <p:nvPr/>
            </p:nvSpPr>
            <p:spPr>
              <a:xfrm>
                <a:off x="7239000" y="1371600"/>
                <a:ext cx="459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AA7ACB-37C4-A37F-7885-936C4701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371600"/>
                <a:ext cx="459228" cy="369332"/>
              </a:xfrm>
              <a:prstGeom prst="rect">
                <a:avLst/>
              </a:prstGeom>
              <a:blipFill>
                <a:blip r:embed="rId1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5D6251-27DF-C2D3-6D53-AC37850BF7B3}"/>
                  </a:ext>
                </a:extLst>
              </p:cNvPr>
              <p:cNvSpPr txBox="1"/>
              <p:nvPr/>
            </p:nvSpPr>
            <p:spPr>
              <a:xfrm>
                <a:off x="8382000" y="2505979"/>
                <a:ext cx="1437573" cy="694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∘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5D6251-27DF-C2D3-6D53-AC37850BF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505979"/>
                <a:ext cx="1437573" cy="6944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940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Proof of Sub-Claim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and applying an inversion about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the center of mass of the new stretch factors is: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26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26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600" dirty="0"/>
              </a:p>
              <a:p>
                <a:pPr marL="400050" lvl="1" indent="0">
                  <a:buNone/>
                </a:pPr>
                <a:r>
                  <a:rPr lang="en-US" dirty="0"/>
                  <a:t>Applying a change of variables: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49C908A-091A-10DF-E64C-92D7656C5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762000"/>
            <a:ext cx="1828800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19AB46-82DF-943E-06E8-BF5A4C149B6D}"/>
              </a:ext>
            </a:extLst>
          </p:cNvPr>
          <p:cNvGrpSpPr/>
          <p:nvPr/>
        </p:nvGrpSpPr>
        <p:grpSpPr>
          <a:xfrm>
            <a:off x="7943089" y="760615"/>
            <a:ext cx="2345575" cy="1828800"/>
            <a:chOff x="3140825" y="760615"/>
            <a:chExt cx="2345575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69FE9D-9913-8F7C-7F01-ADF25956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825" y="840866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112DDFE2-424D-58E6-8451-600EEB14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760615"/>
              <a:ext cx="1828800" cy="18288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E119DE-843A-E116-37AA-439F2CBB297A}"/>
              </a:ext>
            </a:extLst>
          </p:cNvPr>
          <p:cNvGrpSpPr/>
          <p:nvPr/>
        </p:nvGrpSpPr>
        <p:grpSpPr>
          <a:xfrm>
            <a:off x="4669536" y="754753"/>
            <a:ext cx="2340864" cy="1828800"/>
            <a:chOff x="5888736" y="754753"/>
            <a:chExt cx="2340864" cy="1828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4B54A0-5CD3-5E0B-A86B-76D741B3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736" y="867190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EB91FF-157B-62B6-0475-CEB9090B0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754753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0F898C8-8C7F-8C41-AAF5-D1C5006F303C}"/>
              </a:ext>
            </a:extLst>
          </p:cNvPr>
          <p:cNvSpPr/>
          <p:nvPr/>
        </p:nvSpPr>
        <p:spPr>
          <a:xfrm>
            <a:off x="3864864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AB20FB-1EE5-08CD-58A0-CDB85F5ADC0D}"/>
              </a:ext>
            </a:extLst>
          </p:cNvPr>
          <p:cNvSpPr/>
          <p:nvPr/>
        </p:nvSpPr>
        <p:spPr>
          <a:xfrm>
            <a:off x="7162800" y="1676400"/>
            <a:ext cx="783336" cy="261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314A36-9872-85D2-9304-01963BCA7512}"/>
                  </a:ext>
                </a:extLst>
              </p:cNvPr>
              <p:cNvSpPr txBox="1"/>
              <p:nvPr/>
            </p:nvSpPr>
            <p:spPr>
              <a:xfrm>
                <a:off x="7239000" y="1371600"/>
                <a:ext cx="459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314A36-9872-85D2-9304-01963BCA7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371600"/>
                <a:ext cx="459228" cy="369332"/>
              </a:xfrm>
              <a:prstGeom prst="rect">
                <a:avLst/>
              </a:prstGeom>
              <a:blipFill>
                <a:blip r:embed="rId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B3A38C-7F90-884A-278C-B638769E5759}"/>
                  </a:ext>
                </a:extLst>
              </p:cNvPr>
              <p:cNvSpPr txBox="1"/>
              <p:nvPr/>
            </p:nvSpPr>
            <p:spPr>
              <a:xfrm>
                <a:off x="8382000" y="2505979"/>
                <a:ext cx="1437573" cy="694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∘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B3A38C-7F90-884A-278C-B638769E5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505979"/>
                <a:ext cx="1437573" cy="6944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0C2C62-9BE6-FA2D-3E75-C9479D148698}"/>
                  </a:ext>
                </a:extLst>
              </p:cNvPr>
              <p:cNvSpPr txBox="1"/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0C2C62-9BE6-FA2D-3E75-C9479D148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686" y="2567298"/>
                <a:ext cx="3617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8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Proof of Sub-Claim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Recalling that: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𝐼𝑑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.−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2400" b="1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𝐼𝑑</m:t>
                              </m:r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.−</m:t>
                              </m:r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CF10F8D-656F-BEEF-64E4-0919B06AAE39}"/>
                  </a:ext>
                </a:extLst>
              </p:cNvPr>
              <p:cNvSpPr/>
              <p:nvPr/>
            </p:nvSpPr>
            <p:spPr>
              <a:xfrm>
                <a:off x="3733800" y="1143000"/>
                <a:ext cx="4724400" cy="10668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CF10F8D-656F-BEEF-64E4-0919B06AA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143000"/>
                <a:ext cx="4724400" cy="10668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0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Computing the Inversion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consider the centering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    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​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E5AD2D2-7587-E134-172E-758A51976D56}"/>
                  </a:ext>
                </a:extLst>
              </p:cNvPr>
              <p:cNvSpPr/>
              <p:nvPr/>
            </p:nvSpPr>
            <p:spPr>
              <a:xfrm>
                <a:off x="2743200" y="1066800"/>
                <a:ext cx="6705600" cy="1219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supHide m:val="on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𝐼𝑑</m:t>
                              </m:r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.−</m:t>
                              </m:r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E5AD2D2-7587-E134-172E-758A51976D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066800"/>
                <a:ext cx="6705600" cy="12192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61D4CCA-589A-6300-A5A5-5798FBA1804B}"/>
              </a:ext>
            </a:extLst>
          </p:cNvPr>
          <p:cNvSpPr/>
          <p:nvPr/>
        </p:nvSpPr>
        <p:spPr>
          <a:xfrm>
            <a:off x="4572000" y="3505200"/>
            <a:ext cx="7162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93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Computing the Inversion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consider the centering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    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​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00050" lvl="1" indent="0">
                  <a:buNone/>
                </a:pPr>
                <a:r>
                  <a:rPr lang="en-US" dirty="0"/>
                  <a:t>But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symmetric positive definite</a:t>
                </a:r>
                <a:r>
                  <a:rPr lang="en-US" baseline="30000" dirty="0"/>
                  <a:t>*</a:t>
                </a: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gradient of the energy vanishes </a:t>
                </a:r>
                <a:r>
                  <a:rPr lang="en-US" dirty="0" err="1"/>
                  <a:t>iff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origin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Gradient descent can’t get trapped at a local minimum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2FF390B-2703-0491-9E34-B165995650F2}"/>
              </a:ext>
            </a:extLst>
          </p:cNvPr>
          <p:cNvSpPr txBox="1"/>
          <p:nvPr/>
        </p:nvSpPr>
        <p:spPr>
          <a:xfrm>
            <a:off x="6328920" y="6500052"/>
            <a:ext cx="586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*Unless all the mass is concentrated at two antipodal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EBD3CF-CB73-9755-4244-97C25C070FD3}"/>
                  </a:ext>
                </a:extLst>
              </p:cNvPr>
              <p:cNvSpPr/>
              <p:nvPr/>
            </p:nvSpPr>
            <p:spPr>
              <a:xfrm>
                <a:off x="2743200" y="1066800"/>
                <a:ext cx="6705600" cy="1219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supHide m:val="on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𝐼𝑑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.−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1EBD3CF-CB73-9755-4244-97C25C070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066800"/>
                <a:ext cx="6705600" cy="12192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53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Mean Curvature Flow</a:t>
            </a:r>
          </a:p>
          <a:p>
            <a:r>
              <a:rPr lang="en-US" dirty="0"/>
              <a:t>Möbius Registration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Inversions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Canonical Centering</a:t>
            </a:r>
          </a:p>
          <a:p>
            <a:pPr lvl="1"/>
            <a:r>
              <a:rPr lang="en-US" dirty="0"/>
              <a:t>Beyond Möbius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9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(Curves)</a:t>
            </a:r>
          </a:p>
        </p:txBody>
      </p:sp>
      <p:pic>
        <p:nvPicPr>
          <p:cNvPr id="20" name="Picture 129" descr="C:\Talks\SGP-12 (cMCF)\dumbbell.2D.jpg">
            <a:extLst>
              <a:ext uri="{FF2B5EF4-FFF2-40B4-BE49-F238E27FC236}">
                <a16:creationId xmlns:a16="http://schemas.microsoft.com/office/drawing/2014/main" id="{04ADE257-8D65-CA81-FA46-29F479D2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dumbbell.2D.Rescale.mp4">
            <a:hlinkClick r:id="" action="ppaction://media"/>
            <a:extLst>
              <a:ext uri="{FF2B5EF4-FFF2-40B4-BE49-F238E27FC236}">
                <a16:creationId xmlns:a16="http://schemas.microsoft.com/office/drawing/2014/main" id="{BEE01CA7-0A19-0079-D5DF-4B4D7F500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00" y="3124200"/>
            <a:ext cx="3657600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Advance the surface along the perpendicular to the surface, at a speed proportional to the mean curvature.</a:t>
            </a:r>
          </a:p>
          <a:p>
            <a:pPr marL="400050" lvl="1" indent="0">
              <a:buNone/>
            </a:pPr>
            <a:r>
              <a:rPr lang="en-US" sz="3200" dirty="0"/>
              <a:t>[Grayson ’87] For curves, this converges to a “round  point”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dumbbell.2D.NoRescale">
            <a:hlinkClick r:id="" action="ppaction://media"/>
            <a:extLst>
              <a:ext uri="{FF2B5EF4-FFF2-40B4-BE49-F238E27FC236}">
                <a16:creationId xmlns:a16="http://schemas.microsoft.com/office/drawing/2014/main" id="{A801BFEA-B1BF-F523-2B5C-6910EAD1D3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9800" y="3127248"/>
            <a:ext cx="3657600" cy="3657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6D62A3D-7775-34CD-986C-4808DD43443E}"/>
              </a:ext>
            </a:extLst>
          </p:cNvPr>
          <p:cNvGrpSpPr>
            <a:grpSpLocks noChangeAspect="1"/>
          </p:cNvGrpSpPr>
          <p:nvPr/>
        </p:nvGrpSpPr>
        <p:grpSpPr>
          <a:xfrm>
            <a:off x="3467827" y="3124200"/>
            <a:ext cx="1145793" cy="3657600"/>
            <a:chOff x="6147073" y="2514600"/>
            <a:chExt cx="1320527" cy="421538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B87A5AA-7A5A-2EA0-FA7F-7BD924ED2C21}"/>
                </a:ext>
              </a:extLst>
            </p:cNvPr>
            <p:cNvCxnSpPr/>
            <p:nvPr/>
          </p:nvCxnSpPr>
          <p:spPr>
            <a:xfrm>
              <a:off x="6810013" y="25146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BA49FC-A3DC-2C53-C3D3-37E4C70F29BA}"/>
                </a:ext>
              </a:extLst>
            </p:cNvPr>
            <p:cNvCxnSpPr/>
            <p:nvPr/>
          </p:nvCxnSpPr>
          <p:spPr>
            <a:xfrm rot="2700000">
              <a:off x="7222185" y="2711636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EC52CC7-9F4A-F129-AD01-CA3D7FE9E989}"/>
                </a:ext>
              </a:extLst>
            </p:cNvPr>
            <p:cNvCxnSpPr/>
            <p:nvPr/>
          </p:nvCxnSpPr>
          <p:spPr>
            <a:xfrm rot="10800000">
              <a:off x="6810013" y="6501384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5AD2135-1E9C-C6F5-9D1C-FEE153BB0996}"/>
                </a:ext>
              </a:extLst>
            </p:cNvPr>
            <p:cNvCxnSpPr/>
            <p:nvPr/>
          </p:nvCxnSpPr>
          <p:spPr>
            <a:xfrm rot="13500000">
              <a:off x="6365447" y="6280129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1850A23-2BEF-01E5-DE1B-A9AA7214E12C}"/>
                </a:ext>
              </a:extLst>
            </p:cNvPr>
            <p:cNvCxnSpPr/>
            <p:nvPr/>
          </p:nvCxnSpPr>
          <p:spPr>
            <a:xfrm rot="18900000">
              <a:off x="6365447" y="2747822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5F020C0-8178-6642-31D8-1599705B7F9C}"/>
                </a:ext>
              </a:extLst>
            </p:cNvPr>
            <p:cNvCxnSpPr/>
            <p:nvPr/>
          </p:nvCxnSpPr>
          <p:spPr>
            <a:xfrm rot="24600000">
              <a:off x="6368151" y="3791384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B8A62B3-E902-90F1-B324-BB1FE2A232D8}"/>
                </a:ext>
              </a:extLst>
            </p:cNvPr>
            <p:cNvCxnSpPr/>
            <p:nvPr/>
          </p:nvCxnSpPr>
          <p:spPr>
            <a:xfrm rot="29700000">
              <a:off x="7219694" y="6281877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B4682C2-70BC-29C2-3899-B4A84B699688}"/>
                </a:ext>
              </a:extLst>
            </p:cNvPr>
            <p:cNvCxnSpPr/>
            <p:nvPr/>
          </p:nvCxnSpPr>
          <p:spPr>
            <a:xfrm rot="29400000">
              <a:off x="6365753" y="529905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A34E74-362B-933E-5291-60E40F3E4CAD}"/>
                </a:ext>
              </a:extLst>
            </p:cNvPr>
            <p:cNvCxnSpPr/>
            <p:nvPr/>
          </p:nvCxnSpPr>
          <p:spPr>
            <a:xfrm rot="35400000">
              <a:off x="7263417" y="5295354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7C8A1B9-092A-A30A-F1B1-3E6AA8CDF150}"/>
                </a:ext>
              </a:extLst>
            </p:cNvPr>
            <p:cNvCxnSpPr/>
            <p:nvPr/>
          </p:nvCxnSpPr>
          <p:spPr>
            <a:xfrm rot="40200000">
              <a:off x="7261019" y="379378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2015432-9B9E-F450-8984-AEE6BF4B7723}"/>
                </a:ext>
              </a:extLst>
            </p:cNvPr>
            <p:cNvCxnSpPr/>
            <p:nvPr/>
          </p:nvCxnSpPr>
          <p:spPr>
            <a:xfrm rot="16200000">
              <a:off x="6261373" y="59817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E6BFFA6-4FB0-50E9-A70D-2476942B6822}"/>
                </a:ext>
              </a:extLst>
            </p:cNvPr>
            <p:cNvCxnSpPr/>
            <p:nvPr/>
          </p:nvCxnSpPr>
          <p:spPr>
            <a:xfrm rot="16200000">
              <a:off x="6261373" y="30861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AE318A6-4721-B646-A970-D326D1CB07CB}"/>
                </a:ext>
              </a:extLst>
            </p:cNvPr>
            <p:cNvCxnSpPr/>
            <p:nvPr/>
          </p:nvCxnSpPr>
          <p:spPr>
            <a:xfrm rot="5400000">
              <a:off x="7353300" y="30861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B23EF7-E71C-AEDB-21AD-6C6E2B0902FC}"/>
                </a:ext>
              </a:extLst>
            </p:cNvPr>
            <p:cNvCxnSpPr/>
            <p:nvPr/>
          </p:nvCxnSpPr>
          <p:spPr>
            <a:xfrm rot="5400000">
              <a:off x="7349509" y="5984748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18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/>
                  <a:t>Shifting the locus of the inversion along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is flow along the vector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𝐼𝑑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.−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914400" lvl="1" indent="-514350">
                  <a:buNone/>
                </a:pPr>
                <a:r>
                  <a:rPr lang="en-US" dirty="0"/>
                  <a:t>	This is the gradient of the linear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=2⟨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914400" lvl="1" indent="-514350">
                  <a:buFont typeface="+mj-lt"/>
                  <a:buAutoNum type="arabicPeriod" startAt="2"/>
                </a:pPr>
                <a:r>
                  <a:rPr lang="en-US" dirty="0"/>
                  <a:t>Normalizing for inversions places the center of mass at the origin: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/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914400" lvl="1" indent="-514350">
                  <a:buNone/>
                </a:pPr>
                <a:r>
                  <a:rPr lang="en-US" dirty="0"/>
                  <a:t>	This is equivalent to finding the inversion making the integral of the stretch factors against linear functions vanish.</a:t>
                </a:r>
              </a:p>
              <a:p>
                <a:pPr marL="40005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r="-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707C57-A208-66F0-A896-A2908270B67C}"/>
              </a:ext>
            </a:extLst>
          </p:cNvPr>
          <p:cNvCxnSpPr/>
          <p:nvPr/>
        </p:nvCxnSpPr>
        <p:spPr>
          <a:xfrm>
            <a:off x="5334000" y="3848318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30498B-AD76-5730-7221-0DCEFB90EBD9}"/>
              </a:ext>
            </a:extLst>
          </p:cNvPr>
          <p:cNvCxnSpPr>
            <a:cxnSpLocks/>
          </p:cNvCxnSpPr>
          <p:nvPr/>
        </p:nvCxnSpPr>
        <p:spPr>
          <a:xfrm>
            <a:off x="4876800" y="6172200"/>
            <a:ext cx="228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4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a space of (non-constant) functions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/>
                  <a:t>Deformations</a:t>
                </a:r>
                <a:r>
                  <a:rPr lang="en-US" dirty="0"/>
                  <a:t>: infinitesimal flow along gradients of functions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/>
                  <a:t>Centered</a:t>
                </a:r>
                <a:r>
                  <a:rPr lang="en-US" dirty="0"/>
                  <a:t>: integral of the stretch factors against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vanishes</a:t>
                </a:r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As above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The differential of the centering function is symmetric positive</a:t>
                </a:r>
                <a:br>
                  <a:rPr lang="en-US" dirty="0"/>
                </a:br>
                <a:r>
                  <a:rPr lang="en-US" dirty="0"/>
                  <a:t>(semi-)definite</a:t>
                </a:r>
              </a:p>
              <a:p>
                <a:pPr marL="803275" lvl="1" indent="-403225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gradient of the centering energy vanishes (almost) only</a:t>
                </a:r>
                <a:br>
                  <a:rPr lang="en-US" dirty="0"/>
                </a:br>
                <a:r>
                  <a:rPr lang="en-US" dirty="0"/>
                  <a:t>when the stretch factors are centered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07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0CD4-36BA-8CEE-72C9-1B0751AA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Notation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 be a compact, oriented,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-dimensional, Riemannian manifold without boundary.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be a finite-dimensional space of functions not containing (piecewise) constants.</a:t>
                </a:r>
              </a:p>
              <a:p>
                <a:pPr marL="741363" lvl="1" indent="-341313"/>
                <a:r>
                  <a:rPr lang="en-US" dirty="0"/>
                  <a:t>For a smooth vector field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, let: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be the flow map obtained by following the integral curves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for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3717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0CD4-36BA-8CEE-72C9-1B0751AA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Notation</a:t>
                </a:r>
                <a:r>
                  <a:rPr lang="en-US" dirty="0"/>
                  <a:t>:</a:t>
                </a:r>
              </a:p>
              <a:p>
                <a:pPr marL="741363" lvl="1" indent="-341313"/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, define the deformation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 to be the result of flowing along the gradient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 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be the centering map given by: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≡</m:t>
                    </m:r>
                    <m:nary>
                      <m:naryPr>
                        <m:supHide m:val="on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sub>
                      <m:sup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nary>
                  </m:oMath>
                </a14:m>
                <a:endParaRPr lang="en-US" sz="2600" dirty="0"/>
              </a:p>
              <a:p>
                <a:pPr lvl="1"/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</m:d>
                  </m:oMath>
                </a14:m>
                <a:r>
                  <a:rPr lang="en-US" dirty="0"/>
                  <a:t>,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to be the center after applying the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r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95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0CD4-36BA-8CEE-72C9-1B0751AA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Claim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</m:d>
                  </m:oMath>
                </a14:m>
                <a:r>
                  <a:rPr lang="en-US" dirty="0"/>
                  <a:t> positive, the differential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symmetric positive definite.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7225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0CD4-36BA-8CEE-72C9-1B0751AA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Proof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, we have: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=−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400050" lvl="1" indent="0">
                  <a:buNone/>
                </a:pPr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positive,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does not contain constants,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dirty="0"/>
                  <a:t> is SPD.</a:t>
                </a:r>
              </a:p>
              <a:p>
                <a:pPr marL="400050" lvl="1" indent="0">
                  <a:buNone/>
                </a:pPr>
                <a:endParaRPr lang="en-US" sz="2400" dirty="0"/>
              </a:p>
              <a:p>
                <a:pPr marL="40005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CE4BCD-CE74-4F0D-3BBD-4229E9743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89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Centering w.r.t. to Möbius inversions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Setting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to be the space of linear functions</a:t>
                </a:r>
              </a:p>
              <a:p>
                <a:pPr marL="0" indent="0" algn="ctr">
                  <a:buNone/>
                </a:pPr>
                <a:r>
                  <a:rPr lang="en-US" dirty="0"/>
                  <a:t>(i.e. first-order spherical harmonics)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325562"/>
                <a:ext cx="8229600" cy="55324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A32F09-AB04-EC6C-CB51-9F52A8406E1D}"/>
              </a:ext>
            </a:extLst>
          </p:cNvPr>
          <p:cNvSpPr txBox="1"/>
          <p:nvPr/>
        </p:nvSpPr>
        <p:spPr>
          <a:xfrm>
            <a:off x="3185043" y="5603119"/>
            <a:ext cx="5829609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Could use higher order harmonics</a:t>
            </a:r>
          </a:p>
        </p:txBody>
      </p:sp>
    </p:spTree>
    <p:extLst>
      <p:ext uri="{BB962C8B-B14F-4D97-AF65-F5344CB8AC3E}">
        <p14:creationId xmlns:p14="http://schemas.microsoft.com/office/powerpoint/2010/main" val="16734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harmonics:</a:t>
            </a:r>
          </a:p>
          <a:p>
            <a:pPr marL="400050" lvl="1" indent="0">
              <a:buNone/>
            </a:pPr>
            <a:r>
              <a:rPr lang="en-US" dirty="0"/>
              <a:t>Uniform mass distribution</a:t>
            </a:r>
            <a:br>
              <a:rPr lang="en-US" dirty="0"/>
            </a:br>
            <a:r>
              <a:rPr lang="en-US" dirty="0"/>
              <a:t>subject to conformality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9F069DB-6CB4-C9AA-68D3-A51DC2B0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36576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4E38A-E21A-8049-B9DA-8513D6E9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90" y="3581400"/>
            <a:ext cx="3017520" cy="3017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9F77A-FC4F-785A-212D-A86E1671992F}"/>
              </a:ext>
            </a:extLst>
          </p:cNvPr>
          <p:cNvSpPr txBox="1"/>
          <p:nvPr/>
        </p:nvSpPr>
        <p:spPr>
          <a:xfrm>
            <a:off x="1509009" y="6437058"/>
            <a:ext cx="306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1862844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Higher order harmonics:</a:t>
            </a:r>
          </a:p>
          <a:p>
            <a:pPr marL="400050" lvl="1" indent="0">
              <a:buNone/>
            </a:pPr>
            <a:r>
              <a:rPr lang="en-US" dirty="0"/>
              <a:t>Trade conformality for more</a:t>
            </a:r>
            <a:br>
              <a:rPr lang="en-US" dirty="0"/>
            </a:br>
            <a:r>
              <a:rPr lang="en-US" dirty="0"/>
              <a:t>uniform area distribution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9F069DB-6CB4-C9AA-68D3-A51DC2B0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36576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4E38A-E21A-8049-B9DA-8513D6E9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90" y="3581400"/>
            <a:ext cx="3017520" cy="3017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9F77A-FC4F-785A-212D-A86E1671992F}"/>
              </a:ext>
            </a:extLst>
          </p:cNvPr>
          <p:cNvSpPr txBox="1"/>
          <p:nvPr/>
        </p:nvSpPr>
        <p:spPr>
          <a:xfrm>
            <a:off x="1509009" y="6437058"/>
            <a:ext cx="306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841FB-803E-4B56-46C8-5B88D52EB3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70" y="3581400"/>
            <a:ext cx="301752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C8EC2-F960-EDB3-72FA-378A34B98E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70" y="3581400"/>
            <a:ext cx="3017520" cy="3017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DC62E-387B-020E-A725-233B01D13481}"/>
              </a:ext>
            </a:extLst>
          </p:cNvPr>
          <p:cNvSpPr txBox="1"/>
          <p:nvPr/>
        </p:nvSpPr>
        <p:spPr>
          <a:xfrm>
            <a:off x="4617471" y="6437376"/>
            <a:ext cx="294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+ 2</a:t>
            </a:r>
            <a:r>
              <a:rPr lang="en-US" sz="2000" baseline="30000" dirty="0"/>
              <a:t>nd</a:t>
            </a:r>
            <a:r>
              <a:rPr lang="en-US" sz="2000" dirty="0"/>
              <a:t> 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77E9A-D25F-5290-7D9D-1B0FA9EE0C12}"/>
              </a:ext>
            </a:extLst>
          </p:cNvPr>
          <p:cNvSpPr txBox="1"/>
          <p:nvPr/>
        </p:nvSpPr>
        <p:spPr>
          <a:xfrm>
            <a:off x="7699200" y="6437376"/>
            <a:ext cx="294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+ 2</a:t>
            </a:r>
            <a:r>
              <a:rPr lang="en-US" sz="2000" baseline="30000" dirty="0"/>
              <a:t>nd</a:t>
            </a:r>
            <a:r>
              <a:rPr lang="en-US" sz="2000" dirty="0"/>
              <a:t> + 3</a:t>
            </a:r>
            <a:r>
              <a:rPr lang="en-US" sz="2000" baseline="30000" dirty="0"/>
              <a:t>rd</a:t>
            </a:r>
            <a:r>
              <a:rPr lang="en-US" sz="2000" dirty="0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39328058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Möbius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3"/>
            <a:ext cx="10972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Q. Why are inversions easy to center but rotations hard?</a:t>
            </a:r>
          </a:p>
          <a:p>
            <a:pPr marL="457200" indent="-45720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Inversions can be realized as flows along the gradients of functions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Rotations cannot be realized as flows along the gradients of functions</a:t>
            </a:r>
          </a:p>
          <a:p>
            <a:pPr marL="457200" indent="-457200">
              <a:buNone/>
            </a:pPr>
            <a:endParaRPr lang="en-US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FD59EF-AB7F-F4E1-C278-97C770AF0D77}"/>
              </a:ext>
            </a:extLst>
          </p:cNvPr>
          <p:cNvGrpSpPr/>
          <p:nvPr/>
        </p:nvGrpSpPr>
        <p:grpSpPr>
          <a:xfrm>
            <a:off x="3131234" y="4191000"/>
            <a:ext cx="2286000" cy="2590800"/>
            <a:chOff x="1607234" y="4495800"/>
            <a:chExt cx="2286000" cy="2590800"/>
          </a:xfrm>
        </p:grpSpPr>
        <p:pic>
          <p:nvPicPr>
            <p:cNvPr id="4" name="Picture 3" descr="A close up of a wire fence&#10;&#10;Description automatically generated">
              <a:extLst>
                <a:ext uri="{FF2B5EF4-FFF2-40B4-BE49-F238E27FC236}">
                  <a16:creationId xmlns:a16="http://schemas.microsoft.com/office/drawing/2014/main" id="{DC003C0A-5C1C-86F9-89C6-0DF64E0C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34" y="4495800"/>
              <a:ext cx="2286000" cy="2286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A82E25-BAF9-247B-7938-57613D24E90C}"/>
                </a:ext>
              </a:extLst>
            </p:cNvPr>
            <p:cNvSpPr txBox="1"/>
            <p:nvPr/>
          </p:nvSpPr>
          <p:spPr>
            <a:xfrm>
              <a:off x="2182546" y="6686490"/>
              <a:ext cx="11353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Inversion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9F674F-2455-D5A8-074E-235EF6628311}"/>
              </a:ext>
            </a:extLst>
          </p:cNvPr>
          <p:cNvGrpSpPr/>
          <p:nvPr/>
        </p:nvGrpSpPr>
        <p:grpSpPr>
          <a:xfrm>
            <a:off x="6788834" y="4191000"/>
            <a:ext cx="2286000" cy="2590800"/>
            <a:chOff x="5264834" y="4495800"/>
            <a:chExt cx="2286000" cy="2590800"/>
          </a:xfrm>
        </p:grpSpPr>
        <p:pic>
          <p:nvPicPr>
            <p:cNvPr id="7" name="Picture 6" descr="A close up of a wire fence&#10;&#10;Description automatically generated">
              <a:extLst>
                <a:ext uri="{FF2B5EF4-FFF2-40B4-BE49-F238E27FC236}">
                  <a16:creationId xmlns:a16="http://schemas.microsoft.com/office/drawing/2014/main" id="{54A3CDE2-98A0-1324-14A0-F95DE0DD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834" y="4495800"/>
              <a:ext cx="2286000" cy="2286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94CA0E-31E3-1834-5093-9607AEC3EBAE}"/>
                </a:ext>
              </a:extLst>
            </p:cNvPr>
            <p:cNvSpPr txBox="1"/>
            <p:nvPr/>
          </p:nvSpPr>
          <p:spPr>
            <a:xfrm>
              <a:off x="5872166" y="6686490"/>
              <a:ext cx="1073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Rotation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2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dumbbell.mcf">
            <a:hlinkClick r:id="" action="ppaction://media"/>
            <a:extLst>
              <a:ext uri="{FF2B5EF4-FFF2-40B4-BE49-F238E27FC236}">
                <a16:creationId xmlns:a16="http://schemas.microsoft.com/office/drawing/2014/main" id="{96414487-BD4E-7058-B876-FF5987A5E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2664" y="3127248"/>
            <a:ext cx="3675888" cy="3675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Things don’t work as well with surfaces.</a:t>
            </a:r>
          </a:p>
        </p:txBody>
      </p:sp>
      <p:sp>
        <p:nvSpPr>
          <p:cNvPr id="4" name="Left Brace 3"/>
          <p:cNvSpPr/>
          <p:nvPr/>
        </p:nvSpPr>
        <p:spPr>
          <a:xfrm>
            <a:off x="3506853" y="4358256"/>
            <a:ext cx="166144" cy="11887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57400" y="4651614"/>
                <a:ext cx="15284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curve waits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651614"/>
                <a:ext cx="1528495" cy="646331"/>
              </a:xfrm>
              <a:prstGeom prst="rect">
                <a:avLst/>
              </a:prstGeom>
              <a:blipFill>
                <a:blip r:embed="rId6"/>
                <a:stretch>
                  <a:fillRect l="-3600" t="-4717" r="-20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e 45"/>
          <p:cNvSpPr/>
          <p:nvPr/>
        </p:nvSpPr>
        <p:spPr>
          <a:xfrm>
            <a:off x="6664333" y="4358256"/>
            <a:ext cx="166144" cy="11887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876800" y="4661662"/>
                <a:ext cx="18866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surface evolves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661662"/>
                <a:ext cx="1886670" cy="646331"/>
              </a:xfrm>
              <a:prstGeom prst="rect">
                <a:avLst/>
              </a:prstGeom>
              <a:blipFill>
                <a:blip r:embed="rId7"/>
                <a:stretch>
                  <a:fillRect l="-2589" t="-5660" r="-194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29" descr="C:\Talks\SGP-12 (cMCF)\dumbbell.2D.jpg">
            <a:extLst>
              <a:ext uri="{FF2B5EF4-FFF2-40B4-BE49-F238E27FC236}">
                <a16:creationId xmlns:a16="http://schemas.microsoft.com/office/drawing/2014/main" id="{AC636CB3-7EE0-1126-0AA2-2FBABFDB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02" y="3124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4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4" grpId="0" animBg="1"/>
      <p:bldP spid="14" grpId="0"/>
      <p:bldP spid="46" grpId="0" animBg="1"/>
      <p:bldP spid="4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3000" u="sng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3000" u="sng" dirty="0" err="1">
                    <a:sym typeface="Symbol"/>
                  </a:rPr>
                  <a:t>Conformalized</a:t>
                </a:r>
                <a:r>
                  <a:rPr lang="en-US" sz="3000" u="sng" dirty="0">
                    <a:sym typeface="Symbol"/>
                  </a:rPr>
                  <a:t> MCF</a:t>
                </a:r>
              </a:p>
              <a:p>
                <a:pPr marL="400050" lvl="1" indent="0">
                  <a:buNone/>
                </a:pPr>
                <a:r>
                  <a:rPr lang="en-US" sz="2600" dirty="0">
                    <a:sym typeface="Symbol"/>
                  </a:rPr>
                  <a:t>“singularity”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sym typeface="Symbol"/>
                      </a:rPr>
                      <m:t>⇔</m:t>
                    </m:r>
                  </m:oMath>
                </a14:m>
                <a:r>
                  <a:rPr lang="en-US" sz="2600" dirty="0">
                    <a:sym typeface="Symbol"/>
                  </a:rPr>
                  <a:t> “division-by-zero”:</a:t>
                </a:r>
              </a:p>
              <a:p>
                <a:pPr marL="914400" lvl="1" indent="-514350"/>
                <a:r>
                  <a:rPr lang="en-US" sz="2600" dirty="0">
                    <a:sym typeface="Symbol"/>
                  </a:rPr>
                  <a:t>A simpler algorithm</a:t>
                </a:r>
              </a:p>
              <a:p>
                <a:pPr marL="914400" lvl="1" indent="-514350"/>
                <a:r>
                  <a:rPr lang="en-US" sz="2600" dirty="0">
                    <a:sym typeface="Symbol"/>
                  </a:rPr>
                  <a:t>An empirically better-behaved flow</a:t>
                </a:r>
              </a:p>
              <a:p>
                <a:pPr marL="0" indent="0">
                  <a:buNone/>
                </a:pPr>
                <a:endParaRPr lang="en-US" sz="3000" u="sng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3000" u="sng" dirty="0">
                    <a:sym typeface="Symbol"/>
                  </a:rPr>
                  <a:t>M</a:t>
                </a:r>
                <a:r>
                  <a:rPr lang="en-US" sz="2800" u="sng" dirty="0"/>
                  <a:t>ö</a:t>
                </a:r>
                <a:r>
                  <a:rPr lang="en-US" sz="3000" u="sng" dirty="0">
                    <a:sym typeface="Symbol"/>
                  </a:rPr>
                  <a:t>bius Registration</a:t>
                </a:r>
              </a:p>
              <a:p>
                <a:pPr marL="400050" lvl="1" indent="0">
                  <a:buNone/>
                </a:pPr>
                <a:r>
                  <a:rPr lang="en-US" sz="2600" dirty="0">
                    <a:sym typeface="Symbol"/>
                  </a:rPr>
                  <a:t>Centering formulated with respect to flow along function gradients defines an energy with only global minima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72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3000" u="sng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3000" u="sng" dirty="0" err="1">
                    <a:sym typeface="Symbol"/>
                  </a:rPr>
                  <a:t>Conformalized</a:t>
                </a:r>
                <a:r>
                  <a:rPr lang="en-US" sz="3000" u="sng" dirty="0">
                    <a:sym typeface="Symbol"/>
                  </a:rPr>
                  <a:t> MCF</a:t>
                </a:r>
              </a:p>
              <a:p>
                <a:pPr marL="400050" lvl="1" indent="0">
                  <a:buNone/>
                </a:pPr>
                <a:r>
                  <a:rPr lang="en-US" sz="2600" dirty="0">
                    <a:sym typeface="Symbol"/>
                  </a:rPr>
                  <a:t>“singularity”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sym typeface="Symbol"/>
                      </a:rPr>
                      <m:t>⇔</m:t>
                    </m:r>
                  </m:oMath>
                </a14:m>
                <a:r>
                  <a:rPr lang="en-US" sz="2600" dirty="0">
                    <a:sym typeface="Symbol"/>
                  </a:rPr>
                  <a:t> “division-by-zero”:</a:t>
                </a:r>
              </a:p>
              <a:p>
                <a:pPr marL="914400" lvl="1" indent="-514350"/>
                <a:r>
                  <a:rPr lang="en-US" sz="2600" dirty="0">
                    <a:sym typeface="Symbol"/>
                  </a:rPr>
                  <a:t>A simpler algorithm</a:t>
                </a:r>
              </a:p>
              <a:p>
                <a:pPr marL="914400" lvl="1" indent="-514350"/>
                <a:r>
                  <a:rPr lang="en-US" sz="2600" dirty="0">
                    <a:sym typeface="Symbol"/>
                  </a:rPr>
                  <a:t>An empirically better-behaved flow</a:t>
                </a:r>
              </a:p>
              <a:p>
                <a:pPr marL="0" indent="0">
                  <a:buNone/>
                </a:pPr>
                <a:endParaRPr lang="en-US" sz="3000" u="sng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3000" u="sng" dirty="0">
                    <a:sym typeface="Symbol"/>
                  </a:rPr>
                  <a:t>M</a:t>
                </a:r>
                <a:r>
                  <a:rPr lang="en-US" sz="2800" u="sng" dirty="0"/>
                  <a:t>ö</a:t>
                </a:r>
                <a:r>
                  <a:rPr lang="en-US" sz="3000" u="sng" dirty="0">
                    <a:sym typeface="Symbol"/>
                  </a:rPr>
                  <a:t>bius Registration</a:t>
                </a:r>
              </a:p>
              <a:p>
                <a:pPr marL="400050" lvl="1" indent="0">
                  <a:buNone/>
                </a:pPr>
                <a:r>
                  <a:rPr lang="en-US" sz="2600" dirty="0">
                    <a:sym typeface="Symbol"/>
                  </a:rPr>
                  <a:t>Centering formulated with respect to flow along function gradients defines an energy with only global minima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B3C43-8561-7EDA-9E20-6C6B073105AA}"/>
              </a:ext>
            </a:extLst>
          </p:cNvPr>
          <p:cNvSpPr txBox="1"/>
          <p:nvPr/>
        </p:nvSpPr>
        <p:spPr>
          <a:xfrm>
            <a:off x="1701120" y="3352800"/>
            <a:ext cx="8738280" cy="1631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u="sng" dirty="0">
                <a:sym typeface="Symbol"/>
              </a:rPr>
              <a:t>Question</a:t>
            </a:r>
            <a:r>
              <a:rPr lang="en-US" sz="3600" dirty="0">
                <a:sym typeface="Symbol"/>
              </a:rPr>
              <a:t>:</a:t>
            </a:r>
          </a:p>
          <a:p>
            <a:pPr marL="400050" lvl="1" indent="0">
              <a:buNone/>
            </a:pPr>
            <a:r>
              <a:rPr lang="en-US" sz="3200" dirty="0">
                <a:sym typeface="Symbol"/>
              </a:rPr>
              <a:t>Does the </a:t>
            </a:r>
            <a:r>
              <a:rPr lang="en-US" sz="3200" dirty="0" err="1">
                <a:sym typeface="Symbol"/>
              </a:rPr>
              <a:t>conformalized</a:t>
            </a:r>
            <a:r>
              <a:rPr lang="en-US" sz="3200" dirty="0">
                <a:sym typeface="Symbol"/>
              </a:rPr>
              <a:t> mean curvature flow of genus-0 surfaces always converge?</a:t>
            </a:r>
          </a:p>
        </p:txBody>
      </p:sp>
    </p:spTree>
    <p:extLst>
      <p:ext uri="{BB962C8B-B14F-4D97-AF65-F5344CB8AC3E}">
        <p14:creationId xmlns:p14="http://schemas.microsoft.com/office/powerpoint/2010/main" val="8407947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rmadill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" y="355040"/>
            <a:ext cx="3048000" cy="3048000"/>
          </a:xfrm>
          <a:prstGeom prst="rect">
            <a:avLst/>
          </a:prstGeom>
        </p:spPr>
      </p:pic>
      <p:pic>
        <p:nvPicPr>
          <p:cNvPr id="9" name="gargoyl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32648" y="384048"/>
            <a:ext cx="3044952" cy="3044952"/>
          </a:xfrm>
          <a:prstGeom prst="rect">
            <a:avLst/>
          </a:prstGeom>
        </p:spPr>
      </p:pic>
      <p:pic>
        <p:nvPicPr>
          <p:cNvPr id="10" name="molecule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68952" y="365088"/>
            <a:ext cx="3044952" cy="3044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9250" y="2514600"/>
            <a:ext cx="632141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D9BE2BE-8D57-1BC0-80ED-EE234D2F5819}"/>
              </a:ext>
            </a:extLst>
          </p:cNvPr>
          <p:cNvSpPr/>
          <p:nvPr/>
        </p:nvSpPr>
        <p:spPr>
          <a:xfrm>
            <a:off x="5715000" y="52578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nversion.out">
            <a:hlinkClick r:id="" action="ppaction://media"/>
            <a:extLst>
              <a:ext uri="{FF2B5EF4-FFF2-40B4-BE49-F238E27FC236}">
                <a16:creationId xmlns:a16="http://schemas.microsoft.com/office/drawing/2014/main" id="{2A19C548-5D5E-73F6-346A-47754A2F626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29400" y="4187952"/>
            <a:ext cx="2514600" cy="2514600"/>
          </a:xfrm>
          <a:prstGeom prst="rect">
            <a:avLst/>
          </a:prstGeom>
        </p:spPr>
      </p:pic>
      <p:pic>
        <p:nvPicPr>
          <p:cNvPr id="12" name="inversion.in">
            <a:hlinkClick r:id="" action="ppaction://media"/>
            <a:extLst>
              <a:ext uri="{FF2B5EF4-FFF2-40B4-BE49-F238E27FC236}">
                <a16:creationId xmlns:a16="http://schemas.microsoft.com/office/drawing/2014/main" id="{4A9AA5D8-AF9C-D670-844D-C1A9B883D4B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71800" y="4187952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B8F9-874B-2543-7825-8F5E974E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EE6B7-E005-D59C-C931-A2EEF1A47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55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Uniqueness of Inversion (informal)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and there exists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00050" lvl="1" indent="0">
                  <a:buNone/>
                </a:pPr>
                <a:r>
                  <a:rPr lang="en-US" dirty="0"/>
                  <a:t>Moving the center of inversion from the origin to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𝐜</m:t>
                    </m:r>
                  </m:oMath>
                </a14:m>
                <a:r>
                  <a:rPr lang="en-US" dirty="0"/>
                  <a:t>, mass is moved towards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𝐜</m:t>
                    </m:r>
                  </m:oMath>
                </a14:m>
                <a:r>
                  <a:rPr lang="en-US" dirty="0"/>
                  <a:t> and away from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𝐜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00050" lvl="1" indent="0">
                  <a:buNone/>
                </a:pPr>
                <a:r>
                  <a:rPr lang="en-US" dirty="0"/>
                  <a:t>By the time the locus of inversion reaches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𝐜</m:t>
                    </m:r>
                  </m:oMath>
                </a14:m>
                <a:r>
                  <a:rPr lang="en-US" dirty="0"/>
                  <a:t>, the mass cannot be centered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5563"/>
                <a:ext cx="10972800" cy="5532437"/>
              </a:xfrm>
              <a:blipFill>
                <a:blip r:embed="rId4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tripes">
            <a:hlinkClick r:id="" action="ppaction://media"/>
            <a:extLst>
              <a:ext uri="{FF2B5EF4-FFF2-40B4-BE49-F238E27FC236}">
                <a16:creationId xmlns:a16="http://schemas.microsoft.com/office/drawing/2014/main" id="{86B7821C-58B5-B386-39E6-41145B37E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318" y="5019907"/>
            <a:ext cx="1752282" cy="1752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7773E-BF2B-D9E2-2E65-9EA7DE3F1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793" y="5026152"/>
            <a:ext cx="1755648" cy="17556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5E8438-C1CB-8CFA-FF71-3E361C32DEA0}"/>
              </a:ext>
            </a:extLst>
          </p:cNvPr>
          <p:cNvCxnSpPr>
            <a:cxnSpLocks/>
          </p:cNvCxnSpPr>
          <p:nvPr/>
        </p:nvCxnSpPr>
        <p:spPr>
          <a:xfrm flipV="1">
            <a:off x="9360060" y="4931490"/>
            <a:ext cx="0" cy="232072"/>
          </a:xfrm>
          <a:prstGeom prst="straightConnector1">
            <a:avLst/>
          </a:prstGeom>
          <a:ln w="50800">
            <a:tailEnd type="triangle"/>
          </a:ln>
          <a:scene3d>
            <a:camera prst="orthographicFront"/>
            <a:lightRig rig="threePt" dir="t"/>
          </a:scene3d>
          <a:sp3d>
            <a:bevelT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D6D306-E0E1-D023-E1C4-A983E9523ACF}"/>
                  </a:ext>
                </a:extLst>
              </p:cNvPr>
              <p:cNvSpPr txBox="1"/>
              <p:nvPr/>
            </p:nvSpPr>
            <p:spPr>
              <a:xfrm>
                <a:off x="9343821" y="4778098"/>
                <a:ext cx="221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>
                          <a:latin typeface="Cambria Math" panose="02040503050406030204" pitchFamily="18" charset="0"/>
                        </a:rPr>
                        <m:t>𝐜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D6D306-E0E1-D023-E1C4-A983E9523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821" y="4778098"/>
                <a:ext cx="221104" cy="461665"/>
              </a:xfrm>
              <a:prstGeom prst="rect">
                <a:avLst/>
              </a:prstGeom>
              <a:blipFill>
                <a:blip r:embed="rId7"/>
                <a:stretch>
                  <a:fillRect r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7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0581-5D55-2C83-68AB-8576F755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17911-1798-ECCA-236D-21DC66764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469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ym typeface="Symbol"/>
              </a:rPr>
              <a:t>Evolving over time we get: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7900" y="2143162"/>
            <a:ext cx="6515100" cy="2079992"/>
            <a:chOff x="723900" y="2143162"/>
            <a:chExt cx="6515100" cy="2079992"/>
          </a:xfrm>
        </p:grpSpPr>
        <p:sp>
          <p:nvSpPr>
            <p:cNvPr id="45" name="TextBox 44"/>
            <p:cNvSpPr txBox="1"/>
            <p:nvPr/>
          </p:nvSpPr>
          <p:spPr>
            <a:xfrm>
              <a:off x="2515838" y="2143162"/>
              <a:ext cx="2148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Traditional MCF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62500" y="214316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Conformal MCF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11038" y="2143162"/>
              <a:ext cx="5027962" cy="2079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762500" y="2143162"/>
              <a:ext cx="0" cy="2079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23900" y="30575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23900" y="36671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908887" y="2610542"/>
              <a:ext cx="1302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err="1"/>
                <a:t>Catenoid</a:t>
              </a:r>
              <a:endParaRPr lang="en-US" sz="2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50363" y="3133762"/>
              <a:ext cx="1060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Sphere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97244" y="3738897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Cylinder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23900" y="2600362"/>
              <a:ext cx="6515100" cy="1622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Basic Shapes</a:t>
            </a:r>
          </a:p>
        </p:txBody>
      </p:sp>
      <p:pic>
        <p:nvPicPr>
          <p:cNvPr id="91140" name="Picture 4" descr="C:\Talks\Tufts-12\Cylinders\cyli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Talks\Tufts-12\Cylinders\catenoi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" name="Picture 2" descr="C:\Talks\Tufts-12\Cylinders\sphe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43" y="46482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4058696" y="2610542"/>
            <a:ext cx="3866105" cy="44702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039838" y="3116554"/>
            <a:ext cx="4608862" cy="52322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039838" y="3711406"/>
            <a:ext cx="4265962" cy="52322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438400" y="4505980"/>
            <a:ext cx="2438400" cy="227582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4953000" y="4495800"/>
            <a:ext cx="2438400" cy="227582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467600" y="4495800"/>
            <a:ext cx="2438400" cy="227582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58696" y="2595898"/>
                <a:ext cx="13610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696" y="2595898"/>
                <a:ext cx="136107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47747" y="3124201"/>
                <a:ext cx="2228494" cy="505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47" y="3124201"/>
                <a:ext cx="2228494" cy="5052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048648" y="3685798"/>
                <a:ext cx="2228494" cy="505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648" y="3685798"/>
                <a:ext cx="2228494" cy="5052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335122" y="2596384"/>
                <a:ext cx="13610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122" y="2596384"/>
                <a:ext cx="1361078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351962" y="3124201"/>
                <a:ext cx="2228494" cy="505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962" y="3124201"/>
                <a:ext cx="2228494" cy="5052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382106" y="3677697"/>
                <a:ext cx="18564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06" y="3677697"/>
                <a:ext cx="185647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91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ym typeface="Symbol"/>
              </a:rPr>
              <a:t>Or, in terms of the temporal derivative: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blipFill>
                <a:blip r:embed="rId5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blipFill>
                <a:blip r:embed="rId6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blipFill>
                <a:blip r:embed="rId8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Basic Shapes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47900" y="2143162"/>
            <a:ext cx="6515100" cy="2079992"/>
            <a:chOff x="723900" y="2143162"/>
            <a:chExt cx="6515100" cy="2079992"/>
          </a:xfrm>
        </p:grpSpPr>
        <p:sp>
          <p:nvSpPr>
            <p:cNvPr id="5" name="TextBox 4"/>
            <p:cNvSpPr txBox="1"/>
            <p:nvPr/>
          </p:nvSpPr>
          <p:spPr>
            <a:xfrm>
              <a:off x="2515838" y="2143162"/>
              <a:ext cx="2148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Traditional MCF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62500" y="214316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Conformal MCF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1038" y="2143162"/>
              <a:ext cx="5027962" cy="2079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762500" y="2143162"/>
              <a:ext cx="0" cy="2079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3900" y="30575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900" y="36671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08887" y="2610542"/>
              <a:ext cx="1302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Catenoid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0363" y="3133762"/>
              <a:ext cx="1060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Sphere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7244" y="3738897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Cylinder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3900" y="2600362"/>
              <a:ext cx="6515100" cy="1622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C:\Talks\Tufts-12\Cylinders\cylinder.jpg">
            <a:extLst>
              <a:ext uri="{FF2B5EF4-FFF2-40B4-BE49-F238E27FC236}">
                <a16:creationId xmlns:a16="http://schemas.microsoft.com/office/drawing/2014/main" id="{70F015B9-8642-CDB2-7F9F-DD340FB7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Talks\Tufts-12\Cylinders\catenoid.jpg">
            <a:extLst>
              <a:ext uri="{FF2B5EF4-FFF2-40B4-BE49-F238E27FC236}">
                <a16:creationId xmlns:a16="http://schemas.microsoft.com/office/drawing/2014/main" id="{604EC4F5-D1D2-536C-3B29-D1D7EE83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Talks\Tufts-12\Cylinders\sphere.jpg">
            <a:extLst>
              <a:ext uri="{FF2B5EF4-FFF2-40B4-BE49-F238E27FC236}">
                <a16:creationId xmlns:a16="http://schemas.microsoft.com/office/drawing/2014/main" id="{9F7A4818-4B93-312D-93FE-A7B96B3A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43" y="46482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53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Talks\Tufts-12\Cylinders\short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44" y="1189704"/>
            <a:ext cx="18669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ym typeface="Symbol"/>
              </a:rPr>
              <a:t>Evolving over time we get: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For traditional MCF, the cylinder collapses at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roughly the same rate as the sphere.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blipFill>
                <a:blip r:embed="rId5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blipFill>
                <a:blip r:embed="rId6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blipFill>
                <a:blip r:embed="rId8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Basic Shapes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47900" y="2143162"/>
            <a:ext cx="6515100" cy="2079992"/>
            <a:chOff x="723900" y="2143162"/>
            <a:chExt cx="6515100" cy="2079992"/>
          </a:xfrm>
        </p:grpSpPr>
        <p:sp>
          <p:nvSpPr>
            <p:cNvPr id="5" name="TextBox 4"/>
            <p:cNvSpPr txBox="1"/>
            <p:nvPr/>
          </p:nvSpPr>
          <p:spPr>
            <a:xfrm>
              <a:off x="2515838" y="2143162"/>
              <a:ext cx="2148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Traditional MCF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62500" y="214316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Conformal MCF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1038" y="2143162"/>
              <a:ext cx="5027962" cy="2079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762500" y="2143162"/>
              <a:ext cx="0" cy="2079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3900" y="30575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900" y="36671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08887" y="2610542"/>
              <a:ext cx="1302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Catenoid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0363" y="3133762"/>
              <a:ext cx="1060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Sphere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7244" y="3738897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Cylinder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3900" y="2600362"/>
              <a:ext cx="6515100" cy="1622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/>
          <p:cNvCxnSpPr>
            <a:stCxn id="6" idx="3"/>
            <a:endCxn id="19" idx="0"/>
          </p:cNvCxnSpPr>
          <p:nvPr/>
        </p:nvCxnSpPr>
        <p:spPr>
          <a:xfrm flipV="1">
            <a:off x="6232684" y="1189705"/>
            <a:ext cx="3389410" cy="21799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3"/>
          </p:cNvCxnSpPr>
          <p:nvPr/>
        </p:nvCxnSpPr>
        <p:spPr>
          <a:xfrm flipV="1">
            <a:off x="6216444" y="3738897"/>
            <a:ext cx="2516444" cy="2308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084082" y="3072208"/>
            <a:ext cx="2148602" cy="5949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085182" y="3672246"/>
            <a:ext cx="2131263" cy="5949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738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0656" y="1189704"/>
            <a:ext cx="1866900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Basic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Symbol"/>
              </a:rPr>
              <a:t>Or, in terms of the temporal derivative :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For traditional MCF, the cylinder collapses at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roughly the same rate as the sphere.</a:t>
            </a:r>
          </a:p>
          <a:p>
            <a:pPr marL="457200" indent="-457200">
              <a:buFont typeface="Symbol"/>
              <a:buChar char="Þ"/>
            </a:pPr>
            <a:r>
              <a:rPr lang="en-US" dirty="0">
                <a:sym typeface="Symbol"/>
              </a:rPr>
              <a:t>If the cylinder is long enough, it will collapse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on itself before the top flows to the bottom.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47900" y="2143162"/>
            <a:ext cx="6515100" cy="2079992"/>
            <a:chOff x="723900" y="2143162"/>
            <a:chExt cx="6515100" cy="2079992"/>
          </a:xfrm>
        </p:grpSpPr>
        <p:sp>
          <p:nvSpPr>
            <p:cNvPr id="5" name="TextBox 4"/>
            <p:cNvSpPr txBox="1"/>
            <p:nvPr/>
          </p:nvSpPr>
          <p:spPr>
            <a:xfrm>
              <a:off x="2515838" y="2143162"/>
              <a:ext cx="2148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Traditional MCF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62500" y="214316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Conformal MCF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1038" y="2143162"/>
              <a:ext cx="5027962" cy="2079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762500" y="2143162"/>
              <a:ext cx="0" cy="2079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3900" y="30575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900" y="36671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08887" y="2610542"/>
              <a:ext cx="1302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Catenoid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0363" y="3133762"/>
              <a:ext cx="1060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Sphere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7244" y="3738897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Cylinder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3900" y="2600362"/>
              <a:ext cx="6515100" cy="1622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blipFill>
                <a:blip r:embed="rId7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blipFill>
                <a:blip r:embed="rId8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blipFill>
                <a:blip r:embed="rId10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0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and white striped object&#10;&#10;Description automatically generated">
            <a:extLst>
              <a:ext uri="{FF2B5EF4-FFF2-40B4-BE49-F238E27FC236}">
                <a16:creationId xmlns:a16="http://schemas.microsoft.com/office/drawing/2014/main" id="{DBA0F570-0D35-4D82-2507-2F687DF66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64" y="3127248"/>
            <a:ext cx="3675888" cy="3675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Approach</a:t>
            </a:r>
            <a:r>
              <a:rPr lang="en-US" dirty="0"/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Identify “singularities” in the flow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Modify the flow to avoid them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2CA4CAF-89A9-F91A-8A2D-E400C8454F3C}"/>
              </a:ext>
            </a:extLst>
          </p:cNvPr>
          <p:cNvSpPr/>
          <p:nvPr/>
        </p:nvSpPr>
        <p:spPr>
          <a:xfrm>
            <a:off x="3506853" y="4355208"/>
            <a:ext cx="166144" cy="11887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990255-79E4-F585-E5AE-B2A9D6C693EE}"/>
                  </a:ext>
                </a:extLst>
              </p:cNvPr>
              <p:cNvSpPr txBox="1"/>
              <p:nvPr/>
            </p:nvSpPr>
            <p:spPr>
              <a:xfrm>
                <a:off x="2057400" y="4648566"/>
                <a:ext cx="15284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curve waits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990255-79E4-F585-E5AE-B2A9D6C6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648566"/>
                <a:ext cx="1528495" cy="646331"/>
              </a:xfrm>
              <a:prstGeom prst="rect">
                <a:avLst/>
              </a:prstGeom>
              <a:blipFill>
                <a:blip r:embed="rId6"/>
                <a:stretch>
                  <a:fillRect l="-3600" t="-5660" r="-20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>
            <a:extLst>
              <a:ext uri="{FF2B5EF4-FFF2-40B4-BE49-F238E27FC236}">
                <a16:creationId xmlns:a16="http://schemas.microsoft.com/office/drawing/2014/main" id="{42A597C0-8B4C-FECF-2D7C-46C36E6C154B}"/>
              </a:ext>
            </a:extLst>
          </p:cNvPr>
          <p:cNvSpPr/>
          <p:nvPr/>
        </p:nvSpPr>
        <p:spPr>
          <a:xfrm>
            <a:off x="6664333" y="4355208"/>
            <a:ext cx="166144" cy="118872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537127-44FA-DAF8-EB65-29C2D9836FF8}"/>
                  </a:ext>
                </a:extLst>
              </p:cNvPr>
              <p:cNvSpPr txBox="1"/>
              <p:nvPr/>
            </p:nvSpPr>
            <p:spPr>
              <a:xfrm>
                <a:off x="4876800" y="4658614"/>
                <a:ext cx="18866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surface evolves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537127-44FA-DAF8-EB65-29C2D9836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658614"/>
                <a:ext cx="1886670" cy="646331"/>
              </a:xfrm>
              <a:prstGeom prst="rect">
                <a:avLst/>
              </a:prstGeom>
              <a:blipFill>
                <a:blip r:embed="rId7"/>
                <a:stretch>
                  <a:fillRect l="-2589" t="-4717" r="-194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29" descr="C:\Talks\SGP-12 (cMCF)\dumbbell.2D.jpg">
            <a:extLst>
              <a:ext uri="{FF2B5EF4-FFF2-40B4-BE49-F238E27FC236}">
                <a16:creationId xmlns:a16="http://schemas.microsoft.com/office/drawing/2014/main" id="{DC799C2B-7825-CF9C-98B3-5695FF51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02" y="3121152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dumbbell.cmcf">
            <a:hlinkClick r:id="" action="ppaction://media"/>
            <a:extLst>
              <a:ext uri="{FF2B5EF4-FFF2-40B4-BE49-F238E27FC236}">
                <a16:creationId xmlns:a16="http://schemas.microsoft.com/office/drawing/2014/main" id="{E778DE1F-8D85-2468-C9AB-1CD971DDD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27248"/>
            <a:ext cx="3675888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Talks\Tufts-12\Cylinders\long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156" y="90360"/>
            <a:ext cx="1268952" cy="65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Basic 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Symbol"/>
              </a:rPr>
              <a:t>Or, in terms of the temporal derivative :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For </a:t>
            </a:r>
            <a:r>
              <a:rPr lang="en-US" dirty="0" err="1">
                <a:sym typeface="Symbol"/>
              </a:rPr>
              <a:t>conformalized</a:t>
            </a:r>
            <a:r>
              <a:rPr lang="en-US" dirty="0">
                <a:sym typeface="Symbol"/>
              </a:rPr>
              <a:t> MCF, the cylinder’s collapse does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not accelerate with time, while the sphere’s does.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47900" y="2143162"/>
            <a:ext cx="6515100" cy="2079992"/>
            <a:chOff x="723900" y="2143162"/>
            <a:chExt cx="6515100" cy="2079992"/>
          </a:xfrm>
        </p:grpSpPr>
        <p:sp>
          <p:nvSpPr>
            <p:cNvPr id="5" name="TextBox 4"/>
            <p:cNvSpPr txBox="1"/>
            <p:nvPr/>
          </p:nvSpPr>
          <p:spPr>
            <a:xfrm>
              <a:off x="2515838" y="2143162"/>
              <a:ext cx="2148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Traditional MCF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62500" y="214316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Conformal MCF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1038" y="2143162"/>
              <a:ext cx="5027962" cy="2079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762500" y="2143162"/>
              <a:ext cx="0" cy="2079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3900" y="30575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900" y="36671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08887" y="2610542"/>
              <a:ext cx="1302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Catenoid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0363" y="3133762"/>
              <a:ext cx="1060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Sphere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7244" y="3738897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Cylinder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3900" y="2600362"/>
              <a:ext cx="6515100" cy="1622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/>
          <p:cNvCxnSpPr>
            <a:stCxn id="25" idx="3"/>
          </p:cNvCxnSpPr>
          <p:nvPr/>
        </p:nvCxnSpPr>
        <p:spPr>
          <a:xfrm flipV="1">
            <a:off x="8545196" y="3886201"/>
            <a:ext cx="979804" cy="835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8545196" y="225877"/>
            <a:ext cx="1220992" cy="3143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400800" y="3072208"/>
            <a:ext cx="2144396" cy="5949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400800" y="3672246"/>
            <a:ext cx="2144396" cy="5949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blipFill>
                <a:blip r:embed="rId5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blipFill>
                <a:blip r:embed="rId6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blipFill>
                <a:blip r:embed="rId8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8092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Basic Shapes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47900" y="2143162"/>
            <a:ext cx="6515100" cy="2079992"/>
            <a:chOff x="723900" y="2143162"/>
            <a:chExt cx="6515100" cy="2079992"/>
          </a:xfrm>
        </p:grpSpPr>
        <p:sp>
          <p:nvSpPr>
            <p:cNvPr id="5" name="TextBox 4"/>
            <p:cNvSpPr txBox="1"/>
            <p:nvPr/>
          </p:nvSpPr>
          <p:spPr>
            <a:xfrm>
              <a:off x="2515838" y="2143162"/>
              <a:ext cx="2148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Traditional MCF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62500" y="2143162"/>
              <a:ext cx="247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Conformal MCF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1038" y="2143162"/>
              <a:ext cx="5027962" cy="2079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762500" y="2143162"/>
              <a:ext cx="0" cy="2079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23900" y="30575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900" y="3667162"/>
              <a:ext cx="6515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08887" y="2610542"/>
              <a:ext cx="1302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Catenoid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0363" y="3133762"/>
              <a:ext cx="1060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Sphere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7244" y="3738897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Cylinder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3900" y="2600362"/>
              <a:ext cx="6515100" cy="1622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5234" name="Picture 2" descr="C:\Talks\Tufts-12\Cylinders\long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066800"/>
            <a:ext cx="91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7240" y="76200"/>
            <a:ext cx="1268361" cy="655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46" y="2610245"/>
                <a:ext cx="143449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96" y="3138548"/>
                <a:ext cx="2380588" cy="461665"/>
              </a:xfrm>
              <a:prstGeom prst="rect">
                <a:avLst/>
              </a:prstGeom>
              <a:blipFill>
                <a:blip r:embed="rId8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397" y="3700145"/>
                <a:ext cx="2380588" cy="461665"/>
              </a:xfrm>
              <a:prstGeom prst="rect">
                <a:avLst/>
              </a:prstGeom>
              <a:blipFill>
                <a:blip r:embed="rId9"/>
                <a:stretch>
                  <a:fillRect r="-25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72" y="2610731"/>
                <a:ext cx="143449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=−2/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711" y="3138548"/>
                <a:ext cx="2352824" cy="461665"/>
              </a:xfrm>
              <a:prstGeom prst="rect">
                <a:avLst/>
              </a:prstGeom>
              <a:blipFill>
                <a:blip r:embed="rId11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55" y="3692044"/>
                <a:ext cx="166372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Symbol"/>
              </a:rPr>
              <a:t>Or, in terms of the temporal derivative :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For </a:t>
            </a:r>
            <a:r>
              <a:rPr lang="en-US" dirty="0" err="1">
                <a:sym typeface="Symbol"/>
              </a:rPr>
              <a:t>conformalized</a:t>
            </a:r>
            <a:r>
              <a:rPr lang="en-US" dirty="0">
                <a:sym typeface="Symbol"/>
              </a:rPr>
              <a:t> MCF, the cylinder’s collapse does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not accelerate with time, while the sphere’s does.</a:t>
            </a:r>
          </a:p>
          <a:p>
            <a:pPr marL="457200" indent="-457200">
              <a:buNone/>
            </a:pPr>
            <a:r>
              <a:rPr lang="en-US" dirty="0">
                <a:sym typeface="Symbol"/>
              </a:rPr>
              <a:t> This allows the top to flow to the bottom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without the shape collapsing in on itself.</a:t>
            </a:r>
          </a:p>
        </p:txBody>
      </p:sp>
    </p:spTree>
    <p:extLst>
      <p:ext uri="{BB962C8B-B14F-4D97-AF65-F5344CB8AC3E}">
        <p14:creationId xmlns:p14="http://schemas.microsoft.com/office/powerpoint/2010/main" val="6881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FE71-1285-5D92-5FC6-53450115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2167-05D6-E8FD-D1E6-98DDB99C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07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Approach</a:t>
            </a:r>
            <a:r>
              <a:rPr lang="en-US" dirty="0"/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Identify “singularities” in the flow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Modify the flow to avoid them</a:t>
            </a:r>
          </a:p>
        </p:txBody>
      </p:sp>
      <p:pic>
        <p:nvPicPr>
          <p:cNvPr id="4" name="dumbbell.3D.cMC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4248" y="3069336"/>
            <a:ext cx="3660648" cy="3660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sian_drag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0152" y="3069336"/>
            <a:ext cx="3660648" cy="3660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25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Approach</a:t>
            </a:r>
            <a:r>
              <a:rPr lang="en-US" dirty="0"/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Identify “singularities” in the flow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Modify the flow to avoid them</a:t>
            </a:r>
          </a:p>
        </p:txBody>
      </p:sp>
      <p:pic>
        <p:nvPicPr>
          <p:cNvPr id="7" name="asian_drag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7104" y="3069336"/>
            <a:ext cx="3660648" cy="3660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urple and blue dragon&#10;&#10;Description automatically generated">
            <a:extLst>
              <a:ext uri="{FF2B5EF4-FFF2-40B4-BE49-F238E27FC236}">
                <a16:creationId xmlns:a16="http://schemas.microsoft.com/office/drawing/2014/main" id="{D74287A7-97D7-98B4-18A0-6A606753FD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72384"/>
            <a:ext cx="3657600" cy="365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25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34442</TotalTime>
  <Words>4298</Words>
  <Application>Microsoft Office PowerPoint</Application>
  <PresentationFormat>Widescreen</PresentationFormat>
  <Paragraphs>757</Paragraphs>
  <Slides>94</Slides>
  <Notes>61</Notes>
  <HiddenSlides>3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Arial</vt:lpstr>
      <vt:lpstr>Calibri</vt:lpstr>
      <vt:lpstr>Cambria Math</vt:lpstr>
      <vt:lpstr>Consolas</vt:lpstr>
      <vt:lpstr>Symbol</vt:lpstr>
      <vt:lpstr>Wingdings</vt:lpstr>
      <vt:lpstr>Office Theme</vt:lpstr>
      <vt:lpstr>Conformalized Mean Curvature Flow and Möbius Registration</vt:lpstr>
      <vt:lpstr>Signal Smoothing</vt:lpstr>
      <vt:lpstr>Signal Smoothing</vt:lpstr>
      <vt:lpstr>Signal Smoothing</vt:lpstr>
      <vt:lpstr>Signal Smoothing</vt:lpstr>
      <vt:lpstr>Signal Smoothing</vt:lpstr>
      <vt:lpstr>Mean-Curvature Flow (Curves)</vt:lpstr>
      <vt:lpstr>Mean-Curvature Flow (Surfaces)</vt:lpstr>
      <vt:lpstr>Mean-Curvature Flow (Surfaces)</vt:lpstr>
      <vt:lpstr>Mean-Curvature Flow (Surfaces)</vt:lpstr>
      <vt:lpstr>Outline</vt:lpstr>
      <vt:lpstr>Discretization</vt:lpstr>
      <vt:lpstr>Discretization</vt:lpstr>
      <vt:lpstr>Spatial Discretization</vt:lpstr>
      <vt:lpstr>Spatial Discretization</vt:lpstr>
      <vt:lpstr>Spatial Discretization (MCF)</vt:lpstr>
      <vt:lpstr>Temporal Discretization (MCF)</vt:lpstr>
      <vt:lpstr>Discretization (MCF)</vt:lpstr>
      <vt:lpstr>Outline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Conformalization</vt:lpstr>
      <vt:lpstr>Conformalization</vt:lpstr>
      <vt:lpstr>Conformalization</vt:lpstr>
      <vt:lpstr>Outline</vt:lpstr>
      <vt:lpstr>Discrete MCF</vt:lpstr>
      <vt:lpstr>Discrete Conformalized MCF</vt:lpstr>
      <vt:lpstr>Discrete Heat Flow</vt:lpstr>
      <vt:lpstr>Empirical Evaluation</vt:lpstr>
      <vt:lpstr>Empirical Evaluation</vt:lpstr>
      <vt:lpstr>Empirical Evaluation</vt:lpstr>
      <vt:lpstr>Empirical Evaluation</vt:lpstr>
      <vt:lpstr>Empirical Evaluation</vt:lpstr>
      <vt:lpstr>Variational/PDE Formulation</vt:lpstr>
      <vt:lpstr>Variational/PDE Formulation</vt:lpstr>
      <vt:lpstr>Variational/PDE Formulation</vt:lpstr>
      <vt:lpstr>Empirical Evaluation</vt:lpstr>
      <vt:lpstr>Empirical Evaluation</vt:lpstr>
      <vt:lpstr>Empirical Evaluation</vt:lpstr>
      <vt:lpstr>Empirical Evaluation</vt:lpstr>
      <vt:lpstr>Outline</vt:lpstr>
      <vt:lpstr>Shape Representation</vt:lpstr>
      <vt:lpstr>Shape Representation</vt:lpstr>
      <vt:lpstr>Möbius Registration</vt:lpstr>
      <vt:lpstr>Möbius Registration</vt:lpstr>
      <vt:lpstr>Inversion</vt:lpstr>
      <vt:lpstr>Infinitesimal Inversion</vt:lpstr>
      <vt:lpstr>Infinitesimal Inversion</vt:lpstr>
      <vt:lpstr>Infinitesimal Inversion</vt:lpstr>
      <vt:lpstr>Infinitesimal Inversion</vt:lpstr>
      <vt:lpstr>Outline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Outline</vt:lpstr>
      <vt:lpstr>Beyond Möbius</vt:lpstr>
      <vt:lpstr>Beyond Möbius</vt:lpstr>
      <vt:lpstr>Beyond Möbius</vt:lpstr>
      <vt:lpstr>Beyond Möbius</vt:lpstr>
      <vt:lpstr>Beyond Möbius</vt:lpstr>
      <vt:lpstr>Beyond Möbius</vt:lpstr>
      <vt:lpstr>Beyond Möbius</vt:lpstr>
      <vt:lpstr>Beyond Möbius</vt:lpstr>
      <vt:lpstr>Beyond Möbius</vt:lpstr>
      <vt:lpstr>Beyond Möbius</vt:lpstr>
      <vt:lpstr>Conclusion</vt:lpstr>
      <vt:lpstr>Conclusion</vt:lpstr>
      <vt:lpstr>PowerPoint Presentation</vt:lpstr>
      <vt:lpstr>PowerPoint Presentation</vt:lpstr>
      <vt:lpstr>Canonical Centering</vt:lpstr>
      <vt:lpstr>PowerPoint Presentation</vt:lpstr>
      <vt:lpstr>Analysis of Basic Shapes</vt:lpstr>
      <vt:lpstr>Analysis of Basic Shapes</vt:lpstr>
      <vt:lpstr>Analysis of Basic Shapes</vt:lpstr>
      <vt:lpstr>Analysis of Basic Shapes</vt:lpstr>
      <vt:lpstr>Analysis of Basic Shapes</vt:lpstr>
      <vt:lpstr>Analysis of Basic Shapes</vt:lpstr>
      <vt:lpstr>PowerPoint Presentation</vt:lpstr>
      <vt:lpstr>Mean-Curvature Flow (Surfaces)</vt:lpstr>
      <vt:lpstr>Mean-Curvature Flow (Surfaces)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Metric-Aware Processing of Spherical Imagery</dc:title>
  <dc:creator>Misha</dc:creator>
  <cp:lastModifiedBy>Misha Kazhdan</cp:lastModifiedBy>
  <cp:revision>581</cp:revision>
  <cp:lastPrinted>2010-12-15T00:25:57Z</cp:lastPrinted>
  <dcterms:created xsi:type="dcterms:W3CDTF">2006-08-16T00:00:00Z</dcterms:created>
  <dcterms:modified xsi:type="dcterms:W3CDTF">2024-01-16T22:03:18Z</dcterms:modified>
</cp:coreProperties>
</file>