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6" r:id="rId2"/>
    <p:sldId id="453" r:id="rId3"/>
    <p:sldId id="454" r:id="rId4"/>
    <p:sldId id="455" r:id="rId5"/>
    <p:sldId id="457" r:id="rId6"/>
    <p:sldId id="458" r:id="rId7"/>
    <p:sldId id="459" r:id="rId8"/>
    <p:sldId id="460" r:id="rId9"/>
    <p:sldId id="461" r:id="rId10"/>
    <p:sldId id="462" r:id="rId11"/>
    <p:sldId id="463" r:id="rId12"/>
    <p:sldId id="464" r:id="rId13"/>
    <p:sldId id="465" r:id="rId14"/>
    <p:sldId id="466" r:id="rId15"/>
    <p:sldId id="467" r:id="rId16"/>
    <p:sldId id="468" r:id="rId17"/>
    <p:sldId id="469" r:id="rId18"/>
    <p:sldId id="470" r:id="rId19"/>
    <p:sldId id="471" r:id="rId20"/>
    <p:sldId id="472" r:id="rId21"/>
    <p:sldId id="473" r:id="rId22"/>
    <p:sldId id="474" r:id="rId23"/>
    <p:sldId id="475" r:id="rId24"/>
    <p:sldId id="476" r:id="rId25"/>
    <p:sldId id="477" r:id="rId26"/>
    <p:sldId id="479" r:id="rId27"/>
    <p:sldId id="478" r:id="rId28"/>
    <p:sldId id="481" r:id="rId29"/>
    <p:sldId id="480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248" autoAdjust="0"/>
    <p:restoredTop sz="94660"/>
  </p:normalViewPr>
  <p:slideViewPr>
    <p:cSldViewPr>
      <p:cViewPr varScale="1">
        <p:scale>
          <a:sx n="65" d="100"/>
          <a:sy n="65" d="100"/>
        </p:scale>
        <p:origin x="-76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755120-71A7-4C7B-9224-2266CC1EFF70}" type="datetimeFigureOut">
              <a:rPr lang="en-US" smtClean="0"/>
              <a:t>10/25/2010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87C314-9779-47D4-AB03-330EF530199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10393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10/25/2010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10/25/2010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10/25/2010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10/25/2010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10/25/2010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10/25/2010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10/25/2010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10/25/2010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10/25/2010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10/25/2010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10/25/2010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10/25/2010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7.w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13.png"/><Relationship Id="rId4" Type="http://schemas.openxmlformats.org/officeDocument/2006/relationships/image" Target="../media/image12.w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15.wmf"/><Relationship Id="rId4" Type="http://schemas.openxmlformats.org/officeDocument/2006/relationships/oleObject" Target="../embeddings/oleObject7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6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9.bin"/><Relationship Id="rId5" Type="http://schemas.openxmlformats.org/officeDocument/2006/relationships/image" Target="../media/image15.wmf"/><Relationship Id="rId4" Type="http://schemas.openxmlformats.org/officeDocument/2006/relationships/oleObject" Target="../embeddings/oleObject8.bin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oleObject" Target="../embeddings/oleObject2.bin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7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7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600.657: Mesh Processing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Chapter </a:t>
            </a:r>
            <a:r>
              <a:rPr lang="en-US" dirty="0"/>
              <a:t>6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Principal Curvature Directions</a:t>
            </a:r>
          </a:p>
        </p:txBody>
      </p:sp>
      <p:sp>
        <p:nvSpPr>
          <p:cNvPr id="3" name="Content Placeholder 2"/>
          <p:cNvSpPr>
            <a:spLocks noGrp="1" noChangeAspect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u="sng" dirty="0" smtClean="0"/>
          </a:p>
          <a:p>
            <a:pPr marL="0" indent="0">
              <a:buNone/>
            </a:pPr>
            <a:r>
              <a:rPr lang="en-US" u="sng" dirty="0" smtClean="0"/>
              <a:t>Note</a:t>
            </a:r>
            <a:r>
              <a:rPr lang="en-US" dirty="0" smtClean="0"/>
              <a:t>:</a:t>
            </a:r>
          </a:p>
          <a:p>
            <a:pPr marL="0" indent="0">
              <a:buNone/>
            </a:pPr>
            <a:r>
              <a:rPr lang="en-US" dirty="0" smtClean="0"/>
              <a:t>When the two principal directions have the same principal curvature values, the principal directions are not well defined.</a:t>
            </a:r>
          </a:p>
          <a:p>
            <a:pPr marL="0" indent="0">
              <a:buNone/>
            </a:pPr>
            <a:r>
              <a:rPr lang="en-US" dirty="0" smtClean="0"/>
              <a:t>Such points are called </a:t>
            </a:r>
            <a:r>
              <a:rPr lang="en-US" u="sng" dirty="0" smtClean="0"/>
              <a:t>umbilical</a:t>
            </a:r>
            <a:r>
              <a:rPr lang="en-US" dirty="0" smtClean="0"/>
              <a:t> points.</a:t>
            </a:r>
            <a:endParaRPr lang="en-US" dirty="0"/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8981390"/>
              </p:ext>
            </p:extLst>
          </p:nvPr>
        </p:nvGraphicFramePr>
        <p:xfrm>
          <a:off x="1284288" y="1338263"/>
          <a:ext cx="6507162" cy="1023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6668" name="Equation" r:id="rId3" imgW="2984400" imgH="469800" progId="Equation.3">
                  <p:embed/>
                </p:oleObj>
              </mc:Choice>
              <mc:Fallback>
                <p:oleObj name="Equation" r:id="rId3" imgW="2984400" imgH="469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4288" y="1338263"/>
                        <a:ext cx="6507162" cy="10239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01320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Principal Curvature </a:t>
            </a:r>
            <a:r>
              <a:rPr lang="en-US" dirty="0" smtClean="0"/>
              <a:t>Lines</a:t>
            </a:r>
            <a:endParaRPr lang="en-US" dirty="0"/>
          </a:p>
        </p:txBody>
      </p:sp>
      <p:sp>
        <p:nvSpPr>
          <p:cNvPr id="3" name="Content Placeholder 2"/>
          <p:cNvSpPr>
            <a:spLocks noGrp="1" noChangeAspect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1" indent="0">
              <a:buNone/>
            </a:pPr>
            <a:r>
              <a:rPr lang="en-US" sz="3200" u="sng" dirty="0"/>
              <a:t>What are the principal curvature lines</a:t>
            </a:r>
            <a:r>
              <a:rPr lang="en-US" sz="3200" u="sng" dirty="0" smtClean="0"/>
              <a:t>?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Assuming that we are away from the umbilical points, we can define two vector fields: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dirty="0" smtClean="0"/>
              <a:t> </a:t>
            </a:r>
            <a:r>
              <a:rPr lang="en-US" i="1" dirty="0" err="1" smtClean="0"/>
              <a:t>v</a:t>
            </a:r>
            <a:r>
              <a:rPr lang="en-US" baseline="-25000" dirty="0" err="1" smtClean="0"/>
              <a:t>min</a:t>
            </a:r>
            <a:r>
              <a:rPr lang="en-US" dirty="0" smtClean="0"/>
              <a:t>: Aligns with the min. curvature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dirty="0" smtClean="0"/>
              <a:t> </a:t>
            </a:r>
            <a:r>
              <a:rPr lang="en-US" i="1" dirty="0" err="1" smtClean="0"/>
              <a:t>v</a:t>
            </a:r>
            <a:r>
              <a:rPr lang="en-US" baseline="-25000" dirty="0" err="1" smtClean="0"/>
              <a:t>max</a:t>
            </a:r>
            <a:r>
              <a:rPr lang="en-US" dirty="0" smtClean="0"/>
              <a:t>: Aligns with the max. curvature</a:t>
            </a:r>
            <a:endParaRPr lang="en-US" baseline="-25000" dirty="0"/>
          </a:p>
        </p:txBody>
      </p:sp>
    </p:spTree>
    <p:extLst>
      <p:ext uri="{BB962C8B-B14F-4D97-AF65-F5344CB8AC3E}">
        <p14:creationId xmlns:p14="http://schemas.microsoft.com/office/powerpoint/2010/main" val="2684793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Principal Curvature </a:t>
            </a:r>
            <a:r>
              <a:rPr lang="en-US" dirty="0" smtClean="0"/>
              <a:t>Lines</a:t>
            </a:r>
            <a:endParaRPr lang="en-US" dirty="0"/>
          </a:p>
        </p:txBody>
      </p:sp>
      <p:sp>
        <p:nvSpPr>
          <p:cNvPr id="3" name="Content Placeholder 2"/>
          <p:cNvSpPr>
            <a:spLocks noGrp="1" noChangeAspect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1" indent="0">
              <a:buNone/>
            </a:pPr>
            <a:r>
              <a:rPr lang="en-US" sz="3200" u="sng" dirty="0"/>
              <a:t>What are the principal curvature lines</a:t>
            </a:r>
            <a:r>
              <a:rPr lang="en-US" sz="3200" u="sng" dirty="0" smtClean="0"/>
              <a:t>?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Assuming that we are away from the umbilical points, we can define two vector fields: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dirty="0" smtClean="0"/>
              <a:t> </a:t>
            </a:r>
            <a:r>
              <a:rPr lang="en-US" i="1" dirty="0" err="1" smtClean="0"/>
              <a:t>v</a:t>
            </a:r>
            <a:r>
              <a:rPr lang="en-US" baseline="-25000" dirty="0" err="1" smtClean="0"/>
              <a:t>min</a:t>
            </a:r>
            <a:r>
              <a:rPr lang="en-US" dirty="0" smtClean="0"/>
              <a:t>: Aligns with the min. curvature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dirty="0" smtClean="0"/>
              <a:t> </a:t>
            </a:r>
            <a:r>
              <a:rPr lang="en-US" i="1" dirty="0" err="1" smtClean="0"/>
              <a:t>v</a:t>
            </a:r>
            <a:r>
              <a:rPr lang="en-US" baseline="-25000" dirty="0" err="1" smtClean="0"/>
              <a:t>max</a:t>
            </a:r>
            <a:r>
              <a:rPr lang="en-US" dirty="0" smtClean="0"/>
              <a:t>: Aligns with the max. curvature</a:t>
            </a:r>
          </a:p>
          <a:p>
            <a:pPr marL="0" indent="0">
              <a:buNone/>
            </a:pPr>
            <a:r>
              <a:rPr lang="en-US" dirty="0" smtClean="0"/>
              <a:t>Given a starting </a:t>
            </a:r>
            <a:r>
              <a:rPr lang="en-US" i="1" dirty="0" smtClean="0"/>
              <a:t>p</a:t>
            </a:r>
            <a:r>
              <a:rPr lang="en-US" dirty="0" smtClean="0"/>
              <a:t>, solve the diff. eq.:</a:t>
            </a:r>
            <a:endParaRPr lang="en-US" baseline="-25000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8304515"/>
              </p:ext>
            </p:extLst>
          </p:nvPr>
        </p:nvGraphicFramePr>
        <p:xfrm>
          <a:off x="914400" y="4800600"/>
          <a:ext cx="5648325" cy="49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695" name="Equation" r:id="rId3" imgW="2590560" imgH="228600" progId="Equation.3">
                  <p:embed/>
                </p:oleObj>
              </mc:Choice>
              <mc:Fallback>
                <p:oleObj name="Equation" r:id="rId3" imgW="2590560" imgH="228600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4800600"/>
                        <a:ext cx="5648325" cy="498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27686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7966" y="2783237"/>
            <a:ext cx="1976034" cy="4074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Freeform 4"/>
          <p:cNvSpPr/>
          <p:nvPr/>
        </p:nvSpPr>
        <p:spPr>
          <a:xfrm>
            <a:off x="7671661" y="6105019"/>
            <a:ext cx="1108129" cy="520506"/>
          </a:xfrm>
          <a:custGeom>
            <a:avLst/>
            <a:gdLst>
              <a:gd name="connsiteX0" fmla="*/ 0 w 1108129"/>
              <a:gd name="connsiteY0" fmla="*/ 373273 h 520506"/>
              <a:gd name="connsiteX1" fmla="*/ 61993 w 1108129"/>
              <a:gd name="connsiteY1" fmla="*/ 210540 h 520506"/>
              <a:gd name="connsiteX2" fmla="*/ 271220 w 1108129"/>
              <a:gd name="connsiteY2" fmla="*/ 78805 h 520506"/>
              <a:gd name="connsiteX3" fmla="*/ 658678 w 1108129"/>
              <a:gd name="connsiteY3" fmla="*/ 1313 h 520506"/>
              <a:gd name="connsiteX4" fmla="*/ 945397 w 1108129"/>
              <a:gd name="connsiteY4" fmla="*/ 140798 h 520506"/>
              <a:gd name="connsiteX5" fmla="*/ 1108129 w 1108129"/>
              <a:gd name="connsiteY5" fmla="*/ 520506 h 520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08129" h="520506">
                <a:moveTo>
                  <a:pt x="0" y="373273"/>
                </a:moveTo>
                <a:cubicBezTo>
                  <a:pt x="8395" y="316445"/>
                  <a:pt x="16790" y="259618"/>
                  <a:pt x="61993" y="210540"/>
                </a:cubicBezTo>
                <a:cubicBezTo>
                  <a:pt x="107196" y="161462"/>
                  <a:pt x="171773" y="113676"/>
                  <a:pt x="271220" y="78805"/>
                </a:cubicBezTo>
                <a:cubicBezTo>
                  <a:pt x="370668" y="43934"/>
                  <a:pt x="546315" y="-9019"/>
                  <a:pt x="658678" y="1313"/>
                </a:cubicBezTo>
                <a:cubicBezTo>
                  <a:pt x="771041" y="11645"/>
                  <a:pt x="870489" y="54266"/>
                  <a:pt x="945397" y="140798"/>
                </a:cubicBezTo>
                <a:cubicBezTo>
                  <a:pt x="1020306" y="227330"/>
                  <a:pt x="1064217" y="373918"/>
                  <a:pt x="1108129" y="520506"/>
                </a:cubicBezTo>
              </a:path>
            </a:pathLst>
          </a:custGeom>
          <a:ln w="25400">
            <a:solidFill>
              <a:schemeClr val="tx1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7012212" y="6553200"/>
            <a:ext cx="1688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[Alliez </a:t>
            </a:r>
            <a:r>
              <a:rPr lang="en-US" i="1" dirty="0" smtClean="0"/>
              <a:t>et al</a:t>
            </a:r>
            <a:r>
              <a:rPr lang="en-US" dirty="0" smtClean="0"/>
              <a:t>. ‘03]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2574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Principal Curvature </a:t>
            </a:r>
            <a:r>
              <a:rPr lang="en-US" dirty="0" smtClean="0"/>
              <a:t>Lines</a:t>
            </a:r>
            <a:endParaRPr lang="en-US" dirty="0"/>
          </a:p>
        </p:txBody>
      </p:sp>
      <p:sp>
        <p:nvSpPr>
          <p:cNvPr id="3" name="Content Placeholder 2"/>
          <p:cNvSpPr>
            <a:spLocks noGrp="1" noChangeAspect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1" indent="0">
              <a:buNone/>
            </a:pPr>
            <a:r>
              <a:rPr lang="en-US" sz="3200" u="sng" dirty="0" smtClean="0"/>
              <a:t>How far should we integrate</a:t>
            </a:r>
            <a:r>
              <a:rPr lang="en-US" sz="3200" dirty="0" smtClean="0"/>
              <a:t>?</a:t>
            </a:r>
          </a:p>
          <a:p>
            <a:pPr marL="0" lvl="1" indent="0">
              <a:buNone/>
            </a:pPr>
            <a:r>
              <a:rPr lang="en-US" sz="3200" dirty="0" smtClean="0"/>
              <a:t>We should integrate the min/max curves until they are within a prescribed density:</a:t>
            </a:r>
          </a:p>
          <a:p>
            <a:pPr marL="914400" lvl="2" indent="-514350">
              <a:buFont typeface="+mj-lt"/>
              <a:buAutoNum type="arabicPeriod"/>
            </a:pPr>
            <a:r>
              <a:rPr lang="en-US" sz="2800" dirty="0" smtClean="0"/>
              <a:t>Accuracy of the </a:t>
            </a:r>
            <a:r>
              <a:rPr lang="en-US" sz="2800" dirty="0" err="1" smtClean="0"/>
              <a:t>remesh</a:t>
            </a:r>
            <a:endParaRPr lang="en-US" sz="2800" dirty="0" smtClean="0"/>
          </a:p>
          <a:p>
            <a:pPr marL="914400" lvl="2" indent="-514350">
              <a:buFont typeface="+mj-lt"/>
              <a:buAutoNum type="arabicPeriod"/>
            </a:pPr>
            <a:r>
              <a:rPr lang="en-US" sz="2800" dirty="0" smtClean="0"/>
              <a:t>Local curvature</a:t>
            </a:r>
          </a:p>
          <a:p>
            <a:pPr marL="0" lvl="1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092554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Principal Curvature </a:t>
            </a:r>
            <a:r>
              <a:rPr lang="en-US" dirty="0" smtClean="0"/>
              <a:t>Lines</a:t>
            </a:r>
            <a:endParaRPr lang="en-US" dirty="0"/>
          </a:p>
        </p:txBody>
      </p:sp>
      <p:sp>
        <p:nvSpPr>
          <p:cNvPr id="3" name="Content Placeholder 2"/>
          <p:cNvSpPr>
            <a:spLocks noGrp="1" noChangeAspect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1" indent="0">
              <a:buNone/>
            </a:pPr>
            <a:r>
              <a:rPr lang="en-US" sz="3200" dirty="0" smtClean="0"/>
              <a:t>Q: If the user wants the </a:t>
            </a:r>
            <a:r>
              <a:rPr lang="en-US" sz="3200" dirty="0" err="1" smtClean="0"/>
              <a:t>remeshed</a:t>
            </a:r>
            <a:r>
              <a:rPr lang="en-US" sz="3200" dirty="0" smtClean="0"/>
              <a:t> surface to be within a distance of </a:t>
            </a:r>
            <a:r>
              <a:rPr lang="en-US" sz="3200" dirty="0" smtClean="0">
                <a:sym typeface="Symbol"/>
              </a:rPr>
              <a:t> from the original surface, how far should the minimal/maximal curvature lines be from each other?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316310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Principal Curvature </a:t>
            </a:r>
            <a:r>
              <a:rPr lang="en-US" dirty="0" smtClean="0"/>
              <a:t>Lines</a:t>
            </a:r>
            <a:endParaRPr lang="en-US" dirty="0"/>
          </a:p>
        </p:txBody>
      </p:sp>
      <p:sp>
        <p:nvSpPr>
          <p:cNvPr id="3" name="Content Placeholder 2"/>
          <p:cNvSpPr>
            <a:spLocks noGrp="1" noChangeAspect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1" indent="0">
              <a:buNone/>
            </a:pPr>
            <a:r>
              <a:rPr lang="en-US" sz="3200" dirty="0" smtClean="0">
                <a:sym typeface="Symbol"/>
              </a:rPr>
              <a:t>A: Consider the surface between two lines of minimal/maximal curvature:</a:t>
            </a:r>
            <a:endParaRPr lang="en-US" dirty="0" smtClean="0"/>
          </a:p>
        </p:txBody>
      </p:sp>
      <p:pic>
        <p:nvPicPr>
          <p:cNvPr id="330754" name="Picture 2" descr="C:\Courses\Fall 10 -- Mesh Processing\hand.bmp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2971800"/>
            <a:ext cx="4041775" cy="4041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Freeform 3"/>
          <p:cNvSpPr/>
          <p:nvPr/>
        </p:nvSpPr>
        <p:spPr>
          <a:xfrm>
            <a:off x="7369444" y="4052807"/>
            <a:ext cx="170481" cy="286718"/>
          </a:xfrm>
          <a:custGeom>
            <a:avLst/>
            <a:gdLst>
              <a:gd name="connsiteX0" fmla="*/ 0 w 170481"/>
              <a:gd name="connsiteY0" fmla="*/ 286718 h 286718"/>
              <a:gd name="connsiteX1" fmla="*/ 69742 w 170481"/>
              <a:gd name="connsiteY1" fmla="*/ 224725 h 286718"/>
              <a:gd name="connsiteX2" fmla="*/ 131736 w 170481"/>
              <a:gd name="connsiteY2" fmla="*/ 123986 h 286718"/>
              <a:gd name="connsiteX3" fmla="*/ 170481 w 170481"/>
              <a:gd name="connsiteY3" fmla="*/ 0 h 286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0481" h="286718">
                <a:moveTo>
                  <a:pt x="0" y="286718"/>
                </a:moveTo>
                <a:cubicBezTo>
                  <a:pt x="23893" y="269282"/>
                  <a:pt x="47786" y="251847"/>
                  <a:pt x="69742" y="224725"/>
                </a:cubicBezTo>
                <a:cubicBezTo>
                  <a:pt x="91698" y="197603"/>
                  <a:pt x="114946" y="161440"/>
                  <a:pt x="131736" y="123986"/>
                </a:cubicBezTo>
                <a:cubicBezTo>
                  <a:pt x="148526" y="86532"/>
                  <a:pt x="159503" y="43266"/>
                  <a:pt x="170481" y="0"/>
                </a:cubicBezTo>
              </a:path>
            </a:pathLst>
          </a:custGeom>
          <a:ln w="25400">
            <a:solidFill>
              <a:schemeClr val="tx1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4"/>
          <p:cNvSpPr/>
          <p:nvPr/>
        </p:nvSpPr>
        <p:spPr>
          <a:xfrm>
            <a:off x="7578671" y="4099302"/>
            <a:ext cx="108488" cy="278969"/>
          </a:xfrm>
          <a:custGeom>
            <a:avLst/>
            <a:gdLst>
              <a:gd name="connsiteX0" fmla="*/ 0 w 108488"/>
              <a:gd name="connsiteY0" fmla="*/ 278969 h 278969"/>
              <a:gd name="connsiteX1" fmla="*/ 77492 w 108488"/>
              <a:gd name="connsiteY1" fmla="*/ 123986 h 278969"/>
              <a:gd name="connsiteX2" fmla="*/ 108488 w 108488"/>
              <a:gd name="connsiteY2" fmla="*/ 0 h 278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8488" h="278969">
                <a:moveTo>
                  <a:pt x="0" y="278969"/>
                </a:moveTo>
                <a:cubicBezTo>
                  <a:pt x="29705" y="224725"/>
                  <a:pt x="59411" y="170481"/>
                  <a:pt x="77492" y="123986"/>
                </a:cubicBezTo>
                <a:cubicBezTo>
                  <a:pt x="95573" y="77491"/>
                  <a:pt x="102030" y="38745"/>
                  <a:pt x="108488" y="0"/>
                </a:cubicBezTo>
              </a:path>
            </a:pathLst>
          </a:custGeom>
          <a:ln w="25400">
            <a:solidFill>
              <a:schemeClr val="tx1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7239000" y="3821668"/>
            <a:ext cx="3161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l</a:t>
            </a:r>
            <a:r>
              <a:rPr lang="en-US" baseline="-25000" dirty="0" smtClean="0"/>
              <a:t>1</a:t>
            </a:r>
            <a:endParaRPr lang="en-US" baseline="-25000" dirty="0"/>
          </a:p>
        </p:txBody>
      </p:sp>
      <p:sp>
        <p:nvSpPr>
          <p:cNvPr id="8" name="TextBox 7"/>
          <p:cNvSpPr txBox="1"/>
          <p:nvPr/>
        </p:nvSpPr>
        <p:spPr>
          <a:xfrm>
            <a:off x="7643247" y="3897868"/>
            <a:ext cx="3161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l</a:t>
            </a:r>
            <a:r>
              <a:rPr lang="en-US" baseline="-25000" dirty="0" smtClean="0"/>
              <a:t>2</a:t>
            </a:r>
            <a:endParaRPr lang="en-US" baseline="-25000" dirty="0"/>
          </a:p>
        </p:txBody>
      </p:sp>
    </p:spTree>
    <p:extLst>
      <p:ext uri="{BB962C8B-B14F-4D97-AF65-F5344CB8AC3E}">
        <p14:creationId xmlns:p14="http://schemas.microsoft.com/office/powerpoint/2010/main" val="2487980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Principal Curvature </a:t>
            </a:r>
            <a:r>
              <a:rPr lang="en-US" dirty="0" smtClean="0"/>
              <a:t>Lines</a:t>
            </a:r>
            <a:endParaRPr lang="en-US" dirty="0"/>
          </a:p>
        </p:txBody>
      </p:sp>
      <p:sp>
        <p:nvSpPr>
          <p:cNvPr id="3" name="Content Placeholder 2"/>
          <p:cNvSpPr>
            <a:spLocks noGrp="1" noChangeAspect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/>
          </a:bodyPr>
          <a:lstStyle/>
          <a:p>
            <a:pPr marL="0" lvl="1" indent="0">
              <a:buNone/>
            </a:pPr>
            <a:r>
              <a:rPr lang="en-US" sz="3200" dirty="0" smtClean="0">
                <a:sym typeface="Symbol"/>
              </a:rPr>
              <a:t>A: Consider the surface between two lines of minimal/maximal curvature:</a:t>
            </a:r>
          </a:p>
          <a:p>
            <a:pPr marL="0" lvl="1" indent="0">
              <a:buNone/>
            </a:pPr>
            <a:r>
              <a:rPr lang="en-US" sz="3200" dirty="0" smtClean="0">
                <a:sym typeface="Symbol"/>
              </a:rPr>
              <a:t>The curve between them will follow the maximal/minimal curvature direction.</a:t>
            </a:r>
            <a:br>
              <a:rPr lang="en-US" sz="3200" dirty="0" smtClean="0">
                <a:sym typeface="Symbol"/>
              </a:rPr>
            </a:br>
            <a:endParaRPr lang="en-US" dirty="0" smtClean="0"/>
          </a:p>
        </p:txBody>
      </p:sp>
      <p:pic>
        <p:nvPicPr>
          <p:cNvPr id="330754" name="Picture 2" descr="C:\Courses\Fall 10 -- Mesh Processing\hand.bmp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2971800"/>
            <a:ext cx="4041775" cy="4041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Freeform 3"/>
          <p:cNvSpPr/>
          <p:nvPr/>
        </p:nvSpPr>
        <p:spPr>
          <a:xfrm>
            <a:off x="7369444" y="4052807"/>
            <a:ext cx="170481" cy="286718"/>
          </a:xfrm>
          <a:custGeom>
            <a:avLst/>
            <a:gdLst>
              <a:gd name="connsiteX0" fmla="*/ 0 w 170481"/>
              <a:gd name="connsiteY0" fmla="*/ 286718 h 286718"/>
              <a:gd name="connsiteX1" fmla="*/ 69742 w 170481"/>
              <a:gd name="connsiteY1" fmla="*/ 224725 h 286718"/>
              <a:gd name="connsiteX2" fmla="*/ 131736 w 170481"/>
              <a:gd name="connsiteY2" fmla="*/ 123986 h 286718"/>
              <a:gd name="connsiteX3" fmla="*/ 170481 w 170481"/>
              <a:gd name="connsiteY3" fmla="*/ 0 h 286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0481" h="286718">
                <a:moveTo>
                  <a:pt x="0" y="286718"/>
                </a:moveTo>
                <a:cubicBezTo>
                  <a:pt x="23893" y="269282"/>
                  <a:pt x="47786" y="251847"/>
                  <a:pt x="69742" y="224725"/>
                </a:cubicBezTo>
                <a:cubicBezTo>
                  <a:pt x="91698" y="197603"/>
                  <a:pt x="114946" y="161440"/>
                  <a:pt x="131736" y="123986"/>
                </a:cubicBezTo>
                <a:cubicBezTo>
                  <a:pt x="148526" y="86532"/>
                  <a:pt x="159503" y="43266"/>
                  <a:pt x="170481" y="0"/>
                </a:cubicBezTo>
              </a:path>
            </a:pathLst>
          </a:custGeom>
          <a:ln w="25400">
            <a:solidFill>
              <a:schemeClr val="tx1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4"/>
          <p:cNvSpPr/>
          <p:nvPr/>
        </p:nvSpPr>
        <p:spPr>
          <a:xfrm>
            <a:off x="7578671" y="4099302"/>
            <a:ext cx="108488" cy="278969"/>
          </a:xfrm>
          <a:custGeom>
            <a:avLst/>
            <a:gdLst>
              <a:gd name="connsiteX0" fmla="*/ 0 w 108488"/>
              <a:gd name="connsiteY0" fmla="*/ 278969 h 278969"/>
              <a:gd name="connsiteX1" fmla="*/ 77492 w 108488"/>
              <a:gd name="connsiteY1" fmla="*/ 123986 h 278969"/>
              <a:gd name="connsiteX2" fmla="*/ 108488 w 108488"/>
              <a:gd name="connsiteY2" fmla="*/ 0 h 278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8488" h="278969">
                <a:moveTo>
                  <a:pt x="0" y="278969"/>
                </a:moveTo>
                <a:cubicBezTo>
                  <a:pt x="29705" y="224725"/>
                  <a:pt x="59411" y="170481"/>
                  <a:pt x="77492" y="123986"/>
                </a:cubicBezTo>
                <a:cubicBezTo>
                  <a:pt x="95573" y="77491"/>
                  <a:pt x="102030" y="38745"/>
                  <a:pt x="108488" y="0"/>
                </a:cubicBezTo>
              </a:path>
            </a:pathLst>
          </a:custGeom>
          <a:ln w="25400">
            <a:solidFill>
              <a:schemeClr val="tx1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7470183" y="4246536"/>
            <a:ext cx="185980" cy="25483"/>
          </a:xfrm>
          <a:custGeom>
            <a:avLst/>
            <a:gdLst>
              <a:gd name="connsiteX0" fmla="*/ 0 w 185980"/>
              <a:gd name="connsiteY0" fmla="*/ 0 h 25483"/>
              <a:gd name="connsiteX1" fmla="*/ 108488 w 185980"/>
              <a:gd name="connsiteY1" fmla="*/ 23247 h 25483"/>
              <a:gd name="connsiteX2" fmla="*/ 185980 w 185980"/>
              <a:gd name="connsiteY2" fmla="*/ 23247 h 25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5980" h="25483">
                <a:moveTo>
                  <a:pt x="0" y="0"/>
                </a:moveTo>
                <a:cubicBezTo>
                  <a:pt x="38745" y="9686"/>
                  <a:pt x="77491" y="19373"/>
                  <a:pt x="108488" y="23247"/>
                </a:cubicBezTo>
                <a:cubicBezTo>
                  <a:pt x="139485" y="27121"/>
                  <a:pt x="162732" y="25184"/>
                  <a:pt x="185980" y="23247"/>
                </a:cubicBezTo>
              </a:path>
            </a:pathLst>
          </a:custGeom>
          <a:ln w="254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7239000" y="3821668"/>
            <a:ext cx="3161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l</a:t>
            </a:r>
            <a:r>
              <a:rPr lang="en-US" baseline="-25000" dirty="0" smtClean="0"/>
              <a:t>1</a:t>
            </a:r>
            <a:endParaRPr lang="en-US" baseline="-25000" dirty="0"/>
          </a:p>
        </p:txBody>
      </p:sp>
      <p:sp>
        <p:nvSpPr>
          <p:cNvPr id="9" name="TextBox 8"/>
          <p:cNvSpPr txBox="1"/>
          <p:nvPr/>
        </p:nvSpPr>
        <p:spPr>
          <a:xfrm>
            <a:off x="7643247" y="3897868"/>
            <a:ext cx="3161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l</a:t>
            </a:r>
            <a:r>
              <a:rPr lang="en-US" baseline="-25000" dirty="0" smtClean="0"/>
              <a:t>2</a:t>
            </a:r>
            <a:endParaRPr lang="en-US" baseline="-25000" dirty="0"/>
          </a:p>
        </p:txBody>
      </p:sp>
      <p:sp>
        <p:nvSpPr>
          <p:cNvPr id="10" name="TextBox 9"/>
          <p:cNvSpPr txBox="1"/>
          <p:nvPr/>
        </p:nvSpPr>
        <p:spPr>
          <a:xfrm>
            <a:off x="7353945" y="4122549"/>
            <a:ext cx="2808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c</a:t>
            </a:r>
            <a:endParaRPr lang="en-US" baseline="-25000" dirty="0"/>
          </a:p>
        </p:txBody>
      </p:sp>
    </p:spTree>
    <p:extLst>
      <p:ext uri="{BB962C8B-B14F-4D97-AF65-F5344CB8AC3E}">
        <p14:creationId xmlns:p14="http://schemas.microsoft.com/office/powerpoint/2010/main" val="3567816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Principal Curvature </a:t>
            </a:r>
            <a:r>
              <a:rPr lang="en-US" dirty="0" smtClean="0"/>
              <a:t>Lines</a:t>
            </a:r>
            <a:endParaRPr lang="en-US" dirty="0"/>
          </a:p>
        </p:txBody>
      </p:sp>
      <p:sp>
        <p:nvSpPr>
          <p:cNvPr id="3" name="Content Placeholder 2"/>
          <p:cNvSpPr>
            <a:spLocks noGrp="1" noChangeAspect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/>
          </a:bodyPr>
          <a:lstStyle/>
          <a:p>
            <a:pPr marL="0" lvl="1" indent="0">
              <a:buNone/>
            </a:pPr>
            <a:r>
              <a:rPr lang="en-US" sz="3200" dirty="0" smtClean="0">
                <a:sym typeface="Symbol"/>
              </a:rPr>
              <a:t>A: Consider the surface between two lines of minimal/maximal curvature:</a:t>
            </a:r>
          </a:p>
          <a:p>
            <a:pPr marL="0" lvl="1" indent="0">
              <a:buNone/>
            </a:pPr>
            <a:r>
              <a:rPr lang="en-US" sz="3200" dirty="0" smtClean="0">
                <a:sym typeface="Symbol"/>
              </a:rPr>
              <a:t>The curve between them will follow the maximal/minimal curvature direction.</a:t>
            </a:r>
          </a:p>
          <a:p>
            <a:pPr marL="0" lvl="1" indent="0">
              <a:buNone/>
            </a:pPr>
            <a:r>
              <a:rPr lang="en-US" sz="3200" dirty="0" smtClean="0">
                <a:sym typeface="Symbol"/>
              </a:rPr>
              <a:t>The curve will be, roughly, a circular arc</a:t>
            </a:r>
            <a:br>
              <a:rPr lang="en-US" sz="3200" dirty="0" smtClean="0">
                <a:sym typeface="Symbol"/>
              </a:rPr>
            </a:br>
            <a:r>
              <a:rPr lang="en-US" sz="3200" dirty="0" smtClean="0">
                <a:sym typeface="Symbol"/>
              </a:rPr>
              <a:t>with radius equal to one over the</a:t>
            </a:r>
            <a:br>
              <a:rPr lang="en-US" sz="3200" dirty="0" smtClean="0">
                <a:sym typeface="Symbol"/>
              </a:rPr>
            </a:br>
            <a:r>
              <a:rPr lang="en-US" sz="3200" dirty="0" smtClean="0">
                <a:sym typeface="Symbol"/>
              </a:rPr>
              <a:t>maximal/minimal curvature.</a:t>
            </a:r>
            <a:br>
              <a:rPr lang="en-US" sz="3200" dirty="0" smtClean="0">
                <a:sym typeface="Symbol"/>
              </a:rPr>
            </a:br>
            <a:endParaRPr lang="en-US" dirty="0" smtClean="0"/>
          </a:p>
        </p:txBody>
      </p:sp>
      <p:pic>
        <p:nvPicPr>
          <p:cNvPr id="330754" name="Picture 2" descr="C:\Courses\Fall 10 -- Mesh Processing\hand.bmp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2971800"/>
            <a:ext cx="4041775" cy="4041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Freeform 3"/>
          <p:cNvSpPr/>
          <p:nvPr/>
        </p:nvSpPr>
        <p:spPr>
          <a:xfrm>
            <a:off x="7369444" y="4052807"/>
            <a:ext cx="170481" cy="286718"/>
          </a:xfrm>
          <a:custGeom>
            <a:avLst/>
            <a:gdLst>
              <a:gd name="connsiteX0" fmla="*/ 0 w 170481"/>
              <a:gd name="connsiteY0" fmla="*/ 286718 h 286718"/>
              <a:gd name="connsiteX1" fmla="*/ 69742 w 170481"/>
              <a:gd name="connsiteY1" fmla="*/ 224725 h 286718"/>
              <a:gd name="connsiteX2" fmla="*/ 131736 w 170481"/>
              <a:gd name="connsiteY2" fmla="*/ 123986 h 286718"/>
              <a:gd name="connsiteX3" fmla="*/ 170481 w 170481"/>
              <a:gd name="connsiteY3" fmla="*/ 0 h 286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0481" h="286718">
                <a:moveTo>
                  <a:pt x="0" y="286718"/>
                </a:moveTo>
                <a:cubicBezTo>
                  <a:pt x="23893" y="269282"/>
                  <a:pt x="47786" y="251847"/>
                  <a:pt x="69742" y="224725"/>
                </a:cubicBezTo>
                <a:cubicBezTo>
                  <a:pt x="91698" y="197603"/>
                  <a:pt x="114946" y="161440"/>
                  <a:pt x="131736" y="123986"/>
                </a:cubicBezTo>
                <a:cubicBezTo>
                  <a:pt x="148526" y="86532"/>
                  <a:pt x="159503" y="43266"/>
                  <a:pt x="170481" y="0"/>
                </a:cubicBezTo>
              </a:path>
            </a:pathLst>
          </a:custGeom>
          <a:ln w="25400">
            <a:solidFill>
              <a:schemeClr val="tx1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4"/>
          <p:cNvSpPr/>
          <p:nvPr/>
        </p:nvSpPr>
        <p:spPr>
          <a:xfrm>
            <a:off x="7578671" y="4099302"/>
            <a:ext cx="108488" cy="278969"/>
          </a:xfrm>
          <a:custGeom>
            <a:avLst/>
            <a:gdLst>
              <a:gd name="connsiteX0" fmla="*/ 0 w 108488"/>
              <a:gd name="connsiteY0" fmla="*/ 278969 h 278969"/>
              <a:gd name="connsiteX1" fmla="*/ 77492 w 108488"/>
              <a:gd name="connsiteY1" fmla="*/ 123986 h 278969"/>
              <a:gd name="connsiteX2" fmla="*/ 108488 w 108488"/>
              <a:gd name="connsiteY2" fmla="*/ 0 h 278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8488" h="278969">
                <a:moveTo>
                  <a:pt x="0" y="278969"/>
                </a:moveTo>
                <a:cubicBezTo>
                  <a:pt x="29705" y="224725"/>
                  <a:pt x="59411" y="170481"/>
                  <a:pt x="77492" y="123986"/>
                </a:cubicBezTo>
                <a:cubicBezTo>
                  <a:pt x="95573" y="77491"/>
                  <a:pt x="102030" y="38745"/>
                  <a:pt x="108488" y="0"/>
                </a:cubicBezTo>
              </a:path>
            </a:pathLst>
          </a:custGeom>
          <a:ln w="25400">
            <a:solidFill>
              <a:schemeClr val="tx1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7470183" y="4246536"/>
            <a:ext cx="185980" cy="25483"/>
          </a:xfrm>
          <a:custGeom>
            <a:avLst/>
            <a:gdLst>
              <a:gd name="connsiteX0" fmla="*/ 0 w 185980"/>
              <a:gd name="connsiteY0" fmla="*/ 0 h 25483"/>
              <a:gd name="connsiteX1" fmla="*/ 108488 w 185980"/>
              <a:gd name="connsiteY1" fmla="*/ 23247 h 25483"/>
              <a:gd name="connsiteX2" fmla="*/ 185980 w 185980"/>
              <a:gd name="connsiteY2" fmla="*/ 23247 h 25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5980" h="25483">
                <a:moveTo>
                  <a:pt x="0" y="0"/>
                </a:moveTo>
                <a:cubicBezTo>
                  <a:pt x="38745" y="9686"/>
                  <a:pt x="77491" y="19373"/>
                  <a:pt x="108488" y="23247"/>
                </a:cubicBezTo>
                <a:cubicBezTo>
                  <a:pt x="139485" y="27121"/>
                  <a:pt x="162732" y="25184"/>
                  <a:pt x="185980" y="23247"/>
                </a:cubicBezTo>
              </a:path>
            </a:pathLst>
          </a:custGeom>
          <a:ln w="254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7239000" y="3821668"/>
            <a:ext cx="3161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l</a:t>
            </a:r>
            <a:r>
              <a:rPr lang="en-US" baseline="-25000" dirty="0" smtClean="0"/>
              <a:t>1</a:t>
            </a:r>
            <a:endParaRPr lang="en-US" baseline="-25000" dirty="0"/>
          </a:p>
        </p:txBody>
      </p:sp>
      <p:sp>
        <p:nvSpPr>
          <p:cNvPr id="9" name="TextBox 8"/>
          <p:cNvSpPr txBox="1"/>
          <p:nvPr/>
        </p:nvSpPr>
        <p:spPr>
          <a:xfrm>
            <a:off x="7643247" y="3897868"/>
            <a:ext cx="3161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l</a:t>
            </a:r>
            <a:r>
              <a:rPr lang="en-US" baseline="-25000" dirty="0" smtClean="0"/>
              <a:t>2</a:t>
            </a:r>
            <a:endParaRPr lang="en-US" baseline="-25000" dirty="0"/>
          </a:p>
        </p:txBody>
      </p:sp>
      <p:sp>
        <p:nvSpPr>
          <p:cNvPr id="10" name="TextBox 9"/>
          <p:cNvSpPr txBox="1"/>
          <p:nvPr/>
        </p:nvSpPr>
        <p:spPr>
          <a:xfrm>
            <a:off x="7353945" y="4122549"/>
            <a:ext cx="2808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c</a:t>
            </a:r>
            <a:endParaRPr lang="en-US" baseline="-25000" dirty="0"/>
          </a:p>
        </p:txBody>
      </p:sp>
    </p:spTree>
    <p:extLst>
      <p:ext uri="{BB962C8B-B14F-4D97-AF65-F5344CB8AC3E}">
        <p14:creationId xmlns:p14="http://schemas.microsoft.com/office/powerpoint/2010/main" val="378435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Principal Curvature </a:t>
            </a:r>
            <a:r>
              <a:rPr lang="en-US" dirty="0" smtClean="0"/>
              <a:t>Lines</a:t>
            </a:r>
            <a:endParaRPr lang="en-US" dirty="0"/>
          </a:p>
        </p:txBody>
      </p:sp>
      <p:sp>
        <p:nvSpPr>
          <p:cNvPr id="3" name="Content Placeholder 2"/>
          <p:cNvSpPr>
            <a:spLocks noGrp="1" noChangeAspect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/>
          </a:bodyPr>
          <a:lstStyle/>
          <a:p>
            <a:pPr marL="0" lvl="1" indent="0">
              <a:buNone/>
            </a:pPr>
            <a:r>
              <a:rPr lang="en-US" sz="3200" dirty="0" smtClean="0">
                <a:sym typeface="Symbol"/>
              </a:rPr>
              <a:t>Looking at this in cross section, we choose the distance </a:t>
            </a:r>
            <a:r>
              <a:rPr lang="en-US" sz="3200" i="1" dirty="0" smtClean="0">
                <a:sym typeface="Symbol"/>
              </a:rPr>
              <a:t>d</a:t>
            </a:r>
            <a:r>
              <a:rPr lang="en-US" sz="3200" dirty="0" smtClean="0">
                <a:sym typeface="Symbol"/>
              </a:rPr>
              <a:t> between the curves so that the distance to the surface is below a threshold .</a:t>
            </a:r>
            <a:endParaRPr lang="en-US" dirty="0" smtClean="0"/>
          </a:p>
        </p:txBody>
      </p:sp>
      <p:pic>
        <p:nvPicPr>
          <p:cNvPr id="330754" name="Picture 2" descr="C:\Courses\Fall 10 -- Mesh Processing\hand.bmp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2971800"/>
            <a:ext cx="4041775" cy="4041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Freeform 3"/>
          <p:cNvSpPr/>
          <p:nvPr/>
        </p:nvSpPr>
        <p:spPr>
          <a:xfrm>
            <a:off x="7369444" y="4052807"/>
            <a:ext cx="170481" cy="286718"/>
          </a:xfrm>
          <a:custGeom>
            <a:avLst/>
            <a:gdLst>
              <a:gd name="connsiteX0" fmla="*/ 0 w 170481"/>
              <a:gd name="connsiteY0" fmla="*/ 286718 h 286718"/>
              <a:gd name="connsiteX1" fmla="*/ 69742 w 170481"/>
              <a:gd name="connsiteY1" fmla="*/ 224725 h 286718"/>
              <a:gd name="connsiteX2" fmla="*/ 131736 w 170481"/>
              <a:gd name="connsiteY2" fmla="*/ 123986 h 286718"/>
              <a:gd name="connsiteX3" fmla="*/ 170481 w 170481"/>
              <a:gd name="connsiteY3" fmla="*/ 0 h 286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0481" h="286718">
                <a:moveTo>
                  <a:pt x="0" y="286718"/>
                </a:moveTo>
                <a:cubicBezTo>
                  <a:pt x="23893" y="269282"/>
                  <a:pt x="47786" y="251847"/>
                  <a:pt x="69742" y="224725"/>
                </a:cubicBezTo>
                <a:cubicBezTo>
                  <a:pt x="91698" y="197603"/>
                  <a:pt x="114946" y="161440"/>
                  <a:pt x="131736" y="123986"/>
                </a:cubicBezTo>
                <a:cubicBezTo>
                  <a:pt x="148526" y="86532"/>
                  <a:pt x="159503" y="43266"/>
                  <a:pt x="170481" y="0"/>
                </a:cubicBezTo>
              </a:path>
            </a:pathLst>
          </a:custGeom>
          <a:ln w="25400">
            <a:solidFill>
              <a:schemeClr val="tx1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4"/>
          <p:cNvSpPr/>
          <p:nvPr/>
        </p:nvSpPr>
        <p:spPr>
          <a:xfrm>
            <a:off x="7578671" y="4099302"/>
            <a:ext cx="108488" cy="278969"/>
          </a:xfrm>
          <a:custGeom>
            <a:avLst/>
            <a:gdLst>
              <a:gd name="connsiteX0" fmla="*/ 0 w 108488"/>
              <a:gd name="connsiteY0" fmla="*/ 278969 h 278969"/>
              <a:gd name="connsiteX1" fmla="*/ 77492 w 108488"/>
              <a:gd name="connsiteY1" fmla="*/ 123986 h 278969"/>
              <a:gd name="connsiteX2" fmla="*/ 108488 w 108488"/>
              <a:gd name="connsiteY2" fmla="*/ 0 h 278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8488" h="278969">
                <a:moveTo>
                  <a:pt x="0" y="278969"/>
                </a:moveTo>
                <a:cubicBezTo>
                  <a:pt x="29705" y="224725"/>
                  <a:pt x="59411" y="170481"/>
                  <a:pt x="77492" y="123986"/>
                </a:cubicBezTo>
                <a:cubicBezTo>
                  <a:pt x="95573" y="77491"/>
                  <a:pt x="102030" y="38745"/>
                  <a:pt x="108488" y="0"/>
                </a:cubicBezTo>
              </a:path>
            </a:pathLst>
          </a:custGeom>
          <a:ln w="25400">
            <a:solidFill>
              <a:schemeClr val="tx1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7470183" y="4246536"/>
            <a:ext cx="185980" cy="25483"/>
          </a:xfrm>
          <a:custGeom>
            <a:avLst/>
            <a:gdLst>
              <a:gd name="connsiteX0" fmla="*/ 0 w 185980"/>
              <a:gd name="connsiteY0" fmla="*/ 0 h 25483"/>
              <a:gd name="connsiteX1" fmla="*/ 108488 w 185980"/>
              <a:gd name="connsiteY1" fmla="*/ 23247 h 25483"/>
              <a:gd name="connsiteX2" fmla="*/ 185980 w 185980"/>
              <a:gd name="connsiteY2" fmla="*/ 23247 h 25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5980" h="25483">
                <a:moveTo>
                  <a:pt x="0" y="0"/>
                </a:moveTo>
                <a:cubicBezTo>
                  <a:pt x="38745" y="9686"/>
                  <a:pt x="77491" y="19373"/>
                  <a:pt x="108488" y="23247"/>
                </a:cubicBezTo>
                <a:cubicBezTo>
                  <a:pt x="139485" y="27121"/>
                  <a:pt x="162732" y="25184"/>
                  <a:pt x="185980" y="23247"/>
                </a:cubicBezTo>
              </a:path>
            </a:pathLst>
          </a:custGeom>
          <a:ln w="254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7239000" y="3821668"/>
            <a:ext cx="3161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l</a:t>
            </a:r>
            <a:r>
              <a:rPr lang="en-US" baseline="-25000" dirty="0" smtClean="0"/>
              <a:t>1</a:t>
            </a:r>
            <a:endParaRPr lang="en-US" baseline="-25000" dirty="0"/>
          </a:p>
        </p:txBody>
      </p:sp>
      <p:sp>
        <p:nvSpPr>
          <p:cNvPr id="10" name="TextBox 9"/>
          <p:cNvSpPr txBox="1"/>
          <p:nvPr/>
        </p:nvSpPr>
        <p:spPr>
          <a:xfrm>
            <a:off x="7643247" y="3897868"/>
            <a:ext cx="3161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l</a:t>
            </a:r>
            <a:r>
              <a:rPr lang="en-US" baseline="-25000" dirty="0" smtClean="0"/>
              <a:t>2</a:t>
            </a:r>
            <a:endParaRPr lang="en-US" baseline="-25000" dirty="0"/>
          </a:p>
        </p:txBody>
      </p:sp>
      <p:sp>
        <p:nvSpPr>
          <p:cNvPr id="11" name="TextBox 10"/>
          <p:cNvSpPr txBox="1"/>
          <p:nvPr/>
        </p:nvSpPr>
        <p:spPr>
          <a:xfrm>
            <a:off x="7353945" y="4122549"/>
            <a:ext cx="2808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c</a:t>
            </a:r>
            <a:endParaRPr lang="en-US" baseline="-25000" dirty="0"/>
          </a:p>
        </p:txBody>
      </p:sp>
      <p:grpSp>
        <p:nvGrpSpPr>
          <p:cNvPr id="42" name="Group 41"/>
          <p:cNvGrpSpPr/>
          <p:nvPr/>
        </p:nvGrpSpPr>
        <p:grpSpPr>
          <a:xfrm>
            <a:off x="2819322" y="2971800"/>
            <a:ext cx="1752678" cy="1905000"/>
            <a:chOff x="2819322" y="3505200"/>
            <a:chExt cx="1752678" cy="1905000"/>
          </a:xfrm>
        </p:grpSpPr>
        <p:sp>
          <p:nvSpPr>
            <p:cNvPr id="43" name="Arc 42"/>
            <p:cNvSpPr>
              <a:spLocks noChangeAspect="1"/>
            </p:cNvSpPr>
            <p:nvPr/>
          </p:nvSpPr>
          <p:spPr>
            <a:xfrm>
              <a:off x="2847936" y="3867150"/>
              <a:ext cx="1543050" cy="1543050"/>
            </a:xfrm>
            <a:prstGeom prst="arc">
              <a:avLst>
                <a:gd name="adj1" fmla="val 10971741"/>
                <a:gd name="adj2" fmla="val 0"/>
              </a:avLst>
            </a:prstGeom>
            <a:ln w="2540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2819322" y="3720152"/>
              <a:ext cx="533439" cy="6232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/>
                <a:t>l</a:t>
              </a:r>
              <a:r>
                <a:rPr lang="en-US" baseline="-25000" dirty="0" smtClean="0"/>
                <a:t>1</a:t>
              </a:r>
              <a:endParaRPr lang="en-US" baseline="-25000" dirty="0"/>
            </a:p>
          </p:txBody>
        </p:sp>
        <p:sp>
          <p:nvSpPr>
            <p:cNvPr id="45" name="Oval 44"/>
            <p:cNvSpPr>
              <a:spLocks noChangeAspect="1"/>
            </p:cNvSpPr>
            <p:nvPr/>
          </p:nvSpPr>
          <p:spPr>
            <a:xfrm>
              <a:off x="3028829" y="3995738"/>
              <a:ext cx="128588" cy="12858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Oval 45"/>
            <p:cNvSpPr>
              <a:spLocks noChangeAspect="1"/>
            </p:cNvSpPr>
            <p:nvPr/>
          </p:nvSpPr>
          <p:spPr>
            <a:xfrm>
              <a:off x="4055352" y="3995738"/>
              <a:ext cx="128588" cy="12858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7" name="Straight Connector 46"/>
            <p:cNvCxnSpPr>
              <a:stCxn id="45" idx="6"/>
              <a:endCxn id="46" idx="2"/>
            </p:cNvCxnSpPr>
            <p:nvPr/>
          </p:nvCxnSpPr>
          <p:spPr>
            <a:xfrm>
              <a:off x="3157417" y="4060031"/>
              <a:ext cx="897936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Oval 47"/>
            <p:cNvSpPr>
              <a:spLocks noChangeAspect="1"/>
            </p:cNvSpPr>
            <p:nvPr/>
          </p:nvSpPr>
          <p:spPr>
            <a:xfrm>
              <a:off x="3569332" y="4638675"/>
              <a:ext cx="128588" cy="12858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9" name="Straight Connector 48"/>
            <p:cNvCxnSpPr>
              <a:stCxn id="48" idx="1"/>
              <a:endCxn id="45" idx="5"/>
            </p:cNvCxnSpPr>
            <p:nvPr/>
          </p:nvCxnSpPr>
          <p:spPr>
            <a:xfrm flipH="1" flipV="1">
              <a:off x="3138586" y="4105494"/>
              <a:ext cx="449577" cy="55201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>
              <a:stCxn id="48" idx="7"/>
              <a:endCxn id="46" idx="3"/>
            </p:cNvCxnSpPr>
            <p:nvPr/>
          </p:nvCxnSpPr>
          <p:spPr>
            <a:xfrm flipV="1">
              <a:off x="3679089" y="4105494"/>
              <a:ext cx="395094" cy="55201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TextBox 50"/>
            <p:cNvSpPr txBox="1"/>
            <p:nvPr/>
          </p:nvSpPr>
          <p:spPr>
            <a:xfrm>
              <a:off x="4038561" y="3720152"/>
              <a:ext cx="533439" cy="6232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/>
                <a:t>l</a:t>
              </a:r>
              <a:r>
                <a:rPr lang="en-US" baseline="-25000" dirty="0" smtClean="0"/>
                <a:t>2</a:t>
              </a:r>
              <a:endParaRPr lang="en-US" baseline="-25000" dirty="0"/>
            </a:p>
          </p:txBody>
        </p:sp>
        <p:cxnSp>
          <p:nvCxnSpPr>
            <p:cNvPr id="52" name="Straight Connector 51"/>
            <p:cNvCxnSpPr>
              <a:stCxn id="48" idx="0"/>
            </p:cNvCxnSpPr>
            <p:nvPr/>
          </p:nvCxnSpPr>
          <p:spPr>
            <a:xfrm flipV="1">
              <a:off x="3633626" y="3867150"/>
              <a:ext cx="0" cy="77152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TextBox 52"/>
            <p:cNvSpPr txBox="1"/>
            <p:nvPr/>
          </p:nvSpPr>
          <p:spPr>
            <a:xfrm>
              <a:off x="3505122" y="3505200"/>
              <a:ext cx="473928" cy="6232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/>
                <a:t>c</a:t>
              </a:r>
              <a:endParaRPr lang="en-US" baseline="-25000" dirty="0"/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3581361" y="3780854"/>
              <a:ext cx="27443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 smtClean="0">
                  <a:sym typeface="Symbol"/>
                </a:rPr>
                <a:t></a:t>
              </a:r>
              <a:endParaRPr lang="en-US" sz="1600" baseline="-25000" dirty="0"/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3788043" y="4267200"/>
              <a:ext cx="66877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 smtClean="0"/>
                <a:t>1/|</a:t>
              </a:r>
              <a:r>
                <a:rPr lang="en-US" sz="1600" dirty="0" smtClean="0">
                  <a:sym typeface="Symbol"/>
                </a:rPr>
                <a:t>|</a:t>
              </a:r>
              <a:endParaRPr lang="en-US" sz="1600" dirty="0"/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3208071" y="3985647"/>
              <a:ext cx="47481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i="1" dirty="0" smtClean="0"/>
                <a:t>d</a:t>
              </a:r>
              <a:r>
                <a:rPr lang="en-US" sz="1600" dirty="0" smtClean="0"/>
                <a:t>/2</a:t>
              </a:r>
              <a:endParaRPr lang="en-US" sz="1600" dirty="0"/>
            </a:p>
          </p:txBody>
        </p:sp>
      </p:grpSp>
    </p:spTree>
    <p:extLst>
      <p:ext uri="{BB962C8B-B14F-4D97-AF65-F5344CB8AC3E}">
        <p14:creationId xmlns:p14="http://schemas.microsoft.com/office/powerpoint/2010/main" val="2808093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Principal Curvature </a:t>
            </a:r>
            <a:r>
              <a:rPr lang="en-US" dirty="0" smtClean="0"/>
              <a:t>Lines</a:t>
            </a:r>
            <a:endParaRPr lang="en-US" dirty="0"/>
          </a:p>
        </p:txBody>
      </p:sp>
      <p:sp>
        <p:nvSpPr>
          <p:cNvPr id="3" name="Content Placeholder 2"/>
          <p:cNvSpPr>
            <a:spLocks noGrp="1" noChangeAspect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/>
          </a:bodyPr>
          <a:lstStyle/>
          <a:p>
            <a:pPr marL="0" lvl="1" indent="0">
              <a:buNone/>
            </a:pPr>
            <a:r>
              <a:rPr lang="en-US" sz="3200" dirty="0">
                <a:sym typeface="Symbol"/>
              </a:rPr>
              <a:t>Looking at this in cross section, we choose the distance </a:t>
            </a:r>
            <a:r>
              <a:rPr lang="en-US" sz="3200" i="1" dirty="0">
                <a:sym typeface="Symbol"/>
              </a:rPr>
              <a:t>d</a:t>
            </a:r>
            <a:r>
              <a:rPr lang="en-US" sz="3200" dirty="0">
                <a:sym typeface="Symbol"/>
              </a:rPr>
              <a:t> between the curves so that the distance to the surface is below a threshold .</a:t>
            </a:r>
            <a:endParaRPr lang="en-US" sz="3200" dirty="0"/>
          </a:p>
          <a:p>
            <a:pPr marL="0" lvl="1" indent="0">
              <a:buNone/>
            </a:pPr>
            <a:endParaRPr lang="en-US" sz="3200" dirty="0">
              <a:sym typeface="Symbol"/>
            </a:endParaRPr>
          </a:p>
          <a:p>
            <a:pPr marL="0" lvl="1" indent="0">
              <a:buNone/>
            </a:pPr>
            <a:endParaRPr lang="en-US" sz="3200" dirty="0" smtClean="0">
              <a:sym typeface="Symbol"/>
            </a:endParaRPr>
          </a:p>
          <a:p>
            <a:pPr marL="0" lvl="1" indent="0">
              <a:buNone/>
            </a:pPr>
            <a:r>
              <a:rPr lang="en-US" sz="3200" dirty="0" smtClean="0">
                <a:sym typeface="Symbol"/>
              </a:rPr>
              <a:t>Denoting the distance by  we get:</a:t>
            </a:r>
            <a:endParaRPr lang="en-US" dirty="0" smtClean="0"/>
          </a:p>
        </p:txBody>
      </p:sp>
      <p:pic>
        <p:nvPicPr>
          <p:cNvPr id="330754" name="Picture 2" descr="C:\Courses\Fall 10 -- Mesh Processing\hand.bmp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2971800"/>
            <a:ext cx="4041775" cy="4041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Freeform 3"/>
          <p:cNvSpPr/>
          <p:nvPr/>
        </p:nvSpPr>
        <p:spPr>
          <a:xfrm>
            <a:off x="7369444" y="4052807"/>
            <a:ext cx="170481" cy="286718"/>
          </a:xfrm>
          <a:custGeom>
            <a:avLst/>
            <a:gdLst>
              <a:gd name="connsiteX0" fmla="*/ 0 w 170481"/>
              <a:gd name="connsiteY0" fmla="*/ 286718 h 286718"/>
              <a:gd name="connsiteX1" fmla="*/ 69742 w 170481"/>
              <a:gd name="connsiteY1" fmla="*/ 224725 h 286718"/>
              <a:gd name="connsiteX2" fmla="*/ 131736 w 170481"/>
              <a:gd name="connsiteY2" fmla="*/ 123986 h 286718"/>
              <a:gd name="connsiteX3" fmla="*/ 170481 w 170481"/>
              <a:gd name="connsiteY3" fmla="*/ 0 h 286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0481" h="286718">
                <a:moveTo>
                  <a:pt x="0" y="286718"/>
                </a:moveTo>
                <a:cubicBezTo>
                  <a:pt x="23893" y="269282"/>
                  <a:pt x="47786" y="251847"/>
                  <a:pt x="69742" y="224725"/>
                </a:cubicBezTo>
                <a:cubicBezTo>
                  <a:pt x="91698" y="197603"/>
                  <a:pt x="114946" y="161440"/>
                  <a:pt x="131736" y="123986"/>
                </a:cubicBezTo>
                <a:cubicBezTo>
                  <a:pt x="148526" y="86532"/>
                  <a:pt x="159503" y="43266"/>
                  <a:pt x="170481" y="0"/>
                </a:cubicBezTo>
              </a:path>
            </a:pathLst>
          </a:custGeom>
          <a:ln w="25400">
            <a:solidFill>
              <a:schemeClr val="tx1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4"/>
          <p:cNvSpPr/>
          <p:nvPr/>
        </p:nvSpPr>
        <p:spPr>
          <a:xfrm>
            <a:off x="7578671" y="4099302"/>
            <a:ext cx="108488" cy="278969"/>
          </a:xfrm>
          <a:custGeom>
            <a:avLst/>
            <a:gdLst>
              <a:gd name="connsiteX0" fmla="*/ 0 w 108488"/>
              <a:gd name="connsiteY0" fmla="*/ 278969 h 278969"/>
              <a:gd name="connsiteX1" fmla="*/ 77492 w 108488"/>
              <a:gd name="connsiteY1" fmla="*/ 123986 h 278969"/>
              <a:gd name="connsiteX2" fmla="*/ 108488 w 108488"/>
              <a:gd name="connsiteY2" fmla="*/ 0 h 278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8488" h="278969">
                <a:moveTo>
                  <a:pt x="0" y="278969"/>
                </a:moveTo>
                <a:cubicBezTo>
                  <a:pt x="29705" y="224725"/>
                  <a:pt x="59411" y="170481"/>
                  <a:pt x="77492" y="123986"/>
                </a:cubicBezTo>
                <a:cubicBezTo>
                  <a:pt x="95573" y="77491"/>
                  <a:pt x="102030" y="38745"/>
                  <a:pt x="108488" y="0"/>
                </a:cubicBezTo>
              </a:path>
            </a:pathLst>
          </a:custGeom>
          <a:ln w="25400">
            <a:solidFill>
              <a:schemeClr val="tx1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7470183" y="4246536"/>
            <a:ext cx="185980" cy="25483"/>
          </a:xfrm>
          <a:custGeom>
            <a:avLst/>
            <a:gdLst>
              <a:gd name="connsiteX0" fmla="*/ 0 w 185980"/>
              <a:gd name="connsiteY0" fmla="*/ 0 h 25483"/>
              <a:gd name="connsiteX1" fmla="*/ 108488 w 185980"/>
              <a:gd name="connsiteY1" fmla="*/ 23247 h 25483"/>
              <a:gd name="connsiteX2" fmla="*/ 185980 w 185980"/>
              <a:gd name="connsiteY2" fmla="*/ 23247 h 25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5980" h="25483">
                <a:moveTo>
                  <a:pt x="0" y="0"/>
                </a:moveTo>
                <a:cubicBezTo>
                  <a:pt x="38745" y="9686"/>
                  <a:pt x="77491" y="19373"/>
                  <a:pt x="108488" y="23247"/>
                </a:cubicBezTo>
                <a:cubicBezTo>
                  <a:pt x="139485" y="27121"/>
                  <a:pt x="162732" y="25184"/>
                  <a:pt x="185980" y="23247"/>
                </a:cubicBezTo>
              </a:path>
            </a:pathLst>
          </a:custGeom>
          <a:ln w="254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7239000" y="3821668"/>
            <a:ext cx="3161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l</a:t>
            </a:r>
            <a:r>
              <a:rPr lang="en-US" baseline="-25000" dirty="0" smtClean="0"/>
              <a:t>1</a:t>
            </a:r>
            <a:endParaRPr lang="en-US" baseline="-25000" dirty="0"/>
          </a:p>
        </p:txBody>
      </p:sp>
      <p:sp>
        <p:nvSpPr>
          <p:cNvPr id="10" name="TextBox 9"/>
          <p:cNvSpPr txBox="1"/>
          <p:nvPr/>
        </p:nvSpPr>
        <p:spPr>
          <a:xfrm>
            <a:off x="7643247" y="3897868"/>
            <a:ext cx="3161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l</a:t>
            </a:r>
            <a:r>
              <a:rPr lang="en-US" baseline="-25000" dirty="0" smtClean="0"/>
              <a:t>2</a:t>
            </a:r>
            <a:endParaRPr lang="en-US" baseline="-25000" dirty="0"/>
          </a:p>
        </p:txBody>
      </p:sp>
      <p:sp>
        <p:nvSpPr>
          <p:cNvPr id="11" name="TextBox 10"/>
          <p:cNvSpPr txBox="1"/>
          <p:nvPr/>
        </p:nvSpPr>
        <p:spPr>
          <a:xfrm>
            <a:off x="7353945" y="4122549"/>
            <a:ext cx="2808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c</a:t>
            </a:r>
            <a:endParaRPr lang="en-US" baseline="-25000" dirty="0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9954057"/>
              </p:ext>
            </p:extLst>
          </p:nvPr>
        </p:nvGraphicFramePr>
        <p:xfrm>
          <a:off x="2165326" y="4800600"/>
          <a:ext cx="2863874" cy="8212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2809" name="Equation" r:id="rId4" imgW="1726920" imgH="495000" progId="Equation.3">
                  <p:embed/>
                </p:oleObj>
              </mc:Choice>
              <mc:Fallback>
                <p:oleObj name="Equation" r:id="rId4" imgW="1726920" imgH="4950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65326" y="4800600"/>
                        <a:ext cx="2863874" cy="82125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7" name="Group 26"/>
          <p:cNvGrpSpPr/>
          <p:nvPr/>
        </p:nvGrpSpPr>
        <p:grpSpPr>
          <a:xfrm>
            <a:off x="2819322" y="2971800"/>
            <a:ext cx="1752678" cy="1905000"/>
            <a:chOff x="2819322" y="3505200"/>
            <a:chExt cx="1752678" cy="1905000"/>
          </a:xfrm>
        </p:grpSpPr>
        <p:sp>
          <p:nvSpPr>
            <p:cNvPr id="28" name="Arc 27"/>
            <p:cNvSpPr>
              <a:spLocks noChangeAspect="1"/>
            </p:cNvSpPr>
            <p:nvPr/>
          </p:nvSpPr>
          <p:spPr>
            <a:xfrm>
              <a:off x="2847936" y="3867150"/>
              <a:ext cx="1543050" cy="1543050"/>
            </a:xfrm>
            <a:prstGeom prst="arc">
              <a:avLst>
                <a:gd name="adj1" fmla="val 10971741"/>
                <a:gd name="adj2" fmla="val 0"/>
              </a:avLst>
            </a:prstGeom>
            <a:ln w="2540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2819322" y="3720152"/>
              <a:ext cx="533439" cy="6232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/>
                <a:t>l</a:t>
              </a:r>
              <a:r>
                <a:rPr lang="en-US" baseline="-25000" dirty="0" smtClean="0"/>
                <a:t>1</a:t>
              </a:r>
              <a:endParaRPr lang="en-US" baseline="-25000" dirty="0"/>
            </a:p>
          </p:txBody>
        </p:sp>
        <p:sp>
          <p:nvSpPr>
            <p:cNvPr id="31" name="Oval 30"/>
            <p:cNvSpPr>
              <a:spLocks noChangeAspect="1"/>
            </p:cNvSpPr>
            <p:nvPr/>
          </p:nvSpPr>
          <p:spPr>
            <a:xfrm>
              <a:off x="3028829" y="3995738"/>
              <a:ext cx="128588" cy="12858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>
              <a:spLocks noChangeAspect="1"/>
            </p:cNvSpPr>
            <p:nvPr/>
          </p:nvSpPr>
          <p:spPr>
            <a:xfrm>
              <a:off x="4055352" y="3995738"/>
              <a:ext cx="128588" cy="12858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4" name="Straight Connector 33"/>
            <p:cNvCxnSpPr>
              <a:stCxn id="31" idx="6"/>
              <a:endCxn id="33" idx="2"/>
            </p:cNvCxnSpPr>
            <p:nvPr/>
          </p:nvCxnSpPr>
          <p:spPr>
            <a:xfrm>
              <a:off x="3157417" y="4060031"/>
              <a:ext cx="897936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Oval 34"/>
            <p:cNvSpPr>
              <a:spLocks noChangeAspect="1"/>
            </p:cNvSpPr>
            <p:nvPr/>
          </p:nvSpPr>
          <p:spPr>
            <a:xfrm>
              <a:off x="3569332" y="4638675"/>
              <a:ext cx="128588" cy="12858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9" name="Straight Connector 38"/>
            <p:cNvCxnSpPr>
              <a:stCxn id="35" idx="1"/>
              <a:endCxn id="31" idx="5"/>
            </p:cNvCxnSpPr>
            <p:nvPr/>
          </p:nvCxnSpPr>
          <p:spPr>
            <a:xfrm flipH="1" flipV="1">
              <a:off x="3138586" y="4105494"/>
              <a:ext cx="449577" cy="55201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>
              <a:stCxn id="35" idx="7"/>
              <a:endCxn id="33" idx="3"/>
            </p:cNvCxnSpPr>
            <p:nvPr/>
          </p:nvCxnSpPr>
          <p:spPr>
            <a:xfrm flipV="1">
              <a:off x="3679089" y="4105494"/>
              <a:ext cx="395094" cy="55201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TextBox 41"/>
            <p:cNvSpPr txBox="1"/>
            <p:nvPr/>
          </p:nvSpPr>
          <p:spPr>
            <a:xfrm>
              <a:off x="4038561" y="3720152"/>
              <a:ext cx="533439" cy="6232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/>
                <a:t>l</a:t>
              </a:r>
              <a:r>
                <a:rPr lang="en-US" baseline="-25000" dirty="0" smtClean="0"/>
                <a:t>2</a:t>
              </a:r>
              <a:endParaRPr lang="en-US" baseline="-25000" dirty="0"/>
            </a:p>
          </p:txBody>
        </p:sp>
        <p:cxnSp>
          <p:nvCxnSpPr>
            <p:cNvPr id="43" name="Straight Connector 42"/>
            <p:cNvCxnSpPr>
              <a:stCxn id="35" idx="0"/>
            </p:cNvCxnSpPr>
            <p:nvPr/>
          </p:nvCxnSpPr>
          <p:spPr>
            <a:xfrm flipV="1">
              <a:off x="3633626" y="3867150"/>
              <a:ext cx="0" cy="77152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TextBox 43"/>
            <p:cNvSpPr txBox="1"/>
            <p:nvPr/>
          </p:nvSpPr>
          <p:spPr>
            <a:xfrm>
              <a:off x="3505122" y="3505200"/>
              <a:ext cx="473928" cy="6232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/>
                <a:t>c</a:t>
              </a:r>
              <a:endParaRPr lang="en-US" baseline="-25000" dirty="0"/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3581361" y="3780854"/>
              <a:ext cx="27443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 smtClean="0">
                  <a:sym typeface="Symbol"/>
                </a:rPr>
                <a:t></a:t>
              </a:r>
              <a:endParaRPr lang="en-US" sz="1600" baseline="-25000" dirty="0"/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3788043" y="4267200"/>
              <a:ext cx="66877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 smtClean="0"/>
                <a:t>1/|</a:t>
              </a:r>
              <a:r>
                <a:rPr lang="en-US" sz="1600" dirty="0" smtClean="0">
                  <a:sym typeface="Symbol"/>
                </a:rPr>
                <a:t>|</a:t>
              </a:r>
              <a:endParaRPr lang="en-US" sz="1600" dirty="0"/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3208071" y="3985647"/>
              <a:ext cx="47481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i="1" dirty="0" smtClean="0"/>
                <a:t>d</a:t>
              </a:r>
              <a:r>
                <a:rPr lang="en-US" sz="1600" dirty="0" smtClean="0"/>
                <a:t>/2</a:t>
              </a:r>
              <a:endParaRPr lang="en-US" sz="1600" dirty="0"/>
            </a:p>
          </p:txBody>
        </p:sp>
      </p:grpSp>
    </p:spTree>
    <p:extLst>
      <p:ext uri="{BB962C8B-B14F-4D97-AF65-F5344CB8AC3E}">
        <p14:creationId xmlns:p14="http://schemas.microsoft.com/office/powerpoint/2010/main" val="3657138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Quad-Dominant </a:t>
            </a:r>
            <a:r>
              <a:rPr lang="en-US" dirty="0" err="1" smtClean="0"/>
              <a:t>Remeshing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u="sng" dirty="0" smtClean="0"/>
              <a:t>Goal</a:t>
            </a:r>
            <a:r>
              <a:rPr lang="en-US" dirty="0" smtClean="0"/>
              <a:t>:</a:t>
            </a:r>
          </a:p>
          <a:p>
            <a:pPr marL="0" indent="0">
              <a:buNone/>
            </a:pPr>
            <a:r>
              <a:rPr lang="en-US" dirty="0" smtClean="0"/>
              <a:t>Generate a </a:t>
            </a:r>
            <a:r>
              <a:rPr lang="en-US" dirty="0" err="1" smtClean="0"/>
              <a:t>remeshing</a:t>
            </a:r>
            <a:r>
              <a:rPr lang="en-US" dirty="0" smtClean="0"/>
              <a:t> of the surface that consists mostly of quads whose </a:t>
            </a:r>
            <a:r>
              <a:rPr lang="en-US" dirty="0" smtClean="0"/>
              <a:t>edges align </a:t>
            </a:r>
            <a:r>
              <a:rPr lang="en-US" dirty="0" smtClean="0"/>
              <a:t>with the principal curvature directions.</a:t>
            </a:r>
          </a:p>
        </p:txBody>
      </p:sp>
      <p:pic>
        <p:nvPicPr>
          <p:cNvPr id="322562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3124200"/>
            <a:ext cx="1874140" cy="351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256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657600"/>
            <a:ext cx="2427539" cy="2986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256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3733800"/>
            <a:ext cx="2176012" cy="2990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135412" y="6488668"/>
            <a:ext cx="19793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[</a:t>
            </a:r>
            <a:r>
              <a:rPr lang="en-US" dirty="0" err="1" smtClean="0"/>
              <a:t>Marinov</a:t>
            </a:r>
            <a:r>
              <a:rPr lang="en-US" dirty="0" smtClean="0"/>
              <a:t> </a:t>
            </a:r>
            <a:r>
              <a:rPr lang="en-US" i="1" dirty="0" smtClean="0"/>
              <a:t>et al</a:t>
            </a:r>
            <a:r>
              <a:rPr lang="en-US" dirty="0" smtClean="0"/>
              <a:t>. ‘04]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7012212" y="6488668"/>
            <a:ext cx="1688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[Alliez </a:t>
            </a:r>
            <a:r>
              <a:rPr lang="en-US" i="1" dirty="0" smtClean="0"/>
              <a:t>et al</a:t>
            </a:r>
            <a:r>
              <a:rPr lang="en-US" dirty="0" smtClean="0"/>
              <a:t>. ‘03]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40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Principal Curvature </a:t>
            </a:r>
            <a:r>
              <a:rPr lang="en-US" dirty="0" smtClean="0"/>
              <a:t>Lines</a:t>
            </a:r>
            <a:endParaRPr lang="en-US" dirty="0"/>
          </a:p>
        </p:txBody>
      </p:sp>
      <p:sp>
        <p:nvSpPr>
          <p:cNvPr id="3" name="Content Placeholder 2"/>
          <p:cNvSpPr>
            <a:spLocks noGrp="1" noChangeAspect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/>
          </a:bodyPr>
          <a:lstStyle/>
          <a:p>
            <a:pPr marL="0" lvl="1" indent="0">
              <a:buNone/>
            </a:pPr>
            <a:r>
              <a:rPr lang="en-US" sz="3200" dirty="0">
                <a:sym typeface="Symbol"/>
              </a:rPr>
              <a:t>Looking at this in cross section, we choose the distance </a:t>
            </a:r>
            <a:r>
              <a:rPr lang="en-US" sz="3200" i="1" dirty="0">
                <a:sym typeface="Symbol"/>
              </a:rPr>
              <a:t>d</a:t>
            </a:r>
            <a:r>
              <a:rPr lang="en-US" sz="3200" dirty="0">
                <a:sym typeface="Symbol"/>
              </a:rPr>
              <a:t> between the curves so that the distance to the surface is below a threshold .</a:t>
            </a:r>
            <a:endParaRPr lang="en-US" sz="3200" dirty="0"/>
          </a:p>
          <a:p>
            <a:pPr marL="0" lvl="1" indent="0">
              <a:buNone/>
            </a:pPr>
            <a:endParaRPr lang="en-US" sz="3200" dirty="0">
              <a:sym typeface="Symbol"/>
            </a:endParaRPr>
          </a:p>
          <a:p>
            <a:pPr marL="0" lvl="1" indent="0">
              <a:buNone/>
            </a:pPr>
            <a:endParaRPr lang="en-US" sz="3200" dirty="0" smtClean="0">
              <a:sym typeface="Symbol"/>
            </a:endParaRPr>
          </a:p>
          <a:p>
            <a:pPr marL="0" lvl="1" indent="0">
              <a:buNone/>
            </a:pPr>
            <a:r>
              <a:rPr lang="en-US" sz="3200" dirty="0" smtClean="0">
                <a:sym typeface="Symbol"/>
              </a:rPr>
              <a:t>Denoting the distance by  we get:</a:t>
            </a:r>
            <a:endParaRPr lang="en-US" dirty="0" smtClean="0"/>
          </a:p>
        </p:txBody>
      </p:sp>
      <p:pic>
        <p:nvPicPr>
          <p:cNvPr id="330754" name="Picture 2" descr="C:\Courses\Fall 10 -- Mesh Processing\hand.bmp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2971800"/>
            <a:ext cx="4041775" cy="4041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Freeform 3"/>
          <p:cNvSpPr/>
          <p:nvPr/>
        </p:nvSpPr>
        <p:spPr>
          <a:xfrm>
            <a:off x="7369444" y="4052807"/>
            <a:ext cx="170481" cy="286718"/>
          </a:xfrm>
          <a:custGeom>
            <a:avLst/>
            <a:gdLst>
              <a:gd name="connsiteX0" fmla="*/ 0 w 170481"/>
              <a:gd name="connsiteY0" fmla="*/ 286718 h 286718"/>
              <a:gd name="connsiteX1" fmla="*/ 69742 w 170481"/>
              <a:gd name="connsiteY1" fmla="*/ 224725 h 286718"/>
              <a:gd name="connsiteX2" fmla="*/ 131736 w 170481"/>
              <a:gd name="connsiteY2" fmla="*/ 123986 h 286718"/>
              <a:gd name="connsiteX3" fmla="*/ 170481 w 170481"/>
              <a:gd name="connsiteY3" fmla="*/ 0 h 286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0481" h="286718">
                <a:moveTo>
                  <a:pt x="0" y="286718"/>
                </a:moveTo>
                <a:cubicBezTo>
                  <a:pt x="23893" y="269282"/>
                  <a:pt x="47786" y="251847"/>
                  <a:pt x="69742" y="224725"/>
                </a:cubicBezTo>
                <a:cubicBezTo>
                  <a:pt x="91698" y="197603"/>
                  <a:pt x="114946" y="161440"/>
                  <a:pt x="131736" y="123986"/>
                </a:cubicBezTo>
                <a:cubicBezTo>
                  <a:pt x="148526" y="86532"/>
                  <a:pt x="159503" y="43266"/>
                  <a:pt x="170481" y="0"/>
                </a:cubicBezTo>
              </a:path>
            </a:pathLst>
          </a:custGeom>
          <a:ln w="25400">
            <a:solidFill>
              <a:schemeClr val="tx1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4"/>
          <p:cNvSpPr/>
          <p:nvPr/>
        </p:nvSpPr>
        <p:spPr>
          <a:xfrm>
            <a:off x="7578671" y="4099302"/>
            <a:ext cx="108488" cy="278969"/>
          </a:xfrm>
          <a:custGeom>
            <a:avLst/>
            <a:gdLst>
              <a:gd name="connsiteX0" fmla="*/ 0 w 108488"/>
              <a:gd name="connsiteY0" fmla="*/ 278969 h 278969"/>
              <a:gd name="connsiteX1" fmla="*/ 77492 w 108488"/>
              <a:gd name="connsiteY1" fmla="*/ 123986 h 278969"/>
              <a:gd name="connsiteX2" fmla="*/ 108488 w 108488"/>
              <a:gd name="connsiteY2" fmla="*/ 0 h 278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8488" h="278969">
                <a:moveTo>
                  <a:pt x="0" y="278969"/>
                </a:moveTo>
                <a:cubicBezTo>
                  <a:pt x="29705" y="224725"/>
                  <a:pt x="59411" y="170481"/>
                  <a:pt x="77492" y="123986"/>
                </a:cubicBezTo>
                <a:cubicBezTo>
                  <a:pt x="95573" y="77491"/>
                  <a:pt x="102030" y="38745"/>
                  <a:pt x="108488" y="0"/>
                </a:cubicBezTo>
              </a:path>
            </a:pathLst>
          </a:custGeom>
          <a:ln w="25400">
            <a:solidFill>
              <a:schemeClr val="tx1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7470183" y="4246536"/>
            <a:ext cx="185980" cy="25483"/>
          </a:xfrm>
          <a:custGeom>
            <a:avLst/>
            <a:gdLst>
              <a:gd name="connsiteX0" fmla="*/ 0 w 185980"/>
              <a:gd name="connsiteY0" fmla="*/ 0 h 25483"/>
              <a:gd name="connsiteX1" fmla="*/ 108488 w 185980"/>
              <a:gd name="connsiteY1" fmla="*/ 23247 h 25483"/>
              <a:gd name="connsiteX2" fmla="*/ 185980 w 185980"/>
              <a:gd name="connsiteY2" fmla="*/ 23247 h 25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5980" h="25483">
                <a:moveTo>
                  <a:pt x="0" y="0"/>
                </a:moveTo>
                <a:cubicBezTo>
                  <a:pt x="38745" y="9686"/>
                  <a:pt x="77491" y="19373"/>
                  <a:pt x="108488" y="23247"/>
                </a:cubicBezTo>
                <a:cubicBezTo>
                  <a:pt x="139485" y="27121"/>
                  <a:pt x="162732" y="25184"/>
                  <a:pt x="185980" y="23247"/>
                </a:cubicBezTo>
              </a:path>
            </a:pathLst>
          </a:custGeom>
          <a:ln w="254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7239000" y="3821668"/>
            <a:ext cx="3161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l</a:t>
            </a:r>
            <a:r>
              <a:rPr lang="en-US" baseline="-25000" dirty="0" smtClean="0"/>
              <a:t>1</a:t>
            </a:r>
            <a:endParaRPr lang="en-US" baseline="-25000" dirty="0"/>
          </a:p>
        </p:txBody>
      </p:sp>
      <p:sp>
        <p:nvSpPr>
          <p:cNvPr id="10" name="TextBox 9"/>
          <p:cNvSpPr txBox="1"/>
          <p:nvPr/>
        </p:nvSpPr>
        <p:spPr>
          <a:xfrm>
            <a:off x="7643247" y="3897868"/>
            <a:ext cx="3161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l</a:t>
            </a:r>
            <a:r>
              <a:rPr lang="en-US" baseline="-25000" dirty="0" smtClean="0"/>
              <a:t>2</a:t>
            </a:r>
            <a:endParaRPr lang="en-US" baseline="-25000" dirty="0"/>
          </a:p>
        </p:txBody>
      </p:sp>
      <p:sp>
        <p:nvSpPr>
          <p:cNvPr id="11" name="TextBox 10"/>
          <p:cNvSpPr txBox="1"/>
          <p:nvPr/>
        </p:nvSpPr>
        <p:spPr>
          <a:xfrm>
            <a:off x="7353945" y="4122549"/>
            <a:ext cx="2808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c</a:t>
            </a:r>
            <a:endParaRPr lang="en-US" baseline="-25000" dirty="0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3697476"/>
              </p:ext>
            </p:extLst>
          </p:nvPr>
        </p:nvGraphicFramePr>
        <p:xfrm>
          <a:off x="2165326" y="4800600"/>
          <a:ext cx="2863874" cy="8212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1796" name="Equation" r:id="rId4" imgW="1726920" imgH="495000" progId="Equation.3">
                  <p:embed/>
                </p:oleObj>
              </mc:Choice>
              <mc:Fallback>
                <p:oleObj name="Equation" r:id="rId4" imgW="1726920" imgH="4950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65326" y="4800600"/>
                        <a:ext cx="2863874" cy="82125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7" name="Group 26"/>
          <p:cNvGrpSpPr/>
          <p:nvPr/>
        </p:nvGrpSpPr>
        <p:grpSpPr>
          <a:xfrm>
            <a:off x="2819322" y="2971800"/>
            <a:ext cx="1752678" cy="1905000"/>
            <a:chOff x="2819322" y="3505200"/>
            <a:chExt cx="1752678" cy="1905000"/>
          </a:xfrm>
        </p:grpSpPr>
        <p:sp>
          <p:nvSpPr>
            <p:cNvPr id="28" name="Arc 27"/>
            <p:cNvSpPr>
              <a:spLocks noChangeAspect="1"/>
            </p:cNvSpPr>
            <p:nvPr/>
          </p:nvSpPr>
          <p:spPr>
            <a:xfrm>
              <a:off x="2847936" y="3867150"/>
              <a:ext cx="1543050" cy="1543050"/>
            </a:xfrm>
            <a:prstGeom prst="arc">
              <a:avLst>
                <a:gd name="adj1" fmla="val 10971741"/>
                <a:gd name="adj2" fmla="val 0"/>
              </a:avLst>
            </a:prstGeom>
            <a:ln w="2540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2819322" y="3720152"/>
              <a:ext cx="533439" cy="6232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/>
                <a:t>l</a:t>
              </a:r>
              <a:r>
                <a:rPr lang="en-US" baseline="-25000" dirty="0" smtClean="0"/>
                <a:t>1</a:t>
              </a:r>
              <a:endParaRPr lang="en-US" baseline="-25000" dirty="0"/>
            </a:p>
          </p:txBody>
        </p:sp>
        <p:sp>
          <p:nvSpPr>
            <p:cNvPr id="31" name="Oval 30"/>
            <p:cNvSpPr>
              <a:spLocks noChangeAspect="1"/>
            </p:cNvSpPr>
            <p:nvPr/>
          </p:nvSpPr>
          <p:spPr>
            <a:xfrm>
              <a:off x="3028829" y="3995738"/>
              <a:ext cx="128588" cy="12858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>
              <a:spLocks noChangeAspect="1"/>
            </p:cNvSpPr>
            <p:nvPr/>
          </p:nvSpPr>
          <p:spPr>
            <a:xfrm>
              <a:off x="4055352" y="3995738"/>
              <a:ext cx="128588" cy="12858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4" name="Straight Connector 33"/>
            <p:cNvCxnSpPr>
              <a:stCxn id="31" idx="6"/>
              <a:endCxn id="33" idx="2"/>
            </p:cNvCxnSpPr>
            <p:nvPr/>
          </p:nvCxnSpPr>
          <p:spPr>
            <a:xfrm>
              <a:off x="3157417" y="4060031"/>
              <a:ext cx="897936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Oval 34"/>
            <p:cNvSpPr>
              <a:spLocks noChangeAspect="1"/>
            </p:cNvSpPr>
            <p:nvPr/>
          </p:nvSpPr>
          <p:spPr>
            <a:xfrm>
              <a:off x="3569332" y="4638675"/>
              <a:ext cx="128588" cy="12858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9" name="Straight Connector 38"/>
            <p:cNvCxnSpPr>
              <a:stCxn id="35" idx="1"/>
              <a:endCxn id="31" idx="5"/>
            </p:cNvCxnSpPr>
            <p:nvPr/>
          </p:nvCxnSpPr>
          <p:spPr>
            <a:xfrm flipH="1" flipV="1">
              <a:off x="3138586" y="4105494"/>
              <a:ext cx="449577" cy="55201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>
              <a:stCxn id="35" idx="7"/>
              <a:endCxn id="33" idx="3"/>
            </p:cNvCxnSpPr>
            <p:nvPr/>
          </p:nvCxnSpPr>
          <p:spPr>
            <a:xfrm flipV="1">
              <a:off x="3679089" y="4105494"/>
              <a:ext cx="395094" cy="55201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TextBox 41"/>
            <p:cNvSpPr txBox="1"/>
            <p:nvPr/>
          </p:nvSpPr>
          <p:spPr>
            <a:xfrm>
              <a:off x="4038561" y="3720152"/>
              <a:ext cx="533439" cy="6232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/>
                <a:t>l</a:t>
              </a:r>
              <a:r>
                <a:rPr lang="en-US" baseline="-25000" dirty="0" smtClean="0"/>
                <a:t>2</a:t>
              </a:r>
              <a:endParaRPr lang="en-US" baseline="-25000" dirty="0"/>
            </a:p>
          </p:txBody>
        </p:sp>
        <p:cxnSp>
          <p:nvCxnSpPr>
            <p:cNvPr id="43" name="Straight Connector 42"/>
            <p:cNvCxnSpPr>
              <a:stCxn id="35" idx="0"/>
            </p:cNvCxnSpPr>
            <p:nvPr/>
          </p:nvCxnSpPr>
          <p:spPr>
            <a:xfrm flipV="1">
              <a:off x="3633626" y="3867150"/>
              <a:ext cx="0" cy="77152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TextBox 43"/>
            <p:cNvSpPr txBox="1"/>
            <p:nvPr/>
          </p:nvSpPr>
          <p:spPr>
            <a:xfrm>
              <a:off x="3505122" y="3505200"/>
              <a:ext cx="473928" cy="6232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/>
                <a:t>c</a:t>
              </a:r>
              <a:endParaRPr lang="en-US" baseline="-25000" dirty="0"/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3581361" y="3780854"/>
              <a:ext cx="27443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 smtClean="0">
                  <a:sym typeface="Symbol"/>
                </a:rPr>
                <a:t></a:t>
              </a:r>
              <a:endParaRPr lang="en-US" sz="1600" baseline="-25000" dirty="0"/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3788043" y="4267200"/>
              <a:ext cx="66877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 smtClean="0"/>
                <a:t>1/|</a:t>
              </a:r>
              <a:r>
                <a:rPr lang="en-US" sz="1600" dirty="0" smtClean="0">
                  <a:sym typeface="Symbol"/>
                </a:rPr>
                <a:t>|</a:t>
              </a:r>
              <a:endParaRPr lang="en-US" sz="1600" dirty="0"/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3208071" y="3985647"/>
              <a:ext cx="47481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i="1" dirty="0" smtClean="0"/>
                <a:t>d</a:t>
              </a:r>
              <a:r>
                <a:rPr lang="en-US" sz="1600" dirty="0" smtClean="0"/>
                <a:t>/2</a:t>
              </a:r>
              <a:endParaRPr lang="en-US" sz="1600" dirty="0"/>
            </a:p>
          </p:txBody>
        </p:sp>
      </p:grp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7648455"/>
              </p:ext>
            </p:extLst>
          </p:nvPr>
        </p:nvGraphicFramePr>
        <p:xfrm>
          <a:off x="2600325" y="5873750"/>
          <a:ext cx="1895475" cy="842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1797" name="Equation" r:id="rId6" imgW="1143000" imgH="507960" progId="Equation.3">
                  <p:embed/>
                </p:oleObj>
              </mc:Choice>
              <mc:Fallback>
                <p:oleObj name="Equation" r:id="rId6" imgW="1143000" imgH="50796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00325" y="5873750"/>
                        <a:ext cx="1895475" cy="8429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93104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Variations on a Theme</a:t>
            </a:r>
            <a:endParaRPr lang="en-US" dirty="0"/>
          </a:p>
        </p:txBody>
      </p:sp>
      <p:sp>
        <p:nvSpPr>
          <p:cNvPr id="3" name="Content Placeholder 2"/>
          <p:cNvSpPr>
            <a:spLocks noGrp="1" noChangeAspect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/>
          </a:bodyPr>
          <a:lstStyle/>
          <a:p>
            <a:pPr marL="0" lvl="1" indent="0">
              <a:buNone/>
            </a:pPr>
            <a:r>
              <a:rPr lang="en-US" sz="3200" u="sng" dirty="0" smtClean="0">
                <a:sym typeface="Symbol"/>
              </a:rPr>
              <a:t>[Alliez </a:t>
            </a:r>
            <a:r>
              <a:rPr lang="en-US" sz="3200" i="1" u="sng" dirty="0" smtClean="0">
                <a:sym typeface="Symbol"/>
              </a:rPr>
              <a:t>et al</a:t>
            </a:r>
            <a:r>
              <a:rPr lang="en-US" sz="3200" u="sng" dirty="0" smtClean="0">
                <a:sym typeface="Symbol"/>
              </a:rPr>
              <a:t>. ‘03]</a:t>
            </a:r>
            <a:r>
              <a:rPr lang="en-US" sz="3200" dirty="0" smtClean="0">
                <a:sym typeface="Symbol"/>
              </a:rPr>
              <a:t>:</a:t>
            </a:r>
          </a:p>
          <a:p>
            <a:pPr marL="688975" lvl="2" indent="-288925">
              <a:buFont typeface="+mj-lt"/>
              <a:buAutoNum type="arabicPeriod"/>
            </a:pPr>
            <a:r>
              <a:rPr lang="en-US" dirty="0" smtClean="0">
                <a:sym typeface="Symbol"/>
              </a:rPr>
              <a:t>Compute a conformal parameterization of the surface. </a:t>
            </a:r>
          </a:p>
          <a:p>
            <a:pPr marL="688975" lvl="2" indent="-288925">
              <a:buFont typeface="+mj-lt"/>
              <a:buAutoNum type="arabicPeriod"/>
            </a:pPr>
            <a:r>
              <a:rPr lang="en-US" dirty="0" smtClean="0">
                <a:sym typeface="Symbol"/>
              </a:rPr>
              <a:t>Identify high curvature </a:t>
            </a:r>
            <a:r>
              <a:rPr lang="en-US" dirty="0" err="1" smtClean="0">
                <a:sym typeface="Symbol"/>
              </a:rPr>
              <a:t>umbilicals</a:t>
            </a:r>
            <a:r>
              <a:rPr lang="en-US" dirty="0">
                <a:sym typeface="Symbol"/>
              </a:rPr>
              <a:t> </a:t>
            </a:r>
            <a:r>
              <a:rPr lang="en-US" dirty="0" smtClean="0">
                <a:sym typeface="Symbol"/>
              </a:rPr>
              <a:t>and start growing curvature lines, adding candidate seed points into queue as the lines are grown.</a:t>
            </a:r>
          </a:p>
          <a:p>
            <a:pPr marL="688975" lvl="2" indent="-288925">
              <a:buFont typeface="+mj-lt"/>
              <a:buAutoNum type="arabicPeriod"/>
            </a:pPr>
            <a:r>
              <a:rPr lang="en-US" dirty="0" smtClean="0">
                <a:sym typeface="Symbol"/>
              </a:rPr>
              <a:t>Uniformly sample </a:t>
            </a:r>
            <a:r>
              <a:rPr lang="en-US" dirty="0" err="1" smtClean="0">
                <a:sym typeface="Symbol"/>
              </a:rPr>
              <a:t>umbilicals</a:t>
            </a:r>
            <a:r>
              <a:rPr lang="en-US" dirty="0" smtClean="0">
                <a:sym typeface="Symbol"/>
              </a:rPr>
              <a:t> in isotropic areas.</a:t>
            </a:r>
          </a:p>
          <a:p>
            <a:pPr marL="688975" lvl="2" indent="-288925">
              <a:buFont typeface="+mj-lt"/>
              <a:buAutoNum type="arabicPeriod"/>
            </a:pPr>
            <a:r>
              <a:rPr lang="en-US" dirty="0" smtClean="0">
                <a:sym typeface="Symbol"/>
              </a:rPr>
              <a:t>Use the quads in the anisotropic areas and use the edges of a constrained Delaunay triangulation to triangulate the isotropic points.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4348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Variations on a Theme</a:t>
            </a:r>
            <a:endParaRPr lang="en-US" dirty="0"/>
          </a:p>
        </p:txBody>
      </p:sp>
      <p:sp>
        <p:nvSpPr>
          <p:cNvPr id="3" name="Content Placeholder 2"/>
          <p:cNvSpPr>
            <a:spLocks noGrp="1" noChangeAspect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/>
          </a:bodyPr>
          <a:lstStyle/>
          <a:p>
            <a:pPr marL="0" lvl="1" indent="0">
              <a:buNone/>
            </a:pPr>
            <a:r>
              <a:rPr lang="en-US" sz="3200" u="sng" dirty="0" smtClean="0">
                <a:sym typeface="Symbol"/>
              </a:rPr>
              <a:t>[Alliez </a:t>
            </a:r>
            <a:r>
              <a:rPr lang="en-US" sz="3200" i="1" u="sng" dirty="0" smtClean="0">
                <a:sym typeface="Symbol"/>
              </a:rPr>
              <a:t>et al</a:t>
            </a:r>
            <a:r>
              <a:rPr lang="en-US" sz="3200" u="sng" dirty="0" smtClean="0">
                <a:sym typeface="Symbol"/>
              </a:rPr>
              <a:t>. ‘03]</a:t>
            </a:r>
            <a:r>
              <a:rPr lang="en-US" sz="3200" dirty="0" smtClean="0">
                <a:sym typeface="Symbol"/>
              </a:rPr>
              <a:t>:</a:t>
            </a:r>
          </a:p>
          <a:p>
            <a:pPr marL="688975" lvl="2" indent="-288925">
              <a:buFont typeface="+mj-lt"/>
              <a:buAutoNum type="arabicPeriod"/>
            </a:pPr>
            <a:r>
              <a:rPr lang="en-US" dirty="0" smtClean="0">
                <a:sym typeface="Symbol"/>
              </a:rPr>
              <a:t>Compute a conformal parameterization of the surface. </a:t>
            </a:r>
          </a:p>
          <a:p>
            <a:pPr marL="688975" lvl="2" indent="-288925">
              <a:buFont typeface="+mj-lt"/>
              <a:buAutoNum type="arabicPeriod"/>
            </a:pPr>
            <a:r>
              <a:rPr lang="en-US" dirty="0" smtClean="0">
                <a:sym typeface="Symbol"/>
              </a:rPr>
              <a:t>Smooth the curvature tensor over the parameterization domain. (Gaussian convolution with radius weighted inversely to the area distortion.)</a:t>
            </a:r>
          </a:p>
          <a:p>
            <a:pPr marL="688975" lvl="2" indent="-288925">
              <a:buFont typeface="+mj-lt"/>
              <a:buAutoNum type="arabicPeriod"/>
            </a:pPr>
            <a:r>
              <a:rPr lang="en-US" dirty="0" smtClean="0">
                <a:sym typeface="Symbol"/>
              </a:rPr>
              <a:t>Identify high curvature </a:t>
            </a:r>
            <a:r>
              <a:rPr lang="en-US" dirty="0" err="1" smtClean="0">
                <a:sym typeface="Symbol"/>
              </a:rPr>
              <a:t>umbilicals</a:t>
            </a:r>
            <a:r>
              <a:rPr lang="en-US" dirty="0">
                <a:sym typeface="Symbol"/>
              </a:rPr>
              <a:t> </a:t>
            </a:r>
            <a:r>
              <a:rPr lang="en-US" dirty="0" smtClean="0">
                <a:sym typeface="Symbol"/>
              </a:rPr>
              <a:t>and start growing curvature lines, adding candidate seed points into queue as the lines are grown.</a:t>
            </a:r>
          </a:p>
          <a:p>
            <a:pPr marL="688975" lvl="2" indent="-288925">
              <a:buFont typeface="+mj-lt"/>
              <a:buAutoNum type="arabicPeriod"/>
            </a:pPr>
            <a:r>
              <a:rPr lang="en-US" dirty="0" smtClean="0">
                <a:sym typeface="Symbol"/>
              </a:rPr>
              <a:t>Uniformly sample </a:t>
            </a:r>
            <a:r>
              <a:rPr lang="en-US" dirty="0" err="1" smtClean="0">
                <a:sym typeface="Symbol"/>
              </a:rPr>
              <a:t>umbilicals</a:t>
            </a:r>
            <a:r>
              <a:rPr lang="en-US" dirty="0" smtClean="0">
                <a:sym typeface="Symbol"/>
              </a:rPr>
              <a:t> in isotropic areas.</a:t>
            </a:r>
          </a:p>
          <a:p>
            <a:pPr marL="688975" lvl="2" indent="-288925">
              <a:buFont typeface="+mj-lt"/>
              <a:buAutoNum type="arabicPeriod"/>
            </a:pPr>
            <a:r>
              <a:rPr lang="en-US" dirty="0" smtClean="0">
                <a:sym typeface="Symbol"/>
              </a:rPr>
              <a:t>Use the quads in the anisotropic areas and use the edges of a constrained Delaunay triangulation to triangulate the isotropic points.</a:t>
            </a:r>
            <a:endParaRPr lang="en-US" dirty="0"/>
          </a:p>
        </p:txBody>
      </p:sp>
      <p:pic>
        <p:nvPicPr>
          <p:cNvPr id="3338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223516"/>
            <a:ext cx="8991600" cy="4405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962400" y="6488668"/>
            <a:ext cx="1688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[Alliez </a:t>
            </a:r>
            <a:r>
              <a:rPr lang="en-US" i="1" dirty="0" smtClean="0"/>
              <a:t>et al</a:t>
            </a:r>
            <a:r>
              <a:rPr lang="en-US" dirty="0" smtClean="0"/>
              <a:t>. ‘03]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396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Variations on a Theme</a:t>
            </a:r>
            <a:endParaRPr lang="en-US" dirty="0"/>
          </a:p>
        </p:txBody>
      </p:sp>
      <p:sp>
        <p:nvSpPr>
          <p:cNvPr id="3" name="Content Placeholder 2"/>
          <p:cNvSpPr>
            <a:spLocks noGrp="1" noChangeAspect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/>
          </a:bodyPr>
          <a:lstStyle/>
          <a:p>
            <a:pPr marL="0" lvl="1" indent="0">
              <a:buNone/>
            </a:pPr>
            <a:r>
              <a:rPr lang="en-US" sz="3200" u="sng" dirty="0" smtClean="0">
                <a:sym typeface="Symbol"/>
              </a:rPr>
              <a:t>[</a:t>
            </a:r>
            <a:r>
              <a:rPr lang="en-US" sz="3200" u="sng" dirty="0" err="1" smtClean="0">
                <a:sym typeface="Symbol"/>
              </a:rPr>
              <a:t>Marinov</a:t>
            </a:r>
            <a:r>
              <a:rPr lang="en-US" sz="3200" u="sng" dirty="0" smtClean="0">
                <a:sym typeface="Symbol"/>
              </a:rPr>
              <a:t> </a:t>
            </a:r>
            <a:r>
              <a:rPr lang="en-US" sz="3200" i="1" u="sng" dirty="0" smtClean="0">
                <a:sym typeface="Symbol"/>
              </a:rPr>
              <a:t>et al</a:t>
            </a:r>
            <a:r>
              <a:rPr lang="en-US" sz="3200" u="sng" dirty="0" smtClean="0">
                <a:sym typeface="Symbol"/>
              </a:rPr>
              <a:t>. ‘04]</a:t>
            </a:r>
            <a:r>
              <a:rPr lang="en-US" sz="3200" dirty="0" smtClean="0">
                <a:sym typeface="Symbol"/>
              </a:rPr>
              <a:t>:</a:t>
            </a:r>
          </a:p>
          <a:p>
            <a:pPr marL="688975" lvl="2" indent="-288925">
              <a:buFont typeface="+mj-lt"/>
              <a:buAutoNum type="arabicPeriod"/>
            </a:pPr>
            <a:r>
              <a:rPr lang="en-US" dirty="0" smtClean="0">
                <a:sym typeface="Symbol"/>
              </a:rPr>
              <a:t>Work directly on the mesh</a:t>
            </a:r>
          </a:p>
          <a:p>
            <a:pPr marL="688975" lvl="2" indent="-288925">
              <a:buFont typeface="+mj-lt"/>
              <a:buAutoNum type="arabicPeriod"/>
            </a:pPr>
            <a:r>
              <a:rPr lang="en-US" dirty="0" smtClean="0">
                <a:sym typeface="Symbol"/>
              </a:rPr>
              <a:t>Estimate per-triangle confidences for the curvature tensors by looking at the consistency of the minimal curvature directions over the three vertices.</a:t>
            </a:r>
          </a:p>
          <a:p>
            <a:pPr marL="688975" lvl="2" indent="-288925">
              <a:buFont typeface="+mj-lt"/>
              <a:buAutoNum type="arabicPeriod"/>
            </a:pPr>
            <a:r>
              <a:rPr lang="en-US" dirty="0" smtClean="0">
                <a:sym typeface="Symbol"/>
              </a:rPr>
              <a:t>Grow curves from regions of high confidence, using the principal curvature direction in confident areas and continuing on along a straight line in regions of low confidence.</a:t>
            </a:r>
          </a:p>
          <a:p>
            <a:pPr marL="688975" lvl="2" indent="-288925">
              <a:buFont typeface="+mj-lt"/>
              <a:buAutoNum type="arabicPeriod"/>
            </a:pPr>
            <a:r>
              <a:rPr lang="en-US" dirty="0" smtClean="0">
                <a:sym typeface="Symbol"/>
              </a:rPr>
              <a:t>Compute intersections and </a:t>
            </a:r>
            <a:r>
              <a:rPr lang="en-US" dirty="0" err="1" smtClean="0">
                <a:sym typeface="Symbol"/>
              </a:rPr>
              <a:t>polygonize</a:t>
            </a:r>
            <a:r>
              <a:rPr lang="en-US" dirty="0" smtClean="0">
                <a:sym typeface="Symbol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94961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Variations on a Theme</a:t>
            </a:r>
            <a:endParaRPr lang="en-US" dirty="0"/>
          </a:p>
        </p:txBody>
      </p:sp>
      <p:sp>
        <p:nvSpPr>
          <p:cNvPr id="3" name="Content Placeholder 2"/>
          <p:cNvSpPr>
            <a:spLocks noGrp="1" noChangeAspect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/>
          </a:bodyPr>
          <a:lstStyle/>
          <a:p>
            <a:pPr marL="0" lvl="1" indent="0">
              <a:buNone/>
            </a:pPr>
            <a:r>
              <a:rPr lang="en-US" sz="3200" u="sng" dirty="0" smtClean="0">
                <a:sym typeface="Symbol"/>
              </a:rPr>
              <a:t>[</a:t>
            </a:r>
            <a:r>
              <a:rPr lang="en-US" sz="3200" u="sng" dirty="0" err="1" smtClean="0">
                <a:sym typeface="Symbol"/>
              </a:rPr>
              <a:t>Marinov</a:t>
            </a:r>
            <a:r>
              <a:rPr lang="en-US" sz="3200" u="sng" dirty="0" smtClean="0">
                <a:sym typeface="Symbol"/>
              </a:rPr>
              <a:t> </a:t>
            </a:r>
            <a:r>
              <a:rPr lang="en-US" sz="3200" i="1" u="sng" dirty="0" smtClean="0">
                <a:sym typeface="Symbol"/>
              </a:rPr>
              <a:t>et al</a:t>
            </a:r>
            <a:r>
              <a:rPr lang="en-US" sz="3200" u="sng" dirty="0" smtClean="0">
                <a:sym typeface="Symbol"/>
              </a:rPr>
              <a:t>. ‘04]</a:t>
            </a:r>
            <a:r>
              <a:rPr lang="en-US" sz="3200" dirty="0" smtClean="0">
                <a:sym typeface="Symbol"/>
              </a:rPr>
              <a:t>:</a:t>
            </a:r>
          </a:p>
        </p:txBody>
      </p:sp>
      <p:pic>
        <p:nvPicPr>
          <p:cNvPr id="3348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209800"/>
            <a:ext cx="1798320" cy="22059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48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568190"/>
            <a:ext cx="1798320" cy="2213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48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3620" y="2209800"/>
            <a:ext cx="1821180" cy="224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485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4572000"/>
            <a:ext cx="1798320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485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2895600"/>
            <a:ext cx="2247900" cy="277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485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2895600"/>
            <a:ext cx="2247900" cy="2776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6326412" y="6488668"/>
            <a:ext cx="19793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[</a:t>
            </a:r>
            <a:r>
              <a:rPr lang="en-US" dirty="0" err="1" smtClean="0"/>
              <a:t>Marinov</a:t>
            </a:r>
            <a:r>
              <a:rPr lang="en-US" dirty="0" smtClean="0"/>
              <a:t> </a:t>
            </a:r>
            <a:r>
              <a:rPr lang="en-US" i="1" dirty="0" smtClean="0"/>
              <a:t>et al</a:t>
            </a:r>
            <a:r>
              <a:rPr lang="en-US" dirty="0" smtClean="0"/>
              <a:t>. ‘04]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777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Variations on a Theme</a:t>
            </a:r>
            <a:endParaRPr lang="en-US" dirty="0"/>
          </a:p>
        </p:txBody>
      </p:sp>
      <p:sp>
        <p:nvSpPr>
          <p:cNvPr id="3" name="Content Placeholder 2"/>
          <p:cNvSpPr>
            <a:spLocks noGrp="1" noChangeAspect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/>
          </a:bodyPr>
          <a:lstStyle/>
          <a:p>
            <a:pPr marL="0" lvl="1" indent="0">
              <a:buNone/>
            </a:pPr>
            <a:r>
              <a:rPr lang="en-US" sz="3200" u="sng" dirty="0" smtClean="0">
                <a:sym typeface="Symbol"/>
              </a:rPr>
              <a:t>Distinctions</a:t>
            </a:r>
            <a:r>
              <a:rPr lang="en-US" sz="3200" dirty="0" smtClean="0">
                <a:sym typeface="Symbol"/>
              </a:rPr>
              <a:t>:</a:t>
            </a:r>
          </a:p>
          <a:p>
            <a:pPr marL="457200" lvl="1" indent="-457200"/>
            <a:r>
              <a:rPr lang="en-US" sz="3200" dirty="0" smtClean="0">
                <a:sym typeface="Symbol"/>
              </a:rPr>
              <a:t>Parameterization</a:t>
            </a:r>
          </a:p>
          <a:p>
            <a:pPr marL="688975" lvl="2" indent="-288925"/>
            <a:r>
              <a:rPr lang="en-US" dirty="0" smtClean="0">
                <a:sym typeface="Symbol"/>
              </a:rPr>
              <a:t>[Alliez </a:t>
            </a:r>
            <a:r>
              <a:rPr lang="en-US" i="1" dirty="0" smtClean="0">
                <a:sym typeface="Symbol"/>
              </a:rPr>
              <a:t>et al</a:t>
            </a:r>
            <a:r>
              <a:rPr lang="en-US" dirty="0" smtClean="0">
                <a:sym typeface="Symbol"/>
              </a:rPr>
              <a:t>. ’03]: Conformal parameterization, limiting the approach to either disk-like objects or patching.</a:t>
            </a:r>
          </a:p>
          <a:p>
            <a:pPr marL="688975" lvl="2" indent="-288925"/>
            <a:r>
              <a:rPr lang="en-US" dirty="0" smtClean="0">
                <a:sym typeface="Symbol"/>
              </a:rPr>
              <a:t>[</a:t>
            </a:r>
            <a:r>
              <a:rPr lang="en-US" dirty="0" err="1" smtClean="0">
                <a:sym typeface="Symbol"/>
              </a:rPr>
              <a:t>Marinov</a:t>
            </a:r>
            <a:r>
              <a:rPr lang="en-US" dirty="0" smtClean="0">
                <a:sym typeface="Symbol"/>
              </a:rPr>
              <a:t> </a:t>
            </a:r>
            <a:r>
              <a:rPr lang="en-US" i="1" dirty="0" smtClean="0">
                <a:sym typeface="Symbol"/>
              </a:rPr>
              <a:t>et </a:t>
            </a:r>
            <a:r>
              <a:rPr lang="en-US" i="1" dirty="0">
                <a:sym typeface="Symbol"/>
              </a:rPr>
              <a:t>al</a:t>
            </a:r>
            <a:r>
              <a:rPr lang="en-US" dirty="0">
                <a:sym typeface="Symbol"/>
              </a:rPr>
              <a:t>. </a:t>
            </a:r>
            <a:r>
              <a:rPr lang="en-US" dirty="0" smtClean="0">
                <a:sym typeface="Symbol"/>
              </a:rPr>
              <a:t>’04]: None</a:t>
            </a:r>
          </a:p>
        </p:txBody>
      </p:sp>
    </p:spTree>
    <p:extLst>
      <p:ext uri="{BB962C8B-B14F-4D97-AF65-F5344CB8AC3E}">
        <p14:creationId xmlns:p14="http://schemas.microsoft.com/office/powerpoint/2010/main" val="3242328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Variations on a Theme</a:t>
            </a:r>
            <a:endParaRPr lang="en-US" dirty="0"/>
          </a:p>
        </p:txBody>
      </p:sp>
      <p:sp>
        <p:nvSpPr>
          <p:cNvPr id="3" name="Content Placeholder 2"/>
          <p:cNvSpPr>
            <a:spLocks noGrp="1" noChangeAspect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/>
          </a:bodyPr>
          <a:lstStyle/>
          <a:p>
            <a:pPr marL="0" lvl="1" indent="0">
              <a:buNone/>
            </a:pPr>
            <a:r>
              <a:rPr lang="en-US" sz="3200" u="sng" dirty="0" smtClean="0">
                <a:sym typeface="Symbol"/>
              </a:rPr>
              <a:t>Distinctions</a:t>
            </a:r>
            <a:r>
              <a:rPr lang="en-US" sz="3200" dirty="0" smtClean="0">
                <a:sym typeface="Symbol"/>
              </a:rPr>
              <a:t>:</a:t>
            </a:r>
          </a:p>
          <a:p>
            <a:pPr marL="457200" lvl="1" indent="-457200"/>
            <a:r>
              <a:rPr lang="en-US" sz="3200" dirty="0" smtClean="0">
                <a:sym typeface="Symbol"/>
              </a:rPr>
              <a:t>Smoothing</a:t>
            </a:r>
          </a:p>
          <a:p>
            <a:pPr marL="688975" lvl="2" indent="-288925"/>
            <a:r>
              <a:rPr lang="en-US" dirty="0" smtClean="0">
                <a:sym typeface="Symbol"/>
              </a:rPr>
              <a:t>[Alliez </a:t>
            </a:r>
            <a:r>
              <a:rPr lang="en-US" i="1" dirty="0" smtClean="0">
                <a:sym typeface="Symbol"/>
              </a:rPr>
              <a:t>et al</a:t>
            </a:r>
            <a:r>
              <a:rPr lang="en-US" dirty="0" smtClean="0">
                <a:sym typeface="Symbol"/>
              </a:rPr>
              <a:t>. ’03]: Gaussian smoothing with spatially varying radius.</a:t>
            </a:r>
          </a:p>
          <a:p>
            <a:pPr marL="688975" lvl="2" indent="-288925"/>
            <a:r>
              <a:rPr lang="en-US" dirty="0" smtClean="0">
                <a:sym typeface="Symbol"/>
              </a:rPr>
              <a:t>[</a:t>
            </a:r>
            <a:r>
              <a:rPr lang="en-US" dirty="0" err="1" smtClean="0">
                <a:sym typeface="Symbol"/>
              </a:rPr>
              <a:t>Marinov</a:t>
            </a:r>
            <a:r>
              <a:rPr lang="en-US" dirty="0" smtClean="0">
                <a:sym typeface="Symbol"/>
              </a:rPr>
              <a:t> </a:t>
            </a:r>
            <a:r>
              <a:rPr lang="en-US" i="1" dirty="0" smtClean="0">
                <a:sym typeface="Symbol"/>
              </a:rPr>
              <a:t>et </a:t>
            </a:r>
            <a:r>
              <a:rPr lang="en-US" i="1" dirty="0">
                <a:sym typeface="Symbol"/>
              </a:rPr>
              <a:t>al</a:t>
            </a:r>
            <a:r>
              <a:rPr lang="en-US" dirty="0">
                <a:sym typeface="Symbol"/>
              </a:rPr>
              <a:t>. </a:t>
            </a:r>
            <a:r>
              <a:rPr lang="en-US" dirty="0" smtClean="0">
                <a:sym typeface="Symbol"/>
              </a:rPr>
              <a:t>’04]: Confidence-weighted </a:t>
            </a:r>
            <a:r>
              <a:rPr lang="en-US" dirty="0" err="1" smtClean="0">
                <a:sym typeface="Symbol"/>
              </a:rPr>
              <a:t>Laplacian</a:t>
            </a:r>
            <a:r>
              <a:rPr lang="en-US" dirty="0" smtClean="0">
                <a:sym typeface="Symbol"/>
              </a:rPr>
              <a:t> smoothing.</a:t>
            </a:r>
          </a:p>
        </p:txBody>
      </p:sp>
    </p:spTree>
    <p:extLst>
      <p:ext uri="{BB962C8B-B14F-4D97-AF65-F5344CB8AC3E}">
        <p14:creationId xmlns:p14="http://schemas.microsoft.com/office/powerpoint/2010/main" val="503371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Variations on a Theme</a:t>
            </a:r>
            <a:endParaRPr lang="en-US" dirty="0"/>
          </a:p>
        </p:txBody>
      </p:sp>
      <p:sp>
        <p:nvSpPr>
          <p:cNvPr id="3" name="Content Placeholder 2"/>
          <p:cNvSpPr>
            <a:spLocks noGrp="1" noChangeAspect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/>
          </a:bodyPr>
          <a:lstStyle/>
          <a:p>
            <a:pPr marL="0" lvl="1" indent="0">
              <a:buNone/>
            </a:pPr>
            <a:r>
              <a:rPr lang="en-US" sz="3200" u="sng" dirty="0" smtClean="0">
                <a:sym typeface="Symbol"/>
              </a:rPr>
              <a:t>Distinctions</a:t>
            </a:r>
            <a:r>
              <a:rPr lang="en-US" sz="3200" dirty="0" smtClean="0">
                <a:sym typeface="Symbol"/>
              </a:rPr>
              <a:t>:</a:t>
            </a:r>
          </a:p>
          <a:p>
            <a:pPr marL="457200" lvl="1" indent="-457200"/>
            <a:r>
              <a:rPr lang="en-US" sz="3200" dirty="0" smtClean="0">
                <a:sym typeface="Symbol"/>
              </a:rPr>
              <a:t>Integration</a:t>
            </a:r>
          </a:p>
          <a:p>
            <a:pPr marL="688975" lvl="2" indent="-288925"/>
            <a:r>
              <a:rPr lang="en-US" dirty="0" smtClean="0">
                <a:sym typeface="Symbol"/>
              </a:rPr>
              <a:t>[Alliez </a:t>
            </a:r>
            <a:r>
              <a:rPr lang="en-US" i="1" dirty="0" smtClean="0">
                <a:sym typeface="Symbol"/>
              </a:rPr>
              <a:t>et al</a:t>
            </a:r>
            <a:r>
              <a:rPr lang="en-US" dirty="0" smtClean="0">
                <a:sym typeface="Symbol"/>
              </a:rPr>
              <a:t>. ’03]: Performed in the 2D parameterization domain.</a:t>
            </a:r>
          </a:p>
          <a:p>
            <a:pPr marL="688975" lvl="2" indent="-288925"/>
            <a:r>
              <a:rPr lang="en-US" dirty="0" smtClean="0">
                <a:sym typeface="Symbol"/>
              </a:rPr>
              <a:t>[</a:t>
            </a:r>
            <a:r>
              <a:rPr lang="en-US" dirty="0" err="1" smtClean="0">
                <a:sym typeface="Symbol"/>
              </a:rPr>
              <a:t>Marinov</a:t>
            </a:r>
            <a:r>
              <a:rPr lang="en-US" dirty="0" smtClean="0">
                <a:sym typeface="Symbol"/>
              </a:rPr>
              <a:t> </a:t>
            </a:r>
            <a:r>
              <a:rPr lang="en-US" i="1" dirty="0" smtClean="0">
                <a:sym typeface="Symbol"/>
              </a:rPr>
              <a:t>et </a:t>
            </a:r>
            <a:r>
              <a:rPr lang="en-US" i="1" dirty="0">
                <a:sym typeface="Symbol"/>
              </a:rPr>
              <a:t>al</a:t>
            </a:r>
            <a:r>
              <a:rPr lang="en-US" dirty="0">
                <a:sym typeface="Symbol"/>
              </a:rPr>
              <a:t>. </a:t>
            </a:r>
            <a:r>
              <a:rPr lang="en-US" dirty="0" smtClean="0">
                <a:sym typeface="Symbol"/>
              </a:rPr>
              <a:t>’04]: Performed on mesh by locally flattening and walking along a “straight” line.</a:t>
            </a:r>
          </a:p>
        </p:txBody>
      </p:sp>
      <p:pic>
        <p:nvPicPr>
          <p:cNvPr id="3368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1" y="4400929"/>
            <a:ext cx="3581399" cy="21998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68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4330186"/>
            <a:ext cx="2876550" cy="2270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810000" y="6488668"/>
            <a:ext cx="19793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[</a:t>
            </a:r>
            <a:r>
              <a:rPr lang="en-US" dirty="0" err="1" smtClean="0"/>
              <a:t>Marinov</a:t>
            </a:r>
            <a:r>
              <a:rPr lang="en-US" dirty="0" smtClean="0"/>
              <a:t> </a:t>
            </a:r>
            <a:r>
              <a:rPr lang="en-US" i="1" dirty="0" smtClean="0"/>
              <a:t>et al</a:t>
            </a:r>
            <a:r>
              <a:rPr lang="en-US" dirty="0" smtClean="0"/>
              <a:t>. ‘04]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3411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Variations on a Theme</a:t>
            </a:r>
            <a:endParaRPr lang="en-US" dirty="0"/>
          </a:p>
        </p:txBody>
      </p:sp>
      <p:sp>
        <p:nvSpPr>
          <p:cNvPr id="3" name="Content Placeholder 2"/>
          <p:cNvSpPr>
            <a:spLocks noGrp="1" noChangeAspect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/>
          </a:bodyPr>
          <a:lstStyle/>
          <a:p>
            <a:pPr marL="0" lvl="1" indent="0">
              <a:buNone/>
            </a:pPr>
            <a:r>
              <a:rPr lang="en-US" sz="3200" u="sng" dirty="0" smtClean="0">
                <a:sym typeface="Symbol"/>
              </a:rPr>
              <a:t>Distinctions</a:t>
            </a:r>
            <a:r>
              <a:rPr lang="en-US" sz="3200" dirty="0" smtClean="0">
                <a:sym typeface="Symbol"/>
              </a:rPr>
              <a:t>:</a:t>
            </a:r>
          </a:p>
          <a:p>
            <a:pPr marL="457200" lvl="1" indent="-457200"/>
            <a:r>
              <a:rPr lang="en-US" sz="3200" dirty="0" smtClean="0">
                <a:sym typeface="Symbol"/>
              </a:rPr>
              <a:t>Proximity Queries</a:t>
            </a:r>
          </a:p>
          <a:p>
            <a:pPr marL="688975" lvl="2" indent="-288925"/>
            <a:r>
              <a:rPr lang="en-US" dirty="0" smtClean="0">
                <a:sym typeface="Symbol"/>
              </a:rPr>
              <a:t>[Alliez </a:t>
            </a:r>
            <a:r>
              <a:rPr lang="en-US" i="1" dirty="0" smtClean="0">
                <a:sym typeface="Symbol"/>
              </a:rPr>
              <a:t>et al</a:t>
            </a:r>
            <a:r>
              <a:rPr lang="en-US" dirty="0" smtClean="0">
                <a:sym typeface="Symbol"/>
              </a:rPr>
              <a:t>. ’03]: Maintain (and update) a 2D Constrained Delaunay Triangulation as new edge segments are introduced.</a:t>
            </a:r>
          </a:p>
          <a:p>
            <a:pPr marL="688975" lvl="2" indent="-288925"/>
            <a:r>
              <a:rPr lang="en-US" dirty="0" smtClean="0">
                <a:sym typeface="Symbol"/>
              </a:rPr>
              <a:t>[</a:t>
            </a:r>
            <a:r>
              <a:rPr lang="en-US" dirty="0" err="1" smtClean="0">
                <a:sym typeface="Symbol"/>
              </a:rPr>
              <a:t>Marinov</a:t>
            </a:r>
            <a:r>
              <a:rPr lang="en-US" dirty="0" smtClean="0">
                <a:sym typeface="Symbol"/>
              </a:rPr>
              <a:t> </a:t>
            </a:r>
            <a:r>
              <a:rPr lang="en-US" i="1" dirty="0" smtClean="0">
                <a:sym typeface="Symbol"/>
              </a:rPr>
              <a:t>et </a:t>
            </a:r>
            <a:r>
              <a:rPr lang="en-US" i="1" dirty="0">
                <a:sym typeface="Symbol"/>
              </a:rPr>
              <a:t>al</a:t>
            </a:r>
            <a:r>
              <a:rPr lang="en-US" dirty="0">
                <a:sym typeface="Symbol"/>
              </a:rPr>
              <a:t>. </a:t>
            </a:r>
            <a:r>
              <a:rPr lang="en-US" dirty="0" smtClean="0">
                <a:sym typeface="Symbol"/>
              </a:rPr>
              <a:t>’04]: Hash curve edges with associated triangles, find adjacent triangles and exhaustively test edges.</a:t>
            </a:r>
          </a:p>
        </p:txBody>
      </p:sp>
    </p:spTree>
    <p:extLst>
      <p:ext uri="{BB962C8B-B14F-4D97-AF65-F5344CB8AC3E}">
        <p14:creationId xmlns:p14="http://schemas.microsoft.com/office/powerpoint/2010/main" val="4156399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Variations on a Theme</a:t>
            </a:r>
            <a:endParaRPr lang="en-US" dirty="0"/>
          </a:p>
        </p:txBody>
      </p:sp>
      <p:sp>
        <p:nvSpPr>
          <p:cNvPr id="3" name="Content Placeholder 2"/>
          <p:cNvSpPr>
            <a:spLocks noGrp="1" noChangeAspect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/>
          </a:bodyPr>
          <a:lstStyle/>
          <a:p>
            <a:pPr marL="0" lvl="1" indent="0">
              <a:buNone/>
            </a:pPr>
            <a:r>
              <a:rPr lang="en-US" sz="3200" u="sng" dirty="0" smtClean="0">
                <a:sym typeface="Symbol"/>
              </a:rPr>
              <a:t>Distinctions</a:t>
            </a:r>
            <a:r>
              <a:rPr lang="en-US" sz="3200" dirty="0" smtClean="0">
                <a:sym typeface="Symbol"/>
              </a:rPr>
              <a:t>:</a:t>
            </a:r>
          </a:p>
          <a:p>
            <a:pPr marL="457200" lvl="1" indent="-457200"/>
            <a:r>
              <a:rPr lang="en-US" sz="3200" dirty="0" smtClean="0">
                <a:sym typeface="Symbol"/>
              </a:rPr>
              <a:t>Isotropic Regions</a:t>
            </a:r>
          </a:p>
          <a:p>
            <a:pPr marL="688975" lvl="2" indent="-288925"/>
            <a:r>
              <a:rPr lang="en-US" dirty="0" smtClean="0">
                <a:sym typeface="Symbol"/>
              </a:rPr>
              <a:t>[Alliez </a:t>
            </a:r>
            <a:r>
              <a:rPr lang="en-US" i="1" dirty="0" smtClean="0">
                <a:sym typeface="Symbol"/>
              </a:rPr>
              <a:t>et al</a:t>
            </a:r>
            <a:r>
              <a:rPr lang="en-US" dirty="0" smtClean="0">
                <a:sym typeface="Symbol"/>
              </a:rPr>
              <a:t>. ’03]: Change from </a:t>
            </a:r>
            <a:r>
              <a:rPr lang="en-US" dirty="0" err="1" smtClean="0">
                <a:sym typeface="Symbol"/>
              </a:rPr>
              <a:t>quadrangulation</a:t>
            </a:r>
            <a:r>
              <a:rPr lang="en-US" dirty="0" smtClean="0">
                <a:sym typeface="Symbol"/>
              </a:rPr>
              <a:t> to triangulation.</a:t>
            </a:r>
          </a:p>
          <a:p>
            <a:pPr marL="688975" lvl="2" indent="-288925"/>
            <a:r>
              <a:rPr lang="en-US" dirty="0" smtClean="0">
                <a:sym typeface="Symbol"/>
              </a:rPr>
              <a:t>[</a:t>
            </a:r>
            <a:r>
              <a:rPr lang="en-US" dirty="0" err="1" smtClean="0">
                <a:sym typeface="Symbol"/>
              </a:rPr>
              <a:t>Marinov</a:t>
            </a:r>
            <a:r>
              <a:rPr lang="en-US" dirty="0" smtClean="0">
                <a:sym typeface="Symbol"/>
              </a:rPr>
              <a:t> </a:t>
            </a:r>
            <a:r>
              <a:rPr lang="en-US" i="1" dirty="0" smtClean="0">
                <a:sym typeface="Symbol"/>
              </a:rPr>
              <a:t>et </a:t>
            </a:r>
            <a:r>
              <a:rPr lang="en-US" i="1" dirty="0">
                <a:sym typeface="Symbol"/>
              </a:rPr>
              <a:t>al</a:t>
            </a:r>
            <a:r>
              <a:rPr lang="en-US" dirty="0">
                <a:sym typeface="Symbol"/>
              </a:rPr>
              <a:t>. </a:t>
            </a:r>
            <a:r>
              <a:rPr lang="en-US" dirty="0" smtClean="0">
                <a:sym typeface="Symbol"/>
              </a:rPr>
              <a:t>’04]: Attempt to continue going in the same direction (may switch curves from minimal to maximal).</a:t>
            </a:r>
          </a:p>
        </p:txBody>
      </p:sp>
      <p:pic>
        <p:nvPicPr>
          <p:cNvPr id="3358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94" y="4495800"/>
            <a:ext cx="1611630" cy="2214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58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0406" y="4332922"/>
            <a:ext cx="857250" cy="2448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587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8549" y="4683443"/>
            <a:ext cx="1575054" cy="16864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5880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5005" y="4635431"/>
            <a:ext cx="1022795" cy="16567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6555012" y="6477000"/>
            <a:ext cx="19793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[</a:t>
            </a:r>
            <a:r>
              <a:rPr lang="en-US" dirty="0" err="1" smtClean="0"/>
              <a:t>Marinov</a:t>
            </a:r>
            <a:r>
              <a:rPr lang="en-US" dirty="0" smtClean="0"/>
              <a:t> </a:t>
            </a:r>
            <a:r>
              <a:rPr lang="en-US" i="1" dirty="0" smtClean="0"/>
              <a:t>et al</a:t>
            </a:r>
            <a:r>
              <a:rPr lang="en-US" dirty="0" smtClean="0"/>
              <a:t>. ‘04]</a:t>
            </a:r>
            <a:endParaRPr lang="en-US" dirty="0"/>
          </a:p>
        </p:txBody>
      </p:sp>
      <p:pic>
        <p:nvPicPr>
          <p:cNvPr id="335881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343400"/>
            <a:ext cx="3722858" cy="2406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914400" y="6488668"/>
            <a:ext cx="1688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[Alliez </a:t>
            </a:r>
            <a:r>
              <a:rPr lang="en-US" i="1" dirty="0" smtClean="0"/>
              <a:t>et al</a:t>
            </a:r>
            <a:r>
              <a:rPr lang="en-US" dirty="0" smtClean="0"/>
              <a:t>. ‘03]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3042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Quad-Dominant </a:t>
            </a:r>
            <a:r>
              <a:rPr lang="en-US" dirty="0" err="1" smtClean="0"/>
              <a:t>Remeshing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u="sng" dirty="0" smtClean="0"/>
              <a:t>Approach</a:t>
            </a:r>
            <a:r>
              <a:rPr lang="en-US" dirty="0" smtClean="0"/>
              <a:t>:</a:t>
            </a:r>
          </a:p>
          <a:p>
            <a:pPr marL="0" indent="0">
              <a:buNone/>
            </a:pPr>
            <a:r>
              <a:rPr lang="en-US" dirty="0" smtClean="0"/>
              <a:t>Where we can, trace lines of minimal/maximal curvature. Since these are orthogonal, their intersections should give quads.</a:t>
            </a:r>
          </a:p>
        </p:txBody>
      </p:sp>
      <p:pic>
        <p:nvPicPr>
          <p:cNvPr id="3235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9234" y="3767137"/>
            <a:ext cx="2755566" cy="2862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35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3767328"/>
            <a:ext cx="1349859" cy="2862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ight Arrow 4"/>
          <p:cNvSpPr/>
          <p:nvPr/>
        </p:nvSpPr>
        <p:spPr>
          <a:xfrm>
            <a:off x="4191000" y="4953000"/>
            <a:ext cx="609600" cy="24526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3188774" y="6488668"/>
            <a:ext cx="1688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[Alliez </a:t>
            </a:r>
            <a:r>
              <a:rPr lang="en-US" i="1" dirty="0" smtClean="0"/>
              <a:t>et al</a:t>
            </a:r>
            <a:r>
              <a:rPr lang="en-US" dirty="0" smtClean="0"/>
              <a:t>. ‘03]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8869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Quad-Dominant </a:t>
            </a:r>
            <a:r>
              <a:rPr lang="en-US" dirty="0" err="1" smtClean="0"/>
              <a:t>Remeshing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u="sng" dirty="0" smtClean="0"/>
              <a:t>Challenges</a:t>
            </a:r>
            <a:r>
              <a:rPr lang="en-US" dirty="0" smtClean="0"/>
              <a:t>: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dirty="0" smtClean="0"/>
              <a:t>What are the principal curvature directions?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dirty="0" smtClean="0"/>
              <a:t>What are the principal curvature lines?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dirty="0" smtClean="0"/>
              <a:t>Where do we place the lines and how long should they be?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dirty="0" smtClean="0"/>
              <a:t>What happens when principal directions are not well-defined?</a:t>
            </a:r>
          </a:p>
        </p:txBody>
      </p:sp>
    </p:spTree>
    <p:extLst>
      <p:ext uri="{BB962C8B-B14F-4D97-AF65-F5344CB8AC3E}">
        <p14:creationId xmlns:p14="http://schemas.microsoft.com/office/powerpoint/2010/main" val="848425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Principal Curvature Directions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u="sng" dirty="0" smtClean="0"/>
              <a:t>Recall</a:t>
            </a:r>
            <a:r>
              <a:rPr lang="en-US" dirty="0" smtClean="0"/>
              <a:t>:</a:t>
            </a:r>
          </a:p>
          <a:p>
            <a:pPr marL="0" indent="0">
              <a:buNone/>
            </a:pPr>
            <a:r>
              <a:rPr lang="en-US" dirty="0" smtClean="0"/>
              <a:t>We can define curvatures at an edge </a:t>
            </a:r>
            <a:r>
              <a:rPr lang="en-US" i="1" dirty="0" smtClean="0"/>
              <a:t>e </a:t>
            </a:r>
            <a:r>
              <a:rPr lang="en-US" dirty="0" smtClean="0"/>
              <a:t>in </a:t>
            </a:r>
            <a:r>
              <a:rPr lang="en-US" dirty="0"/>
              <a:t>terms of the </a:t>
            </a:r>
            <a:r>
              <a:rPr lang="en-US" dirty="0" smtClean="0"/>
              <a:t>angle </a:t>
            </a:r>
            <a:r>
              <a:rPr lang="en-US" dirty="0" smtClean="0">
                <a:sym typeface="Symbol"/>
              </a:rPr>
              <a:t>(</a:t>
            </a:r>
            <a:r>
              <a:rPr lang="en-US" i="1" dirty="0" smtClean="0">
                <a:sym typeface="Symbol"/>
              </a:rPr>
              <a:t>e</a:t>
            </a:r>
            <a:r>
              <a:rPr lang="en-US" dirty="0" smtClean="0">
                <a:sym typeface="Symbol"/>
              </a:rPr>
              <a:t>)</a:t>
            </a:r>
            <a:r>
              <a:rPr lang="en-US" dirty="0" smtClean="0"/>
              <a:t> </a:t>
            </a:r>
            <a:r>
              <a:rPr lang="en-US" dirty="0"/>
              <a:t>between curve </a:t>
            </a:r>
            <a:r>
              <a:rPr lang="en-US" dirty="0" smtClean="0"/>
              <a:t>segments*:</a:t>
            </a:r>
            <a:endParaRPr lang="en-US" dirty="0"/>
          </a:p>
          <a:p>
            <a:pPr lvl="1"/>
            <a:r>
              <a:rPr lang="en-US" dirty="0"/>
              <a:t>The min/max curvature is 0, with principal curvature direction along </a:t>
            </a:r>
            <a:r>
              <a:rPr lang="en-US" i="1" dirty="0"/>
              <a:t>e</a:t>
            </a:r>
            <a:r>
              <a:rPr lang="en-US" dirty="0"/>
              <a:t>.</a:t>
            </a:r>
          </a:p>
          <a:p>
            <a:pPr lvl="1"/>
            <a:r>
              <a:rPr lang="en-US" dirty="0"/>
              <a:t>The max/min curvature is equal to the</a:t>
            </a:r>
            <a:br>
              <a:rPr lang="en-US" dirty="0"/>
            </a:br>
            <a:r>
              <a:rPr lang="en-US" dirty="0"/>
              <a:t>dihedral angle (</a:t>
            </a:r>
            <a:r>
              <a:rPr lang="en-US" dirty="0">
                <a:sym typeface="Symbol"/>
              </a:rPr>
              <a:t>(</a:t>
            </a:r>
            <a:r>
              <a:rPr lang="en-US" i="1" dirty="0">
                <a:sym typeface="Symbol"/>
              </a:rPr>
              <a:t>e</a:t>
            </a:r>
            <a:r>
              <a:rPr lang="en-US" dirty="0">
                <a:sym typeface="Symbol"/>
              </a:rPr>
              <a:t>)=</a:t>
            </a:r>
            <a:r>
              <a:rPr lang="en-US" i="1" dirty="0">
                <a:sym typeface="Symbol"/>
              </a:rPr>
              <a:t>n</a:t>
            </a:r>
            <a:r>
              <a:rPr lang="en-US" baseline="-25000" dirty="0">
                <a:sym typeface="Symbol"/>
              </a:rPr>
              <a:t>1</a:t>
            </a:r>
            <a:r>
              <a:rPr lang="en-US" i="1" dirty="0">
                <a:sym typeface="Symbol"/>
              </a:rPr>
              <a:t>n</a:t>
            </a:r>
            <a:r>
              <a:rPr lang="en-US" baseline="-25000" dirty="0">
                <a:sym typeface="Symbol"/>
              </a:rPr>
              <a:t>2</a:t>
            </a:r>
            <a:r>
              <a:rPr lang="en-US" dirty="0">
                <a:sym typeface="Symbol"/>
              </a:rPr>
              <a:t>), </a:t>
            </a:r>
            <a:r>
              <a:rPr lang="en-US" dirty="0"/>
              <a:t>with</a:t>
            </a:r>
            <a:br>
              <a:rPr lang="en-US" dirty="0"/>
            </a:br>
            <a:r>
              <a:rPr lang="en-US" dirty="0"/>
              <a:t>principal curvature direction along</a:t>
            </a:r>
            <a:r>
              <a:rPr lang="en-US" dirty="0">
                <a:sym typeface="Symbol"/>
              </a:rPr>
              <a:t> </a:t>
            </a:r>
            <a:r>
              <a:rPr lang="en-US" i="1" dirty="0" err="1">
                <a:sym typeface="Symbol"/>
              </a:rPr>
              <a:t>n</a:t>
            </a:r>
            <a:r>
              <a:rPr lang="en-US" i="1" baseline="-25000" dirty="0" err="1">
                <a:sym typeface="Symbol"/>
              </a:rPr>
              <a:t>e</a:t>
            </a:r>
            <a:r>
              <a:rPr lang="en-US" dirty="0" err="1">
                <a:sym typeface="Symbol"/>
              </a:rPr>
              <a:t>x</a:t>
            </a:r>
            <a:r>
              <a:rPr lang="en-US" i="1" dirty="0" err="1">
                <a:sym typeface="Symbol"/>
              </a:rPr>
              <a:t>e</a:t>
            </a:r>
            <a:r>
              <a:rPr lang="en-US" dirty="0">
                <a:sym typeface="Symbol"/>
              </a:rPr>
              <a:t>.</a:t>
            </a:r>
            <a:endParaRPr lang="en-US" dirty="0"/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4" name="Freeform 3"/>
          <p:cNvSpPr/>
          <p:nvPr/>
        </p:nvSpPr>
        <p:spPr>
          <a:xfrm>
            <a:off x="7105973" y="4911605"/>
            <a:ext cx="1177871" cy="1596326"/>
          </a:xfrm>
          <a:custGeom>
            <a:avLst/>
            <a:gdLst>
              <a:gd name="connsiteX0" fmla="*/ 0 w 1177871"/>
              <a:gd name="connsiteY0" fmla="*/ 1596326 h 1596326"/>
              <a:gd name="connsiteX1" fmla="*/ 728421 w 1177871"/>
              <a:gd name="connsiteY1" fmla="*/ 0 h 1596326"/>
              <a:gd name="connsiteX2" fmla="*/ 1177871 w 1177871"/>
              <a:gd name="connsiteY2" fmla="*/ 1177872 h 1596326"/>
              <a:gd name="connsiteX3" fmla="*/ 0 w 1177871"/>
              <a:gd name="connsiteY3" fmla="*/ 1596326 h 1596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77871" h="1596326">
                <a:moveTo>
                  <a:pt x="0" y="1596326"/>
                </a:moveTo>
                <a:lnTo>
                  <a:pt x="728421" y="0"/>
                </a:lnTo>
                <a:lnTo>
                  <a:pt x="1177871" y="1177872"/>
                </a:lnTo>
                <a:lnTo>
                  <a:pt x="0" y="1596326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4"/>
          <p:cNvSpPr/>
          <p:nvPr/>
        </p:nvSpPr>
        <p:spPr>
          <a:xfrm>
            <a:off x="7836976" y="4897464"/>
            <a:ext cx="1154624" cy="1875295"/>
          </a:xfrm>
          <a:custGeom>
            <a:avLst/>
            <a:gdLst>
              <a:gd name="connsiteX0" fmla="*/ 0 w 1154624"/>
              <a:gd name="connsiteY0" fmla="*/ 0 h 1875295"/>
              <a:gd name="connsiteX1" fmla="*/ 457200 w 1154624"/>
              <a:gd name="connsiteY1" fmla="*/ 1208868 h 1875295"/>
              <a:gd name="connsiteX2" fmla="*/ 1154624 w 1154624"/>
              <a:gd name="connsiteY2" fmla="*/ 1875295 h 1875295"/>
              <a:gd name="connsiteX3" fmla="*/ 0 w 1154624"/>
              <a:gd name="connsiteY3" fmla="*/ 0 h 1875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54624" h="1875295">
                <a:moveTo>
                  <a:pt x="0" y="0"/>
                </a:moveTo>
                <a:lnTo>
                  <a:pt x="457200" y="1208868"/>
                </a:lnTo>
                <a:lnTo>
                  <a:pt x="1154624" y="1875295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Arrow Connector 5"/>
          <p:cNvCxnSpPr/>
          <p:nvPr/>
        </p:nvCxnSpPr>
        <p:spPr>
          <a:xfrm flipH="1" flipV="1">
            <a:off x="7583838" y="5518689"/>
            <a:ext cx="207935" cy="348711"/>
          </a:xfrm>
          <a:prstGeom prst="straightConnector1">
            <a:avLst/>
          </a:prstGeom>
          <a:ln w="12700">
            <a:solidFill>
              <a:schemeClr val="tx1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>
            <a:cxnSpLocks noChangeAspect="1"/>
          </p:cNvCxnSpPr>
          <p:nvPr/>
        </p:nvCxnSpPr>
        <p:spPr>
          <a:xfrm rot="3600000" flipH="1" flipV="1">
            <a:off x="8355735" y="5562600"/>
            <a:ext cx="207935" cy="348711"/>
          </a:xfrm>
          <a:prstGeom prst="straightConnector1">
            <a:avLst/>
          </a:prstGeom>
          <a:ln w="12700">
            <a:solidFill>
              <a:schemeClr val="tx1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rot="1800000" flipH="1" flipV="1">
            <a:off x="7999297" y="5257800"/>
            <a:ext cx="207935" cy="348711"/>
          </a:xfrm>
          <a:prstGeom prst="straightConnector1">
            <a:avLst/>
          </a:prstGeom>
          <a:ln w="25400"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7334573" y="5802868"/>
            <a:ext cx="333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ym typeface="Symbol"/>
              </a:rPr>
              <a:t>f</a:t>
            </a:r>
            <a:r>
              <a:rPr lang="en-US" baseline="-25000" dirty="0" smtClean="0">
                <a:sym typeface="Symbol"/>
              </a:rPr>
              <a:t>1</a:t>
            </a:r>
            <a:endParaRPr lang="en-US" baseline="-25000" dirty="0"/>
          </a:p>
        </p:txBody>
      </p:sp>
      <p:sp>
        <p:nvSpPr>
          <p:cNvPr id="10" name="TextBox 9"/>
          <p:cNvSpPr txBox="1"/>
          <p:nvPr/>
        </p:nvSpPr>
        <p:spPr>
          <a:xfrm>
            <a:off x="7547675" y="5257800"/>
            <a:ext cx="38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ym typeface="Symbol"/>
              </a:rPr>
              <a:t>n</a:t>
            </a:r>
            <a:r>
              <a:rPr lang="en-US" baseline="-25000" dirty="0" smtClean="0">
                <a:sym typeface="Symbol"/>
              </a:rPr>
              <a:t>1</a:t>
            </a:r>
            <a:endParaRPr lang="en-US" baseline="-25000" dirty="0"/>
          </a:p>
        </p:txBody>
      </p:sp>
      <p:sp>
        <p:nvSpPr>
          <p:cNvPr id="11" name="TextBox 10"/>
          <p:cNvSpPr txBox="1"/>
          <p:nvPr/>
        </p:nvSpPr>
        <p:spPr>
          <a:xfrm>
            <a:off x="8061702" y="5650468"/>
            <a:ext cx="2952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ym typeface="Symbol"/>
              </a:rPr>
              <a:t>e</a:t>
            </a:r>
            <a:endParaRPr lang="en-US" i="1" baseline="-25000" dirty="0"/>
          </a:p>
        </p:txBody>
      </p:sp>
      <p:sp>
        <p:nvSpPr>
          <p:cNvPr id="12" name="TextBox 11"/>
          <p:cNvSpPr txBox="1"/>
          <p:nvPr/>
        </p:nvSpPr>
        <p:spPr>
          <a:xfrm>
            <a:off x="8401373" y="5955268"/>
            <a:ext cx="333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ym typeface="Symbol"/>
              </a:rPr>
              <a:t>f</a:t>
            </a:r>
            <a:r>
              <a:rPr lang="en-US" baseline="-25000" dirty="0" smtClean="0">
                <a:sym typeface="Symbol"/>
              </a:rPr>
              <a:t>2</a:t>
            </a:r>
            <a:endParaRPr lang="en-US" baseline="-25000" dirty="0"/>
          </a:p>
        </p:txBody>
      </p:sp>
      <p:sp>
        <p:nvSpPr>
          <p:cNvPr id="13" name="TextBox 12"/>
          <p:cNvSpPr txBox="1"/>
          <p:nvPr/>
        </p:nvSpPr>
        <p:spPr>
          <a:xfrm>
            <a:off x="8524827" y="5345668"/>
            <a:ext cx="38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ym typeface="Symbol"/>
              </a:rPr>
              <a:t>n</a:t>
            </a:r>
            <a:r>
              <a:rPr lang="en-US" baseline="-25000" dirty="0" smtClean="0">
                <a:sym typeface="Symbol"/>
              </a:rPr>
              <a:t>2</a:t>
            </a:r>
            <a:endParaRPr lang="en-US" baseline="-25000" dirty="0"/>
          </a:p>
        </p:txBody>
      </p:sp>
      <p:cxnSp>
        <p:nvCxnSpPr>
          <p:cNvPr id="14" name="Straight Connector 13"/>
          <p:cNvCxnSpPr>
            <a:cxnSpLocks noChangeAspect="1"/>
          </p:cNvCxnSpPr>
          <p:nvPr/>
        </p:nvCxnSpPr>
        <p:spPr>
          <a:xfrm rot="-600000" flipH="1">
            <a:off x="7305354" y="5712055"/>
            <a:ext cx="821898" cy="226245"/>
          </a:xfrm>
          <a:prstGeom prst="line">
            <a:avLst/>
          </a:prstGeom>
          <a:ln w="2540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>
            <a:cxnSpLocks noChangeAspect="1"/>
          </p:cNvCxnSpPr>
          <p:nvPr/>
        </p:nvCxnSpPr>
        <p:spPr>
          <a:xfrm rot="1800000" flipH="1">
            <a:off x="8101572" y="5665244"/>
            <a:ext cx="253361" cy="45815"/>
          </a:xfrm>
          <a:prstGeom prst="line">
            <a:avLst/>
          </a:prstGeom>
          <a:ln w="2540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8001000" y="4953000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ym typeface="Symbol"/>
              </a:rPr>
              <a:t>n</a:t>
            </a:r>
            <a:r>
              <a:rPr lang="en-US" i="1" baseline="-25000" dirty="0" smtClean="0">
                <a:sym typeface="Symbol"/>
              </a:rPr>
              <a:t>e</a:t>
            </a:r>
            <a:endParaRPr lang="en-US" baseline="-25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0" y="6488668"/>
                <a:ext cx="8459945" cy="37619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*This definition follows the definition of </a:t>
                </a:r>
                <a:r>
                  <a:rPr lang="en-US" i="1" dirty="0" err="1" smtClean="0"/>
                  <a:t>H</a:t>
                </a:r>
                <a:r>
                  <a:rPr lang="en-US" i="1" baseline="-25000" dirty="0" err="1" smtClean="0"/>
                  <a:t>v</a:t>
                </a:r>
                <a:r>
                  <a:rPr lang="en-US" dirty="0" smtClean="0"/>
                  <a:t> rather than </a:t>
                </a:r>
                <a14:m>
                  <m:oMath xmlns:m="http://schemas.openxmlformats.org/officeDocument/2006/math">
                    <m:acc>
                      <m:accPr>
                        <m:chr m:val="̃"/>
                        <m:ctrlPr>
                          <a:rPr lang="en-US" i="1" dirty="0" smtClean="0">
                            <a:latin typeface="Cambria Math"/>
                          </a:rPr>
                        </m:ctrlPr>
                      </m:accPr>
                      <m:e>
                        <m:r>
                          <a:rPr lang="en-US" b="0" i="1" dirty="0" smtClean="0">
                            <a:latin typeface="Cambria Math"/>
                          </a:rPr>
                          <m:t>𝐻</m:t>
                        </m:r>
                      </m:e>
                    </m:acc>
                  </m:oMath>
                </a14:m>
                <a:r>
                  <a:rPr lang="en-US" i="1" baseline="-25000" dirty="0" err="1" smtClean="0"/>
                  <a:t>v</a:t>
                </a:r>
                <a:r>
                  <a:rPr lang="en-US" i="1" dirty="0" smtClean="0"/>
                  <a:t> in </a:t>
                </a:r>
                <a:r>
                  <a:rPr lang="en-US" dirty="0" smtClean="0"/>
                  <a:t>[Cohen-Steiner </a:t>
                </a:r>
                <a:r>
                  <a:rPr lang="en-US" i="1" dirty="0" smtClean="0"/>
                  <a:t>et al</a:t>
                </a:r>
                <a:r>
                  <a:rPr lang="en-US" dirty="0" smtClean="0"/>
                  <a:t>. ‘03] </a:t>
                </a:r>
                <a:endParaRPr lang="en-US" dirty="0"/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6488668"/>
                <a:ext cx="8459945" cy="376193"/>
              </a:xfrm>
              <a:prstGeom prst="rect">
                <a:avLst/>
              </a:prstGeom>
              <a:blipFill rotWithShape="1">
                <a:blip r:embed="rId2"/>
                <a:stretch>
                  <a:fillRect l="-576" t="-8065" b="-2580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7318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Principal Curvature Directions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u="sng" dirty="0" smtClean="0"/>
              <a:t>Recall</a:t>
            </a:r>
            <a:r>
              <a:rPr lang="en-US" dirty="0" smtClean="0"/>
              <a:t>:</a:t>
            </a:r>
          </a:p>
          <a:p>
            <a:pPr marL="0" indent="0">
              <a:buNone/>
            </a:pPr>
            <a:r>
              <a:rPr lang="en-US" dirty="0" smtClean="0"/>
              <a:t>This allows us to define a 3x3 curvature tensor along the edge </a:t>
            </a:r>
            <a:r>
              <a:rPr lang="en-US" i="1" dirty="0" smtClean="0"/>
              <a:t>e</a:t>
            </a:r>
            <a:r>
              <a:rPr lang="en-US" dirty="0"/>
              <a:t> </a:t>
            </a:r>
            <a:r>
              <a:rPr lang="en-US" dirty="0" smtClean="0"/>
              <a:t>as the symmetric matrix with eigenvalue </a:t>
            </a:r>
            <a:r>
              <a:rPr lang="en-US" dirty="0" smtClean="0">
                <a:sym typeface="Symbol"/>
              </a:rPr>
              <a:t></a:t>
            </a:r>
            <a:r>
              <a:rPr lang="en-US" dirty="0">
                <a:sym typeface="Symbol"/>
              </a:rPr>
              <a:t>(</a:t>
            </a:r>
            <a:r>
              <a:rPr lang="en-US" i="1" dirty="0">
                <a:sym typeface="Symbol"/>
              </a:rPr>
              <a:t>e</a:t>
            </a:r>
            <a:r>
              <a:rPr lang="en-US" dirty="0" smtClean="0">
                <a:sym typeface="Symbol"/>
              </a:rPr>
              <a:t>) in the direction across </a:t>
            </a:r>
            <a:r>
              <a:rPr lang="en-US" i="1" dirty="0" smtClean="0">
                <a:sym typeface="Symbol"/>
              </a:rPr>
              <a:t>e</a:t>
            </a:r>
            <a:r>
              <a:rPr lang="en-US" dirty="0" smtClean="0">
                <a:sym typeface="Symbol"/>
              </a:rPr>
              <a:t> and </a:t>
            </a:r>
            <a:r>
              <a:rPr lang="en-US" dirty="0" err="1" smtClean="0">
                <a:sym typeface="Symbol"/>
              </a:rPr>
              <a:t>eignvalues</a:t>
            </a:r>
            <a:r>
              <a:rPr lang="en-US" dirty="0" smtClean="0">
                <a:sym typeface="Symbol"/>
              </a:rPr>
              <a:t> of 0 in perpendicular directions:</a:t>
            </a:r>
            <a:endParaRPr lang="en-US" dirty="0"/>
          </a:p>
        </p:txBody>
      </p:sp>
      <p:sp>
        <p:nvSpPr>
          <p:cNvPr id="4" name="Freeform 3"/>
          <p:cNvSpPr/>
          <p:nvPr/>
        </p:nvSpPr>
        <p:spPr>
          <a:xfrm>
            <a:off x="7105973" y="4911605"/>
            <a:ext cx="1177871" cy="1596326"/>
          </a:xfrm>
          <a:custGeom>
            <a:avLst/>
            <a:gdLst>
              <a:gd name="connsiteX0" fmla="*/ 0 w 1177871"/>
              <a:gd name="connsiteY0" fmla="*/ 1596326 h 1596326"/>
              <a:gd name="connsiteX1" fmla="*/ 728421 w 1177871"/>
              <a:gd name="connsiteY1" fmla="*/ 0 h 1596326"/>
              <a:gd name="connsiteX2" fmla="*/ 1177871 w 1177871"/>
              <a:gd name="connsiteY2" fmla="*/ 1177872 h 1596326"/>
              <a:gd name="connsiteX3" fmla="*/ 0 w 1177871"/>
              <a:gd name="connsiteY3" fmla="*/ 1596326 h 1596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77871" h="1596326">
                <a:moveTo>
                  <a:pt x="0" y="1596326"/>
                </a:moveTo>
                <a:lnTo>
                  <a:pt x="728421" y="0"/>
                </a:lnTo>
                <a:lnTo>
                  <a:pt x="1177871" y="1177872"/>
                </a:lnTo>
                <a:lnTo>
                  <a:pt x="0" y="1596326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4"/>
          <p:cNvSpPr/>
          <p:nvPr/>
        </p:nvSpPr>
        <p:spPr>
          <a:xfrm>
            <a:off x="7836976" y="4897464"/>
            <a:ext cx="1154624" cy="1875295"/>
          </a:xfrm>
          <a:custGeom>
            <a:avLst/>
            <a:gdLst>
              <a:gd name="connsiteX0" fmla="*/ 0 w 1154624"/>
              <a:gd name="connsiteY0" fmla="*/ 0 h 1875295"/>
              <a:gd name="connsiteX1" fmla="*/ 457200 w 1154624"/>
              <a:gd name="connsiteY1" fmla="*/ 1208868 h 1875295"/>
              <a:gd name="connsiteX2" fmla="*/ 1154624 w 1154624"/>
              <a:gd name="connsiteY2" fmla="*/ 1875295 h 1875295"/>
              <a:gd name="connsiteX3" fmla="*/ 0 w 1154624"/>
              <a:gd name="connsiteY3" fmla="*/ 0 h 1875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54624" h="1875295">
                <a:moveTo>
                  <a:pt x="0" y="0"/>
                </a:moveTo>
                <a:lnTo>
                  <a:pt x="457200" y="1208868"/>
                </a:lnTo>
                <a:lnTo>
                  <a:pt x="1154624" y="1875295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Arrow Connector 5"/>
          <p:cNvCxnSpPr/>
          <p:nvPr/>
        </p:nvCxnSpPr>
        <p:spPr>
          <a:xfrm flipH="1" flipV="1">
            <a:off x="7583838" y="5518689"/>
            <a:ext cx="207935" cy="348711"/>
          </a:xfrm>
          <a:prstGeom prst="straightConnector1">
            <a:avLst/>
          </a:prstGeom>
          <a:ln w="12700">
            <a:solidFill>
              <a:schemeClr val="tx1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>
            <a:cxnSpLocks noChangeAspect="1"/>
          </p:cNvCxnSpPr>
          <p:nvPr/>
        </p:nvCxnSpPr>
        <p:spPr>
          <a:xfrm rot="3600000" flipH="1" flipV="1">
            <a:off x="8355735" y="5562600"/>
            <a:ext cx="207935" cy="348711"/>
          </a:xfrm>
          <a:prstGeom prst="straightConnector1">
            <a:avLst/>
          </a:prstGeom>
          <a:ln w="12700">
            <a:solidFill>
              <a:schemeClr val="tx1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rot="1800000" flipH="1" flipV="1">
            <a:off x="7999297" y="5257800"/>
            <a:ext cx="207935" cy="348711"/>
          </a:xfrm>
          <a:prstGeom prst="straightConnector1">
            <a:avLst/>
          </a:prstGeom>
          <a:ln w="25400"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7334573" y="5802868"/>
            <a:ext cx="333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ym typeface="Symbol"/>
              </a:rPr>
              <a:t>f</a:t>
            </a:r>
            <a:r>
              <a:rPr lang="en-US" baseline="-25000" dirty="0" smtClean="0">
                <a:sym typeface="Symbol"/>
              </a:rPr>
              <a:t>1</a:t>
            </a:r>
            <a:endParaRPr lang="en-US" baseline="-25000" dirty="0"/>
          </a:p>
        </p:txBody>
      </p:sp>
      <p:sp>
        <p:nvSpPr>
          <p:cNvPr id="10" name="TextBox 9"/>
          <p:cNvSpPr txBox="1"/>
          <p:nvPr/>
        </p:nvSpPr>
        <p:spPr>
          <a:xfrm>
            <a:off x="7547675" y="5257800"/>
            <a:ext cx="38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ym typeface="Symbol"/>
              </a:rPr>
              <a:t>n</a:t>
            </a:r>
            <a:r>
              <a:rPr lang="en-US" baseline="-25000" dirty="0" smtClean="0">
                <a:sym typeface="Symbol"/>
              </a:rPr>
              <a:t>1</a:t>
            </a:r>
            <a:endParaRPr lang="en-US" baseline="-25000" dirty="0"/>
          </a:p>
        </p:txBody>
      </p:sp>
      <p:sp>
        <p:nvSpPr>
          <p:cNvPr id="11" name="TextBox 10"/>
          <p:cNvSpPr txBox="1"/>
          <p:nvPr/>
        </p:nvSpPr>
        <p:spPr>
          <a:xfrm>
            <a:off x="8061702" y="5650468"/>
            <a:ext cx="2952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ym typeface="Symbol"/>
              </a:rPr>
              <a:t>e</a:t>
            </a:r>
            <a:endParaRPr lang="en-US" i="1" baseline="-25000" dirty="0"/>
          </a:p>
        </p:txBody>
      </p:sp>
      <p:sp>
        <p:nvSpPr>
          <p:cNvPr id="12" name="TextBox 11"/>
          <p:cNvSpPr txBox="1"/>
          <p:nvPr/>
        </p:nvSpPr>
        <p:spPr>
          <a:xfrm>
            <a:off x="8401373" y="5955268"/>
            <a:ext cx="333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ym typeface="Symbol"/>
              </a:rPr>
              <a:t>f</a:t>
            </a:r>
            <a:r>
              <a:rPr lang="en-US" baseline="-25000" dirty="0" smtClean="0">
                <a:sym typeface="Symbol"/>
              </a:rPr>
              <a:t>2</a:t>
            </a:r>
            <a:endParaRPr lang="en-US" baseline="-25000" dirty="0"/>
          </a:p>
        </p:txBody>
      </p:sp>
      <p:sp>
        <p:nvSpPr>
          <p:cNvPr id="13" name="TextBox 12"/>
          <p:cNvSpPr txBox="1"/>
          <p:nvPr/>
        </p:nvSpPr>
        <p:spPr>
          <a:xfrm>
            <a:off x="8524827" y="5345668"/>
            <a:ext cx="38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ym typeface="Symbol"/>
              </a:rPr>
              <a:t>n</a:t>
            </a:r>
            <a:r>
              <a:rPr lang="en-US" baseline="-25000" dirty="0" smtClean="0">
                <a:sym typeface="Symbol"/>
              </a:rPr>
              <a:t>2</a:t>
            </a:r>
            <a:endParaRPr lang="en-US" baseline="-25000" dirty="0"/>
          </a:p>
        </p:txBody>
      </p:sp>
      <p:cxnSp>
        <p:nvCxnSpPr>
          <p:cNvPr id="14" name="Straight Connector 13"/>
          <p:cNvCxnSpPr>
            <a:cxnSpLocks noChangeAspect="1"/>
          </p:cNvCxnSpPr>
          <p:nvPr/>
        </p:nvCxnSpPr>
        <p:spPr>
          <a:xfrm rot="-600000" flipH="1">
            <a:off x="7305354" y="5712055"/>
            <a:ext cx="821898" cy="226245"/>
          </a:xfrm>
          <a:prstGeom prst="line">
            <a:avLst/>
          </a:prstGeom>
          <a:ln w="2540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>
            <a:cxnSpLocks noChangeAspect="1"/>
          </p:cNvCxnSpPr>
          <p:nvPr/>
        </p:nvCxnSpPr>
        <p:spPr>
          <a:xfrm rot="1800000" flipH="1">
            <a:off x="8101572" y="5665244"/>
            <a:ext cx="253361" cy="45815"/>
          </a:xfrm>
          <a:prstGeom prst="line">
            <a:avLst/>
          </a:prstGeom>
          <a:ln w="2540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8001000" y="4953000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ym typeface="Symbol"/>
              </a:rPr>
              <a:t>n</a:t>
            </a:r>
            <a:r>
              <a:rPr lang="en-US" i="1" baseline="-25000" dirty="0" smtClean="0">
                <a:sym typeface="Symbol"/>
              </a:rPr>
              <a:t>e</a:t>
            </a:r>
            <a:endParaRPr lang="en-US" baseline="-25000" dirty="0"/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9482013"/>
              </p:ext>
            </p:extLst>
          </p:nvPr>
        </p:nvGraphicFramePr>
        <p:xfrm>
          <a:off x="1905000" y="4267200"/>
          <a:ext cx="5235575" cy="1023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623" name="Equation" r:id="rId3" imgW="2400120" imgH="469800" progId="Equation.3">
                  <p:embed/>
                </p:oleObj>
              </mc:Choice>
              <mc:Fallback>
                <p:oleObj name="Equation" r:id="rId3" imgW="2400120" imgH="4698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4267200"/>
                        <a:ext cx="5235575" cy="1023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79252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Principal Curvature Directions</a:t>
            </a:r>
          </a:p>
        </p:txBody>
      </p:sp>
      <p:sp>
        <p:nvSpPr>
          <p:cNvPr id="3" name="Content Placeholder 2"/>
          <p:cNvSpPr>
            <a:spLocks noGrp="1" noChangeAspect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u="sng" dirty="0" smtClean="0"/>
              <a:t>Recall</a:t>
            </a:r>
            <a:r>
              <a:rPr lang="en-US" dirty="0" smtClean="0"/>
              <a:t>:</a:t>
            </a:r>
          </a:p>
          <a:p>
            <a:pPr marL="0" indent="0">
              <a:buNone/>
            </a:pPr>
            <a:r>
              <a:rPr lang="en-US" dirty="0" smtClean="0"/>
              <a:t>This, in turn, allows us to define the curvature tensor around a vertex </a:t>
            </a:r>
            <a:r>
              <a:rPr lang="en-US" i="1" dirty="0" smtClean="0"/>
              <a:t>v</a:t>
            </a:r>
            <a:r>
              <a:rPr lang="en-US" dirty="0" smtClean="0"/>
              <a:t>, average over a neighborhood </a:t>
            </a:r>
            <a:r>
              <a:rPr lang="en-US" i="1" dirty="0" smtClean="0"/>
              <a:t>B</a:t>
            </a:r>
            <a:r>
              <a:rPr lang="en-US" dirty="0" smtClean="0"/>
              <a:t> around </a:t>
            </a:r>
            <a:r>
              <a:rPr lang="en-US" i="1" dirty="0" smtClean="0"/>
              <a:t>v</a:t>
            </a:r>
            <a:r>
              <a:rPr lang="en-US" dirty="0" smtClean="0"/>
              <a:t>:</a:t>
            </a:r>
            <a:endParaRPr lang="en-US" dirty="0"/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8993722"/>
              </p:ext>
            </p:extLst>
          </p:nvPr>
        </p:nvGraphicFramePr>
        <p:xfrm>
          <a:off x="1284288" y="3700463"/>
          <a:ext cx="6507162" cy="1023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5648" name="Equation" r:id="rId3" imgW="2984400" imgH="469800" progId="Equation.3">
                  <p:embed/>
                </p:oleObj>
              </mc:Choice>
              <mc:Fallback>
                <p:oleObj name="Equation" r:id="rId3" imgW="2984400" imgH="4698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4288" y="3700463"/>
                        <a:ext cx="6507162" cy="10239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3" name="Group 22"/>
          <p:cNvGrpSpPr>
            <a:grpSpLocks noChangeAspect="1"/>
          </p:cNvGrpSpPr>
          <p:nvPr/>
        </p:nvGrpSpPr>
        <p:grpSpPr>
          <a:xfrm>
            <a:off x="1752600" y="4017926"/>
            <a:ext cx="2916274" cy="2916274"/>
            <a:chOff x="76200" y="3803904"/>
            <a:chExt cx="3054096" cy="3054096"/>
          </a:xfrm>
        </p:grpSpPr>
        <p:pic>
          <p:nvPicPr>
            <p:cNvPr id="24" name="Picture 2" descr="C:\Courses\Fall 09 -- DDG\temp\cow.bmp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6200" y="3806825"/>
              <a:ext cx="3051175" cy="3051175"/>
            </a:xfrm>
            <a:prstGeom prst="rect">
              <a:avLst/>
            </a:prstGeom>
            <a:noFill/>
          </p:spPr>
        </p:pic>
        <p:pic>
          <p:nvPicPr>
            <p:cNvPr id="25" name="Picture 4" descr="C:\Courses\Fall 09 -- DDG\temp\cow.wire.bmp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6200" y="3803904"/>
              <a:ext cx="3054096" cy="3054096"/>
            </a:xfrm>
            <a:prstGeom prst="rect">
              <a:avLst/>
            </a:prstGeom>
            <a:noFill/>
          </p:spPr>
        </p:pic>
      </p:grpSp>
      <p:grpSp>
        <p:nvGrpSpPr>
          <p:cNvPr id="28" name="Group 27"/>
          <p:cNvGrpSpPr/>
          <p:nvPr/>
        </p:nvGrpSpPr>
        <p:grpSpPr>
          <a:xfrm>
            <a:off x="4953000" y="4648200"/>
            <a:ext cx="2057400" cy="2028716"/>
            <a:chOff x="1981200" y="4569046"/>
            <a:chExt cx="2288953" cy="2288954"/>
          </a:xfrm>
        </p:grpSpPr>
        <p:pic>
          <p:nvPicPr>
            <p:cNvPr id="26" name="Picture 2" descr="C:\Courses\Fall 09 -- DDG\temp\foo.bmp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981200" y="4569046"/>
              <a:ext cx="2288953" cy="2288953"/>
            </a:xfrm>
            <a:prstGeom prst="rect">
              <a:avLst/>
            </a:prstGeom>
            <a:noFill/>
          </p:spPr>
        </p:pic>
        <p:pic>
          <p:nvPicPr>
            <p:cNvPr id="27" name="Picture 4" descr="C:\Courses\Fall 09 -- DDG\temp\cow.zoom.wire.bmp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981200" y="4572000"/>
              <a:ext cx="2286000" cy="2286000"/>
            </a:xfrm>
            <a:prstGeom prst="rect">
              <a:avLst/>
            </a:prstGeom>
            <a:noFill/>
          </p:spPr>
        </p:pic>
      </p:grpSp>
      <p:sp>
        <p:nvSpPr>
          <p:cNvPr id="29" name="Oval 28"/>
          <p:cNvSpPr>
            <a:spLocks noChangeAspect="1"/>
          </p:cNvSpPr>
          <p:nvPr/>
        </p:nvSpPr>
        <p:spPr>
          <a:xfrm>
            <a:off x="2842647" y="4929753"/>
            <a:ext cx="76200" cy="762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/>
          <p:cNvSpPr txBox="1"/>
          <p:nvPr/>
        </p:nvSpPr>
        <p:spPr>
          <a:xfrm>
            <a:off x="2684542" y="4648200"/>
            <a:ext cx="2872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v</a:t>
            </a:r>
            <a:endParaRPr lang="en-US" i="1" dirty="0"/>
          </a:p>
        </p:txBody>
      </p:sp>
      <p:sp>
        <p:nvSpPr>
          <p:cNvPr id="33" name="Oval 32"/>
          <p:cNvSpPr>
            <a:spLocks noChangeAspect="1"/>
          </p:cNvSpPr>
          <p:nvPr/>
        </p:nvSpPr>
        <p:spPr>
          <a:xfrm>
            <a:off x="5562600" y="5029200"/>
            <a:ext cx="914400" cy="914400"/>
          </a:xfrm>
          <a:prstGeom prst="ellipse">
            <a:avLst/>
          </a:prstGeom>
          <a:solidFill>
            <a:schemeClr val="bg1">
              <a:lumMod val="50000"/>
              <a:alpha val="50000"/>
            </a:schemeClr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>
            <a:spLocks noChangeAspect="1"/>
          </p:cNvSpPr>
          <p:nvPr/>
        </p:nvSpPr>
        <p:spPr>
          <a:xfrm>
            <a:off x="5996553" y="5456694"/>
            <a:ext cx="76200" cy="762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/>
          <p:cNvSpPr txBox="1"/>
          <p:nvPr/>
        </p:nvSpPr>
        <p:spPr>
          <a:xfrm>
            <a:off x="6324600" y="4953000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B</a:t>
            </a:r>
            <a:endParaRPr lang="en-US" i="1" dirty="0"/>
          </a:p>
        </p:txBody>
      </p:sp>
      <p:cxnSp>
        <p:nvCxnSpPr>
          <p:cNvPr id="36" name="Straight Connector 35"/>
          <p:cNvCxnSpPr>
            <a:stCxn id="30" idx="5"/>
          </p:cNvCxnSpPr>
          <p:nvPr/>
        </p:nvCxnSpPr>
        <p:spPr>
          <a:xfrm>
            <a:off x="6061594" y="5521735"/>
            <a:ext cx="57653" cy="42186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>
            <a:stCxn id="30" idx="4"/>
          </p:cNvCxnSpPr>
          <p:nvPr/>
        </p:nvCxnSpPr>
        <p:spPr>
          <a:xfrm flipH="1">
            <a:off x="5920354" y="5532894"/>
            <a:ext cx="114299" cy="39520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>
            <a:stCxn id="33" idx="1"/>
          </p:cNvCxnSpPr>
          <p:nvPr/>
        </p:nvCxnSpPr>
        <p:spPr>
          <a:xfrm>
            <a:off x="5696511" y="5163111"/>
            <a:ext cx="178639" cy="74949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>
            <a:endCxn id="30" idx="1"/>
          </p:cNvCxnSpPr>
          <p:nvPr/>
        </p:nvCxnSpPr>
        <p:spPr>
          <a:xfrm>
            <a:off x="5719758" y="5147613"/>
            <a:ext cx="287954" cy="32024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5855986" y="5067945"/>
            <a:ext cx="163814" cy="38874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>
            <a:endCxn id="30" idx="7"/>
          </p:cNvCxnSpPr>
          <p:nvPr/>
        </p:nvCxnSpPr>
        <p:spPr>
          <a:xfrm flipH="1">
            <a:off x="6061594" y="5116617"/>
            <a:ext cx="211755" cy="35123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>
            <a:stCxn id="30" idx="5"/>
          </p:cNvCxnSpPr>
          <p:nvPr/>
        </p:nvCxnSpPr>
        <p:spPr>
          <a:xfrm>
            <a:off x="6061594" y="5521735"/>
            <a:ext cx="264354" cy="33785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>
            <a:endCxn id="30" idx="2"/>
          </p:cNvCxnSpPr>
          <p:nvPr/>
        </p:nvCxnSpPr>
        <p:spPr>
          <a:xfrm>
            <a:off x="5775702" y="5470902"/>
            <a:ext cx="220851" cy="2389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>
            <a:off x="5585847" y="5419239"/>
            <a:ext cx="189855" cy="5636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>
            <a:off x="5570349" y="5437277"/>
            <a:ext cx="277888" cy="47532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>
            <a:stCxn id="30" idx="6"/>
          </p:cNvCxnSpPr>
          <p:nvPr/>
        </p:nvCxnSpPr>
        <p:spPr>
          <a:xfrm>
            <a:off x="6072753" y="5494794"/>
            <a:ext cx="150437" cy="1144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>
            <a:off x="6223190" y="5506237"/>
            <a:ext cx="96652" cy="34219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>
            <a:off x="5748791" y="5144203"/>
            <a:ext cx="418680" cy="14803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>
            <a:off x="5912604" y="5052447"/>
            <a:ext cx="254867" cy="2397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6319842" y="5155361"/>
            <a:ext cx="141660" cy="38971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/>
          <p:nvPr/>
        </p:nvCxnSpPr>
        <p:spPr>
          <a:xfrm flipV="1">
            <a:off x="6223190" y="5441197"/>
            <a:ext cx="202820" cy="5931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>
            <a:stCxn id="33" idx="5"/>
          </p:cNvCxnSpPr>
          <p:nvPr/>
        </p:nvCxnSpPr>
        <p:spPr>
          <a:xfrm flipV="1">
            <a:off x="6343089" y="5439907"/>
            <a:ext cx="67423" cy="36978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/>
          <p:cNvCxnSpPr/>
          <p:nvPr/>
        </p:nvCxnSpPr>
        <p:spPr>
          <a:xfrm flipH="1" flipV="1">
            <a:off x="6167471" y="5292235"/>
            <a:ext cx="255287" cy="13669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/>
          <p:cNvCxnSpPr/>
          <p:nvPr/>
        </p:nvCxnSpPr>
        <p:spPr>
          <a:xfrm flipH="1" flipV="1">
            <a:off x="6167471" y="5292235"/>
            <a:ext cx="54664" cy="20816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93"/>
          <p:cNvCxnSpPr/>
          <p:nvPr/>
        </p:nvCxnSpPr>
        <p:spPr>
          <a:xfrm flipH="1">
            <a:off x="6167471" y="5237366"/>
            <a:ext cx="230311" cy="5486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TextBox 95"/>
          <p:cNvSpPr txBox="1"/>
          <p:nvPr/>
        </p:nvSpPr>
        <p:spPr>
          <a:xfrm>
            <a:off x="5914648" y="5148064"/>
            <a:ext cx="2872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v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977750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Principal Curvature Directions</a:t>
            </a:r>
          </a:p>
        </p:txBody>
      </p:sp>
      <p:sp>
        <p:nvSpPr>
          <p:cNvPr id="3" name="Content Placeholder 2"/>
          <p:cNvSpPr>
            <a:spLocks noGrp="1" noChangeAspect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u="sng" dirty="0" smtClean="0"/>
          </a:p>
          <a:p>
            <a:pPr marL="0" indent="0">
              <a:buNone/>
            </a:pPr>
            <a:r>
              <a:rPr lang="en-US" u="sng" dirty="0" smtClean="0"/>
              <a:t>Recall</a:t>
            </a:r>
            <a:r>
              <a:rPr lang="en-US" dirty="0" smtClean="0"/>
              <a:t>:</a:t>
            </a:r>
          </a:p>
          <a:p>
            <a:pPr marL="0" indent="0">
              <a:buNone/>
            </a:pPr>
            <a:r>
              <a:rPr lang="en-US" dirty="0" smtClean="0"/>
              <a:t>Computing the </a:t>
            </a:r>
            <a:r>
              <a:rPr lang="en-US" dirty="0" err="1" smtClean="0"/>
              <a:t>eigen</a:t>
            </a:r>
            <a:r>
              <a:rPr lang="en-US" dirty="0" smtClean="0"/>
              <a:t>-decomposition of the curvature tensor we get an estimate of:</a:t>
            </a:r>
          </a:p>
          <a:p>
            <a:pPr lvl="1"/>
            <a:r>
              <a:rPr lang="en-US" dirty="0" smtClean="0"/>
              <a:t>The normal: The eigenvector with smallest absolute eigenvalue.</a:t>
            </a:r>
          </a:p>
          <a:p>
            <a:pPr lvl="1"/>
            <a:r>
              <a:rPr lang="en-US" dirty="0" smtClean="0"/>
              <a:t>The principal directions and values: The other two eigenvectors and their associated eigenvalues.</a:t>
            </a:r>
            <a:endParaRPr lang="en-US" dirty="0"/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1374265"/>
              </p:ext>
            </p:extLst>
          </p:nvPr>
        </p:nvGraphicFramePr>
        <p:xfrm>
          <a:off x="1284288" y="1338263"/>
          <a:ext cx="6507162" cy="1023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715" name="Equation" r:id="rId3" imgW="2984400" imgH="469800" progId="Equation.3">
                  <p:embed/>
                </p:oleObj>
              </mc:Choice>
              <mc:Fallback>
                <p:oleObj name="Equation" r:id="rId3" imgW="2984400" imgH="469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4288" y="1338263"/>
                        <a:ext cx="6507162" cy="10239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2579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Principal Curvature Directions</a:t>
            </a:r>
          </a:p>
        </p:txBody>
      </p:sp>
      <p:sp>
        <p:nvSpPr>
          <p:cNvPr id="3" name="Content Placeholder 2"/>
          <p:cNvSpPr>
            <a:spLocks noGrp="1" noChangeAspect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u="sng" dirty="0" smtClean="0"/>
          </a:p>
          <a:p>
            <a:pPr marL="0" indent="0">
              <a:buNone/>
            </a:pPr>
            <a:r>
              <a:rPr lang="en-US" u="sng" dirty="0" smtClean="0"/>
              <a:t>Note</a:t>
            </a:r>
            <a:r>
              <a:rPr lang="en-US" dirty="0" smtClean="0"/>
              <a:t>:</a:t>
            </a:r>
          </a:p>
          <a:p>
            <a:pPr marL="0" indent="0">
              <a:buNone/>
            </a:pPr>
            <a:r>
              <a:rPr lang="en-US" dirty="0" smtClean="0"/>
              <a:t>When the two principal directions have the same principal curvature values, the principal directions are not well defined.</a:t>
            </a:r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172853"/>
              </p:ext>
            </p:extLst>
          </p:nvPr>
        </p:nvGraphicFramePr>
        <p:xfrm>
          <a:off x="1284288" y="1338263"/>
          <a:ext cx="6507162" cy="1023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739" name="Equation" r:id="rId3" imgW="2984400" imgH="469800" progId="Equation.3">
                  <p:embed/>
                </p:oleObj>
              </mc:Choice>
              <mc:Fallback>
                <p:oleObj name="Equation" r:id="rId3" imgW="2984400" imgH="469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4288" y="1338263"/>
                        <a:ext cx="6507162" cy="10239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70684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5523</TotalTime>
  <Words>1275</Words>
  <Application>Microsoft Office PowerPoint</Application>
  <PresentationFormat>On-screen Show (4:3)</PresentationFormat>
  <Paragraphs>185</Paragraphs>
  <Slides>29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1" baseType="lpstr">
      <vt:lpstr>Office Theme</vt:lpstr>
      <vt:lpstr>Equation</vt:lpstr>
      <vt:lpstr>600.657: Mesh Processing</vt:lpstr>
      <vt:lpstr>Quad-Dominant Remeshing</vt:lpstr>
      <vt:lpstr>Quad-Dominant Remeshing</vt:lpstr>
      <vt:lpstr>Quad-Dominant Remeshing</vt:lpstr>
      <vt:lpstr>Principal Curvature Directions</vt:lpstr>
      <vt:lpstr>Principal Curvature Directions</vt:lpstr>
      <vt:lpstr>Principal Curvature Directions</vt:lpstr>
      <vt:lpstr>Principal Curvature Directions</vt:lpstr>
      <vt:lpstr>Principal Curvature Directions</vt:lpstr>
      <vt:lpstr>Principal Curvature Directions</vt:lpstr>
      <vt:lpstr>Principal Curvature Lines</vt:lpstr>
      <vt:lpstr>Principal Curvature Lines</vt:lpstr>
      <vt:lpstr>Principal Curvature Lines</vt:lpstr>
      <vt:lpstr>Principal Curvature Lines</vt:lpstr>
      <vt:lpstr>Principal Curvature Lines</vt:lpstr>
      <vt:lpstr>Principal Curvature Lines</vt:lpstr>
      <vt:lpstr>Principal Curvature Lines</vt:lpstr>
      <vt:lpstr>Principal Curvature Lines</vt:lpstr>
      <vt:lpstr>Principal Curvature Lines</vt:lpstr>
      <vt:lpstr>Principal Curvature Lines</vt:lpstr>
      <vt:lpstr>Variations on a Theme</vt:lpstr>
      <vt:lpstr>Variations on a Theme</vt:lpstr>
      <vt:lpstr>Variations on a Theme</vt:lpstr>
      <vt:lpstr>Variations on a Theme</vt:lpstr>
      <vt:lpstr>Variations on a Theme</vt:lpstr>
      <vt:lpstr>Variations on a Theme</vt:lpstr>
      <vt:lpstr>Variations on a Theme</vt:lpstr>
      <vt:lpstr>Variations on a Theme</vt:lpstr>
      <vt:lpstr>Variations on a Theme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600.657: Mesh Processing</dc:title>
  <dc:creator>Misha</dc:creator>
  <cp:lastModifiedBy>Misha</cp:lastModifiedBy>
  <cp:revision>285</cp:revision>
  <dcterms:created xsi:type="dcterms:W3CDTF">2006-08-16T00:00:00Z</dcterms:created>
  <dcterms:modified xsi:type="dcterms:W3CDTF">2010-10-25T18:39:50Z</dcterms:modified>
</cp:coreProperties>
</file>