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496" r:id="rId3"/>
    <p:sldId id="497" r:id="rId4"/>
    <p:sldId id="499" r:id="rId5"/>
    <p:sldId id="498" r:id="rId6"/>
    <p:sldId id="500" r:id="rId7"/>
    <p:sldId id="503" r:id="rId8"/>
    <p:sldId id="504" r:id="rId9"/>
    <p:sldId id="502" r:id="rId10"/>
    <p:sldId id="505" r:id="rId11"/>
    <p:sldId id="506" r:id="rId12"/>
    <p:sldId id="507" r:id="rId13"/>
    <p:sldId id="508" r:id="rId14"/>
    <p:sldId id="510" r:id="rId15"/>
    <p:sldId id="509" r:id="rId16"/>
    <p:sldId id="511" r:id="rId17"/>
    <p:sldId id="512" r:id="rId18"/>
    <p:sldId id="532" r:id="rId19"/>
    <p:sldId id="513" r:id="rId20"/>
    <p:sldId id="514" r:id="rId21"/>
    <p:sldId id="515" r:id="rId22"/>
    <p:sldId id="516" r:id="rId23"/>
    <p:sldId id="517" r:id="rId24"/>
    <p:sldId id="518" r:id="rId25"/>
    <p:sldId id="519" r:id="rId26"/>
    <p:sldId id="520" r:id="rId27"/>
    <p:sldId id="521" r:id="rId28"/>
    <p:sldId id="522" r:id="rId29"/>
    <p:sldId id="524" r:id="rId30"/>
    <p:sldId id="523" r:id="rId31"/>
    <p:sldId id="525" r:id="rId32"/>
    <p:sldId id="526" r:id="rId33"/>
    <p:sldId id="527" r:id="rId34"/>
    <p:sldId id="528" r:id="rId35"/>
    <p:sldId id="529" r:id="rId36"/>
    <p:sldId id="530" r:id="rId37"/>
    <p:sldId id="531" r:id="rId38"/>
    <p:sldId id="533" r:id="rId39"/>
    <p:sldId id="534" r:id="rId40"/>
    <p:sldId id="535" r:id="rId41"/>
    <p:sldId id="536" r:id="rId42"/>
    <p:sldId id="537" r:id="rId43"/>
    <p:sldId id="538" r:id="rId44"/>
    <p:sldId id="539" r:id="rId45"/>
    <p:sldId id="540" r:id="rId46"/>
    <p:sldId id="541" r:id="rId47"/>
    <p:sldId id="542" r:id="rId48"/>
    <p:sldId id="544" r:id="rId49"/>
    <p:sldId id="545" r:id="rId50"/>
    <p:sldId id="546" r:id="rId51"/>
    <p:sldId id="547" r:id="rId52"/>
    <p:sldId id="548" r:id="rId53"/>
    <p:sldId id="549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660"/>
  </p:normalViewPr>
  <p:slideViewPr>
    <p:cSldViewPr>
      <p:cViewPr varScale="1">
        <p:scale>
          <a:sx n="123" d="100"/>
          <a:sy n="123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55120-71A7-4C7B-9224-2266CC1EFF70}" type="datetimeFigureOut">
              <a:rPr lang="en-US" smtClean="0"/>
              <a:t>11/10/2010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7C314-9779-47D4-AB03-330EF53019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03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C314-9779-47D4-AB03-330EF5301999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817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C314-9779-47D4-AB03-330EF5301999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817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C314-9779-47D4-AB03-330EF5301999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817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7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9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0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0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600.657: Mesh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Solution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we can solve the sub-problem, we can solve the complete problem:</a:t>
            </a:r>
          </a:p>
        </p:txBody>
      </p:sp>
      <p:sp>
        <p:nvSpPr>
          <p:cNvPr id="41" name="Freeform 40"/>
          <p:cNvSpPr/>
          <p:nvPr/>
        </p:nvSpPr>
        <p:spPr>
          <a:xfrm>
            <a:off x="3897824" y="4703736"/>
            <a:ext cx="1898542" cy="1898542"/>
          </a:xfrm>
          <a:custGeom>
            <a:avLst/>
            <a:gdLst>
              <a:gd name="connsiteX0" fmla="*/ 503695 w 1898542"/>
              <a:gd name="connsiteY0" fmla="*/ 162732 h 1898542"/>
              <a:gd name="connsiteX1" fmla="*/ 1387098 w 1898542"/>
              <a:gd name="connsiteY1" fmla="*/ 836908 h 1898542"/>
              <a:gd name="connsiteX2" fmla="*/ 906651 w 1898542"/>
              <a:gd name="connsiteY2" fmla="*/ 1154623 h 1898542"/>
              <a:gd name="connsiteX3" fmla="*/ 844657 w 1898542"/>
              <a:gd name="connsiteY3" fmla="*/ 526942 h 1898542"/>
              <a:gd name="connsiteX4" fmla="*/ 0 w 1898542"/>
              <a:gd name="connsiteY4" fmla="*/ 1898542 h 1898542"/>
              <a:gd name="connsiteX5" fmla="*/ 1340603 w 1898542"/>
              <a:gd name="connsiteY5" fmla="*/ 1348352 h 1898542"/>
              <a:gd name="connsiteX6" fmla="*/ 1898542 w 1898542"/>
              <a:gd name="connsiteY6" fmla="*/ 1534332 h 1898542"/>
              <a:gd name="connsiteX7" fmla="*/ 1867545 w 1898542"/>
              <a:gd name="connsiteY7" fmla="*/ 395206 h 1898542"/>
              <a:gd name="connsiteX8" fmla="*/ 1418095 w 1898542"/>
              <a:gd name="connsiteY8" fmla="*/ 0 h 1898542"/>
              <a:gd name="connsiteX9" fmla="*/ 503695 w 1898542"/>
              <a:gd name="connsiteY9" fmla="*/ 162732 h 189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98542" h="1898542">
                <a:moveTo>
                  <a:pt x="503695" y="162732"/>
                </a:moveTo>
                <a:lnTo>
                  <a:pt x="1387098" y="836908"/>
                </a:lnTo>
                <a:lnTo>
                  <a:pt x="906651" y="1154623"/>
                </a:lnTo>
                <a:lnTo>
                  <a:pt x="844657" y="526942"/>
                </a:lnTo>
                <a:lnTo>
                  <a:pt x="0" y="1898542"/>
                </a:lnTo>
                <a:lnTo>
                  <a:pt x="1340603" y="1348352"/>
                </a:lnTo>
                <a:lnTo>
                  <a:pt x="1898542" y="1534332"/>
                </a:lnTo>
                <a:lnTo>
                  <a:pt x="1867545" y="395206"/>
                </a:lnTo>
                <a:lnTo>
                  <a:pt x="1418095" y="0"/>
                </a:lnTo>
                <a:lnTo>
                  <a:pt x="503695" y="162732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386380" y="4626244"/>
            <a:ext cx="1022888" cy="1441342"/>
          </a:xfrm>
          <a:custGeom>
            <a:avLst/>
            <a:gdLst>
              <a:gd name="connsiteX0" fmla="*/ 712922 w 1022888"/>
              <a:gd name="connsiteY0" fmla="*/ 0 h 1441342"/>
              <a:gd name="connsiteX1" fmla="*/ 0 w 1022888"/>
              <a:gd name="connsiteY1" fmla="*/ 565688 h 1441342"/>
              <a:gd name="connsiteX2" fmla="*/ 410705 w 1022888"/>
              <a:gd name="connsiteY2" fmla="*/ 720671 h 1441342"/>
              <a:gd name="connsiteX3" fmla="*/ 278969 w 1022888"/>
              <a:gd name="connsiteY3" fmla="*/ 1441342 h 1441342"/>
              <a:gd name="connsiteX4" fmla="*/ 1022888 w 1022888"/>
              <a:gd name="connsiteY4" fmla="*/ 247973 h 1441342"/>
              <a:gd name="connsiteX5" fmla="*/ 712922 w 1022888"/>
              <a:gd name="connsiteY5" fmla="*/ 0 h 144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2888" h="1441342">
                <a:moveTo>
                  <a:pt x="712922" y="0"/>
                </a:moveTo>
                <a:lnTo>
                  <a:pt x="0" y="565688"/>
                </a:lnTo>
                <a:lnTo>
                  <a:pt x="410705" y="720671"/>
                </a:lnTo>
                <a:lnTo>
                  <a:pt x="278969" y="1441342"/>
                </a:lnTo>
                <a:lnTo>
                  <a:pt x="1022888" y="247973"/>
                </a:lnTo>
                <a:lnTo>
                  <a:pt x="712922" y="0"/>
                </a:lnTo>
                <a:close/>
              </a:path>
            </a:pathLst>
          </a:cu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3365715" y="4610790"/>
            <a:ext cx="2440983" cy="2007031"/>
          </a:xfrm>
          <a:custGeom>
            <a:avLst/>
            <a:gdLst>
              <a:gd name="connsiteX0" fmla="*/ 0 w 2440983"/>
              <a:gd name="connsiteY0" fmla="*/ 581186 h 2007031"/>
              <a:gd name="connsiteX1" fmla="*/ 728421 w 2440983"/>
              <a:gd name="connsiteY1" fmla="*/ 0 h 2007031"/>
              <a:gd name="connsiteX2" fmla="*/ 1906292 w 2440983"/>
              <a:gd name="connsiteY2" fmla="*/ 69742 h 2007031"/>
              <a:gd name="connsiteX3" fmla="*/ 2394488 w 2440983"/>
              <a:gd name="connsiteY3" fmla="*/ 511444 h 2007031"/>
              <a:gd name="connsiteX4" fmla="*/ 2440983 w 2440983"/>
              <a:gd name="connsiteY4" fmla="*/ 1650570 h 2007031"/>
              <a:gd name="connsiteX5" fmla="*/ 1828800 w 2440983"/>
              <a:gd name="connsiteY5" fmla="*/ 1449092 h 2007031"/>
              <a:gd name="connsiteX6" fmla="*/ 511444 w 2440983"/>
              <a:gd name="connsiteY6" fmla="*/ 2007031 h 2007031"/>
              <a:gd name="connsiteX7" fmla="*/ 1379349 w 2440983"/>
              <a:gd name="connsiteY7" fmla="*/ 588936 h 2007031"/>
              <a:gd name="connsiteX8" fmla="*/ 1433593 w 2440983"/>
              <a:gd name="connsiteY8" fmla="*/ 1239864 h 2007031"/>
              <a:gd name="connsiteX9" fmla="*/ 1914041 w 2440983"/>
              <a:gd name="connsiteY9" fmla="*/ 914400 h 2007031"/>
              <a:gd name="connsiteX10" fmla="*/ 1030638 w 2440983"/>
              <a:gd name="connsiteY10" fmla="*/ 255722 h 2007031"/>
              <a:gd name="connsiteX11" fmla="*/ 294468 w 2440983"/>
              <a:gd name="connsiteY11" fmla="*/ 1464590 h 2007031"/>
              <a:gd name="connsiteX12" fmla="*/ 426204 w 2440983"/>
              <a:gd name="connsiteY12" fmla="*/ 728420 h 2007031"/>
              <a:gd name="connsiteX13" fmla="*/ 0 w 2440983"/>
              <a:gd name="connsiteY13" fmla="*/ 581186 h 200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40983" h="2007031">
                <a:moveTo>
                  <a:pt x="0" y="581186"/>
                </a:moveTo>
                <a:lnTo>
                  <a:pt x="728421" y="0"/>
                </a:lnTo>
                <a:lnTo>
                  <a:pt x="1906292" y="69742"/>
                </a:lnTo>
                <a:lnTo>
                  <a:pt x="2394488" y="511444"/>
                </a:lnTo>
                <a:lnTo>
                  <a:pt x="2440983" y="1650570"/>
                </a:lnTo>
                <a:lnTo>
                  <a:pt x="1828800" y="1449092"/>
                </a:lnTo>
                <a:lnTo>
                  <a:pt x="511444" y="2007031"/>
                </a:lnTo>
                <a:lnTo>
                  <a:pt x="1379349" y="588936"/>
                </a:lnTo>
                <a:lnTo>
                  <a:pt x="1433593" y="1239864"/>
                </a:lnTo>
                <a:lnTo>
                  <a:pt x="1914041" y="914400"/>
                </a:lnTo>
                <a:lnTo>
                  <a:pt x="1030638" y="255722"/>
                </a:lnTo>
                <a:lnTo>
                  <a:pt x="294468" y="1464590"/>
                </a:lnTo>
                <a:lnTo>
                  <a:pt x="426204" y="728420"/>
                </a:lnTo>
                <a:lnTo>
                  <a:pt x="0" y="581186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4061847" y="45836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3352800" y="5140315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3733800" y="5292715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3626604" y="601597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4366647" y="484197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4701153" y="520101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4769604" y="58028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5242302" y="54980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3870702" y="65648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181600" y="60314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745996" y="619936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5715000" y="50408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5257800" y="46598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3886200" y="656486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endParaRPr lang="en-US" i="1" baseline="-25000" dirty="0"/>
          </a:p>
        </p:txBody>
      </p:sp>
      <p:sp>
        <p:nvSpPr>
          <p:cNvPr id="58" name="TextBox 57"/>
          <p:cNvSpPr txBox="1"/>
          <p:nvPr/>
        </p:nvSpPr>
        <p:spPr>
          <a:xfrm>
            <a:off x="5029200" y="603146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9" name="TextBox 58"/>
          <p:cNvSpPr txBox="1"/>
          <p:nvPr/>
        </p:nvSpPr>
        <p:spPr>
          <a:xfrm>
            <a:off x="5257800" y="43550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endParaRPr lang="en-US" i="1" baseline="-25000" dirty="0"/>
          </a:p>
        </p:txBody>
      </p:sp>
      <p:sp>
        <p:nvSpPr>
          <p:cNvPr id="60" name="TextBox 59"/>
          <p:cNvSpPr txBox="1"/>
          <p:nvPr/>
        </p:nvSpPr>
        <p:spPr>
          <a:xfrm>
            <a:off x="5710958" y="613737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61" name="TextBox 60"/>
          <p:cNvSpPr txBox="1"/>
          <p:nvPr/>
        </p:nvSpPr>
        <p:spPr>
          <a:xfrm>
            <a:off x="3886200" y="4267200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baseline="-25000" dirty="0" smtClean="0"/>
              <a:t>+1</a:t>
            </a:r>
            <a:endParaRPr lang="en-US" baseline="-25000" dirty="0"/>
          </a:p>
        </p:txBody>
      </p:sp>
      <p:cxnSp>
        <p:nvCxnSpPr>
          <p:cNvPr id="62" name="Straight Connector 61"/>
          <p:cNvCxnSpPr>
            <a:stCxn id="44" idx="5"/>
            <a:endCxn id="48" idx="1"/>
          </p:cNvCxnSpPr>
          <p:nvPr/>
        </p:nvCxnSpPr>
        <p:spPr>
          <a:xfrm>
            <a:off x="4126888" y="4648709"/>
            <a:ext cx="250918" cy="204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56" idx="3"/>
            <a:endCxn id="48" idx="7"/>
          </p:cNvCxnSpPr>
          <p:nvPr/>
        </p:nvCxnSpPr>
        <p:spPr>
          <a:xfrm flipH="1">
            <a:off x="4431688" y="4724909"/>
            <a:ext cx="837271" cy="128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267200" y="481226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</a:t>
            </a:r>
            <a:r>
              <a:rPr lang="en-US" i="1" baseline="-25000" dirty="0" err="1" smtClean="0"/>
              <a:t>j</a:t>
            </a:r>
            <a:endParaRPr lang="en-US" baseline="-25000" dirty="0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666021"/>
              </p:ext>
            </p:extLst>
          </p:nvPr>
        </p:nvGraphicFramePr>
        <p:xfrm>
          <a:off x="1590675" y="3295650"/>
          <a:ext cx="60071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33" name="Equation" r:id="rId3" imgW="3632040" imgH="291960" progId="Equation.3">
                  <p:embed/>
                </p:oleObj>
              </mc:Choice>
              <mc:Fallback>
                <p:oleObj name="Equation" r:id="rId3" imgW="363204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0675" y="3295650"/>
                        <a:ext cx="60071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988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Solution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we can solve the sub-problem, we can solve the complete problem: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 smtClean="0"/>
              <a:t>Construct a 2D table </a:t>
            </a:r>
            <a:r>
              <a:rPr lang="en-US" i="1" dirty="0" smtClean="0"/>
              <a:t>T</a:t>
            </a:r>
            <a:r>
              <a:rPr lang="en-US" dirty="0" smtClean="0"/>
              <a:t>(</a:t>
            </a:r>
            <a:r>
              <a:rPr lang="en-US" i="1" dirty="0" err="1" smtClean="0"/>
              <a:t>i</a:t>
            </a:r>
            <a:r>
              <a:rPr lang="en-US" dirty="0" err="1" smtClean="0"/>
              <a:t>,</a:t>
            </a:r>
            <a:r>
              <a:rPr lang="en-US" i="1" dirty="0" err="1" smtClean="0"/>
              <a:t>j</a:t>
            </a:r>
            <a:r>
              <a:rPr lang="en-US" dirty="0" smtClean="0"/>
              <a:t>)=Area(</a:t>
            </a:r>
            <a:r>
              <a:rPr lang="en-US" i="1" dirty="0" err="1"/>
              <a:t>P</a:t>
            </a:r>
            <a:r>
              <a:rPr lang="en-US" i="1" baseline="-25000" dirty="0" err="1"/>
              <a:t>ij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Minimal area is </a:t>
            </a:r>
            <a:r>
              <a:rPr lang="en-US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i</a:t>
            </a:r>
            <a:r>
              <a:rPr lang="en-US" dirty="0" smtClean="0"/>
              <a:t>,</a:t>
            </a:r>
            <a:r>
              <a:rPr lang="en-US" i="1" dirty="0" smtClean="0"/>
              <a:t>i</a:t>
            </a:r>
            <a:r>
              <a:rPr lang="en-US" dirty="0" smtClean="0"/>
              <a:t>+1)</a:t>
            </a:r>
            <a:endParaRPr lang="en-US" dirty="0" smtClean="0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526398"/>
              </p:ext>
            </p:extLst>
          </p:nvPr>
        </p:nvGraphicFramePr>
        <p:xfrm>
          <a:off x="1590675" y="3295650"/>
          <a:ext cx="60071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59" name="Equation" r:id="rId3" imgW="3632040" imgH="291960" progId="Equation.3">
                  <p:embed/>
                </p:oleObj>
              </mc:Choice>
              <mc:Fallback>
                <p:oleObj name="Equation" r:id="rId3" imgW="363204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0675" y="3295650"/>
                        <a:ext cx="60071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365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Complexity</a:t>
            </a:r>
            <a:r>
              <a:rPr lang="en-US" dirty="0" smtClean="0"/>
              <a:t>:</a:t>
            </a:r>
          </a:p>
          <a:p>
            <a:r>
              <a:rPr lang="en-US" dirty="0" smtClean="0"/>
              <a:t>Space: O(</a:t>
            </a:r>
            <a:r>
              <a:rPr lang="en-US" i="1" dirty="0" smtClean="0"/>
              <a:t>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Time: ?</a:t>
            </a:r>
          </a:p>
        </p:txBody>
      </p:sp>
    </p:spTree>
    <p:extLst>
      <p:ext uri="{BB962C8B-B14F-4D97-AF65-F5344CB8AC3E}">
        <p14:creationId xmlns:p14="http://schemas.microsoft.com/office/powerpoint/2010/main" val="225456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Complexity</a:t>
            </a:r>
            <a:r>
              <a:rPr lang="en-US" dirty="0" smtClean="0"/>
              <a:t>:</a:t>
            </a:r>
          </a:p>
          <a:p>
            <a:r>
              <a:rPr lang="en-US" dirty="0" smtClean="0"/>
              <a:t>Space: O(</a:t>
            </a:r>
            <a:r>
              <a:rPr lang="en-US" i="1" dirty="0" smtClean="0"/>
              <a:t>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Time:</a:t>
            </a:r>
          </a:p>
          <a:p>
            <a:pPr marL="457200" lvl="1" indent="0">
              <a:buNone/>
            </a:pPr>
            <a:r>
              <a:rPr lang="en-US" dirty="0" smtClean="0"/>
              <a:t>We set </a:t>
            </a:r>
            <a:r>
              <a:rPr lang="en-US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i</a:t>
            </a:r>
            <a:r>
              <a:rPr lang="en-US" dirty="0" smtClean="0"/>
              <a:t>+1,</a:t>
            </a:r>
            <a:r>
              <a:rPr lang="en-US" i="1" dirty="0" smtClean="0"/>
              <a:t>i</a:t>
            </a:r>
            <a:r>
              <a:rPr lang="en-US" dirty="0" smtClean="0"/>
              <a:t>)=0.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27" name="Freeform 26"/>
          <p:cNvSpPr/>
          <p:nvPr/>
        </p:nvSpPr>
        <p:spPr>
          <a:xfrm>
            <a:off x="6364881" y="4522922"/>
            <a:ext cx="2440983" cy="2007031"/>
          </a:xfrm>
          <a:custGeom>
            <a:avLst/>
            <a:gdLst>
              <a:gd name="connsiteX0" fmla="*/ 0 w 2440983"/>
              <a:gd name="connsiteY0" fmla="*/ 581186 h 2007031"/>
              <a:gd name="connsiteX1" fmla="*/ 728421 w 2440983"/>
              <a:gd name="connsiteY1" fmla="*/ 0 h 2007031"/>
              <a:gd name="connsiteX2" fmla="*/ 1906292 w 2440983"/>
              <a:gd name="connsiteY2" fmla="*/ 69742 h 2007031"/>
              <a:gd name="connsiteX3" fmla="*/ 2394488 w 2440983"/>
              <a:gd name="connsiteY3" fmla="*/ 511444 h 2007031"/>
              <a:gd name="connsiteX4" fmla="*/ 2440983 w 2440983"/>
              <a:gd name="connsiteY4" fmla="*/ 1650570 h 2007031"/>
              <a:gd name="connsiteX5" fmla="*/ 1828800 w 2440983"/>
              <a:gd name="connsiteY5" fmla="*/ 1449092 h 2007031"/>
              <a:gd name="connsiteX6" fmla="*/ 511444 w 2440983"/>
              <a:gd name="connsiteY6" fmla="*/ 2007031 h 2007031"/>
              <a:gd name="connsiteX7" fmla="*/ 1379349 w 2440983"/>
              <a:gd name="connsiteY7" fmla="*/ 588936 h 2007031"/>
              <a:gd name="connsiteX8" fmla="*/ 1433593 w 2440983"/>
              <a:gd name="connsiteY8" fmla="*/ 1239864 h 2007031"/>
              <a:gd name="connsiteX9" fmla="*/ 1914041 w 2440983"/>
              <a:gd name="connsiteY9" fmla="*/ 914400 h 2007031"/>
              <a:gd name="connsiteX10" fmla="*/ 1030638 w 2440983"/>
              <a:gd name="connsiteY10" fmla="*/ 255722 h 2007031"/>
              <a:gd name="connsiteX11" fmla="*/ 294468 w 2440983"/>
              <a:gd name="connsiteY11" fmla="*/ 1464590 h 2007031"/>
              <a:gd name="connsiteX12" fmla="*/ 426204 w 2440983"/>
              <a:gd name="connsiteY12" fmla="*/ 728420 h 2007031"/>
              <a:gd name="connsiteX13" fmla="*/ 0 w 2440983"/>
              <a:gd name="connsiteY13" fmla="*/ 581186 h 200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40983" h="2007031">
                <a:moveTo>
                  <a:pt x="0" y="581186"/>
                </a:moveTo>
                <a:lnTo>
                  <a:pt x="728421" y="0"/>
                </a:lnTo>
                <a:lnTo>
                  <a:pt x="1906292" y="69742"/>
                </a:lnTo>
                <a:lnTo>
                  <a:pt x="2394488" y="511444"/>
                </a:lnTo>
                <a:lnTo>
                  <a:pt x="2440983" y="1650570"/>
                </a:lnTo>
                <a:lnTo>
                  <a:pt x="1828800" y="1449092"/>
                </a:lnTo>
                <a:lnTo>
                  <a:pt x="511444" y="2007031"/>
                </a:lnTo>
                <a:lnTo>
                  <a:pt x="1379349" y="588936"/>
                </a:lnTo>
                <a:lnTo>
                  <a:pt x="1433593" y="1239864"/>
                </a:lnTo>
                <a:lnTo>
                  <a:pt x="1914041" y="914400"/>
                </a:lnTo>
                <a:lnTo>
                  <a:pt x="1030638" y="255722"/>
                </a:lnTo>
                <a:lnTo>
                  <a:pt x="294468" y="1464590"/>
                </a:lnTo>
                <a:lnTo>
                  <a:pt x="426204" y="728420"/>
                </a:lnTo>
                <a:lnTo>
                  <a:pt x="0" y="581186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7061013" y="4495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351966" y="505244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6732966" y="520484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6625770" y="592810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365813" y="475410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7700319" y="5113149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7768770" y="5715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8241468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6869868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8180766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8745162" y="611149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8714166" y="4953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8256966" y="4572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885366" y="647700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endParaRPr lang="en-US" i="1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8028366" y="594360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43" name="TextBox 42"/>
          <p:cNvSpPr txBox="1"/>
          <p:nvPr/>
        </p:nvSpPr>
        <p:spPr>
          <a:xfrm>
            <a:off x="8256966" y="42672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endParaRPr lang="en-US" i="1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8710124" y="6049506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6885366" y="4126468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baseline="-25000" dirty="0" smtClean="0"/>
              <a:t>+1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74999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Complexity</a:t>
            </a:r>
            <a:r>
              <a:rPr lang="en-US" dirty="0" smtClean="0"/>
              <a:t>:</a:t>
            </a:r>
          </a:p>
          <a:p>
            <a:r>
              <a:rPr lang="en-US" dirty="0" smtClean="0"/>
              <a:t>Space: O(</a:t>
            </a:r>
            <a:r>
              <a:rPr lang="en-US" i="1" dirty="0" smtClean="0"/>
              <a:t>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Time:</a:t>
            </a:r>
          </a:p>
          <a:p>
            <a:pPr marL="457200" lvl="1" indent="0">
              <a:buNone/>
            </a:pPr>
            <a:r>
              <a:rPr lang="en-US" dirty="0"/>
              <a:t>We set </a:t>
            </a:r>
            <a:r>
              <a:rPr lang="en-US" i="1" dirty="0"/>
              <a:t>T</a:t>
            </a:r>
            <a:r>
              <a:rPr lang="en-US" dirty="0"/>
              <a:t>(</a:t>
            </a:r>
            <a:r>
              <a:rPr lang="en-US" i="1" dirty="0"/>
              <a:t>i</a:t>
            </a:r>
            <a:r>
              <a:rPr lang="en-US" dirty="0"/>
              <a:t>+1,i)=0.</a:t>
            </a:r>
          </a:p>
          <a:p>
            <a:pPr marL="457200" lvl="1" indent="0">
              <a:buNone/>
            </a:pPr>
            <a:r>
              <a:rPr lang="en-US" dirty="0" smtClean="0"/>
              <a:t>Next, we set </a:t>
            </a:r>
            <a:r>
              <a:rPr lang="en-US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i</a:t>
            </a:r>
            <a:r>
              <a:rPr lang="en-US" dirty="0" smtClean="0"/>
              <a:t>+2,</a:t>
            </a:r>
            <a:r>
              <a:rPr lang="en-US" i="1" dirty="0" smtClean="0"/>
              <a:t>i</a:t>
            </a:r>
            <a:r>
              <a:rPr lang="en-US" dirty="0" smtClean="0"/>
              <a:t>):</a:t>
            </a:r>
          </a:p>
        </p:txBody>
      </p:sp>
      <p:sp>
        <p:nvSpPr>
          <p:cNvPr id="4" name="Freeform 3"/>
          <p:cNvSpPr/>
          <p:nvPr/>
        </p:nvSpPr>
        <p:spPr>
          <a:xfrm>
            <a:off x="6364881" y="4522922"/>
            <a:ext cx="2440983" cy="2007031"/>
          </a:xfrm>
          <a:custGeom>
            <a:avLst/>
            <a:gdLst>
              <a:gd name="connsiteX0" fmla="*/ 0 w 2440983"/>
              <a:gd name="connsiteY0" fmla="*/ 581186 h 2007031"/>
              <a:gd name="connsiteX1" fmla="*/ 728421 w 2440983"/>
              <a:gd name="connsiteY1" fmla="*/ 0 h 2007031"/>
              <a:gd name="connsiteX2" fmla="*/ 1906292 w 2440983"/>
              <a:gd name="connsiteY2" fmla="*/ 69742 h 2007031"/>
              <a:gd name="connsiteX3" fmla="*/ 2394488 w 2440983"/>
              <a:gd name="connsiteY3" fmla="*/ 511444 h 2007031"/>
              <a:gd name="connsiteX4" fmla="*/ 2440983 w 2440983"/>
              <a:gd name="connsiteY4" fmla="*/ 1650570 h 2007031"/>
              <a:gd name="connsiteX5" fmla="*/ 1828800 w 2440983"/>
              <a:gd name="connsiteY5" fmla="*/ 1449092 h 2007031"/>
              <a:gd name="connsiteX6" fmla="*/ 511444 w 2440983"/>
              <a:gd name="connsiteY6" fmla="*/ 2007031 h 2007031"/>
              <a:gd name="connsiteX7" fmla="*/ 1379349 w 2440983"/>
              <a:gd name="connsiteY7" fmla="*/ 588936 h 2007031"/>
              <a:gd name="connsiteX8" fmla="*/ 1433593 w 2440983"/>
              <a:gd name="connsiteY8" fmla="*/ 1239864 h 2007031"/>
              <a:gd name="connsiteX9" fmla="*/ 1914041 w 2440983"/>
              <a:gd name="connsiteY9" fmla="*/ 914400 h 2007031"/>
              <a:gd name="connsiteX10" fmla="*/ 1030638 w 2440983"/>
              <a:gd name="connsiteY10" fmla="*/ 255722 h 2007031"/>
              <a:gd name="connsiteX11" fmla="*/ 294468 w 2440983"/>
              <a:gd name="connsiteY11" fmla="*/ 1464590 h 2007031"/>
              <a:gd name="connsiteX12" fmla="*/ 426204 w 2440983"/>
              <a:gd name="connsiteY12" fmla="*/ 728420 h 2007031"/>
              <a:gd name="connsiteX13" fmla="*/ 0 w 2440983"/>
              <a:gd name="connsiteY13" fmla="*/ 581186 h 200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40983" h="2007031">
                <a:moveTo>
                  <a:pt x="0" y="581186"/>
                </a:moveTo>
                <a:lnTo>
                  <a:pt x="728421" y="0"/>
                </a:lnTo>
                <a:lnTo>
                  <a:pt x="1906292" y="69742"/>
                </a:lnTo>
                <a:lnTo>
                  <a:pt x="2394488" y="511444"/>
                </a:lnTo>
                <a:lnTo>
                  <a:pt x="2440983" y="1650570"/>
                </a:lnTo>
                <a:lnTo>
                  <a:pt x="1828800" y="1449092"/>
                </a:lnTo>
                <a:lnTo>
                  <a:pt x="511444" y="2007031"/>
                </a:lnTo>
                <a:lnTo>
                  <a:pt x="1379349" y="588936"/>
                </a:lnTo>
                <a:lnTo>
                  <a:pt x="1433593" y="1239864"/>
                </a:lnTo>
                <a:lnTo>
                  <a:pt x="1914041" y="914400"/>
                </a:lnTo>
                <a:lnTo>
                  <a:pt x="1030638" y="255722"/>
                </a:lnTo>
                <a:lnTo>
                  <a:pt x="294468" y="1464590"/>
                </a:lnTo>
                <a:lnTo>
                  <a:pt x="426204" y="728420"/>
                </a:lnTo>
                <a:lnTo>
                  <a:pt x="0" y="581186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7061013" y="4495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6351966" y="505244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6732966" y="520484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6625770" y="592810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7365813" y="475410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700319" y="5113149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7768770" y="5715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8241468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6869868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8180766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8745162" y="611149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8714166" y="4953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8256966" y="4572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885366" y="647700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endParaRPr lang="en-US" i="1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8028366" y="594360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8256966" y="42672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endParaRPr lang="en-US" i="1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8710124" y="6049506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6885366" y="4126468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baseline="-25000" dirty="0" smtClean="0"/>
              <a:t>+1</a:t>
            </a:r>
            <a:endParaRPr lang="en-US" baseline="-25000" dirty="0"/>
          </a:p>
        </p:txBody>
      </p:sp>
      <p:cxnSp>
        <p:nvCxnSpPr>
          <p:cNvPr id="26" name="Straight Connector 25"/>
          <p:cNvCxnSpPr>
            <a:endCxn id="17" idx="3"/>
          </p:cNvCxnSpPr>
          <p:nvPr/>
        </p:nvCxnSpPr>
        <p:spPr>
          <a:xfrm flipV="1">
            <a:off x="6428166" y="4637041"/>
            <a:ext cx="1839959" cy="4535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756204"/>
              </p:ext>
            </p:extLst>
          </p:nvPr>
        </p:nvGraphicFramePr>
        <p:xfrm>
          <a:off x="812800" y="4419600"/>
          <a:ext cx="5894388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207" name="Equation" r:id="rId3" imgW="3517560" imgH="291960" progId="Equation.3">
                  <p:embed/>
                </p:oleObj>
              </mc:Choice>
              <mc:Fallback>
                <p:oleObj name="Equation" r:id="rId3" imgW="3517560" imgH="29196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800" y="4419600"/>
                        <a:ext cx="5894388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6059154" y="4964668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baseline="-25000" dirty="0" smtClean="0"/>
              <a:t>+2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09951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Complexity</a:t>
            </a:r>
            <a:r>
              <a:rPr lang="en-US" dirty="0" smtClean="0"/>
              <a:t>:</a:t>
            </a:r>
          </a:p>
          <a:p>
            <a:r>
              <a:rPr lang="en-US" dirty="0" smtClean="0"/>
              <a:t>Space: O(</a:t>
            </a:r>
            <a:r>
              <a:rPr lang="en-US" i="1" dirty="0" smtClean="0"/>
              <a:t>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Time:</a:t>
            </a:r>
          </a:p>
          <a:p>
            <a:pPr marL="457200" lvl="1" indent="0">
              <a:buNone/>
            </a:pPr>
            <a:r>
              <a:rPr lang="en-US" dirty="0"/>
              <a:t>We set </a:t>
            </a:r>
            <a:r>
              <a:rPr lang="en-US" i="1" dirty="0"/>
              <a:t>T</a:t>
            </a:r>
            <a:r>
              <a:rPr lang="en-US" dirty="0"/>
              <a:t>(</a:t>
            </a:r>
            <a:r>
              <a:rPr lang="en-US" i="1" dirty="0"/>
              <a:t>i</a:t>
            </a:r>
            <a:r>
              <a:rPr lang="en-US" dirty="0"/>
              <a:t>+1,i)=0.</a:t>
            </a:r>
          </a:p>
          <a:p>
            <a:pPr marL="457200" lvl="1" indent="0">
              <a:buNone/>
            </a:pPr>
            <a:r>
              <a:rPr lang="en-US" dirty="0" smtClean="0"/>
              <a:t>Next, we </a:t>
            </a:r>
            <a:r>
              <a:rPr lang="en-US" dirty="0"/>
              <a:t>set </a:t>
            </a:r>
            <a:r>
              <a:rPr lang="en-US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i</a:t>
            </a:r>
            <a:r>
              <a:rPr lang="en-US" dirty="0" smtClean="0"/>
              <a:t>+2,</a:t>
            </a:r>
            <a:r>
              <a:rPr lang="en-US" i="1" dirty="0" smtClean="0"/>
              <a:t>i</a:t>
            </a:r>
            <a:r>
              <a:rPr lang="en-US" dirty="0" smtClean="0"/>
              <a:t>).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And then </a:t>
            </a:r>
            <a:r>
              <a:rPr lang="en-US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i</a:t>
            </a:r>
            <a:r>
              <a:rPr lang="en-US" dirty="0" smtClean="0"/>
              <a:t>+3,</a:t>
            </a:r>
            <a:r>
              <a:rPr lang="en-US" i="1" dirty="0" smtClean="0"/>
              <a:t>i</a:t>
            </a:r>
            <a:r>
              <a:rPr lang="en-US" dirty="0" smtClean="0"/>
              <a:t>):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227856"/>
              </p:ext>
            </p:extLst>
          </p:nvPr>
        </p:nvGraphicFramePr>
        <p:xfrm>
          <a:off x="1268412" y="4997450"/>
          <a:ext cx="5894388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193" name="Equation" r:id="rId3" imgW="3517560" imgH="291960" progId="Equation.3">
                  <p:embed/>
                </p:oleObj>
              </mc:Choice>
              <mc:Fallback>
                <p:oleObj name="Equation" r:id="rId3" imgW="3517560" imgH="29196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412" y="4997450"/>
                        <a:ext cx="5894388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337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Complexity</a:t>
            </a:r>
            <a:r>
              <a:rPr lang="en-US" dirty="0" smtClean="0"/>
              <a:t>:</a:t>
            </a:r>
          </a:p>
          <a:p>
            <a:r>
              <a:rPr lang="en-US" dirty="0" smtClean="0"/>
              <a:t>Space: O(</a:t>
            </a:r>
            <a:r>
              <a:rPr lang="en-US" i="1" dirty="0" smtClean="0"/>
              <a:t>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Time: O(</a:t>
            </a:r>
            <a:r>
              <a:rPr lang="en-US" i="1" dirty="0" smtClean="0"/>
              <a:t>n</a:t>
            </a:r>
            <a:r>
              <a:rPr lang="en-US" baseline="30000" dirty="0" smtClean="0"/>
              <a:t>3</a:t>
            </a:r>
            <a:r>
              <a:rPr lang="en-US" dirty="0" smtClean="0"/>
              <a:t>)</a:t>
            </a:r>
          </a:p>
        </p:txBody>
      </p:sp>
      <p:pic>
        <p:nvPicPr>
          <p:cNvPr id="410626" name="Picture 2" descr="C:\Papers\SGP07 (Iso-Octrees)\Images\Triangulation\spiral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3400426"/>
            <a:ext cx="3457574" cy="345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27" name="Picture 3" descr="C:\Papers\SGP07 (Iso-Octrees)\Images\Triangulation\spiral.filled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6" y="3400426"/>
            <a:ext cx="3457574" cy="345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28" name="Picture 4" descr="C:\Papers\SGP07 (Iso-Octrees)\Images\Triangulation\spiral.filled.wireframe.bmp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400426"/>
            <a:ext cx="3457574" cy="345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9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Q: Can we use this to merge two loops?</a:t>
            </a:r>
          </a:p>
        </p:txBody>
      </p:sp>
      <p:pic>
        <p:nvPicPr>
          <p:cNvPr id="393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" y="2702480"/>
            <a:ext cx="9101138" cy="3786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3800" y="6488668"/>
            <a:ext cx="2530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[Funkhouser </a:t>
            </a:r>
            <a:r>
              <a:rPr lang="en-US" i="1" dirty="0" smtClean="0"/>
              <a:t>et </a:t>
            </a:r>
            <a:r>
              <a:rPr lang="en-US" i="1" dirty="0" smtClean="0"/>
              <a:t>al</a:t>
            </a:r>
            <a:r>
              <a:rPr lang="en-US" dirty="0" smtClean="0"/>
              <a:t>., </a:t>
            </a:r>
            <a:r>
              <a:rPr lang="en-US" dirty="0" smtClean="0"/>
              <a:t>2004]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92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Closing Holes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Barequet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et al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., 1998]</a:t>
            </a:r>
          </a:p>
          <a:p>
            <a:r>
              <a:rPr lang="en-US" dirty="0" smtClean="0"/>
              <a:t>Removing Loops </a:t>
            </a:r>
            <a:r>
              <a:rPr lang="en-US" sz="2400" dirty="0" smtClean="0"/>
              <a:t>[</a:t>
            </a:r>
            <a:r>
              <a:rPr lang="en-US" sz="2400" dirty="0" err="1" smtClean="0"/>
              <a:t>Guskov</a:t>
            </a:r>
            <a:r>
              <a:rPr lang="en-US" sz="2400" dirty="0" smtClean="0"/>
              <a:t> and Wood, 2001]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Sealing Polygon Soups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Murali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and Funkhouser, 1997]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18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Goal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Given a </a:t>
            </a:r>
            <a:r>
              <a:rPr lang="en-US" dirty="0" smtClean="0"/>
              <a:t>water-tight mesh in </a:t>
            </a:r>
            <a:r>
              <a:rPr lang="en-US" dirty="0"/>
              <a:t>3D, </a:t>
            </a:r>
            <a:r>
              <a:rPr lang="en-US" dirty="0" smtClean="0"/>
              <a:t>remove the small topological handles.</a:t>
            </a:r>
            <a:endParaRPr lang="en-US" dirty="0"/>
          </a:p>
        </p:txBody>
      </p:sp>
      <p:pic>
        <p:nvPicPr>
          <p:cNvPr id="394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09999"/>
            <a:ext cx="761999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77356" y="6031468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</a:t>
            </a:r>
            <a:r>
              <a:rPr lang="en-US" i="1" dirty="0" smtClean="0"/>
              <a:t>et al</a:t>
            </a:r>
            <a:r>
              <a:rPr lang="en-US" dirty="0" smtClean="0"/>
              <a:t>.,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64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Mesh Degeneracies</a:t>
            </a:r>
            <a:endParaRPr lang="en-US" dirty="0"/>
          </a:p>
        </p:txBody>
      </p:sp>
      <p:pic>
        <p:nvPicPr>
          <p:cNvPr id="386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8906"/>
            <a:ext cx="4724400" cy="3462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6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38400"/>
            <a:ext cx="3733799" cy="348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677356" y="5955268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</a:t>
            </a:r>
            <a:r>
              <a:rPr lang="en-US" i="1" dirty="0" smtClean="0"/>
              <a:t>et al</a:t>
            </a:r>
            <a:r>
              <a:rPr lang="en-US" dirty="0" smtClean="0"/>
              <a:t>.,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99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Identify small topological handles.</a:t>
            </a:r>
          </a:p>
          <a:p>
            <a:r>
              <a:rPr lang="en-US" dirty="0" smtClean="0"/>
              <a:t>Cut them open to get a boundary.</a:t>
            </a:r>
          </a:p>
          <a:p>
            <a:r>
              <a:rPr lang="en-US" dirty="0" smtClean="0"/>
              <a:t>Close the boundary with two surface patches.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48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Identify small topological handles.</a:t>
            </a:r>
          </a:p>
          <a:p>
            <a:r>
              <a:rPr lang="en-US" dirty="0" smtClean="0"/>
              <a:t>Cut them open to get a boundary.</a:t>
            </a:r>
          </a:p>
          <a:p>
            <a:r>
              <a:rPr lang="en-US" dirty="0" smtClean="0"/>
              <a:t>Close the boundary with two surface patches.</a:t>
            </a:r>
          </a:p>
          <a:p>
            <a:pPr marL="0" indent="0">
              <a:buNone/>
            </a:pPr>
            <a:r>
              <a:rPr lang="en-US" dirty="0" smtClean="0"/>
              <a:t>Q1: How do we identify the small handles?</a:t>
            </a:r>
          </a:p>
          <a:p>
            <a:pPr marL="0" indent="0">
              <a:buNone/>
            </a:pPr>
            <a:r>
              <a:rPr lang="en-US" dirty="0" smtClean="0"/>
              <a:t>Q2: How do we cut them open?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78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How do identify small handles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For each point </a:t>
            </a:r>
            <a:r>
              <a:rPr lang="en-US" i="1" dirty="0" smtClean="0"/>
              <a:t>p</a:t>
            </a:r>
            <a:r>
              <a:rPr lang="en-US" dirty="0" smtClean="0"/>
              <a:t> on the mesh </a:t>
            </a:r>
            <a:r>
              <a:rPr lang="en-US" i="1" dirty="0" smtClean="0"/>
              <a:t>M</a:t>
            </a:r>
            <a:r>
              <a:rPr lang="en-US" dirty="0" smtClean="0"/>
              <a:t>, grow a small geodesic region around the point: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evaluate the topology of the region.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1322519"/>
              </p:ext>
            </p:extLst>
          </p:nvPr>
        </p:nvGraphicFramePr>
        <p:xfrm>
          <a:off x="2704743" y="3252788"/>
          <a:ext cx="3772257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273" name="Equation" r:id="rId3" imgW="1790640" imgH="228600" progId="Equation.3">
                  <p:embed/>
                </p:oleObj>
              </mc:Choice>
              <mc:Fallback>
                <p:oleObj name="Equation" r:id="rId3" imgW="1790640" imgH="2286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4743" y="3252788"/>
                        <a:ext cx="3772257" cy="48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649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How do identify small handles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How do we evaluate the topology?</a:t>
            </a:r>
          </a:p>
          <a:p>
            <a:pPr lvl="1"/>
            <a:r>
              <a:rPr lang="en-US" dirty="0" smtClean="0"/>
              <a:t>How do we grow a small region?</a:t>
            </a:r>
          </a:p>
        </p:txBody>
      </p:sp>
    </p:spTree>
    <p:extLst>
      <p:ext uri="{BB962C8B-B14F-4D97-AF65-F5344CB8AC3E}">
        <p14:creationId xmlns:p14="http://schemas.microsoft.com/office/powerpoint/2010/main" val="234798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How do we evaluate the topology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Use the Euler characteristic: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where:</a:t>
            </a:r>
          </a:p>
          <a:p>
            <a:pPr lvl="1"/>
            <a:r>
              <a:rPr lang="en-US" i="1" dirty="0" smtClean="0"/>
              <a:t>V</a:t>
            </a:r>
            <a:r>
              <a:rPr lang="en-US" dirty="0" smtClean="0"/>
              <a:t> is the set of vertices</a:t>
            </a:r>
          </a:p>
          <a:p>
            <a:pPr lvl="1"/>
            <a:r>
              <a:rPr lang="en-US" i="1" dirty="0" smtClean="0"/>
              <a:t>E</a:t>
            </a:r>
            <a:r>
              <a:rPr lang="en-US" dirty="0" smtClean="0"/>
              <a:t> is the set of edges</a:t>
            </a:r>
          </a:p>
          <a:p>
            <a:pPr lvl="1"/>
            <a:r>
              <a:rPr lang="en-US" i="1" dirty="0" smtClean="0"/>
              <a:t>F</a:t>
            </a:r>
            <a:r>
              <a:rPr lang="en-US" dirty="0" smtClean="0"/>
              <a:t> is the set of faces</a:t>
            </a:r>
          </a:p>
          <a:p>
            <a:pPr lvl="1"/>
            <a:r>
              <a:rPr lang="en-US" i="1" dirty="0" smtClean="0"/>
              <a:t>B</a:t>
            </a:r>
            <a:r>
              <a:rPr lang="en-US" dirty="0" smtClean="0"/>
              <a:t> is the set of boundary loops</a:t>
            </a:r>
          </a:p>
          <a:p>
            <a:pPr lvl="1"/>
            <a:r>
              <a:rPr lang="en-US" i="1" dirty="0" smtClean="0"/>
              <a:t>g</a:t>
            </a:r>
            <a:r>
              <a:rPr lang="en-US" dirty="0" smtClean="0"/>
              <a:t> is the genus</a:t>
            </a:r>
            <a:endParaRPr lang="en-US" i="1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769199"/>
              </p:ext>
            </p:extLst>
          </p:nvPr>
        </p:nvGraphicFramePr>
        <p:xfrm>
          <a:off x="2651125" y="2743200"/>
          <a:ext cx="3879850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297" name="Equation" r:id="rId3" imgW="1841400" imgH="203040" progId="Equation.3">
                  <p:embed/>
                </p:oleObj>
              </mc:Choice>
              <mc:Fallback>
                <p:oleObj name="Equation" r:id="rId3" imgW="184140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1125" y="2743200"/>
                        <a:ext cx="3879850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592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How do we </a:t>
            </a:r>
            <a:r>
              <a:rPr lang="en-US" u="sng" dirty="0" smtClean="0"/>
              <a:t>grow a small region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Start with a seed triangle and use </a:t>
            </a:r>
            <a:r>
              <a:rPr lang="en-US" dirty="0" err="1" smtClean="0"/>
              <a:t>Dijkstra’s</a:t>
            </a:r>
            <a:r>
              <a:rPr lang="en-US" dirty="0" smtClean="0"/>
              <a:t> Algorithm (or fast marching) to add the next triangle across the boundary of the region.</a:t>
            </a:r>
          </a:p>
        </p:txBody>
      </p:sp>
    </p:spTree>
    <p:extLst>
      <p:ext uri="{BB962C8B-B14F-4D97-AF65-F5344CB8AC3E}">
        <p14:creationId xmlns:p14="http://schemas.microsoft.com/office/powerpoint/2010/main" val="300445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How do we </a:t>
            </a:r>
            <a:r>
              <a:rPr lang="en-US" u="sng" dirty="0" smtClean="0"/>
              <a:t>grow a small region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In general, when growing by one triangle, we add one face, two edges, and one vertex:</a:t>
            </a:r>
          </a:p>
        </p:txBody>
      </p:sp>
      <p:pic>
        <p:nvPicPr>
          <p:cNvPr id="397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3352800"/>
            <a:ext cx="2914650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63033" y="4724400"/>
            <a:ext cx="2604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Guskov</a:t>
            </a:r>
            <a:r>
              <a:rPr lang="en-US" dirty="0" smtClean="0"/>
              <a:t> and Wood, 2001]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343400" y="40386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874576" y="3479369"/>
            <a:ext cx="495946" cy="550190"/>
          </a:xfrm>
          <a:custGeom>
            <a:avLst/>
            <a:gdLst>
              <a:gd name="connsiteX0" fmla="*/ 0 w 495946"/>
              <a:gd name="connsiteY0" fmla="*/ 0 h 550190"/>
              <a:gd name="connsiteX1" fmla="*/ 356461 w 495946"/>
              <a:gd name="connsiteY1" fmla="*/ 550190 h 550190"/>
              <a:gd name="connsiteX2" fmla="*/ 495946 w 495946"/>
              <a:gd name="connsiteY2" fmla="*/ 85241 h 550190"/>
              <a:gd name="connsiteX3" fmla="*/ 0 w 495946"/>
              <a:gd name="connsiteY3" fmla="*/ 0 h 550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946" h="550190">
                <a:moveTo>
                  <a:pt x="0" y="0"/>
                </a:moveTo>
                <a:lnTo>
                  <a:pt x="356461" y="550190"/>
                </a:lnTo>
                <a:lnTo>
                  <a:pt x="495946" y="8524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3874576" y="3479369"/>
            <a:ext cx="356461" cy="550190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56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How do we </a:t>
            </a:r>
            <a:r>
              <a:rPr lang="en-US" u="sng" dirty="0" smtClean="0"/>
              <a:t>grow a small region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In general, when growing by one triangle, we add one face, two edges, and one vertex: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this case the new Euler characteristic is:</a:t>
            </a:r>
          </a:p>
        </p:txBody>
      </p:sp>
      <p:pic>
        <p:nvPicPr>
          <p:cNvPr id="397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3352800"/>
            <a:ext cx="2914650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63033" y="4724400"/>
            <a:ext cx="2604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Guskov</a:t>
            </a:r>
            <a:r>
              <a:rPr lang="en-US" dirty="0" smtClean="0"/>
              <a:t> and Wood, 2001]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4343400" y="40386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595186"/>
              </p:ext>
            </p:extLst>
          </p:nvPr>
        </p:nvGraphicFramePr>
        <p:xfrm>
          <a:off x="2057400" y="5486400"/>
          <a:ext cx="6751637" cy="1411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347" name="Equation" r:id="rId4" imgW="3276360" imgH="685800" progId="Equation.3">
                  <p:embed/>
                </p:oleObj>
              </mc:Choice>
              <mc:Fallback>
                <p:oleObj name="Equation" r:id="rId4" imgW="327636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5486400"/>
                        <a:ext cx="6751637" cy="14111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4"/>
          <p:cNvSpPr/>
          <p:nvPr/>
        </p:nvSpPr>
        <p:spPr>
          <a:xfrm>
            <a:off x="3874576" y="3479369"/>
            <a:ext cx="495946" cy="550190"/>
          </a:xfrm>
          <a:custGeom>
            <a:avLst/>
            <a:gdLst>
              <a:gd name="connsiteX0" fmla="*/ 0 w 495946"/>
              <a:gd name="connsiteY0" fmla="*/ 0 h 550190"/>
              <a:gd name="connsiteX1" fmla="*/ 356461 w 495946"/>
              <a:gd name="connsiteY1" fmla="*/ 550190 h 550190"/>
              <a:gd name="connsiteX2" fmla="*/ 495946 w 495946"/>
              <a:gd name="connsiteY2" fmla="*/ 85241 h 550190"/>
              <a:gd name="connsiteX3" fmla="*/ 0 w 495946"/>
              <a:gd name="connsiteY3" fmla="*/ 0 h 550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946" h="550190">
                <a:moveTo>
                  <a:pt x="0" y="0"/>
                </a:moveTo>
                <a:lnTo>
                  <a:pt x="356461" y="550190"/>
                </a:lnTo>
                <a:lnTo>
                  <a:pt x="495946" y="8524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5" idx="0"/>
            <a:endCxn id="5" idx="1"/>
          </p:cNvCxnSpPr>
          <p:nvPr/>
        </p:nvCxnSpPr>
        <p:spPr>
          <a:xfrm>
            <a:off x="3874576" y="3479369"/>
            <a:ext cx="356461" cy="550190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833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How do we </a:t>
            </a:r>
            <a:r>
              <a:rPr lang="en-US" u="sng" dirty="0" smtClean="0"/>
              <a:t>grow a small region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If one of the new edges already exists, we only add a new face and a new edge: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99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3190875"/>
            <a:ext cx="29432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63033" y="4724400"/>
            <a:ext cx="2604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Guskov</a:t>
            </a:r>
            <a:r>
              <a:rPr lang="en-US" dirty="0" smtClean="0"/>
              <a:t> and Wood, 2001]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4343400" y="40386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649851" y="3618854"/>
            <a:ext cx="588935" cy="348712"/>
          </a:xfrm>
          <a:custGeom>
            <a:avLst/>
            <a:gdLst>
              <a:gd name="connsiteX0" fmla="*/ 0 w 588935"/>
              <a:gd name="connsiteY0" fmla="*/ 348712 h 348712"/>
              <a:gd name="connsiteX1" fmla="*/ 588935 w 588935"/>
              <a:gd name="connsiteY1" fmla="*/ 340963 h 348712"/>
              <a:gd name="connsiteX2" fmla="*/ 511444 w 588935"/>
              <a:gd name="connsiteY2" fmla="*/ 0 h 348712"/>
              <a:gd name="connsiteX3" fmla="*/ 511444 w 588935"/>
              <a:gd name="connsiteY3" fmla="*/ 0 h 348712"/>
              <a:gd name="connsiteX4" fmla="*/ 0 w 588935"/>
              <a:gd name="connsiteY4" fmla="*/ 348712 h 34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935" h="348712">
                <a:moveTo>
                  <a:pt x="0" y="348712"/>
                </a:moveTo>
                <a:lnTo>
                  <a:pt x="588935" y="340963"/>
                </a:lnTo>
                <a:lnTo>
                  <a:pt x="511444" y="0"/>
                </a:lnTo>
                <a:lnTo>
                  <a:pt x="511444" y="0"/>
                </a:lnTo>
                <a:lnTo>
                  <a:pt x="0" y="34871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8" idx="0"/>
            <a:endCxn id="8" idx="1"/>
          </p:cNvCxnSpPr>
          <p:nvPr/>
        </p:nvCxnSpPr>
        <p:spPr>
          <a:xfrm flipV="1">
            <a:off x="3649851" y="3959817"/>
            <a:ext cx="588935" cy="7749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55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How do we </a:t>
            </a:r>
            <a:r>
              <a:rPr lang="en-US" u="sng" dirty="0" smtClean="0"/>
              <a:t>grow a small region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If one of the new </a:t>
            </a:r>
            <a:r>
              <a:rPr lang="en-US" smtClean="0"/>
              <a:t>edges already </a:t>
            </a:r>
            <a:r>
              <a:rPr lang="en-US" dirty="0" smtClean="0"/>
              <a:t>exists, we only add a new face and a new edge: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this case the new Euler characteristic is: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99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3190875"/>
            <a:ext cx="29432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63033" y="4724400"/>
            <a:ext cx="2604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Guskov</a:t>
            </a:r>
            <a:r>
              <a:rPr lang="en-US" dirty="0" smtClean="0"/>
              <a:t> and Wood, 2001]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4343400" y="40386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2866441"/>
              </p:ext>
            </p:extLst>
          </p:nvPr>
        </p:nvGraphicFramePr>
        <p:xfrm>
          <a:off x="2397125" y="5486400"/>
          <a:ext cx="6072188" cy="1411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392" name="Equation" r:id="rId4" imgW="2946240" imgH="685800" progId="Equation.3">
                  <p:embed/>
                </p:oleObj>
              </mc:Choice>
              <mc:Fallback>
                <p:oleObj name="Equation" r:id="rId4" imgW="294624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7125" y="5486400"/>
                        <a:ext cx="6072188" cy="1411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reeform 7"/>
          <p:cNvSpPr/>
          <p:nvPr/>
        </p:nvSpPr>
        <p:spPr>
          <a:xfrm>
            <a:off x="3649851" y="3618854"/>
            <a:ext cx="588935" cy="348712"/>
          </a:xfrm>
          <a:custGeom>
            <a:avLst/>
            <a:gdLst>
              <a:gd name="connsiteX0" fmla="*/ 0 w 588935"/>
              <a:gd name="connsiteY0" fmla="*/ 348712 h 348712"/>
              <a:gd name="connsiteX1" fmla="*/ 588935 w 588935"/>
              <a:gd name="connsiteY1" fmla="*/ 340963 h 348712"/>
              <a:gd name="connsiteX2" fmla="*/ 511444 w 588935"/>
              <a:gd name="connsiteY2" fmla="*/ 0 h 348712"/>
              <a:gd name="connsiteX3" fmla="*/ 511444 w 588935"/>
              <a:gd name="connsiteY3" fmla="*/ 0 h 348712"/>
              <a:gd name="connsiteX4" fmla="*/ 0 w 588935"/>
              <a:gd name="connsiteY4" fmla="*/ 348712 h 34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935" h="348712">
                <a:moveTo>
                  <a:pt x="0" y="348712"/>
                </a:moveTo>
                <a:lnTo>
                  <a:pt x="588935" y="340963"/>
                </a:lnTo>
                <a:lnTo>
                  <a:pt x="511444" y="0"/>
                </a:lnTo>
                <a:lnTo>
                  <a:pt x="511444" y="0"/>
                </a:lnTo>
                <a:lnTo>
                  <a:pt x="0" y="34871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49851" y="3959817"/>
            <a:ext cx="588935" cy="7749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5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of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Geometric</a:t>
            </a:r>
            <a:r>
              <a:rPr lang="en-US" dirty="0" smtClean="0"/>
              <a:t>:</a:t>
            </a:r>
          </a:p>
          <a:p>
            <a:r>
              <a:rPr lang="en-US" dirty="0" smtClean="0"/>
              <a:t>Preserve the mesh where it’s good.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/>
              <a:t>Volumetric</a:t>
            </a:r>
            <a:r>
              <a:rPr lang="en-US" dirty="0" smtClean="0"/>
              <a:t>:</a:t>
            </a:r>
          </a:p>
          <a:p>
            <a:r>
              <a:rPr lang="en-US" dirty="0" smtClean="0"/>
              <a:t>Can guarantee no self-intersection.</a:t>
            </a:r>
          </a:p>
          <a:p>
            <a:r>
              <a:rPr lang="en-US" dirty="0" smtClean="0"/>
              <a:t>Can handle topology changes.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87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How do we </a:t>
            </a:r>
            <a:r>
              <a:rPr lang="en-US" u="sng" dirty="0" smtClean="0"/>
              <a:t>grow a small region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If both edges already exist, we add a new face and remove two duplicate vertices: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63033" y="4724400"/>
            <a:ext cx="2604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Guskov</a:t>
            </a:r>
            <a:r>
              <a:rPr lang="en-US" dirty="0" smtClean="0"/>
              <a:t> and Wood, 2001]</a:t>
            </a:r>
            <a:endParaRPr lang="en-US" dirty="0"/>
          </a:p>
        </p:txBody>
      </p:sp>
      <p:pic>
        <p:nvPicPr>
          <p:cNvPr id="399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286125"/>
            <a:ext cx="2933700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4343400" y="40386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3541363" y="4014061"/>
            <a:ext cx="356461" cy="410705"/>
          </a:xfrm>
          <a:custGeom>
            <a:avLst/>
            <a:gdLst>
              <a:gd name="connsiteX0" fmla="*/ 0 w 356461"/>
              <a:gd name="connsiteY0" fmla="*/ 69742 h 410705"/>
              <a:gd name="connsiteX1" fmla="*/ 255722 w 356461"/>
              <a:gd name="connsiteY1" fmla="*/ 410705 h 410705"/>
              <a:gd name="connsiteX2" fmla="*/ 356461 w 356461"/>
              <a:gd name="connsiteY2" fmla="*/ 0 h 410705"/>
              <a:gd name="connsiteX3" fmla="*/ 0 w 356461"/>
              <a:gd name="connsiteY3" fmla="*/ 69742 h 41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461" h="410705">
                <a:moveTo>
                  <a:pt x="0" y="69742"/>
                </a:moveTo>
                <a:lnTo>
                  <a:pt x="255722" y="410705"/>
                </a:lnTo>
                <a:lnTo>
                  <a:pt x="356461" y="0"/>
                </a:lnTo>
                <a:lnTo>
                  <a:pt x="0" y="6974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5" idx="0"/>
          </p:cNvCxnSpPr>
          <p:nvPr/>
        </p:nvCxnSpPr>
        <p:spPr>
          <a:xfrm>
            <a:off x="3541363" y="4083803"/>
            <a:ext cx="268637" cy="340963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40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How do we </a:t>
            </a:r>
            <a:r>
              <a:rPr lang="en-US" u="sng" dirty="0" smtClean="0"/>
              <a:t>grow a small region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/>
              <a:t>If both edges already exist, we add a new face and remove two duplicate vertices: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this case we are either </a:t>
            </a:r>
            <a:r>
              <a:rPr lang="en-US" dirty="0"/>
              <a:t>splitting one boundary </a:t>
            </a:r>
            <a:r>
              <a:rPr lang="en-US" dirty="0" smtClean="0"/>
              <a:t>or merging two different boundaries.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63033" y="4724400"/>
            <a:ext cx="2604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Guskov</a:t>
            </a:r>
            <a:r>
              <a:rPr lang="en-US" dirty="0" smtClean="0"/>
              <a:t> and Wood, 2001]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286125"/>
            <a:ext cx="2933700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4343400" y="40386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541363" y="4014061"/>
            <a:ext cx="356461" cy="410705"/>
          </a:xfrm>
          <a:custGeom>
            <a:avLst/>
            <a:gdLst>
              <a:gd name="connsiteX0" fmla="*/ 0 w 356461"/>
              <a:gd name="connsiteY0" fmla="*/ 69742 h 410705"/>
              <a:gd name="connsiteX1" fmla="*/ 255722 w 356461"/>
              <a:gd name="connsiteY1" fmla="*/ 410705 h 410705"/>
              <a:gd name="connsiteX2" fmla="*/ 356461 w 356461"/>
              <a:gd name="connsiteY2" fmla="*/ 0 h 410705"/>
              <a:gd name="connsiteX3" fmla="*/ 0 w 356461"/>
              <a:gd name="connsiteY3" fmla="*/ 69742 h 41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461" h="410705">
                <a:moveTo>
                  <a:pt x="0" y="69742"/>
                </a:moveTo>
                <a:lnTo>
                  <a:pt x="255722" y="410705"/>
                </a:lnTo>
                <a:lnTo>
                  <a:pt x="356461" y="0"/>
                </a:lnTo>
                <a:lnTo>
                  <a:pt x="0" y="6974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2" idx="0"/>
          </p:cNvCxnSpPr>
          <p:nvPr/>
        </p:nvCxnSpPr>
        <p:spPr>
          <a:xfrm>
            <a:off x="3541363" y="4083803"/>
            <a:ext cx="268637" cy="340963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5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How do we </a:t>
            </a:r>
            <a:r>
              <a:rPr lang="en-US" u="sng" dirty="0" smtClean="0"/>
              <a:t>grow a small region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If we are splitting one boundary, the new Euler characteristic is: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670649"/>
              </p:ext>
            </p:extLst>
          </p:nvPr>
        </p:nvGraphicFramePr>
        <p:xfrm>
          <a:off x="1501775" y="3124200"/>
          <a:ext cx="6575425" cy="1379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17" name="Equation" r:id="rId3" imgW="3263760" imgH="685800" progId="Equation.3">
                  <p:embed/>
                </p:oleObj>
              </mc:Choice>
              <mc:Fallback>
                <p:oleObj name="Equation" r:id="rId3" imgW="326376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1775" y="3124200"/>
                        <a:ext cx="6575425" cy="1379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76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How do we </a:t>
            </a:r>
            <a:r>
              <a:rPr lang="en-US" u="sng" dirty="0" smtClean="0"/>
              <a:t>grow a small region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If we are merging two boundaries, the new Euler characteristic is: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203011"/>
              </p:ext>
            </p:extLst>
          </p:nvPr>
        </p:nvGraphicFramePr>
        <p:xfrm>
          <a:off x="1501775" y="3124200"/>
          <a:ext cx="6575425" cy="1379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43" name="Equation" r:id="rId3" imgW="3263760" imgH="685800" progId="Equation.3">
                  <p:embed/>
                </p:oleObj>
              </mc:Choice>
              <mc:Fallback>
                <p:oleObj name="Equation" r:id="rId3" imgW="326376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1775" y="3124200"/>
                        <a:ext cx="6575425" cy="1379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620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How do we </a:t>
            </a:r>
            <a:r>
              <a:rPr lang="en-US" u="sng" dirty="0" smtClean="0"/>
              <a:t>grow a small region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If we are merging two boundaries, the new Euler characteristic is: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implies that the region now has a loop in it.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3795601"/>
              </p:ext>
            </p:extLst>
          </p:nvPr>
        </p:nvGraphicFramePr>
        <p:xfrm>
          <a:off x="1501775" y="3124200"/>
          <a:ext cx="6575425" cy="1379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63" name="Equation" r:id="rId3" imgW="3263760" imgH="685800" progId="Equation.3">
                  <p:embed/>
                </p:oleObj>
              </mc:Choice>
              <mc:Fallback>
                <p:oleObj name="Equation" r:id="rId3" imgW="326376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1775" y="3124200"/>
                        <a:ext cx="6575425" cy="1379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39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Region Growing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33600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>
            <a:spLocks noChangeAspect="1"/>
          </p:cNvSpPr>
          <p:nvPr/>
        </p:nvSpPr>
        <p:spPr>
          <a:xfrm>
            <a:off x="2133600" y="3810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298" y="2133600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>
            <a:spLocks noChangeAspect="1"/>
          </p:cNvSpPr>
          <p:nvPr/>
        </p:nvSpPr>
        <p:spPr>
          <a:xfrm>
            <a:off x="4511298" y="3810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366647" y="3657600"/>
            <a:ext cx="381000" cy="381000"/>
          </a:xfrm>
          <a:prstGeom prst="ellipse">
            <a:avLst/>
          </a:prstGeom>
          <a:noFill/>
          <a:ln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133600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rc 12"/>
          <p:cNvSpPr/>
          <p:nvPr/>
        </p:nvSpPr>
        <p:spPr>
          <a:xfrm>
            <a:off x="6598404" y="3352800"/>
            <a:ext cx="533400" cy="838200"/>
          </a:xfrm>
          <a:prstGeom prst="arc">
            <a:avLst>
              <a:gd name="adj1" fmla="val 6037177"/>
              <a:gd name="adj2" fmla="val 15885274"/>
            </a:avLst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/>
          <p:nvPr/>
        </p:nvSpPr>
        <p:spPr>
          <a:xfrm flipH="1">
            <a:off x="6994902" y="3352800"/>
            <a:ext cx="533400" cy="838200"/>
          </a:xfrm>
          <a:prstGeom prst="arc">
            <a:avLst>
              <a:gd name="adj1" fmla="val 6037177"/>
              <a:gd name="adj2" fmla="val 15885274"/>
            </a:avLst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887505" y="4038600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49705" y="4038600"/>
            <a:ext cx="65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grow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35258" y="4038600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split</a:t>
            </a:r>
            <a:endParaRPr lang="en-US" dirty="0"/>
          </a:p>
        </p:txBody>
      </p:sp>
      <p:pic>
        <p:nvPicPr>
          <p:cNvPr id="18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495800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val 18"/>
          <p:cNvSpPr>
            <a:spLocks noChangeAspect="1"/>
          </p:cNvSpPr>
          <p:nvPr/>
        </p:nvSpPr>
        <p:spPr>
          <a:xfrm>
            <a:off x="3276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001458" y="6400800"/>
            <a:ext cx="65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grow</a:t>
            </a:r>
            <a:endParaRPr lang="en-US" dirty="0"/>
          </a:p>
        </p:txBody>
      </p:sp>
      <p:sp>
        <p:nvSpPr>
          <p:cNvPr id="21" name="Arc 20"/>
          <p:cNvSpPr/>
          <p:nvPr/>
        </p:nvSpPr>
        <p:spPr>
          <a:xfrm>
            <a:off x="2202050" y="5410200"/>
            <a:ext cx="799407" cy="838200"/>
          </a:xfrm>
          <a:prstGeom prst="arc">
            <a:avLst>
              <a:gd name="adj1" fmla="val 6037177"/>
              <a:gd name="adj2" fmla="val 20055337"/>
            </a:avLst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 flipH="1">
            <a:off x="3580463" y="5410200"/>
            <a:ext cx="839137" cy="838200"/>
          </a:xfrm>
          <a:prstGeom prst="arc">
            <a:avLst>
              <a:gd name="adj1" fmla="val 6037177"/>
              <a:gd name="adj2" fmla="val 19740335"/>
            </a:avLst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698" y="4495800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Oval 29"/>
          <p:cNvSpPr>
            <a:spLocks noChangeAspect="1"/>
          </p:cNvSpPr>
          <p:nvPr/>
        </p:nvSpPr>
        <p:spPr>
          <a:xfrm>
            <a:off x="5806698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531556" y="6400800"/>
            <a:ext cx="783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merge</a:t>
            </a:r>
            <a:endParaRPr lang="en-US" dirty="0"/>
          </a:p>
        </p:txBody>
      </p:sp>
      <p:sp>
        <p:nvSpPr>
          <p:cNvPr id="32" name="Arc 31"/>
          <p:cNvSpPr/>
          <p:nvPr/>
        </p:nvSpPr>
        <p:spPr>
          <a:xfrm>
            <a:off x="5181600" y="5052447"/>
            <a:ext cx="685800" cy="838200"/>
          </a:xfrm>
          <a:prstGeom prst="arc">
            <a:avLst>
              <a:gd name="adj1" fmla="val 14985925"/>
              <a:gd name="adj2" fmla="val 20055337"/>
            </a:avLst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/>
          <p:cNvSpPr/>
          <p:nvPr/>
        </p:nvSpPr>
        <p:spPr>
          <a:xfrm flipH="1">
            <a:off x="5822196" y="5036949"/>
            <a:ext cx="685800" cy="838200"/>
          </a:xfrm>
          <a:prstGeom prst="arc">
            <a:avLst>
              <a:gd name="adj1" fmla="val 14985925"/>
              <a:gd name="adj2" fmla="val 20055337"/>
            </a:avLst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>
          <a:xfrm flipH="1">
            <a:off x="5822196" y="5052447"/>
            <a:ext cx="685800" cy="639951"/>
          </a:xfrm>
          <a:prstGeom prst="arc">
            <a:avLst>
              <a:gd name="adj1" fmla="val 1037584"/>
              <a:gd name="adj2" fmla="val 3534980"/>
            </a:avLst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c 35"/>
          <p:cNvSpPr/>
          <p:nvPr/>
        </p:nvSpPr>
        <p:spPr>
          <a:xfrm>
            <a:off x="5097651" y="5059551"/>
            <a:ext cx="762000" cy="639951"/>
          </a:xfrm>
          <a:prstGeom prst="arc">
            <a:avLst>
              <a:gd name="adj1" fmla="val 1037584"/>
              <a:gd name="adj2" fmla="val 3534980"/>
            </a:avLst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c 43"/>
          <p:cNvSpPr/>
          <p:nvPr/>
        </p:nvSpPr>
        <p:spPr>
          <a:xfrm flipH="1">
            <a:off x="6529953" y="3352800"/>
            <a:ext cx="533400" cy="838200"/>
          </a:xfrm>
          <a:prstGeom prst="arc">
            <a:avLst>
              <a:gd name="adj1" fmla="val 6037177"/>
              <a:gd name="adj2" fmla="val 15885274"/>
            </a:avLst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c 44"/>
          <p:cNvSpPr/>
          <p:nvPr/>
        </p:nvSpPr>
        <p:spPr>
          <a:xfrm>
            <a:off x="7055604" y="3352800"/>
            <a:ext cx="533400" cy="838200"/>
          </a:xfrm>
          <a:prstGeom prst="arc">
            <a:avLst>
              <a:gd name="adj1" fmla="val 6037177"/>
              <a:gd name="adj2" fmla="val 15885274"/>
            </a:avLst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7010400" y="3810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c 45"/>
          <p:cNvSpPr/>
          <p:nvPr/>
        </p:nvSpPr>
        <p:spPr>
          <a:xfrm>
            <a:off x="2209800" y="5410200"/>
            <a:ext cx="799407" cy="838200"/>
          </a:xfrm>
          <a:prstGeom prst="arc">
            <a:avLst>
              <a:gd name="adj1" fmla="val 19977518"/>
              <a:gd name="adj2" fmla="val 5641375"/>
            </a:avLst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rc 46"/>
          <p:cNvSpPr/>
          <p:nvPr/>
        </p:nvSpPr>
        <p:spPr>
          <a:xfrm flipH="1">
            <a:off x="3589148" y="5394702"/>
            <a:ext cx="830451" cy="838200"/>
          </a:xfrm>
          <a:prstGeom prst="arc">
            <a:avLst>
              <a:gd name="adj1" fmla="val 19977518"/>
              <a:gd name="adj2" fmla="val 5641375"/>
            </a:avLst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c 47"/>
          <p:cNvSpPr/>
          <p:nvPr/>
        </p:nvSpPr>
        <p:spPr>
          <a:xfrm>
            <a:off x="5257800" y="5029200"/>
            <a:ext cx="609600" cy="670302"/>
          </a:xfrm>
          <a:prstGeom prst="arc">
            <a:avLst>
              <a:gd name="adj1" fmla="val 4564453"/>
              <a:gd name="adj2" fmla="val 15415863"/>
            </a:avLst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c 49"/>
          <p:cNvSpPr/>
          <p:nvPr/>
        </p:nvSpPr>
        <p:spPr>
          <a:xfrm flipH="1">
            <a:off x="5889357" y="5044698"/>
            <a:ext cx="570855" cy="670302"/>
          </a:xfrm>
          <a:prstGeom prst="arc">
            <a:avLst>
              <a:gd name="adj1" fmla="val 3272820"/>
              <a:gd name="adj2" fmla="val 15415863"/>
            </a:avLst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7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How do we cut open the handles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Since we are expanding the region </a:t>
            </a:r>
            <a:r>
              <a:rPr lang="en-US" dirty="0" err="1" smtClean="0"/>
              <a:t>geodesically</a:t>
            </a:r>
            <a:r>
              <a:rPr lang="en-US" dirty="0" smtClean="0"/>
              <a:t>, when two different regions merge, we have two different paths back to the seed.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8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698" y="4495800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Oval 32"/>
          <p:cNvSpPr>
            <a:spLocks noChangeAspect="1"/>
          </p:cNvSpPr>
          <p:nvPr/>
        </p:nvSpPr>
        <p:spPr>
          <a:xfrm>
            <a:off x="5806698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531556" y="6400800"/>
            <a:ext cx="783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merge</a:t>
            </a:r>
            <a:endParaRPr lang="en-US" dirty="0"/>
          </a:p>
        </p:txBody>
      </p:sp>
      <p:sp>
        <p:nvSpPr>
          <p:cNvPr id="38" name="Arc 37"/>
          <p:cNvSpPr/>
          <p:nvPr/>
        </p:nvSpPr>
        <p:spPr>
          <a:xfrm>
            <a:off x="5181600" y="5052447"/>
            <a:ext cx="685800" cy="838200"/>
          </a:xfrm>
          <a:prstGeom prst="arc">
            <a:avLst>
              <a:gd name="adj1" fmla="val 14985925"/>
              <a:gd name="adj2" fmla="val 20055337"/>
            </a:avLst>
          </a:prstGeom>
          <a:ln w="254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/>
          <p:cNvSpPr/>
          <p:nvPr/>
        </p:nvSpPr>
        <p:spPr>
          <a:xfrm flipH="1">
            <a:off x="5822196" y="5036949"/>
            <a:ext cx="685800" cy="838200"/>
          </a:xfrm>
          <a:prstGeom prst="arc">
            <a:avLst>
              <a:gd name="adj1" fmla="val 14985925"/>
              <a:gd name="adj2" fmla="val 20055337"/>
            </a:avLst>
          </a:prstGeom>
          <a:ln w="254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/>
          <p:nvPr/>
        </p:nvSpPr>
        <p:spPr>
          <a:xfrm flipH="1">
            <a:off x="5822196" y="5052447"/>
            <a:ext cx="685800" cy="639951"/>
          </a:xfrm>
          <a:prstGeom prst="arc">
            <a:avLst>
              <a:gd name="adj1" fmla="val 1037584"/>
              <a:gd name="adj2" fmla="val 3534980"/>
            </a:avLst>
          </a:prstGeom>
          <a:ln w="254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/>
          <p:cNvSpPr/>
          <p:nvPr/>
        </p:nvSpPr>
        <p:spPr>
          <a:xfrm>
            <a:off x="5097651" y="5059551"/>
            <a:ext cx="762000" cy="639951"/>
          </a:xfrm>
          <a:prstGeom prst="arc">
            <a:avLst>
              <a:gd name="adj1" fmla="val 1037584"/>
              <a:gd name="adj2" fmla="val 3534980"/>
            </a:avLst>
          </a:prstGeom>
          <a:ln w="254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5806698" y="5371455"/>
            <a:ext cx="76200" cy="762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082775" y="5401159"/>
            <a:ext cx="744588" cy="837089"/>
          </a:xfrm>
          <a:custGeom>
            <a:avLst/>
            <a:gdLst>
              <a:gd name="connsiteX0" fmla="*/ 729089 w 744588"/>
              <a:gd name="connsiteY0" fmla="*/ 0 h 837089"/>
              <a:gd name="connsiteX1" fmla="*/ 488866 w 744588"/>
              <a:gd name="connsiteY1" fmla="*/ 7749 h 837089"/>
              <a:gd name="connsiteX2" fmla="*/ 279639 w 744588"/>
              <a:gd name="connsiteY2" fmla="*/ 15499 h 837089"/>
              <a:gd name="connsiteX3" fmla="*/ 62662 w 744588"/>
              <a:gd name="connsiteY3" fmla="*/ 123987 h 837089"/>
              <a:gd name="connsiteX4" fmla="*/ 669 w 744588"/>
              <a:gd name="connsiteY4" fmla="*/ 402956 h 837089"/>
              <a:gd name="connsiteX5" fmla="*/ 62662 w 744588"/>
              <a:gd name="connsiteY5" fmla="*/ 643180 h 837089"/>
              <a:gd name="connsiteX6" fmla="*/ 442371 w 744588"/>
              <a:gd name="connsiteY6" fmla="*/ 805912 h 837089"/>
              <a:gd name="connsiteX7" fmla="*/ 744588 w 744588"/>
              <a:gd name="connsiteY7" fmla="*/ 836909 h 8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4588" h="837089">
                <a:moveTo>
                  <a:pt x="729089" y="0"/>
                </a:moveTo>
                <a:lnTo>
                  <a:pt x="488866" y="7749"/>
                </a:lnTo>
                <a:cubicBezTo>
                  <a:pt x="413958" y="10332"/>
                  <a:pt x="350673" y="-3874"/>
                  <a:pt x="279639" y="15499"/>
                </a:cubicBezTo>
                <a:cubicBezTo>
                  <a:pt x="208605" y="34872"/>
                  <a:pt x="109157" y="59411"/>
                  <a:pt x="62662" y="123987"/>
                </a:cubicBezTo>
                <a:cubicBezTo>
                  <a:pt x="16167" y="188563"/>
                  <a:pt x="669" y="316424"/>
                  <a:pt x="669" y="402956"/>
                </a:cubicBezTo>
                <a:cubicBezTo>
                  <a:pt x="669" y="489488"/>
                  <a:pt x="-10955" y="576021"/>
                  <a:pt x="62662" y="643180"/>
                </a:cubicBezTo>
                <a:cubicBezTo>
                  <a:pt x="136279" y="710339"/>
                  <a:pt x="328717" y="773624"/>
                  <a:pt x="442371" y="805912"/>
                </a:cubicBezTo>
                <a:cubicBezTo>
                  <a:pt x="556025" y="838200"/>
                  <a:pt x="650306" y="837554"/>
                  <a:pt x="744588" y="836909"/>
                </a:cubicBezTo>
              </a:path>
            </a:pathLst>
          </a:cu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 flipH="1">
            <a:off x="5849988" y="5410200"/>
            <a:ext cx="779412" cy="837089"/>
          </a:xfrm>
          <a:custGeom>
            <a:avLst/>
            <a:gdLst>
              <a:gd name="connsiteX0" fmla="*/ 729089 w 744588"/>
              <a:gd name="connsiteY0" fmla="*/ 0 h 837089"/>
              <a:gd name="connsiteX1" fmla="*/ 488866 w 744588"/>
              <a:gd name="connsiteY1" fmla="*/ 7749 h 837089"/>
              <a:gd name="connsiteX2" fmla="*/ 279639 w 744588"/>
              <a:gd name="connsiteY2" fmla="*/ 15499 h 837089"/>
              <a:gd name="connsiteX3" fmla="*/ 62662 w 744588"/>
              <a:gd name="connsiteY3" fmla="*/ 123987 h 837089"/>
              <a:gd name="connsiteX4" fmla="*/ 669 w 744588"/>
              <a:gd name="connsiteY4" fmla="*/ 402956 h 837089"/>
              <a:gd name="connsiteX5" fmla="*/ 62662 w 744588"/>
              <a:gd name="connsiteY5" fmla="*/ 643180 h 837089"/>
              <a:gd name="connsiteX6" fmla="*/ 442371 w 744588"/>
              <a:gd name="connsiteY6" fmla="*/ 805912 h 837089"/>
              <a:gd name="connsiteX7" fmla="*/ 744588 w 744588"/>
              <a:gd name="connsiteY7" fmla="*/ 836909 h 8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4588" h="837089">
                <a:moveTo>
                  <a:pt x="729089" y="0"/>
                </a:moveTo>
                <a:lnTo>
                  <a:pt x="488866" y="7749"/>
                </a:lnTo>
                <a:cubicBezTo>
                  <a:pt x="413958" y="10332"/>
                  <a:pt x="350673" y="-3874"/>
                  <a:pt x="279639" y="15499"/>
                </a:cubicBezTo>
                <a:cubicBezTo>
                  <a:pt x="208605" y="34872"/>
                  <a:pt x="109157" y="59411"/>
                  <a:pt x="62662" y="123987"/>
                </a:cubicBezTo>
                <a:cubicBezTo>
                  <a:pt x="16167" y="188563"/>
                  <a:pt x="669" y="316424"/>
                  <a:pt x="669" y="402956"/>
                </a:cubicBezTo>
                <a:cubicBezTo>
                  <a:pt x="669" y="489488"/>
                  <a:pt x="-10955" y="576021"/>
                  <a:pt x="62662" y="643180"/>
                </a:cubicBezTo>
                <a:cubicBezTo>
                  <a:pt x="136279" y="710339"/>
                  <a:pt x="328717" y="773624"/>
                  <a:pt x="442371" y="805912"/>
                </a:cubicBezTo>
                <a:cubicBezTo>
                  <a:pt x="556025" y="838200"/>
                  <a:pt x="650306" y="837554"/>
                  <a:pt x="744588" y="836909"/>
                </a:cubicBezTo>
              </a:path>
            </a:pathLst>
          </a:cu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How do we cut open the handles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Since we are expanding the region </a:t>
            </a:r>
            <a:r>
              <a:rPr lang="en-US" dirty="0" err="1" smtClean="0"/>
              <a:t>geodesically</a:t>
            </a:r>
            <a:r>
              <a:rPr lang="en-US" dirty="0" smtClean="0"/>
              <a:t>, when two different regions merge, we have two different paths back to the seed.</a:t>
            </a:r>
          </a:p>
          <a:p>
            <a:pPr marL="0" indent="0">
              <a:buNone/>
            </a:pPr>
            <a:r>
              <a:rPr lang="en-US" dirty="0" smtClean="0"/>
              <a:t>Combining these two paths we get a closed loop around the handle.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8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698" y="4495800"/>
            <a:ext cx="2346702" cy="234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Oval 32"/>
          <p:cNvSpPr>
            <a:spLocks noChangeAspect="1"/>
          </p:cNvSpPr>
          <p:nvPr/>
        </p:nvSpPr>
        <p:spPr>
          <a:xfrm>
            <a:off x="5806698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531556" y="6400800"/>
            <a:ext cx="783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merge</a:t>
            </a:r>
            <a:endParaRPr lang="en-US" dirty="0"/>
          </a:p>
        </p:txBody>
      </p:sp>
      <p:sp>
        <p:nvSpPr>
          <p:cNvPr id="38" name="Arc 37"/>
          <p:cNvSpPr/>
          <p:nvPr/>
        </p:nvSpPr>
        <p:spPr>
          <a:xfrm>
            <a:off x="5181600" y="5052447"/>
            <a:ext cx="685800" cy="838200"/>
          </a:xfrm>
          <a:prstGeom prst="arc">
            <a:avLst>
              <a:gd name="adj1" fmla="val 14985925"/>
              <a:gd name="adj2" fmla="val 20055337"/>
            </a:avLst>
          </a:prstGeom>
          <a:ln w="254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/>
          <p:cNvSpPr/>
          <p:nvPr/>
        </p:nvSpPr>
        <p:spPr>
          <a:xfrm flipH="1">
            <a:off x="5822196" y="5036949"/>
            <a:ext cx="685800" cy="838200"/>
          </a:xfrm>
          <a:prstGeom prst="arc">
            <a:avLst>
              <a:gd name="adj1" fmla="val 14985925"/>
              <a:gd name="adj2" fmla="val 20055337"/>
            </a:avLst>
          </a:prstGeom>
          <a:ln w="254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/>
          <p:nvPr/>
        </p:nvSpPr>
        <p:spPr>
          <a:xfrm flipH="1">
            <a:off x="5822196" y="5052447"/>
            <a:ext cx="685800" cy="639951"/>
          </a:xfrm>
          <a:prstGeom prst="arc">
            <a:avLst>
              <a:gd name="adj1" fmla="val 1037584"/>
              <a:gd name="adj2" fmla="val 3534980"/>
            </a:avLst>
          </a:prstGeom>
          <a:ln w="254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/>
          <p:cNvSpPr/>
          <p:nvPr/>
        </p:nvSpPr>
        <p:spPr>
          <a:xfrm>
            <a:off x="5097651" y="5059551"/>
            <a:ext cx="762000" cy="639951"/>
          </a:xfrm>
          <a:prstGeom prst="arc">
            <a:avLst>
              <a:gd name="adj1" fmla="val 1037584"/>
              <a:gd name="adj2" fmla="val 3534980"/>
            </a:avLst>
          </a:prstGeom>
          <a:ln w="2540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5806698" y="5371455"/>
            <a:ext cx="76200" cy="762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082775" y="5401159"/>
            <a:ext cx="744588" cy="837089"/>
          </a:xfrm>
          <a:custGeom>
            <a:avLst/>
            <a:gdLst>
              <a:gd name="connsiteX0" fmla="*/ 729089 w 744588"/>
              <a:gd name="connsiteY0" fmla="*/ 0 h 837089"/>
              <a:gd name="connsiteX1" fmla="*/ 488866 w 744588"/>
              <a:gd name="connsiteY1" fmla="*/ 7749 h 837089"/>
              <a:gd name="connsiteX2" fmla="*/ 279639 w 744588"/>
              <a:gd name="connsiteY2" fmla="*/ 15499 h 837089"/>
              <a:gd name="connsiteX3" fmla="*/ 62662 w 744588"/>
              <a:gd name="connsiteY3" fmla="*/ 123987 h 837089"/>
              <a:gd name="connsiteX4" fmla="*/ 669 w 744588"/>
              <a:gd name="connsiteY4" fmla="*/ 402956 h 837089"/>
              <a:gd name="connsiteX5" fmla="*/ 62662 w 744588"/>
              <a:gd name="connsiteY5" fmla="*/ 643180 h 837089"/>
              <a:gd name="connsiteX6" fmla="*/ 442371 w 744588"/>
              <a:gd name="connsiteY6" fmla="*/ 805912 h 837089"/>
              <a:gd name="connsiteX7" fmla="*/ 744588 w 744588"/>
              <a:gd name="connsiteY7" fmla="*/ 836909 h 8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4588" h="837089">
                <a:moveTo>
                  <a:pt x="729089" y="0"/>
                </a:moveTo>
                <a:lnTo>
                  <a:pt x="488866" y="7749"/>
                </a:lnTo>
                <a:cubicBezTo>
                  <a:pt x="413958" y="10332"/>
                  <a:pt x="350673" y="-3874"/>
                  <a:pt x="279639" y="15499"/>
                </a:cubicBezTo>
                <a:cubicBezTo>
                  <a:pt x="208605" y="34872"/>
                  <a:pt x="109157" y="59411"/>
                  <a:pt x="62662" y="123987"/>
                </a:cubicBezTo>
                <a:cubicBezTo>
                  <a:pt x="16167" y="188563"/>
                  <a:pt x="669" y="316424"/>
                  <a:pt x="669" y="402956"/>
                </a:cubicBezTo>
                <a:cubicBezTo>
                  <a:pt x="669" y="489488"/>
                  <a:pt x="-10955" y="576021"/>
                  <a:pt x="62662" y="643180"/>
                </a:cubicBezTo>
                <a:cubicBezTo>
                  <a:pt x="136279" y="710339"/>
                  <a:pt x="328717" y="773624"/>
                  <a:pt x="442371" y="805912"/>
                </a:cubicBezTo>
                <a:cubicBezTo>
                  <a:pt x="556025" y="838200"/>
                  <a:pt x="650306" y="837554"/>
                  <a:pt x="744588" y="836909"/>
                </a:cubicBezTo>
              </a:path>
            </a:pathLst>
          </a:cu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 flipH="1">
            <a:off x="5849988" y="5410200"/>
            <a:ext cx="779412" cy="837089"/>
          </a:xfrm>
          <a:custGeom>
            <a:avLst/>
            <a:gdLst>
              <a:gd name="connsiteX0" fmla="*/ 729089 w 744588"/>
              <a:gd name="connsiteY0" fmla="*/ 0 h 837089"/>
              <a:gd name="connsiteX1" fmla="*/ 488866 w 744588"/>
              <a:gd name="connsiteY1" fmla="*/ 7749 h 837089"/>
              <a:gd name="connsiteX2" fmla="*/ 279639 w 744588"/>
              <a:gd name="connsiteY2" fmla="*/ 15499 h 837089"/>
              <a:gd name="connsiteX3" fmla="*/ 62662 w 744588"/>
              <a:gd name="connsiteY3" fmla="*/ 123987 h 837089"/>
              <a:gd name="connsiteX4" fmla="*/ 669 w 744588"/>
              <a:gd name="connsiteY4" fmla="*/ 402956 h 837089"/>
              <a:gd name="connsiteX5" fmla="*/ 62662 w 744588"/>
              <a:gd name="connsiteY5" fmla="*/ 643180 h 837089"/>
              <a:gd name="connsiteX6" fmla="*/ 442371 w 744588"/>
              <a:gd name="connsiteY6" fmla="*/ 805912 h 837089"/>
              <a:gd name="connsiteX7" fmla="*/ 744588 w 744588"/>
              <a:gd name="connsiteY7" fmla="*/ 836909 h 8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4588" h="837089">
                <a:moveTo>
                  <a:pt x="729089" y="0"/>
                </a:moveTo>
                <a:lnTo>
                  <a:pt x="488866" y="7749"/>
                </a:lnTo>
                <a:cubicBezTo>
                  <a:pt x="413958" y="10332"/>
                  <a:pt x="350673" y="-3874"/>
                  <a:pt x="279639" y="15499"/>
                </a:cubicBezTo>
                <a:cubicBezTo>
                  <a:pt x="208605" y="34872"/>
                  <a:pt x="109157" y="59411"/>
                  <a:pt x="62662" y="123987"/>
                </a:cubicBezTo>
                <a:cubicBezTo>
                  <a:pt x="16167" y="188563"/>
                  <a:pt x="669" y="316424"/>
                  <a:pt x="669" y="402956"/>
                </a:cubicBezTo>
                <a:cubicBezTo>
                  <a:pt x="669" y="489488"/>
                  <a:pt x="-10955" y="576021"/>
                  <a:pt x="62662" y="643180"/>
                </a:cubicBezTo>
                <a:cubicBezTo>
                  <a:pt x="136279" y="710339"/>
                  <a:pt x="328717" y="773624"/>
                  <a:pt x="442371" y="805912"/>
                </a:cubicBezTo>
                <a:cubicBezTo>
                  <a:pt x="556025" y="838200"/>
                  <a:pt x="650306" y="837554"/>
                  <a:pt x="744588" y="836909"/>
                </a:cubicBezTo>
              </a:path>
            </a:pathLst>
          </a:cu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7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Closing Holes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Barequet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et al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., 1998]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Removing Loops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Guskov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and Wood, 2001]</a:t>
            </a:r>
          </a:p>
          <a:p>
            <a:r>
              <a:rPr lang="en-US" dirty="0" smtClean="0"/>
              <a:t>Sealing Polygon Soups </a:t>
            </a:r>
            <a:r>
              <a:rPr lang="en-US" sz="2400" dirty="0" smtClean="0"/>
              <a:t>[</a:t>
            </a:r>
            <a:r>
              <a:rPr lang="en-US" sz="2400" dirty="0" err="1" smtClean="0"/>
              <a:t>Murali</a:t>
            </a:r>
            <a:r>
              <a:rPr lang="en-US" sz="2400" dirty="0" smtClean="0"/>
              <a:t> and Funkhouser, 1997]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18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polygon soup, fit a water-tight model to the soup.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77356" y="6324600"/>
            <a:ext cx="305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Murali</a:t>
            </a:r>
            <a:r>
              <a:rPr lang="en-US" dirty="0" smtClean="0"/>
              <a:t> and Funkhouser, 1997]</a:t>
            </a:r>
            <a:endParaRPr lang="en-US" dirty="0"/>
          </a:p>
        </p:txBody>
      </p:sp>
      <p:pic>
        <p:nvPicPr>
          <p:cNvPr id="404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19450"/>
            <a:ext cx="2975943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4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115" y="3215640"/>
            <a:ext cx="2979885" cy="288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4419600" y="45720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3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Closing Holes </a:t>
            </a:r>
            <a:r>
              <a:rPr lang="en-US" sz="2400" dirty="0" smtClean="0"/>
              <a:t>[</a:t>
            </a:r>
            <a:r>
              <a:rPr lang="en-US" sz="2400" dirty="0" err="1" smtClean="0"/>
              <a:t>Barequet</a:t>
            </a:r>
            <a:r>
              <a:rPr lang="en-US" sz="2400" dirty="0" smtClean="0"/>
              <a:t> </a:t>
            </a:r>
            <a:r>
              <a:rPr lang="en-US" sz="2400" i="1" dirty="0" smtClean="0"/>
              <a:t>et al</a:t>
            </a:r>
            <a:r>
              <a:rPr lang="en-US" sz="2400" dirty="0" smtClean="0"/>
              <a:t>., 1998]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Removing Loops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Guskov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and Wood, 2001]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Sealing Polygon Soups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Murali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and Funkhouser, 1997]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8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Use the polygon soup to define a</a:t>
            </a:r>
            <a:br>
              <a:rPr lang="en-US" dirty="0" smtClean="0"/>
            </a:br>
            <a:r>
              <a:rPr lang="en-US" dirty="0" smtClean="0"/>
              <a:t>partition of 3D space into disjoint cells.</a:t>
            </a:r>
          </a:p>
          <a:p>
            <a:pPr lvl="1"/>
            <a:r>
              <a:rPr lang="en-US" dirty="0" smtClean="0"/>
              <a:t>Label each cell as interior or exterio</a:t>
            </a:r>
            <a:r>
              <a:rPr lang="en-US" dirty="0" smtClean="0"/>
              <a:t>r.</a:t>
            </a:r>
          </a:p>
          <a:p>
            <a:pPr lvl="1"/>
            <a:r>
              <a:rPr lang="en-US" dirty="0" smtClean="0"/>
              <a:t>Extract the boundary between interior</a:t>
            </a:r>
            <a:br>
              <a:rPr lang="en-US" dirty="0" smtClean="0"/>
            </a:br>
            <a:r>
              <a:rPr lang="en-US" dirty="0" smtClean="0"/>
              <a:t>and exterior cells.</a:t>
            </a:r>
            <a:endParaRPr lang="en-US" dirty="0"/>
          </a:p>
        </p:txBody>
      </p:sp>
      <p:pic>
        <p:nvPicPr>
          <p:cNvPr id="405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295400"/>
            <a:ext cx="2162908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236460" y="6564868"/>
            <a:ext cx="305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Murali</a:t>
            </a:r>
            <a:r>
              <a:rPr lang="en-US" dirty="0" smtClean="0"/>
              <a:t> and Funkhouser, 1997]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92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Use the polygon soup to define a</a:t>
            </a:r>
            <a:br>
              <a:rPr lang="en-US" dirty="0" smtClean="0"/>
            </a:br>
            <a:r>
              <a:rPr lang="en-US" dirty="0" smtClean="0"/>
              <a:t>partition of 3D space into disjoint cells.</a:t>
            </a:r>
          </a:p>
          <a:p>
            <a:pPr lvl="1"/>
            <a:r>
              <a:rPr lang="en-US" dirty="0" smtClean="0"/>
              <a:t>Label each cell as interior or exterio</a:t>
            </a:r>
            <a:r>
              <a:rPr lang="en-US" dirty="0" smtClean="0"/>
              <a:t>r.</a:t>
            </a:r>
          </a:p>
          <a:p>
            <a:pPr lvl="1"/>
            <a:r>
              <a:rPr lang="en-US" dirty="0" smtClean="0"/>
              <a:t>Extract the boundary between interior</a:t>
            </a:r>
            <a:br>
              <a:rPr lang="en-US" dirty="0" smtClean="0"/>
            </a:br>
            <a:r>
              <a:rPr lang="en-US" dirty="0" smtClean="0"/>
              <a:t>and exterior cells.</a:t>
            </a:r>
            <a:endParaRPr lang="en-US" dirty="0"/>
          </a:p>
          <a:p>
            <a:pPr marL="57150" indent="0">
              <a:buNone/>
            </a:pPr>
            <a:r>
              <a:rPr lang="en-US" dirty="0" smtClean="0"/>
              <a:t>Q1: How do we partition space?</a:t>
            </a:r>
          </a:p>
          <a:p>
            <a:pPr marL="57150" indent="0">
              <a:buNone/>
            </a:pPr>
            <a:r>
              <a:rPr lang="en-US" dirty="0" smtClean="0"/>
              <a:t>Q2: How we assign labels?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295400"/>
            <a:ext cx="2162908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36460" y="6564868"/>
            <a:ext cx="305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Murali</a:t>
            </a:r>
            <a:r>
              <a:rPr lang="en-US" dirty="0" smtClean="0"/>
              <a:t> and Funkhouser, 1997]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86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Partitioning Space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Construct a BSP tree, using the polygons in the polygon soup to define the splitting planes (prioritized by area) and track the adjacency graph.</a:t>
            </a:r>
            <a:endParaRPr lang="en-US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86200"/>
            <a:ext cx="307657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41630"/>
            <a:ext cx="3526838" cy="183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Down Arrow 10"/>
          <p:cNvSpPr/>
          <p:nvPr/>
        </p:nvSpPr>
        <p:spPr>
          <a:xfrm>
            <a:off x="2286000" y="5181600"/>
            <a:ext cx="315619" cy="4197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940" y="3810000"/>
            <a:ext cx="2870577" cy="1664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410200"/>
            <a:ext cx="291465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236460" y="6564868"/>
            <a:ext cx="305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Murali</a:t>
            </a:r>
            <a:r>
              <a:rPr lang="en-US" dirty="0" smtClean="0"/>
              <a:t> and Funkhouser, 1997]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4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Partitioning Space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Leaves of the BSP tree correspond to the (convex) cells of the partition.</a:t>
            </a:r>
          </a:p>
          <a:p>
            <a:pPr marL="0" indent="0">
              <a:buNone/>
            </a:pPr>
            <a:r>
              <a:rPr lang="en-US" dirty="0" smtClean="0"/>
              <a:t>Links in the adjacency graph represents shared (convex) boundaries</a:t>
            </a:r>
            <a:endParaRPr lang="en-US" dirty="0" smtClean="0"/>
          </a:p>
        </p:txBody>
      </p:sp>
      <p:pic>
        <p:nvPicPr>
          <p:cNvPr id="40653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41630"/>
            <a:ext cx="3526838" cy="183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940" y="3810000"/>
            <a:ext cx="2870577" cy="1664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410200"/>
            <a:ext cx="291465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236460" y="6564868"/>
            <a:ext cx="305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Murali</a:t>
            </a:r>
            <a:r>
              <a:rPr lang="en-US" dirty="0" smtClean="0"/>
              <a:t> and Funkhouser, 1997]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36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Partitioning Space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To each (bounded) link we can associate the measure of opacity/transparency.</a:t>
            </a:r>
          </a:p>
        </p:txBody>
      </p:sp>
      <p:pic>
        <p:nvPicPr>
          <p:cNvPr id="40653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41630"/>
            <a:ext cx="3526838" cy="183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940" y="3810000"/>
            <a:ext cx="2870577" cy="1664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410200"/>
            <a:ext cx="291465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36460" y="6564868"/>
            <a:ext cx="305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Murali</a:t>
            </a:r>
            <a:r>
              <a:rPr lang="en-US" dirty="0" smtClean="0"/>
              <a:t> and Funkhouser, 1997]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91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Assigning Labels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Any BSP leaf node with an unbounded face (link) must be exterior to the surface.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0653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41630"/>
            <a:ext cx="3526838" cy="183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410200"/>
            <a:ext cx="291465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36460" y="6564868"/>
            <a:ext cx="305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Murali</a:t>
            </a:r>
            <a:r>
              <a:rPr lang="en-US" dirty="0" smtClean="0"/>
              <a:t> and Funkhouser, 1997]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02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Assigning Labels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Any BSP leaf node with an unbounded face (link) must be exterior to the surface.</a:t>
            </a:r>
          </a:p>
          <a:p>
            <a:pPr lvl="1"/>
            <a:r>
              <a:rPr lang="en-US" dirty="0" smtClean="0"/>
              <a:t>If two cells share a boundary that is transparent, they are likely to be assigned the same labels.</a:t>
            </a:r>
          </a:p>
          <a:p>
            <a:pPr lvl="1"/>
            <a:r>
              <a:rPr lang="en-US" dirty="0" smtClean="0"/>
              <a:t>If two cells share a boundary that is opaque, they are likely to be assigned different labels.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41630"/>
            <a:ext cx="3526838" cy="183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410200"/>
            <a:ext cx="291465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236460" y="6564868"/>
            <a:ext cx="305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Murali</a:t>
            </a:r>
            <a:r>
              <a:rPr lang="en-US" dirty="0" smtClean="0"/>
              <a:t> and Funkhouser, 1997]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21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Solve for soft assignments which are consistent with opacity.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41630"/>
            <a:ext cx="3526838" cy="183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410200"/>
            <a:ext cx="291465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236460" y="6564868"/>
            <a:ext cx="305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Murali</a:t>
            </a:r>
            <a:r>
              <a:rPr lang="en-US" dirty="0" smtClean="0"/>
              <a:t> and Funkhouser, 1997]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26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Linear System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That is, </a:t>
            </a:r>
            <a:r>
              <a:rPr lang="en-US" i="1" dirty="0" err="1"/>
              <a:t>s</a:t>
            </a:r>
            <a:r>
              <a:rPr lang="en-US" i="1" baseline="-25000" dirty="0" err="1"/>
              <a:t>i</a:t>
            </a:r>
            <a:r>
              <a:rPr lang="en-US" dirty="0"/>
              <a:t> should be the area-weighted </a:t>
            </a:r>
            <a:r>
              <a:rPr lang="en-US" dirty="0" smtClean="0"/>
              <a:t>combination of </a:t>
            </a:r>
            <a:r>
              <a:rPr lang="en-US" dirty="0"/>
              <a:t>its neighbors, with positive weights if the boundary is mostly transparent and negative weights if its mostly opaque.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697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Linear System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That is, </a:t>
            </a:r>
            <a:r>
              <a:rPr lang="en-US" i="1" dirty="0" err="1"/>
              <a:t>s</a:t>
            </a:r>
            <a:r>
              <a:rPr lang="en-US" i="1" baseline="-25000" dirty="0" err="1"/>
              <a:t>i</a:t>
            </a:r>
            <a:r>
              <a:rPr lang="en-US" dirty="0"/>
              <a:t> should be the area-weighted combination of its neighbors, with positive weights if the boundary is mostly transparent and negative weights if its mostly opaque.</a:t>
            </a:r>
          </a:p>
          <a:p>
            <a:pPr marL="0" indent="0">
              <a:buNone/>
            </a:pPr>
            <a:r>
              <a:rPr lang="en-US" dirty="0" smtClean="0"/>
              <a:t>Formally, if </a:t>
            </a:r>
            <a:r>
              <a:rPr lang="en-US" i="1" dirty="0" err="1"/>
              <a:t>s</a:t>
            </a:r>
            <a:r>
              <a:rPr lang="en-US" i="1" baseline="-25000" dirty="0" err="1"/>
              <a:t>i</a:t>
            </a:r>
            <a:r>
              <a:rPr lang="en-US" dirty="0">
                <a:sym typeface="Symbol"/>
              </a:rPr>
              <a:t>[-1,1]</a:t>
            </a:r>
            <a:r>
              <a:rPr lang="en-US" dirty="0"/>
              <a:t> is the assignment of leaf node </a:t>
            </a:r>
            <a:r>
              <a:rPr lang="en-US" i="1" dirty="0"/>
              <a:t>i</a:t>
            </a:r>
            <a:r>
              <a:rPr lang="en-US" dirty="0"/>
              <a:t>, and </a:t>
            </a:r>
            <a:r>
              <a:rPr lang="en-US" i="1" dirty="0"/>
              <a:t>A</a:t>
            </a:r>
            <a:r>
              <a:rPr lang="en-US" i="1" baseline="-25000" dirty="0"/>
              <a:t>i</a:t>
            </a:r>
            <a:r>
              <a:rPr lang="en-US" dirty="0"/>
              <a:t> is its surface area, then it should satisfy the property: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2252352"/>
              </p:ext>
            </p:extLst>
          </p:nvPr>
        </p:nvGraphicFramePr>
        <p:xfrm>
          <a:off x="3276600" y="5791200"/>
          <a:ext cx="2560637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07" name="Equation" r:id="rId3" imgW="1269720" imgH="431640" progId="Equation.3">
                  <p:embed/>
                </p:oleObj>
              </mc:Choice>
              <mc:Fallback>
                <p:oleObj name="Equation" r:id="rId3" imgW="12697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791200"/>
                        <a:ext cx="2560637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087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polygon on in 3D, find a triangulation that minimizes area/dihedral-angle/etc.</a:t>
            </a:r>
            <a:endParaRPr lang="en-US" dirty="0"/>
          </a:p>
        </p:txBody>
      </p:sp>
      <p:pic>
        <p:nvPicPr>
          <p:cNvPr id="387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3581400"/>
            <a:ext cx="5405437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77356" y="6324600"/>
            <a:ext cx="395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</a:t>
            </a:r>
            <a:r>
              <a:rPr lang="en-US" i="1" dirty="0" smtClean="0"/>
              <a:t>et al</a:t>
            </a:r>
            <a:r>
              <a:rPr lang="en-US" dirty="0" smtClean="0"/>
              <a:t>., Polygon Mesh Processing]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267200" y="51054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2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Linear System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This is a sparse linear system, which we can solve to get the assignments.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349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Reconstruction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Label all leaf nodes with assignment </a:t>
            </a:r>
            <a:r>
              <a:rPr lang="en-US" i="1" dirty="0" err="1" smtClean="0"/>
              <a:t>s</a:t>
            </a:r>
            <a:r>
              <a:rPr lang="en-US" i="1" baseline="-25000" dirty="0" err="1" smtClean="0"/>
              <a:t>i</a:t>
            </a:r>
            <a:r>
              <a:rPr lang="en-US" dirty="0" smtClean="0"/>
              <a:t>&gt;0 as interior and </a:t>
            </a:r>
            <a:r>
              <a:rPr lang="en-US" i="1" dirty="0" smtClean="0"/>
              <a:t>s</a:t>
            </a:r>
            <a:r>
              <a:rPr lang="en-US" i="1" baseline="-25000" dirty="0" smtClean="0"/>
              <a:t>i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0 as exterior.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9202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Reconstruction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Label all leaf nodes with assignment </a:t>
            </a:r>
            <a:r>
              <a:rPr lang="en-US" i="1" dirty="0" err="1" smtClean="0"/>
              <a:t>s</a:t>
            </a:r>
            <a:r>
              <a:rPr lang="en-US" i="1" baseline="-25000" dirty="0" err="1" smtClean="0"/>
              <a:t>i</a:t>
            </a:r>
            <a:r>
              <a:rPr lang="en-US" dirty="0" smtClean="0"/>
              <a:t>&gt;0 as interior and </a:t>
            </a:r>
            <a:r>
              <a:rPr lang="en-US" i="1" dirty="0" smtClean="0"/>
              <a:t>s</a:t>
            </a:r>
            <a:r>
              <a:rPr lang="en-US" i="1" baseline="-25000" dirty="0" smtClean="0"/>
              <a:t>i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0 as exterior.</a:t>
            </a:r>
          </a:p>
          <a:p>
            <a:pPr marL="0" indent="0">
              <a:buNone/>
            </a:pPr>
            <a:r>
              <a:rPr lang="en-US" dirty="0" smtClean="0"/>
              <a:t>Define the water-tight surface to be the union of boundaries between interior and exterior cells.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675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Sealing Polygon Soups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Reconstruction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Label all leaf nodes with assignment </a:t>
            </a:r>
            <a:r>
              <a:rPr lang="en-US" i="1" dirty="0" err="1" smtClean="0"/>
              <a:t>s</a:t>
            </a:r>
            <a:r>
              <a:rPr lang="en-US" i="1" baseline="-25000" dirty="0" err="1" smtClean="0"/>
              <a:t>i</a:t>
            </a:r>
            <a:r>
              <a:rPr lang="en-US" dirty="0" smtClean="0"/>
              <a:t>&gt;0 as interior and </a:t>
            </a:r>
            <a:r>
              <a:rPr lang="en-US" i="1" dirty="0" smtClean="0"/>
              <a:t>s</a:t>
            </a:r>
            <a:r>
              <a:rPr lang="en-US" i="1" baseline="-25000" dirty="0" smtClean="0"/>
              <a:t>i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0 as exterior.</a:t>
            </a:r>
          </a:p>
          <a:p>
            <a:pPr marL="0" indent="0">
              <a:buNone/>
            </a:pPr>
            <a:r>
              <a:rPr lang="en-US" dirty="0" smtClean="0"/>
              <a:t>Define the water-tight surface to be the union of boundaries between interior and exterior cells.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133600" y="4334470"/>
            <a:ext cx="4876800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approach has a very similar feel to the approaches we have seen for harmonic maps, only the weights sum to a value in the range [-1,1].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272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Problem Statement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set of points, </a:t>
            </a:r>
            <a:r>
              <a:rPr lang="en-US" i="1" dirty="0" smtClean="0"/>
              <a:t>P</a:t>
            </a:r>
            <a:r>
              <a:rPr lang="en-US" dirty="0" smtClean="0"/>
              <a:t>={</a:t>
            </a:r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r>
              <a:rPr lang="en-US" dirty="0" smtClean="0"/>
              <a:t>,…,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r>
              <a:rPr lang="en-US" dirty="0" smtClean="0"/>
              <a:t>}, find the area/dihedral-angle/etc. minimizing set of triangles whose vertices are in </a:t>
            </a:r>
            <a:r>
              <a:rPr lang="en-US" i="1" dirty="0" smtClean="0"/>
              <a:t>P</a:t>
            </a:r>
            <a:r>
              <a:rPr lang="en-US" dirty="0" smtClean="0"/>
              <a:t> and satisfy:</a:t>
            </a:r>
          </a:p>
          <a:p>
            <a:r>
              <a:rPr lang="en-US" dirty="0" smtClean="0"/>
              <a:t>The edge {</a:t>
            </a:r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dirty="0" smtClean="0"/>
              <a:t>,</a:t>
            </a:r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baseline="-25000" dirty="0" smtClean="0"/>
              <a:t>+1</a:t>
            </a:r>
            <a:r>
              <a:rPr lang="en-US" dirty="0" smtClean="0"/>
              <a:t>} appears in exactly one triangle.</a:t>
            </a:r>
            <a:endParaRPr lang="en-US" dirty="0"/>
          </a:p>
          <a:p>
            <a:r>
              <a:rPr lang="en-US" dirty="0" smtClean="0"/>
              <a:t>Any other edge is shared by exactly two triangles.</a:t>
            </a:r>
          </a:p>
        </p:txBody>
      </p:sp>
    </p:spTree>
    <p:extLst>
      <p:ext uri="{BB962C8B-B14F-4D97-AF65-F5344CB8AC3E}">
        <p14:creationId xmlns:p14="http://schemas.microsoft.com/office/powerpoint/2010/main" val="145946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Observation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For any edge {</a:t>
            </a:r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dirty="0" smtClean="0"/>
              <a:t>,</a:t>
            </a:r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baseline="-25000" dirty="0" smtClean="0"/>
              <a:t>+1</a:t>
            </a:r>
            <a:r>
              <a:rPr lang="en-US" dirty="0" smtClean="0"/>
              <a:t>}, there hast to be one triangle in the triangulation </a:t>
            </a:r>
            <a:r>
              <a:rPr lang="en-US" dirty="0" smtClean="0"/>
              <a:t>containing {</a:t>
            </a:r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dirty="0" smtClean="0"/>
              <a:t>,</a:t>
            </a:r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baseline="-25000" dirty="0" smtClean="0"/>
              <a:t>+1</a:t>
            </a:r>
            <a:r>
              <a:rPr lang="en-US" dirty="0" smtClean="0"/>
              <a:t>}.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2" name="Freeform 41"/>
          <p:cNvSpPr/>
          <p:nvPr/>
        </p:nvSpPr>
        <p:spPr>
          <a:xfrm>
            <a:off x="3365715" y="4610790"/>
            <a:ext cx="2440983" cy="2007031"/>
          </a:xfrm>
          <a:custGeom>
            <a:avLst/>
            <a:gdLst>
              <a:gd name="connsiteX0" fmla="*/ 0 w 2440983"/>
              <a:gd name="connsiteY0" fmla="*/ 581186 h 2007031"/>
              <a:gd name="connsiteX1" fmla="*/ 728421 w 2440983"/>
              <a:gd name="connsiteY1" fmla="*/ 0 h 2007031"/>
              <a:gd name="connsiteX2" fmla="*/ 1906292 w 2440983"/>
              <a:gd name="connsiteY2" fmla="*/ 69742 h 2007031"/>
              <a:gd name="connsiteX3" fmla="*/ 2394488 w 2440983"/>
              <a:gd name="connsiteY3" fmla="*/ 511444 h 2007031"/>
              <a:gd name="connsiteX4" fmla="*/ 2440983 w 2440983"/>
              <a:gd name="connsiteY4" fmla="*/ 1650570 h 2007031"/>
              <a:gd name="connsiteX5" fmla="*/ 1828800 w 2440983"/>
              <a:gd name="connsiteY5" fmla="*/ 1449092 h 2007031"/>
              <a:gd name="connsiteX6" fmla="*/ 511444 w 2440983"/>
              <a:gd name="connsiteY6" fmla="*/ 2007031 h 2007031"/>
              <a:gd name="connsiteX7" fmla="*/ 1379349 w 2440983"/>
              <a:gd name="connsiteY7" fmla="*/ 588936 h 2007031"/>
              <a:gd name="connsiteX8" fmla="*/ 1433593 w 2440983"/>
              <a:gd name="connsiteY8" fmla="*/ 1239864 h 2007031"/>
              <a:gd name="connsiteX9" fmla="*/ 1914041 w 2440983"/>
              <a:gd name="connsiteY9" fmla="*/ 914400 h 2007031"/>
              <a:gd name="connsiteX10" fmla="*/ 1030638 w 2440983"/>
              <a:gd name="connsiteY10" fmla="*/ 255722 h 2007031"/>
              <a:gd name="connsiteX11" fmla="*/ 294468 w 2440983"/>
              <a:gd name="connsiteY11" fmla="*/ 1464590 h 2007031"/>
              <a:gd name="connsiteX12" fmla="*/ 426204 w 2440983"/>
              <a:gd name="connsiteY12" fmla="*/ 728420 h 2007031"/>
              <a:gd name="connsiteX13" fmla="*/ 0 w 2440983"/>
              <a:gd name="connsiteY13" fmla="*/ 581186 h 200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40983" h="2007031">
                <a:moveTo>
                  <a:pt x="0" y="581186"/>
                </a:moveTo>
                <a:lnTo>
                  <a:pt x="728421" y="0"/>
                </a:lnTo>
                <a:lnTo>
                  <a:pt x="1906292" y="69742"/>
                </a:lnTo>
                <a:lnTo>
                  <a:pt x="2394488" y="511444"/>
                </a:lnTo>
                <a:lnTo>
                  <a:pt x="2440983" y="1650570"/>
                </a:lnTo>
                <a:lnTo>
                  <a:pt x="1828800" y="1449092"/>
                </a:lnTo>
                <a:lnTo>
                  <a:pt x="511444" y="2007031"/>
                </a:lnTo>
                <a:lnTo>
                  <a:pt x="1379349" y="588936"/>
                </a:lnTo>
                <a:lnTo>
                  <a:pt x="1433593" y="1239864"/>
                </a:lnTo>
                <a:lnTo>
                  <a:pt x="1914041" y="914400"/>
                </a:lnTo>
                <a:lnTo>
                  <a:pt x="1030638" y="255722"/>
                </a:lnTo>
                <a:lnTo>
                  <a:pt x="294468" y="1464590"/>
                </a:lnTo>
                <a:lnTo>
                  <a:pt x="426204" y="728420"/>
                </a:lnTo>
                <a:lnTo>
                  <a:pt x="0" y="581186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4061847" y="45836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3352800" y="5140315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3733800" y="5292715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3626604" y="601597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4366647" y="484197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4701153" y="520101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4769604" y="58028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5242302" y="54980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3870702" y="65648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5181600" y="60314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745996" y="619936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715000" y="50408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5257800" y="46598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3886200" y="656486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endParaRPr lang="en-US" i="1" baseline="-25000" dirty="0"/>
          </a:p>
        </p:txBody>
      </p:sp>
      <p:sp>
        <p:nvSpPr>
          <p:cNvPr id="57" name="TextBox 56"/>
          <p:cNvSpPr txBox="1"/>
          <p:nvPr/>
        </p:nvSpPr>
        <p:spPr>
          <a:xfrm>
            <a:off x="5029200" y="603146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8" name="TextBox 57"/>
          <p:cNvSpPr txBox="1"/>
          <p:nvPr/>
        </p:nvSpPr>
        <p:spPr>
          <a:xfrm>
            <a:off x="5257800" y="43550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endParaRPr lang="en-US" i="1" baseline="-25000" dirty="0"/>
          </a:p>
        </p:txBody>
      </p:sp>
      <p:sp>
        <p:nvSpPr>
          <p:cNvPr id="59" name="TextBox 58"/>
          <p:cNvSpPr txBox="1"/>
          <p:nvPr/>
        </p:nvSpPr>
        <p:spPr>
          <a:xfrm>
            <a:off x="5710958" y="613737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60" name="TextBox 59"/>
          <p:cNvSpPr txBox="1"/>
          <p:nvPr/>
        </p:nvSpPr>
        <p:spPr>
          <a:xfrm>
            <a:off x="3886200" y="4267200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baseline="-25000" dirty="0" smtClean="0"/>
              <a:t>+1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66940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>
          <a:xfrm>
            <a:off x="3897824" y="4703736"/>
            <a:ext cx="1898542" cy="1898542"/>
          </a:xfrm>
          <a:custGeom>
            <a:avLst/>
            <a:gdLst>
              <a:gd name="connsiteX0" fmla="*/ 503695 w 1898542"/>
              <a:gd name="connsiteY0" fmla="*/ 162732 h 1898542"/>
              <a:gd name="connsiteX1" fmla="*/ 1387098 w 1898542"/>
              <a:gd name="connsiteY1" fmla="*/ 836908 h 1898542"/>
              <a:gd name="connsiteX2" fmla="*/ 906651 w 1898542"/>
              <a:gd name="connsiteY2" fmla="*/ 1154623 h 1898542"/>
              <a:gd name="connsiteX3" fmla="*/ 844657 w 1898542"/>
              <a:gd name="connsiteY3" fmla="*/ 526942 h 1898542"/>
              <a:gd name="connsiteX4" fmla="*/ 0 w 1898542"/>
              <a:gd name="connsiteY4" fmla="*/ 1898542 h 1898542"/>
              <a:gd name="connsiteX5" fmla="*/ 1340603 w 1898542"/>
              <a:gd name="connsiteY5" fmla="*/ 1348352 h 1898542"/>
              <a:gd name="connsiteX6" fmla="*/ 1898542 w 1898542"/>
              <a:gd name="connsiteY6" fmla="*/ 1534332 h 1898542"/>
              <a:gd name="connsiteX7" fmla="*/ 1867545 w 1898542"/>
              <a:gd name="connsiteY7" fmla="*/ 395206 h 1898542"/>
              <a:gd name="connsiteX8" fmla="*/ 1418095 w 1898542"/>
              <a:gd name="connsiteY8" fmla="*/ 0 h 1898542"/>
              <a:gd name="connsiteX9" fmla="*/ 503695 w 1898542"/>
              <a:gd name="connsiteY9" fmla="*/ 162732 h 189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98542" h="1898542">
                <a:moveTo>
                  <a:pt x="503695" y="162732"/>
                </a:moveTo>
                <a:lnTo>
                  <a:pt x="1387098" y="836908"/>
                </a:lnTo>
                <a:lnTo>
                  <a:pt x="906651" y="1154623"/>
                </a:lnTo>
                <a:lnTo>
                  <a:pt x="844657" y="526942"/>
                </a:lnTo>
                <a:lnTo>
                  <a:pt x="0" y="1898542"/>
                </a:lnTo>
                <a:lnTo>
                  <a:pt x="1340603" y="1348352"/>
                </a:lnTo>
                <a:lnTo>
                  <a:pt x="1898542" y="1534332"/>
                </a:lnTo>
                <a:lnTo>
                  <a:pt x="1867545" y="395206"/>
                </a:lnTo>
                <a:lnTo>
                  <a:pt x="1418095" y="0"/>
                </a:lnTo>
                <a:lnTo>
                  <a:pt x="503695" y="162732"/>
                </a:ln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3386380" y="4626244"/>
            <a:ext cx="1022888" cy="1441342"/>
          </a:xfrm>
          <a:custGeom>
            <a:avLst/>
            <a:gdLst>
              <a:gd name="connsiteX0" fmla="*/ 712922 w 1022888"/>
              <a:gd name="connsiteY0" fmla="*/ 0 h 1441342"/>
              <a:gd name="connsiteX1" fmla="*/ 0 w 1022888"/>
              <a:gd name="connsiteY1" fmla="*/ 565688 h 1441342"/>
              <a:gd name="connsiteX2" fmla="*/ 410705 w 1022888"/>
              <a:gd name="connsiteY2" fmla="*/ 720671 h 1441342"/>
              <a:gd name="connsiteX3" fmla="*/ 278969 w 1022888"/>
              <a:gd name="connsiteY3" fmla="*/ 1441342 h 1441342"/>
              <a:gd name="connsiteX4" fmla="*/ 1022888 w 1022888"/>
              <a:gd name="connsiteY4" fmla="*/ 247973 h 1441342"/>
              <a:gd name="connsiteX5" fmla="*/ 712922 w 1022888"/>
              <a:gd name="connsiteY5" fmla="*/ 0 h 144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2888" h="1441342">
                <a:moveTo>
                  <a:pt x="712922" y="0"/>
                </a:moveTo>
                <a:lnTo>
                  <a:pt x="0" y="565688"/>
                </a:lnTo>
                <a:lnTo>
                  <a:pt x="410705" y="720671"/>
                </a:lnTo>
                <a:lnTo>
                  <a:pt x="278969" y="1441342"/>
                </a:lnTo>
                <a:lnTo>
                  <a:pt x="1022888" y="247973"/>
                </a:lnTo>
                <a:lnTo>
                  <a:pt x="712922" y="0"/>
                </a:lnTo>
                <a:close/>
              </a:path>
            </a:pathLst>
          </a:cu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Observation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For any edge {</a:t>
            </a:r>
            <a:r>
              <a:rPr lang="en-US" i="1" dirty="0"/>
              <a:t>p</a:t>
            </a:r>
            <a:r>
              <a:rPr lang="en-US" i="1" baseline="-25000" dirty="0"/>
              <a:t>i</a:t>
            </a:r>
            <a:r>
              <a:rPr lang="en-US" dirty="0"/>
              <a:t>,</a:t>
            </a:r>
            <a:r>
              <a:rPr lang="en-US" i="1" dirty="0"/>
              <a:t>p</a:t>
            </a:r>
            <a:r>
              <a:rPr lang="en-US" i="1" baseline="-25000" dirty="0"/>
              <a:t>i</a:t>
            </a:r>
            <a:r>
              <a:rPr lang="en-US" baseline="-25000" dirty="0"/>
              <a:t>+1</a:t>
            </a:r>
            <a:r>
              <a:rPr lang="en-US" dirty="0"/>
              <a:t>}, there hast to be one triangle in the triangulation containing {</a:t>
            </a:r>
            <a:r>
              <a:rPr lang="en-US" i="1" dirty="0"/>
              <a:t>p</a:t>
            </a:r>
            <a:r>
              <a:rPr lang="en-US" i="1" baseline="-25000" dirty="0"/>
              <a:t>i</a:t>
            </a:r>
            <a:r>
              <a:rPr lang="en-US" dirty="0"/>
              <a:t>,</a:t>
            </a:r>
            <a:r>
              <a:rPr lang="en-US" i="1" dirty="0"/>
              <a:t>p</a:t>
            </a:r>
            <a:r>
              <a:rPr lang="en-US" i="1" baseline="-25000" dirty="0"/>
              <a:t>i</a:t>
            </a:r>
            <a:r>
              <a:rPr lang="en-US" baseline="-25000" dirty="0"/>
              <a:t>+1</a:t>
            </a:r>
            <a:r>
              <a:rPr lang="en-US" dirty="0"/>
              <a:t>}.</a:t>
            </a:r>
          </a:p>
          <a:p>
            <a:pPr marL="0" indent="0">
              <a:buNone/>
            </a:pPr>
            <a:r>
              <a:rPr lang="en-US" dirty="0" smtClean="0"/>
              <a:t>Break up into smaller problems by trying all possible triangles. Each choice of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j</a:t>
            </a:r>
            <a:r>
              <a:rPr lang="en-US" dirty="0" smtClean="0"/>
              <a:t> breaks the problem into two.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reeform 3"/>
          <p:cNvSpPr/>
          <p:nvPr/>
        </p:nvSpPr>
        <p:spPr>
          <a:xfrm>
            <a:off x="3365715" y="4610790"/>
            <a:ext cx="2440983" cy="2007031"/>
          </a:xfrm>
          <a:custGeom>
            <a:avLst/>
            <a:gdLst>
              <a:gd name="connsiteX0" fmla="*/ 0 w 2440983"/>
              <a:gd name="connsiteY0" fmla="*/ 581186 h 2007031"/>
              <a:gd name="connsiteX1" fmla="*/ 728421 w 2440983"/>
              <a:gd name="connsiteY1" fmla="*/ 0 h 2007031"/>
              <a:gd name="connsiteX2" fmla="*/ 1906292 w 2440983"/>
              <a:gd name="connsiteY2" fmla="*/ 69742 h 2007031"/>
              <a:gd name="connsiteX3" fmla="*/ 2394488 w 2440983"/>
              <a:gd name="connsiteY3" fmla="*/ 511444 h 2007031"/>
              <a:gd name="connsiteX4" fmla="*/ 2440983 w 2440983"/>
              <a:gd name="connsiteY4" fmla="*/ 1650570 h 2007031"/>
              <a:gd name="connsiteX5" fmla="*/ 1828800 w 2440983"/>
              <a:gd name="connsiteY5" fmla="*/ 1449092 h 2007031"/>
              <a:gd name="connsiteX6" fmla="*/ 511444 w 2440983"/>
              <a:gd name="connsiteY6" fmla="*/ 2007031 h 2007031"/>
              <a:gd name="connsiteX7" fmla="*/ 1379349 w 2440983"/>
              <a:gd name="connsiteY7" fmla="*/ 588936 h 2007031"/>
              <a:gd name="connsiteX8" fmla="*/ 1433593 w 2440983"/>
              <a:gd name="connsiteY8" fmla="*/ 1239864 h 2007031"/>
              <a:gd name="connsiteX9" fmla="*/ 1914041 w 2440983"/>
              <a:gd name="connsiteY9" fmla="*/ 914400 h 2007031"/>
              <a:gd name="connsiteX10" fmla="*/ 1030638 w 2440983"/>
              <a:gd name="connsiteY10" fmla="*/ 255722 h 2007031"/>
              <a:gd name="connsiteX11" fmla="*/ 294468 w 2440983"/>
              <a:gd name="connsiteY11" fmla="*/ 1464590 h 2007031"/>
              <a:gd name="connsiteX12" fmla="*/ 426204 w 2440983"/>
              <a:gd name="connsiteY12" fmla="*/ 728420 h 2007031"/>
              <a:gd name="connsiteX13" fmla="*/ 0 w 2440983"/>
              <a:gd name="connsiteY13" fmla="*/ 581186 h 200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40983" h="2007031">
                <a:moveTo>
                  <a:pt x="0" y="581186"/>
                </a:moveTo>
                <a:lnTo>
                  <a:pt x="728421" y="0"/>
                </a:lnTo>
                <a:lnTo>
                  <a:pt x="1906292" y="69742"/>
                </a:lnTo>
                <a:lnTo>
                  <a:pt x="2394488" y="511444"/>
                </a:lnTo>
                <a:lnTo>
                  <a:pt x="2440983" y="1650570"/>
                </a:lnTo>
                <a:lnTo>
                  <a:pt x="1828800" y="1449092"/>
                </a:lnTo>
                <a:lnTo>
                  <a:pt x="511444" y="2007031"/>
                </a:lnTo>
                <a:lnTo>
                  <a:pt x="1379349" y="588936"/>
                </a:lnTo>
                <a:lnTo>
                  <a:pt x="1433593" y="1239864"/>
                </a:lnTo>
                <a:lnTo>
                  <a:pt x="1914041" y="914400"/>
                </a:lnTo>
                <a:lnTo>
                  <a:pt x="1030638" y="255722"/>
                </a:lnTo>
                <a:lnTo>
                  <a:pt x="294468" y="1464590"/>
                </a:lnTo>
                <a:lnTo>
                  <a:pt x="426204" y="728420"/>
                </a:lnTo>
                <a:lnTo>
                  <a:pt x="0" y="581186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4061847" y="45836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3352800" y="5140315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3733800" y="5292715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626604" y="601597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4366647" y="484197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4701153" y="520101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4769604" y="58028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242302" y="54980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3870702" y="65648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5181600" y="60314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5745996" y="619936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5715000" y="50408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5257800" y="46598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886200" y="656486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endParaRPr lang="en-US" i="1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5029200" y="603146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5257800" y="43550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endParaRPr lang="en-US" i="1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5710958" y="613737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1" name="TextBox 40"/>
          <p:cNvSpPr txBox="1"/>
          <p:nvPr/>
        </p:nvSpPr>
        <p:spPr>
          <a:xfrm>
            <a:off x="3886200" y="4267200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baseline="-25000" dirty="0" smtClean="0"/>
              <a:t>+1</a:t>
            </a:r>
            <a:endParaRPr lang="en-US" baseline="-25000" dirty="0"/>
          </a:p>
        </p:txBody>
      </p:sp>
      <p:cxnSp>
        <p:nvCxnSpPr>
          <p:cNvPr id="23" name="Straight Connector 22"/>
          <p:cNvCxnSpPr>
            <a:stCxn id="5" idx="5"/>
            <a:endCxn id="9" idx="1"/>
          </p:cNvCxnSpPr>
          <p:nvPr/>
        </p:nvCxnSpPr>
        <p:spPr>
          <a:xfrm>
            <a:off x="4126888" y="4648709"/>
            <a:ext cx="250918" cy="204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7" idx="3"/>
            <a:endCxn id="9" idx="7"/>
          </p:cNvCxnSpPr>
          <p:nvPr/>
        </p:nvCxnSpPr>
        <p:spPr>
          <a:xfrm flipH="1">
            <a:off x="4431688" y="4724909"/>
            <a:ext cx="837271" cy="128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67200" y="481226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</a:t>
            </a:r>
            <a:r>
              <a:rPr lang="en-US" i="1" baseline="-25000" dirty="0" err="1" smtClean="0"/>
              <a:t>j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03919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 49"/>
          <p:cNvSpPr/>
          <p:nvPr/>
        </p:nvSpPr>
        <p:spPr>
          <a:xfrm>
            <a:off x="3578817" y="4458345"/>
            <a:ext cx="2440983" cy="2007031"/>
          </a:xfrm>
          <a:custGeom>
            <a:avLst/>
            <a:gdLst>
              <a:gd name="connsiteX0" fmla="*/ 0 w 2440983"/>
              <a:gd name="connsiteY0" fmla="*/ 581186 h 2007031"/>
              <a:gd name="connsiteX1" fmla="*/ 728421 w 2440983"/>
              <a:gd name="connsiteY1" fmla="*/ 0 h 2007031"/>
              <a:gd name="connsiteX2" fmla="*/ 1906292 w 2440983"/>
              <a:gd name="connsiteY2" fmla="*/ 69742 h 2007031"/>
              <a:gd name="connsiteX3" fmla="*/ 2394488 w 2440983"/>
              <a:gd name="connsiteY3" fmla="*/ 511444 h 2007031"/>
              <a:gd name="connsiteX4" fmla="*/ 2440983 w 2440983"/>
              <a:gd name="connsiteY4" fmla="*/ 1650570 h 2007031"/>
              <a:gd name="connsiteX5" fmla="*/ 1828800 w 2440983"/>
              <a:gd name="connsiteY5" fmla="*/ 1449092 h 2007031"/>
              <a:gd name="connsiteX6" fmla="*/ 511444 w 2440983"/>
              <a:gd name="connsiteY6" fmla="*/ 2007031 h 2007031"/>
              <a:gd name="connsiteX7" fmla="*/ 1379349 w 2440983"/>
              <a:gd name="connsiteY7" fmla="*/ 588936 h 2007031"/>
              <a:gd name="connsiteX8" fmla="*/ 1433593 w 2440983"/>
              <a:gd name="connsiteY8" fmla="*/ 1239864 h 2007031"/>
              <a:gd name="connsiteX9" fmla="*/ 1914041 w 2440983"/>
              <a:gd name="connsiteY9" fmla="*/ 914400 h 2007031"/>
              <a:gd name="connsiteX10" fmla="*/ 1030638 w 2440983"/>
              <a:gd name="connsiteY10" fmla="*/ 255722 h 2007031"/>
              <a:gd name="connsiteX11" fmla="*/ 294468 w 2440983"/>
              <a:gd name="connsiteY11" fmla="*/ 1464590 h 2007031"/>
              <a:gd name="connsiteX12" fmla="*/ 426204 w 2440983"/>
              <a:gd name="connsiteY12" fmla="*/ 728420 h 2007031"/>
              <a:gd name="connsiteX13" fmla="*/ 0 w 2440983"/>
              <a:gd name="connsiteY13" fmla="*/ 581186 h 200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40983" h="2007031">
                <a:moveTo>
                  <a:pt x="0" y="581186"/>
                </a:moveTo>
                <a:lnTo>
                  <a:pt x="728421" y="0"/>
                </a:lnTo>
                <a:lnTo>
                  <a:pt x="1906292" y="69742"/>
                </a:lnTo>
                <a:lnTo>
                  <a:pt x="2394488" y="511444"/>
                </a:lnTo>
                <a:lnTo>
                  <a:pt x="2440983" y="1650570"/>
                </a:lnTo>
                <a:lnTo>
                  <a:pt x="1828800" y="1449092"/>
                </a:lnTo>
                <a:lnTo>
                  <a:pt x="511444" y="2007031"/>
                </a:lnTo>
                <a:lnTo>
                  <a:pt x="1379349" y="588936"/>
                </a:lnTo>
                <a:lnTo>
                  <a:pt x="1433593" y="1239864"/>
                </a:lnTo>
                <a:lnTo>
                  <a:pt x="1914041" y="914400"/>
                </a:lnTo>
                <a:lnTo>
                  <a:pt x="1030638" y="255722"/>
                </a:lnTo>
                <a:lnTo>
                  <a:pt x="294468" y="1464590"/>
                </a:lnTo>
                <a:lnTo>
                  <a:pt x="426204" y="728420"/>
                </a:lnTo>
                <a:lnTo>
                  <a:pt x="0" y="581186"/>
                </a:lnTo>
                <a:close/>
              </a:path>
            </a:pathLst>
          </a:cu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4083802" y="4531963"/>
            <a:ext cx="1921790" cy="1921790"/>
          </a:xfrm>
          <a:custGeom>
            <a:avLst/>
            <a:gdLst>
              <a:gd name="connsiteX0" fmla="*/ 511445 w 1921790"/>
              <a:gd name="connsiteY0" fmla="*/ 185979 h 1921790"/>
              <a:gd name="connsiteX1" fmla="*/ 1394848 w 1921790"/>
              <a:gd name="connsiteY1" fmla="*/ 852406 h 1921790"/>
              <a:gd name="connsiteX2" fmla="*/ 922150 w 1921790"/>
              <a:gd name="connsiteY2" fmla="*/ 1170122 h 1921790"/>
              <a:gd name="connsiteX3" fmla="*/ 852407 w 1921790"/>
              <a:gd name="connsiteY3" fmla="*/ 542440 h 1921790"/>
              <a:gd name="connsiteX4" fmla="*/ 0 w 1921790"/>
              <a:gd name="connsiteY4" fmla="*/ 1921790 h 1921790"/>
              <a:gd name="connsiteX5" fmla="*/ 1325106 w 1921790"/>
              <a:gd name="connsiteY5" fmla="*/ 1371600 h 1921790"/>
              <a:gd name="connsiteX6" fmla="*/ 1921790 w 1921790"/>
              <a:gd name="connsiteY6" fmla="*/ 1565329 h 1921790"/>
              <a:gd name="connsiteX7" fmla="*/ 1867546 w 1921790"/>
              <a:gd name="connsiteY7" fmla="*/ 379708 h 1921790"/>
              <a:gd name="connsiteX8" fmla="*/ 1418095 w 1921790"/>
              <a:gd name="connsiteY8" fmla="*/ 0 h 1921790"/>
              <a:gd name="connsiteX9" fmla="*/ 511445 w 1921790"/>
              <a:gd name="connsiteY9" fmla="*/ 185979 h 1921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21790" h="1921790">
                <a:moveTo>
                  <a:pt x="511445" y="185979"/>
                </a:moveTo>
                <a:lnTo>
                  <a:pt x="1394848" y="852406"/>
                </a:lnTo>
                <a:lnTo>
                  <a:pt x="922150" y="1170122"/>
                </a:lnTo>
                <a:lnTo>
                  <a:pt x="852407" y="542440"/>
                </a:lnTo>
                <a:lnTo>
                  <a:pt x="0" y="1921790"/>
                </a:lnTo>
                <a:lnTo>
                  <a:pt x="1325106" y="1371600"/>
                </a:lnTo>
                <a:lnTo>
                  <a:pt x="1921790" y="1565329"/>
                </a:lnTo>
                <a:lnTo>
                  <a:pt x="1867546" y="379708"/>
                </a:lnTo>
                <a:lnTo>
                  <a:pt x="1418095" y="0"/>
                </a:lnTo>
                <a:lnTo>
                  <a:pt x="511445" y="185979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Boundary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Sub-Problem (Area Minimization)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</a:t>
            </a:r>
            <a:r>
              <a:rPr lang="en-US" i="1" dirty="0" smtClean="0"/>
              <a:t>i</a:t>
            </a:r>
            <a:r>
              <a:rPr lang="en-US" dirty="0" smtClean="0"/>
              <a:t>&lt;</a:t>
            </a:r>
            <a:r>
              <a:rPr lang="en-US" i="1" dirty="0" smtClean="0"/>
              <a:t>j</a:t>
            </a:r>
            <a:r>
              <a:rPr lang="en-US" dirty="0" smtClean="0"/>
              <a:t>, find the minimal area triangulation of the points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ij</a:t>
            </a:r>
            <a:r>
              <a:rPr lang="en-US" dirty="0" smtClean="0"/>
              <a:t>={</a:t>
            </a:r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r>
              <a:rPr lang="en-US" dirty="0" smtClean="0"/>
              <a:t>,…,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i</a:t>
            </a:r>
            <a:r>
              <a:rPr lang="en-US" dirty="0" err="1" smtClean="0"/>
              <a:t>,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j</a:t>
            </a:r>
            <a:r>
              <a:rPr lang="en-US" dirty="0" smtClean="0"/>
              <a:t>,…,</a:t>
            </a:r>
            <a:r>
              <a:rPr lang="en-US" i="1" dirty="0" err="1"/>
              <a:t>p</a:t>
            </a:r>
            <a:r>
              <a:rPr lang="en-US" i="1" baseline="-25000" dirty="0" err="1"/>
              <a:t>n</a:t>
            </a:r>
            <a:r>
              <a:rPr lang="en-US" dirty="0" smtClean="0"/>
              <a:t>}.</a:t>
            </a:r>
          </a:p>
          <a:p>
            <a:pPr marL="0" indent="0">
              <a:buNone/>
            </a:pPr>
            <a:r>
              <a:rPr lang="en-US" dirty="0"/>
              <a:t>Given </a:t>
            </a:r>
            <a:r>
              <a:rPr lang="en-US" i="1" dirty="0" smtClean="0"/>
              <a:t>j</a:t>
            </a:r>
            <a:r>
              <a:rPr lang="en-US" dirty="0" smtClean="0"/>
              <a:t>&lt;</a:t>
            </a:r>
            <a:r>
              <a:rPr lang="en-US" i="1" dirty="0" smtClean="0"/>
              <a:t>i</a:t>
            </a:r>
            <a:r>
              <a:rPr lang="en-US" dirty="0" smtClean="0"/>
              <a:t>, </a:t>
            </a:r>
            <a:r>
              <a:rPr lang="en-US" dirty="0"/>
              <a:t>find the minimal area triangulation of the points </a:t>
            </a:r>
            <a:r>
              <a:rPr lang="en-US" i="1" dirty="0" err="1"/>
              <a:t>P</a:t>
            </a:r>
            <a:r>
              <a:rPr lang="en-US" i="1" baseline="-25000" dirty="0" err="1"/>
              <a:t>ij</a:t>
            </a:r>
            <a:r>
              <a:rPr lang="en-US" dirty="0" smtClean="0"/>
              <a:t>={</a:t>
            </a:r>
            <a:r>
              <a:rPr lang="en-US" i="1" dirty="0" err="1" smtClean="0"/>
              <a:t>p</a:t>
            </a:r>
            <a:r>
              <a:rPr lang="en-US" i="1" baseline="-25000" dirty="0" err="1"/>
              <a:t>j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r>
              <a:rPr lang="en-US" dirty="0" smtClean="0"/>
              <a:t>…,</a:t>
            </a:r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dirty="0" smtClean="0"/>
              <a:t>}.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reeform 3"/>
          <p:cNvSpPr/>
          <p:nvPr/>
        </p:nvSpPr>
        <p:spPr>
          <a:xfrm>
            <a:off x="317715" y="4446722"/>
            <a:ext cx="2440983" cy="2007031"/>
          </a:xfrm>
          <a:custGeom>
            <a:avLst/>
            <a:gdLst>
              <a:gd name="connsiteX0" fmla="*/ 0 w 2440983"/>
              <a:gd name="connsiteY0" fmla="*/ 581186 h 2007031"/>
              <a:gd name="connsiteX1" fmla="*/ 728421 w 2440983"/>
              <a:gd name="connsiteY1" fmla="*/ 0 h 2007031"/>
              <a:gd name="connsiteX2" fmla="*/ 1906292 w 2440983"/>
              <a:gd name="connsiteY2" fmla="*/ 69742 h 2007031"/>
              <a:gd name="connsiteX3" fmla="*/ 2394488 w 2440983"/>
              <a:gd name="connsiteY3" fmla="*/ 511444 h 2007031"/>
              <a:gd name="connsiteX4" fmla="*/ 2440983 w 2440983"/>
              <a:gd name="connsiteY4" fmla="*/ 1650570 h 2007031"/>
              <a:gd name="connsiteX5" fmla="*/ 1828800 w 2440983"/>
              <a:gd name="connsiteY5" fmla="*/ 1449092 h 2007031"/>
              <a:gd name="connsiteX6" fmla="*/ 511444 w 2440983"/>
              <a:gd name="connsiteY6" fmla="*/ 2007031 h 2007031"/>
              <a:gd name="connsiteX7" fmla="*/ 1379349 w 2440983"/>
              <a:gd name="connsiteY7" fmla="*/ 588936 h 2007031"/>
              <a:gd name="connsiteX8" fmla="*/ 1433593 w 2440983"/>
              <a:gd name="connsiteY8" fmla="*/ 1239864 h 2007031"/>
              <a:gd name="connsiteX9" fmla="*/ 1914041 w 2440983"/>
              <a:gd name="connsiteY9" fmla="*/ 914400 h 2007031"/>
              <a:gd name="connsiteX10" fmla="*/ 1030638 w 2440983"/>
              <a:gd name="connsiteY10" fmla="*/ 255722 h 2007031"/>
              <a:gd name="connsiteX11" fmla="*/ 294468 w 2440983"/>
              <a:gd name="connsiteY11" fmla="*/ 1464590 h 2007031"/>
              <a:gd name="connsiteX12" fmla="*/ 426204 w 2440983"/>
              <a:gd name="connsiteY12" fmla="*/ 728420 h 2007031"/>
              <a:gd name="connsiteX13" fmla="*/ 0 w 2440983"/>
              <a:gd name="connsiteY13" fmla="*/ 581186 h 200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40983" h="2007031">
                <a:moveTo>
                  <a:pt x="0" y="581186"/>
                </a:moveTo>
                <a:lnTo>
                  <a:pt x="728421" y="0"/>
                </a:lnTo>
                <a:lnTo>
                  <a:pt x="1906292" y="69742"/>
                </a:lnTo>
                <a:lnTo>
                  <a:pt x="2394488" y="511444"/>
                </a:lnTo>
                <a:lnTo>
                  <a:pt x="2440983" y="1650570"/>
                </a:lnTo>
                <a:lnTo>
                  <a:pt x="1828800" y="1449092"/>
                </a:lnTo>
                <a:lnTo>
                  <a:pt x="511444" y="2007031"/>
                </a:lnTo>
                <a:lnTo>
                  <a:pt x="1379349" y="588936"/>
                </a:lnTo>
                <a:lnTo>
                  <a:pt x="1433593" y="1239864"/>
                </a:lnTo>
                <a:lnTo>
                  <a:pt x="1914041" y="914400"/>
                </a:lnTo>
                <a:lnTo>
                  <a:pt x="1030638" y="255722"/>
                </a:lnTo>
                <a:lnTo>
                  <a:pt x="294468" y="1464590"/>
                </a:lnTo>
                <a:lnTo>
                  <a:pt x="426204" y="728420"/>
                </a:lnTo>
                <a:lnTo>
                  <a:pt x="0" y="581186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1013847" y="4419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304800" y="497624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685800" y="512864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578604" y="585190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1318647" y="467790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1653153" y="5036949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1721604" y="5638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2194302" y="5334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822702" y="6400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2133600" y="5867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2697996" y="603529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2667000" y="4876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2209800" y="4495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38200" y="640080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endParaRPr lang="en-US" i="1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1981200" y="586740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2209800" y="4191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endParaRPr lang="en-US" i="1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1066800" y="44312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</a:t>
            </a:r>
            <a:r>
              <a:rPr lang="en-US" i="1" baseline="-25000" dirty="0" err="1" smtClean="0"/>
              <a:t>j</a:t>
            </a:r>
            <a:endParaRPr lang="en-US" i="1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2662958" y="5973306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4534545" y="468957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4892298" y="5066655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4991745" y="56504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5410200" y="53456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4038600" y="64124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5372745" y="5871319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5913894" y="604696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5913894" y="48884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5425698" y="450746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054098" y="641246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endParaRPr lang="en-US" i="1" baseline="-25000" dirty="0"/>
          </a:p>
        </p:txBody>
      </p:sp>
      <p:sp>
        <p:nvSpPr>
          <p:cNvPr id="36" name="TextBox 35"/>
          <p:cNvSpPr txBox="1"/>
          <p:nvPr/>
        </p:nvSpPr>
        <p:spPr>
          <a:xfrm>
            <a:off x="5220345" y="587906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5425698" y="42026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endParaRPr lang="en-US" i="1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4282698" y="44196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</a:t>
            </a:r>
            <a:r>
              <a:rPr lang="en-US" i="1" baseline="-25000" dirty="0" err="1" smtClean="0"/>
              <a:t>j</a:t>
            </a:r>
            <a:endParaRPr lang="en-US" i="1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5878856" y="598497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0" name="Right Arrow 39"/>
          <p:cNvSpPr/>
          <p:nvPr/>
        </p:nvSpPr>
        <p:spPr>
          <a:xfrm>
            <a:off x="3048000" y="5334000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6528661" y="4463512"/>
            <a:ext cx="1929539" cy="1441342"/>
          </a:xfrm>
          <a:custGeom>
            <a:avLst/>
            <a:gdLst>
              <a:gd name="connsiteX0" fmla="*/ 1929539 w 1929539"/>
              <a:gd name="connsiteY0" fmla="*/ 69742 h 1441342"/>
              <a:gd name="connsiteX1" fmla="*/ 728420 w 1929539"/>
              <a:gd name="connsiteY1" fmla="*/ 0 h 1441342"/>
              <a:gd name="connsiteX2" fmla="*/ 0 w 1929539"/>
              <a:gd name="connsiteY2" fmla="*/ 565688 h 1441342"/>
              <a:gd name="connsiteX3" fmla="*/ 402956 w 1929539"/>
              <a:gd name="connsiteY3" fmla="*/ 720671 h 1441342"/>
              <a:gd name="connsiteX4" fmla="*/ 286719 w 1929539"/>
              <a:gd name="connsiteY4" fmla="*/ 1441342 h 1441342"/>
              <a:gd name="connsiteX5" fmla="*/ 1022888 w 1929539"/>
              <a:gd name="connsiteY5" fmla="*/ 255722 h 1441342"/>
              <a:gd name="connsiteX6" fmla="*/ 1929539 w 1929539"/>
              <a:gd name="connsiteY6" fmla="*/ 69742 h 144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29539" h="1441342">
                <a:moveTo>
                  <a:pt x="1929539" y="69742"/>
                </a:moveTo>
                <a:lnTo>
                  <a:pt x="728420" y="0"/>
                </a:lnTo>
                <a:lnTo>
                  <a:pt x="0" y="565688"/>
                </a:lnTo>
                <a:lnTo>
                  <a:pt x="402956" y="720671"/>
                </a:lnTo>
                <a:lnTo>
                  <a:pt x="286719" y="1441342"/>
                </a:lnTo>
                <a:lnTo>
                  <a:pt x="1022888" y="255722"/>
                </a:lnTo>
                <a:lnTo>
                  <a:pt x="1929539" y="69742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7228493" y="4419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6519446" y="497624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6900446" y="512864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6793250" y="585190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7533293" y="467790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8424446" y="4495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8424446" y="4191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endParaRPr lang="en-US" i="1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7239000" y="44312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</a:t>
            </a:r>
            <a:r>
              <a:rPr lang="en-US" i="1" baseline="-25000" dirty="0" err="1" smtClean="0"/>
              <a:t>j</a:t>
            </a:r>
            <a:endParaRPr lang="en-US" i="1" baseline="-25000" dirty="0"/>
          </a:p>
        </p:txBody>
      </p:sp>
      <p:sp>
        <p:nvSpPr>
          <p:cNvPr id="51" name="Freeform 50"/>
          <p:cNvSpPr/>
          <p:nvPr/>
        </p:nvSpPr>
        <p:spPr>
          <a:xfrm>
            <a:off x="6527370" y="4462220"/>
            <a:ext cx="2440983" cy="2007031"/>
          </a:xfrm>
          <a:custGeom>
            <a:avLst/>
            <a:gdLst>
              <a:gd name="connsiteX0" fmla="*/ 0 w 2440983"/>
              <a:gd name="connsiteY0" fmla="*/ 581186 h 2007031"/>
              <a:gd name="connsiteX1" fmla="*/ 728421 w 2440983"/>
              <a:gd name="connsiteY1" fmla="*/ 0 h 2007031"/>
              <a:gd name="connsiteX2" fmla="*/ 1906292 w 2440983"/>
              <a:gd name="connsiteY2" fmla="*/ 69742 h 2007031"/>
              <a:gd name="connsiteX3" fmla="*/ 2394488 w 2440983"/>
              <a:gd name="connsiteY3" fmla="*/ 511444 h 2007031"/>
              <a:gd name="connsiteX4" fmla="*/ 2440983 w 2440983"/>
              <a:gd name="connsiteY4" fmla="*/ 1650570 h 2007031"/>
              <a:gd name="connsiteX5" fmla="*/ 1828800 w 2440983"/>
              <a:gd name="connsiteY5" fmla="*/ 1449092 h 2007031"/>
              <a:gd name="connsiteX6" fmla="*/ 511444 w 2440983"/>
              <a:gd name="connsiteY6" fmla="*/ 2007031 h 2007031"/>
              <a:gd name="connsiteX7" fmla="*/ 1379349 w 2440983"/>
              <a:gd name="connsiteY7" fmla="*/ 588936 h 2007031"/>
              <a:gd name="connsiteX8" fmla="*/ 1433593 w 2440983"/>
              <a:gd name="connsiteY8" fmla="*/ 1239864 h 2007031"/>
              <a:gd name="connsiteX9" fmla="*/ 1914041 w 2440983"/>
              <a:gd name="connsiteY9" fmla="*/ 914400 h 2007031"/>
              <a:gd name="connsiteX10" fmla="*/ 1030638 w 2440983"/>
              <a:gd name="connsiteY10" fmla="*/ 255722 h 2007031"/>
              <a:gd name="connsiteX11" fmla="*/ 294468 w 2440983"/>
              <a:gd name="connsiteY11" fmla="*/ 1464590 h 2007031"/>
              <a:gd name="connsiteX12" fmla="*/ 426204 w 2440983"/>
              <a:gd name="connsiteY12" fmla="*/ 728420 h 2007031"/>
              <a:gd name="connsiteX13" fmla="*/ 0 w 2440983"/>
              <a:gd name="connsiteY13" fmla="*/ 581186 h 200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40983" h="2007031">
                <a:moveTo>
                  <a:pt x="0" y="581186"/>
                </a:moveTo>
                <a:lnTo>
                  <a:pt x="728421" y="0"/>
                </a:lnTo>
                <a:lnTo>
                  <a:pt x="1906292" y="69742"/>
                </a:lnTo>
                <a:lnTo>
                  <a:pt x="2394488" y="511444"/>
                </a:lnTo>
                <a:lnTo>
                  <a:pt x="2440983" y="1650570"/>
                </a:lnTo>
                <a:lnTo>
                  <a:pt x="1828800" y="1449092"/>
                </a:lnTo>
                <a:lnTo>
                  <a:pt x="511444" y="2007031"/>
                </a:lnTo>
                <a:lnTo>
                  <a:pt x="1379349" y="588936"/>
                </a:lnTo>
                <a:lnTo>
                  <a:pt x="1433593" y="1239864"/>
                </a:lnTo>
                <a:lnTo>
                  <a:pt x="1914041" y="914400"/>
                </a:lnTo>
                <a:lnTo>
                  <a:pt x="1030638" y="255722"/>
                </a:lnTo>
                <a:lnTo>
                  <a:pt x="294468" y="1464590"/>
                </a:lnTo>
                <a:lnTo>
                  <a:pt x="426204" y="728420"/>
                </a:lnTo>
                <a:lnTo>
                  <a:pt x="0" y="581186"/>
                </a:lnTo>
                <a:close/>
              </a:path>
            </a:pathLst>
          </a:cu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6626</TotalTime>
  <Words>1695</Words>
  <Application>Microsoft Office PowerPoint</Application>
  <PresentationFormat>On-screen Show (4:3)</PresentationFormat>
  <Paragraphs>294</Paragraphs>
  <Slides>53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Office Theme</vt:lpstr>
      <vt:lpstr>Microsoft Equation 3.0</vt:lpstr>
      <vt:lpstr>600.657: Mesh Processing</vt:lpstr>
      <vt:lpstr>Handling Mesh Degeneracies</vt:lpstr>
      <vt:lpstr>Class of Approaches</vt:lpstr>
      <vt:lpstr>Outline</vt:lpstr>
      <vt:lpstr>Closing Boundary Holes</vt:lpstr>
      <vt:lpstr>Closing Boundary Holes</vt:lpstr>
      <vt:lpstr>Closing Boundary Holes</vt:lpstr>
      <vt:lpstr>Closing Boundary Holes</vt:lpstr>
      <vt:lpstr>Closing Boundary Holes</vt:lpstr>
      <vt:lpstr>Closing Boundary Holes</vt:lpstr>
      <vt:lpstr>Closing Boundary Holes</vt:lpstr>
      <vt:lpstr>Closing Boundary Holes</vt:lpstr>
      <vt:lpstr>Closing Boundary Holes</vt:lpstr>
      <vt:lpstr>Closing Boundary Holes</vt:lpstr>
      <vt:lpstr>Closing Boundary Holes</vt:lpstr>
      <vt:lpstr>Closing Boundary Holes</vt:lpstr>
      <vt:lpstr>Closing Boundary Holes</vt:lpstr>
      <vt:lpstr>Outline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Removing Loops</vt:lpstr>
      <vt:lpstr>Outline</vt:lpstr>
      <vt:lpstr>Sealing Polygon Soups</vt:lpstr>
      <vt:lpstr>Sealing Polygon Soups</vt:lpstr>
      <vt:lpstr>Sealing Polygon Soups</vt:lpstr>
      <vt:lpstr>Sealing Polygon Soups</vt:lpstr>
      <vt:lpstr>Sealing Polygon Soups</vt:lpstr>
      <vt:lpstr>Sealing Polygon Soups</vt:lpstr>
      <vt:lpstr>Sealing Polygon Soups</vt:lpstr>
      <vt:lpstr>Sealing Polygon Soups</vt:lpstr>
      <vt:lpstr>Sealing Polygon Soups</vt:lpstr>
      <vt:lpstr>Sealing Polygon Soups</vt:lpstr>
      <vt:lpstr>Sealing Polygon Soups</vt:lpstr>
      <vt:lpstr>Sealing Polygon Soups</vt:lpstr>
      <vt:lpstr>Sealing Polygon Soups</vt:lpstr>
      <vt:lpstr>Sealing Polygon Soups</vt:lpstr>
      <vt:lpstr>Sealing Polygon Soups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600.657: Mesh Processing</dc:title>
  <dc:creator>Misha</dc:creator>
  <cp:lastModifiedBy>Misha</cp:lastModifiedBy>
  <cp:revision>350</cp:revision>
  <dcterms:created xsi:type="dcterms:W3CDTF">2006-08-16T00:00:00Z</dcterms:created>
  <dcterms:modified xsi:type="dcterms:W3CDTF">2010-11-10T20:06:19Z</dcterms:modified>
</cp:coreProperties>
</file>