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496" r:id="rId3"/>
    <p:sldId id="497" r:id="rId4"/>
    <p:sldId id="500" r:id="rId5"/>
    <p:sldId id="502" r:id="rId6"/>
    <p:sldId id="501" r:id="rId7"/>
    <p:sldId id="503" r:id="rId8"/>
    <p:sldId id="454" r:id="rId9"/>
    <p:sldId id="504" r:id="rId10"/>
    <p:sldId id="505" r:id="rId11"/>
    <p:sldId id="506" r:id="rId12"/>
    <p:sldId id="507" r:id="rId13"/>
    <p:sldId id="508" r:id="rId14"/>
    <p:sldId id="509" r:id="rId15"/>
    <p:sldId id="510" r:id="rId16"/>
    <p:sldId id="511" r:id="rId17"/>
    <p:sldId id="512" r:id="rId18"/>
    <p:sldId id="513" r:id="rId19"/>
    <p:sldId id="515" r:id="rId20"/>
    <p:sldId id="516" r:id="rId21"/>
    <p:sldId id="517" r:id="rId22"/>
    <p:sldId id="518" r:id="rId23"/>
    <p:sldId id="519" r:id="rId24"/>
    <p:sldId id="520" r:id="rId25"/>
    <p:sldId id="521" r:id="rId26"/>
    <p:sldId id="522" r:id="rId27"/>
    <p:sldId id="523" r:id="rId28"/>
    <p:sldId id="524" r:id="rId29"/>
    <p:sldId id="528" r:id="rId30"/>
    <p:sldId id="529" r:id="rId31"/>
    <p:sldId id="530" r:id="rId32"/>
    <p:sldId id="531" r:id="rId33"/>
    <p:sldId id="532" r:id="rId34"/>
    <p:sldId id="533" r:id="rId35"/>
    <p:sldId id="539" r:id="rId36"/>
    <p:sldId id="543" r:id="rId37"/>
    <p:sldId id="534" r:id="rId38"/>
    <p:sldId id="535" r:id="rId39"/>
    <p:sldId id="536" r:id="rId40"/>
    <p:sldId id="537" r:id="rId41"/>
    <p:sldId id="540" r:id="rId42"/>
    <p:sldId id="538" r:id="rId43"/>
    <p:sldId id="542" r:id="rId44"/>
    <p:sldId id="544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123" d="100"/>
          <a:sy n="12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11/3/2010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1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7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2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2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Growing </a:t>
            </a:r>
            <a:r>
              <a:rPr lang="en-US" i="1" u="sng" dirty="0" err="1" smtClean="0"/>
              <a:t>R</a:t>
            </a:r>
            <a:r>
              <a:rPr lang="en-US" i="1" u="sng" baseline="-25000" dirty="0" err="1" smtClean="0"/>
              <a:t>i</a:t>
            </a:r>
            <a:r>
              <a:rPr lang="en-US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For each assigned triangle </a:t>
            </a:r>
            <a:r>
              <a:rPr lang="en-US" i="1" dirty="0" smtClean="0"/>
              <a:t>t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sz="2800" dirty="0" smtClean="0"/>
              <a:t>For each unassigned neighbor </a:t>
            </a:r>
            <a:r>
              <a:rPr lang="en-US" sz="2800" i="1" dirty="0" smtClean="0"/>
              <a:t>t</a:t>
            </a:r>
            <a:r>
              <a:rPr lang="en-US" sz="2800" dirty="0" smtClean="0"/>
              <a:t>’:</a:t>
            </a:r>
            <a:endParaRPr lang="en-US" sz="2800" i="1" dirty="0" smtClean="0"/>
          </a:p>
          <a:p>
            <a:pPr lvl="3">
              <a:buFont typeface="Arial" pitchFamily="34" charset="0"/>
              <a:buChar char="•"/>
            </a:pPr>
            <a:r>
              <a:rPr lang="en-US" sz="2800" dirty="0" smtClean="0"/>
              <a:t>Compute the fit of </a:t>
            </a:r>
            <a:r>
              <a:rPr lang="en-US" sz="2800" i="1" dirty="0" smtClean="0"/>
              <a:t>t</a:t>
            </a:r>
            <a:r>
              <a:rPr lang="en-US" sz="2800" dirty="0" smtClean="0"/>
              <a:t>’ to the proxy of </a:t>
            </a:r>
            <a:r>
              <a:rPr lang="en-US" sz="2800" i="1" dirty="0" smtClean="0"/>
              <a:t>t</a:t>
            </a:r>
            <a:r>
              <a:rPr lang="en-US" sz="2800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Assign the best fitting </a:t>
            </a:r>
            <a:r>
              <a:rPr lang="en-US" i="1" dirty="0" smtClean="0"/>
              <a:t>t</a:t>
            </a:r>
            <a:r>
              <a:rPr lang="en-US" dirty="0" smtClean="0"/>
              <a:t>’.</a:t>
            </a:r>
          </a:p>
        </p:txBody>
      </p:sp>
    </p:spTree>
    <p:extLst>
      <p:ext uri="{BB962C8B-B14F-4D97-AF65-F5344CB8AC3E}">
        <p14:creationId xmlns:p14="http://schemas.microsoft.com/office/powerpoint/2010/main" val="5037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region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, we would like to solve for the position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 and normal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i</a:t>
            </a:r>
            <a:r>
              <a:rPr lang="en-US" dirty="0" smtClean="0"/>
              <a:t> minimizing: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6358452"/>
              </p:ext>
            </p:extLst>
          </p:nvPr>
        </p:nvGraphicFramePr>
        <p:xfrm>
          <a:off x="3170238" y="3322638"/>
          <a:ext cx="2886075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29" name="Equation" r:id="rId3" imgW="1574640" imgH="393480" progId="Equation.3">
                  <p:embed/>
                </p:oleObj>
              </mc:Choice>
              <mc:Fallback>
                <p:oleObj name="Equation" r:id="rId3" imgW="157464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238" y="3322638"/>
                        <a:ext cx="2886075" cy="722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335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</a:t>
            </a:r>
            <a:r>
              <a:rPr lang="en-US" dirty="0" smtClean="0"/>
              <a:t> distance: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810779"/>
              </p:ext>
            </p:extLst>
          </p:nvPr>
        </p:nvGraphicFramePr>
        <p:xfrm>
          <a:off x="3070225" y="2714625"/>
          <a:ext cx="31654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57" name="Equation" r:id="rId3" imgW="1726451" imgH="406224" progId="Equation.3">
                  <p:embed/>
                </p:oleObj>
              </mc:Choice>
              <mc:Fallback>
                <p:oleObj name="Equation" r:id="rId3" imgW="1726451" imgH="406224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714625"/>
                        <a:ext cx="31654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436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</a:t>
            </a:r>
            <a:r>
              <a:rPr lang="en-US" dirty="0" smtClean="0"/>
              <a:t> distance: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Taking the derivative w.r.t.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, we get: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07225"/>
              </p:ext>
            </p:extLst>
          </p:nvPr>
        </p:nvGraphicFramePr>
        <p:xfrm>
          <a:off x="3070225" y="2714625"/>
          <a:ext cx="31654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09" name="Equation" r:id="rId3" imgW="1726920" imgH="406080" progId="Equation.3">
                  <p:embed/>
                </p:oleObj>
              </mc:Choice>
              <mc:Fallback>
                <p:oleObj name="Equation" r:id="rId3" imgW="1726920" imgH="406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714625"/>
                        <a:ext cx="31654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457304"/>
              </p:ext>
            </p:extLst>
          </p:nvPr>
        </p:nvGraphicFramePr>
        <p:xfrm>
          <a:off x="1627188" y="3748088"/>
          <a:ext cx="5707062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10" name="Equation" r:id="rId5" imgW="3187440" imgH="533160" progId="Equation.3">
                  <p:embed/>
                </p:oleObj>
              </mc:Choice>
              <mc:Fallback>
                <p:oleObj name="Equation" r:id="rId5" imgW="3187440" imgH="5331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7188" y="3748088"/>
                        <a:ext cx="5707062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034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</a:t>
            </a:r>
            <a:r>
              <a:rPr lang="en-US" dirty="0" smtClean="0"/>
              <a:t> distance: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Taking the derivative w.r.t.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, we get: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 the distance is minimized when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 is the average of the points in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: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810779"/>
              </p:ext>
            </p:extLst>
          </p:nvPr>
        </p:nvGraphicFramePr>
        <p:xfrm>
          <a:off x="3070225" y="2714625"/>
          <a:ext cx="31654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32" name="Equation" r:id="rId3" imgW="1726451" imgH="406224" progId="Equation.3">
                  <p:embed/>
                </p:oleObj>
              </mc:Choice>
              <mc:Fallback>
                <p:oleObj name="Equation" r:id="rId3" imgW="1726451" imgH="406224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714625"/>
                        <a:ext cx="31654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3179718"/>
              </p:ext>
            </p:extLst>
          </p:nvPr>
        </p:nvGraphicFramePr>
        <p:xfrm>
          <a:off x="1752600" y="5638800"/>
          <a:ext cx="556418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33" name="Equation" r:id="rId5" imgW="3035160" imgH="482400" progId="Equation.3">
                  <p:embed/>
                </p:oleObj>
              </mc:Choice>
              <mc:Fallback>
                <p:oleObj name="Equation" r:id="rId5" imgW="3035160" imgH="482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638800"/>
                        <a:ext cx="5564187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457304"/>
              </p:ext>
            </p:extLst>
          </p:nvPr>
        </p:nvGraphicFramePr>
        <p:xfrm>
          <a:off x="1627188" y="3748088"/>
          <a:ext cx="5707062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34" name="Equation" r:id="rId7" imgW="3187440" imgH="533160" progId="Equation.3">
                  <p:embed/>
                </p:oleObj>
              </mc:Choice>
              <mc:Fallback>
                <p:oleObj name="Equation" r:id="rId7" imgW="3187440" imgH="5331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7188" y="3748088"/>
                        <a:ext cx="5707062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649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</a:t>
            </a:r>
            <a:r>
              <a:rPr lang="en-US" dirty="0" smtClean="0"/>
              <a:t> distance: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Setting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 to the average, we get: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712635"/>
              </p:ext>
            </p:extLst>
          </p:nvPr>
        </p:nvGraphicFramePr>
        <p:xfrm>
          <a:off x="3070225" y="2714625"/>
          <a:ext cx="31654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37" name="Equation" r:id="rId3" imgW="1726451" imgH="406224" progId="Equation.3">
                  <p:embed/>
                </p:oleObj>
              </mc:Choice>
              <mc:Fallback>
                <p:oleObj name="Equation" r:id="rId3" imgW="1726451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714625"/>
                        <a:ext cx="31654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784571"/>
              </p:ext>
            </p:extLst>
          </p:nvPr>
        </p:nvGraphicFramePr>
        <p:xfrm>
          <a:off x="2819400" y="3886200"/>
          <a:ext cx="3733800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38" name="Equation" r:id="rId5" imgW="2361960" imgH="533160" progId="Equation.3">
                  <p:embed/>
                </p:oleObj>
              </mc:Choice>
              <mc:Fallback>
                <p:oleObj name="Equation" r:id="rId5" imgW="2361960" imgH="533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886200"/>
                        <a:ext cx="3733800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915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</a:t>
            </a:r>
            <a:r>
              <a:rPr lang="en-US" dirty="0" smtClean="0"/>
              <a:t> distance: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Setting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 to the average, we get: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Thus, the unit-vector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i</a:t>
            </a:r>
            <a:r>
              <a:rPr lang="en-US" dirty="0" smtClean="0"/>
              <a:t> minimizing the distance is the smallest </a:t>
            </a:r>
            <a:r>
              <a:rPr lang="en-US" dirty="0" smtClean="0"/>
              <a:t>eigenvector </a:t>
            </a:r>
            <a:r>
              <a:rPr lang="en-US" dirty="0" smtClean="0"/>
              <a:t>of:</a:t>
            </a:r>
            <a:endParaRPr lang="en-US" i="1" baseline="-25000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5600764"/>
              </p:ext>
            </p:extLst>
          </p:nvPr>
        </p:nvGraphicFramePr>
        <p:xfrm>
          <a:off x="3070225" y="2714625"/>
          <a:ext cx="31654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71" name="Equation" r:id="rId3" imgW="1726451" imgH="406224" progId="Equation.3">
                  <p:embed/>
                </p:oleObj>
              </mc:Choice>
              <mc:Fallback>
                <p:oleObj name="Equation" r:id="rId3" imgW="1726451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714625"/>
                        <a:ext cx="31654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784571"/>
              </p:ext>
            </p:extLst>
          </p:nvPr>
        </p:nvGraphicFramePr>
        <p:xfrm>
          <a:off x="2819400" y="3886200"/>
          <a:ext cx="3733800" cy="844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72" name="Equation" r:id="rId5" imgW="2361960" imgH="533160" progId="Equation.3">
                  <p:embed/>
                </p:oleObj>
              </mc:Choice>
              <mc:Fallback>
                <p:oleObj name="Equation" r:id="rId5" imgW="23619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886200"/>
                        <a:ext cx="3733800" cy="8447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078345"/>
              </p:ext>
            </p:extLst>
          </p:nvPr>
        </p:nvGraphicFramePr>
        <p:xfrm>
          <a:off x="3282950" y="5486400"/>
          <a:ext cx="250825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73" name="Equation" r:id="rId7" imgW="1587240" imgH="393480" progId="Equation.3">
                  <p:embed/>
                </p:oleObj>
              </mc:Choice>
              <mc:Fallback>
                <p:oleObj name="Equation" r:id="rId7" imgW="158724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2950" y="5486400"/>
                        <a:ext cx="2508250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226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</a:t>
            </a:r>
            <a:r>
              <a:rPr lang="en-US" dirty="0" smtClean="0"/>
              <a:t> distance: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Setting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 to the average, we get: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Thus, the unit-vector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i</a:t>
            </a:r>
            <a:r>
              <a:rPr lang="en-US" dirty="0" smtClean="0"/>
              <a:t> minimizing the distance is the smallest </a:t>
            </a:r>
            <a:r>
              <a:rPr lang="en-US" dirty="0" smtClean="0"/>
              <a:t>eigenvector </a:t>
            </a:r>
            <a:r>
              <a:rPr lang="en-US" dirty="0" smtClean="0"/>
              <a:t>of: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Note that </a:t>
            </a:r>
            <a:r>
              <a:rPr lang="en-US" i="1" dirty="0" err="1" smtClean="0"/>
              <a:t>C</a:t>
            </a:r>
            <a:r>
              <a:rPr lang="en-US" i="1" baseline="-25000" dirty="0" err="1" smtClean="0"/>
              <a:t>R</a:t>
            </a:r>
            <a:r>
              <a:rPr lang="en-US" i="1" baseline="-35000" dirty="0" err="1" smtClean="0"/>
              <a:t>i</a:t>
            </a:r>
            <a:r>
              <a:rPr lang="en-US" dirty="0" smtClean="0"/>
              <a:t> is the covariance matrix of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9719483"/>
              </p:ext>
            </p:extLst>
          </p:nvPr>
        </p:nvGraphicFramePr>
        <p:xfrm>
          <a:off x="3070225" y="2714625"/>
          <a:ext cx="31654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795" name="Equation" r:id="rId3" imgW="1726451" imgH="406224" progId="Equation.3">
                  <p:embed/>
                </p:oleObj>
              </mc:Choice>
              <mc:Fallback>
                <p:oleObj name="Equation" r:id="rId3" imgW="1726451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714625"/>
                        <a:ext cx="31654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3136498"/>
              </p:ext>
            </p:extLst>
          </p:nvPr>
        </p:nvGraphicFramePr>
        <p:xfrm>
          <a:off x="2819400" y="3886200"/>
          <a:ext cx="3733800" cy="844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796" name="Equation" r:id="rId5" imgW="2361960" imgH="533160" progId="Equation.3">
                  <p:embed/>
                </p:oleObj>
              </mc:Choice>
              <mc:Fallback>
                <p:oleObj name="Equation" r:id="rId5" imgW="23619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886200"/>
                        <a:ext cx="3733800" cy="8447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98922"/>
              </p:ext>
            </p:extLst>
          </p:nvPr>
        </p:nvGraphicFramePr>
        <p:xfrm>
          <a:off x="3282950" y="5486400"/>
          <a:ext cx="250825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797" name="Equation" r:id="rId7" imgW="1587240" imgH="393480" progId="Equation.3">
                  <p:embed/>
                </p:oleObj>
              </mc:Choice>
              <mc:Fallback>
                <p:oleObj name="Equation" r:id="rId7" imgW="1587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2950" y="5486400"/>
                        <a:ext cx="2508250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580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2,1</a:t>
            </a:r>
            <a:r>
              <a:rPr lang="en-US" dirty="0" smtClean="0"/>
              <a:t> distance: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656640"/>
              </p:ext>
            </p:extLst>
          </p:nvPr>
        </p:nvGraphicFramePr>
        <p:xfrm>
          <a:off x="3070225" y="2714625"/>
          <a:ext cx="31654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02" name="Equation" r:id="rId3" imgW="1726920" imgH="406080" progId="Equation.3">
                  <p:embed/>
                </p:oleObj>
              </mc:Choice>
              <mc:Fallback>
                <p:oleObj name="Equation" r:id="rId3" imgW="172692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714625"/>
                        <a:ext cx="31654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0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2,1</a:t>
            </a:r>
            <a:r>
              <a:rPr lang="en-US" dirty="0" smtClean="0"/>
              <a:t> distance: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Since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is made up of triangles, the normal of a point</a:t>
            </a:r>
            <a:r>
              <a:rPr lang="en-US" dirty="0" smtClean="0">
                <a:sym typeface="Symbol"/>
              </a:rPr>
              <a:t> is the normal of its triangle.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096707"/>
              </p:ext>
            </p:extLst>
          </p:nvPr>
        </p:nvGraphicFramePr>
        <p:xfrm>
          <a:off x="3070225" y="2714625"/>
          <a:ext cx="31654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44" name="Equation" r:id="rId3" imgW="1726920" imgH="406080" progId="Equation.3">
                  <p:embed/>
                </p:oleObj>
              </mc:Choice>
              <mc:Fallback>
                <p:oleObj name="Equation" r:id="rId3" imgW="172692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714625"/>
                        <a:ext cx="31654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497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Variational</a:t>
            </a:r>
            <a:r>
              <a:rPr lang="en-US" dirty="0" smtClean="0"/>
              <a:t> Shape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Compute lower-complexity </a:t>
            </a:r>
            <a:r>
              <a:rPr lang="en-US" dirty="0" err="1" smtClean="0"/>
              <a:t>polygonization</a:t>
            </a:r>
            <a:r>
              <a:rPr lang="en-US" dirty="0" smtClean="0"/>
              <a:t>(s) of a surface capturing the detail(s): </a:t>
            </a:r>
            <a:r>
              <a:rPr lang="en-US" i="1" dirty="0" smtClean="0"/>
              <a:t>M</a:t>
            </a:r>
            <a:r>
              <a:rPr lang="en-US" baseline="-25000" dirty="0" smtClean="0"/>
              <a:t>0</a:t>
            </a:r>
            <a:r>
              <a:rPr lang="en-US" dirty="0" smtClean="0">
                <a:sym typeface="Symbol"/>
              </a:rPr>
              <a:t></a:t>
            </a:r>
            <a:r>
              <a:rPr lang="en-US" i="1" dirty="0" smtClean="0"/>
              <a:t>M</a:t>
            </a:r>
            <a:r>
              <a:rPr lang="en-US" baseline="-25000" dirty="0" smtClean="0"/>
              <a:t>1</a:t>
            </a:r>
            <a:r>
              <a:rPr lang="en-US" dirty="0" smtClean="0">
                <a:sym typeface="Symbol"/>
              </a:rPr>
              <a:t> …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6488668"/>
            <a:ext cx="27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pic>
        <p:nvPicPr>
          <p:cNvPr id="3614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97553"/>
            <a:ext cx="3429000" cy="2961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14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80" y="3429000"/>
            <a:ext cx="1798320" cy="151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14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429000"/>
            <a:ext cx="1798320" cy="151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14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80" y="5026848"/>
            <a:ext cx="1798320" cy="151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14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36820"/>
            <a:ext cx="1798320" cy="151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969670" y="6488668"/>
            <a:ext cx="287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99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Fitting </a:t>
            </a:r>
            <a:r>
              <a:rPr lang="en-US" i="1" u="sng" dirty="0" smtClean="0"/>
              <a:t>P</a:t>
            </a:r>
            <a:r>
              <a:rPr lang="en-US" i="1" u="sng" baseline="-25000" dirty="0" smtClean="0"/>
              <a:t>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i="1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2,1</a:t>
            </a:r>
            <a:r>
              <a:rPr lang="en-US" dirty="0" smtClean="0"/>
              <a:t> distance: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Since </a:t>
            </a:r>
            <a:r>
              <a:rPr lang="en-US" i="1" dirty="0" err="1"/>
              <a:t>R</a:t>
            </a:r>
            <a:r>
              <a:rPr lang="en-US" i="1" baseline="-25000" dirty="0" err="1"/>
              <a:t>i</a:t>
            </a:r>
            <a:r>
              <a:rPr lang="en-US" dirty="0"/>
              <a:t> is made up of triangles, the normal of a point</a:t>
            </a:r>
            <a:r>
              <a:rPr lang="en-US" dirty="0">
                <a:sym typeface="Symbol"/>
              </a:rPr>
              <a:t> is the normal of its triangle.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So, the normal </a:t>
            </a:r>
            <a:r>
              <a:rPr lang="en-US" i="1" dirty="0" err="1" smtClean="0">
                <a:sym typeface="Symbol"/>
              </a:rPr>
              <a:t>n</a:t>
            </a:r>
            <a:r>
              <a:rPr lang="en-US" i="1" baseline="-25000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minimizing the distance is the average of the triangle’s </a:t>
            </a:r>
            <a:r>
              <a:rPr lang="en-US" dirty="0" err="1" smtClean="0">
                <a:sym typeface="Symbol"/>
              </a:rPr>
              <a:t>normals</a:t>
            </a:r>
            <a:r>
              <a:rPr lang="en-US" dirty="0" smtClean="0">
                <a:sym typeface="Symbol"/>
              </a:rPr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9651241"/>
              </p:ext>
            </p:extLst>
          </p:nvPr>
        </p:nvGraphicFramePr>
        <p:xfrm>
          <a:off x="3070225" y="2714625"/>
          <a:ext cx="31654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33" name="Equation" r:id="rId3" imgW="1726920" imgH="406080" progId="Equation.3">
                  <p:embed/>
                </p:oleObj>
              </mc:Choice>
              <mc:Fallback>
                <p:oleObj name="Equation" r:id="rId3" imgW="172692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714625"/>
                        <a:ext cx="31654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169279"/>
              </p:ext>
            </p:extLst>
          </p:nvPr>
        </p:nvGraphicFramePr>
        <p:xfrm>
          <a:off x="3729038" y="5459413"/>
          <a:ext cx="1498600" cy="132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34" name="Equation" r:id="rId5" imgW="965160" imgH="850680" progId="Equation.3">
                  <p:embed/>
                </p:oleObj>
              </mc:Choice>
              <mc:Fallback>
                <p:oleObj name="Equation" r:id="rId5" imgW="965160" imgH="850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9038" y="5459413"/>
                        <a:ext cx="1498600" cy="132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303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In Sum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Iterating this process, we get a set of connected regions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that partition the original surface.</a:t>
            </a:r>
            <a:endParaRPr lang="en-US" dirty="0"/>
          </a:p>
        </p:txBody>
      </p:sp>
      <p:pic>
        <p:nvPicPr>
          <p:cNvPr id="3778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581400"/>
            <a:ext cx="1752600" cy="2910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67809" y="6488668"/>
            <a:ext cx="27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2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In Sum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Iterating this process, we get a set of connected regions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that partition the original surface.</a:t>
            </a:r>
          </a:p>
          <a:p>
            <a:pPr lvl="1"/>
            <a:r>
              <a:rPr lang="en-US" dirty="0" smtClean="0"/>
              <a:t>Identify corners</a:t>
            </a:r>
            <a:endParaRPr lang="en-US" dirty="0"/>
          </a:p>
          <a:p>
            <a:pPr lvl="2"/>
            <a:r>
              <a:rPr lang="en-US" dirty="0" smtClean="0"/>
              <a:t>&gt;2 patches in interior</a:t>
            </a:r>
          </a:p>
          <a:p>
            <a:pPr lvl="2"/>
            <a:r>
              <a:rPr lang="en-US" dirty="0" smtClean="0"/>
              <a:t>&gt;1 patch on boundary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581400"/>
            <a:ext cx="1752600" cy="2910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Oval 28"/>
          <p:cNvSpPr>
            <a:spLocks noChangeAspect="1"/>
          </p:cNvSpPr>
          <p:nvPr/>
        </p:nvSpPr>
        <p:spPr>
          <a:xfrm>
            <a:off x="7521328" y="437388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718932" y="4114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886830" y="434288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719447" y="490004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7582030" y="492277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7306936" y="445705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7353430" y="432867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338447" y="41910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7483098" y="402439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7467600" y="390169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353430" y="387070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208004" y="414528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7147302" y="445783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7368928" y="494473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7383651" y="513588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7695685" y="5257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7772400" y="513639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7696200" y="551688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7665979" y="55626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7528302" y="55626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7513579" y="560083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7346196" y="561555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7696200" y="5029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4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In Sum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Iterating this process, we get a set of connected regions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that partition the original surface.</a:t>
            </a:r>
          </a:p>
          <a:p>
            <a:pPr lvl="1"/>
            <a:r>
              <a:rPr lang="en-US" dirty="0" smtClean="0"/>
              <a:t>Identify corners</a:t>
            </a:r>
            <a:endParaRPr lang="en-US" dirty="0"/>
          </a:p>
          <a:p>
            <a:pPr lvl="2"/>
            <a:r>
              <a:rPr lang="en-US" dirty="0" smtClean="0"/>
              <a:t>&gt;2 patches in interior</a:t>
            </a:r>
          </a:p>
          <a:p>
            <a:pPr lvl="2"/>
            <a:r>
              <a:rPr lang="en-US" dirty="0" smtClean="0"/>
              <a:t>&gt;1 patch on boundary</a:t>
            </a:r>
          </a:p>
          <a:p>
            <a:pPr lvl="1"/>
            <a:r>
              <a:rPr lang="en-US" dirty="0" smtClean="0"/>
              <a:t>Connect corners</a:t>
            </a:r>
          </a:p>
          <a:p>
            <a:pPr lvl="2"/>
            <a:r>
              <a:rPr lang="en-US" dirty="0" smtClean="0"/>
              <a:t>May need to divide edges</a:t>
            </a:r>
          </a:p>
        </p:txBody>
      </p:sp>
      <p:pic>
        <p:nvPicPr>
          <p:cNvPr id="3778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581400"/>
            <a:ext cx="1752600" cy="2910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>
            <a:spLocks noChangeAspect="1"/>
          </p:cNvSpPr>
          <p:nvPr/>
        </p:nvSpPr>
        <p:spPr>
          <a:xfrm>
            <a:off x="7521328" y="437388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7718932" y="4114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886830" y="434288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719447" y="490004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7582030" y="492277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306936" y="445705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7353430" y="432867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7338447" y="41910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483098" y="402439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467600" y="390169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7353430" y="387070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7208004" y="414528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7147302" y="445783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7368928" y="494473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7383651" y="513588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7695685" y="5257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7772400" y="513639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7696200" y="551688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7665979" y="55626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7528302" y="55626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7513579" y="560083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346196" y="561555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545" y="3569208"/>
            <a:ext cx="1761655" cy="2907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Oval 28"/>
          <p:cNvSpPr>
            <a:spLocks noChangeAspect="1"/>
          </p:cNvSpPr>
          <p:nvPr/>
        </p:nvSpPr>
        <p:spPr>
          <a:xfrm>
            <a:off x="7696200" y="5029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67809" y="6488668"/>
            <a:ext cx="27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48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In Sum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Iterating this process, we get a set of connected regions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that partition the original surface.</a:t>
            </a:r>
          </a:p>
          <a:p>
            <a:pPr lvl="1"/>
            <a:r>
              <a:rPr lang="en-US" dirty="0" smtClean="0"/>
              <a:t>Identify corners</a:t>
            </a:r>
            <a:endParaRPr lang="en-US" dirty="0"/>
          </a:p>
          <a:p>
            <a:pPr lvl="2"/>
            <a:r>
              <a:rPr lang="en-US" dirty="0" smtClean="0"/>
              <a:t>&gt;2 patches in interior</a:t>
            </a:r>
          </a:p>
          <a:p>
            <a:pPr lvl="2"/>
            <a:r>
              <a:rPr lang="en-US" dirty="0" smtClean="0"/>
              <a:t>&gt;1 patch on boundary</a:t>
            </a:r>
          </a:p>
          <a:p>
            <a:pPr lvl="1"/>
            <a:r>
              <a:rPr lang="en-US" dirty="0" smtClean="0"/>
              <a:t>Connect corners</a:t>
            </a:r>
          </a:p>
          <a:p>
            <a:pPr lvl="2"/>
            <a:r>
              <a:rPr lang="en-US" dirty="0" smtClean="0"/>
              <a:t>May need to divide edges</a:t>
            </a:r>
          </a:p>
          <a:p>
            <a:pPr lvl="1"/>
            <a:r>
              <a:rPr lang="en-US" dirty="0" smtClean="0"/>
              <a:t>Triangulate polygons</a:t>
            </a:r>
          </a:p>
          <a:p>
            <a:pPr lvl="2"/>
            <a:r>
              <a:rPr lang="en-US" dirty="0" smtClean="0"/>
              <a:t>Using “discrete CDT”</a:t>
            </a:r>
          </a:p>
        </p:txBody>
      </p:sp>
      <p:pic>
        <p:nvPicPr>
          <p:cNvPr id="3799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00400"/>
            <a:ext cx="395287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767809" y="5791200"/>
            <a:ext cx="27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1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Advantages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Fast</a:t>
            </a:r>
          </a:p>
          <a:p>
            <a:pPr lvl="1"/>
            <a:r>
              <a:rPr lang="en-US" dirty="0" smtClean="0"/>
              <a:t>Can be made hierarchical*</a:t>
            </a:r>
          </a:p>
          <a:p>
            <a:pPr marL="0" indent="0">
              <a:buNone/>
            </a:pPr>
            <a:r>
              <a:rPr lang="en-US" u="sng" dirty="0" smtClean="0"/>
              <a:t>Disadvantage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Convergence?</a:t>
            </a:r>
          </a:p>
          <a:p>
            <a:pPr lvl="1"/>
            <a:r>
              <a:rPr lang="en-US" dirty="0" smtClean="0"/>
              <a:t>Not guaranteed to</a:t>
            </a:r>
            <a:br>
              <a:rPr lang="en-US" dirty="0" smtClean="0"/>
            </a:br>
            <a:r>
              <a:rPr lang="en-US" dirty="0" smtClean="0"/>
              <a:t>be manifold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809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199" y="1195046"/>
            <a:ext cx="3476625" cy="550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67809" y="6564868"/>
            <a:ext cx="27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76200" y="6553200"/>
            <a:ext cx="5626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*Can grow regions made up of polygons, not just triangles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26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Instead of using a Lloyd’s algorithm approach to grow regions, use </a:t>
            </a:r>
            <a:r>
              <a:rPr lang="en-US" dirty="0"/>
              <a:t>face-merge </a:t>
            </a:r>
            <a:r>
              <a:rPr lang="en-US" dirty="0" smtClean="0"/>
              <a:t>to collapse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93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Instead of using a Lloyd’s algorithm approach to grow regions, use face-merge </a:t>
            </a:r>
            <a:r>
              <a:rPr lang="en-US" dirty="0" smtClean="0"/>
              <a:t>to </a:t>
            </a:r>
            <a:r>
              <a:rPr lang="en-US" dirty="0"/>
              <a:t>collapse them.</a:t>
            </a:r>
          </a:p>
          <a:p>
            <a:pPr marL="0" indent="0">
              <a:buNone/>
            </a:pPr>
            <a:r>
              <a:rPr lang="en-US" dirty="0" smtClean="0"/>
              <a:t>Two regions can be collapsed into each other </a:t>
            </a:r>
            <a:r>
              <a:rPr lang="en-US" dirty="0" err="1" smtClean="0"/>
              <a:t>iff</a:t>
            </a:r>
            <a:r>
              <a:rPr lang="en-US" dirty="0" smtClean="0"/>
              <a:t>. their projection onto their proxy is injective.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85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Instead of using a Lloyd’s algorithm approach to grow regions, use face-merge </a:t>
            </a:r>
            <a:r>
              <a:rPr lang="en-US" dirty="0" smtClean="0"/>
              <a:t>to </a:t>
            </a:r>
            <a:r>
              <a:rPr lang="en-US" dirty="0"/>
              <a:t>collapse them.</a:t>
            </a:r>
          </a:p>
          <a:p>
            <a:pPr marL="0" indent="0">
              <a:buNone/>
            </a:pPr>
            <a:r>
              <a:rPr lang="en-US" dirty="0" smtClean="0"/>
              <a:t>Two regions can be collapsed into each other </a:t>
            </a:r>
            <a:r>
              <a:rPr lang="en-US" dirty="0" err="1" smtClean="0"/>
              <a:t>iff</a:t>
            </a:r>
            <a:r>
              <a:rPr lang="en-US" dirty="0" smtClean="0"/>
              <a:t>. their projection onto their proxy is injective.</a:t>
            </a:r>
          </a:p>
          <a:p>
            <a:pPr lvl="1"/>
            <a:r>
              <a:rPr lang="en-US" dirty="0" smtClean="0"/>
              <a:t>Each triangle starts in its own patch</a:t>
            </a:r>
            <a:endParaRPr lang="en-US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7086600" y="4495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260081" y="4648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641081" y="54864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391400" y="5638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6096000" y="5760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107681" y="64770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934200" y="6522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4" idx="5"/>
            <a:endCxn id="7" idx="1"/>
          </p:cNvCxnSpPr>
          <p:nvPr/>
        </p:nvCxnSpPr>
        <p:spPr>
          <a:xfrm>
            <a:off x="7125624" y="4534824"/>
            <a:ext cx="272471" cy="1110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5" idx="4"/>
            <a:endCxn id="7" idx="7"/>
          </p:cNvCxnSpPr>
          <p:nvPr/>
        </p:nvCxnSpPr>
        <p:spPr>
          <a:xfrm flipH="1">
            <a:off x="7430424" y="4693919"/>
            <a:ext cx="852517" cy="951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" idx="6"/>
            <a:endCxn id="5" idx="1"/>
          </p:cNvCxnSpPr>
          <p:nvPr/>
        </p:nvCxnSpPr>
        <p:spPr>
          <a:xfrm>
            <a:off x="7132319" y="4518660"/>
            <a:ext cx="1134457" cy="136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5"/>
            <a:endCxn id="6" idx="0"/>
          </p:cNvCxnSpPr>
          <p:nvPr/>
        </p:nvCxnSpPr>
        <p:spPr>
          <a:xfrm>
            <a:off x="8299105" y="4687224"/>
            <a:ext cx="364836" cy="799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6"/>
            <a:endCxn id="6" idx="3"/>
          </p:cNvCxnSpPr>
          <p:nvPr/>
        </p:nvCxnSpPr>
        <p:spPr>
          <a:xfrm flipV="1">
            <a:off x="7437119" y="5525424"/>
            <a:ext cx="1210657" cy="136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7"/>
            <a:endCxn id="6" idx="4"/>
          </p:cNvCxnSpPr>
          <p:nvPr/>
        </p:nvCxnSpPr>
        <p:spPr>
          <a:xfrm flipV="1">
            <a:off x="8146705" y="5532119"/>
            <a:ext cx="517236" cy="951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1"/>
            <a:endCxn id="7" idx="5"/>
          </p:cNvCxnSpPr>
          <p:nvPr/>
        </p:nvCxnSpPr>
        <p:spPr>
          <a:xfrm flipH="1" flipV="1">
            <a:off x="7430424" y="5677824"/>
            <a:ext cx="683952" cy="805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2"/>
            <a:endCxn id="10" idx="6"/>
          </p:cNvCxnSpPr>
          <p:nvPr/>
        </p:nvCxnSpPr>
        <p:spPr>
          <a:xfrm flipH="1">
            <a:off x="6979919" y="6499860"/>
            <a:ext cx="1127762" cy="4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" idx="2"/>
            <a:endCxn id="8" idx="5"/>
          </p:cNvCxnSpPr>
          <p:nvPr/>
        </p:nvCxnSpPr>
        <p:spPr>
          <a:xfrm flipH="1" flipV="1">
            <a:off x="6135024" y="5799743"/>
            <a:ext cx="799176" cy="745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8" idx="0"/>
            <a:endCxn id="4" idx="3"/>
          </p:cNvCxnSpPr>
          <p:nvPr/>
        </p:nvCxnSpPr>
        <p:spPr>
          <a:xfrm flipV="1">
            <a:off x="6118860" y="4534824"/>
            <a:ext cx="974435" cy="1225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6"/>
            <a:endCxn id="7" idx="2"/>
          </p:cNvCxnSpPr>
          <p:nvPr/>
        </p:nvCxnSpPr>
        <p:spPr>
          <a:xfrm flipV="1">
            <a:off x="6141719" y="5661660"/>
            <a:ext cx="1249681" cy="121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10" idx="6"/>
            <a:endCxn id="7" idx="4"/>
          </p:cNvCxnSpPr>
          <p:nvPr/>
        </p:nvCxnSpPr>
        <p:spPr>
          <a:xfrm flipV="1">
            <a:off x="6979919" y="5684519"/>
            <a:ext cx="434341" cy="861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38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Instead of using a Lloyd’s algorithm approach to grow regions, use face-merge </a:t>
            </a:r>
            <a:r>
              <a:rPr lang="en-US" dirty="0" smtClean="0"/>
              <a:t>to </a:t>
            </a:r>
            <a:r>
              <a:rPr lang="en-US" dirty="0"/>
              <a:t>collapse them.</a:t>
            </a:r>
          </a:p>
          <a:p>
            <a:pPr marL="0" indent="0">
              <a:buNone/>
            </a:pPr>
            <a:r>
              <a:rPr lang="en-US" dirty="0" smtClean="0"/>
              <a:t>Two regions can be collapsed into each other </a:t>
            </a:r>
            <a:r>
              <a:rPr lang="en-US" dirty="0" err="1" smtClean="0"/>
              <a:t>iff</a:t>
            </a:r>
            <a:r>
              <a:rPr lang="en-US" dirty="0" smtClean="0"/>
              <a:t>. their projection onto their proxy is injective.</a:t>
            </a:r>
          </a:p>
          <a:p>
            <a:pPr lvl="1"/>
            <a:r>
              <a:rPr lang="en-US" dirty="0" smtClean="0"/>
              <a:t>Each triangle starts in its own patch</a:t>
            </a:r>
          </a:p>
          <a:p>
            <a:pPr lvl="1"/>
            <a:r>
              <a:rPr lang="en-US" dirty="0" smtClean="0"/>
              <a:t>Edges are successively removed</a:t>
            </a:r>
            <a:endParaRPr lang="en-US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7086600" y="4495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260081" y="4648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641081" y="54864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391400" y="5638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6096000" y="5760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107681" y="64770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934200" y="6522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4" idx="5"/>
            <a:endCxn id="7" idx="1"/>
          </p:cNvCxnSpPr>
          <p:nvPr/>
        </p:nvCxnSpPr>
        <p:spPr>
          <a:xfrm>
            <a:off x="7125624" y="4534824"/>
            <a:ext cx="272471" cy="1110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" idx="6"/>
            <a:endCxn id="5" idx="1"/>
          </p:cNvCxnSpPr>
          <p:nvPr/>
        </p:nvCxnSpPr>
        <p:spPr>
          <a:xfrm>
            <a:off x="7132319" y="4518660"/>
            <a:ext cx="1134457" cy="136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5"/>
            <a:endCxn id="6" idx="0"/>
          </p:cNvCxnSpPr>
          <p:nvPr/>
        </p:nvCxnSpPr>
        <p:spPr>
          <a:xfrm>
            <a:off x="8299105" y="4687224"/>
            <a:ext cx="364836" cy="799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6"/>
            <a:endCxn id="6" idx="3"/>
          </p:cNvCxnSpPr>
          <p:nvPr/>
        </p:nvCxnSpPr>
        <p:spPr>
          <a:xfrm flipV="1">
            <a:off x="7437119" y="5525424"/>
            <a:ext cx="1210657" cy="136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7"/>
            <a:endCxn id="6" idx="4"/>
          </p:cNvCxnSpPr>
          <p:nvPr/>
        </p:nvCxnSpPr>
        <p:spPr>
          <a:xfrm flipV="1">
            <a:off x="8146705" y="5532119"/>
            <a:ext cx="517236" cy="951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1"/>
            <a:endCxn id="7" idx="5"/>
          </p:cNvCxnSpPr>
          <p:nvPr/>
        </p:nvCxnSpPr>
        <p:spPr>
          <a:xfrm flipH="1" flipV="1">
            <a:off x="7430424" y="5677824"/>
            <a:ext cx="683952" cy="805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2"/>
            <a:endCxn id="10" idx="6"/>
          </p:cNvCxnSpPr>
          <p:nvPr/>
        </p:nvCxnSpPr>
        <p:spPr>
          <a:xfrm flipH="1">
            <a:off x="6979919" y="6499860"/>
            <a:ext cx="1127762" cy="4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" idx="2"/>
            <a:endCxn id="8" idx="5"/>
          </p:cNvCxnSpPr>
          <p:nvPr/>
        </p:nvCxnSpPr>
        <p:spPr>
          <a:xfrm flipH="1" flipV="1">
            <a:off x="6135024" y="5799743"/>
            <a:ext cx="799176" cy="745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8" idx="0"/>
            <a:endCxn id="4" idx="3"/>
          </p:cNvCxnSpPr>
          <p:nvPr/>
        </p:nvCxnSpPr>
        <p:spPr>
          <a:xfrm flipV="1">
            <a:off x="6118860" y="4534824"/>
            <a:ext cx="974435" cy="1225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6"/>
            <a:endCxn id="7" idx="2"/>
          </p:cNvCxnSpPr>
          <p:nvPr/>
        </p:nvCxnSpPr>
        <p:spPr>
          <a:xfrm flipV="1">
            <a:off x="6141719" y="5661660"/>
            <a:ext cx="1249681" cy="121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10" idx="6"/>
            <a:endCxn id="7" idx="4"/>
          </p:cNvCxnSpPr>
          <p:nvPr/>
        </p:nvCxnSpPr>
        <p:spPr>
          <a:xfrm flipV="1">
            <a:off x="6979919" y="5684519"/>
            <a:ext cx="434341" cy="861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06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Variational</a:t>
            </a:r>
            <a:r>
              <a:rPr lang="en-US" dirty="0" smtClean="0"/>
              <a:t> Shape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Compute lower-complexity </a:t>
            </a:r>
            <a:r>
              <a:rPr lang="en-US" dirty="0" err="1" smtClean="0"/>
              <a:t>polygonization</a:t>
            </a:r>
            <a:r>
              <a:rPr lang="en-US" dirty="0" smtClean="0"/>
              <a:t>(s) of a surface capturing the detail(s): </a:t>
            </a:r>
            <a:r>
              <a:rPr lang="en-US" i="1" dirty="0" smtClean="0"/>
              <a:t>M</a:t>
            </a:r>
            <a:r>
              <a:rPr lang="en-US" baseline="-25000" dirty="0" smtClean="0"/>
              <a:t>0</a:t>
            </a:r>
            <a:r>
              <a:rPr lang="en-US" dirty="0" smtClean="0">
                <a:sym typeface="Symbol"/>
              </a:rPr>
              <a:t></a:t>
            </a:r>
            <a:r>
              <a:rPr lang="en-US" i="1" dirty="0" smtClean="0"/>
              <a:t>M</a:t>
            </a:r>
            <a:r>
              <a:rPr lang="en-US" baseline="-25000" dirty="0" smtClean="0"/>
              <a:t>1</a:t>
            </a:r>
            <a:r>
              <a:rPr lang="en-US" dirty="0" smtClean="0">
                <a:sym typeface="Symbol"/>
              </a:rPr>
              <a:t> …</a:t>
            </a:r>
          </a:p>
          <a:p>
            <a:pPr marL="688975" lvl="1" indent="-288925"/>
            <a:r>
              <a:rPr lang="en-US" dirty="0" smtClean="0">
                <a:sym typeface="Symbol"/>
              </a:rPr>
              <a:t>Capture detail </a:t>
            </a:r>
            <a:r>
              <a:rPr lang="en-US" dirty="0">
                <a:sym typeface="Symbol"/>
              </a:rPr>
              <a:t></a:t>
            </a:r>
            <a:r>
              <a:rPr lang="en-US" dirty="0" smtClean="0">
                <a:sym typeface="Symbol"/>
              </a:rPr>
              <a:t> polygons align with anisotropy.</a:t>
            </a:r>
          </a:p>
          <a:p>
            <a:pPr marL="688975" lvl="1" indent="-288925"/>
            <a:r>
              <a:rPr lang="en-US" dirty="0" smtClean="0">
                <a:sym typeface="Symbol"/>
              </a:rPr>
              <a:t>Simple base models </a:t>
            </a:r>
            <a:r>
              <a:rPr lang="en-US" dirty="0">
                <a:sym typeface="Symbol"/>
              </a:rPr>
              <a:t> </a:t>
            </a:r>
            <a:r>
              <a:rPr lang="en-US" dirty="0" smtClean="0">
                <a:sym typeface="Symbol"/>
              </a:rPr>
              <a:t>topology is removed.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7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Instead of using a Lloyd’s algorithm approach to grow regions, use face-merge </a:t>
            </a:r>
            <a:r>
              <a:rPr lang="en-US" dirty="0" smtClean="0"/>
              <a:t>to </a:t>
            </a:r>
            <a:r>
              <a:rPr lang="en-US" dirty="0"/>
              <a:t>collapse them.</a:t>
            </a:r>
          </a:p>
          <a:p>
            <a:pPr marL="0" indent="0">
              <a:buNone/>
            </a:pPr>
            <a:r>
              <a:rPr lang="en-US" dirty="0" smtClean="0"/>
              <a:t>Two regions can be collapsed into each other </a:t>
            </a:r>
            <a:r>
              <a:rPr lang="en-US" dirty="0" err="1" smtClean="0"/>
              <a:t>iff</a:t>
            </a:r>
            <a:r>
              <a:rPr lang="en-US" dirty="0" smtClean="0"/>
              <a:t>. their projection onto their proxy is injective.</a:t>
            </a:r>
          </a:p>
          <a:p>
            <a:pPr lvl="1"/>
            <a:r>
              <a:rPr lang="en-US" dirty="0" smtClean="0"/>
              <a:t>Each triangle starts in its own patch</a:t>
            </a:r>
          </a:p>
          <a:p>
            <a:pPr lvl="1"/>
            <a:r>
              <a:rPr lang="en-US" dirty="0" smtClean="0"/>
              <a:t>Edges are successively removed</a:t>
            </a:r>
            <a:endParaRPr lang="en-US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7086600" y="4495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260081" y="4648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641081" y="54864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391400" y="5638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6096000" y="5760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107681" y="64770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934200" y="6522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4" idx="5"/>
            <a:endCxn id="7" idx="1"/>
          </p:cNvCxnSpPr>
          <p:nvPr/>
        </p:nvCxnSpPr>
        <p:spPr>
          <a:xfrm>
            <a:off x="7125624" y="4534824"/>
            <a:ext cx="272471" cy="1110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" idx="6"/>
            <a:endCxn id="5" idx="1"/>
          </p:cNvCxnSpPr>
          <p:nvPr/>
        </p:nvCxnSpPr>
        <p:spPr>
          <a:xfrm>
            <a:off x="7132319" y="4518660"/>
            <a:ext cx="1134457" cy="136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5"/>
            <a:endCxn id="6" idx="0"/>
          </p:cNvCxnSpPr>
          <p:nvPr/>
        </p:nvCxnSpPr>
        <p:spPr>
          <a:xfrm>
            <a:off x="8299105" y="4687224"/>
            <a:ext cx="364836" cy="799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6"/>
            <a:endCxn id="6" idx="3"/>
          </p:cNvCxnSpPr>
          <p:nvPr/>
        </p:nvCxnSpPr>
        <p:spPr>
          <a:xfrm flipV="1">
            <a:off x="7437119" y="5525424"/>
            <a:ext cx="1210657" cy="136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7"/>
            <a:endCxn id="6" idx="4"/>
          </p:cNvCxnSpPr>
          <p:nvPr/>
        </p:nvCxnSpPr>
        <p:spPr>
          <a:xfrm flipV="1">
            <a:off x="8146705" y="5532119"/>
            <a:ext cx="517236" cy="951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1"/>
            <a:endCxn id="7" idx="5"/>
          </p:cNvCxnSpPr>
          <p:nvPr/>
        </p:nvCxnSpPr>
        <p:spPr>
          <a:xfrm flipH="1" flipV="1">
            <a:off x="7430424" y="5677824"/>
            <a:ext cx="683952" cy="805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2"/>
            <a:endCxn id="10" idx="6"/>
          </p:cNvCxnSpPr>
          <p:nvPr/>
        </p:nvCxnSpPr>
        <p:spPr>
          <a:xfrm flipH="1">
            <a:off x="6979919" y="6499860"/>
            <a:ext cx="1127762" cy="4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" idx="2"/>
            <a:endCxn id="8" idx="5"/>
          </p:cNvCxnSpPr>
          <p:nvPr/>
        </p:nvCxnSpPr>
        <p:spPr>
          <a:xfrm flipH="1" flipV="1">
            <a:off x="6135024" y="5799743"/>
            <a:ext cx="799176" cy="745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8" idx="0"/>
            <a:endCxn id="4" idx="3"/>
          </p:cNvCxnSpPr>
          <p:nvPr/>
        </p:nvCxnSpPr>
        <p:spPr>
          <a:xfrm flipV="1">
            <a:off x="6118860" y="4534824"/>
            <a:ext cx="974435" cy="1225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6"/>
            <a:endCxn id="7" idx="2"/>
          </p:cNvCxnSpPr>
          <p:nvPr/>
        </p:nvCxnSpPr>
        <p:spPr>
          <a:xfrm flipV="1">
            <a:off x="6141719" y="5661660"/>
            <a:ext cx="1249681" cy="121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14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Instead of using a Lloyd’s algorithm approach to grow regions, use face-merge </a:t>
            </a:r>
            <a:r>
              <a:rPr lang="en-US" dirty="0" smtClean="0"/>
              <a:t>to </a:t>
            </a:r>
            <a:r>
              <a:rPr lang="en-US" dirty="0"/>
              <a:t>collapse them.</a:t>
            </a:r>
          </a:p>
          <a:p>
            <a:pPr marL="0" indent="0">
              <a:buNone/>
            </a:pPr>
            <a:r>
              <a:rPr lang="en-US" dirty="0" smtClean="0"/>
              <a:t>Two regions can be collapsed into each other </a:t>
            </a:r>
            <a:r>
              <a:rPr lang="en-US" dirty="0" err="1" smtClean="0"/>
              <a:t>iff</a:t>
            </a:r>
            <a:r>
              <a:rPr lang="en-US" dirty="0" smtClean="0"/>
              <a:t>. their projection onto their proxy is injective.</a:t>
            </a:r>
          </a:p>
          <a:p>
            <a:pPr lvl="1"/>
            <a:r>
              <a:rPr lang="en-US" dirty="0" smtClean="0"/>
              <a:t>Each triangle starts in its own patch</a:t>
            </a:r>
          </a:p>
          <a:p>
            <a:pPr lvl="1"/>
            <a:r>
              <a:rPr lang="en-US" dirty="0" smtClean="0"/>
              <a:t>Edges are successively removed</a:t>
            </a:r>
            <a:endParaRPr lang="en-US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7086600" y="4495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260081" y="4648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641081" y="54864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391400" y="5638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6096000" y="5760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107681" y="64770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934200" y="6522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4" idx="5"/>
            <a:endCxn id="7" idx="1"/>
          </p:cNvCxnSpPr>
          <p:nvPr/>
        </p:nvCxnSpPr>
        <p:spPr>
          <a:xfrm>
            <a:off x="7125624" y="4534824"/>
            <a:ext cx="272471" cy="1110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" idx="6"/>
            <a:endCxn id="5" idx="1"/>
          </p:cNvCxnSpPr>
          <p:nvPr/>
        </p:nvCxnSpPr>
        <p:spPr>
          <a:xfrm>
            <a:off x="7132319" y="4518660"/>
            <a:ext cx="1134457" cy="136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5"/>
            <a:endCxn id="6" idx="0"/>
          </p:cNvCxnSpPr>
          <p:nvPr/>
        </p:nvCxnSpPr>
        <p:spPr>
          <a:xfrm>
            <a:off x="8299105" y="4687224"/>
            <a:ext cx="364836" cy="799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6"/>
            <a:endCxn id="6" idx="3"/>
          </p:cNvCxnSpPr>
          <p:nvPr/>
        </p:nvCxnSpPr>
        <p:spPr>
          <a:xfrm flipV="1">
            <a:off x="7437119" y="5525424"/>
            <a:ext cx="1210657" cy="136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7"/>
            <a:endCxn id="6" idx="4"/>
          </p:cNvCxnSpPr>
          <p:nvPr/>
        </p:nvCxnSpPr>
        <p:spPr>
          <a:xfrm flipV="1">
            <a:off x="8146705" y="5532119"/>
            <a:ext cx="517236" cy="951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1"/>
            <a:endCxn id="7" idx="5"/>
          </p:cNvCxnSpPr>
          <p:nvPr/>
        </p:nvCxnSpPr>
        <p:spPr>
          <a:xfrm flipH="1" flipV="1">
            <a:off x="7430424" y="5677824"/>
            <a:ext cx="683952" cy="805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2"/>
            <a:endCxn id="10" idx="6"/>
          </p:cNvCxnSpPr>
          <p:nvPr/>
        </p:nvCxnSpPr>
        <p:spPr>
          <a:xfrm flipH="1">
            <a:off x="6979919" y="6499860"/>
            <a:ext cx="1127762" cy="4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" idx="2"/>
            <a:endCxn id="8" idx="5"/>
          </p:cNvCxnSpPr>
          <p:nvPr/>
        </p:nvCxnSpPr>
        <p:spPr>
          <a:xfrm flipH="1" flipV="1">
            <a:off x="6135024" y="5799743"/>
            <a:ext cx="799176" cy="745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8" idx="0"/>
            <a:endCxn id="4" idx="3"/>
          </p:cNvCxnSpPr>
          <p:nvPr/>
        </p:nvCxnSpPr>
        <p:spPr>
          <a:xfrm flipV="1">
            <a:off x="6118860" y="4534824"/>
            <a:ext cx="974435" cy="1225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14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Instead of using a Lloyd’s algorithm approach to grow regions, use </a:t>
            </a:r>
            <a:r>
              <a:rPr lang="en-US" dirty="0" smtClean="0"/>
              <a:t>face-merge to </a:t>
            </a:r>
            <a:r>
              <a:rPr lang="en-US" dirty="0"/>
              <a:t>collapse them.</a:t>
            </a:r>
          </a:p>
          <a:p>
            <a:pPr marL="0" indent="0">
              <a:buNone/>
            </a:pPr>
            <a:r>
              <a:rPr lang="en-US" dirty="0" smtClean="0"/>
              <a:t>Two regions can be collapsed into each other </a:t>
            </a:r>
            <a:r>
              <a:rPr lang="en-US" dirty="0" err="1" smtClean="0"/>
              <a:t>iff</a:t>
            </a:r>
            <a:r>
              <a:rPr lang="en-US" dirty="0" smtClean="0"/>
              <a:t>. their projection onto their proxy is injective.</a:t>
            </a:r>
          </a:p>
          <a:p>
            <a:pPr lvl="1"/>
            <a:r>
              <a:rPr lang="en-US" dirty="0" smtClean="0"/>
              <a:t>Each triangle starts in its own patch</a:t>
            </a:r>
          </a:p>
          <a:p>
            <a:pPr lvl="1"/>
            <a:r>
              <a:rPr lang="en-US" dirty="0" smtClean="0"/>
              <a:t>Edges are successively removed</a:t>
            </a:r>
            <a:endParaRPr lang="en-US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7086600" y="4495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260081" y="4648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641081" y="54864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391400" y="5638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6096000" y="5760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107681" y="64770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934200" y="6522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4" idx="5"/>
            <a:endCxn id="7" idx="1"/>
          </p:cNvCxnSpPr>
          <p:nvPr/>
        </p:nvCxnSpPr>
        <p:spPr>
          <a:xfrm>
            <a:off x="7125624" y="4534824"/>
            <a:ext cx="272471" cy="1110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" idx="6"/>
            <a:endCxn id="5" idx="1"/>
          </p:cNvCxnSpPr>
          <p:nvPr/>
        </p:nvCxnSpPr>
        <p:spPr>
          <a:xfrm>
            <a:off x="7132319" y="4518660"/>
            <a:ext cx="1134457" cy="136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5"/>
            <a:endCxn id="6" idx="0"/>
          </p:cNvCxnSpPr>
          <p:nvPr/>
        </p:nvCxnSpPr>
        <p:spPr>
          <a:xfrm>
            <a:off x="8299105" y="4687224"/>
            <a:ext cx="364836" cy="799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7"/>
            <a:endCxn id="6" idx="4"/>
          </p:cNvCxnSpPr>
          <p:nvPr/>
        </p:nvCxnSpPr>
        <p:spPr>
          <a:xfrm flipV="1">
            <a:off x="8146705" y="5532119"/>
            <a:ext cx="517236" cy="951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1"/>
            <a:endCxn id="7" idx="5"/>
          </p:cNvCxnSpPr>
          <p:nvPr/>
        </p:nvCxnSpPr>
        <p:spPr>
          <a:xfrm flipH="1" flipV="1">
            <a:off x="7430424" y="5677824"/>
            <a:ext cx="683952" cy="805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2"/>
            <a:endCxn id="10" idx="6"/>
          </p:cNvCxnSpPr>
          <p:nvPr/>
        </p:nvCxnSpPr>
        <p:spPr>
          <a:xfrm flipH="1">
            <a:off x="6979919" y="6499860"/>
            <a:ext cx="1127762" cy="4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" idx="2"/>
            <a:endCxn id="8" idx="5"/>
          </p:cNvCxnSpPr>
          <p:nvPr/>
        </p:nvCxnSpPr>
        <p:spPr>
          <a:xfrm flipH="1" flipV="1">
            <a:off x="6135024" y="5799743"/>
            <a:ext cx="799176" cy="745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8" idx="0"/>
            <a:endCxn id="4" idx="3"/>
          </p:cNvCxnSpPr>
          <p:nvPr/>
        </p:nvCxnSpPr>
        <p:spPr>
          <a:xfrm flipV="1">
            <a:off x="6118860" y="4534824"/>
            <a:ext cx="974435" cy="1225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25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Instead of using a Lloyd’s algorithm approach to grow regions, use face-merge </a:t>
            </a:r>
            <a:r>
              <a:rPr lang="en-US" dirty="0" smtClean="0"/>
              <a:t>to </a:t>
            </a:r>
            <a:r>
              <a:rPr lang="en-US" dirty="0"/>
              <a:t>collapse them.</a:t>
            </a:r>
          </a:p>
          <a:p>
            <a:pPr marL="0" indent="0">
              <a:buNone/>
            </a:pPr>
            <a:r>
              <a:rPr lang="en-US" dirty="0" smtClean="0"/>
              <a:t>Two regions can be collapsed into each other </a:t>
            </a:r>
            <a:r>
              <a:rPr lang="en-US" dirty="0" err="1" smtClean="0"/>
              <a:t>iff</a:t>
            </a:r>
            <a:r>
              <a:rPr lang="en-US" dirty="0" smtClean="0"/>
              <a:t>. their projection onto their proxy is injective.</a:t>
            </a:r>
          </a:p>
          <a:p>
            <a:pPr lvl="1"/>
            <a:r>
              <a:rPr lang="en-US" dirty="0" smtClean="0"/>
              <a:t>Each triangle starts in its own patch</a:t>
            </a:r>
          </a:p>
          <a:p>
            <a:pPr lvl="1"/>
            <a:r>
              <a:rPr lang="en-US" dirty="0" smtClean="0"/>
              <a:t>Edges are successively removed</a:t>
            </a:r>
          </a:p>
          <a:p>
            <a:pPr lvl="1"/>
            <a:r>
              <a:rPr lang="en-US" dirty="0" smtClean="0"/>
              <a:t>Valence-2 vertices are removed</a:t>
            </a:r>
            <a:endParaRPr lang="en-US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7086600" y="4495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260081" y="4648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641081" y="54864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6096000" y="5760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107681" y="64770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934200" y="6522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4" idx="5"/>
            <a:endCxn id="9" idx="1"/>
          </p:cNvCxnSpPr>
          <p:nvPr/>
        </p:nvCxnSpPr>
        <p:spPr>
          <a:xfrm>
            <a:off x="7125624" y="4534824"/>
            <a:ext cx="988752" cy="1948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" idx="6"/>
            <a:endCxn id="5" idx="1"/>
          </p:cNvCxnSpPr>
          <p:nvPr/>
        </p:nvCxnSpPr>
        <p:spPr>
          <a:xfrm>
            <a:off x="7132319" y="4518660"/>
            <a:ext cx="1134457" cy="136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5"/>
            <a:endCxn id="6" idx="0"/>
          </p:cNvCxnSpPr>
          <p:nvPr/>
        </p:nvCxnSpPr>
        <p:spPr>
          <a:xfrm>
            <a:off x="8299105" y="4687224"/>
            <a:ext cx="364836" cy="799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7"/>
            <a:endCxn id="6" idx="4"/>
          </p:cNvCxnSpPr>
          <p:nvPr/>
        </p:nvCxnSpPr>
        <p:spPr>
          <a:xfrm flipV="1">
            <a:off x="8146705" y="5532119"/>
            <a:ext cx="517236" cy="951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9" idx="2"/>
            <a:endCxn id="10" idx="6"/>
          </p:cNvCxnSpPr>
          <p:nvPr/>
        </p:nvCxnSpPr>
        <p:spPr>
          <a:xfrm flipH="1">
            <a:off x="6979919" y="6499860"/>
            <a:ext cx="1127762" cy="4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" idx="2"/>
            <a:endCxn id="8" idx="5"/>
          </p:cNvCxnSpPr>
          <p:nvPr/>
        </p:nvCxnSpPr>
        <p:spPr>
          <a:xfrm flipH="1" flipV="1">
            <a:off x="6135024" y="5799743"/>
            <a:ext cx="799176" cy="745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8" idx="0"/>
            <a:endCxn id="4" idx="3"/>
          </p:cNvCxnSpPr>
          <p:nvPr/>
        </p:nvCxnSpPr>
        <p:spPr>
          <a:xfrm flipV="1">
            <a:off x="6118860" y="4534824"/>
            <a:ext cx="974435" cy="1225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75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Invariants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At each step of the iteration:</a:t>
            </a:r>
          </a:p>
          <a:p>
            <a:pPr lvl="1"/>
            <a:r>
              <a:rPr lang="en-US" dirty="0" smtClean="0"/>
              <a:t>The region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tracks its:</a:t>
            </a:r>
          </a:p>
          <a:p>
            <a:pPr lvl="2"/>
            <a:r>
              <a:rPr lang="en-US" dirty="0" smtClean="0"/>
              <a:t>Boundary: </a:t>
            </a:r>
            <a:r>
              <a:rPr lang="en-US" i="1" dirty="0" smtClean="0"/>
              <a:t>b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Area: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Centroid: </a:t>
            </a:r>
            <a:r>
              <a:rPr lang="en-US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</a:t>
            </a:r>
            <a:endParaRPr lang="en-US" baseline="-25000" dirty="0" smtClean="0"/>
          </a:p>
          <a:p>
            <a:pPr lvl="2"/>
            <a:r>
              <a:rPr lang="en-US" dirty="0" smtClean="0"/>
              <a:t>Normal: </a:t>
            </a:r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</a:t>
            </a:r>
            <a:endParaRPr lang="en-US" i="1" dirty="0" smtClean="0"/>
          </a:p>
          <a:p>
            <a:pPr lvl="1"/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maps </a:t>
            </a:r>
            <a:r>
              <a:rPr lang="en-US" dirty="0" err="1" smtClean="0"/>
              <a:t>injectively</a:t>
            </a:r>
            <a:r>
              <a:rPr lang="en-US" dirty="0" smtClean="0"/>
              <a:t> to its proxy (</a:t>
            </a:r>
            <a:r>
              <a:rPr lang="en-US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),</a:t>
            </a:r>
            <a:r>
              <a:rPr lang="en-US" i="1" dirty="0" smtClean="0"/>
              <a:t>n(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47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Invariants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At each step of the iteration:</a:t>
            </a:r>
          </a:p>
          <a:p>
            <a:pPr lvl="1"/>
            <a:r>
              <a:rPr lang="en-US" dirty="0" smtClean="0"/>
              <a:t>The region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tracks its:</a:t>
            </a:r>
          </a:p>
          <a:p>
            <a:pPr lvl="2"/>
            <a:r>
              <a:rPr lang="en-US" dirty="0" smtClean="0"/>
              <a:t>Boundary: </a:t>
            </a:r>
            <a:r>
              <a:rPr lang="en-US" i="1" dirty="0" smtClean="0"/>
              <a:t>b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Area: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Centroid: </a:t>
            </a:r>
            <a:r>
              <a:rPr lang="en-US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</a:t>
            </a:r>
            <a:endParaRPr lang="en-US" baseline="-25000" dirty="0" smtClean="0"/>
          </a:p>
          <a:p>
            <a:pPr lvl="2"/>
            <a:r>
              <a:rPr lang="en-US" dirty="0" smtClean="0"/>
              <a:t>Normal: </a:t>
            </a:r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</a:t>
            </a:r>
            <a:endParaRPr lang="en-US" i="1" dirty="0" smtClean="0"/>
          </a:p>
          <a:p>
            <a:pPr lvl="1"/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maps </a:t>
            </a:r>
            <a:r>
              <a:rPr lang="en-US" dirty="0" err="1" smtClean="0"/>
              <a:t>injectively</a:t>
            </a:r>
            <a:r>
              <a:rPr lang="en-US" dirty="0" smtClean="0"/>
              <a:t> to its proxy (</a:t>
            </a:r>
            <a:r>
              <a:rPr lang="en-US" i="1" dirty="0" smtClean="0"/>
              <a:t>x</a:t>
            </a:r>
            <a:r>
              <a:rPr lang="en-US" dirty="0" smtClean="0"/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),</a:t>
            </a:r>
            <a:r>
              <a:rPr lang="en-US" i="1" dirty="0" smtClean="0"/>
              <a:t>n(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))</a:t>
            </a:r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 The area of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is not tracked!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42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err="1" smtClean="0"/>
              <a:t>Injectivity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Since only the boundary of a region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is tracked, </a:t>
            </a:r>
            <a:r>
              <a:rPr lang="en-US" dirty="0" err="1" smtClean="0"/>
              <a:t>injectivity</a:t>
            </a:r>
            <a:r>
              <a:rPr lang="en-US" dirty="0" smtClean="0"/>
              <a:t> is determined by testing that the projection of the boundary is injective:</a:t>
            </a:r>
          </a:p>
          <a:p>
            <a:pPr lvl="1"/>
            <a:r>
              <a:rPr lang="en-US" dirty="0" smtClean="0"/>
              <a:t>That the boundary curves do not self-intersect</a:t>
            </a:r>
          </a:p>
          <a:p>
            <a:pPr lvl="1"/>
            <a:r>
              <a:rPr lang="en-US" dirty="0" smtClean="0"/>
              <a:t>That the exterior boundary</a:t>
            </a:r>
            <a:br>
              <a:rPr lang="en-US" dirty="0" smtClean="0"/>
            </a:br>
            <a:r>
              <a:rPr lang="en-US" dirty="0" smtClean="0"/>
              <a:t>contains interior boundaries.</a:t>
            </a:r>
          </a:p>
          <a:p>
            <a:pPr lvl="1"/>
            <a:r>
              <a:rPr lang="en-US" dirty="0" smtClean="0"/>
              <a:t>That the interior boundary</a:t>
            </a:r>
            <a:br>
              <a:rPr lang="en-US" dirty="0" smtClean="0"/>
            </a:br>
            <a:r>
              <a:rPr lang="en-US" dirty="0" smtClean="0"/>
              <a:t>curves do not nest.</a:t>
            </a:r>
            <a:endParaRPr lang="en-US" dirty="0"/>
          </a:p>
        </p:txBody>
      </p:sp>
      <p:pic>
        <p:nvPicPr>
          <p:cNvPr id="387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5105400"/>
            <a:ext cx="410527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67809" y="6564868"/>
            <a:ext cx="287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smtClean="0"/>
              <a:t>Kobbelt, </a:t>
            </a:r>
            <a:r>
              <a:rPr lang="en-US" dirty="0" smtClean="0"/>
              <a:t>2004]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62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Initialization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Set each triangle to be its own region.</a:t>
            </a:r>
          </a:p>
        </p:txBody>
      </p:sp>
    </p:spTree>
    <p:extLst>
      <p:ext uri="{BB962C8B-B14F-4D97-AF65-F5344CB8AC3E}">
        <p14:creationId xmlns:p14="http://schemas.microsoft.com/office/powerpoint/2010/main" val="145400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Initialization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Set each triangle to be its own region.</a:t>
            </a:r>
          </a:p>
          <a:p>
            <a:pPr marL="0" indent="0">
              <a:buNone/>
            </a:pPr>
            <a:r>
              <a:rPr lang="en-US" u="sng" dirty="0" smtClean="0"/>
              <a:t>Merging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When merging adjacent regions </a:t>
            </a:r>
            <a:r>
              <a:rPr lang="en-US" i="1" dirty="0" smtClean="0"/>
              <a:t>R</a:t>
            </a:r>
            <a:r>
              <a:rPr lang="en-US" i="1" dirty="0" smtClean="0">
                <a:sym typeface="Symbol"/>
              </a:rPr>
              <a:t>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err="1" smtClean="0">
                <a:sym typeface="Symbol"/>
              </a:rPr>
              <a:t>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j</a:t>
            </a:r>
            <a:r>
              <a:rPr lang="en-US" dirty="0" smtClean="0"/>
              <a:t>):</a:t>
            </a:r>
          </a:p>
          <a:p>
            <a:pPr lvl="1"/>
            <a:r>
              <a:rPr lang="en-US" i="1" dirty="0" smtClean="0"/>
              <a:t> </a:t>
            </a:r>
          </a:p>
          <a:p>
            <a:pPr lvl="1"/>
            <a:endParaRPr lang="en-US" dirty="0" smtClean="0"/>
          </a:p>
          <a:p>
            <a:pPr lvl="1"/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 </a:t>
            </a:r>
            <a:endParaRPr lang="en-US" dirty="0"/>
          </a:p>
          <a:p>
            <a:pPr lvl="1"/>
            <a:r>
              <a:rPr lang="en-US" i="1" dirty="0" smtClean="0"/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8398074"/>
              </p:ext>
            </p:extLst>
          </p:nvPr>
        </p:nvGraphicFramePr>
        <p:xfrm>
          <a:off x="1295400" y="4459031"/>
          <a:ext cx="2743200" cy="417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3" name="Equation" r:id="rId3" imgW="1587240" imgH="241200" progId="Equation.3">
                  <p:embed/>
                </p:oleObj>
              </mc:Choice>
              <mc:Fallback>
                <p:oleObj name="Equation" r:id="rId3" imgW="158724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459031"/>
                        <a:ext cx="2743200" cy="4177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397702"/>
              </p:ext>
            </p:extLst>
          </p:nvPr>
        </p:nvGraphicFramePr>
        <p:xfrm>
          <a:off x="1287462" y="4800600"/>
          <a:ext cx="4104319" cy="813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4" name="Equation" r:id="rId5" imgW="2374560" imgH="469800" progId="Equation.3">
                  <p:embed/>
                </p:oleObj>
              </mc:Choice>
              <mc:Fallback>
                <p:oleObj name="Equation" r:id="rId5" imgW="2374560" imgH="469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7462" y="4800600"/>
                        <a:ext cx="4104319" cy="8130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6047616"/>
              </p:ext>
            </p:extLst>
          </p:nvPr>
        </p:nvGraphicFramePr>
        <p:xfrm>
          <a:off x="1295400" y="5689878"/>
          <a:ext cx="4192664" cy="857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5" name="Equation" r:id="rId7" imgW="2425680" imgH="495000" progId="Equation.3">
                  <p:embed/>
                </p:oleObj>
              </mc:Choice>
              <mc:Fallback>
                <p:oleObj name="Equation" r:id="rId7" imgW="2425680" imgH="495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689878"/>
                        <a:ext cx="4192664" cy="8579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938075"/>
              </p:ext>
            </p:extLst>
          </p:nvPr>
        </p:nvGraphicFramePr>
        <p:xfrm>
          <a:off x="1295400" y="3962400"/>
          <a:ext cx="4344988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6" name="Equation" r:id="rId9" imgW="2514600" imgH="241200" progId="Equation.3">
                  <p:embed/>
                </p:oleObj>
              </mc:Choice>
              <mc:Fallback>
                <p:oleObj name="Equation" r:id="rId9" imgW="251460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962400"/>
                        <a:ext cx="4344988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230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Initialization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Set each triangle to be its own region.</a:t>
            </a:r>
          </a:p>
          <a:p>
            <a:pPr marL="0" indent="0">
              <a:buNone/>
            </a:pPr>
            <a:r>
              <a:rPr lang="en-US" u="sng" dirty="0" smtClean="0"/>
              <a:t>Iteratively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Evaluate the cost of every feasible merge</a:t>
            </a:r>
          </a:p>
          <a:p>
            <a:pPr lvl="1"/>
            <a:r>
              <a:rPr lang="en-US" dirty="0" smtClean="0"/>
              <a:t>Perform the lowest-cost merge</a:t>
            </a:r>
          </a:p>
          <a:p>
            <a:pPr lvl="1"/>
            <a:r>
              <a:rPr lang="en-US" dirty="0" smtClean="0"/>
              <a:t>Repeat</a:t>
            </a:r>
          </a:p>
        </p:txBody>
      </p:sp>
    </p:spTree>
    <p:extLst>
      <p:ext uri="{BB962C8B-B14F-4D97-AF65-F5344CB8AC3E}">
        <p14:creationId xmlns:p14="http://schemas.microsoft.com/office/powerpoint/2010/main" val="379718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Variational</a:t>
            </a:r>
            <a:r>
              <a:rPr lang="en-US" dirty="0" smtClean="0"/>
              <a:t> Shape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Partition </a:t>
            </a:r>
            <a:r>
              <a:rPr lang="en-US" i="1" dirty="0" smtClean="0"/>
              <a:t>M</a:t>
            </a:r>
            <a:r>
              <a:rPr lang="en-US" dirty="0" smtClean="0"/>
              <a:t> into </a:t>
            </a:r>
            <a:r>
              <a:rPr lang="en-US" i="1" dirty="0" smtClean="0"/>
              <a:t>k</a:t>
            </a:r>
            <a:r>
              <a:rPr lang="en-US" dirty="0" smtClean="0"/>
              <a:t> regions </a:t>
            </a:r>
            <a:r>
              <a:rPr lang="en-US" i="1" dirty="0" smtClean="0"/>
              <a:t>R</a:t>
            </a:r>
            <a:r>
              <a:rPr lang="en-US" dirty="0" smtClean="0"/>
              <a:t>={</a:t>
            </a:r>
            <a:r>
              <a:rPr lang="en-US" i="1" dirty="0" smtClean="0"/>
              <a:t>R</a:t>
            </a:r>
            <a:r>
              <a:rPr lang="en-US" baseline="-25000" dirty="0" smtClean="0"/>
              <a:t>1</a:t>
            </a:r>
            <a:r>
              <a:rPr lang="en-US" dirty="0" smtClean="0"/>
              <a:t>,…,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k</a:t>
            </a:r>
            <a:r>
              <a:rPr lang="en-US" dirty="0" smtClean="0"/>
              <a:t>} which are a best fit to </a:t>
            </a:r>
            <a:r>
              <a:rPr lang="en-US" i="1" dirty="0" smtClean="0"/>
              <a:t>k</a:t>
            </a:r>
            <a:r>
              <a:rPr lang="en-US" dirty="0"/>
              <a:t> planar proxies </a:t>
            </a:r>
            <a:r>
              <a:rPr lang="en-US" i="1" dirty="0" smtClean="0"/>
              <a:t>P</a:t>
            </a:r>
            <a:r>
              <a:rPr lang="en-US" dirty="0" smtClean="0"/>
              <a:t>={</a:t>
            </a:r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r>
              <a:rPr lang="en-US" dirty="0" smtClean="0"/>
              <a:t>,…,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k</a:t>
            </a:r>
            <a:r>
              <a:rPr lang="en-US" dirty="0" smtClean="0"/>
              <a:t>}: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the planar proxy 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dirty="0" smtClean="0"/>
              <a:t> can be represented by a point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 on the plane and a unit-normal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i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709837"/>
              </p:ext>
            </p:extLst>
          </p:nvPr>
        </p:nvGraphicFramePr>
        <p:xfrm>
          <a:off x="3113088" y="3252788"/>
          <a:ext cx="3001962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36" name="Equation" r:id="rId3" imgW="1638000" imgH="469800" progId="Equation.3">
                  <p:embed/>
                </p:oleObj>
              </mc:Choice>
              <mc:Fallback>
                <p:oleObj name="Equation" r:id="rId3" imgW="16380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3088" y="3252788"/>
                        <a:ext cx="3001962" cy="862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612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Cost of a Merge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In order to evaluate the merge, we need to associate a surface with each region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68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Cost of a Merge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In order to evaluate the merge, we need to associate a surface with each region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We do this by:</a:t>
            </a:r>
          </a:p>
          <a:p>
            <a:pPr lvl="1"/>
            <a:r>
              <a:rPr lang="en-US" dirty="0" smtClean="0"/>
              <a:t>Projecting the boundary of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onto the proxy</a:t>
            </a:r>
          </a:p>
          <a:p>
            <a:pPr lvl="1"/>
            <a:r>
              <a:rPr lang="en-US" dirty="0" smtClean="0"/>
              <a:t>Computing the CDT of the boundary</a:t>
            </a:r>
          </a:p>
          <a:p>
            <a:pPr lvl="1"/>
            <a:r>
              <a:rPr lang="en-US" dirty="0" smtClean="0"/>
              <a:t>Raising the triangulation to 3D.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2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Cost of a Merge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i="1" dirty="0"/>
              <a:t>d</a:t>
            </a:r>
            <a:r>
              <a:rPr lang="en-US" baseline="30000" dirty="0"/>
              <a:t>2</a:t>
            </a:r>
            <a:r>
              <a:rPr lang="en-US" dirty="0"/>
              <a:t> is the </a:t>
            </a:r>
            <a:r>
              <a:rPr lang="en-US" i="1" dirty="0"/>
              <a:t>L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distance, merging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and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j</a:t>
            </a:r>
            <a:r>
              <a:rPr lang="en-US" dirty="0" smtClean="0"/>
              <a:t> costs: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0844196"/>
              </p:ext>
            </p:extLst>
          </p:nvPr>
        </p:nvGraphicFramePr>
        <p:xfrm>
          <a:off x="1976438" y="2743200"/>
          <a:ext cx="541972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32" name="Equation" r:id="rId3" imgW="3136680" imgH="419040" progId="Equation.3">
                  <p:embed/>
                </p:oleObj>
              </mc:Choice>
              <mc:Fallback>
                <p:oleObj name="Equation" r:id="rId3" imgW="31366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438" y="2743200"/>
                        <a:ext cx="5419725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678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Cost of a Merge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i="1" dirty="0"/>
              <a:t>d</a:t>
            </a:r>
            <a:r>
              <a:rPr lang="en-US" baseline="30000" dirty="0"/>
              <a:t>2</a:t>
            </a:r>
            <a:r>
              <a:rPr lang="en-US" dirty="0"/>
              <a:t> is the </a:t>
            </a:r>
            <a:r>
              <a:rPr lang="en-US" i="1" dirty="0"/>
              <a:t>L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distance, merging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 and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j</a:t>
            </a:r>
            <a:r>
              <a:rPr lang="en-US" dirty="0" smtClean="0"/>
              <a:t> costs: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i="1" dirty="0"/>
              <a:t>d</a:t>
            </a:r>
            <a:r>
              <a:rPr lang="en-US" baseline="30000" dirty="0"/>
              <a:t>2</a:t>
            </a:r>
            <a:r>
              <a:rPr lang="en-US" dirty="0"/>
              <a:t> is the </a:t>
            </a:r>
            <a:r>
              <a:rPr lang="en-US" i="1" dirty="0" smtClean="0"/>
              <a:t>L</a:t>
            </a:r>
            <a:r>
              <a:rPr lang="en-US" baseline="30000" dirty="0" smtClean="0"/>
              <a:t>2,1</a:t>
            </a:r>
            <a:r>
              <a:rPr lang="en-US" dirty="0" smtClean="0"/>
              <a:t> </a:t>
            </a:r>
            <a:r>
              <a:rPr lang="en-US" dirty="0"/>
              <a:t>distance, merging </a:t>
            </a:r>
            <a:r>
              <a:rPr lang="en-US" i="1" dirty="0" err="1"/>
              <a:t>R</a:t>
            </a:r>
            <a:r>
              <a:rPr lang="en-US" i="1" baseline="-25000" dirty="0" err="1"/>
              <a:t>i</a:t>
            </a:r>
            <a:r>
              <a:rPr lang="en-US" dirty="0"/>
              <a:t> and </a:t>
            </a:r>
            <a:r>
              <a:rPr lang="en-US" i="1" dirty="0" err="1"/>
              <a:t>R</a:t>
            </a:r>
            <a:r>
              <a:rPr lang="en-US" i="1" baseline="-25000" dirty="0" err="1"/>
              <a:t>j</a:t>
            </a:r>
            <a:r>
              <a:rPr lang="en-US" dirty="0"/>
              <a:t> costs: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564189"/>
              </p:ext>
            </p:extLst>
          </p:nvPr>
        </p:nvGraphicFramePr>
        <p:xfrm>
          <a:off x="1976438" y="2743200"/>
          <a:ext cx="541972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18" name="Equation" r:id="rId3" imgW="3136680" imgH="419040" progId="Equation.3">
                  <p:embed/>
                </p:oleObj>
              </mc:Choice>
              <mc:Fallback>
                <p:oleObj name="Equation" r:id="rId3" imgW="31366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438" y="2743200"/>
                        <a:ext cx="5419725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741349"/>
              </p:ext>
            </p:extLst>
          </p:nvPr>
        </p:nvGraphicFramePr>
        <p:xfrm>
          <a:off x="1311275" y="3946525"/>
          <a:ext cx="675957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19" name="Equation" r:id="rId5" imgW="3911400" imgH="304560" progId="Equation.3">
                  <p:embed/>
                </p:oleObj>
              </mc:Choice>
              <mc:Fallback>
                <p:oleObj name="Equation" r:id="rId5" imgW="3911400" imgH="3045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1275" y="3946525"/>
                        <a:ext cx="6759575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61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Advantages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Partition is hierarchical</a:t>
            </a:r>
          </a:p>
          <a:p>
            <a:pPr lvl="1"/>
            <a:r>
              <a:rPr lang="en-US" dirty="0" smtClean="0"/>
              <a:t>Patches are well-behaved</a:t>
            </a:r>
          </a:p>
          <a:p>
            <a:pPr marL="0" indent="0">
              <a:buNone/>
            </a:pPr>
            <a:r>
              <a:rPr lang="en-US" u="sng" dirty="0" smtClean="0"/>
              <a:t>Disadvantage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Use of CDT can make it slow.*</a:t>
            </a:r>
          </a:p>
          <a:p>
            <a:pPr lvl="1"/>
            <a:r>
              <a:rPr lang="en-US" dirty="0" smtClean="0"/>
              <a:t>Errors are not measured w.r.t.</a:t>
            </a:r>
            <a:br>
              <a:rPr lang="en-US" dirty="0" smtClean="0"/>
            </a:br>
            <a:r>
              <a:rPr lang="en-US" dirty="0" smtClean="0"/>
              <a:t>original triangles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767809" y="6564868"/>
            <a:ext cx="287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2004]</a:t>
            </a:r>
            <a:endParaRPr lang="en-US" dirty="0"/>
          </a:p>
        </p:txBody>
      </p:sp>
      <p:pic>
        <p:nvPicPr>
          <p:cNvPr id="388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232" y="1238551"/>
            <a:ext cx="2021568" cy="539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8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798" y="4648200"/>
            <a:ext cx="2372402" cy="191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810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813" y="4649558"/>
            <a:ext cx="2367387" cy="191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76200" y="6537702"/>
            <a:ext cx="431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*May be able to get by without using a </a:t>
            </a:r>
            <a:r>
              <a:rPr lang="en-US" u="sng" dirty="0" smtClean="0"/>
              <a:t>CD</a:t>
            </a:r>
            <a:r>
              <a:rPr lang="en-US" dirty="0" smtClean="0"/>
              <a:t>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97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Variational</a:t>
            </a:r>
            <a:r>
              <a:rPr lang="en-US" dirty="0" smtClean="0"/>
              <a:t> Shape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Partition </a:t>
            </a:r>
            <a:r>
              <a:rPr lang="en-US" i="1" dirty="0"/>
              <a:t>M</a:t>
            </a:r>
            <a:r>
              <a:rPr lang="en-US" dirty="0"/>
              <a:t> into </a:t>
            </a:r>
            <a:r>
              <a:rPr lang="en-US" i="1" dirty="0"/>
              <a:t>k</a:t>
            </a:r>
            <a:r>
              <a:rPr lang="en-US" dirty="0"/>
              <a:t> regions </a:t>
            </a:r>
            <a:r>
              <a:rPr lang="en-US" i="1" dirty="0"/>
              <a:t>R</a:t>
            </a:r>
            <a:r>
              <a:rPr lang="en-US" dirty="0"/>
              <a:t>={</a:t>
            </a:r>
            <a:r>
              <a:rPr lang="en-US" i="1" dirty="0"/>
              <a:t>R</a:t>
            </a:r>
            <a:r>
              <a:rPr lang="en-US" baseline="-25000" dirty="0"/>
              <a:t>1</a:t>
            </a:r>
            <a:r>
              <a:rPr lang="en-US" dirty="0"/>
              <a:t>,…,</a:t>
            </a:r>
            <a:r>
              <a:rPr lang="en-US" i="1" dirty="0" err="1"/>
              <a:t>R</a:t>
            </a:r>
            <a:r>
              <a:rPr lang="en-US" i="1" baseline="-25000" dirty="0" err="1"/>
              <a:t>k</a:t>
            </a:r>
            <a:r>
              <a:rPr lang="en-US" dirty="0"/>
              <a:t>} which are a best fit to </a:t>
            </a:r>
            <a:r>
              <a:rPr lang="en-US" i="1" dirty="0"/>
              <a:t>k</a:t>
            </a:r>
            <a:r>
              <a:rPr lang="en-US" dirty="0"/>
              <a:t> planar proxies </a:t>
            </a:r>
            <a:r>
              <a:rPr lang="en-US" i="1" dirty="0"/>
              <a:t>P</a:t>
            </a:r>
            <a:r>
              <a:rPr lang="en-US" dirty="0"/>
              <a:t>={</a:t>
            </a:r>
            <a:r>
              <a:rPr lang="en-US" i="1" dirty="0"/>
              <a:t>P</a:t>
            </a:r>
            <a:r>
              <a:rPr lang="en-US" baseline="-25000" dirty="0"/>
              <a:t>1</a:t>
            </a:r>
            <a:r>
              <a:rPr lang="en-US" dirty="0"/>
              <a:t>,…,</a:t>
            </a:r>
            <a:r>
              <a:rPr lang="en-US" i="1" dirty="0" err="1"/>
              <a:t>P</a:t>
            </a:r>
            <a:r>
              <a:rPr lang="en-US" i="1" baseline="-25000" dirty="0" err="1"/>
              <a:t>k</a:t>
            </a:r>
            <a:r>
              <a:rPr lang="en-US" dirty="0"/>
              <a:t>}: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where the planar proxy </a:t>
            </a:r>
            <a:r>
              <a:rPr lang="en-US" i="1" dirty="0"/>
              <a:t>P</a:t>
            </a:r>
            <a:r>
              <a:rPr lang="en-US" i="1" baseline="-25000" dirty="0"/>
              <a:t>i</a:t>
            </a:r>
            <a:r>
              <a:rPr lang="en-US" dirty="0"/>
              <a:t> can be represented by a point </a:t>
            </a:r>
            <a:r>
              <a:rPr lang="en-US" i="1" dirty="0"/>
              <a:t>x</a:t>
            </a:r>
            <a:r>
              <a:rPr lang="en-US" i="1" baseline="-25000" dirty="0"/>
              <a:t>i</a:t>
            </a:r>
            <a:r>
              <a:rPr lang="en-US" dirty="0"/>
              <a:t> on the plane and a unit-normal </a:t>
            </a:r>
            <a:r>
              <a:rPr lang="en-US" i="1" dirty="0" err="1"/>
              <a:t>n</a:t>
            </a:r>
            <a:r>
              <a:rPr lang="en-US" i="1" baseline="-25000" dirty="0" err="1"/>
              <a:t>i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Need </a:t>
            </a:r>
            <a:r>
              <a:rPr lang="en-US" dirty="0"/>
              <a:t>to simultaneously solve for the partition regions </a:t>
            </a:r>
            <a:r>
              <a:rPr lang="en-US" i="1" dirty="0"/>
              <a:t>R</a:t>
            </a:r>
            <a:r>
              <a:rPr lang="en-US" dirty="0"/>
              <a:t> and the proxies </a:t>
            </a:r>
            <a:r>
              <a:rPr lang="en-US" i="1" dirty="0"/>
              <a:t>P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8589426"/>
              </p:ext>
            </p:extLst>
          </p:nvPr>
        </p:nvGraphicFramePr>
        <p:xfrm>
          <a:off x="3113088" y="3252788"/>
          <a:ext cx="3001962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07" name="Equation" r:id="rId3" imgW="1638000" imgH="469800" progId="Equation.3">
                  <p:embed/>
                </p:oleObj>
              </mc:Choice>
              <mc:Fallback>
                <p:oleObj name="Equation" r:id="rId3" imgW="16380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3088" y="3252788"/>
                        <a:ext cx="3001962" cy="862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599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Variational</a:t>
            </a:r>
            <a:r>
              <a:rPr lang="en-US" dirty="0" smtClean="0"/>
              <a:t> Shape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distance function </a:t>
            </a:r>
            <a:r>
              <a:rPr lang="en-US" i="1" dirty="0" smtClean="0"/>
              <a:t>d</a:t>
            </a:r>
            <a:r>
              <a:rPr lang="en-US" dirty="0" smtClean="0"/>
              <a:t> can be: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smtClean="0"/>
              <a:t>L</a:t>
            </a:r>
            <a:r>
              <a:rPr lang="en-US" baseline="30000" dirty="0" smtClean="0"/>
              <a:t>2</a:t>
            </a:r>
            <a:r>
              <a:rPr lang="en-US" dirty="0" smtClean="0"/>
              <a:t> distance:</a:t>
            </a:r>
          </a:p>
          <a:p>
            <a:pPr lvl="1"/>
            <a:r>
              <a:rPr lang="en-US" dirty="0"/>
              <a:t>The </a:t>
            </a:r>
            <a:r>
              <a:rPr lang="en-US" i="1" dirty="0" smtClean="0"/>
              <a:t>L</a:t>
            </a:r>
            <a:r>
              <a:rPr lang="en-US" baseline="30000" dirty="0" smtClean="0"/>
              <a:t>2,1</a:t>
            </a:r>
            <a:r>
              <a:rPr lang="en-US" dirty="0" smtClean="0"/>
              <a:t> </a:t>
            </a:r>
            <a:r>
              <a:rPr lang="en-US" dirty="0"/>
              <a:t>distance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278411"/>
              </p:ext>
            </p:extLst>
          </p:nvPr>
        </p:nvGraphicFramePr>
        <p:xfrm>
          <a:off x="3733800" y="2772232"/>
          <a:ext cx="4094162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05" name="Equation" r:id="rId3" imgW="2234880" imgH="330120" progId="Equation.3">
                  <p:embed/>
                </p:oleObj>
              </mc:Choice>
              <mc:Fallback>
                <p:oleObj name="Equation" r:id="rId3" imgW="2234880" imgH="3301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772232"/>
                        <a:ext cx="4094162" cy="604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489578"/>
              </p:ext>
            </p:extLst>
          </p:nvPr>
        </p:nvGraphicFramePr>
        <p:xfrm>
          <a:off x="3736975" y="3298825"/>
          <a:ext cx="251142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06" name="Equation" r:id="rId5" imgW="1371600" imgH="279360" progId="Equation.3">
                  <p:embed/>
                </p:oleObj>
              </mc:Choice>
              <mc:Fallback>
                <p:oleObj name="Equation" r:id="rId5" imgW="137160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975" y="3298825"/>
                        <a:ext cx="2511425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485" y="4572000"/>
            <a:ext cx="4491315" cy="197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6" y="5105400"/>
            <a:ext cx="4491314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76600" y="6488668"/>
            <a:ext cx="27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11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Variational</a:t>
            </a:r>
            <a:r>
              <a:rPr lang="en-US" dirty="0" smtClean="0"/>
              <a:t> Shape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Implementation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2004]: Use a Lloyd’s algorithm type approach – iterate between growing regions and fitting proxies.</a:t>
            </a:r>
          </a:p>
          <a:p>
            <a:pPr lvl="1"/>
            <a:r>
              <a:rPr lang="en-US" dirty="0" smtClean="0"/>
              <a:t>[</a:t>
            </a:r>
            <a:r>
              <a:rPr lang="en-US" dirty="0" err="1" smtClean="0"/>
              <a:t>Marinov</a:t>
            </a:r>
            <a:r>
              <a:rPr lang="en-US" dirty="0" smtClean="0"/>
              <a:t> and </a:t>
            </a:r>
            <a:r>
              <a:rPr lang="en-US" dirty="0" err="1" smtClean="0"/>
              <a:t>Kobbelt</a:t>
            </a:r>
            <a:r>
              <a:rPr lang="en-US" dirty="0" smtClean="0"/>
              <a:t>, 2005]: Use a decimation type approach, merging triangles into regions, and using the regions to define the proxies. </a:t>
            </a:r>
          </a:p>
        </p:txBody>
      </p:sp>
    </p:spTree>
    <p:extLst>
      <p:ext uri="{BB962C8B-B14F-4D97-AF65-F5344CB8AC3E}">
        <p14:creationId xmlns:p14="http://schemas.microsoft.com/office/powerpoint/2010/main" val="309308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Initialization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Choose </a:t>
            </a:r>
            <a:r>
              <a:rPr lang="en-US" i="1" dirty="0" smtClean="0"/>
              <a:t>k</a:t>
            </a:r>
            <a:r>
              <a:rPr lang="en-US" dirty="0" smtClean="0"/>
              <a:t> triangles at random, and set 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dirty="0" smtClean="0"/>
              <a:t> to be the plane going through triangle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i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30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[Cohen-Steiner </a:t>
            </a:r>
            <a:r>
              <a:rPr lang="en-US" i="1" dirty="0" smtClean="0"/>
              <a:t>et al</a:t>
            </a:r>
            <a:r>
              <a:rPr lang="en-US" dirty="0" smtClean="0"/>
              <a:t>., 2004]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Initialization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Choose </a:t>
            </a:r>
            <a:r>
              <a:rPr lang="en-US" i="1" dirty="0" smtClean="0"/>
              <a:t>k</a:t>
            </a:r>
            <a:r>
              <a:rPr lang="en-US" dirty="0" smtClean="0"/>
              <a:t> triangles at random, and set 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dirty="0" smtClean="0"/>
              <a:t> to be the plane going through triangle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i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u="sng" dirty="0" smtClean="0"/>
              <a:t>Iteratively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Grow the regions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Fit the proxies </a:t>
            </a:r>
            <a:r>
              <a:rPr lang="en-US" i="1" dirty="0" smtClean="0"/>
              <a:t>P</a:t>
            </a:r>
            <a:r>
              <a:rPr lang="en-US" i="1" baseline="-25000" dirty="0" smtClean="0"/>
              <a:t>i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Seed new triangles by choosing the triangle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i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R</a:t>
            </a:r>
            <a:r>
              <a:rPr lang="en-US" i="1" baseline="-25000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 that is closest to </a:t>
            </a:r>
            <a:r>
              <a:rPr lang="en-US" i="1" dirty="0" smtClean="0">
                <a:sym typeface="Symbol"/>
              </a:rPr>
              <a:t>P</a:t>
            </a:r>
            <a:r>
              <a:rPr lang="en-US" i="1" baseline="-25000" dirty="0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08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6237</TotalTime>
  <Words>1742</Words>
  <Application>Microsoft Office PowerPoint</Application>
  <PresentationFormat>On-screen Show (4:3)</PresentationFormat>
  <Paragraphs>251</Paragraphs>
  <Slides>44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Office Theme</vt:lpstr>
      <vt:lpstr>Equation</vt:lpstr>
      <vt:lpstr>Microsoft Equation 3.0</vt:lpstr>
      <vt:lpstr>600.657: Mesh Processing</vt:lpstr>
      <vt:lpstr>Variational Shape Approximation</vt:lpstr>
      <vt:lpstr>Variational Shape Approximation</vt:lpstr>
      <vt:lpstr>Variational Shape Approximation</vt:lpstr>
      <vt:lpstr>Variational Shape Approximation</vt:lpstr>
      <vt:lpstr>Variational Shape Approximation</vt:lpstr>
      <vt:lpstr>Variational Shape Approximation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[Cohen-Steiner et al., 2004]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  <vt:lpstr>[Marinov and Kobbelt, 2005]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324</cp:revision>
  <dcterms:created xsi:type="dcterms:W3CDTF">2006-08-16T00:00:00Z</dcterms:created>
  <dcterms:modified xsi:type="dcterms:W3CDTF">2010-11-03T20:11:50Z</dcterms:modified>
</cp:coreProperties>
</file>