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453" r:id="rId3"/>
    <p:sldId id="454" r:id="rId4"/>
    <p:sldId id="455" r:id="rId5"/>
    <p:sldId id="456" r:id="rId6"/>
    <p:sldId id="457" r:id="rId7"/>
    <p:sldId id="458" r:id="rId8"/>
    <p:sldId id="459" r:id="rId9"/>
    <p:sldId id="460" r:id="rId10"/>
    <p:sldId id="461" r:id="rId11"/>
    <p:sldId id="463" r:id="rId12"/>
    <p:sldId id="464" r:id="rId13"/>
    <p:sldId id="465" r:id="rId14"/>
    <p:sldId id="466" r:id="rId15"/>
    <p:sldId id="467" r:id="rId16"/>
    <p:sldId id="468" r:id="rId17"/>
    <p:sldId id="469" r:id="rId18"/>
    <p:sldId id="470" r:id="rId19"/>
    <p:sldId id="493" r:id="rId20"/>
    <p:sldId id="478" r:id="rId21"/>
    <p:sldId id="495" r:id="rId22"/>
    <p:sldId id="480" r:id="rId23"/>
    <p:sldId id="472" r:id="rId24"/>
    <p:sldId id="473" r:id="rId25"/>
    <p:sldId id="474" r:id="rId26"/>
    <p:sldId id="475" r:id="rId27"/>
    <p:sldId id="476" r:id="rId28"/>
    <p:sldId id="477" r:id="rId29"/>
    <p:sldId id="483" r:id="rId30"/>
    <p:sldId id="484" r:id="rId31"/>
    <p:sldId id="486" r:id="rId32"/>
    <p:sldId id="487" r:id="rId33"/>
    <p:sldId id="481" r:id="rId34"/>
    <p:sldId id="488" r:id="rId35"/>
    <p:sldId id="489" r:id="rId36"/>
    <p:sldId id="490" r:id="rId37"/>
    <p:sldId id="491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660"/>
  </p:normalViewPr>
  <p:slideViewPr>
    <p:cSldViewPr>
      <p:cViewPr varScale="1">
        <p:scale>
          <a:sx n="123" d="100"/>
          <a:sy n="123" d="100"/>
        </p:scale>
        <p:origin x="-15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55120-71A7-4C7B-9224-2266CC1EFF70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7C314-9779-47D4-AB03-330EF53019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03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8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9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20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9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19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9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1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5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600.657: Mesh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Vertex Collapse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Collapse the one-ring of a vertex to a point:</a:t>
            </a:r>
          </a:p>
          <a:p>
            <a:pPr lvl="1"/>
            <a:r>
              <a:rPr lang="en-US" dirty="0" smtClean="0"/>
              <a:t>Remove the vertex</a:t>
            </a:r>
          </a:p>
          <a:p>
            <a:pPr lvl="1"/>
            <a:r>
              <a:rPr lang="en-US" dirty="0" smtClean="0"/>
              <a:t>Triangulate the new face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045" y="4876800"/>
            <a:ext cx="703915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06298" y="6488668"/>
            <a:ext cx="3897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</a:t>
            </a:r>
            <a:r>
              <a:rPr lang="en-US" i="1" dirty="0" smtClean="0"/>
              <a:t>et al</a:t>
            </a:r>
            <a:r>
              <a:rPr lang="en-US" dirty="0" smtClean="0"/>
              <a:t>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80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Vertex Collapse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Collapse the one-ring of a vertex to a point:</a:t>
            </a:r>
          </a:p>
          <a:p>
            <a:pPr lvl="1"/>
            <a:r>
              <a:rPr lang="en-US" dirty="0" smtClean="0"/>
              <a:t>Remove the vertex</a:t>
            </a:r>
          </a:p>
          <a:p>
            <a:pPr lvl="1"/>
            <a:r>
              <a:rPr lang="en-US" dirty="0" smtClean="0"/>
              <a:t>Triangulate the new face</a:t>
            </a:r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method will not preserve topology when the one-ring is not </a:t>
            </a:r>
            <a:r>
              <a:rPr lang="en-US" dirty="0" err="1"/>
              <a:t>homeomorphic</a:t>
            </a:r>
            <a:r>
              <a:rPr lang="en-US" dirty="0"/>
              <a:t> to a disk.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045" y="4876800"/>
            <a:ext cx="703915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06298" y="6488668"/>
            <a:ext cx="3897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</a:t>
            </a:r>
            <a:r>
              <a:rPr lang="en-US" i="1" dirty="0" smtClean="0"/>
              <a:t>et al</a:t>
            </a:r>
            <a:r>
              <a:rPr lang="en-US" dirty="0" smtClean="0"/>
              <a:t>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12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Edge Collapse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Collapse an edge to a vertex:</a:t>
            </a:r>
          </a:p>
          <a:p>
            <a:pPr lvl="1"/>
            <a:r>
              <a:rPr lang="en-US" dirty="0" smtClean="0"/>
              <a:t>Merge the vertices</a:t>
            </a:r>
          </a:p>
          <a:p>
            <a:pPr lvl="1"/>
            <a:r>
              <a:rPr lang="en-US" dirty="0" smtClean="0"/>
              <a:t>Remove the edge</a:t>
            </a:r>
          </a:p>
          <a:p>
            <a:pPr lvl="1"/>
            <a:r>
              <a:rPr lang="en-US" dirty="0" smtClean="0"/>
              <a:t>Remove the triangles</a:t>
            </a:r>
          </a:p>
          <a:p>
            <a:pPr lvl="1"/>
            <a:r>
              <a:rPr lang="en-US" dirty="0" smtClean="0"/>
              <a:t>Merge the wing edges</a:t>
            </a:r>
          </a:p>
        </p:txBody>
      </p:sp>
      <p:pic>
        <p:nvPicPr>
          <p:cNvPr id="3409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5181600"/>
            <a:ext cx="649605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06298" y="6488668"/>
            <a:ext cx="3897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</a:t>
            </a:r>
            <a:r>
              <a:rPr lang="en-US" i="1" dirty="0" smtClean="0"/>
              <a:t>et al</a:t>
            </a:r>
            <a:r>
              <a:rPr lang="en-US" dirty="0" smtClean="0"/>
              <a:t>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39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Edge Collapse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Collapse an edge to a vertex:</a:t>
            </a:r>
          </a:p>
          <a:p>
            <a:pPr lvl="1"/>
            <a:r>
              <a:rPr lang="en-US" dirty="0" smtClean="0"/>
              <a:t>Merge the vertices</a:t>
            </a:r>
          </a:p>
          <a:p>
            <a:pPr lvl="1"/>
            <a:r>
              <a:rPr lang="en-US" dirty="0" smtClean="0"/>
              <a:t>Remove the edge</a:t>
            </a:r>
          </a:p>
          <a:p>
            <a:pPr lvl="1"/>
            <a:r>
              <a:rPr lang="en-US" dirty="0" smtClean="0"/>
              <a:t>Remove the triangles</a:t>
            </a:r>
          </a:p>
          <a:p>
            <a:pPr lvl="1"/>
            <a:r>
              <a:rPr lang="en-US" dirty="0" smtClean="0"/>
              <a:t>Merge the wing edges</a:t>
            </a:r>
          </a:p>
          <a:p>
            <a:pPr marL="0" indent="0">
              <a:buNone/>
            </a:pPr>
            <a:r>
              <a:rPr lang="en-US" dirty="0"/>
              <a:t>This method will not preserve topology </a:t>
            </a:r>
            <a:r>
              <a:rPr lang="en-US" dirty="0" smtClean="0"/>
              <a:t>if:</a:t>
            </a:r>
          </a:p>
          <a:p>
            <a:pPr lvl="1"/>
            <a:r>
              <a:rPr lang="en-US" dirty="0" smtClean="0"/>
              <a:t>Edges are on separate boundaries</a:t>
            </a:r>
          </a:p>
          <a:p>
            <a:pPr lvl="1"/>
            <a:r>
              <a:rPr lang="en-US" dirty="0" smtClean="0"/>
              <a:t>The one-rings intersect in more than two points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3420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2114550"/>
            <a:ext cx="606742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65058" y="4659868"/>
            <a:ext cx="3897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[Botsch </a:t>
            </a:r>
            <a:r>
              <a:rPr lang="en-US" i="1" dirty="0" smtClean="0"/>
              <a:t>et al</a:t>
            </a:r>
            <a:r>
              <a:rPr lang="en-US" dirty="0" smtClean="0"/>
              <a:t>, Polygon Mesh Processing]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62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Vertex Pair Contraction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Like an edge collapse but the vertices don’t have to share an edge.</a:t>
            </a:r>
          </a:p>
        </p:txBody>
      </p:sp>
      <p:pic>
        <p:nvPicPr>
          <p:cNvPr id="3430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4495800"/>
            <a:ext cx="617220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86745" y="6488668"/>
            <a:ext cx="296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[Garland and </a:t>
            </a:r>
            <a:r>
              <a:rPr lang="en-US" dirty="0" err="1" smtClean="0"/>
              <a:t>Heckbert</a:t>
            </a:r>
            <a:r>
              <a:rPr lang="en-US" dirty="0" smtClean="0"/>
              <a:t>, 1998]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52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Vertex Pair Contraction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Like an edge collapse but the vertices don’t have to share an edge.</a:t>
            </a:r>
          </a:p>
          <a:p>
            <a:pPr marL="0" indent="0">
              <a:buNone/>
            </a:pPr>
            <a:r>
              <a:rPr lang="en-US" dirty="0" smtClean="0"/>
              <a:t>(Certainly does not preserve topology.)</a:t>
            </a:r>
          </a:p>
        </p:txBody>
      </p:sp>
      <p:pic>
        <p:nvPicPr>
          <p:cNvPr id="3430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4495800"/>
            <a:ext cx="617220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86745" y="6488668"/>
            <a:ext cx="296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[Garland and </a:t>
            </a:r>
            <a:r>
              <a:rPr lang="en-US" dirty="0" err="1" smtClean="0"/>
              <a:t>Heckbert</a:t>
            </a:r>
            <a:r>
              <a:rPr lang="en-US" dirty="0" smtClean="0"/>
              <a:t>, 1998]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06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Accuracy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would like the simplified surface to be close to the original surface.</a:t>
            </a:r>
          </a:p>
        </p:txBody>
      </p:sp>
    </p:spTree>
    <p:extLst>
      <p:ext uri="{BB962C8B-B14F-4D97-AF65-F5344CB8AC3E}">
        <p14:creationId xmlns:p14="http://schemas.microsoft.com/office/powerpoint/2010/main" val="302498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i="1" dirty="0" err="1" smtClean="0"/>
              <a:t>Hausdorff</a:t>
            </a:r>
            <a:r>
              <a:rPr lang="en-US" i="1" dirty="0" smtClean="0"/>
              <a:t> distance</a:t>
            </a:r>
            <a:r>
              <a:rPr lang="en-US" dirty="0" smtClean="0"/>
              <a:t> from set </a:t>
            </a:r>
            <a:r>
              <a:rPr lang="en-US" i="1" dirty="0" smtClean="0"/>
              <a:t>S</a:t>
            </a:r>
            <a:r>
              <a:rPr lang="en-US" dirty="0" smtClean="0"/>
              <a:t> to </a:t>
            </a:r>
            <a:r>
              <a:rPr lang="en-US" i="1" dirty="0" smtClean="0"/>
              <a:t>T</a:t>
            </a:r>
            <a:r>
              <a:rPr lang="en-US" dirty="0" smtClean="0"/>
              <a:t> is the maximum of the distances of points on </a:t>
            </a:r>
            <a:r>
              <a:rPr lang="en-US" i="1" dirty="0" smtClean="0"/>
              <a:t>S</a:t>
            </a:r>
            <a:r>
              <a:rPr lang="en-US" dirty="0" smtClean="0"/>
              <a:t> to the nearest points on </a:t>
            </a:r>
            <a:r>
              <a:rPr lang="en-US" i="1" dirty="0" smtClean="0"/>
              <a:t>T</a:t>
            </a:r>
            <a:r>
              <a:rPr lang="en-US" dirty="0" smtClean="0"/>
              <a:t>:</a:t>
            </a:r>
            <a:endParaRPr lang="en-US" i="1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5674950"/>
              </p:ext>
            </p:extLst>
          </p:nvPr>
        </p:nvGraphicFramePr>
        <p:xfrm>
          <a:off x="3197225" y="3657600"/>
          <a:ext cx="2746375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075" name="Equation" r:id="rId3" imgW="1498320" imgH="342720" progId="Equation.3">
                  <p:embed/>
                </p:oleObj>
              </mc:Choice>
              <mc:Fallback>
                <p:oleObj name="Equation" r:id="rId3" imgW="1498320" imgH="3427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7225" y="3657600"/>
                        <a:ext cx="2746375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960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i="1" dirty="0" err="1" smtClean="0"/>
              <a:t>Hausdorff</a:t>
            </a:r>
            <a:r>
              <a:rPr lang="en-US" i="1" dirty="0" smtClean="0"/>
              <a:t> </a:t>
            </a:r>
            <a:r>
              <a:rPr lang="en-US" i="1" dirty="0" smtClean="0"/>
              <a:t>distance</a:t>
            </a:r>
            <a:r>
              <a:rPr lang="en-US" dirty="0" smtClean="0"/>
              <a:t> from set </a:t>
            </a:r>
            <a:r>
              <a:rPr lang="en-US" i="1" dirty="0" smtClean="0"/>
              <a:t>S</a:t>
            </a:r>
            <a:r>
              <a:rPr lang="en-US" dirty="0" smtClean="0"/>
              <a:t> to </a:t>
            </a:r>
            <a:r>
              <a:rPr lang="en-US" i="1" dirty="0" smtClean="0"/>
              <a:t>T</a:t>
            </a:r>
            <a:r>
              <a:rPr lang="en-US" dirty="0" smtClean="0"/>
              <a:t> is the maximum of the distances of points on </a:t>
            </a:r>
            <a:r>
              <a:rPr lang="en-US" i="1" dirty="0" smtClean="0"/>
              <a:t>S</a:t>
            </a:r>
            <a:r>
              <a:rPr lang="en-US" dirty="0" smtClean="0"/>
              <a:t> to the nearest points on </a:t>
            </a:r>
            <a:r>
              <a:rPr lang="en-US" i="1" dirty="0" smtClean="0"/>
              <a:t>T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 smtClean="0"/>
              <a:t>Although we would like to use this distance to guide how we simplify, it tends to be too inefficient in practice.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7252152"/>
              </p:ext>
            </p:extLst>
          </p:nvPr>
        </p:nvGraphicFramePr>
        <p:xfrm>
          <a:off x="3197225" y="3657600"/>
          <a:ext cx="2746375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00" name="Equation" r:id="rId3" imgW="1498320" imgH="342720" progId="Equation.3">
                  <p:embed/>
                </p:oleObj>
              </mc:Choice>
              <mc:Fallback>
                <p:oleObj name="Equation" r:id="rId3" imgW="149832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7225" y="3657600"/>
                        <a:ext cx="2746375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524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Key Idea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Instead of searching for the closest point on the original surface, track the original surface through the simplification.</a:t>
            </a:r>
          </a:p>
        </p:txBody>
      </p:sp>
    </p:spTree>
    <p:extLst>
      <p:ext uri="{BB962C8B-B14F-4D97-AF65-F5344CB8AC3E}">
        <p14:creationId xmlns:p14="http://schemas.microsoft.com/office/powerpoint/2010/main" val="232660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Compute </a:t>
            </a:r>
            <a:r>
              <a:rPr lang="en-US" dirty="0"/>
              <a:t>lower-complexity representation(s) of </a:t>
            </a:r>
            <a:r>
              <a:rPr lang="en-US" dirty="0" smtClean="0"/>
              <a:t>a surface capturing </a:t>
            </a:r>
            <a:r>
              <a:rPr lang="en-US" dirty="0"/>
              <a:t>the </a:t>
            </a:r>
            <a:r>
              <a:rPr lang="en-US" dirty="0" smtClean="0"/>
              <a:t>detail(s): </a:t>
            </a:r>
            <a:r>
              <a:rPr lang="en-US" i="1" dirty="0" smtClean="0"/>
              <a:t>M</a:t>
            </a:r>
            <a:r>
              <a:rPr lang="en-US" baseline="-25000" dirty="0" smtClean="0"/>
              <a:t>0</a:t>
            </a:r>
            <a:r>
              <a:rPr lang="en-US" dirty="0" smtClean="0">
                <a:sym typeface="Symbol"/>
              </a:rPr>
              <a:t></a:t>
            </a:r>
            <a:r>
              <a:rPr lang="en-US" i="1" dirty="0" smtClean="0"/>
              <a:t>M</a:t>
            </a:r>
            <a:r>
              <a:rPr lang="en-US" baseline="-25000" dirty="0" smtClean="0"/>
              <a:t>1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…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86745" y="6488668"/>
            <a:ext cx="296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[Garland and </a:t>
            </a:r>
            <a:r>
              <a:rPr lang="en-US" dirty="0" err="1" smtClean="0"/>
              <a:t>Heckbert</a:t>
            </a:r>
            <a:r>
              <a:rPr lang="en-US" dirty="0" smtClean="0"/>
              <a:t>, 1998]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5" y="5440680"/>
            <a:ext cx="9060361" cy="118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>Key Idea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Instead of searching for the closest point on the original surface, track the original surface through the simplification.</a:t>
            </a:r>
          </a:p>
          <a:p>
            <a:pPr marL="0" indent="0">
              <a:buNone/>
            </a:pPr>
            <a:r>
              <a:rPr lang="en-US" dirty="0" smtClean="0"/>
              <a:t>For each </a:t>
            </a:r>
            <a:r>
              <a:rPr lang="en-US" i="1" dirty="0" err="1" smtClean="0"/>
              <a:t>t</a:t>
            </a:r>
            <a:r>
              <a:rPr lang="en-US" dirty="0" err="1" smtClean="0">
                <a:sym typeface="Symbol"/>
              </a:rPr>
              <a:t></a:t>
            </a:r>
            <a:r>
              <a:rPr lang="en-US" i="1" dirty="0" err="1" smtClean="0">
                <a:sym typeface="Symbol"/>
              </a:rPr>
              <a:t>M</a:t>
            </a:r>
            <a:r>
              <a:rPr lang="en-US" i="1" baseline="-25000" dirty="0" err="1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, maintain a list of vertices: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that are closest to 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124415"/>
              </p:ext>
            </p:extLst>
          </p:nvPr>
        </p:nvGraphicFramePr>
        <p:xfrm>
          <a:off x="3812742" y="4267200"/>
          <a:ext cx="144505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34" name="Equation" r:id="rId3" imgW="571320" imgH="241200" progId="Equation.3">
                  <p:embed/>
                </p:oleObj>
              </mc:Choice>
              <mc:Fallback>
                <p:oleObj name="Equation" r:id="rId3" imgW="57132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2742" y="4267200"/>
                        <a:ext cx="1445058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419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>Key Idea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Instead of searching for the closest point on the original surface, track the original surface through the simplification.</a:t>
            </a:r>
          </a:p>
          <a:p>
            <a:pPr marL="0" indent="0">
              <a:buNone/>
            </a:pPr>
            <a:r>
              <a:rPr lang="en-US" dirty="0" smtClean="0"/>
              <a:t>For each </a:t>
            </a:r>
            <a:r>
              <a:rPr lang="en-US" i="1" dirty="0" err="1" smtClean="0"/>
              <a:t>t</a:t>
            </a:r>
            <a:r>
              <a:rPr lang="en-US" dirty="0" err="1" smtClean="0">
                <a:sym typeface="Symbol"/>
              </a:rPr>
              <a:t></a:t>
            </a:r>
            <a:r>
              <a:rPr lang="en-US" i="1" dirty="0" err="1" smtClean="0">
                <a:sym typeface="Symbol"/>
              </a:rPr>
              <a:t>M</a:t>
            </a:r>
            <a:r>
              <a:rPr lang="en-US" i="1" baseline="-25000" dirty="0" err="1" smtClean="0">
                <a:sym typeface="Symbol"/>
              </a:rPr>
              <a:t>i</a:t>
            </a:r>
            <a:r>
              <a:rPr lang="en-US" dirty="0" smtClean="0">
                <a:sym typeface="Symbol"/>
              </a:rPr>
              <a:t>, maintain a list of vertices: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that are closest to </a:t>
            </a:r>
            <a:r>
              <a:rPr lang="en-US" i="1" dirty="0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If edge (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dirty="0" err="1" smtClean="0">
                <a:sym typeface="Symbol"/>
              </a:rPr>
              <a:t>,</a:t>
            </a:r>
            <a:r>
              <a:rPr lang="en-US" i="1" dirty="0" err="1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) is contracted, redistribute the vertices tied to the triangles containing (</a:t>
            </a:r>
            <a:r>
              <a:rPr lang="en-US" i="1" dirty="0" err="1" smtClean="0">
                <a:sym typeface="Symbol"/>
              </a:rPr>
              <a:t>u</a:t>
            </a:r>
            <a:r>
              <a:rPr lang="en-US" dirty="0" err="1" smtClean="0">
                <a:sym typeface="Symbol"/>
              </a:rPr>
              <a:t>,</a:t>
            </a:r>
            <a:r>
              <a:rPr lang="en-US" i="1" dirty="0" err="1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).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39225"/>
              </p:ext>
            </p:extLst>
          </p:nvPr>
        </p:nvGraphicFramePr>
        <p:xfrm>
          <a:off x="3812742" y="4267200"/>
          <a:ext cx="144505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455" name="Equation" r:id="rId3" imgW="571320" imgH="241200" progId="Equation.3">
                  <p:embed/>
                </p:oleObj>
              </mc:Choice>
              <mc:Fallback>
                <p:oleObj name="Equation" r:id="rId3" imgW="5713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2742" y="4267200"/>
                        <a:ext cx="1445058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111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Key Idea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 smtClean="0"/>
              <a:t>Instead </a:t>
            </a:r>
            <a:r>
              <a:rPr lang="en-US" dirty="0"/>
              <a:t>of searching for the closest point on the original surface, track the original surface through the simplification.</a:t>
            </a:r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 smtClean="0"/>
              <a:t>Challenge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Keeping track of everything can be difficult to do correctly/quickly.</a:t>
            </a:r>
          </a:p>
        </p:txBody>
      </p:sp>
    </p:spTree>
    <p:extLst>
      <p:ext uri="{BB962C8B-B14F-4D97-AF65-F5344CB8AC3E}">
        <p14:creationId xmlns:p14="http://schemas.microsoft.com/office/powerpoint/2010/main" val="352218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Using homogenous coordinates, points on the plane </a:t>
            </a:r>
            <a:r>
              <a:rPr lang="en-US" i="1" dirty="0" smtClean="0"/>
              <a:t>P</a:t>
            </a:r>
            <a:r>
              <a:rPr lang="en-US" dirty="0" smtClean="0"/>
              <a:t>={(</a:t>
            </a:r>
            <a:r>
              <a:rPr lang="en-US" i="1" dirty="0" err="1" smtClean="0"/>
              <a:t>x</a:t>
            </a:r>
            <a:r>
              <a:rPr lang="en-US" dirty="0" err="1" smtClean="0"/>
              <a:t>,</a:t>
            </a:r>
            <a:r>
              <a:rPr lang="en-US" i="1" dirty="0" err="1" smtClean="0"/>
              <a:t>y</a:t>
            </a:r>
            <a:r>
              <a:rPr lang="en-US" dirty="0" err="1" smtClean="0"/>
              <a:t>,</a:t>
            </a:r>
            <a:r>
              <a:rPr lang="en-US" i="1" dirty="0" err="1" smtClean="0"/>
              <a:t>z</a:t>
            </a:r>
            <a:r>
              <a:rPr lang="en-US" dirty="0" smtClean="0"/>
              <a:t>)|</a:t>
            </a:r>
            <a:r>
              <a:rPr lang="en-US" i="1" dirty="0" err="1" smtClean="0"/>
              <a:t>ax</a:t>
            </a:r>
            <a:r>
              <a:rPr lang="en-US" dirty="0" err="1" smtClean="0"/>
              <a:t>+</a:t>
            </a:r>
            <a:r>
              <a:rPr lang="en-US" i="1" dirty="0" err="1" smtClean="0"/>
              <a:t>by</a:t>
            </a:r>
            <a:r>
              <a:rPr lang="en-US" dirty="0" err="1" smtClean="0"/>
              <a:t>+</a:t>
            </a:r>
            <a:r>
              <a:rPr lang="en-US" i="1" dirty="0" err="1" smtClean="0"/>
              <a:t>cz</a:t>
            </a:r>
            <a:r>
              <a:rPr lang="en-US" dirty="0" err="1" smtClean="0"/>
              <a:t>+</a:t>
            </a:r>
            <a:r>
              <a:rPr lang="en-US" i="1" dirty="0" err="1" smtClean="0"/>
              <a:t>d</a:t>
            </a:r>
            <a:r>
              <a:rPr lang="en-US" dirty="0" smtClean="0"/>
              <a:t>=0} can be represented by the vector 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err="1" smtClean="0"/>
              <a:t>,</a:t>
            </a:r>
            <a:r>
              <a:rPr lang="en-US" i="1" dirty="0" err="1" smtClean="0"/>
              <a:t>c</a:t>
            </a:r>
            <a:r>
              <a:rPr lang="en-US" dirty="0" err="1" smtClean="0"/>
              <a:t>,</a:t>
            </a:r>
            <a:r>
              <a:rPr lang="en-US" i="1" dirty="0" err="1" smtClean="0"/>
              <a:t>d</a:t>
            </a:r>
            <a:r>
              <a:rPr lang="en-US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Using homogenous coordinates, points on the plane </a:t>
            </a:r>
            <a:r>
              <a:rPr lang="en-US" i="1" dirty="0" smtClean="0"/>
              <a:t>P</a:t>
            </a:r>
            <a:r>
              <a:rPr lang="en-US" dirty="0" smtClean="0"/>
              <a:t>={(</a:t>
            </a:r>
            <a:r>
              <a:rPr lang="en-US" i="1" dirty="0" err="1" smtClean="0"/>
              <a:t>x</a:t>
            </a:r>
            <a:r>
              <a:rPr lang="en-US" dirty="0" err="1" smtClean="0"/>
              <a:t>,</a:t>
            </a:r>
            <a:r>
              <a:rPr lang="en-US" i="1" dirty="0" err="1" smtClean="0"/>
              <a:t>y</a:t>
            </a:r>
            <a:r>
              <a:rPr lang="en-US" dirty="0" err="1" smtClean="0"/>
              <a:t>,</a:t>
            </a:r>
            <a:r>
              <a:rPr lang="en-US" i="1" dirty="0" err="1" smtClean="0"/>
              <a:t>z</a:t>
            </a:r>
            <a:r>
              <a:rPr lang="en-US" dirty="0" smtClean="0"/>
              <a:t>)|</a:t>
            </a:r>
            <a:r>
              <a:rPr lang="en-US" i="1" dirty="0" err="1" smtClean="0"/>
              <a:t>ax</a:t>
            </a:r>
            <a:r>
              <a:rPr lang="en-US" dirty="0" err="1" smtClean="0"/>
              <a:t>+</a:t>
            </a:r>
            <a:r>
              <a:rPr lang="en-US" i="1" dirty="0" err="1" smtClean="0"/>
              <a:t>by</a:t>
            </a:r>
            <a:r>
              <a:rPr lang="en-US" dirty="0" err="1" smtClean="0"/>
              <a:t>+</a:t>
            </a:r>
            <a:r>
              <a:rPr lang="en-US" i="1" dirty="0" err="1" smtClean="0"/>
              <a:t>cz</a:t>
            </a:r>
            <a:r>
              <a:rPr lang="en-US" dirty="0" err="1" smtClean="0"/>
              <a:t>+</a:t>
            </a:r>
            <a:r>
              <a:rPr lang="en-US" i="1" dirty="0" err="1" smtClean="0"/>
              <a:t>d</a:t>
            </a:r>
            <a:r>
              <a:rPr lang="en-US" dirty="0" smtClean="0"/>
              <a:t>=0} can be represented by the vector 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err="1" smtClean="0"/>
              <a:t>,</a:t>
            </a:r>
            <a:r>
              <a:rPr lang="en-US" i="1" dirty="0" err="1" smtClean="0"/>
              <a:t>c</a:t>
            </a:r>
            <a:r>
              <a:rPr lang="en-US" dirty="0" err="1" smtClean="0"/>
              <a:t>,</a:t>
            </a:r>
            <a:r>
              <a:rPr lang="en-US" i="1" dirty="0" err="1" smtClean="0"/>
              <a:t>d</a:t>
            </a:r>
            <a:r>
              <a:rPr lang="en-US" dirty="0" smtClean="0"/>
              <a:t>).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For a point </a:t>
            </a:r>
            <a:r>
              <a:rPr lang="en-US" i="1" dirty="0"/>
              <a:t>q</a:t>
            </a:r>
            <a:r>
              <a:rPr lang="en-US" dirty="0" smtClean="0"/>
              <a:t>=(</a:t>
            </a:r>
            <a:r>
              <a:rPr lang="en-US" i="1" dirty="0" err="1" smtClean="0"/>
              <a:t>x</a:t>
            </a:r>
            <a:r>
              <a:rPr lang="en-US" dirty="0" err="1" smtClean="0"/>
              <a:t>,</a:t>
            </a:r>
            <a:r>
              <a:rPr lang="en-US" i="1" dirty="0" err="1" smtClean="0"/>
              <a:t>y</a:t>
            </a:r>
            <a:r>
              <a:rPr lang="en-US" dirty="0" err="1" smtClean="0"/>
              <a:t>,</a:t>
            </a:r>
            <a:r>
              <a:rPr lang="en-US" i="1" dirty="0" err="1" smtClean="0"/>
              <a:t>z</a:t>
            </a:r>
            <a:r>
              <a:rPr lang="en-US" dirty="0" smtClean="0"/>
              <a:t>), the square distance from </a:t>
            </a:r>
            <a:r>
              <a:rPr lang="en-US" i="1" dirty="0" smtClean="0"/>
              <a:t>q</a:t>
            </a:r>
            <a:r>
              <a:rPr lang="en-US" dirty="0" smtClean="0"/>
              <a:t> to the plane </a:t>
            </a:r>
            <a:r>
              <a:rPr lang="en-US" i="1" dirty="0" smtClean="0"/>
              <a:t>P</a:t>
            </a:r>
            <a:r>
              <a:rPr lang="en-US" dirty="0" smtClean="0"/>
              <a:t> is*: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00220"/>
              </p:ext>
            </p:extLst>
          </p:nvPr>
        </p:nvGraphicFramePr>
        <p:xfrm>
          <a:off x="2220913" y="4159250"/>
          <a:ext cx="4484687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150" name="Equation" r:id="rId3" imgW="1955800" imgH="609600" progId="Equation.3">
                  <p:embed/>
                </p:oleObj>
              </mc:Choice>
              <mc:Fallback>
                <p:oleObj name="Equation" r:id="rId3" imgW="1955800" imgH="609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0913" y="4159250"/>
                        <a:ext cx="4484687" cy="1400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27" y="6541621"/>
            <a:ext cx="3730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*Assuming that 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err="1" smtClean="0"/>
              <a:t>,</a:t>
            </a:r>
            <a:r>
              <a:rPr lang="en-US" i="1" dirty="0" err="1" smtClean="0"/>
              <a:t>c</a:t>
            </a:r>
            <a:r>
              <a:rPr lang="en-US" dirty="0" smtClean="0"/>
              <a:t>) is a unit-vector.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66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Using homogenous coordinates, points on the plane </a:t>
                </a:r>
                <a:r>
                  <a:rPr lang="en-US" i="1" dirty="0" smtClean="0"/>
                  <a:t>P</a:t>
                </a:r>
                <a:r>
                  <a:rPr lang="en-US" dirty="0" smtClean="0"/>
                  <a:t>={(</a:t>
                </a:r>
                <a:r>
                  <a:rPr lang="en-US" i="1" dirty="0" err="1" smtClean="0"/>
                  <a:t>x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y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z</a:t>
                </a:r>
                <a:r>
                  <a:rPr lang="en-US" dirty="0" smtClean="0"/>
                  <a:t>)|</a:t>
                </a:r>
                <a:r>
                  <a:rPr lang="en-US" i="1" dirty="0" err="1" smtClean="0"/>
                  <a:t>ax</a:t>
                </a:r>
                <a:r>
                  <a:rPr lang="en-US" dirty="0" err="1" smtClean="0"/>
                  <a:t>+</a:t>
                </a:r>
                <a:r>
                  <a:rPr lang="en-US" i="1" dirty="0" err="1" smtClean="0"/>
                  <a:t>by</a:t>
                </a:r>
                <a:r>
                  <a:rPr lang="en-US" dirty="0" err="1" smtClean="0"/>
                  <a:t>+</a:t>
                </a:r>
                <a:r>
                  <a:rPr lang="en-US" i="1" dirty="0" err="1" smtClean="0"/>
                  <a:t>cz</a:t>
                </a:r>
                <a:r>
                  <a:rPr lang="en-US" dirty="0" err="1" smtClean="0"/>
                  <a:t>+</a:t>
                </a:r>
                <a:r>
                  <a:rPr lang="en-US" i="1" dirty="0" err="1" smtClean="0"/>
                  <a:t>d</a:t>
                </a:r>
                <a:r>
                  <a:rPr lang="en-US" dirty="0" smtClean="0"/>
                  <a:t>=0} can be represented by the vector (</a:t>
                </a:r>
                <a:r>
                  <a:rPr lang="en-US" i="1" dirty="0" err="1" smtClean="0"/>
                  <a:t>a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b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c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d</a:t>
                </a:r>
                <a:r>
                  <a:rPr lang="en-US" dirty="0" smtClean="0"/>
                  <a:t>).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For a point </a:t>
                </a:r>
                <a:r>
                  <a:rPr lang="en-US" i="1" dirty="0"/>
                  <a:t>q</a:t>
                </a:r>
                <a:r>
                  <a:rPr lang="en-US" dirty="0" smtClean="0"/>
                  <a:t>=(</a:t>
                </a:r>
                <a:r>
                  <a:rPr lang="en-US" i="1" dirty="0" err="1" smtClean="0"/>
                  <a:t>x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y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z</a:t>
                </a:r>
                <a:r>
                  <a:rPr lang="en-US" dirty="0" smtClean="0"/>
                  <a:t>), the square distance from </a:t>
                </a:r>
                <a:r>
                  <a:rPr lang="en-US" i="1" dirty="0" smtClean="0"/>
                  <a:t>q</a:t>
                </a:r>
                <a:r>
                  <a:rPr lang="en-US" dirty="0" smtClean="0"/>
                  <a:t> to the plane </a:t>
                </a:r>
                <a:r>
                  <a:rPr lang="en-US" i="1" dirty="0" smtClean="0"/>
                  <a:t>P</a:t>
                </a:r>
                <a:r>
                  <a:rPr lang="en-US" dirty="0" smtClean="0"/>
                  <a:t> is*: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Setting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 smtClean="0"/>
                  <a:t>=(</a:t>
                </a:r>
                <a:r>
                  <a:rPr lang="en-US" i="1" dirty="0" err="1" smtClean="0"/>
                  <a:t>a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b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c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d</a:t>
                </a:r>
                <a:r>
                  <a:rPr lang="en-US" dirty="0" smtClean="0"/>
                  <a:t>)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 smtClean="0"/>
                  <a:t>=(</a:t>
                </a:r>
                <a:r>
                  <a:rPr lang="en-US" i="1" dirty="0" smtClean="0"/>
                  <a:t>x</a:t>
                </a:r>
                <a:r>
                  <a:rPr lang="en-US" dirty="0" smtClean="0"/>
                  <a:t>,</a:t>
                </a:r>
                <a:r>
                  <a:rPr lang="en-US" i="1" dirty="0" smtClean="0"/>
                  <a:t>y</a:t>
                </a:r>
                <a:r>
                  <a:rPr lang="en-US" dirty="0" smtClean="0"/>
                  <a:t>,</a:t>
                </a:r>
                <a:r>
                  <a:rPr lang="en-US" i="1" dirty="0" smtClean="0"/>
                  <a:t>z</a:t>
                </a:r>
                <a:r>
                  <a:rPr lang="en-US" dirty="0" smtClean="0"/>
                  <a:t>,1) gives: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394268"/>
              </p:ext>
            </p:extLst>
          </p:nvPr>
        </p:nvGraphicFramePr>
        <p:xfrm>
          <a:off x="2220913" y="4114800"/>
          <a:ext cx="4484687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85" name="Equation" r:id="rId4" imgW="1955520" imgH="317160" progId="Equation.3">
                  <p:embed/>
                </p:oleObj>
              </mc:Choice>
              <mc:Fallback>
                <p:oleObj name="Equation" r:id="rId4" imgW="1955520" imgH="3171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0913" y="4114800"/>
                        <a:ext cx="4484687" cy="72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174482"/>
              </p:ext>
            </p:extLst>
          </p:nvPr>
        </p:nvGraphicFramePr>
        <p:xfrm>
          <a:off x="2703513" y="5334000"/>
          <a:ext cx="3697287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86" name="Equation" r:id="rId6" imgW="1612800" imgH="317160" progId="Equation.3">
                  <p:embed/>
                </p:oleObj>
              </mc:Choice>
              <mc:Fallback>
                <p:oleObj name="Equation" r:id="rId6" imgW="1612800" imgH="3171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3513" y="5334000"/>
                        <a:ext cx="3697287" cy="728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27" y="6541621"/>
            <a:ext cx="3730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*Assuming that 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err="1" smtClean="0"/>
              <a:t>,</a:t>
            </a:r>
            <a:r>
              <a:rPr lang="en-US" i="1" dirty="0" err="1" smtClean="0"/>
              <a:t>c</a:t>
            </a:r>
            <a:r>
              <a:rPr lang="en-US" dirty="0" smtClean="0"/>
              <a:t>) is a unit-vector.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7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More generally, if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i="1" baseline="-25000" dirty="0"/>
                  <a:t>i</a:t>
                </a:r>
                <a:r>
                  <a:rPr lang="en-US" dirty="0"/>
                  <a:t>=(</a:t>
                </a:r>
                <a:r>
                  <a:rPr lang="en-US" i="1" dirty="0" err="1" smtClean="0"/>
                  <a:t>a</a:t>
                </a:r>
                <a:r>
                  <a:rPr lang="en-US" i="1" baseline="-25000" dirty="0" err="1"/>
                  <a:t>i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b</a:t>
                </a:r>
                <a:r>
                  <a:rPr lang="en-US" i="1" baseline="-25000" dirty="0" err="1" smtClean="0"/>
                  <a:t>i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c</a:t>
                </a:r>
                <a:r>
                  <a:rPr lang="en-US" i="1" baseline="-25000" dirty="0" err="1" smtClean="0"/>
                  <a:t>i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d</a:t>
                </a:r>
                <a:r>
                  <a:rPr lang="en-US" i="1" baseline="-25000" dirty="0" err="1" smtClean="0"/>
                  <a:t>i</a:t>
                </a:r>
                <a:r>
                  <a:rPr lang="en-US" dirty="0" smtClean="0"/>
                  <a:t>) are the coordinates of a set of planes {</a:t>
                </a:r>
                <a:r>
                  <a:rPr lang="en-US" i="1" dirty="0" smtClean="0"/>
                  <a:t>P</a:t>
                </a:r>
                <a:r>
                  <a:rPr lang="en-US" i="1" baseline="-25000" dirty="0" smtClean="0"/>
                  <a:t>i</a:t>
                </a:r>
                <a:r>
                  <a:rPr lang="en-US" dirty="0" smtClean="0"/>
                  <a:t>}, the sum-of-squared distances from </a:t>
                </a:r>
                <a:r>
                  <a:rPr lang="en-US" i="1" dirty="0" smtClean="0"/>
                  <a:t>q</a:t>
                </a:r>
                <a:r>
                  <a:rPr lang="en-US" dirty="0" smtClean="0"/>
                  <a:t> to the planes is: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852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585145"/>
              </p:ext>
            </p:extLst>
          </p:nvPr>
        </p:nvGraphicFramePr>
        <p:xfrm>
          <a:off x="1581150" y="2989263"/>
          <a:ext cx="5765800" cy="1049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196" name="Equation" r:id="rId4" imgW="2514600" imgH="457200" progId="Equation.3">
                  <p:embed/>
                </p:oleObj>
              </mc:Choice>
              <mc:Fallback>
                <p:oleObj name="Equation" r:id="rId4" imgW="2514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2989263"/>
                        <a:ext cx="5765800" cy="1049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632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Observation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For vertex </a:t>
            </a:r>
            <a:r>
              <a:rPr lang="en-US" i="1" dirty="0" smtClean="0"/>
              <a:t>v</a:t>
            </a:r>
            <a:r>
              <a:rPr lang="en-US" dirty="0" smtClean="0"/>
              <a:t> in a mesh, </a:t>
            </a:r>
            <a:r>
              <a:rPr lang="en-US" i="1" dirty="0" smtClean="0"/>
              <a:t>v</a:t>
            </a:r>
            <a:r>
              <a:rPr lang="en-US" dirty="0" smtClean="0"/>
              <a:t> is in the intersection of the planes containing the neighboring triangles.</a:t>
            </a:r>
          </a:p>
        </p:txBody>
      </p:sp>
    </p:spTree>
    <p:extLst>
      <p:ext uri="{BB962C8B-B14F-4D97-AF65-F5344CB8AC3E}">
        <p14:creationId xmlns:p14="http://schemas.microsoft.com/office/powerpoint/2010/main" val="89528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u="sng" dirty="0" smtClean="0"/>
                  <a:t>Observation</a:t>
                </a:r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:r>
                  <a:rPr lang="en-US" dirty="0"/>
                  <a:t>For vertex </a:t>
                </a:r>
                <a:r>
                  <a:rPr lang="en-US" i="1" dirty="0"/>
                  <a:t>v</a:t>
                </a:r>
                <a:r>
                  <a:rPr lang="en-US" dirty="0"/>
                  <a:t> in a mesh, </a:t>
                </a:r>
                <a:r>
                  <a:rPr lang="en-US" i="1" dirty="0"/>
                  <a:t>v</a:t>
                </a:r>
                <a:r>
                  <a:rPr lang="en-US" dirty="0"/>
                  <a:t> is in the intersection of the planes containing the neighboring triangles.</a:t>
                </a:r>
              </a:p>
              <a:p>
                <a:pPr marL="0" indent="0">
                  <a:buNone/>
                </a:pPr>
                <a:r>
                  <a:rPr lang="en-US" dirty="0" smtClean="0"/>
                  <a:t>That is, if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i="1" baseline="-25000" dirty="0" smtClean="0"/>
                  <a:t>i</a:t>
                </a:r>
                <a:r>
                  <a:rPr lang="en-US" dirty="0" smtClean="0"/>
                  <a:t> are the coordinates of the planes containing the triangles, then: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852" t="-1752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407595"/>
              </p:ext>
            </p:extLst>
          </p:nvPr>
        </p:nvGraphicFramePr>
        <p:xfrm>
          <a:off x="3182938" y="4208463"/>
          <a:ext cx="2562225" cy="1049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22" name="Equation" r:id="rId4" imgW="1117440" imgH="457200" progId="Equation.3">
                  <p:embed/>
                </p:oleObj>
              </mc:Choice>
              <mc:Fallback>
                <p:oleObj name="Equation" r:id="rId4" imgW="111744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2938" y="4208463"/>
                        <a:ext cx="2562225" cy="1049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493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257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u="sng" dirty="0" smtClean="0"/>
                  <a:t>Observation</a:t>
                </a:r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:r>
                  <a:rPr lang="en-US" dirty="0"/>
                  <a:t>For vertex </a:t>
                </a:r>
                <a:r>
                  <a:rPr lang="en-US" i="1" dirty="0"/>
                  <a:t>v</a:t>
                </a:r>
                <a:r>
                  <a:rPr lang="en-US" dirty="0"/>
                  <a:t> in a mesh, </a:t>
                </a:r>
                <a:r>
                  <a:rPr lang="en-US" i="1" dirty="0"/>
                  <a:t>v</a:t>
                </a:r>
                <a:r>
                  <a:rPr lang="en-US" dirty="0"/>
                  <a:t> is in the intersection of the planes containing the neighboring triangles.</a:t>
                </a:r>
              </a:p>
              <a:p>
                <a:pPr marL="0" indent="0">
                  <a:buNone/>
                </a:pPr>
                <a:r>
                  <a:rPr lang="en-US" dirty="0" smtClean="0"/>
                  <a:t>That is, if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i="1" baseline="-25000" dirty="0" smtClean="0"/>
                  <a:t>i</a:t>
                </a:r>
                <a:r>
                  <a:rPr lang="en-US" dirty="0" smtClean="0"/>
                  <a:t> are the coordinates of the planes containing the triangles, then:</a:t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Thus, we can represent the support planes of </a:t>
                </a:r>
                <a:r>
                  <a:rPr lang="en-US" i="1" dirty="0" smtClean="0"/>
                  <a:t>v </a:t>
                </a:r>
                <a:r>
                  <a:rPr lang="en-US" dirty="0" smtClean="0"/>
                  <a:t>by the symmetric 4x4 matrix: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257800"/>
              </a:xfrm>
              <a:blipFill rotWithShape="1">
                <a:blip r:embed="rId3"/>
                <a:stretch>
                  <a:fillRect l="-1852" t="-1508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3289922"/>
              </p:ext>
            </p:extLst>
          </p:nvPr>
        </p:nvGraphicFramePr>
        <p:xfrm>
          <a:off x="3446463" y="6096000"/>
          <a:ext cx="19494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281" name="Equation" r:id="rId4" imgW="850680" imgH="355320" progId="Equation.3">
                  <p:embed/>
                </p:oleObj>
              </mc:Choice>
              <mc:Fallback>
                <p:oleObj name="Equation" r:id="rId4" imgW="850680" imgH="3553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6463" y="6096000"/>
                        <a:ext cx="1949450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407595"/>
              </p:ext>
            </p:extLst>
          </p:nvPr>
        </p:nvGraphicFramePr>
        <p:xfrm>
          <a:off x="3182938" y="4208463"/>
          <a:ext cx="2562225" cy="1049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282" name="Equation" r:id="rId6" imgW="1117440" imgH="457200" progId="Equation.3">
                  <p:embed/>
                </p:oleObj>
              </mc:Choice>
              <mc:Fallback>
                <p:oleObj name="Equation" r:id="rId6" imgW="111744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2938" y="4208463"/>
                        <a:ext cx="2562225" cy="1049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700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Compute lower-complexity representation(s) of a surface capturing the detail(s): </a:t>
            </a:r>
            <a:r>
              <a:rPr lang="en-US" i="1" dirty="0"/>
              <a:t>M</a:t>
            </a:r>
            <a:r>
              <a:rPr lang="en-US" baseline="-25000" dirty="0"/>
              <a:t>0</a:t>
            </a:r>
            <a:r>
              <a:rPr lang="en-US" dirty="0">
                <a:sym typeface="Symbol"/>
              </a:rPr>
              <a:t></a:t>
            </a:r>
            <a:r>
              <a:rPr lang="en-US" i="1" dirty="0"/>
              <a:t>M</a:t>
            </a:r>
            <a:r>
              <a:rPr lang="en-US" baseline="-25000" dirty="0"/>
              <a:t>1</a:t>
            </a:r>
            <a:r>
              <a:rPr lang="en-US" dirty="0">
                <a:sym typeface="Symbol"/>
              </a:rPr>
              <a:t> …</a:t>
            </a:r>
            <a:endParaRPr lang="en-US" dirty="0"/>
          </a:p>
          <a:p>
            <a:pPr marL="0" indent="0">
              <a:buNone/>
            </a:pPr>
            <a:r>
              <a:rPr lang="en-US" u="sng" dirty="0" smtClean="0"/>
              <a:t>Considerations</a:t>
            </a:r>
            <a:r>
              <a:rPr lang="en-US" dirty="0" smtClean="0"/>
              <a:t>:</a:t>
            </a:r>
          </a:p>
          <a:p>
            <a:r>
              <a:rPr lang="en-US" dirty="0" smtClean="0"/>
              <a:t>Topology preservation</a:t>
            </a:r>
          </a:p>
          <a:p>
            <a:r>
              <a:rPr lang="en-US" dirty="0" smtClean="0"/>
              <a:t>Surface accuracy</a:t>
            </a:r>
          </a:p>
        </p:txBody>
      </p:sp>
      <p:pic>
        <p:nvPicPr>
          <p:cNvPr id="3338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5" y="5440680"/>
            <a:ext cx="9060361" cy="118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86745" y="6488668"/>
            <a:ext cx="296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[Garland and </a:t>
            </a:r>
            <a:r>
              <a:rPr lang="en-US" dirty="0" err="1" smtClean="0"/>
              <a:t>Heckbert</a:t>
            </a:r>
            <a:r>
              <a:rPr lang="en-US" dirty="0" smtClean="0"/>
              <a:t>, 1998]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30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vertex pair 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 and a target position for contraction, </a:t>
            </a:r>
            <a:r>
              <a:rPr lang="en-US" i="1" dirty="0" smtClean="0"/>
              <a:t>w</a:t>
            </a:r>
            <a:r>
              <a:rPr lang="en-US" dirty="0" smtClean="0"/>
              <a:t>, we can measure the quadric error of the contraction as: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235074"/>
              </p:ext>
            </p:extLst>
          </p:nvPr>
        </p:nvGraphicFramePr>
        <p:xfrm>
          <a:off x="2286000" y="3689350"/>
          <a:ext cx="459581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314" name="Equation" r:id="rId3" imgW="2006280" imgH="482400" progId="Equation.3">
                  <p:embed/>
                </p:oleObj>
              </mc:Choice>
              <mc:Fallback>
                <p:oleObj name="Equation" r:id="rId3" imgW="2006280" imgH="482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689350"/>
                        <a:ext cx="4595813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567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vertex pair 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 and a target position for contraction, </a:t>
            </a:r>
            <a:r>
              <a:rPr lang="en-US" i="1" dirty="0" smtClean="0"/>
              <a:t>w</a:t>
            </a:r>
            <a:r>
              <a:rPr lang="en-US" dirty="0" smtClean="0"/>
              <a:t>, we can measure the quadric error of the contraction as: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So, when </a:t>
            </a:r>
            <a:r>
              <a:rPr lang="en-US" i="1" dirty="0" smtClean="0"/>
              <a:t>u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i="1" dirty="0"/>
              <a:t>v</a:t>
            </a:r>
            <a:r>
              <a:rPr lang="en-US" dirty="0"/>
              <a:t> are collapsed into </a:t>
            </a:r>
            <a:r>
              <a:rPr lang="en-US" i="1" dirty="0"/>
              <a:t>w</a:t>
            </a:r>
            <a:r>
              <a:rPr lang="en-US" dirty="0"/>
              <a:t>, </a:t>
            </a:r>
            <a:r>
              <a:rPr lang="en-US" dirty="0" smtClean="0"/>
              <a:t>we can track the support planes by </a:t>
            </a:r>
            <a:r>
              <a:rPr lang="en-US" dirty="0"/>
              <a:t>associating the unions of the support planes to </a:t>
            </a:r>
            <a:r>
              <a:rPr lang="en-US" i="1" dirty="0"/>
              <a:t>w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014796"/>
              </p:ext>
            </p:extLst>
          </p:nvPr>
        </p:nvGraphicFramePr>
        <p:xfrm>
          <a:off x="2286000" y="3689350"/>
          <a:ext cx="459581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47" name="Equation" r:id="rId3" imgW="2006280" imgH="482400" progId="Equation.3">
                  <p:embed/>
                </p:oleObj>
              </mc:Choice>
              <mc:Fallback>
                <p:oleObj name="Equation" r:id="rId3" imgW="20062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689350"/>
                        <a:ext cx="4595813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0935021"/>
              </p:ext>
            </p:extLst>
          </p:nvPr>
        </p:nvGraphicFramePr>
        <p:xfrm>
          <a:off x="3533775" y="6332538"/>
          <a:ext cx="1890713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48" name="Equation" r:id="rId5" imgW="825480" imgH="228600" progId="Equation.3">
                  <p:embed/>
                </p:oleObj>
              </mc:Choice>
              <mc:Fallback>
                <p:oleObj name="Equation" r:id="rId5" imgW="82548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3775" y="6332538"/>
                        <a:ext cx="1890713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299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vertex pair 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 and a target position for contraction, </a:t>
            </a:r>
            <a:r>
              <a:rPr lang="en-US" i="1" dirty="0" smtClean="0"/>
              <a:t>w</a:t>
            </a:r>
            <a:r>
              <a:rPr lang="en-US" dirty="0" smtClean="0"/>
              <a:t>, we can measure the quadric error of the contraction as: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Moreover, </a:t>
            </a:r>
            <a:r>
              <a:rPr lang="en-US" dirty="0"/>
              <a:t>given a vertex pair (</a:t>
            </a:r>
            <a:r>
              <a:rPr lang="en-US" i="1" dirty="0" err="1"/>
              <a:t>u</a:t>
            </a:r>
            <a:r>
              <a:rPr lang="en-US" dirty="0" err="1"/>
              <a:t>,</a:t>
            </a:r>
            <a:r>
              <a:rPr lang="en-US" i="1" dirty="0" err="1"/>
              <a:t>v</a:t>
            </a:r>
            <a:r>
              <a:rPr lang="en-US" dirty="0"/>
              <a:t>), we can </a:t>
            </a:r>
            <a:r>
              <a:rPr lang="en-US" dirty="0" smtClean="0"/>
              <a:t>solve </a:t>
            </a:r>
            <a:r>
              <a:rPr lang="en-US" dirty="0"/>
              <a:t>for the position of </a:t>
            </a:r>
            <a:r>
              <a:rPr lang="en-US" i="1" dirty="0"/>
              <a:t>w</a:t>
            </a:r>
            <a:r>
              <a:rPr lang="en-US" dirty="0"/>
              <a:t> minimizing the error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7969202"/>
              </p:ext>
            </p:extLst>
          </p:nvPr>
        </p:nvGraphicFramePr>
        <p:xfrm>
          <a:off x="2286000" y="3689350"/>
          <a:ext cx="459581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361" name="Equation" r:id="rId3" imgW="2006280" imgH="482400" progId="Equation.3">
                  <p:embed/>
                </p:oleObj>
              </mc:Choice>
              <mc:Fallback>
                <p:oleObj name="Equation" r:id="rId3" imgW="20062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689350"/>
                        <a:ext cx="4595813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803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Initialize by assigning the symmetric 4x4 matrix: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each vertex </a:t>
            </a:r>
            <a:r>
              <a:rPr lang="en-US" i="1" dirty="0" smtClean="0"/>
              <a:t>v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Compute candidate vertex contraction pairs.</a:t>
            </a:r>
          </a:p>
          <a:p>
            <a:pPr lvl="1"/>
            <a:r>
              <a:rPr lang="en-US" dirty="0" smtClean="0"/>
              <a:t>While not done:</a:t>
            </a:r>
          </a:p>
          <a:p>
            <a:pPr lvl="2"/>
            <a:r>
              <a:rPr lang="en-US" dirty="0" smtClean="0"/>
              <a:t>For each 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 compute </a:t>
            </a:r>
            <a:r>
              <a:rPr lang="en-US" i="1" dirty="0" smtClean="0"/>
              <a:t>w</a:t>
            </a:r>
            <a:r>
              <a:rPr lang="en-US" dirty="0" smtClean="0"/>
              <a:t> minimizing contraction error.</a:t>
            </a:r>
          </a:p>
          <a:p>
            <a:pPr lvl="2"/>
            <a:r>
              <a:rPr lang="en-US" dirty="0" smtClean="0"/>
              <a:t>Choose 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</a:t>
            </a:r>
            <a:r>
              <a:rPr lang="en-US" dirty="0" smtClean="0">
                <a:sym typeface="Symbol"/>
              </a:rPr>
              <a:t></a:t>
            </a:r>
            <a:r>
              <a:rPr lang="en-US" i="1" dirty="0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 with minimal contraction error.</a:t>
            </a:r>
          </a:p>
          <a:p>
            <a:pPr lvl="2"/>
            <a:r>
              <a:rPr lang="en-US" dirty="0" smtClean="0">
                <a:sym typeface="Symbol"/>
              </a:rPr>
              <a:t>Contract, setting </a:t>
            </a:r>
            <a:r>
              <a:rPr lang="en-US" i="1" dirty="0" err="1" smtClean="0">
                <a:sym typeface="Symbol"/>
              </a:rPr>
              <a:t>Q</a:t>
            </a:r>
            <a:r>
              <a:rPr lang="en-US" i="1" baseline="-25000" dirty="0" err="1" smtClean="0">
                <a:sym typeface="Symbol"/>
              </a:rPr>
              <a:t>w</a:t>
            </a:r>
            <a:r>
              <a:rPr lang="en-US" dirty="0" smtClean="0">
                <a:sym typeface="Symbol"/>
              </a:rPr>
              <a:t>=</a:t>
            </a:r>
            <a:r>
              <a:rPr lang="en-US" i="1" dirty="0" err="1" smtClean="0">
                <a:sym typeface="Symbol"/>
              </a:rPr>
              <a:t>Q</a:t>
            </a:r>
            <a:r>
              <a:rPr lang="en-US" i="1" baseline="-25000" dirty="0" err="1" smtClean="0">
                <a:sym typeface="Symbol"/>
              </a:rPr>
              <a:t>u</a:t>
            </a:r>
            <a:r>
              <a:rPr lang="en-US" dirty="0" err="1" smtClean="0">
                <a:sym typeface="Symbol"/>
              </a:rPr>
              <a:t>+</a:t>
            </a:r>
            <a:r>
              <a:rPr lang="en-US" i="1" dirty="0" err="1" smtClean="0">
                <a:sym typeface="Symbol"/>
              </a:rPr>
              <a:t>Q</a:t>
            </a:r>
            <a:r>
              <a:rPr lang="en-US" i="1" baseline="-25000" dirty="0" err="1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.</a:t>
            </a:r>
          </a:p>
          <a:p>
            <a:pPr lvl="2"/>
            <a:r>
              <a:rPr lang="en-US" dirty="0" smtClean="0">
                <a:sym typeface="Symbol"/>
              </a:rPr>
              <a:t>Update candidate vertex contraction pairs.</a:t>
            </a: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9166512"/>
              </p:ext>
            </p:extLst>
          </p:nvPr>
        </p:nvGraphicFramePr>
        <p:xfrm>
          <a:off x="3657600" y="2639154"/>
          <a:ext cx="1704975" cy="713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293" name="Equation" r:id="rId3" imgW="850680" imgH="355320" progId="Equation.3">
                  <p:embed/>
                </p:oleObj>
              </mc:Choice>
              <mc:Fallback>
                <p:oleObj name="Equation" r:id="rId3" imgW="85068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2639154"/>
                        <a:ext cx="1704975" cy="7136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210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How do we choose candidate contraction pairs</a:t>
            </a:r>
            <a:r>
              <a:rPr lang="en-US" dirty="0" smtClean="0"/>
              <a:t>?</a:t>
            </a:r>
          </a:p>
          <a:p>
            <a:r>
              <a:rPr lang="en-US" dirty="0" smtClean="0"/>
              <a:t>Add all edges of the mesh.</a:t>
            </a:r>
          </a:p>
          <a:p>
            <a:r>
              <a:rPr lang="en-US" dirty="0" smtClean="0"/>
              <a:t>Add all pairs (</a:t>
            </a:r>
            <a:r>
              <a:rPr lang="en-US" i="1" dirty="0" err="1" smtClean="0"/>
              <a:t>u</a:t>
            </a:r>
            <a:r>
              <a:rPr lang="en-US" dirty="0" err="1" smtClean="0"/>
              <a:t>,</a:t>
            </a:r>
            <a:r>
              <a:rPr lang="en-US" i="1" dirty="0" err="1" smtClean="0"/>
              <a:t>v</a:t>
            </a:r>
            <a:r>
              <a:rPr lang="en-US" dirty="0" smtClean="0"/>
              <a:t>) with |</a:t>
            </a:r>
            <a:r>
              <a:rPr lang="en-US" i="1" dirty="0" smtClean="0"/>
              <a:t>u</a:t>
            </a:r>
            <a:r>
              <a:rPr lang="en-US" dirty="0" smtClean="0"/>
              <a:t>-</a:t>
            </a:r>
            <a:r>
              <a:rPr lang="en-US" i="1" dirty="0" smtClean="0"/>
              <a:t>v</a:t>
            </a:r>
            <a:r>
              <a:rPr lang="en-US" dirty="0" smtClean="0"/>
              <a:t>|&lt;</a:t>
            </a:r>
            <a:r>
              <a:rPr lang="en-US" dirty="0" smtClean="0">
                <a:sym typeface="Symbol"/>
              </a:rPr>
              <a:t>.</a:t>
            </a:r>
            <a:endParaRPr lang="en-US" dirty="0" smtClean="0"/>
          </a:p>
        </p:txBody>
      </p:sp>
      <p:pic>
        <p:nvPicPr>
          <p:cNvPr id="3573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429000"/>
            <a:ext cx="3714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73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257800"/>
            <a:ext cx="3714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>
            <a:off x="6858000" y="49530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00400" y="6564868"/>
            <a:ext cx="296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[Garland and </a:t>
            </a:r>
            <a:r>
              <a:rPr lang="en-US" dirty="0" err="1" smtClean="0"/>
              <a:t>Heckbert</a:t>
            </a:r>
            <a:r>
              <a:rPr lang="en-US" dirty="0" smtClean="0"/>
              <a:t>, 1998]</a:t>
            </a:r>
            <a:endParaRPr lang="en-US" dirty="0"/>
          </a:p>
        </p:txBody>
      </p:sp>
      <p:pic>
        <p:nvPicPr>
          <p:cNvPr id="35738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3781425"/>
            <a:ext cx="371475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999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At a given step in the algorithm, every vertex in the simplified mesh is associated with a quadric characterizing the fit error.</a:t>
            </a:r>
          </a:p>
        </p:txBody>
      </p:sp>
      <p:pic>
        <p:nvPicPr>
          <p:cNvPr id="3584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3810000"/>
            <a:ext cx="3200400" cy="293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0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9" y="3352800"/>
            <a:ext cx="2619375" cy="239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0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382785"/>
            <a:ext cx="2619375" cy="239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36527" y="6564868"/>
            <a:ext cx="296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[Garland and </a:t>
            </a:r>
            <a:r>
              <a:rPr lang="en-US" dirty="0" err="1" smtClean="0"/>
              <a:t>Heckbert</a:t>
            </a:r>
            <a:r>
              <a:rPr lang="en-US" dirty="0" smtClean="0"/>
              <a:t>, 1998]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72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Advantages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Tracking of support planes is easy.</a:t>
            </a:r>
          </a:p>
          <a:p>
            <a:pPr lvl="1"/>
            <a:r>
              <a:rPr lang="en-US" dirty="0" smtClean="0"/>
              <a:t>Closed-form solution for best contraction position.</a:t>
            </a:r>
          </a:p>
          <a:p>
            <a:pPr lvl="1"/>
            <a:r>
              <a:rPr lang="en-US" dirty="0" smtClean="0"/>
              <a:t>Topology is not preserved.</a:t>
            </a:r>
          </a:p>
        </p:txBody>
      </p:sp>
    </p:spTree>
    <p:extLst>
      <p:ext uri="{BB962C8B-B14F-4D97-AF65-F5344CB8AC3E}">
        <p14:creationId xmlns:p14="http://schemas.microsoft.com/office/powerpoint/2010/main" val="199328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Error Metric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Advantages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Tracking of support planes is easy.</a:t>
            </a:r>
          </a:p>
          <a:p>
            <a:pPr lvl="1"/>
            <a:r>
              <a:rPr lang="en-US" dirty="0"/>
              <a:t>Closed-form solution for best contraction position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Topology is not preserved.</a:t>
            </a:r>
            <a:endParaRPr lang="en-US" dirty="0"/>
          </a:p>
          <a:p>
            <a:pPr marL="0" indent="0">
              <a:buNone/>
            </a:pPr>
            <a:r>
              <a:rPr lang="en-US" u="sng" dirty="0" smtClean="0"/>
              <a:t>Disadvantages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Tracking </a:t>
            </a:r>
            <a:r>
              <a:rPr lang="en-US" dirty="0" smtClean="0"/>
              <a:t>vertex contraction pairs may be messy.</a:t>
            </a:r>
            <a:endParaRPr lang="en-US" dirty="0"/>
          </a:p>
          <a:p>
            <a:pPr lvl="1"/>
            <a:r>
              <a:rPr lang="en-US" dirty="0" smtClean="0"/>
              <a:t>Point-to-plane is not point-to-triangle.</a:t>
            </a:r>
            <a:endParaRPr lang="en-US" dirty="0"/>
          </a:p>
          <a:p>
            <a:pPr lvl="1"/>
            <a:r>
              <a:rPr lang="en-US" dirty="0" smtClean="0"/>
              <a:t>Support planes may be double/triple counted.</a:t>
            </a:r>
          </a:p>
          <a:p>
            <a:pPr lvl="1"/>
            <a:r>
              <a:rPr lang="en-US" dirty="0" smtClean="0"/>
              <a:t>Topology </a:t>
            </a:r>
            <a:r>
              <a:rPr lang="en-US" dirty="0"/>
              <a:t>is not preserved.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116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How</a:t>
            </a:r>
            <a:r>
              <a:rPr lang="en-US" dirty="0" smtClean="0"/>
              <a:t>:</a:t>
            </a:r>
          </a:p>
          <a:p>
            <a:r>
              <a:rPr lang="en-US" dirty="0" smtClean="0"/>
              <a:t>Vertex Clustering</a:t>
            </a:r>
          </a:p>
          <a:p>
            <a:r>
              <a:rPr lang="en-US" dirty="0" smtClean="0"/>
              <a:t>Iterative Contraction</a:t>
            </a:r>
          </a:p>
          <a:p>
            <a:pPr lvl="1"/>
            <a:r>
              <a:rPr lang="en-US" dirty="0" smtClean="0"/>
              <a:t>Vertex collapse</a:t>
            </a:r>
          </a:p>
          <a:p>
            <a:pPr lvl="1"/>
            <a:r>
              <a:rPr lang="en-US" dirty="0" smtClean="0"/>
              <a:t>Edge collapse</a:t>
            </a:r>
          </a:p>
          <a:p>
            <a:pPr lvl="1"/>
            <a:r>
              <a:rPr lang="en-US" dirty="0" smtClean="0"/>
              <a:t>Vertex pair contraction</a:t>
            </a:r>
          </a:p>
        </p:txBody>
      </p:sp>
    </p:spTree>
    <p:extLst>
      <p:ext uri="{BB962C8B-B14F-4D97-AF65-F5344CB8AC3E}">
        <p14:creationId xmlns:p14="http://schemas.microsoft.com/office/powerpoint/2010/main" val="54362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Vertex Clustering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Partition space:</a:t>
            </a:r>
          </a:p>
          <a:p>
            <a:pPr marL="0" indent="0">
              <a:buNone/>
            </a:pPr>
            <a:endParaRPr lang="en-US" baseline="-25000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344043"/>
              </p:ext>
            </p:extLst>
          </p:nvPr>
        </p:nvGraphicFramePr>
        <p:xfrm>
          <a:off x="3802063" y="2638425"/>
          <a:ext cx="1303337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891" name="Equation" r:id="rId3" imgW="711000" imgH="342720" progId="Equation.3">
                  <p:embed/>
                </p:oleObj>
              </mc:Choice>
              <mc:Fallback>
                <p:oleObj name="Equation" r:id="rId3" imgW="711000" imgH="3427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2063" y="2638425"/>
                        <a:ext cx="1303337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499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Vertex Clustering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Partition space:</a:t>
            </a:r>
          </a:p>
          <a:p>
            <a:pPr marL="0" indent="0">
              <a:buNone/>
            </a:pPr>
            <a:endParaRPr lang="en-US" baseline="-25000" dirty="0" smtClean="0"/>
          </a:p>
          <a:p>
            <a:r>
              <a:rPr lang="en-US" dirty="0" smtClean="0"/>
              <a:t>Merge vertices within a partition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347030"/>
              </p:ext>
            </p:extLst>
          </p:nvPr>
        </p:nvGraphicFramePr>
        <p:xfrm>
          <a:off x="3092450" y="3771900"/>
          <a:ext cx="30035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14" name="Equation" r:id="rId3" imgW="1638000" imgH="228600" progId="Equation.3">
                  <p:embed/>
                </p:oleObj>
              </mc:Choice>
              <mc:Fallback>
                <p:oleObj name="Equation" r:id="rId3" imgW="1638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92450" y="3771900"/>
                        <a:ext cx="300355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6315224"/>
              </p:ext>
            </p:extLst>
          </p:nvPr>
        </p:nvGraphicFramePr>
        <p:xfrm>
          <a:off x="3802063" y="2638425"/>
          <a:ext cx="1303337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15" name="Equation" r:id="rId5" imgW="711000" imgH="342720" progId="Equation.3">
                  <p:embed/>
                </p:oleObj>
              </mc:Choice>
              <mc:Fallback>
                <p:oleObj name="Equation" r:id="rId5" imgW="71100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2063" y="2638425"/>
                        <a:ext cx="1303337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49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Vertex Clustering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Partition space:</a:t>
            </a:r>
          </a:p>
          <a:p>
            <a:pPr marL="0" indent="0">
              <a:buNone/>
            </a:pPr>
            <a:endParaRPr lang="en-US" baseline="-25000" dirty="0" smtClean="0"/>
          </a:p>
          <a:p>
            <a:r>
              <a:rPr lang="en-US" dirty="0" smtClean="0"/>
              <a:t>Merge vertices within a partition</a:t>
            </a:r>
          </a:p>
          <a:p>
            <a:endParaRPr lang="en-US" dirty="0"/>
          </a:p>
          <a:p>
            <a:r>
              <a:rPr lang="en-US" dirty="0" smtClean="0"/>
              <a:t>Add edges and triangles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347030"/>
              </p:ext>
            </p:extLst>
          </p:nvPr>
        </p:nvGraphicFramePr>
        <p:xfrm>
          <a:off x="3092450" y="3771900"/>
          <a:ext cx="30035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6" name="Equation" r:id="rId3" imgW="1638000" imgH="228600" progId="Equation.3">
                  <p:embed/>
                </p:oleObj>
              </mc:Choice>
              <mc:Fallback>
                <p:oleObj name="Equation" r:id="rId3" imgW="1638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92450" y="3771900"/>
                        <a:ext cx="300355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127033"/>
              </p:ext>
            </p:extLst>
          </p:nvPr>
        </p:nvGraphicFramePr>
        <p:xfrm>
          <a:off x="1900238" y="4891088"/>
          <a:ext cx="5356225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7" name="Equation" r:id="rId5" imgW="2920680" imgH="241200" progId="Equation.3">
                  <p:embed/>
                </p:oleObj>
              </mc:Choice>
              <mc:Fallback>
                <p:oleObj name="Equation" r:id="rId5" imgW="29206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0238" y="4891088"/>
                        <a:ext cx="5356225" cy="44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6315224"/>
              </p:ext>
            </p:extLst>
          </p:nvPr>
        </p:nvGraphicFramePr>
        <p:xfrm>
          <a:off x="3802063" y="2638425"/>
          <a:ext cx="1303337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8" name="Equation" r:id="rId7" imgW="711000" imgH="342720" progId="Equation.3">
                  <p:embed/>
                </p:oleObj>
              </mc:Choice>
              <mc:Fallback>
                <p:oleObj name="Equation" r:id="rId7" imgW="71100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2063" y="2638425"/>
                        <a:ext cx="1303337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49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Vertex Clustering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Partition space:</a:t>
            </a:r>
          </a:p>
          <a:p>
            <a:pPr marL="0" indent="0">
              <a:buNone/>
            </a:pPr>
            <a:endParaRPr lang="en-US" baseline="-25000" dirty="0" smtClean="0"/>
          </a:p>
          <a:p>
            <a:r>
              <a:rPr lang="en-US" dirty="0" smtClean="0"/>
              <a:t>Merge vertices within a partition</a:t>
            </a:r>
          </a:p>
          <a:p>
            <a:endParaRPr lang="en-US" dirty="0"/>
          </a:p>
          <a:p>
            <a:r>
              <a:rPr lang="en-US" dirty="0" smtClean="0"/>
              <a:t>Add edges and triangles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4755179"/>
              </p:ext>
            </p:extLst>
          </p:nvPr>
        </p:nvGraphicFramePr>
        <p:xfrm>
          <a:off x="3092450" y="3771900"/>
          <a:ext cx="30035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79" name="Equation" r:id="rId3" imgW="1638000" imgH="228600" progId="Equation.3">
                  <p:embed/>
                </p:oleObj>
              </mc:Choice>
              <mc:Fallback>
                <p:oleObj name="Equation" r:id="rId3" imgW="1638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92450" y="3771900"/>
                        <a:ext cx="300355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682816"/>
              </p:ext>
            </p:extLst>
          </p:nvPr>
        </p:nvGraphicFramePr>
        <p:xfrm>
          <a:off x="1900238" y="4891088"/>
          <a:ext cx="5356225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80" name="Equation" r:id="rId5" imgW="2920680" imgH="241200" progId="Equation.3">
                  <p:embed/>
                </p:oleObj>
              </mc:Choice>
              <mc:Fallback>
                <p:oleObj name="Equation" r:id="rId5" imgW="29206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0238" y="4891088"/>
                        <a:ext cx="5356225" cy="44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6497275"/>
              </p:ext>
            </p:extLst>
          </p:nvPr>
        </p:nvGraphicFramePr>
        <p:xfrm>
          <a:off x="3802063" y="2638425"/>
          <a:ext cx="1303337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81" name="Equation" r:id="rId7" imgW="711000" imgH="342720" progId="Equation.3">
                  <p:embed/>
                </p:oleObj>
              </mc:Choice>
              <mc:Fallback>
                <p:oleObj name="Equation" r:id="rId7" imgW="71100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2063" y="2638425"/>
                        <a:ext cx="1303337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7125568"/>
              </p:ext>
            </p:extLst>
          </p:nvPr>
        </p:nvGraphicFramePr>
        <p:xfrm>
          <a:off x="1204913" y="5410200"/>
          <a:ext cx="6754812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82" name="Equation" r:id="rId9" imgW="3682800" imgH="241200" progId="Equation.3">
                  <p:embed/>
                </p:oleObj>
              </mc:Choice>
              <mc:Fallback>
                <p:oleObj name="Equation" r:id="rId9" imgW="3682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913" y="5410200"/>
                        <a:ext cx="6754812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804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Vertex Clustering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Note that this method is not guaranteed to preserve the topology of the mesh.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295400" y="3810000"/>
            <a:ext cx="2667000" cy="2667000"/>
            <a:chOff x="1295400" y="3810000"/>
            <a:chExt cx="2667000" cy="26670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828800" y="3810000"/>
              <a:ext cx="0" cy="2667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590800" y="3810000"/>
              <a:ext cx="0" cy="2667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352800" y="3810000"/>
              <a:ext cx="0" cy="2667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 rot="5400000">
              <a:off x="1866900" y="3771900"/>
              <a:ext cx="1524000" cy="2667000"/>
              <a:chOff x="1981200" y="3962400"/>
              <a:chExt cx="1524000" cy="26670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981200" y="3962400"/>
                <a:ext cx="0" cy="2667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743200" y="3962400"/>
                <a:ext cx="0" cy="2667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3505200" y="3962400"/>
                <a:ext cx="0" cy="2667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5" name="Right Arrow 34"/>
          <p:cNvSpPr/>
          <p:nvPr/>
        </p:nvSpPr>
        <p:spPr>
          <a:xfrm>
            <a:off x="4267200" y="51816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1325105" y="4548753"/>
            <a:ext cx="2309248" cy="1658318"/>
          </a:xfrm>
          <a:custGeom>
            <a:avLst/>
            <a:gdLst>
              <a:gd name="connsiteX0" fmla="*/ 0 w 2309248"/>
              <a:gd name="connsiteY0" fmla="*/ 30996 h 1658318"/>
              <a:gd name="connsiteX1" fmla="*/ 278970 w 2309248"/>
              <a:gd name="connsiteY1" fmla="*/ 271220 h 1658318"/>
              <a:gd name="connsiteX2" fmla="*/ 852407 w 2309248"/>
              <a:gd name="connsiteY2" fmla="*/ 0 h 1658318"/>
              <a:gd name="connsiteX3" fmla="*/ 1162373 w 2309248"/>
              <a:gd name="connsiteY3" fmla="*/ 240223 h 1658318"/>
              <a:gd name="connsiteX4" fmla="*/ 953146 w 2309248"/>
              <a:gd name="connsiteY4" fmla="*/ 875654 h 1658318"/>
              <a:gd name="connsiteX5" fmla="*/ 1542081 w 2309248"/>
              <a:gd name="connsiteY5" fmla="*/ 906650 h 1658318"/>
              <a:gd name="connsiteX6" fmla="*/ 1480088 w 2309248"/>
              <a:gd name="connsiteY6" fmla="*/ 317715 h 1658318"/>
              <a:gd name="connsiteX7" fmla="*/ 1844298 w 2309248"/>
              <a:gd name="connsiteY7" fmla="*/ 38745 h 1658318"/>
              <a:gd name="connsiteX8" fmla="*/ 2309248 w 2309248"/>
              <a:gd name="connsiteY8" fmla="*/ 294467 h 1658318"/>
              <a:gd name="connsiteX9" fmla="*/ 2309248 w 2309248"/>
              <a:gd name="connsiteY9" fmla="*/ 898901 h 1658318"/>
              <a:gd name="connsiteX10" fmla="*/ 2162014 w 2309248"/>
              <a:gd name="connsiteY10" fmla="*/ 1208867 h 1658318"/>
              <a:gd name="connsiteX11" fmla="*/ 1836549 w 2309248"/>
              <a:gd name="connsiteY11" fmla="*/ 1201118 h 1658318"/>
              <a:gd name="connsiteX12" fmla="*/ 1557580 w 2309248"/>
              <a:gd name="connsiteY12" fmla="*/ 1487837 h 1658318"/>
              <a:gd name="connsiteX13" fmla="*/ 991892 w 2309248"/>
              <a:gd name="connsiteY13" fmla="*/ 1658318 h 1658318"/>
              <a:gd name="connsiteX14" fmla="*/ 635431 w 2309248"/>
              <a:gd name="connsiteY14" fmla="*/ 1472339 h 1658318"/>
              <a:gd name="connsiteX15" fmla="*/ 309966 w 2309248"/>
              <a:gd name="connsiteY15" fmla="*/ 1503335 h 165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309248" h="1658318">
                <a:moveTo>
                  <a:pt x="0" y="30996"/>
                </a:moveTo>
                <a:lnTo>
                  <a:pt x="278970" y="271220"/>
                </a:lnTo>
                <a:lnTo>
                  <a:pt x="852407" y="0"/>
                </a:lnTo>
                <a:lnTo>
                  <a:pt x="1162373" y="240223"/>
                </a:lnTo>
                <a:lnTo>
                  <a:pt x="953146" y="875654"/>
                </a:lnTo>
                <a:lnTo>
                  <a:pt x="1542081" y="906650"/>
                </a:lnTo>
                <a:lnTo>
                  <a:pt x="1480088" y="317715"/>
                </a:lnTo>
                <a:lnTo>
                  <a:pt x="1844298" y="38745"/>
                </a:lnTo>
                <a:lnTo>
                  <a:pt x="2309248" y="294467"/>
                </a:lnTo>
                <a:lnTo>
                  <a:pt x="2309248" y="898901"/>
                </a:lnTo>
                <a:lnTo>
                  <a:pt x="2162014" y="1208867"/>
                </a:lnTo>
                <a:lnTo>
                  <a:pt x="1836549" y="1201118"/>
                </a:lnTo>
                <a:lnTo>
                  <a:pt x="1557580" y="1487837"/>
                </a:lnTo>
                <a:lnTo>
                  <a:pt x="991892" y="1658318"/>
                </a:lnTo>
                <a:lnTo>
                  <a:pt x="635431" y="1472339"/>
                </a:lnTo>
                <a:lnTo>
                  <a:pt x="309966" y="1503335"/>
                </a:ln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5105400" y="3810000"/>
            <a:ext cx="2667000" cy="2667000"/>
            <a:chOff x="1295400" y="3810000"/>
            <a:chExt cx="2667000" cy="266700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1828800" y="3810000"/>
              <a:ext cx="0" cy="2667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590800" y="3810000"/>
              <a:ext cx="0" cy="2667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352800" y="3810000"/>
              <a:ext cx="0" cy="2667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Group 41"/>
            <p:cNvGrpSpPr/>
            <p:nvPr/>
          </p:nvGrpSpPr>
          <p:grpSpPr>
            <a:xfrm rot="5400000">
              <a:off x="1866900" y="3771900"/>
              <a:ext cx="1524000" cy="2667000"/>
              <a:chOff x="1981200" y="3962400"/>
              <a:chExt cx="1524000" cy="2667000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1981200" y="3962400"/>
                <a:ext cx="0" cy="2667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2743200" y="3962400"/>
                <a:ext cx="0" cy="2667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3505200" y="3962400"/>
                <a:ext cx="0" cy="2667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8" name="Freeform 47"/>
          <p:cNvSpPr/>
          <p:nvPr/>
        </p:nvSpPr>
        <p:spPr>
          <a:xfrm>
            <a:off x="5331417" y="4742481"/>
            <a:ext cx="2053525" cy="1394848"/>
          </a:xfrm>
          <a:custGeom>
            <a:avLst/>
            <a:gdLst>
              <a:gd name="connsiteX0" fmla="*/ 0 w 2053525"/>
              <a:gd name="connsiteY0" fmla="*/ 7750 h 1394848"/>
              <a:gd name="connsiteX1" fmla="*/ 705173 w 2053525"/>
              <a:gd name="connsiteY1" fmla="*/ 0 h 1394848"/>
              <a:gd name="connsiteX2" fmla="*/ 891152 w 2053525"/>
              <a:gd name="connsiteY2" fmla="*/ 550190 h 1394848"/>
              <a:gd name="connsiteX3" fmla="*/ 1456841 w 2053525"/>
              <a:gd name="connsiteY3" fmla="*/ 798163 h 1394848"/>
              <a:gd name="connsiteX4" fmla="*/ 1580827 w 2053525"/>
              <a:gd name="connsiteY4" fmla="*/ 100739 h 1394848"/>
              <a:gd name="connsiteX5" fmla="*/ 2014780 w 2053525"/>
              <a:gd name="connsiteY5" fmla="*/ 162733 h 1394848"/>
              <a:gd name="connsiteX6" fmla="*/ 2053525 w 2053525"/>
              <a:gd name="connsiteY6" fmla="*/ 844658 h 1394848"/>
              <a:gd name="connsiteX7" fmla="*/ 1456841 w 2053525"/>
              <a:gd name="connsiteY7" fmla="*/ 798163 h 1394848"/>
              <a:gd name="connsiteX8" fmla="*/ 1348352 w 2053525"/>
              <a:gd name="connsiteY8" fmla="*/ 1294109 h 1394848"/>
              <a:gd name="connsiteX9" fmla="*/ 674176 w 2053525"/>
              <a:gd name="connsiteY9" fmla="*/ 1394848 h 1394848"/>
              <a:gd name="connsiteX10" fmla="*/ 131736 w 2053525"/>
              <a:gd name="connsiteY10" fmla="*/ 1325105 h 139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53525" h="1394848">
                <a:moveTo>
                  <a:pt x="0" y="7750"/>
                </a:moveTo>
                <a:lnTo>
                  <a:pt x="705173" y="0"/>
                </a:lnTo>
                <a:lnTo>
                  <a:pt x="891152" y="550190"/>
                </a:lnTo>
                <a:lnTo>
                  <a:pt x="1456841" y="798163"/>
                </a:lnTo>
                <a:lnTo>
                  <a:pt x="1580827" y="100739"/>
                </a:lnTo>
                <a:lnTo>
                  <a:pt x="2014780" y="162733"/>
                </a:lnTo>
                <a:lnTo>
                  <a:pt x="2053525" y="844658"/>
                </a:lnTo>
                <a:lnTo>
                  <a:pt x="1456841" y="798163"/>
                </a:lnTo>
                <a:lnTo>
                  <a:pt x="1348352" y="1294109"/>
                </a:lnTo>
                <a:lnTo>
                  <a:pt x="674176" y="1394848"/>
                </a:lnTo>
                <a:lnTo>
                  <a:pt x="131736" y="1325105"/>
                </a:ln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77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5853</TotalTime>
  <Words>1224</Words>
  <Application>Microsoft Office PowerPoint</Application>
  <PresentationFormat>On-screen Show (4:3)</PresentationFormat>
  <Paragraphs>189</Paragraphs>
  <Slides>37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Office Theme</vt:lpstr>
      <vt:lpstr>Equation</vt:lpstr>
      <vt:lpstr>600.657: Mesh Processing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Surface Simplification</vt:lpstr>
      <vt:lpstr>Quadratic Error Metric</vt:lpstr>
      <vt:lpstr>Quadratic Error Metric</vt:lpstr>
      <vt:lpstr>Quadratic Error Metric</vt:lpstr>
      <vt:lpstr>Quadratic Error Metric</vt:lpstr>
      <vt:lpstr>Quadratic Error Metric</vt:lpstr>
      <vt:lpstr>Quadratic Error Metric</vt:lpstr>
      <vt:lpstr>Quadratic Error Metric</vt:lpstr>
      <vt:lpstr>Quadratic Error Metric</vt:lpstr>
      <vt:lpstr>Quadratic Error Metric</vt:lpstr>
      <vt:lpstr>Quadratic Error Metric</vt:lpstr>
      <vt:lpstr>Quadratic Error Metric</vt:lpstr>
      <vt:lpstr>Quadratic Error Metric</vt:lpstr>
      <vt:lpstr>Quadratic Error Metric</vt:lpstr>
      <vt:lpstr>Quadratic Error Metric</vt:lpstr>
      <vt:lpstr>Quadratic Error Metric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600.657: Mesh Processing</dc:title>
  <dc:creator>Misha</dc:creator>
  <cp:lastModifiedBy>Misha</cp:lastModifiedBy>
  <cp:revision>303</cp:revision>
  <dcterms:created xsi:type="dcterms:W3CDTF">2006-08-16T00:00:00Z</dcterms:created>
  <dcterms:modified xsi:type="dcterms:W3CDTF">2010-11-08T20:07:04Z</dcterms:modified>
</cp:coreProperties>
</file>