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453" r:id="rId3"/>
    <p:sldId id="454" r:id="rId4"/>
    <p:sldId id="455" r:id="rId5"/>
    <p:sldId id="456" r:id="rId6"/>
    <p:sldId id="457" r:id="rId7"/>
    <p:sldId id="460" r:id="rId8"/>
    <p:sldId id="461" r:id="rId9"/>
    <p:sldId id="462" r:id="rId10"/>
    <p:sldId id="515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86" r:id="rId19"/>
    <p:sldId id="487" r:id="rId20"/>
    <p:sldId id="488" r:id="rId21"/>
    <p:sldId id="489" r:id="rId22"/>
    <p:sldId id="490" r:id="rId23"/>
    <p:sldId id="491" r:id="rId24"/>
    <p:sldId id="492" r:id="rId25"/>
    <p:sldId id="493" r:id="rId26"/>
    <p:sldId id="494" r:id="rId27"/>
    <p:sldId id="495" r:id="rId28"/>
    <p:sldId id="496" r:id="rId29"/>
    <p:sldId id="497" r:id="rId30"/>
    <p:sldId id="498" r:id="rId31"/>
    <p:sldId id="499" r:id="rId32"/>
    <p:sldId id="484" r:id="rId33"/>
    <p:sldId id="485" r:id="rId34"/>
    <p:sldId id="500" r:id="rId35"/>
    <p:sldId id="501" r:id="rId36"/>
    <p:sldId id="502" r:id="rId37"/>
    <p:sldId id="503" r:id="rId38"/>
    <p:sldId id="510" r:id="rId39"/>
    <p:sldId id="511" r:id="rId40"/>
    <p:sldId id="504" r:id="rId41"/>
    <p:sldId id="505" r:id="rId42"/>
    <p:sldId id="506" r:id="rId43"/>
    <p:sldId id="507" r:id="rId44"/>
    <p:sldId id="508" r:id="rId45"/>
    <p:sldId id="512" r:id="rId46"/>
    <p:sldId id="513" r:id="rId47"/>
    <p:sldId id="514" r:id="rId48"/>
    <p:sldId id="516" r:id="rId49"/>
    <p:sldId id="517" r:id="rId50"/>
    <p:sldId id="518" r:id="rId51"/>
    <p:sldId id="519" r:id="rId52"/>
    <p:sldId id="520" r:id="rId53"/>
    <p:sldId id="522" r:id="rId54"/>
    <p:sldId id="521" r:id="rId55"/>
    <p:sldId id="526" r:id="rId56"/>
    <p:sldId id="527" r:id="rId57"/>
    <p:sldId id="529" r:id="rId58"/>
    <p:sldId id="530" r:id="rId59"/>
    <p:sldId id="533" r:id="rId60"/>
    <p:sldId id="534" r:id="rId61"/>
    <p:sldId id="535" r:id="rId62"/>
    <p:sldId id="536" r:id="rId63"/>
    <p:sldId id="537" r:id="rId64"/>
    <p:sldId id="539" r:id="rId65"/>
    <p:sldId id="540" r:id="rId66"/>
    <p:sldId id="541" r:id="rId67"/>
    <p:sldId id="542" r:id="rId68"/>
    <p:sldId id="543" r:id="rId69"/>
    <p:sldId id="544" r:id="rId70"/>
    <p:sldId id="545" r:id="rId71"/>
    <p:sldId id="546" r:id="rId72"/>
    <p:sldId id="547" r:id="rId73"/>
    <p:sldId id="548" r:id="rId74"/>
    <p:sldId id="549" r:id="rId75"/>
    <p:sldId id="550" r:id="rId76"/>
    <p:sldId id="551" r:id="rId77"/>
    <p:sldId id="552" r:id="rId78"/>
    <p:sldId id="553" r:id="rId79"/>
    <p:sldId id="554" r:id="rId80"/>
    <p:sldId id="555" r:id="rId81"/>
    <p:sldId id="556" r:id="rId82"/>
    <p:sldId id="557" r:id="rId83"/>
    <p:sldId id="558" r:id="rId84"/>
    <p:sldId id="559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65" d="100"/>
          <a:sy n="65" d="100"/>
        </p:scale>
        <p:origin x="-7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5120-71A7-4C7B-9224-2266CC1EFF70}" type="datetimeFigureOut">
              <a:rPr lang="en-US" smtClean="0"/>
              <a:t>10/20/2010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C314-9779-47D4-AB03-330EF53019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49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49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497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C314-9779-47D4-AB03-330EF530199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497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445B9-1A05-4D88-B64B-8294FCFA1A1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4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6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8.bin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oleObject" Target="../embeddings/oleObject9.bin"/><Relationship Id="rId7" Type="http://schemas.openxmlformats.org/officeDocument/2006/relationships/hyperlink" Target="http://en.wikipedia.org/wiki/File:LloydsMethodIteration2.png" TargetMode="External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png"/><Relationship Id="rId11" Type="http://schemas.openxmlformats.org/officeDocument/2006/relationships/hyperlink" Target="http://en.wikipedia.org/wiki/File:LloydsMethodIteration15.png" TargetMode="External"/><Relationship Id="rId5" Type="http://schemas.openxmlformats.org/officeDocument/2006/relationships/hyperlink" Target="http://en.wikipedia.org/wiki/File:LloydsMethodIteration1.png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21.wmf"/><Relationship Id="rId9" Type="http://schemas.openxmlformats.org/officeDocument/2006/relationships/hyperlink" Target="http://en.wikipedia.org/wiki/File:LloydsMethodIteration3.png" TargetMode="Externa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1.w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8.png"/><Relationship Id="rId4" Type="http://schemas.openxmlformats.org/officeDocument/2006/relationships/image" Target="../media/image21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600.657: Mesh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Properties of a mesh</a:t>
            </a:r>
          </a:p>
          <a:p>
            <a:r>
              <a:rPr lang="en-US" dirty="0" err="1" smtClean="0"/>
              <a:t>Voronoi</a:t>
            </a:r>
            <a:r>
              <a:rPr lang="en-US" dirty="0" smtClean="0"/>
              <a:t> Diagrams &amp; Delaunay Triangulations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Triangle-Based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Remeshing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7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Hulls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a finite set of points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={</a:t>
            </a:r>
            <a:r>
              <a:rPr lang="en-US" i="1" dirty="0" smtClean="0">
                <a:sym typeface="Symbol"/>
              </a:rPr>
              <a:t>p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,…,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}</a:t>
            </a:r>
            <a:r>
              <a:rPr lang="en-US" b="1" i="1" dirty="0" err="1" smtClean="0">
                <a:sym typeface="Symbol"/>
              </a:rPr>
              <a:t>R</a:t>
            </a:r>
            <a:r>
              <a:rPr lang="en-US" i="1" baseline="30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, the </a:t>
            </a:r>
            <a:r>
              <a:rPr lang="en-US" i="1" dirty="0" smtClean="0">
                <a:sym typeface="Symbol"/>
              </a:rPr>
              <a:t>convex hull</a:t>
            </a:r>
            <a:r>
              <a:rPr lang="en-US" dirty="0" smtClean="0">
                <a:sym typeface="Symbol"/>
              </a:rPr>
              <a:t> the set of points consisting of the convex combinations of points in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339340" y="3733800"/>
          <a:ext cx="444246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66" name="Equation" r:id="rId4" imgW="2692080" imgH="507960" progId="Equation.3">
                  <p:embed/>
                </p:oleObj>
              </mc:Choice>
              <mc:Fallback>
                <p:oleObj name="Equation" r:id="rId4" imgW="26920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340" y="3733800"/>
                        <a:ext cx="444246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val 16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Hulls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a finite set of points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={</a:t>
            </a:r>
            <a:r>
              <a:rPr lang="en-US" i="1" dirty="0" smtClean="0">
                <a:sym typeface="Symbol"/>
              </a:rPr>
              <a:t>p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,…,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}</a:t>
            </a:r>
            <a:r>
              <a:rPr lang="en-US" b="1" i="1" dirty="0" err="1" smtClean="0">
                <a:sym typeface="Symbol"/>
              </a:rPr>
              <a:t>R</a:t>
            </a:r>
            <a:r>
              <a:rPr lang="en-US" i="1" baseline="30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, the </a:t>
            </a:r>
            <a:r>
              <a:rPr lang="en-US" i="1" dirty="0" smtClean="0">
                <a:sym typeface="Symbol"/>
              </a:rPr>
              <a:t>convex hull</a:t>
            </a:r>
            <a:r>
              <a:rPr lang="en-US" dirty="0" smtClean="0">
                <a:sym typeface="Symbol"/>
              </a:rPr>
              <a:t> the set of points consisting of the convex combinations of points in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339340" y="3733800"/>
          <a:ext cx="444246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90" name="Equation" r:id="rId4" imgW="2692080" imgH="507960" progId="Equation.3">
                  <p:embed/>
                </p:oleObj>
              </mc:Choice>
              <mc:Fallback>
                <p:oleObj name="Equation" r:id="rId4" imgW="26920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340" y="3733800"/>
                        <a:ext cx="444246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5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</a:t>
            </a:r>
            <a:r>
              <a:rPr lang="en-US" i="1" dirty="0" smtClean="0">
                <a:sym typeface="Symbol"/>
              </a:rPr>
              <a:t>triangulation</a:t>
            </a:r>
            <a:r>
              <a:rPr lang="en-US" dirty="0" smtClean="0">
                <a:sym typeface="Symbol"/>
              </a:rPr>
              <a:t> of a finite set of points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={</a:t>
            </a:r>
            <a:r>
              <a:rPr lang="en-US" i="1" dirty="0" smtClean="0">
                <a:sym typeface="Symbol"/>
              </a:rPr>
              <a:t>p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,…,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i="1" baseline="-25000" dirty="0" err="1" smtClean="0">
                <a:sym typeface="Symbol"/>
              </a:rPr>
              <a:t>n</a:t>
            </a:r>
            <a:r>
              <a:rPr lang="en-US" dirty="0" smtClean="0">
                <a:sym typeface="Symbol"/>
              </a:rPr>
              <a:t>} is a decomposition of the convex hull of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into triangles with the property that:</a:t>
            </a:r>
          </a:p>
          <a:p>
            <a:pPr marL="631825" lvl="1" indent="-231775"/>
            <a:r>
              <a:rPr lang="en-US" dirty="0" smtClean="0">
                <a:sym typeface="Symbol"/>
              </a:rPr>
              <a:t>The set of triangle vertices equals </a:t>
            </a:r>
            <a:r>
              <a:rPr lang="en-US" i="1" dirty="0" smtClean="0">
                <a:sym typeface="Symbol"/>
              </a:rPr>
              <a:t>P</a:t>
            </a:r>
          </a:p>
          <a:p>
            <a:pPr marL="631825" lvl="1" indent="-231775"/>
            <a:r>
              <a:rPr lang="en-US" dirty="0" smtClean="0">
                <a:sym typeface="Symbol"/>
              </a:rPr>
              <a:t>The intersections of two triangles is either empty or is a common edge or vertex.</a:t>
            </a:r>
          </a:p>
        </p:txBody>
      </p:sp>
      <p:sp>
        <p:nvSpPr>
          <p:cNvPr id="60" name="Freeform 59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stCxn id="61" idx="5"/>
            <a:endCxn id="62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2" idx="5"/>
            <a:endCxn id="63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66" idx="7"/>
            <a:endCxn id="63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65" idx="7"/>
            <a:endCxn id="66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66" idx="1"/>
            <a:endCxn id="61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2" idx="3"/>
            <a:endCxn id="66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60" idx="2"/>
            <a:endCxn id="63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69" idx="1"/>
            <a:endCxn id="66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67" idx="0"/>
            <a:endCxn id="63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64" idx="3"/>
            <a:endCxn id="63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62" idx="6"/>
            <a:endCxn id="64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63" idx="6"/>
            <a:endCxn id="6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57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of the set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said to be </a:t>
            </a:r>
            <a:r>
              <a:rPr lang="en-US" i="1" dirty="0" smtClean="0">
                <a:sym typeface="Symbol"/>
              </a:rPr>
              <a:t>Delaunay</a:t>
            </a:r>
            <a:r>
              <a:rPr lang="en-US" dirty="0" smtClean="0">
                <a:sym typeface="Symbol"/>
              </a:rPr>
              <a:t> if the interior of the triangles’ circum-circles are empty.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>
            <a:spLocks noChangeAspect="1"/>
          </p:cNvSpPr>
          <p:nvPr/>
        </p:nvSpPr>
        <p:spPr>
          <a:xfrm>
            <a:off x="5120898" y="4976247"/>
            <a:ext cx="1721604" cy="1721604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A triangulation of the set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 is said to be </a:t>
            </a:r>
            <a:r>
              <a:rPr lang="en-US" i="1" dirty="0">
                <a:sym typeface="Symbol"/>
              </a:rPr>
              <a:t>Delaunay</a:t>
            </a:r>
            <a:r>
              <a:rPr lang="en-US" dirty="0">
                <a:sym typeface="Symbol"/>
              </a:rPr>
              <a:t> if the interior of the triangles’ </a:t>
            </a:r>
            <a:r>
              <a:rPr lang="en-US" dirty="0" err="1">
                <a:sym typeface="Symbol"/>
              </a:rPr>
              <a:t>circum</a:t>
            </a:r>
            <a:r>
              <a:rPr lang="en-US" dirty="0">
                <a:sym typeface="Symbol"/>
              </a:rPr>
              <a:t>-circles are empty.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>
            <a:spLocks noChangeAspect="1"/>
          </p:cNvSpPr>
          <p:nvPr/>
        </p:nvSpPr>
        <p:spPr>
          <a:xfrm>
            <a:off x="6057254" y="2667000"/>
            <a:ext cx="2842647" cy="284264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2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A triangulation of the set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 is said to be </a:t>
            </a:r>
            <a:r>
              <a:rPr lang="en-US" i="1" dirty="0">
                <a:sym typeface="Symbol"/>
              </a:rPr>
              <a:t>Delaunay</a:t>
            </a:r>
            <a:r>
              <a:rPr lang="en-US" dirty="0">
                <a:sym typeface="Symbol"/>
              </a:rPr>
              <a:t> if the interior of the triangles’ </a:t>
            </a:r>
            <a:r>
              <a:rPr lang="en-US" dirty="0" err="1">
                <a:sym typeface="Symbol"/>
              </a:rPr>
              <a:t>circum</a:t>
            </a:r>
            <a:r>
              <a:rPr lang="en-US" dirty="0">
                <a:sym typeface="Symbol"/>
              </a:rPr>
              <a:t>-circles are empty.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>
            <a:spLocks noChangeAspect="1"/>
          </p:cNvSpPr>
          <p:nvPr/>
        </p:nvSpPr>
        <p:spPr>
          <a:xfrm>
            <a:off x="7300992" y="5410200"/>
            <a:ext cx="838200" cy="8382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4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A triangulation of the set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 is said to be </a:t>
            </a:r>
            <a:r>
              <a:rPr lang="en-US" i="1" dirty="0">
                <a:sym typeface="Symbol"/>
              </a:rPr>
              <a:t>Delaunay</a:t>
            </a:r>
            <a:r>
              <a:rPr lang="en-US" dirty="0">
                <a:sym typeface="Symbol"/>
              </a:rPr>
              <a:t> if the interior of the triangles’ </a:t>
            </a:r>
            <a:r>
              <a:rPr lang="en-US" dirty="0" err="1">
                <a:sym typeface="Symbol"/>
              </a:rPr>
              <a:t>circum</a:t>
            </a:r>
            <a:r>
              <a:rPr lang="en-US" dirty="0">
                <a:sym typeface="Symbol"/>
              </a:rPr>
              <a:t>-circles are empty.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>
            <a:spLocks noChangeAspect="1"/>
          </p:cNvSpPr>
          <p:nvPr/>
        </p:nvSpPr>
        <p:spPr>
          <a:xfrm>
            <a:off x="7064643" y="5204846"/>
            <a:ext cx="891153" cy="891153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2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Computing the Delaunay Triangulation</a:t>
            </a:r>
            <a:r>
              <a:rPr lang="en-US" dirty="0" smtClean="0">
                <a:sym typeface="Symbol"/>
              </a:rPr>
              <a:t>:</a:t>
            </a:r>
          </a:p>
          <a:p>
            <a:pPr marL="231775" indent="-231775"/>
            <a:r>
              <a:rPr lang="en-US" dirty="0" smtClean="0">
                <a:sym typeface="Symbol"/>
              </a:rPr>
              <a:t>Incremental</a:t>
            </a:r>
          </a:p>
          <a:p>
            <a:pPr marL="231775" indent="-231775"/>
            <a:r>
              <a:rPr lang="en-US" dirty="0" smtClean="0">
                <a:sym typeface="Symbol"/>
              </a:rPr>
              <a:t>Divide and Conquer</a:t>
            </a:r>
          </a:p>
          <a:p>
            <a:pPr marL="231775" indent="-231775"/>
            <a:r>
              <a:rPr lang="en-US" dirty="0" err="1" smtClean="0">
                <a:sym typeface="Symbol"/>
              </a:rPr>
              <a:t>Sweepline</a:t>
            </a:r>
            <a:r>
              <a:rPr lang="en-US" dirty="0" smtClean="0">
                <a:sym typeface="Symbol"/>
              </a:rPr>
              <a:t> (planar)</a:t>
            </a:r>
          </a:p>
          <a:p>
            <a:pPr marL="231775" indent="-231775"/>
            <a:r>
              <a:rPr lang="en-US" dirty="0" smtClean="0">
                <a:sym typeface="Symbol"/>
              </a:rPr>
              <a:t>Convex hulls of </a:t>
            </a:r>
            <a:r>
              <a:rPr lang="en-US" dirty="0" err="1" smtClean="0">
                <a:sym typeface="Symbol"/>
              </a:rPr>
              <a:t>paraboloids</a:t>
            </a:r>
            <a:endParaRPr lang="en-US" dirty="0" smtClean="0">
              <a:sym typeface="Symbol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1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An interior edge </a:t>
            </a:r>
            <a:r>
              <a:rPr lang="en-US" i="1" dirty="0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 is </a:t>
            </a:r>
            <a:r>
              <a:rPr lang="en-US" i="1" dirty="0" smtClean="0">
                <a:sym typeface="Symbol"/>
              </a:rPr>
              <a:t>locally Delaunay</a:t>
            </a:r>
            <a:r>
              <a:rPr lang="en-US" dirty="0" smtClean="0">
                <a:sym typeface="Symbol"/>
              </a:rPr>
              <a:t> if the interiors of the circum-circles of the two triangles do not contain the triangles’ vertices.</a:t>
            </a:r>
          </a:p>
        </p:txBody>
      </p:sp>
      <p:sp>
        <p:nvSpPr>
          <p:cNvPr id="56" name="Freeform 55"/>
          <p:cNvSpPr/>
          <p:nvPr/>
        </p:nvSpPr>
        <p:spPr>
          <a:xfrm>
            <a:off x="6384009" y="5043406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461141" y="55935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</a:t>
            </a:r>
            <a:endParaRPr lang="en-US" i="1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7139553" y="4991745"/>
            <a:ext cx="1537820" cy="153782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385302" y="4953000"/>
            <a:ext cx="1553198" cy="1553198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7523135" y="5043406"/>
            <a:ext cx="30997" cy="139484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>
            <a:spLocks noChangeAspect="1"/>
          </p:cNvSpPr>
          <p:nvPr/>
        </p:nvSpPr>
        <p:spPr>
          <a:xfrm>
            <a:off x="7492137" y="637109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521843" y="502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610600" y="589839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341388" y="573049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</a:p>
          <a:p>
            <a:r>
              <a:rPr lang="en-US" dirty="0" err="1" smtClean="0"/>
              <a:t>Voronoi</a:t>
            </a:r>
            <a:r>
              <a:rPr lang="en-US" dirty="0" smtClean="0"/>
              <a:t> Diagrams &amp; Delaunay Triangulations</a:t>
            </a:r>
          </a:p>
          <a:p>
            <a:r>
              <a:rPr lang="en-US" dirty="0" smtClean="0"/>
              <a:t>Triangle-Based </a:t>
            </a:r>
            <a:r>
              <a:rPr lang="en-US" dirty="0" err="1" smtClean="0"/>
              <a:t>Remeshing</a:t>
            </a:r>
            <a:endParaRPr lang="en-US" dirty="0" smtClean="0"/>
          </a:p>
          <a:p>
            <a:pPr lvl="1"/>
            <a:r>
              <a:rPr lang="en-US" dirty="0" smtClean="0"/>
              <a:t>Restricted Delaunay</a:t>
            </a:r>
          </a:p>
          <a:p>
            <a:pPr lvl="1"/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An interior edge </a:t>
            </a:r>
            <a:r>
              <a:rPr lang="en-US" i="1" dirty="0" smtClean="0">
                <a:sym typeface="Symbol"/>
              </a:rPr>
              <a:t>e</a:t>
            </a:r>
            <a:r>
              <a:rPr lang="en-US" dirty="0" smtClean="0">
                <a:sym typeface="Symbol"/>
              </a:rPr>
              <a:t> is </a:t>
            </a:r>
            <a:r>
              <a:rPr lang="en-US" i="1" dirty="0" smtClean="0">
                <a:sym typeface="Symbol"/>
              </a:rPr>
              <a:t>locally Delaunay</a:t>
            </a:r>
            <a:r>
              <a:rPr lang="en-US" dirty="0" smtClean="0">
                <a:sym typeface="Symbol"/>
              </a:rPr>
              <a:t> if the interiors of the circum-circles of the two triangles do not contain the triangles’ vertices.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An interior edge is Delaunay </a:t>
            </a:r>
            <a:r>
              <a:rPr lang="en-US" dirty="0" err="1" smtClean="0">
                <a:sym typeface="Symbol"/>
              </a:rPr>
              <a:t>iff</a:t>
            </a:r>
            <a:r>
              <a:rPr lang="en-US" dirty="0" smtClean="0">
                <a:sym typeface="Symbol"/>
              </a:rPr>
              <a:t>. the sum of the opposite angles is not greater than .</a:t>
            </a:r>
          </a:p>
        </p:txBody>
      </p:sp>
      <p:sp>
        <p:nvSpPr>
          <p:cNvPr id="56" name="Freeform 55"/>
          <p:cNvSpPr/>
          <p:nvPr/>
        </p:nvSpPr>
        <p:spPr>
          <a:xfrm>
            <a:off x="6384009" y="5043406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461141" y="55935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</a:t>
            </a:r>
            <a:endParaRPr lang="en-US" i="1" dirty="0"/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7523135" y="5043406"/>
            <a:ext cx="30997" cy="139484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>
            <a:spLocks noChangeAspect="1"/>
          </p:cNvSpPr>
          <p:nvPr/>
        </p:nvSpPr>
        <p:spPr>
          <a:xfrm>
            <a:off x="7492137" y="637109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521843" y="502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610600" y="589839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341388" y="5730498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>
            <a:spLocks noChangeAspect="1"/>
          </p:cNvSpPr>
          <p:nvPr/>
        </p:nvSpPr>
        <p:spPr>
          <a:xfrm>
            <a:off x="6089541" y="5439906"/>
            <a:ext cx="662553" cy="662553"/>
          </a:xfrm>
          <a:prstGeom prst="arc">
            <a:avLst>
              <a:gd name="adj1" fmla="val 19660834"/>
              <a:gd name="adj2" fmla="val 18775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>
            <a:spLocks noChangeAspect="1"/>
          </p:cNvSpPr>
          <p:nvPr/>
        </p:nvSpPr>
        <p:spPr>
          <a:xfrm>
            <a:off x="8305800" y="5600055"/>
            <a:ext cx="662553" cy="662553"/>
          </a:xfrm>
          <a:prstGeom prst="arc">
            <a:avLst>
              <a:gd name="adj1" fmla="val 9087409"/>
              <a:gd name="adj2" fmla="val 130633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98933" y="641246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+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61526" y="557034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61841" y="5726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2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Note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If the sum of the opposite angles is greater than , then flipping the edge will give a sum that is less than .</a:t>
            </a:r>
          </a:p>
        </p:txBody>
      </p:sp>
      <p:sp>
        <p:nvSpPr>
          <p:cNvPr id="13" name="Freeform 12"/>
          <p:cNvSpPr/>
          <p:nvPr/>
        </p:nvSpPr>
        <p:spPr>
          <a:xfrm>
            <a:off x="1955370" y="3892657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993757" y="441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</a:t>
            </a:r>
            <a:endParaRPr lang="en-US" i="1" dirty="0"/>
          </a:p>
        </p:txBody>
      </p:sp>
      <p:cxnSp>
        <p:nvCxnSpPr>
          <p:cNvPr id="15" name="Straight Connector 14"/>
          <p:cNvCxnSpPr>
            <a:stCxn id="19" idx="6"/>
            <a:endCxn id="18" idx="2"/>
          </p:cNvCxnSpPr>
          <p:nvPr/>
        </p:nvCxnSpPr>
        <p:spPr>
          <a:xfrm>
            <a:off x="1988949" y="4617849"/>
            <a:ext cx="2193012" cy="16789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3063498" y="522809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3093204" y="3878451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4181961" y="47476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912749" y="457974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979549" y="387845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57592" y="4896217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endParaRPr lang="en-US" dirty="0"/>
          </a:p>
        </p:txBody>
      </p:sp>
      <p:sp>
        <p:nvSpPr>
          <p:cNvPr id="35" name="Arc 34"/>
          <p:cNvSpPr>
            <a:spLocks noChangeAspect="1"/>
          </p:cNvSpPr>
          <p:nvPr/>
        </p:nvSpPr>
        <p:spPr>
          <a:xfrm>
            <a:off x="2796153" y="3581400"/>
            <a:ext cx="662553" cy="662553"/>
          </a:xfrm>
          <a:prstGeom prst="arc">
            <a:avLst>
              <a:gd name="adj1" fmla="val 2202386"/>
              <a:gd name="adj2" fmla="val 89009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>
            <a:spLocks noChangeAspect="1"/>
          </p:cNvSpPr>
          <p:nvPr/>
        </p:nvSpPr>
        <p:spPr>
          <a:xfrm>
            <a:off x="2774196" y="4940082"/>
            <a:ext cx="662553" cy="662553"/>
          </a:xfrm>
          <a:prstGeom prst="arc">
            <a:avLst>
              <a:gd name="adj1" fmla="val 12474125"/>
              <a:gd name="adj2" fmla="val 201648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243105" y="43046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2240759" y="452296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3596898" y="440802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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3593123" y="466761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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45" name="Arc 44"/>
          <p:cNvSpPr>
            <a:spLocks noChangeAspect="1"/>
          </p:cNvSpPr>
          <p:nvPr/>
        </p:nvSpPr>
        <p:spPr>
          <a:xfrm>
            <a:off x="1600200" y="4259451"/>
            <a:ext cx="662553" cy="662553"/>
          </a:xfrm>
          <a:prstGeom prst="arc">
            <a:avLst>
              <a:gd name="adj1" fmla="val 20171847"/>
              <a:gd name="adj2" fmla="val 20389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Arc 46"/>
          <p:cNvSpPr>
            <a:spLocks noChangeAspect="1"/>
          </p:cNvSpPr>
          <p:nvPr/>
        </p:nvSpPr>
        <p:spPr>
          <a:xfrm>
            <a:off x="3878451" y="4427349"/>
            <a:ext cx="662553" cy="662553"/>
          </a:xfrm>
          <a:prstGeom prst="arc">
            <a:avLst>
              <a:gd name="adj1" fmla="val 9145069"/>
              <a:gd name="adj2" fmla="val 128263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Freeform 47"/>
          <p:cNvSpPr/>
          <p:nvPr/>
        </p:nvSpPr>
        <p:spPr>
          <a:xfrm>
            <a:off x="5248758" y="3892657"/>
            <a:ext cx="2255003" cy="1394848"/>
          </a:xfrm>
          <a:custGeom>
            <a:avLst/>
            <a:gdLst>
              <a:gd name="connsiteX0" fmla="*/ 1177871 w 2255003"/>
              <a:gd name="connsiteY0" fmla="*/ 0 h 1394848"/>
              <a:gd name="connsiteX1" fmla="*/ 0 w 2255003"/>
              <a:gd name="connsiteY1" fmla="*/ 736170 h 1394848"/>
              <a:gd name="connsiteX2" fmla="*/ 1146874 w 2255003"/>
              <a:gd name="connsiteY2" fmla="*/ 1394848 h 1394848"/>
              <a:gd name="connsiteX3" fmla="*/ 2255003 w 2255003"/>
              <a:gd name="connsiteY3" fmla="*/ 898902 h 1394848"/>
              <a:gd name="connsiteX4" fmla="*/ 1177871 w 2255003"/>
              <a:gd name="connsiteY4" fmla="*/ 0 h 139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003" h="1394848">
                <a:moveTo>
                  <a:pt x="1177871" y="0"/>
                </a:moveTo>
                <a:lnTo>
                  <a:pt x="0" y="736170"/>
                </a:lnTo>
                <a:lnTo>
                  <a:pt x="1146874" y="1394848"/>
                </a:lnTo>
                <a:lnTo>
                  <a:pt x="2255003" y="898902"/>
                </a:lnTo>
                <a:lnTo>
                  <a:pt x="1177871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6387884" y="3892657"/>
            <a:ext cx="30997" cy="1394848"/>
          </a:xfrm>
          <a:prstGeom prst="line">
            <a:avLst/>
          </a:prstGeom>
          <a:ln w="254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>
            <a:spLocks noChangeAspect="1"/>
          </p:cNvSpPr>
          <p:nvPr/>
        </p:nvSpPr>
        <p:spPr>
          <a:xfrm>
            <a:off x="6356886" y="522034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6386592" y="3878451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7475349" y="47476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5206137" y="457974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>
            <a:stCxn id="48" idx="1"/>
            <a:endCxn id="55" idx="2"/>
          </p:cNvCxnSpPr>
          <p:nvPr/>
        </p:nvCxnSpPr>
        <p:spPr>
          <a:xfrm>
            <a:off x="5248758" y="4628827"/>
            <a:ext cx="2226591" cy="156920"/>
          </a:xfrm>
          <a:prstGeom prst="line">
            <a:avLst/>
          </a:prstGeom>
          <a:ln w="127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rc 59"/>
          <p:cNvSpPr>
            <a:spLocks noChangeAspect="1"/>
          </p:cNvSpPr>
          <p:nvPr/>
        </p:nvSpPr>
        <p:spPr>
          <a:xfrm>
            <a:off x="6081792" y="3589149"/>
            <a:ext cx="662553" cy="662553"/>
          </a:xfrm>
          <a:prstGeom prst="arc">
            <a:avLst>
              <a:gd name="adj1" fmla="val 2202386"/>
              <a:gd name="adj2" fmla="val 89009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>
            <a:spLocks noChangeAspect="1"/>
          </p:cNvSpPr>
          <p:nvPr/>
        </p:nvSpPr>
        <p:spPr>
          <a:xfrm>
            <a:off x="6059835" y="4947831"/>
            <a:ext cx="662553" cy="662553"/>
          </a:xfrm>
          <a:prstGeom prst="arc">
            <a:avLst>
              <a:gd name="adj1" fmla="val 12474125"/>
              <a:gd name="adj2" fmla="val 201648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Arc 61"/>
          <p:cNvSpPr>
            <a:spLocks noChangeAspect="1"/>
          </p:cNvSpPr>
          <p:nvPr/>
        </p:nvSpPr>
        <p:spPr>
          <a:xfrm>
            <a:off x="4878090" y="4259451"/>
            <a:ext cx="662553" cy="662553"/>
          </a:xfrm>
          <a:prstGeom prst="arc">
            <a:avLst>
              <a:gd name="adj1" fmla="val 20171847"/>
              <a:gd name="adj2" fmla="val 20389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Arc 62"/>
          <p:cNvSpPr>
            <a:spLocks noChangeAspect="1"/>
          </p:cNvSpPr>
          <p:nvPr/>
        </p:nvSpPr>
        <p:spPr>
          <a:xfrm>
            <a:off x="7156341" y="4427349"/>
            <a:ext cx="662553" cy="662553"/>
          </a:xfrm>
          <a:prstGeom prst="arc">
            <a:avLst>
              <a:gd name="adj1" fmla="val 9145069"/>
              <a:gd name="adj2" fmla="val 128263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125345" y="4560421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</a:t>
            </a:r>
            <a:endParaRPr lang="en-US" baseline="-25000" dirty="0"/>
          </a:p>
        </p:txBody>
      </p:sp>
      <p:sp>
        <p:nvSpPr>
          <p:cNvPr id="65" name="TextBox 64"/>
          <p:cNvSpPr txBox="1"/>
          <p:nvPr/>
        </p:nvSpPr>
        <p:spPr>
          <a:xfrm>
            <a:off x="5319755" y="4380855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endParaRPr lang="en-US" baseline="-25000" dirty="0"/>
          </a:p>
        </p:txBody>
      </p:sp>
      <p:sp>
        <p:nvSpPr>
          <p:cNvPr id="66" name="TextBox 65"/>
          <p:cNvSpPr txBox="1"/>
          <p:nvPr/>
        </p:nvSpPr>
        <p:spPr>
          <a:xfrm>
            <a:off x="6027549" y="468694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67" name="TextBox 66"/>
          <p:cNvSpPr txBox="1"/>
          <p:nvPr/>
        </p:nvSpPr>
        <p:spPr>
          <a:xfrm>
            <a:off x="6377742" y="467536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68" name="TextBox 67"/>
          <p:cNvSpPr txBox="1"/>
          <p:nvPr/>
        </p:nvSpPr>
        <p:spPr>
          <a:xfrm>
            <a:off x="6078009" y="4095472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r>
              <a:rPr lang="en-US" baseline="-25000" dirty="0" smtClean="0">
                <a:sym typeface="Symbol"/>
              </a:rPr>
              <a:t>1</a:t>
            </a:r>
            <a:endParaRPr lang="en-US" baseline="-25000" dirty="0"/>
          </a:p>
        </p:txBody>
      </p:sp>
      <p:sp>
        <p:nvSpPr>
          <p:cNvPr id="69" name="TextBox 68"/>
          <p:cNvSpPr txBox="1"/>
          <p:nvPr/>
        </p:nvSpPr>
        <p:spPr>
          <a:xfrm>
            <a:off x="6400800" y="4107051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</a:t>
            </a:r>
            <a:r>
              <a:rPr lang="en-US" baseline="-25000" dirty="0" smtClean="0">
                <a:sym typeface="Symbol"/>
              </a:rPr>
              <a:t>2</a:t>
            </a:r>
            <a:endParaRPr lang="en-US" baseline="-25000" dirty="0"/>
          </a:p>
        </p:txBody>
      </p:sp>
      <p:sp>
        <p:nvSpPr>
          <p:cNvPr id="70" name="Right Arrow 69"/>
          <p:cNvSpPr/>
          <p:nvPr/>
        </p:nvSpPr>
        <p:spPr>
          <a:xfrm>
            <a:off x="4495800" y="4495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7250" name="Object 2"/>
          <p:cNvGraphicFramePr>
            <a:graphicFrameLocks noChangeAspect="1"/>
          </p:cNvGraphicFramePr>
          <p:nvPr/>
        </p:nvGraphicFramePr>
        <p:xfrm>
          <a:off x="3581400" y="5334000"/>
          <a:ext cx="23114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38" name="Equation" r:id="rId4" imgW="1269720" imgH="203040" progId="Equation.3">
                  <p:embed/>
                </p:oleObj>
              </mc:Choice>
              <mc:Fallback>
                <p:oleObj name="Equation" r:id="rId4" imgW="1269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334000"/>
                        <a:ext cx="2311400" cy="3698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609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</p:txBody>
      </p:sp>
    </p:spTree>
    <p:extLst>
      <p:ext uri="{BB962C8B-B14F-4D97-AF65-F5344CB8AC3E}">
        <p14:creationId xmlns:p14="http://schemas.microsoft.com/office/powerpoint/2010/main" val="5003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</a:p>
        </p:txBody>
      </p:sp>
      <p:sp>
        <p:nvSpPr>
          <p:cNvPr id="26" name="Freeform 25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stCxn id="27" idx="5"/>
            <a:endCxn id="33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3" idx="5"/>
            <a:endCxn id="37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46" idx="7"/>
            <a:endCxn id="37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3" idx="7"/>
            <a:endCxn id="46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6" idx="1"/>
            <a:endCxn id="27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7" idx="1"/>
            <a:endCxn id="27" idx="5"/>
          </p:cNvCxnSpPr>
          <p:nvPr/>
        </p:nvCxnSpPr>
        <p:spPr>
          <a:xfrm rot="16200000" flipV="1">
            <a:off x="6503941" y="5208541"/>
            <a:ext cx="860518" cy="78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26" idx="2"/>
            <a:endCxn id="37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6" idx="1"/>
            <a:endCxn id="46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6" idx="2"/>
            <a:endCxn id="53" idx="0"/>
          </p:cNvCxnSpPr>
          <p:nvPr/>
        </p:nvCxnSpPr>
        <p:spPr>
          <a:xfrm flipV="1">
            <a:off x="7198963" y="5943600"/>
            <a:ext cx="916337" cy="728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0" idx="3"/>
            <a:endCxn id="37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3" idx="6"/>
            <a:endCxn id="40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7" idx="6"/>
            <a:endCxn id="53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02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</a:p>
        </p:txBody>
      </p:sp>
      <p:sp>
        <p:nvSpPr>
          <p:cNvPr id="26" name="Freeform 25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stCxn id="27" idx="5"/>
            <a:endCxn id="33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3" idx="5"/>
            <a:endCxn id="37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46" idx="7"/>
            <a:endCxn id="37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3" idx="7"/>
            <a:endCxn id="46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6" idx="1"/>
            <a:endCxn id="27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7" idx="1"/>
            <a:endCxn id="27" idx="5"/>
          </p:cNvCxnSpPr>
          <p:nvPr/>
        </p:nvCxnSpPr>
        <p:spPr>
          <a:xfrm rot="16200000" flipV="1">
            <a:off x="6503941" y="5208541"/>
            <a:ext cx="860518" cy="78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26" idx="2"/>
            <a:endCxn id="37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6" idx="1"/>
            <a:endCxn id="46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6" idx="2"/>
            <a:endCxn id="53" idx="0"/>
          </p:cNvCxnSpPr>
          <p:nvPr/>
        </p:nvCxnSpPr>
        <p:spPr>
          <a:xfrm flipV="1">
            <a:off x="7198963" y="5943600"/>
            <a:ext cx="916337" cy="728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0" idx="3"/>
            <a:endCxn id="37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3" idx="6"/>
            <a:endCxn id="40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7" idx="6"/>
            <a:endCxn id="53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>
            <a:spLocks noChangeAspect="1"/>
          </p:cNvSpPr>
          <p:nvPr/>
        </p:nvSpPr>
        <p:spPr>
          <a:xfrm>
            <a:off x="5676255" y="5158353"/>
            <a:ext cx="1676400" cy="16764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7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8" idx="2"/>
            <a:endCxn id="38" idx="0"/>
          </p:cNvCxnSpPr>
          <p:nvPr/>
        </p:nvCxnSpPr>
        <p:spPr>
          <a:xfrm flipV="1">
            <a:off x="7198963" y="5943600"/>
            <a:ext cx="916337" cy="728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2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8" idx="2"/>
            <a:endCxn id="38" idx="0"/>
          </p:cNvCxnSpPr>
          <p:nvPr/>
        </p:nvCxnSpPr>
        <p:spPr>
          <a:xfrm flipV="1">
            <a:off x="7198963" y="5943600"/>
            <a:ext cx="916337" cy="728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>
            <a:spLocks noChangeAspect="1"/>
          </p:cNvSpPr>
          <p:nvPr/>
        </p:nvSpPr>
        <p:spPr>
          <a:xfrm>
            <a:off x="7186047" y="5890647"/>
            <a:ext cx="1219200" cy="12192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Property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A triangulation is Delaunay if and only if every interior edge is locally Delaunay.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</a:p>
        </p:txBody>
      </p:sp>
      <p:sp>
        <p:nvSpPr>
          <p:cNvPr id="27" name="Freeform 26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stCxn id="33" idx="5"/>
            <a:endCxn id="37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37" idx="5"/>
            <a:endCxn id="40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9" idx="7"/>
            <a:endCxn id="40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6" idx="7"/>
            <a:endCxn id="49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9" idx="1"/>
            <a:endCxn id="33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7" idx="3"/>
            <a:endCxn id="49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7" idx="2"/>
            <a:endCxn id="40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8" idx="1"/>
            <a:endCxn id="49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53" idx="0"/>
            <a:endCxn id="40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43" idx="3"/>
            <a:endCxn id="40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7" idx="6"/>
            <a:endCxn id="43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40" idx="6"/>
            <a:endCxn id="56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9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Is this algorithm guaranteed to terminate</a:t>
            </a:r>
            <a:r>
              <a:rPr lang="en-US" dirty="0" smtClean="0">
                <a:sym typeface="Symbol"/>
              </a:rPr>
              <a:t>?</a:t>
            </a:r>
          </a:p>
        </p:txBody>
      </p:sp>
      <p:sp>
        <p:nvSpPr>
          <p:cNvPr id="27" name="Freeform 26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stCxn id="33" idx="5"/>
            <a:endCxn id="37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37" idx="5"/>
            <a:endCxn id="40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9" idx="7"/>
            <a:endCxn id="40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6" idx="7"/>
            <a:endCxn id="49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9" idx="1"/>
            <a:endCxn id="33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7" idx="3"/>
            <a:endCxn id="49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7" idx="2"/>
            <a:endCxn id="40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8" idx="1"/>
            <a:endCxn id="49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53" idx="0"/>
            <a:endCxn id="40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43" idx="3"/>
            <a:endCxn id="40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7" idx="6"/>
            <a:endCxn id="43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40" idx="6"/>
            <a:endCxn id="56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54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Edge Flipping Algorithm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Starting with an arbitrary triangulation, flip edges until each edge is locally Delaunay.</a:t>
            </a:r>
            <a:endParaRPr lang="en-US" u="sng" dirty="0" smtClean="0">
              <a:sym typeface="Symbol"/>
            </a:endParaRP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Is this algorithm guaranteed to terminate</a:t>
            </a:r>
            <a:r>
              <a:rPr lang="en-US" dirty="0" smtClean="0">
                <a:sym typeface="Symbol"/>
              </a:rPr>
              <a:t>?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Termination is proved by:</a:t>
            </a:r>
          </a:p>
          <a:p>
            <a:pPr marL="631825" lvl="1" indent="-231775"/>
            <a:r>
              <a:rPr lang="en-US" dirty="0" smtClean="0">
                <a:sym typeface="Symbol"/>
              </a:rPr>
              <a:t>Showing that there finitely many different triangulations.</a:t>
            </a:r>
          </a:p>
          <a:p>
            <a:pPr marL="631825" lvl="1" indent="-231775"/>
            <a:r>
              <a:rPr lang="en-US" dirty="0" smtClean="0">
                <a:sym typeface="Symbol"/>
              </a:rPr>
              <a:t>Defining a global “energy” that is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reduced with each flip (e.g. sum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of squared circum-radii.)</a:t>
            </a:r>
          </a:p>
        </p:txBody>
      </p:sp>
      <p:sp>
        <p:nvSpPr>
          <p:cNvPr id="27" name="Freeform 26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stCxn id="33" idx="5"/>
            <a:endCxn id="37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37" idx="5"/>
            <a:endCxn id="40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9" idx="7"/>
            <a:endCxn id="40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6" idx="7"/>
            <a:endCxn id="49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9" idx="1"/>
            <a:endCxn id="33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7" idx="3"/>
            <a:endCxn id="49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7" idx="2"/>
            <a:endCxn id="40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8" idx="1"/>
            <a:endCxn id="49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53" idx="0"/>
            <a:endCxn id="40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43" idx="3"/>
            <a:endCxn id="40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7" idx="6"/>
            <a:endCxn id="43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40" idx="6"/>
            <a:endCxn id="56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0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 smtClean="0"/>
              <a:t>Triangles: define a simple function</a:t>
            </a:r>
            <a:br>
              <a:rPr lang="en-US" dirty="0" smtClean="0"/>
            </a:br>
            <a:r>
              <a:rPr lang="en-US" dirty="0" smtClean="0"/>
              <a:t>space for FEM simulations</a:t>
            </a:r>
          </a:p>
          <a:p>
            <a:pPr lvl="1"/>
            <a:r>
              <a:rPr lang="en-US" dirty="0" smtClean="0"/>
              <a:t>Quads: can correspond to a local</a:t>
            </a:r>
            <a:br>
              <a:rPr lang="en-US" dirty="0" smtClean="0"/>
            </a:br>
            <a:r>
              <a:rPr lang="en-US" dirty="0" smtClean="0"/>
              <a:t>frame / symmetric matrix</a:t>
            </a:r>
          </a:p>
        </p:txBody>
      </p:sp>
      <p:pic>
        <p:nvPicPr>
          <p:cNvPr id="280578" name="Picture 2" descr="C:\Courses\Fall 10 -- Mesh Processing\foo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58451"/>
            <a:ext cx="2747149" cy="274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Courses\Fall 10 -- Mesh Processing\temp\triang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749296" cy="274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04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Why Should we Care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Of all possible triangulations, the Delaunay triangulation maximizes the minimal angle.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0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Why Should we Care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Of all possible triangulations, the Delaunay triangulation maximizes the minimal angle.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This results in a triangulation with “well-formed” triangles, facilitating numerical processing over the triangulation.</a:t>
            </a:r>
          </a:p>
        </p:txBody>
      </p:sp>
      <p:sp>
        <p:nvSpPr>
          <p:cNvPr id="28" name="Freeform 27"/>
          <p:cNvSpPr/>
          <p:nvPr/>
        </p:nvSpPr>
        <p:spPr>
          <a:xfrm>
            <a:off x="6517037" y="5145437"/>
            <a:ext cx="1604075" cy="1526583"/>
          </a:xfrm>
          <a:custGeom>
            <a:avLst/>
            <a:gdLst>
              <a:gd name="connsiteX0" fmla="*/ 0 w 1604075"/>
              <a:gd name="connsiteY0" fmla="*/ 0 h 1526583"/>
              <a:gd name="connsiteX1" fmla="*/ 7749 w 1604075"/>
              <a:gd name="connsiteY1" fmla="*/ 1363851 h 1526583"/>
              <a:gd name="connsiteX2" fmla="*/ 681926 w 1604075"/>
              <a:gd name="connsiteY2" fmla="*/ 1526583 h 1526583"/>
              <a:gd name="connsiteX3" fmla="*/ 1301858 w 1604075"/>
              <a:gd name="connsiteY3" fmla="*/ 1456841 h 1526583"/>
              <a:gd name="connsiteX4" fmla="*/ 1604075 w 1604075"/>
              <a:gd name="connsiteY4" fmla="*/ 836909 h 1526583"/>
              <a:gd name="connsiteX5" fmla="*/ 1379349 w 1604075"/>
              <a:gd name="connsiteY5" fmla="*/ 294468 h 1526583"/>
              <a:gd name="connsiteX6" fmla="*/ 0 w 1604075"/>
              <a:gd name="connsiteY6" fmla="*/ 0 h 152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4075" h="1526583">
                <a:moveTo>
                  <a:pt x="0" y="0"/>
                </a:moveTo>
                <a:lnTo>
                  <a:pt x="7749" y="1363851"/>
                </a:lnTo>
                <a:lnTo>
                  <a:pt x="681926" y="1526583"/>
                </a:lnTo>
                <a:lnTo>
                  <a:pt x="1301858" y="1456841"/>
                </a:lnTo>
                <a:lnTo>
                  <a:pt x="1604075" y="836909"/>
                </a:lnTo>
                <a:lnTo>
                  <a:pt x="1379349" y="2944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29" idx="5"/>
            <a:endCxn id="30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5" idx="7"/>
            <a:endCxn id="31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35" idx="7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2"/>
            <a:endCxn id="31" idx="4"/>
          </p:cNvCxnSpPr>
          <p:nvPr/>
        </p:nvCxnSpPr>
        <p:spPr>
          <a:xfrm flipV="1">
            <a:off x="7198963" y="6096000"/>
            <a:ext cx="154337" cy="57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9" idx="1"/>
            <a:endCxn id="35" idx="5"/>
          </p:cNvCxnSpPr>
          <p:nvPr/>
        </p:nvCxnSpPr>
        <p:spPr>
          <a:xfrm rot="16200000" flipV="1">
            <a:off x="6770641" y="6237241"/>
            <a:ext cx="403318" cy="40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6" idx="0"/>
            <a:endCxn id="31" idx="5"/>
          </p:cNvCxnSpPr>
          <p:nvPr/>
        </p:nvCxnSpPr>
        <p:spPr>
          <a:xfrm rot="16200000" flipV="1">
            <a:off x="7361192" y="6103891"/>
            <a:ext cx="468359" cy="430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2" idx="3"/>
            <a:endCxn id="31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2" idx="2"/>
          </p:cNvCxnSpPr>
          <p:nvPr/>
        </p:nvCxnSpPr>
        <p:spPr>
          <a:xfrm>
            <a:off x="7162800" y="5448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40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Voronoi</a:t>
            </a:r>
            <a:r>
              <a:rPr lang="en-US" dirty="0" smtClean="0"/>
              <a:t>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Definition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i="1" dirty="0" err="1" smtClean="0">
                <a:sym typeface="Symbol"/>
              </a:rPr>
              <a:t>Voronoi</a:t>
            </a:r>
            <a:r>
              <a:rPr lang="en-US" i="1" dirty="0" smtClean="0">
                <a:sym typeface="Symbol"/>
              </a:rPr>
              <a:t> Diagram</a:t>
            </a:r>
            <a:r>
              <a:rPr lang="en-US" dirty="0" smtClean="0">
                <a:sym typeface="Symbol"/>
              </a:rPr>
              <a:t> of the set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the partition of space into cells </a:t>
            </a:r>
            <a:r>
              <a:rPr lang="en-US" i="1" dirty="0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 such that for all </a:t>
            </a:r>
            <a:r>
              <a:rPr lang="en-US" i="1" dirty="0" err="1" smtClean="0">
                <a:sym typeface="Symbol"/>
              </a:rPr>
              <a:t>q</a:t>
            </a:r>
            <a:r>
              <a:rPr lang="en-US" dirty="0" err="1" smtClean="0">
                <a:sym typeface="Symbol"/>
              </a:rPr>
              <a:t></a:t>
            </a:r>
            <a:r>
              <a:rPr lang="en-US" i="1" dirty="0" err="1" smtClean="0">
                <a:sym typeface="Symbol"/>
              </a:rPr>
              <a:t>V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), </a:t>
            </a:r>
            <a:r>
              <a:rPr lang="en-US" i="1" dirty="0" smtClean="0">
                <a:sym typeface="Symbol"/>
              </a:rPr>
              <a:t>q</a:t>
            </a:r>
            <a:r>
              <a:rPr lang="en-US" dirty="0" smtClean="0">
                <a:sym typeface="Symbol"/>
              </a:rPr>
              <a:t> is closer to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than to any other point 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dirty="0" err="1" smtClean="0">
                <a:sym typeface="Symbol"/>
              </a:rPr>
              <a:t>’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.</a:t>
            </a:r>
            <a:endParaRPr lang="en-US" i="1" dirty="0">
              <a:sym typeface="Symbol"/>
            </a:endParaRPr>
          </a:p>
        </p:txBody>
      </p:sp>
      <p:cxnSp>
        <p:nvCxnSpPr>
          <p:cNvPr id="27" name="Straight Connector 26"/>
          <p:cNvCxnSpPr>
            <a:cxnSpLocks noChangeAspect="1"/>
          </p:cNvCxnSpPr>
          <p:nvPr/>
        </p:nvCxnSpPr>
        <p:spPr>
          <a:xfrm rot="10800000" flipV="1">
            <a:off x="5864647" y="5696629"/>
            <a:ext cx="810319" cy="1397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 noChangeAspect="1"/>
          </p:cNvCxnSpPr>
          <p:nvPr/>
        </p:nvCxnSpPr>
        <p:spPr>
          <a:xfrm flipH="1" flipV="1">
            <a:off x="5832010" y="5832010"/>
            <a:ext cx="1025990" cy="7144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 flipH="1">
            <a:off x="7485537" y="3520698"/>
            <a:ext cx="78295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6675533" y="5700431"/>
            <a:ext cx="305161" cy="140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 noChangeAspect="1"/>
          </p:cNvCxnSpPr>
          <p:nvPr/>
        </p:nvCxnSpPr>
        <p:spPr>
          <a:xfrm rot="5400000" flipH="1" flipV="1">
            <a:off x="5198713" y="5173851"/>
            <a:ext cx="9686" cy="13276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475349" y="3886200"/>
            <a:ext cx="10188" cy="17906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 flipH="1">
            <a:off x="6972300" y="5662047"/>
            <a:ext cx="514209" cy="1904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V="1">
            <a:off x="6797298" y="6537057"/>
            <a:ext cx="7620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 noChangeAspect="1"/>
          </p:cNvCxnSpPr>
          <p:nvPr/>
        </p:nvCxnSpPr>
        <p:spPr>
          <a:xfrm flipV="1">
            <a:off x="6873498" y="6335759"/>
            <a:ext cx="224261" cy="2242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cxnSpLocks noChangeAspect="1"/>
          </p:cNvCxnSpPr>
          <p:nvPr/>
        </p:nvCxnSpPr>
        <p:spPr>
          <a:xfrm flipH="1" flipV="1">
            <a:off x="6980695" y="5844154"/>
            <a:ext cx="117680" cy="5107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7101777" y="6344619"/>
            <a:ext cx="385434" cy="1032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 noChangeAspect="1"/>
          </p:cNvCxnSpPr>
          <p:nvPr/>
        </p:nvCxnSpPr>
        <p:spPr>
          <a:xfrm flipH="1" flipV="1">
            <a:off x="7493642" y="6447892"/>
            <a:ext cx="42269" cy="4672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 flipV="1">
            <a:off x="7490345" y="6191392"/>
            <a:ext cx="273137" cy="2509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 noChangeAspect="1"/>
          </p:cNvCxnSpPr>
          <p:nvPr/>
        </p:nvCxnSpPr>
        <p:spPr>
          <a:xfrm>
            <a:off x="7716110" y="5842538"/>
            <a:ext cx="40791" cy="3671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 noChangeAspect="1"/>
          </p:cNvCxnSpPr>
          <p:nvPr/>
        </p:nvCxnSpPr>
        <p:spPr>
          <a:xfrm>
            <a:off x="7761240" y="6199141"/>
            <a:ext cx="992578" cy="5064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 noChangeAspect="1"/>
          </p:cNvCxnSpPr>
          <p:nvPr/>
        </p:nvCxnSpPr>
        <p:spPr>
          <a:xfrm>
            <a:off x="7486792" y="5665741"/>
            <a:ext cx="224725" cy="1939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 noChangeAspect="1"/>
          </p:cNvCxnSpPr>
          <p:nvPr/>
        </p:nvCxnSpPr>
        <p:spPr>
          <a:xfrm flipH="1">
            <a:off x="7718300" y="5440551"/>
            <a:ext cx="955374" cy="4113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 noChangeAspect="1"/>
          </p:cNvCxnSpPr>
          <p:nvPr/>
        </p:nvCxnSpPr>
        <p:spPr>
          <a:xfrm flipH="1">
            <a:off x="6668145" y="3886200"/>
            <a:ext cx="815243" cy="18055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Voronoi</a:t>
            </a:r>
            <a:r>
              <a:rPr lang="en-US" dirty="0" smtClean="0"/>
              <a:t>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of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the dual of the Delaunay Triangulation.</a:t>
            </a:r>
            <a:endParaRPr lang="en-US" dirty="0">
              <a:sym typeface="Symbol"/>
            </a:endParaRPr>
          </a:p>
        </p:txBody>
      </p: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 noChangeAspect="1"/>
          </p:cNvCxnSpPr>
          <p:nvPr/>
        </p:nvCxnSpPr>
        <p:spPr>
          <a:xfrm rot="10800000" flipV="1">
            <a:off x="5864647" y="5696629"/>
            <a:ext cx="810319" cy="1397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 noChangeAspect="1"/>
          </p:cNvCxnSpPr>
          <p:nvPr/>
        </p:nvCxnSpPr>
        <p:spPr>
          <a:xfrm flipH="1" flipV="1">
            <a:off x="5832010" y="5832010"/>
            <a:ext cx="1025990" cy="7144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 flipH="1">
            <a:off x="7485537" y="3505200"/>
            <a:ext cx="78295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6675533" y="5700431"/>
            <a:ext cx="305161" cy="140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 noChangeAspect="1"/>
          </p:cNvCxnSpPr>
          <p:nvPr/>
        </p:nvCxnSpPr>
        <p:spPr>
          <a:xfrm rot="5400000" flipH="1" flipV="1">
            <a:off x="5198713" y="5173851"/>
            <a:ext cx="9686" cy="13276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475349" y="3886200"/>
            <a:ext cx="10188" cy="17906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 flipH="1">
            <a:off x="6972300" y="5662047"/>
            <a:ext cx="514209" cy="1904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V="1">
            <a:off x="6797298" y="6537057"/>
            <a:ext cx="7620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 noChangeAspect="1"/>
          </p:cNvCxnSpPr>
          <p:nvPr/>
        </p:nvCxnSpPr>
        <p:spPr>
          <a:xfrm flipV="1">
            <a:off x="6873498" y="6335759"/>
            <a:ext cx="224261" cy="2242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cxnSpLocks noChangeAspect="1"/>
          </p:cNvCxnSpPr>
          <p:nvPr/>
        </p:nvCxnSpPr>
        <p:spPr>
          <a:xfrm flipH="1" flipV="1">
            <a:off x="6980695" y="5844154"/>
            <a:ext cx="117680" cy="5107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7101777" y="6344619"/>
            <a:ext cx="385434" cy="1032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 noChangeAspect="1"/>
          </p:cNvCxnSpPr>
          <p:nvPr/>
        </p:nvCxnSpPr>
        <p:spPr>
          <a:xfrm flipH="1" flipV="1">
            <a:off x="7493642" y="6447892"/>
            <a:ext cx="42269" cy="4672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 flipV="1">
            <a:off x="7490345" y="6191392"/>
            <a:ext cx="273137" cy="2509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 noChangeAspect="1"/>
          </p:cNvCxnSpPr>
          <p:nvPr/>
        </p:nvCxnSpPr>
        <p:spPr>
          <a:xfrm>
            <a:off x="7716110" y="5842538"/>
            <a:ext cx="40791" cy="3671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 noChangeAspect="1"/>
          </p:cNvCxnSpPr>
          <p:nvPr/>
        </p:nvCxnSpPr>
        <p:spPr>
          <a:xfrm>
            <a:off x="7761240" y="6199141"/>
            <a:ext cx="992578" cy="5064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 noChangeAspect="1"/>
          </p:cNvCxnSpPr>
          <p:nvPr/>
        </p:nvCxnSpPr>
        <p:spPr>
          <a:xfrm>
            <a:off x="7486792" y="5665741"/>
            <a:ext cx="216399" cy="1867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 noChangeAspect="1"/>
          </p:cNvCxnSpPr>
          <p:nvPr/>
        </p:nvCxnSpPr>
        <p:spPr>
          <a:xfrm flipH="1">
            <a:off x="7726049" y="5448300"/>
            <a:ext cx="955374" cy="4113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 noChangeAspect="1"/>
          </p:cNvCxnSpPr>
          <p:nvPr/>
        </p:nvCxnSpPr>
        <p:spPr>
          <a:xfrm flipH="1">
            <a:off x="6668145" y="3886200"/>
            <a:ext cx="815243" cy="18055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>
              <a:stCxn id="29" idx="5"/>
              <a:endCxn id="30" idx="1"/>
            </p:cNvCxnSpPr>
            <p:nvPr/>
          </p:nvCxnSpPr>
          <p:spPr>
            <a:xfrm rot="16200000" flipH="1">
              <a:off x="6694441" y="5018041"/>
              <a:ext cx="250918" cy="555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35" idx="7"/>
              <a:endCxn id="31" idx="2"/>
            </p:cNvCxnSpPr>
            <p:nvPr/>
          </p:nvCxnSpPr>
          <p:spPr>
            <a:xfrm rot="5400000" flipH="1" flipV="1">
              <a:off x="6980191" y="5848351"/>
              <a:ext cx="125459" cy="5445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0" idx="3"/>
              <a:endCxn id="35" idx="7"/>
            </p:cNvCxnSpPr>
            <p:nvPr/>
          </p:nvCxnSpPr>
          <p:spPr>
            <a:xfrm rot="5400000">
              <a:off x="6580141" y="5665741"/>
              <a:ext cx="708118" cy="327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endCxn id="31" idx="4"/>
            </p:cNvCxnSpPr>
            <p:nvPr/>
          </p:nvCxnSpPr>
          <p:spPr>
            <a:xfrm flipV="1">
              <a:off x="7198963" y="6096000"/>
              <a:ext cx="154337" cy="576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39" idx="1"/>
              <a:endCxn id="35" idx="5"/>
            </p:cNvCxnSpPr>
            <p:nvPr/>
          </p:nvCxnSpPr>
          <p:spPr>
            <a:xfrm rot="16200000" flipV="1">
              <a:off x="6770641" y="6237241"/>
              <a:ext cx="403318" cy="4033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6" idx="0"/>
              <a:endCxn id="31" idx="5"/>
            </p:cNvCxnSpPr>
            <p:nvPr/>
          </p:nvCxnSpPr>
          <p:spPr>
            <a:xfrm rot="16200000" flipV="1">
              <a:off x="7361192" y="6103891"/>
              <a:ext cx="468359" cy="430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2" idx="3"/>
              <a:endCxn id="31" idx="7"/>
            </p:cNvCxnSpPr>
            <p:nvPr/>
          </p:nvCxnSpPr>
          <p:spPr>
            <a:xfrm rot="5400000">
              <a:off x="7342141" y="5513341"/>
              <a:ext cx="555718" cy="479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0" idx="6"/>
              <a:endCxn id="32" idx="2"/>
            </p:cNvCxnSpPr>
            <p:nvPr/>
          </p:nvCxnSpPr>
          <p:spPr>
            <a:xfrm>
              <a:off x="7162800" y="54483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34" idx="0"/>
              <a:endCxn id="29" idx="4"/>
            </p:cNvCxnSpPr>
            <p:nvPr/>
          </p:nvCxnSpPr>
          <p:spPr>
            <a:xfrm flipV="1">
              <a:off x="6515100" y="5181600"/>
              <a:ext cx="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34" idx="5"/>
              <a:endCxn id="39" idx="2"/>
            </p:cNvCxnSpPr>
            <p:nvPr/>
          </p:nvCxnSpPr>
          <p:spPr>
            <a:xfrm>
              <a:off x="6542041" y="6542041"/>
              <a:ext cx="620759" cy="1254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39" idx="6"/>
              <a:endCxn id="36" idx="3"/>
            </p:cNvCxnSpPr>
            <p:nvPr/>
          </p:nvCxnSpPr>
          <p:spPr>
            <a:xfrm flipV="1">
              <a:off x="7239000" y="6618241"/>
              <a:ext cx="544559" cy="49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36" idx="7"/>
              <a:endCxn id="38" idx="4"/>
            </p:cNvCxnSpPr>
            <p:nvPr/>
          </p:nvCxnSpPr>
          <p:spPr>
            <a:xfrm flipV="1">
              <a:off x="7837441" y="6019800"/>
              <a:ext cx="277859" cy="5445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38" idx="0"/>
              <a:endCxn id="32" idx="5"/>
            </p:cNvCxnSpPr>
            <p:nvPr/>
          </p:nvCxnSpPr>
          <p:spPr>
            <a:xfrm flipH="1" flipV="1">
              <a:off x="7913641" y="5475241"/>
              <a:ext cx="201659" cy="4683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5" name="Straight Connector 104"/>
          <p:cNvCxnSpPr>
            <a:stCxn id="32" idx="1"/>
            <a:endCxn id="29" idx="6"/>
          </p:cNvCxnSpPr>
          <p:nvPr/>
        </p:nvCxnSpPr>
        <p:spPr>
          <a:xfrm flipH="1" flipV="1">
            <a:off x="6553200" y="5143500"/>
            <a:ext cx="1306559" cy="277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3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Voronoi</a:t>
            </a:r>
            <a:r>
              <a:rPr lang="en-US" dirty="0" smtClean="0"/>
              <a:t>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of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the dual of the Delaunay Triangulation:</a:t>
            </a:r>
          </a:p>
          <a:p>
            <a:pPr lvl="1"/>
            <a:r>
              <a:rPr lang="en-US" u="sng" dirty="0" smtClean="0">
                <a:sym typeface="Symbol"/>
              </a:rPr>
              <a:t>2D</a:t>
            </a:r>
            <a:r>
              <a:rPr lang="en-US" dirty="0" smtClean="0">
                <a:sym typeface="Symbol"/>
              </a:rPr>
              <a:t>:</a:t>
            </a:r>
          </a:p>
          <a:p>
            <a:pPr lvl="2"/>
            <a:r>
              <a:rPr lang="en-US" dirty="0" smtClean="0">
                <a:sym typeface="Symbol"/>
              </a:rPr>
              <a:t>Every vertex of the triangulation is dual to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polygon in the diagram.</a:t>
            </a:r>
          </a:p>
          <a:p>
            <a:pPr lvl="2"/>
            <a:r>
              <a:rPr lang="en-US" dirty="0" smtClean="0">
                <a:sym typeface="Symbol"/>
              </a:rPr>
              <a:t>Every edge of the triangulation is dual to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 edge of the diagram.</a:t>
            </a:r>
          </a:p>
          <a:p>
            <a:pPr lvl="2"/>
            <a:r>
              <a:rPr lang="en-US" dirty="0" smtClean="0">
                <a:sym typeface="Symbol"/>
              </a:rPr>
              <a:t>Every triangle of the triangulation is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dual to a vertex of the diagram.</a:t>
            </a:r>
            <a:endParaRPr lang="en-US" dirty="0">
              <a:sym typeface="Symbol"/>
            </a:endParaRPr>
          </a:p>
        </p:txBody>
      </p:sp>
      <p:cxnSp>
        <p:nvCxnSpPr>
          <p:cNvPr id="42" name="Straight Connector 41"/>
          <p:cNvCxnSpPr>
            <a:stCxn id="30" idx="5"/>
            <a:endCxn id="31" idx="0"/>
          </p:cNvCxnSpPr>
          <p:nvPr/>
        </p:nvCxnSpPr>
        <p:spPr>
          <a:xfrm rot="16200000" flipH="1">
            <a:off x="6980191" y="5646690"/>
            <a:ext cx="544559" cy="201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4" idx="7"/>
            <a:endCxn id="35" idx="3"/>
          </p:cNvCxnSpPr>
          <p:nvPr/>
        </p:nvCxnSpPr>
        <p:spPr>
          <a:xfrm rot="5400000" flipH="1" flipV="1">
            <a:off x="6503941" y="6275341"/>
            <a:ext cx="250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1"/>
            <a:endCxn id="29" idx="5"/>
          </p:cNvCxnSpPr>
          <p:nvPr/>
        </p:nvCxnSpPr>
        <p:spPr>
          <a:xfrm rot="16200000" flipV="1">
            <a:off x="6122941" y="5589541"/>
            <a:ext cx="10129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1" idx="6"/>
            <a:endCxn id="38" idx="2"/>
          </p:cNvCxnSpPr>
          <p:nvPr/>
        </p:nvCxnSpPr>
        <p:spPr>
          <a:xfrm flipV="1">
            <a:off x="7391400" y="5981700"/>
            <a:ext cx="685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 noChangeAspect="1"/>
          </p:cNvCxnSpPr>
          <p:nvPr/>
        </p:nvCxnSpPr>
        <p:spPr>
          <a:xfrm rot="10800000" flipV="1">
            <a:off x="5864647" y="5696629"/>
            <a:ext cx="810319" cy="1397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 noChangeAspect="1"/>
          </p:cNvCxnSpPr>
          <p:nvPr/>
        </p:nvCxnSpPr>
        <p:spPr>
          <a:xfrm flipH="1" flipV="1">
            <a:off x="5832010" y="5832010"/>
            <a:ext cx="1025990" cy="7144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 flipH="1">
            <a:off x="7485537" y="3505200"/>
            <a:ext cx="78295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6675533" y="5700431"/>
            <a:ext cx="305161" cy="14097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 noChangeAspect="1"/>
          </p:cNvCxnSpPr>
          <p:nvPr/>
        </p:nvCxnSpPr>
        <p:spPr>
          <a:xfrm rot="5400000" flipH="1" flipV="1">
            <a:off x="5198713" y="5173851"/>
            <a:ext cx="9686" cy="13276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475349" y="3886200"/>
            <a:ext cx="10188" cy="17906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 flipH="1">
            <a:off x="6972300" y="5662047"/>
            <a:ext cx="514209" cy="1904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V="1">
            <a:off x="6797298" y="6537057"/>
            <a:ext cx="7620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 noChangeAspect="1"/>
          </p:cNvCxnSpPr>
          <p:nvPr/>
        </p:nvCxnSpPr>
        <p:spPr>
          <a:xfrm flipV="1">
            <a:off x="6873498" y="6335759"/>
            <a:ext cx="224261" cy="2242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cxnSpLocks noChangeAspect="1"/>
          </p:cNvCxnSpPr>
          <p:nvPr/>
        </p:nvCxnSpPr>
        <p:spPr>
          <a:xfrm flipH="1" flipV="1">
            <a:off x="6980695" y="5844154"/>
            <a:ext cx="117680" cy="5107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7101777" y="6344619"/>
            <a:ext cx="385434" cy="1032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 noChangeAspect="1"/>
          </p:cNvCxnSpPr>
          <p:nvPr/>
        </p:nvCxnSpPr>
        <p:spPr>
          <a:xfrm flipH="1" flipV="1">
            <a:off x="7493642" y="6447892"/>
            <a:ext cx="42269" cy="4672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 flipV="1">
            <a:off x="7490345" y="6191392"/>
            <a:ext cx="273137" cy="2509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 noChangeAspect="1"/>
          </p:cNvCxnSpPr>
          <p:nvPr/>
        </p:nvCxnSpPr>
        <p:spPr>
          <a:xfrm>
            <a:off x="7716110" y="5842538"/>
            <a:ext cx="40791" cy="3671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 noChangeAspect="1"/>
          </p:cNvCxnSpPr>
          <p:nvPr/>
        </p:nvCxnSpPr>
        <p:spPr>
          <a:xfrm>
            <a:off x="7761240" y="6199141"/>
            <a:ext cx="992578" cy="5064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 noChangeAspect="1"/>
          </p:cNvCxnSpPr>
          <p:nvPr/>
        </p:nvCxnSpPr>
        <p:spPr>
          <a:xfrm>
            <a:off x="7486792" y="5665741"/>
            <a:ext cx="216399" cy="1867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 noChangeAspect="1"/>
          </p:cNvCxnSpPr>
          <p:nvPr/>
        </p:nvCxnSpPr>
        <p:spPr>
          <a:xfrm flipH="1">
            <a:off x="7726049" y="5448300"/>
            <a:ext cx="955374" cy="4113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 noChangeAspect="1"/>
          </p:cNvCxnSpPr>
          <p:nvPr/>
        </p:nvCxnSpPr>
        <p:spPr>
          <a:xfrm flipH="1">
            <a:off x="6668145" y="3886200"/>
            <a:ext cx="815243" cy="18055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>
              <a:stCxn id="29" idx="5"/>
              <a:endCxn id="30" idx="1"/>
            </p:cNvCxnSpPr>
            <p:nvPr/>
          </p:nvCxnSpPr>
          <p:spPr>
            <a:xfrm rot="16200000" flipH="1">
              <a:off x="6694441" y="5018041"/>
              <a:ext cx="250918" cy="555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35" idx="7"/>
              <a:endCxn id="31" idx="2"/>
            </p:cNvCxnSpPr>
            <p:nvPr/>
          </p:nvCxnSpPr>
          <p:spPr>
            <a:xfrm rot="5400000" flipH="1" flipV="1">
              <a:off x="6980191" y="5848351"/>
              <a:ext cx="125459" cy="5445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0" idx="3"/>
              <a:endCxn id="35" idx="7"/>
            </p:cNvCxnSpPr>
            <p:nvPr/>
          </p:nvCxnSpPr>
          <p:spPr>
            <a:xfrm rot="5400000">
              <a:off x="6580141" y="5665741"/>
              <a:ext cx="708118" cy="327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endCxn id="31" idx="4"/>
            </p:cNvCxnSpPr>
            <p:nvPr/>
          </p:nvCxnSpPr>
          <p:spPr>
            <a:xfrm flipV="1">
              <a:off x="7198963" y="6096000"/>
              <a:ext cx="154337" cy="576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39" idx="1"/>
              <a:endCxn id="35" idx="5"/>
            </p:cNvCxnSpPr>
            <p:nvPr/>
          </p:nvCxnSpPr>
          <p:spPr>
            <a:xfrm rot="16200000" flipV="1">
              <a:off x="6770641" y="6237241"/>
              <a:ext cx="403318" cy="4033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6" idx="0"/>
              <a:endCxn id="31" idx="5"/>
            </p:cNvCxnSpPr>
            <p:nvPr/>
          </p:nvCxnSpPr>
          <p:spPr>
            <a:xfrm rot="16200000" flipV="1">
              <a:off x="7361192" y="6103891"/>
              <a:ext cx="468359" cy="430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2" idx="3"/>
              <a:endCxn id="31" idx="7"/>
            </p:cNvCxnSpPr>
            <p:nvPr/>
          </p:nvCxnSpPr>
          <p:spPr>
            <a:xfrm rot="5400000">
              <a:off x="7342141" y="5513341"/>
              <a:ext cx="555718" cy="479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0" idx="6"/>
              <a:endCxn id="32" idx="2"/>
            </p:cNvCxnSpPr>
            <p:nvPr/>
          </p:nvCxnSpPr>
          <p:spPr>
            <a:xfrm>
              <a:off x="7162800" y="54483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34" idx="0"/>
              <a:endCxn id="29" idx="4"/>
            </p:cNvCxnSpPr>
            <p:nvPr/>
          </p:nvCxnSpPr>
          <p:spPr>
            <a:xfrm flipV="1">
              <a:off x="6515100" y="5181600"/>
              <a:ext cx="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34" idx="5"/>
              <a:endCxn id="39" idx="2"/>
            </p:cNvCxnSpPr>
            <p:nvPr/>
          </p:nvCxnSpPr>
          <p:spPr>
            <a:xfrm>
              <a:off x="6542041" y="6542041"/>
              <a:ext cx="620759" cy="1254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39" idx="6"/>
              <a:endCxn id="36" idx="3"/>
            </p:cNvCxnSpPr>
            <p:nvPr/>
          </p:nvCxnSpPr>
          <p:spPr>
            <a:xfrm flipV="1">
              <a:off x="7239000" y="6618241"/>
              <a:ext cx="544559" cy="49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36" idx="7"/>
              <a:endCxn id="38" idx="4"/>
            </p:cNvCxnSpPr>
            <p:nvPr/>
          </p:nvCxnSpPr>
          <p:spPr>
            <a:xfrm flipV="1">
              <a:off x="7837441" y="6019800"/>
              <a:ext cx="277859" cy="5445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38" idx="0"/>
              <a:endCxn id="32" idx="5"/>
            </p:cNvCxnSpPr>
            <p:nvPr/>
          </p:nvCxnSpPr>
          <p:spPr>
            <a:xfrm flipH="1" flipV="1">
              <a:off x="7913641" y="5475241"/>
              <a:ext cx="201659" cy="4683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5" name="Straight Connector 104"/>
          <p:cNvCxnSpPr>
            <a:stCxn id="32" idx="1"/>
            <a:endCxn id="29" idx="6"/>
          </p:cNvCxnSpPr>
          <p:nvPr/>
        </p:nvCxnSpPr>
        <p:spPr>
          <a:xfrm flipH="1" flipV="1">
            <a:off x="6553200" y="5143500"/>
            <a:ext cx="1306559" cy="277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0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Voronoi</a:t>
            </a:r>
            <a:r>
              <a:rPr lang="en-US" dirty="0" smtClean="0"/>
              <a:t>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Symbol"/>
              </a:rPr>
              <a:t>The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of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is the dual of the Delaunay Triangulation:</a:t>
            </a:r>
          </a:p>
          <a:p>
            <a:pPr lvl="1"/>
            <a:r>
              <a:rPr lang="en-US" u="sng" dirty="0" smtClean="0">
                <a:sym typeface="Symbol"/>
              </a:rPr>
              <a:t>3D</a:t>
            </a:r>
            <a:r>
              <a:rPr lang="en-US" dirty="0" smtClean="0">
                <a:sym typeface="Symbol"/>
              </a:rPr>
              <a:t>:</a:t>
            </a:r>
          </a:p>
          <a:p>
            <a:pPr lvl="2"/>
            <a:r>
              <a:rPr lang="en-US" dirty="0" smtClean="0">
                <a:sym typeface="Symbol"/>
              </a:rPr>
              <a:t>Every vertex of the triangulation is dual to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polyhedron in the diagram.</a:t>
            </a:r>
          </a:p>
          <a:p>
            <a:pPr lvl="2"/>
            <a:r>
              <a:rPr lang="en-US" dirty="0" smtClean="0">
                <a:sym typeface="Symbol"/>
              </a:rPr>
              <a:t>Every edge of the triangulation is dual to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 face of the diagram.</a:t>
            </a:r>
          </a:p>
          <a:p>
            <a:pPr lvl="2"/>
            <a:r>
              <a:rPr lang="en-US" dirty="0" smtClean="0">
                <a:sym typeface="Symbol"/>
              </a:rPr>
              <a:t>Every triangle of the triangulation is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dual to an edge of the diagram.</a:t>
            </a:r>
          </a:p>
          <a:p>
            <a:pPr lvl="2"/>
            <a:r>
              <a:rPr lang="en-US" dirty="0" smtClean="0">
                <a:sym typeface="Symbol"/>
              </a:rPr>
              <a:t>Every tetrahedron of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the triangulation is dual to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vertex of the diagram.</a:t>
            </a:r>
            <a:endParaRPr lang="en-US" dirty="0">
              <a:sym typeface="Symbo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42" name="Straight Connector 41"/>
            <p:cNvCxnSpPr>
              <a:stCxn id="30" idx="5"/>
              <a:endCxn id="31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4" idx="7"/>
              <a:endCxn id="35" idx="3"/>
            </p:cNvCxnSpPr>
            <p:nvPr/>
          </p:nvCxnSpPr>
          <p:spPr>
            <a:xfrm rot="5400000" flipH="1" flipV="1">
              <a:off x="6503941" y="6275341"/>
              <a:ext cx="250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5" idx="1"/>
              <a:endCxn id="29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31" idx="6"/>
              <a:endCxn id="38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29" name="Oval 28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/>
              <p:cNvCxnSpPr>
                <a:stCxn id="29" idx="5"/>
                <a:endCxn id="30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>
                <a:stCxn id="35" idx="7"/>
                <a:endCxn id="31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stCxn id="30" idx="3"/>
                <a:endCxn id="35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endCxn id="31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39" idx="1"/>
                <a:endCxn id="35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36" idx="0"/>
                <a:endCxn id="31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>
                <a:stCxn id="32" idx="3"/>
                <a:endCxn id="31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stCxn id="30" idx="6"/>
                <a:endCxn id="32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>
                <a:stCxn id="34" idx="0"/>
                <a:endCxn id="29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>
                <a:stCxn id="34" idx="5"/>
                <a:endCxn id="39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>
                <a:stCxn id="39" idx="6"/>
                <a:endCxn id="36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>
                <a:stCxn id="36" idx="7"/>
                <a:endCxn id="38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>
                <a:stCxn id="38" idx="0"/>
                <a:endCxn id="32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Straight Connector 104"/>
            <p:cNvCxnSpPr>
              <a:stCxn id="32" idx="1"/>
              <a:endCxn id="29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63" name="Straight Connector 62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850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Goal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Given a surface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and a set of points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in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, we would like to compute a good triangulation of </a:t>
            </a:r>
            <a:r>
              <a:rPr lang="en-US" i="1" dirty="0" smtClean="0">
                <a:sym typeface="Symbol"/>
              </a:rPr>
              <a:t>P</a:t>
            </a:r>
            <a:r>
              <a:rPr lang="en-US" dirty="0" smtClean="0">
                <a:sym typeface="Symbol"/>
              </a:rPr>
              <a:t> that is true</a:t>
            </a:r>
            <a:r>
              <a:rPr lang="en-US" dirty="0">
                <a:sym typeface="Symbol"/>
              </a:rPr>
              <a:t>*</a:t>
            </a:r>
            <a:r>
              <a:rPr lang="en-US" dirty="0" smtClean="0">
                <a:sym typeface="Symbol"/>
              </a:rPr>
              <a:t> to the surface.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49370"/>
            <a:ext cx="638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*Note that not every point set </a:t>
            </a:r>
            <a:r>
              <a:rPr lang="en-US" i="1" dirty="0" smtClean="0"/>
              <a:t>P</a:t>
            </a:r>
            <a:r>
              <a:rPr lang="en-US" dirty="0" smtClean="0"/>
              <a:t> has to admit a true triangulation.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</p:txBody>
      </p:sp>
      <p:sp>
        <p:nvSpPr>
          <p:cNvPr id="15" name="Freeform 14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</p:txBody>
      </p:sp>
      <p:sp>
        <p:nvSpPr>
          <p:cNvPr id="15" name="Freeform 14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781800" y="51428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6537702" y="59436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6606153" y="63246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003941" y="6119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574796" y="574470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8039745" y="56607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7970004" y="6301353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7489557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</p:txBody>
      </p:sp>
      <p:sp>
        <p:nvSpPr>
          <p:cNvPr id="15" name="Freeform 14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781800" y="51428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6537702" y="59436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6606153" y="63246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7003941" y="6119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7574796" y="574470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8039745" y="56607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7970004" y="6301353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7489557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6" idx="6"/>
            <a:endCxn id="7" idx="1"/>
          </p:cNvCxnSpPr>
          <p:nvPr/>
        </p:nvCxnSpPr>
        <p:spPr>
          <a:xfrm>
            <a:off x="6553200" y="5143500"/>
            <a:ext cx="544559" cy="2778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0" idx="0"/>
            <a:endCxn id="7" idx="3"/>
          </p:cNvCxnSpPr>
          <p:nvPr/>
        </p:nvCxnSpPr>
        <p:spPr>
          <a:xfrm flipV="1">
            <a:off x="6515100" y="5475241"/>
            <a:ext cx="582659" cy="10017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0" idx="7"/>
            <a:endCxn id="11" idx="3"/>
          </p:cNvCxnSpPr>
          <p:nvPr/>
        </p:nvCxnSpPr>
        <p:spPr>
          <a:xfrm flipV="1">
            <a:off x="6542041" y="6237241"/>
            <a:ext cx="174718" cy="2509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1" idx="7"/>
            <a:endCxn id="8" idx="2"/>
          </p:cNvCxnSpPr>
          <p:nvPr/>
        </p:nvCxnSpPr>
        <p:spPr>
          <a:xfrm flipV="1">
            <a:off x="6770641" y="6057900"/>
            <a:ext cx="544559" cy="1254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8" idx="7"/>
            <a:endCxn id="9" idx="3"/>
          </p:cNvCxnSpPr>
          <p:nvPr/>
        </p:nvCxnSpPr>
        <p:spPr>
          <a:xfrm flipV="1">
            <a:off x="7380241" y="5475241"/>
            <a:ext cx="479518" cy="5557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5" idx="8"/>
            <a:endCxn id="9" idx="5"/>
          </p:cNvCxnSpPr>
          <p:nvPr/>
        </p:nvCxnSpPr>
        <p:spPr>
          <a:xfrm flipH="1" flipV="1">
            <a:off x="7913641" y="5475241"/>
            <a:ext cx="199722" cy="5148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2" idx="7"/>
            <a:endCxn id="13" idx="4"/>
          </p:cNvCxnSpPr>
          <p:nvPr/>
        </p:nvCxnSpPr>
        <p:spPr>
          <a:xfrm flipV="1">
            <a:off x="7837441" y="6019800"/>
            <a:ext cx="277859" cy="5445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4" idx="6"/>
            <a:endCxn id="12" idx="2"/>
          </p:cNvCxnSpPr>
          <p:nvPr/>
        </p:nvCxnSpPr>
        <p:spPr>
          <a:xfrm flipV="1">
            <a:off x="7239000" y="6591300"/>
            <a:ext cx="533400" cy="7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49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 smtClean="0"/>
              <a:t>Quad to triangles</a:t>
            </a:r>
          </a:p>
        </p:txBody>
      </p: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838200" y="2819400"/>
            <a:ext cx="2161540" cy="1752600"/>
            <a:chOff x="1295400" y="2819400"/>
            <a:chExt cx="2819400" cy="2286000"/>
          </a:xfrm>
        </p:grpSpPr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12954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2209800" y="4800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2514600" y="3886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2590800" y="3280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828800" y="2819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35814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2971800" y="5033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7" name="Straight Connector 106"/>
            <p:cNvCxnSpPr>
              <a:stCxn id="100" idx="4"/>
              <a:endCxn id="99" idx="0"/>
            </p:cNvCxnSpPr>
            <p:nvPr/>
          </p:nvCxnSpPr>
          <p:spPr>
            <a:xfrm flipH="1">
              <a:off x="2246000" y="3958600"/>
              <a:ext cx="304800" cy="84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100" idx="5"/>
              <a:endCxn id="105" idx="1"/>
            </p:cNvCxnSpPr>
            <p:nvPr/>
          </p:nvCxnSpPr>
          <p:spPr>
            <a:xfrm>
              <a:off x="2576397" y="3947997"/>
              <a:ext cx="939406" cy="867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99" idx="5"/>
              <a:endCxn id="106" idx="2"/>
            </p:cNvCxnSpPr>
            <p:nvPr/>
          </p:nvCxnSpPr>
          <p:spPr>
            <a:xfrm>
              <a:off x="2271597" y="4862397"/>
              <a:ext cx="700203" cy="206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05" idx="3"/>
              <a:endCxn id="106" idx="6"/>
            </p:cNvCxnSpPr>
            <p:nvPr/>
          </p:nvCxnSpPr>
          <p:spPr>
            <a:xfrm flipH="1">
              <a:off x="3044200" y="4866197"/>
              <a:ext cx="471603" cy="203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0" idx="2"/>
              <a:endCxn id="97" idx="6"/>
            </p:cNvCxnSpPr>
            <p:nvPr/>
          </p:nvCxnSpPr>
          <p:spPr>
            <a:xfrm flipH="1" flipV="1">
              <a:off x="1367800" y="3693800"/>
              <a:ext cx="1146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98" idx="1"/>
              <a:endCxn id="97" idx="4"/>
            </p:cNvCxnSpPr>
            <p:nvPr/>
          </p:nvCxnSpPr>
          <p:spPr>
            <a:xfrm flipH="1" flipV="1">
              <a:off x="1331600" y="3730000"/>
              <a:ext cx="126803" cy="1085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stCxn id="98" idx="6"/>
              <a:endCxn id="99" idx="2"/>
            </p:cNvCxnSpPr>
            <p:nvPr/>
          </p:nvCxnSpPr>
          <p:spPr>
            <a:xfrm flipV="1">
              <a:off x="1520200" y="4836800"/>
              <a:ext cx="689600" cy="3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02" idx="3"/>
              <a:endCxn id="97" idx="0"/>
            </p:cNvCxnSpPr>
            <p:nvPr/>
          </p:nvCxnSpPr>
          <p:spPr>
            <a:xfrm flipH="1">
              <a:off x="1331600" y="2881197"/>
              <a:ext cx="507803" cy="776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stCxn id="101" idx="1"/>
              <a:endCxn id="102" idx="6"/>
            </p:cNvCxnSpPr>
            <p:nvPr/>
          </p:nvCxnSpPr>
          <p:spPr>
            <a:xfrm flipH="1" flipV="1">
              <a:off x="1901200" y="2855600"/>
              <a:ext cx="700203" cy="435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stCxn id="101" idx="4"/>
              <a:endCxn id="100" idx="0"/>
            </p:cNvCxnSpPr>
            <p:nvPr/>
          </p:nvCxnSpPr>
          <p:spPr>
            <a:xfrm flipH="1">
              <a:off x="2550800" y="3352800"/>
              <a:ext cx="76200" cy="53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04" idx="2"/>
              <a:endCxn id="100" idx="6"/>
            </p:cNvCxnSpPr>
            <p:nvPr/>
          </p:nvCxnSpPr>
          <p:spPr>
            <a:xfrm flipH="1">
              <a:off x="2587000" y="3617600"/>
              <a:ext cx="12230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103" idx="4"/>
              <a:endCxn id="104" idx="0"/>
            </p:cNvCxnSpPr>
            <p:nvPr/>
          </p:nvCxnSpPr>
          <p:spPr>
            <a:xfrm>
              <a:off x="3617600" y="3044200"/>
              <a:ext cx="2286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>
              <a:stCxn id="101" idx="6"/>
              <a:endCxn id="103" idx="2"/>
            </p:cNvCxnSpPr>
            <p:nvPr/>
          </p:nvCxnSpPr>
          <p:spPr>
            <a:xfrm flipV="1">
              <a:off x="2663200" y="3008000"/>
              <a:ext cx="918200" cy="3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stCxn id="105" idx="7"/>
              <a:endCxn id="121" idx="3"/>
            </p:cNvCxnSpPr>
            <p:nvPr/>
          </p:nvCxnSpPr>
          <p:spPr>
            <a:xfrm flipV="1">
              <a:off x="3566997" y="4405197"/>
              <a:ext cx="486006" cy="409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4042400" y="4343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Connector 121"/>
            <p:cNvCxnSpPr>
              <a:stCxn id="121" idx="0"/>
              <a:endCxn id="104" idx="5"/>
            </p:cNvCxnSpPr>
            <p:nvPr/>
          </p:nvCxnSpPr>
          <p:spPr>
            <a:xfrm flipH="1" flipV="1">
              <a:off x="3871797" y="3643197"/>
              <a:ext cx="206803" cy="7002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3" name="Picture 2" descr="C:\Courses\Fall 10 -- Mesh Processing\foo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58451"/>
            <a:ext cx="2747149" cy="274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5" descr="C:\Courses\Fall 10 -- Mesh Processing\temp\triangl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749296" cy="274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4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Challenges</a:t>
            </a:r>
            <a:r>
              <a:rPr lang="en-US" dirty="0" smtClean="0">
                <a:sym typeface="Symbol"/>
              </a:rPr>
              <a:t>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Measuring distances on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surface can be expensive.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The dual complex may not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be a manifold (or even have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any triangles</a:t>
            </a:r>
            <a:r>
              <a:rPr lang="en-US" dirty="0" smtClean="0">
                <a:sym typeface="Symbol"/>
              </a:rPr>
              <a:t>).</a:t>
            </a:r>
          </a:p>
        </p:txBody>
      </p:sp>
      <p:pic>
        <p:nvPicPr>
          <p:cNvPr id="4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54098"/>
            <a:ext cx="2346702" cy="234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6537702" y="51208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994902" y="5304294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7528302" y="52732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7909302" y="50446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665204" y="47244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299702" y="4677906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03757" y="4747647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Challenges</a:t>
            </a:r>
            <a:r>
              <a:rPr lang="en-US" dirty="0" smtClean="0">
                <a:sym typeface="Symbol"/>
              </a:rPr>
              <a:t>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Measuring distances on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surface can be expensive.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The dual complex may not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be a manifold (or even have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any triangles</a:t>
            </a:r>
            <a:r>
              <a:rPr lang="en-US" dirty="0" smtClean="0">
                <a:sym typeface="Symbol"/>
              </a:rPr>
              <a:t>).</a:t>
            </a:r>
          </a:p>
        </p:txBody>
      </p:sp>
      <p:pic>
        <p:nvPicPr>
          <p:cNvPr id="2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54098"/>
            <a:ext cx="2346702" cy="234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rc 21"/>
          <p:cNvSpPr>
            <a:spLocks noChangeAspect="1"/>
          </p:cNvSpPr>
          <p:nvPr/>
        </p:nvSpPr>
        <p:spPr>
          <a:xfrm>
            <a:off x="7200255" y="5271542"/>
            <a:ext cx="98802" cy="841248"/>
          </a:xfrm>
          <a:prstGeom prst="arc">
            <a:avLst>
              <a:gd name="adj1" fmla="val 5566150"/>
              <a:gd name="adj2" fmla="val 1626583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6148953" y="4892298"/>
            <a:ext cx="742009" cy="914400"/>
          </a:xfrm>
          <a:prstGeom prst="arc">
            <a:avLst>
              <a:gd name="adj1" fmla="val 7941810"/>
              <a:gd name="adj2" fmla="val 1901821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6537702" y="51208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994902" y="5304294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528302" y="52732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7909302" y="50446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7665204" y="47244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299702" y="4677906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803757" y="4747647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>
            <a:spLocks noChangeAspect="1"/>
          </p:cNvSpPr>
          <p:nvPr/>
        </p:nvSpPr>
        <p:spPr>
          <a:xfrm flipH="1">
            <a:off x="7520553" y="5181600"/>
            <a:ext cx="480447" cy="841248"/>
          </a:xfrm>
          <a:prstGeom prst="arc">
            <a:avLst>
              <a:gd name="adj1" fmla="val 5566150"/>
              <a:gd name="adj2" fmla="val 168045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>
            <a:spLocks noChangeAspect="1"/>
          </p:cNvSpPr>
          <p:nvPr/>
        </p:nvSpPr>
        <p:spPr>
          <a:xfrm flipH="1">
            <a:off x="7741404" y="4900047"/>
            <a:ext cx="648343" cy="841248"/>
          </a:xfrm>
          <a:prstGeom prst="arc">
            <a:avLst>
              <a:gd name="adj1" fmla="val 7701341"/>
              <a:gd name="adj2" fmla="val 1892657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>
            <a:spLocks noChangeAspect="1"/>
          </p:cNvSpPr>
          <p:nvPr/>
        </p:nvSpPr>
        <p:spPr>
          <a:xfrm>
            <a:off x="6633893" y="4602996"/>
            <a:ext cx="513409" cy="841248"/>
          </a:xfrm>
          <a:prstGeom prst="arc">
            <a:avLst>
              <a:gd name="adj1" fmla="val 15799557"/>
              <a:gd name="adj2" fmla="val 240649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>
            <a:spLocks noChangeAspect="1"/>
          </p:cNvSpPr>
          <p:nvPr/>
        </p:nvSpPr>
        <p:spPr>
          <a:xfrm flipH="1">
            <a:off x="7404371" y="4587498"/>
            <a:ext cx="352531" cy="841248"/>
          </a:xfrm>
          <a:prstGeom prst="arc">
            <a:avLst>
              <a:gd name="adj1" fmla="val 15799557"/>
              <a:gd name="adj2" fmla="val 315162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>
            <a:spLocks noChangeAspect="1"/>
          </p:cNvSpPr>
          <p:nvPr/>
        </p:nvSpPr>
        <p:spPr>
          <a:xfrm>
            <a:off x="6651357" y="5212854"/>
            <a:ext cx="495945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1)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We could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on 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 using the notion of distances on the surface, and then take the dual to get a Delaunay Triangulation.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Challenges</a:t>
            </a:r>
            <a:r>
              <a:rPr lang="en-US" dirty="0" smtClean="0">
                <a:sym typeface="Symbol"/>
              </a:rPr>
              <a:t>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Measuring distances on 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surface can be expensive.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The dual complex may not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be a manifold (or even have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any triangles).</a:t>
            </a:r>
          </a:p>
        </p:txBody>
      </p:sp>
      <p:pic>
        <p:nvPicPr>
          <p:cNvPr id="20" name="Picture 2" descr="C:\Courses\Fall 10 -- Mesh Processing\temp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54098"/>
            <a:ext cx="2346702" cy="234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rc 20"/>
          <p:cNvSpPr>
            <a:spLocks noChangeAspect="1"/>
          </p:cNvSpPr>
          <p:nvPr/>
        </p:nvSpPr>
        <p:spPr>
          <a:xfrm>
            <a:off x="6651357" y="5212854"/>
            <a:ext cx="495945" cy="841248"/>
          </a:xfrm>
          <a:prstGeom prst="arc">
            <a:avLst>
              <a:gd name="adj1" fmla="val 5779950"/>
              <a:gd name="adj2" fmla="val 1654358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>
            <a:spLocks noChangeAspect="1"/>
          </p:cNvSpPr>
          <p:nvPr/>
        </p:nvSpPr>
        <p:spPr>
          <a:xfrm>
            <a:off x="7200255" y="5271542"/>
            <a:ext cx="98802" cy="841248"/>
          </a:xfrm>
          <a:prstGeom prst="arc">
            <a:avLst>
              <a:gd name="adj1" fmla="val 5566150"/>
              <a:gd name="adj2" fmla="val 1626583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6148953" y="4892298"/>
            <a:ext cx="742009" cy="914400"/>
          </a:xfrm>
          <a:prstGeom prst="arc">
            <a:avLst>
              <a:gd name="adj1" fmla="val 7941810"/>
              <a:gd name="adj2" fmla="val 1901821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6537702" y="51208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994902" y="5304294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528302" y="52732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7909302" y="5044698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7665204" y="47244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299702" y="4677906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803757" y="4747647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>
            <a:spLocks noChangeAspect="1"/>
          </p:cNvSpPr>
          <p:nvPr/>
        </p:nvSpPr>
        <p:spPr>
          <a:xfrm flipH="1">
            <a:off x="7520553" y="5181600"/>
            <a:ext cx="480447" cy="841248"/>
          </a:xfrm>
          <a:prstGeom prst="arc">
            <a:avLst>
              <a:gd name="adj1" fmla="val 5566150"/>
              <a:gd name="adj2" fmla="val 168045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>
            <a:spLocks noChangeAspect="1"/>
          </p:cNvSpPr>
          <p:nvPr/>
        </p:nvSpPr>
        <p:spPr>
          <a:xfrm flipH="1">
            <a:off x="7741404" y="4900047"/>
            <a:ext cx="648343" cy="841248"/>
          </a:xfrm>
          <a:prstGeom prst="arc">
            <a:avLst>
              <a:gd name="adj1" fmla="val 7701341"/>
              <a:gd name="adj2" fmla="val 1892657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>
            <a:spLocks noChangeAspect="1"/>
          </p:cNvSpPr>
          <p:nvPr/>
        </p:nvSpPr>
        <p:spPr>
          <a:xfrm>
            <a:off x="6633893" y="4602996"/>
            <a:ext cx="513409" cy="841248"/>
          </a:xfrm>
          <a:prstGeom prst="arc">
            <a:avLst>
              <a:gd name="adj1" fmla="val 15799557"/>
              <a:gd name="adj2" fmla="val 240649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>
            <a:spLocks noChangeAspect="1"/>
          </p:cNvSpPr>
          <p:nvPr/>
        </p:nvSpPr>
        <p:spPr>
          <a:xfrm flipH="1">
            <a:off x="7404371" y="4587498"/>
            <a:ext cx="352531" cy="841248"/>
          </a:xfrm>
          <a:prstGeom prst="arc">
            <a:avLst>
              <a:gd name="adj1" fmla="val 15799557"/>
              <a:gd name="adj2" fmla="val 315162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24" idx="5"/>
            <a:endCxn id="25" idx="1"/>
          </p:cNvCxnSpPr>
          <p:nvPr/>
        </p:nvCxnSpPr>
        <p:spPr>
          <a:xfrm>
            <a:off x="6602743" y="5185939"/>
            <a:ext cx="403318" cy="1295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4" idx="7"/>
            <a:endCxn id="30" idx="3"/>
          </p:cNvCxnSpPr>
          <p:nvPr/>
        </p:nvCxnSpPr>
        <p:spPr>
          <a:xfrm flipV="1">
            <a:off x="6602743" y="4812688"/>
            <a:ext cx="212173" cy="3193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0" idx="6"/>
            <a:endCxn id="29" idx="2"/>
          </p:cNvCxnSpPr>
          <p:nvPr/>
        </p:nvCxnSpPr>
        <p:spPr>
          <a:xfrm flipV="1">
            <a:off x="6879957" y="4716006"/>
            <a:ext cx="419745" cy="697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9" idx="6"/>
            <a:endCxn id="28" idx="2"/>
          </p:cNvCxnSpPr>
          <p:nvPr/>
        </p:nvCxnSpPr>
        <p:spPr>
          <a:xfrm>
            <a:off x="7375902" y="4716006"/>
            <a:ext cx="289302" cy="464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8" idx="5"/>
            <a:endCxn id="27" idx="0"/>
          </p:cNvCxnSpPr>
          <p:nvPr/>
        </p:nvCxnSpPr>
        <p:spPr>
          <a:xfrm>
            <a:off x="7730245" y="4789441"/>
            <a:ext cx="217157" cy="2552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5" idx="6"/>
            <a:endCxn id="26" idx="2"/>
          </p:cNvCxnSpPr>
          <p:nvPr/>
        </p:nvCxnSpPr>
        <p:spPr>
          <a:xfrm flipV="1">
            <a:off x="7071102" y="5311398"/>
            <a:ext cx="457200" cy="309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26" idx="7"/>
            <a:endCxn id="27" idx="4"/>
          </p:cNvCxnSpPr>
          <p:nvPr/>
        </p:nvCxnSpPr>
        <p:spPr>
          <a:xfrm flipV="1">
            <a:off x="7593343" y="5120898"/>
            <a:ext cx="354059" cy="1635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53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2</a:t>
            </a:r>
            <a:r>
              <a:rPr lang="en-US" u="sng" dirty="0" smtClean="0">
                <a:sym typeface="Symbol"/>
              </a:rPr>
              <a:t>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Instead of trying to compute a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using distances on the surface, compute a regular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and look at its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restriction to the surface.</a:t>
            </a:r>
          </a:p>
        </p:txBody>
      </p:sp>
      <p:sp>
        <p:nvSpPr>
          <p:cNvPr id="69" name="Freeform 68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8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2</a:t>
            </a:r>
            <a:r>
              <a:rPr lang="en-US" u="sng" dirty="0" smtClean="0">
                <a:sym typeface="Symbol"/>
              </a:rPr>
              <a:t>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Instead of trying to compute a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using distances on the surface, compute a regular </a:t>
            </a:r>
            <a:r>
              <a:rPr lang="en-US" dirty="0" err="1" smtClean="0">
                <a:sym typeface="Symbol"/>
              </a:rPr>
              <a:t>Voronoi</a:t>
            </a:r>
            <a:r>
              <a:rPr lang="en-US" dirty="0" smtClean="0">
                <a:sym typeface="Symbol"/>
              </a:rPr>
              <a:t> Diagram and look at its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restriction to the surface.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57" name="Straight Connector 56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36" name="Straight Connector 35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Freeform 39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850251" y="5166102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803757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598404" y="63478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6301353" y="61334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7018149" y="61179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7581255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8039745" y="566979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7985502" y="628714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7483098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2</a:t>
            </a:r>
            <a:r>
              <a:rPr lang="en-US" u="sng" dirty="0" smtClean="0">
                <a:sym typeface="Symbol"/>
              </a:rPr>
              <a:t>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Instead of trying to compute a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using distances on the surface, compute a regular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and look at its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restriction to the surface.</a:t>
            </a:r>
          </a:p>
          <a:p>
            <a:pPr lvl="1"/>
            <a:r>
              <a:rPr lang="en-US" sz="2400" dirty="0" smtClean="0">
                <a:sym typeface="Symbol"/>
              </a:rPr>
              <a:t>Add a Delaunay edge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smtClean="0">
                <a:sym typeface="Symbol"/>
              </a:rPr>
              <a:t> 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 meet</a:t>
            </a:r>
            <a:br>
              <a:rPr lang="en-US" sz="2400" dirty="0" smtClean="0">
                <a:sym typeface="Symbol"/>
              </a:rPr>
            </a:b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</a:p>
          <a:p>
            <a:pPr lvl="1"/>
            <a:r>
              <a:rPr lang="en-US" sz="2400" dirty="0" smtClean="0">
                <a:sym typeface="Symbol"/>
              </a:rPr>
              <a:t>Add a Delaunay triangle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’,</a:t>
            </a:r>
            <a:r>
              <a:rPr lang="en-US" sz="2400" i="1" dirty="0" err="1" smtClean="0">
                <a:sym typeface="Symbol"/>
              </a:rPr>
              <a:t>p’’</a:t>
            </a:r>
            <a:r>
              <a:rPr lang="en-US" sz="2400" dirty="0" err="1" smtClean="0">
                <a:sym typeface="Symbol"/>
              </a:rPr>
              <a:t>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i="1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</a:t>
            </a:r>
            <a:br>
              <a:rPr lang="en-US" sz="2400" dirty="0" smtClean="0">
                <a:sym typeface="Symbol"/>
              </a:rPr>
            </a:br>
            <a:r>
              <a:rPr lang="en-US" sz="2400" dirty="0" smtClean="0">
                <a:sym typeface="Symbol"/>
              </a:rPr>
              <a:t>meet </a:t>
            </a: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  <a:r>
              <a:rPr lang="en-US" sz="2400" dirty="0">
                <a:sym typeface="Symbol"/>
              </a:rPr>
              <a:t/>
            </a:r>
            <a:br>
              <a:rPr lang="en-US" sz="2400" dirty="0">
                <a:sym typeface="Symbol"/>
              </a:rPr>
            </a:br>
            <a:endParaRPr lang="en-US" sz="2400" dirty="0" smtClean="0">
              <a:sym typeface="Symbol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104" name="Straight Connector 103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Group 104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3" name="Freeform 122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6850251" y="5166102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803757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6598404" y="63478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6301353" y="61334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7018149" y="61179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7581255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8039745" y="566979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7985502" y="628714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7483098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143" name="Straight Connector 142"/>
            <p:cNvCxnSpPr>
              <a:stCxn id="150" idx="5"/>
              <a:endCxn id="151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153" idx="6"/>
              <a:endCxn id="170" idx="4"/>
            </p:cNvCxnSpPr>
            <p:nvPr/>
          </p:nvCxnSpPr>
          <p:spPr>
            <a:xfrm flipV="1">
              <a:off x="6553200" y="6248400"/>
              <a:ext cx="190500" cy="26670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>
              <a:stCxn id="170" idx="1"/>
              <a:endCxn id="149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>
              <a:stCxn id="151" idx="6"/>
              <a:endCxn id="155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7" name="Group 146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149" name="Oval 148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7" name="Straight Connector 156"/>
              <p:cNvCxnSpPr>
                <a:stCxn id="149" idx="5"/>
                <a:endCxn id="150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>
                <a:stCxn id="170" idx="7"/>
                <a:endCxn id="151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stCxn id="150" idx="3"/>
                <a:endCxn id="170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>
                <a:endCxn id="151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>
                <a:stCxn id="156" idx="1"/>
                <a:endCxn id="170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>
                <a:stCxn id="154" idx="0"/>
                <a:endCxn id="151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>
                <a:stCxn id="152" idx="3"/>
                <a:endCxn id="151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>
                <a:stCxn id="150" idx="6"/>
                <a:endCxn id="152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stCxn id="153" idx="0"/>
                <a:endCxn id="149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stCxn id="153" idx="5"/>
                <a:endCxn id="156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>
                <a:stCxn id="156" idx="6"/>
                <a:endCxn id="154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>
                <a:stCxn id="154" idx="7"/>
                <a:endCxn id="155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>
                <a:stCxn id="155" idx="0"/>
                <a:endCxn id="152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8" name="Straight Connector 147"/>
            <p:cNvCxnSpPr>
              <a:stCxn id="152" idx="1"/>
              <a:endCxn id="149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Connector 170"/>
          <p:cNvCxnSpPr>
            <a:stCxn id="153" idx="0"/>
            <a:endCxn id="170" idx="2"/>
          </p:cNvCxnSpPr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val 171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2</a:t>
            </a:r>
            <a:r>
              <a:rPr lang="en-US" u="sng" dirty="0" smtClean="0">
                <a:sym typeface="Symbol"/>
              </a:rPr>
              <a:t>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Instead of trying to compute a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using distances on the surface, compute a regular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and look at its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restriction to the surface.</a:t>
            </a:r>
          </a:p>
          <a:p>
            <a:pPr lvl="1"/>
            <a:r>
              <a:rPr lang="en-US" sz="2400" dirty="0" smtClean="0">
                <a:sym typeface="Symbol"/>
              </a:rPr>
              <a:t>Add a Delaunay edge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smtClean="0">
                <a:sym typeface="Symbol"/>
              </a:rPr>
              <a:t> 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 meet</a:t>
            </a:r>
            <a:br>
              <a:rPr lang="en-US" sz="2400" dirty="0" smtClean="0">
                <a:sym typeface="Symbol"/>
              </a:rPr>
            </a:b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</a:p>
          <a:p>
            <a:pPr lvl="1"/>
            <a:r>
              <a:rPr lang="en-US" sz="2400" dirty="0" smtClean="0">
                <a:sym typeface="Symbol"/>
              </a:rPr>
              <a:t>Add a Delaunay triangle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’,</a:t>
            </a:r>
            <a:r>
              <a:rPr lang="en-US" sz="2400" i="1" dirty="0" err="1" smtClean="0">
                <a:sym typeface="Symbol"/>
              </a:rPr>
              <a:t>p’’</a:t>
            </a:r>
            <a:r>
              <a:rPr lang="en-US" sz="2400" dirty="0" err="1" smtClean="0">
                <a:sym typeface="Symbol"/>
              </a:rPr>
              <a:t>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i="1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</a:t>
            </a:r>
            <a:br>
              <a:rPr lang="en-US" sz="2400" dirty="0" smtClean="0">
                <a:sym typeface="Symbol"/>
              </a:rPr>
            </a:br>
            <a:r>
              <a:rPr lang="en-US" sz="2400" dirty="0" smtClean="0">
                <a:sym typeface="Symbol"/>
              </a:rPr>
              <a:t>meet </a:t>
            </a: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  <a:r>
              <a:rPr lang="en-US" sz="2400" dirty="0">
                <a:sym typeface="Symbol"/>
              </a:rPr>
              <a:t/>
            </a:r>
            <a:br>
              <a:rPr lang="en-US" sz="2400" dirty="0">
                <a:sym typeface="Symbol"/>
              </a:rPr>
            </a:br>
            <a:endParaRPr lang="en-US" sz="2400" dirty="0" smtClean="0">
              <a:sym typeface="Symbo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57" name="Straight Connector 56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36" name="Straight Connector 35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Freeform 39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850251" y="5166102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6803757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598404" y="63478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6301353" y="61334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7018149" y="61179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7581255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8039745" y="566979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7985502" y="628714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7483098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75" name="Straight Connector 74"/>
            <p:cNvCxnSpPr>
              <a:stCxn id="82" idx="5"/>
              <a:endCxn id="83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85" idx="6"/>
              <a:endCxn id="86" idx="4"/>
            </p:cNvCxnSpPr>
            <p:nvPr/>
          </p:nvCxnSpPr>
          <p:spPr>
            <a:xfrm flipV="1">
              <a:off x="6553200" y="6248400"/>
              <a:ext cx="190500" cy="26670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86" idx="1"/>
              <a:endCxn id="81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83" idx="6"/>
              <a:endCxn id="88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81" idx="5"/>
                <a:endCxn id="82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stCxn id="86" idx="7"/>
                <a:endCxn id="83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>
                <a:stCxn id="82" idx="3"/>
                <a:endCxn id="86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>
                <a:endCxn id="83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>
                <a:stCxn id="89" idx="1"/>
                <a:endCxn id="86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7" idx="0"/>
                <a:endCxn id="83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>
                <a:stCxn id="84" idx="3"/>
                <a:endCxn id="83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stCxn id="82" idx="6"/>
                <a:endCxn id="84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>
                <a:stCxn id="85" idx="0"/>
                <a:endCxn id="81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>
                <a:stCxn id="85" idx="5"/>
                <a:endCxn id="89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>
                <a:stCxn id="89" idx="6"/>
                <a:endCxn id="87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>
                <a:stCxn id="87" idx="7"/>
                <a:endCxn id="88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>
                <a:stCxn id="88" idx="0"/>
                <a:endCxn id="84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0" name="Straight Connector 79"/>
            <p:cNvCxnSpPr>
              <a:stCxn id="84" idx="1"/>
              <a:endCxn id="81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533400" y="2819400"/>
            <a:ext cx="7023870" cy="1754326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Note</a:t>
            </a:r>
            <a:r>
              <a:rPr lang="en-US" sz="2800" dirty="0" smtClean="0"/>
              <a:t>:</a:t>
            </a:r>
          </a:p>
          <a:p>
            <a:pPr indent="169863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regions of the vertices of a Delaunay edge meet</a:t>
            </a:r>
            <a:br>
              <a:rPr lang="en-US" sz="2000" dirty="0" smtClean="0"/>
            </a:br>
            <a:r>
              <a:rPr lang="en-US" sz="2000" u="sng" dirty="0" smtClean="0"/>
              <a:t>on the surface</a:t>
            </a:r>
            <a:r>
              <a:rPr lang="en-US" sz="2000" dirty="0" smtClean="0"/>
              <a:t> </a:t>
            </a:r>
            <a:r>
              <a:rPr lang="en-US" sz="2000" dirty="0" err="1" smtClean="0"/>
              <a:t>iff</a:t>
            </a:r>
            <a:r>
              <a:rPr lang="en-US" sz="2000" dirty="0" smtClean="0"/>
              <a:t>. the dual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face intersects the surface.</a:t>
            </a:r>
          </a:p>
          <a:p>
            <a:pPr indent="231775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regions of the vertices of a Delaunay triangle </a:t>
            </a:r>
            <a:r>
              <a:rPr lang="en-US" sz="2000" dirty="0" err="1" smtClean="0"/>
              <a:t>mee</a:t>
            </a:r>
            <a:r>
              <a:rPr lang="en-US" sz="2000" dirty="0" smtClean="0"/>
              <a:t> </a:t>
            </a:r>
            <a:r>
              <a:rPr lang="en-US" sz="2000" u="sng" dirty="0" smtClean="0"/>
              <a:t>on the surface</a:t>
            </a:r>
            <a:r>
              <a:rPr lang="en-US" sz="2000" dirty="0" smtClean="0"/>
              <a:t> </a:t>
            </a:r>
            <a:r>
              <a:rPr lang="en-US" sz="2000" dirty="0" err="1" smtClean="0"/>
              <a:t>iff</a:t>
            </a:r>
            <a:r>
              <a:rPr lang="en-US" sz="2000" dirty="0" smtClean="0"/>
              <a:t>. The dual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edge intersects the surface.</a:t>
            </a:r>
            <a:endParaRPr lang="en-US" sz="2000" dirty="0"/>
          </a:p>
        </p:txBody>
      </p:sp>
      <p:cxnSp>
        <p:nvCxnSpPr>
          <p:cNvPr id="103" name="Straight Connector 102"/>
          <p:cNvCxnSpPr>
            <a:stCxn id="85" idx="0"/>
            <a:endCxn id="86" idx="2"/>
          </p:cNvCxnSpPr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Delaunay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u="sng" dirty="0">
                <a:sym typeface="Symbol"/>
              </a:rPr>
              <a:t> (Take 2</a:t>
            </a:r>
            <a:r>
              <a:rPr lang="en-US" u="sng" dirty="0" smtClean="0">
                <a:sym typeface="Symbol"/>
              </a:rPr>
              <a:t>)</a:t>
            </a:r>
            <a:r>
              <a:rPr lang="en-US" dirty="0" smtClean="0">
                <a:sym typeface="Symbol"/>
              </a:rPr>
              <a:t>: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Instead of trying to compute a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using distances on the surface, compute a regular </a:t>
            </a:r>
            <a:r>
              <a:rPr lang="en-US" dirty="0" err="1">
                <a:sym typeface="Symbol"/>
              </a:rPr>
              <a:t>Voronoi</a:t>
            </a:r>
            <a:r>
              <a:rPr lang="en-US" dirty="0">
                <a:sym typeface="Symbol"/>
              </a:rPr>
              <a:t> Diagram and look at its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restriction to the surface.</a:t>
            </a:r>
          </a:p>
          <a:p>
            <a:pPr lvl="1"/>
            <a:r>
              <a:rPr lang="en-US" sz="2400" dirty="0" smtClean="0">
                <a:sym typeface="Symbol"/>
              </a:rPr>
              <a:t>Add a Delaunay edge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smtClean="0">
                <a:sym typeface="Symbol"/>
              </a:rPr>
              <a:t> 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 meet</a:t>
            </a:r>
            <a:br>
              <a:rPr lang="en-US" sz="2400" dirty="0" smtClean="0">
                <a:sym typeface="Symbol"/>
              </a:rPr>
            </a:b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</a:p>
          <a:p>
            <a:pPr lvl="1"/>
            <a:r>
              <a:rPr lang="en-US" sz="2400" dirty="0" smtClean="0">
                <a:sym typeface="Symbol"/>
              </a:rPr>
              <a:t>Add a Delaunay triangle between vertices</a:t>
            </a:r>
            <a:br>
              <a:rPr lang="en-US" sz="2400" dirty="0" smtClean="0">
                <a:sym typeface="Symbol"/>
              </a:rPr>
            </a:b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,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err="1" smtClean="0">
                <a:sym typeface="Symbol"/>
              </a:rPr>
              <a:t>’,</a:t>
            </a:r>
            <a:r>
              <a:rPr lang="en-US" sz="2400" i="1" dirty="0" err="1" smtClean="0">
                <a:sym typeface="Symbol"/>
              </a:rPr>
              <a:t>p’’</a:t>
            </a:r>
            <a:r>
              <a:rPr lang="en-US" sz="2400" dirty="0" err="1" smtClean="0">
                <a:sym typeface="Symbol"/>
              </a:rPr>
              <a:t>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i="1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if their </a:t>
            </a:r>
            <a:r>
              <a:rPr lang="en-US" sz="2400" dirty="0" err="1" smtClean="0">
                <a:sym typeface="Symbol"/>
              </a:rPr>
              <a:t>Voronoi</a:t>
            </a:r>
            <a:r>
              <a:rPr lang="en-US" sz="2400" dirty="0" smtClean="0">
                <a:sym typeface="Symbol"/>
              </a:rPr>
              <a:t> regions</a:t>
            </a:r>
            <a:br>
              <a:rPr lang="en-US" sz="2400" dirty="0" smtClean="0">
                <a:sym typeface="Symbol"/>
              </a:rPr>
            </a:br>
            <a:r>
              <a:rPr lang="en-US" sz="2400" dirty="0" smtClean="0">
                <a:sym typeface="Symbol"/>
              </a:rPr>
              <a:t>meet </a:t>
            </a:r>
            <a:r>
              <a:rPr lang="en-US" sz="2400" u="sng" dirty="0" smtClean="0">
                <a:sym typeface="Symbol"/>
              </a:rPr>
              <a:t>on the surface</a:t>
            </a:r>
            <a:r>
              <a:rPr lang="en-US" sz="2400" dirty="0" smtClean="0">
                <a:sym typeface="Symbol"/>
              </a:rPr>
              <a:t>.</a:t>
            </a:r>
          </a:p>
        </p:txBody>
      </p:sp>
      <p:sp>
        <p:nvSpPr>
          <p:cNvPr id="40" name="Freeform 39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>
            <a:stCxn id="85" idx="6"/>
          </p:cNvCxnSpPr>
          <p:nvPr/>
        </p:nvCxnSpPr>
        <p:spPr>
          <a:xfrm flipV="1">
            <a:off x="6553200" y="62484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>
            <a:stCxn id="81" idx="5"/>
            <a:endCxn id="82" idx="1"/>
          </p:cNvCxnSpPr>
          <p:nvPr/>
        </p:nvCxnSpPr>
        <p:spPr>
          <a:xfrm rot="16200000" flipH="1">
            <a:off x="6694441" y="5018041"/>
            <a:ext cx="250918" cy="55571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83" idx="2"/>
          </p:cNvCxnSpPr>
          <p:nvPr/>
        </p:nvCxnSpPr>
        <p:spPr>
          <a:xfrm rot="5400000" flipH="1" flipV="1">
            <a:off x="6980191" y="5848351"/>
            <a:ext cx="125459" cy="54455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82" idx="3"/>
          </p:cNvCxnSpPr>
          <p:nvPr/>
        </p:nvCxnSpPr>
        <p:spPr>
          <a:xfrm rot="5400000">
            <a:off x="6580141" y="5665741"/>
            <a:ext cx="708118" cy="32711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84" idx="3"/>
            <a:endCxn id="83" idx="7"/>
          </p:cNvCxnSpPr>
          <p:nvPr/>
        </p:nvCxnSpPr>
        <p:spPr>
          <a:xfrm rot="5400000">
            <a:off x="7342141" y="5513341"/>
            <a:ext cx="555718" cy="47951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89" idx="6"/>
            <a:endCxn id="87" idx="3"/>
          </p:cNvCxnSpPr>
          <p:nvPr/>
        </p:nvCxnSpPr>
        <p:spPr>
          <a:xfrm flipV="1">
            <a:off x="7239000" y="6618241"/>
            <a:ext cx="544559" cy="4925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87" idx="7"/>
            <a:endCxn id="88" idx="4"/>
          </p:cNvCxnSpPr>
          <p:nvPr/>
        </p:nvCxnSpPr>
        <p:spPr>
          <a:xfrm flipV="1">
            <a:off x="7837441" y="6019800"/>
            <a:ext cx="277859" cy="54455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88" idx="0"/>
            <a:endCxn id="84" idx="5"/>
          </p:cNvCxnSpPr>
          <p:nvPr/>
        </p:nvCxnSpPr>
        <p:spPr>
          <a:xfrm flipH="1" flipV="1">
            <a:off x="7913641" y="5475241"/>
            <a:ext cx="201659" cy="46835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33400" y="2819400"/>
            <a:ext cx="7023870" cy="1754326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Note</a:t>
            </a:r>
            <a:r>
              <a:rPr lang="en-US" sz="2800" dirty="0" smtClean="0"/>
              <a:t>:</a:t>
            </a:r>
          </a:p>
          <a:p>
            <a:pPr indent="169863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regions of the vertices of a Delaunay edge meet</a:t>
            </a:r>
            <a:br>
              <a:rPr lang="en-US" sz="2000" dirty="0" smtClean="0"/>
            </a:br>
            <a:r>
              <a:rPr lang="en-US" sz="2000" u="sng" dirty="0" smtClean="0"/>
              <a:t>on the surface</a:t>
            </a:r>
            <a:r>
              <a:rPr lang="en-US" sz="2000" dirty="0" smtClean="0"/>
              <a:t> </a:t>
            </a:r>
            <a:r>
              <a:rPr lang="en-US" sz="2000" dirty="0" err="1" smtClean="0"/>
              <a:t>iff</a:t>
            </a:r>
            <a:r>
              <a:rPr lang="en-US" sz="2000" dirty="0" smtClean="0"/>
              <a:t>. the dual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face intersects the surface.</a:t>
            </a:r>
          </a:p>
          <a:p>
            <a:pPr indent="231775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regions of the vertices of a Delaunay triangle </a:t>
            </a:r>
            <a:r>
              <a:rPr lang="en-US" sz="2000" dirty="0" err="1" smtClean="0"/>
              <a:t>mee</a:t>
            </a:r>
            <a:r>
              <a:rPr lang="en-US" sz="2000" dirty="0" smtClean="0"/>
              <a:t> </a:t>
            </a:r>
            <a:r>
              <a:rPr lang="en-US" sz="2000" u="sng" dirty="0" smtClean="0"/>
              <a:t>on the surface</a:t>
            </a:r>
            <a:r>
              <a:rPr lang="en-US" sz="2000" dirty="0" smtClean="0"/>
              <a:t> </a:t>
            </a:r>
            <a:r>
              <a:rPr lang="en-US" sz="2000" dirty="0" err="1" smtClean="0"/>
              <a:t>iff</a:t>
            </a:r>
            <a:r>
              <a:rPr lang="en-US" sz="2000" dirty="0" smtClean="0"/>
              <a:t>. The dual </a:t>
            </a:r>
            <a:r>
              <a:rPr lang="en-US" sz="2000" dirty="0" err="1" smtClean="0"/>
              <a:t>Voronoi</a:t>
            </a:r>
            <a:r>
              <a:rPr lang="en-US" sz="2000" dirty="0" smtClean="0"/>
              <a:t> edge intersects the surface.</a:t>
            </a:r>
            <a:endParaRPr lang="en-US" sz="2000" dirty="0"/>
          </a:p>
        </p:txBody>
      </p:sp>
      <p:cxnSp>
        <p:nvCxnSpPr>
          <p:cNvPr id="103" name="Straight Connector 102"/>
          <p:cNvCxnSpPr>
            <a:stCxn id="85" idx="0"/>
          </p:cNvCxnSpPr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228600" y="4343400"/>
            <a:ext cx="5943601" cy="83099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Note that there is (still) no guarantee that the restricted Delaunay Triangulation is manifold.</a:t>
            </a:r>
            <a:endParaRPr lang="en-US" sz="2400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6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Properties of a mesh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Voronoi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Diagrams &amp; Delaunay Triangulations</a:t>
            </a:r>
          </a:p>
          <a:p>
            <a:r>
              <a:rPr lang="en-US" dirty="0" smtClean="0"/>
              <a:t>Triangle-Based </a:t>
            </a:r>
            <a:r>
              <a:rPr lang="en-US" dirty="0" err="1" smtClean="0"/>
              <a:t>Remeshing</a:t>
            </a:r>
            <a:endParaRPr lang="en-US" dirty="0" smtClean="0"/>
          </a:p>
          <a:p>
            <a:pPr lvl="1"/>
            <a:r>
              <a:rPr lang="en-US" dirty="0" smtClean="0"/>
              <a:t>Restricted Delaunay</a:t>
            </a:r>
          </a:p>
          <a:p>
            <a:pPr lvl="1"/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287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Use the restricted Delaunay Triangulation, to triangulate the points </a:t>
            </a:r>
            <a:r>
              <a:rPr lang="en-US" i="1" dirty="0" smtClean="0"/>
              <a:t>P</a:t>
            </a:r>
            <a:r>
              <a:rPr lang="en-US" dirty="0" smtClean="0">
                <a:sym typeface="Symbol"/>
              </a:rPr>
              <a:t></a:t>
            </a:r>
            <a:r>
              <a:rPr lang="en-US" i="1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.</a:t>
            </a:r>
          </a:p>
          <a:p>
            <a:pPr marL="0" indent="0">
              <a:buNone/>
            </a:pPr>
            <a:r>
              <a:rPr lang="en-US" u="sng" dirty="0" smtClean="0">
                <a:sym typeface="Symbol"/>
              </a:rPr>
              <a:t>Approach</a:t>
            </a:r>
            <a:r>
              <a:rPr lang="en-US" dirty="0" smtClean="0">
                <a:sym typeface="Symbol"/>
              </a:rPr>
              <a:t>:</a:t>
            </a:r>
            <a:endParaRPr lang="en-US" dirty="0" smtClean="0">
              <a:sym typeface="Symbol"/>
            </a:endParaRPr>
          </a:p>
          <a:p>
            <a:pPr marL="57150" indent="0">
              <a:buNone/>
            </a:pPr>
            <a:r>
              <a:rPr lang="en-US" dirty="0" smtClean="0"/>
              <a:t>Ensure that the complex is manifold by inserting a additional points when it is not.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0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/>
              <a:t>Quad to triangles</a:t>
            </a: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3782060" y="2819400"/>
            <a:ext cx="2161540" cy="1752600"/>
            <a:chOff x="1295400" y="2819400"/>
            <a:chExt cx="2819400" cy="2286000"/>
          </a:xfrm>
        </p:grpSpPr>
        <p:sp>
          <p:nvSpPr>
            <p:cNvPr id="4" name="Oval 3"/>
            <p:cNvSpPr>
              <a:spLocks noChangeAspect="1"/>
            </p:cNvSpPr>
            <p:nvPr/>
          </p:nvSpPr>
          <p:spPr>
            <a:xfrm>
              <a:off x="12954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2209800" y="4800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2514600" y="3886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2590800" y="3280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1828800" y="2819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35814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2971800" y="5033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9" idx="4"/>
              <a:endCxn id="8" idx="0"/>
            </p:cNvCxnSpPr>
            <p:nvPr/>
          </p:nvCxnSpPr>
          <p:spPr>
            <a:xfrm flipH="1">
              <a:off x="2246000" y="3958600"/>
              <a:ext cx="304800" cy="84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9" idx="5"/>
              <a:endCxn id="14" idx="1"/>
            </p:cNvCxnSpPr>
            <p:nvPr/>
          </p:nvCxnSpPr>
          <p:spPr>
            <a:xfrm>
              <a:off x="2576397" y="3947997"/>
              <a:ext cx="939406" cy="867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8" idx="5"/>
              <a:endCxn id="15" idx="2"/>
            </p:cNvCxnSpPr>
            <p:nvPr/>
          </p:nvCxnSpPr>
          <p:spPr>
            <a:xfrm>
              <a:off x="2271597" y="4862397"/>
              <a:ext cx="700203" cy="206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4" idx="3"/>
              <a:endCxn id="15" idx="6"/>
            </p:cNvCxnSpPr>
            <p:nvPr/>
          </p:nvCxnSpPr>
          <p:spPr>
            <a:xfrm flipH="1">
              <a:off x="3044200" y="4866197"/>
              <a:ext cx="471603" cy="203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9" idx="2"/>
              <a:endCxn id="4" idx="6"/>
            </p:cNvCxnSpPr>
            <p:nvPr/>
          </p:nvCxnSpPr>
          <p:spPr>
            <a:xfrm flipH="1" flipV="1">
              <a:off x="1367800" y="3693800"/>
              <a:ext cx="1146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7" idx="1"/>
              <a:endCxn id="4" idx="4"/>
            </p:cNvCxnSpPr>
            <p:nvPr/>
          </p:nvCxnSpPr>
          <p:spPr>
            <a:xfrm flipH="1" flipV="1">
              <a:off x="1331600" y="3730000"/>
              <a:ext cx="126803" cy="1085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7" idx="6"/>
              <a:endCxn id="8" idx="2"/>
            </p:cNvCxnSpPr>
            <p:nvPr/>
          </p:nvCxnSpPr>
          <p:spPr>
            <a:xfrm flipV="1">
              <a:off x="1520200" y="4836800"/>
              <a:ext cx="689600" cy="3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1" idx="3"/>
              <a:endCxn id="4" idx="0"/>
            </p:cNvCxnSpPr>
            <p:nvPr/>
          </p:nvCxnSpPr>
          <p:spPr>
            <a:xfrm flipH="1">
              <a:off x="1331600" y="2881197"/>
              <a:ext cx="507803" cy="776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0" idx="1"/>
              <a:endCxn id="11" idx="6"/>
            </p:cNvCxnSpPr>
            <p:nvPr/>
          </p:nvCxnSpPr>
          <p:spPr>
            <a:xfrm flipH="1" flipV="1">
              <a:off x="1901200" y="2855600"/>
              <a:ext cx="700203" cy="435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0" idx="4"/>
              <a:endCxn id="9" idx="0"/>
            </p:cNvCxnSpPr>
            <p:nvPr/>
          </p:nvCxnSpPr>
          <p:spPr>
            <a:xfrm flipH="1">
              <a:off x="2550800" y="3352800"/>
              <a:ext cx="76200" cy="53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3" idx="2"/>
              <a:endCxn id="9" idx="6"/>
            </p:cNvCxnSpPr>
            <p:nvPr/>
          </p:nvCxnSpPr>
          <p:spPr>
            <a:xfrm flipH="1">
              <a:off x="2587000" y="3617600"/>
              <a:ext cx="12230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2" idx="4"/>
              <a:endCxn id="13" idx="0"/>
            </p:cNvCxnSpPr>
            <p:nvPr/>
          </p:nvCxnSpPr>
          <p:spPr>
            <a:xfrm>
              <a:off x="3617600" y="3044200"/>
              <a:ext cx="2286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10" idx="6"/>
              <a:endCxn id="12" idx="2"/>
            </p:cNvCxnSpPr>
            <p:nvPr/>
          </p:nvCxnSpPr>
          <p:spPr>
            <a:xfrm flipV="1">
              <a:off x="2663200" y="3008000"/>
              <a:ext cx="918200" cy="3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14" idx="7"/>
              <a:endCxn id="58" idx="3"/>
            </p:cNvCxnSpPr>
            <p:nvPr/>
          </p:nvCxnSpPr>
          <p:spPr>
            <a:xfrm flipV="1">
              <a:off x="3566997" y="4405197"/>
              <a:ext cx="486006" cy="409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4042400" y="4343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>
              <a:stCxn id="58" idx="0"/>
              <a:endCxn id="13" idx="5"/>
            </p:cNvCxnSpPr>
            <p:nvPr/>
          </p:nvCxnSpPr>
          <p:spPr>
            <a:xfrm flipH="1" flipV="1">
              <a:off x="3871797" y="3643197"/>
              <a:ext cx="206803" cy="7002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7" idx="7"/>
              <a:endCxn id="9" idx="3"/>
            </p:cNvCxnSpPr>
            <p:nvPr/>
          </p:nvCxnSpPr>
          <p:spPr>
            <a:xfrm flipV="1">
              <a:off x="1509597" y="3947997"/>
              <a:ext cx="1015606" cy="867006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4" idx="7"/>
              <a:endCxn id="10" idx="3"/>
            </p:cNvCxnSpPr>
            <p:nvPr/>
          </p:nvCxnSpPr>
          <p:spPr>
            <a:xfrm flipV="1">
              <a:off x="1357197" y="3342197"/>
              <a:ext cx="1244206" cy="326006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0" idx="5"/>
              <a:endCxn id="13" idx="1"/>
            </p:cNvCxnSpPr>
            <p:nvPr/>
          </p:nvCxnSpPr>
          <p:spPr>
            <a:xfrm>
              <a:off x="2652597" y="3342197"/>
              <a:ext cx="1168006" cy="249806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4" idx="7"/>
              <a:endCxn id="13" idx="4"/>
            </p:cNvCxnSpPr>
            <p:nvPr/>
          </p:nvCxnSpPr>
          <p:spPr>
            <a:xfrm flipV="1">
              <a:off x="3566997" y="3653800"/>
              <a:ext cx="279203" cy="1161203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14" idx="2"/>
              <a:endCxn id="8" idx="6"/>
            </p:cNvCxnSpPr>
            <p:nvPr/>
          </p:nvCxnSpPr>
          <p:spPr>
            <a:xfrm flipH="1" flipV="1">
              <a:off x="2282200" y="4836800"/>
              <a:ext cx="1223000" cy="380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838200" y="2819400"/>
            <a:ext cx="2161540" cy="1752600"/>
            <a:chOff x="1295400" y="2819400"/>
            <a:chExt cx="2819400" cy="2286000"/>
          </a:xfrm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12954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2209800" y="4800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2514600" y="3886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2590800" y="3280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828800" y="2819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5814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2971800" y="5033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/>
            <p:cNvCxnSpPr>
              <a:stCxn id="59" idx="4"/>
              <a:endCxn id="56" idx="0"/>
            </p:cNvCxnSpPr>
            <p:nvPr/>
          </p:nvCxnSpPr>
          <p:spPr>
            <a:xfrm flipH="1">
              <a:off x="2246000" y="3958600"/>
              <a:ext cx="304800" cy="84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59" idx="5"/>
              <a:endCxn id="65" idx="1"/>
            </p:cNvCxnSpPr>
            <p:nvPr/>
          </p:nvCxnSpPr>
          <p:spPr>
            <a:xfrm>
              <a:off x="2576397" y="3947997"/>
              <a:ext cx="939406" cy="867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56" idx="5"/>
              <a:endCxn id="66" idx="2"/>
            </p:cNvCxnSpPr>
            <p:nvPr/>
          </p:nvCxnSpPr>
          <p:spPr>
            <a:xfrm>
              <a:off x="2271597" y="4862397"/>
              <a:ext cx="700203" cy="206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5" idx="3"/>
              <a:endCxn id="66" idx="6"/>
            </p:cNvCxnSpPr>
            <p:nvPr/>
          </p:nvCxnSpPr>
          <p:spPr>
            <a:xfrm flipH="1">
              <a:off x="3044200" y="4866197"/>
              <a:ext cx="471603" cy="203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53" idx="6"/>
            </p:cNvCxnSpPr>
            <p:nvPr/>
          </p:nvCxnSpPr>
          <p:spPr>
            <a:xfrm flipH="1" flipV="1">
              <a:off x="1367800" y="3693800"/>
              <a:ext cx="1146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55" idx="1"/>
              <a:endCxn id="53" idx="4"/>
            </p:cNvCxnSpPr>
            <p:nvPr/>
          </p:nvCxnSpPr>
          <p:spPr>
            <a:xfrm flipH="1" flipV="1">
              <a:off x="1331600" y="3730000"/>
              <a:ext cx="126803" cy="10850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55" idx="6"/>
              <a:endCxn id="56" idx="2"/>
            </p:cNvCxnSpPr>
            <p:nvPr/>
          </p:nvCxnSpPr>
          <p:spPr>
            <a:xfrm flipV="1">
              <a:off x="1520200" y="4836800"/>
              <a:ext cx="689600" cy="3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2" idx="3"/>
              <a:endCxn id="53" idx="0"/>
            </p:cNvCxnSpPr>
            <p:nvPr/>
          </p:nvCxnSpPr>
          <p:spPr>
            <a:xfrm flipH="1">
              <a:off x="1331600" y="2881197"/>
              <a:ext cx="507803" cy="776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60" idx="1"/>
              <a:endCxn id="62" idx="6"/>
            </p:cNvCxnSpPr>
            <p:nvPr/>
          </p:nvCxnSpPr>
          <p:spPr>
            <a:xfrm flipH="1" flipV="1">
              <a:off x="1901200" y="2855600"/>
              <a:ext cx="700203" cy="435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60" idx="4"/>
              <a:endCxn id="59" idx="0"/>
            </p:cNvCxnSpPr>
            <p:nvPr/>
          </p:nvCxnSpPr>
          <p:spPr>
            <a:xfrm flipH="1">
              <a:off x="2550800" y="3352800"/>
              <a:ext cx="76200" cy="53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64" idx="2"/>
              <a:endCxn id="59" idx="6"/>
            </p:cNvCxnSpPr>
            <p:nvPr/>
          </p:nvCxnSpPr>
          <p:spPr>
            <a:xfrm flipH="1">
              <a:off x="2587000" y="3617600"/>
              <a:ext cx="122300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63" idx="4"/>
              <a:endCxn id="64" idx="0"/>
            </p:cNvCxnSpPr>
            <p:nvPr/>
          </p:nvCxnSpPr>
          <p:spPr>
            <a:xfrm>
              <a:off x="3617600" y="3044200"/>
              <a:ext cx="2286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60" idx="6"/>
              <a:endCxn id="63" idx="2"/>
            </p:cNvCxnSpPr>
            <p:nvPr/>
          </p:nvCxnSpPr>
          <p:spPr>
            <a:xfrm flipV="1">
              <a:off x="2663200" y="3008000"/>
              <a:ext cx="918200" cy="3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stCxn id="65" idx="7"/>
              <a:endCxn id="81" idx="3"/>
            </p:cNvCxnSpPr>
            <p:nvPr/>
          </p:nvCxnSpPr>
          <p:spPr>
            <a:xfrm flipV="1">
              <a:off x="3566997" y="4405197"/>
              <a:ext cx="486006" cy="409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4042400" y="4343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>
              <a:stCxn id="81" idx="0"/>
              <a:endCxn id="64" idx="5"/>
            </p:cNvCxnSpPr>
            <p:nvPr/>
          </p:nvCxnSpPr>
          <p:spPr>
            <a:xfrm flipH="1" flipV="1">
              <a:off x="3871797" y="3643197"/>
              <a:ext cx="206803" cy="7002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ight Arrow 36"/>
          <p:cNvSpPr/>
          <p:nvPr/>
        </p:nvSpPr>
        <p:spPr>
          <a:xfrm>
            <a:off x="3048000" y="3657600"/>
            <a:ext cx="657860" cy="245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1" name="Picture 2" descr="C:\Courses\Fall 10 -- Mesh Processing\foo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58451"/>
            <a:ext cx="2747149" cy="274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" name="Picture 5" descr="C:\Courses\Fall 10 -- Mesh Processing\temp\triangl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749296" cy="274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3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General Idea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restricted Delaunay Triangulation will fail to be manifold when the samples are not well-spaced.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5" name="Straight Connector 4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7" name="Straight Connector 6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Freeform 23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477000" y="5105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086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7315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7848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477000" y="647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772400" y="655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8077200" y="5943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162800" y="6629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6850251" y="5166102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803757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6598404" y="63478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6301353" y="613345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7018149" y="611795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581255" y="5738247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8039745" y="5669796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7985502" y="6287145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483098" y="6629400"/>
            <a:ext cx="76200" cy="76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44" name="Straight Connector 43"/>
            <p:cNvCxnSpPr>
              <a:stCxn id="51" idx="5"/>
              <a:endCxn id="52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54" idx="6"/>
              <a:endCxn id="71" idx="4"/>
            </p:cNvCxnSpPr>
            <p:nvPr/>
          </p:nvCxnSpPr>
          <p:spPr>
            <a:xfrm flipV="1">
              <a:off x="6553200" y="6248400"/>
              <a:ext cx="190500" cy="26670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71" idx="1"/>
              <a:endCxn id="50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52" idx="6"/>
              <a:endCxn id="56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/>
              <p:cNvCxnSpPr>
                <a:stCxn id="50" idx="5"/>
                <a:endCxn id="51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71" idx="7"/>
                <a:endCxn id="52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stCxn id="51" idx="3"/>
                <a:endCxn id="71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endCxn id="52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57" idx="1"/>
                <a:endCxn id="71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stCxn id="55" idx="0"/>
                <a:endCxn id="52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53" idx="3"/>
                <a:endCxn id="52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51" idx="6"/>
                <a:endCxn id="53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stCxn id="54" idx="0"/>
                <a:endCxn id="50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54" idx="5"/>
                <a:endCxn id="57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57" idx="6"/>
                <a:endCxn id="55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stCxn id="55" idx="7"/>
                <a:endCxn id="56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56" idx="0"/>
                <a:endCxn id="53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9" name="Straight Connector 48"/>
            <p:cNvCxnSpPr>
              <a:stCxn id="53" idx="1"/>
              <a:endCxn id="50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>
            <a:stCxn id="54" idx="0"/>
            <a:endCxn id="71" idx="2"/>
          </p:cNvCxnSpPr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>
            <a:spLocks noChangeAspect="1"/>
          </p:cNvSpPr>
          <p:nvPr/>
        </p:nvSpPr>
        <p:spPr>
          <a:xfrm>
            <a:off x="6705600" y="6172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medial axis</a:t>
            </a:r>
            <a:r>
              <a:rPr lang="en-US" dirty="0" smtClean="0"/>
              <a:t> or </a:t>
            </a:r>
            <a:r>
              <a:rPr lang="en-US" i="1" dirty="0" smtClean="0"/>
              <a:t>skeleton </a:t>
            </a:r>
            <a:r>
              <a:rPr lang="en-US" dirty="0" smtClean="0"/>
              <a:t>of a shape is the set of points that are simultaneously closest to two points on </a:t>
            </a:r>
            <a:r>
              <a:rPr lang="en-US" i="1" dirty="0" smtClean="0"/>
              <a:t>S</a:t>
            </a:r>
            <a:r>
              <a:rPr lang="en-US" dirty="0" smtClean="0"/>
              <a:t>.</a:t>
            </a:r>
          </a:p>
        </p:txBody>
      </p:sp>
      <p:pic>
        <p:nvPicPr>
          <p:cNvPr id="74" name="Picture 11" descr="a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52863"/>
            <a:ext cx="2852737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12" descr="a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3852862"/>
            <a:ext cx="2852737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7" descr="a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2" y="3844925"/>
            <a:ext cx="2860675" cy="28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0" y="6549370"/>
            <a:ext cx="499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*Note that </a:t>
            </a:r>
            <a:r>
              <a:rPr lang="en-US" dirty="0" smtClean="0"/>
              <a:t>only the interior skeleton is drawn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Definition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i="1" dirty="0" smtClean="0"/>
              <a:t>reach </a:t>
            </a:r>
            <a:r>
              <a:rPr lang="en-US" dirty="0" smtClean="0"/>
              <a:t>of a point on </a:t>
            </a:r>
            <a:r>
              <a:rPr lang="en-US" i="1" dirty="0" smtClean="0"/>
              <a:t>S</a:t>
            </a:r>
            <a:r>
              <a:rPr lang="en-US" dirty="0" smtClean="0"/>
              <a:t> is its distance to the nearest point on the medial axis.</a:t>
            </a:r>
          </a:p>
          <a:p>
            <a:pPr marL="0" indent="0">
              <a:buNone/>
            </a:pPr>
            <a:r>
              <a:rPr lang="en-US" dirty="0" smtClean="0"/>
              <a:t>This provides a measure of:</a:t>
            </a:r>
          </a:p>
          <a:p>
            <a:pPr lvl="1"/>
            <a:r>
              <a:rPr lang="en-US" dirty="0" smtClean="0"/>
              <a:t>Curvature</a:t>
            </a:r>
          </a:p>
          <a:p>
            <a:pPr lvl="1"/>
            <a:r>
              <a:rPr lang="en-US" dirty="0" smtClean="0"/>
              <a:t>Proximity of</a:t>
            </a:r>
            <a:br>
              <a:rPr lang="en-US" dirty="0" smtClean="0"/>
            </a:br>
            <a:r>
              <a:rPr lang="en-US" dirty="0" smtClean="0"/>
              <a:t>surface sheets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0" y="6549370"/>
            <a:ext cx="499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*Note that </a:t>
            </a:r>
            <a:r>
              <a:rPr lang="en-US" dirty="0" smtClean="0"/>
              <a:t>only the interior skeleton is drawn here.</a:t>
            </a:r>
            <a:endParaRPr lang="en-US" dirty="0"/>
          </a:p>
        </p:txBody>
      </p:sp>
      <p:pic>
        <p:nvPicPr>
          <p:cNvPr id="8" name="Picture 12" descr="a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3852862"/>
            <a:ext cx="2852737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 descr="a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2" y="3844925"/>
            <a:ext cx="2860675" cy="28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2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Note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If we intersect a surface with a ball and the set of points on the intersection have reach smaller than the radius of the ball, then the intersection is connected. </a:t>
            </a:r>
          </a:p>
        </p:txBody>
      </p:sp>
      <p:pic>
        <p:nvPicPr>
          <p:cNvPr id="76" name="Picture 17" descr="a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2" y="3844925"/>
            <a:ext cx="2860675" cy="28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>
            <a:spLocks noChangeAspect="1"/>
          </p:cNvSpPr>
          <p:nvPr/>
        </p:nvSpPr>
        <p:spPr>
          <a:xfrm>
            <a:off x="6590655" y="4579749"/>
            <a:ext cx="480447" cy="480447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6803756" y="4602997"/>
            <a:ext cx="62566" cy="464949"/>
          </a:xfrm>
          <a:custGeom>
            <a:avLst/>
            <a:gdLst>
              <a:gd name="connsiteX0" fmla="*/ 0 w 62566"/>
              <a:gd name="connsiteY0" fmla="*/ 0 h 464949"/>
              <a:gd name="connsiteX1" fmla="*/ 54244 w 62566"/>
              <a:gd name="connsiteY1" fmla="*/ 154983 h 464949"/>
              <a:gd name="connsiteX2" fmla="*/ 61993 w 62566"/>
              <a:gd name="connsiteY2" fmla="*/ 294467 h 464949"/>
              <a:gd name="connsiteX3" fmla="*/ 61993 w 62566"/>
              <a:gd name="connsiteY3" fmla="*/ 418454 h 464949"/>
              <a:gd name="connsiteX4" fmla="*/ 61993 w 62566"/>
              <a:gd name="connsiteY4" fmla="*/ 464949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66" h="464949">
                <a:moveTo>
                  <a:pt x="0" y="0"/>
                </a:moveTo>
                <a:cubicBezTo>
                  <a:pt x="21956" y="52952"/>
                  <a:pt x="43912" y="105905"/>
                  <a:pt x="54244" y="154983"/>
                </a:cubicBezTo>
                <a:cubicBezTo>
                  <a:pt x="64576" y="204061"/>
                  <a:pt x="60702" y="250555"/>
                  <a:pt x="61993" y="294467"/>
                </a:cubicBezTo>
                <a:cubicBezTo>
                  <a:pt x="63284" y="338379"/>
                  <a:pt x="61993" y="418454"/>
                  <a:pt x="61993" y="418454"/>
                </a:cubicBezTo>
                <a:lnTo>
                  <a:pt x="61993" y="464949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5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General Idea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restricted Delaunay Triangulation will fail to be manifold when the samples are not well-spaced.</a:t>
            </a:r>
          </a:p>
          <a:p>
            <a:pPr marL="0" indent="0">
              <a:buNone/>
            </a:pPr>
            <a:r>
              <a:rPr lang="en-US" u="sng" dirty="0" smtClean="0"/>
              <a:t>More Specifically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want points on the Delaunay Triangulation to be closer to each other than their reach.</a:t>
            </a:r>
          </a:p>
        </p:txBody>
      </p:sp>
    </p:spTree>
    <p:extLst>
      <p:ext uri="{BB962C8B-B14F-4D97-AF65-F5344CB8AC3E}">
        <p14:creationId xmlns:p14="http://schemas.microsoft.com/office/powerpoint/2010/main" val="118442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b="1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 smtClean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grpSp>
        <p:nvGrpSpPr>
          <p:cNvPr id="145" name="Group 144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146" name="Straight Connector 145"/>
            <p:cNvCxnSpPr>
              <a:stCxn id="153" idx="5"/>
              <a:endCxn id="154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>
              <a:stCxn id="156" idx="7"/>
              <a:endCxn id="157" idx="3"/>
            </p:cNvCxnSpPr>
            <p:nvPr/>
          </p:nvCxnSpPr>
          <p:spPr>
            <a:xfrm rot="5400000" flipH="1" flipV="1">
              <a:off x="6503941" y="6275341"/>
              <a:ext cx="250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>
              <a:stCxn id="157" idx="1"/>
              <a:endCxn id="152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>
              <a:stCxn id="154" idx="6"/>
              <a:endCxn id="159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0" name="Group 149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152" name="Oval 151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1" name="Straight Connector 160"/>
              <p:cNvCxnSpPr>
                <a:stCxn id="152" idx="5"/>
                <a:endCxn id="153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>
                <a:stCxn id="157" idx="7"/>
                <a:endCxn id="154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>
                <a:stCxn id="153" idx="3"/>
                <a:endCxn id="157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>
                <a:endCxn id="154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stCxn id="160" idx="1"/>
                <a:endCxn id="157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stCxn id="158" idx="0"/>
                <a:endCxn id="154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>
                <a:stCxn id="155" idx="3"/>
                <a:endCxn id="154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>
                <a:stCxn id="153" idx="6"/>
                <a:endCxn id="155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>
                <a:stCxn id="156" idx="0"/>
                <a:endCxn id="152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>
                <a:stCxn id="156" idx="5"/>
                <a:endCxn id="160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>
                <a:stCxn id="160" idx="6"/>
                <a:endCxn id="158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>
                <a:stCxn id="158" idx="7"/>
                <a:endCxn id="159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>
                <a:stCxn id="159" idx="0"/>
                <a:endCxn id="155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Straight Connector 150"/>
            <p:cNvCxnSpPr>
              <a:stCxn id="155" idx="1"/>
              <a:endCxn id="152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175" name="Straight Connector 174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6" name="Group 175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177" name="Straight Connector 176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4" name="Freeform 193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b="1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grpSp>
        <p:nvGrpSpPr>
          <p:cNvPr id="174" name="Group 173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175" name="Straight Connector 174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6" name="Group 175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177" name="Straight Connector 176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1" name="Freeform 140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113" name="Straight Connector 112"/>
            <p:cNvCxnSpPr>
              <a:stCxn id="120" idx="5"/>
              <a:endCxn id="121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23" idx="6"/>
              <a:endCxn id="140" idx="4"/>
            </p:cNvCxnSpPr>
            <p:nvPr/>
          </p:nvCxnSpPr>
          <p:spPr>
            <a:xfrm flipV="1">
              <a:off x="6553200" y="6248400"/>
              <a:ext cx="190500" cy="26670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stCxn id="140" idx="1"/>
              <a:endCxn id="119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stCxn id="121" idx="6"/>
              <a:endCxn id="125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 116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7" name="Straight Connector 126"/>
              <p:cNvCxnSpPr>
                <a:stCxn id="119" idx="5"/>
                <a:endCxn id="120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40" idx="7"/>
                <a:endCxn id="121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20" idx="3"/>
                <a:endCxn id="140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>
                <a:endCxn id="121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stCxn id="126" idx="1"/>
                <a:endCxn id="140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124" idx="0"/>
                <a:endCxn id="121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stCxn id="122" idx="3"/>
                <a:endCxn id="121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stCxn id="120" idx="6"/>
                <a:endCxn id="122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23" idx="0"/>
                <a:endCxn id="119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stCxn id="123" idx="5"/>
                <a:endCxn id="126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126" idx="6"/>
                <a:endCxn id="124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>
                <a:stCxn id="124" idx="7"/>
                <a:endCxn id="125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stCxn id="125" idx="0"/>
                <a:endCxn id="122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Oval 139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8" name="Straight Connector 117"/>
            <p:cNvCxnSpPr>
              <a:stCxn id="122" idx="1"/>
              <a:endCxn id="119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0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b="1" dirty="0" smtClean="0"/>
              <a:t>While there are triangles whose </a:t>
            </a:r>
            <a:r>
              <a:rPr lang="en-US" sz="2800" b="1" dirty="0" err="1" smtClean="0"/>
              <a:t>circumsphere’s</a:t>
            </a:r>
            <a:r>
              <a:rPr lang="en-US" sz="2800" b="1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grpSp>
        <p:nvGrpSpPr>
          <p:cNvPr id="174" name="Group 173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175" name="Straight Connector 174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6" name="Group 175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177" name="Straight Connector 176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1" name="Freeform 140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6515100" y="6210300"/>
            <a:ext cx="190500" cy="26670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cxnSp>
          <p:nvCxnSpPr>
            <p:cNvPr id="113" name="Straight Connector 112"/>
            <p:cNvCxnSpPr>
              <a:stCxn id="120" idx="5"/>
              <a:endCxn id="121" idx="0"/>
            </p:cNvCxnSpPr>
            <p:nvPr/>
          </p:nvCxnSpPr>
          <p:spPr>
            <a:xfrm rot="16200000" flipH="1">
              <a:off x="6980191" y="5646690"/>
              <a:ext cx="544559" cy="2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23" idx="6"/>
              <a:endCxn id="140" idx="4"/>
            </p:cNvCxnSpPr>
            <p:nvPr/>
          </p:nvCxnSpPr>
          <p:spPr>
            <a:xfrm flipV="1">
              <a:off x="6553200" y="6248400"/>
              <a:ext cx="190500" cy="266700"/>
            </a:xfrm>
            <a:prstGeom prst="line">
              <a:avLst/>
            </a:prstGeom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stCxn id="140" idx="1"/>
              <a:endCxn id="119" idx="5"/>
            </p:cNvCxnSpPr>
            <p:nvPr/>
          </p:nvCxnSpPr>
          <p:spPr>
            <a:xfrm rot="16200000" flipV="1">
              <a:off x="6122941" y="5589541"/>
              <a:ext cx="1012918" cy="1747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stCxn id="121" idx="6"/>
              <a:endCxn id="125" idx="2"/>
            </p:cNvCxnSpPr>
            <p:nvPr/>
          </p:nvCxnSpPr>
          <p:spPr>
            <a:xfrm flipV="1">
              <a:off x="7391400" y="5981700"/>
              <a:ext cx="685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 116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7" name="Straight Connector 126"/>
              <p:cNvCxnSpPr>
                <a:stCxn id="119" idx="5"/>
                <a:endCxn id="120" idx="1"/>
              </p:cNvCxnSpPr>
              <p:nvPr/>
            </p:nvCxnSpPr>
            <p:spPr>
              <a:xfrm rot="16200000" flipH="1">
                <a:off x="6694441" y="5018041"/>
                <a:ext cx="250918" cy="555718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40" idx="7"/>
                <a:endCxn id="121" idx="2"/>
              </p:cNvCxnSpPr>
              <p:nvPr/>
            </p:nvCxnSpPr>
            <p:spPr>
              <a:xfrm rot="5400000" flipH="1" flipV="1">
                <a:off x="6980191" y="5848351"/>
                <a:ext cx="125459" cy="544559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20" idx="3"/>
                <a:endCxn id="140" idx="7"/>
              </p:cNvCxnSpPr>
              <p:nvPr/>
            </p:nvCxnSpPr>
            <p:spPr>
              <a:xfrm rot="5400000">
                <a:off x="6580141" y="5665741"/>
                <a:ext cx="708118" cy="32711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>
                <a:endCxn id="121" idx="4"/>
              </p:cNvCxnSpPr>
              <p:nvPr/>
            </p:nvCxnSpPr>
            <p:spPr>
              <a:xfrm flipV="1">
                <a:off x="7198963" y="6096000"/>
                <a:ext cx="154337" cy="5760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stCxn id="126" idx="1"/>
                <a:endCxn id="140" idx="5"/>
              </p:cNvCxnSpPr>
              <p:nvPr/>
            </p:nvCxnSpPr>
            <p:spPr>
              <a:xfrm rot="16200000" flipV="1">
                <a:off x="6770641" y="6237241"/>
                <a:ext cx="403318" cy="4033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124" idx="0"/>
                <a:endCxn id="121" idx="5"/>
              </p:cNvCxnSpPr>
              <p:nvPr/>
            </p:nvCxnSpPr>
            <p:spPr>
              <a:xfrm rot="16200000" flipV="1">
                <a:off x="7361192" y="6103891"/>
                <a:ext cx="468359" cy="430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stCxn id="122" idx="3"/>
                <a:endCxn id="121" idx="7"/>
              </p:cNvCxnSpPr>
              <p:nvPr/>
            </p:nvCxnSpPr>
            <p:spPr>
              <a:xfrm rot="5400000">
                <a:off x="7342141" y="5513341"/>
                <a:ext cx="555718" cy="479518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stCxn id="120" idx="6"/>
                <a:endCxn id="122" idx="2"/>
              </p:cNvCxnSpPr>
              <p:nvPr/>
            </p:nvCxnSpPr>
            <p:spPr>
              <a:xfrm>
                <a:off x="7162800" y="5448300"/>
                <a:ext cx="685800" cy="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23" idx="0"/>
                <a:endCxn id="119" idx="4"/>
              </p:cNvCxnSpPr>
              <p:nvPr/>
            </p:nvCxnSpPr>
            <p:spPr>
              <a:xfrm flipV="1">
                <a:off x="6515100" y="5181600"/>
                <a:ext cx="0" cy="1295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stCxn id="123" idx="5"/>
                <a:endCxn id="126" idx="2"/>
              </p:cNvCxnSpPr>
              <p:nvPr/>
            </p:nvCxnSpPr>
            <p:spPr>
              <a:xfrm>
                <a:off x="6542041" y="6542041"/>
                <a:ext cx="620759" cy="1254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126" idx="6"/>
                <a:endCxn id="124" idx="3"/>
              </p:cNvCxnSpPr>
              <p:nvPr/>
            </p:nvCxnSpPr>
            <p:spPr>
              <a:xfrm flipV="1">
                <a:off x="7239000" y="6618241"/>
                <a:ext cx="544559" cy="49259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>
                <a:stCxn id="124" idx="7"/>
                <a:endCxn id="125" idx="4"/>
              </p:cNvCxnSpPr>
              <p:nvPr/>
            </p:nvCxnSpPr>
            <p:spPr>
              <a:xfrm flipV="1">
                <a:off x="7837441" y="6019800"/>
                <a:ext cx="277859" cy="544559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stCxn id="125" idx="0"/>
                <a:endCxn id="122" idx="5"/>
              </p:cNvCxnSpPr>
              <p:nvPr/>
            </p:nvCxnSpPr>
            <p:spPr>
              <a:xfrm flipH="1" flipV="1">
                <a:off x="7913641" y="5475241"/>
                <a:ext cx="201659" cy="468359"/>
              </a:xfrm>
              <a:prstGeom prst="line">
                <a:avLst/>
              </a:prstGeom>
              <a:ln w="254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Oval 139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8" name="Straight Connector 117"/>
            <p:cNvCxnSpPr>
              <a:stCxn id="122" idx="1"/>
              <a:endCxn id="119" idx="6"/>
            </p:cNvCxnSpPr>
            <p:nvPr/>
          </p:nvCxnSpPr>
          <p:spPr>
            <a:xfrm flipH="1" flipV="1">
              <a:off x="6553200" y="5143500"/>
              <a:ext cx="1306559" cy="277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Oval 55"/>
          <p:cNvSpPr>
            <a:spLocks noChangeAspect="1"/>
          </p:cNvSpPr>
          <p:nvPr/>
        </p:nvSpPr>
        <p:spPr>
          <a:xfrm>
            <a:off x="6515746" y="5408215"/>
            <a:ext cx="838200" cy="838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b="1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1" name="Straight Connector 60"/>
              <p:cNvCxnSpPr>
                <a:cxnSpLocks noChangeAspect="1"/>
              </p:cNvCxnSpPr>
              <p:nvPr/>
            </p:nvCxnSpPr>
            <p:spPr>
              <a:xfrm rot="10800000" flipV="1">
                <a:off x="5864647" y="5696629"/>
                <a:ext cx="810319" cy="13977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>
                <a:off x="6675533" y="5700431"/>
                <a:ext cx="305161" cy="140971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6972300" y="5662047"/>
                <a:ext cx="514209" cy="19042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6980695" y="5844154"/>
                <a:ext cx="117680" cy="51079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668145" y="3886200"/>
                <a:ext cx="815243" cy="180555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6788259" y="5738247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143" name="Oval 142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73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b="1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61" name="Freeform 60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grpSp>
          <p:nvGrpSpPr>
            <p:cNvPr id="91" name="Group 90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96" name="Straight Connector 95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" name="Straight Connector 91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cxnSpLocks noChangeAspect="1"/>
            </p:cNvCxnSpPr>
            <p:nvPr/>
          </p:nvCxnSpPr>
          <p:spPr>
            <a:xfrm flipV="1">
              <a:off x="5832010" y="5410201"/>
              <a:ext cx="957539" cy="42567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cxnSpLocks noChangeAspect="1"/>
            </p:cNvCxnSpPr>
            <p:nvPr/>
          </p:nvCxnSpPr>
          <p:spPr>
            <a:xfrm>
              <a:off x="5867400" y="5858276"/>
              <a:ext cx="1172135" cy="177031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4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/>
              <a:t>Quad to triangles</a:t>
            </a:r>
          </a:p>
        </p:txBody>
      </p: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945321" y="2906052"/>
            <a:ext cx="1874079" cy="1818348"/>
            <a:chOff x="1447800" y="2971800"/>
            <a:chExt cx="2434600" cy="2362200"/>
          </a:xfrm>
        </p:grpSpPr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15278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2209800" y="5261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2514600" y="4194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2362200" y="3048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32766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/>
            <p:cNvCxnSpPr>
              <a:stCxn id="55" idx="4"/>
              <a:endCxn id="53" idx="0"/>
            </p:cNvCxnSpPr>
            <p:nvPr/>
          </p:nvCxnSpPr>
          <p:spPr>
            <a:xfrm flipH="1">
              <a:off x="2246000" y="4267200"/>
              <a:ext cx="304800" cy="99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55" idx="5"/>
              <a:endCxn id="62" idx="1"/>
            </p:cNvCxnSpPr>
            <p:nvPr/>
          </p:nvCxnSpPr>
          <p:spPr>
            <a:xfrm>
              <a:off x="2576397" y="4256597"/>
              <a:ext cx="939406" cy="5584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55" idx="2"/>
              <a:endCxn id="50" idx="6"/>
            </p:cNvCxnSpPr>
            <p:nvPr/>
          </p:nvCxnSpPr>
          <p:spPr>
            <a:xfrm flipH="1" flipV="1">
              <a:off x="1600200" y="3693800"/>
              <a:ext cx="9144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53" idx="1"/>
              <a:endCxn id="50" idx="5"/>
            </p:cNvCxnSpPr>
            <p:nvPr/>
          </p:nvCxnSpPr>
          <p:spPr>
            <a:xfrm flipH="1" flipV="1">
              <a:off x="1589597" y="3719397"/>
              <a:ext cx="630806" cy="15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52" idx="6"/>
              <a:endCxn id="53" idx="2"/>
            </p:cNvCxnSpPr>
            <p:nvPr/>
          </p:nvCxnSpPr>
          <p:spPr>
            <a:xfrm>
              <a:off x="1520200" y="4840600"/>
              <a:ext cx="68960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56" idx="3"/>
              <a:endCxn id="50" idx="0"/>
            </p:cNvCxnSpPr>
            <p:nvPr/>
          </p:nvCxnSpPr>
          <p:spPr>
            <a:xfrm flipH="1">
              <a:off x="1564000" y="3109797"/>
              <a:ext cx="808803" cy="547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56" idx="4"/>
              <a:endCxn id="55" idx="0"/>
            </p:cNvCxnSpPr>
            <p:nvPr/>
          </p:nvCxnSpPr>
          <p:spPr>
            <a:xfrm>
              <a:off x="2398400" y="3120400"/>
              <a:ext cx="1524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0" idx="2"/>
              <a:endCxn id="55" idx="6"/>
            </p:cNvCxnSpPr>
            <p:nvPr/>
          </p:nvCxnSpPr>
          <p:spPr>
            <a:xfrm flipH="1">
              <a:off x="2587000" y="3617600"/>
              <a:ext cx="1223000" cy="61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5"/>
              <a:endCxn id="60" idx="0"/>
            </p:cNvCxnSpPr>
            <p:nvPr/>
          </p:nvCxnSpPr>
          <p:spPr>
            <a:xfrm>
              <a:off x="3338397" y="3033597"/>
              <a:ext cx="507803" cy="547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56" idx="6"/>
              <a:endCxn id="59" idx="2"/>
            </p:cNvCxnSpPr>
            <p:nvPr/>
          </p:nvCxnSpPr>
          <p:spPr>
            <a:xfrm flipV="1">
              <a:off x="2434600" y="3008000"/>
              <a:ext cx="84200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7"/>
              <a:endCxn id="60" idx="4"/>
            </p:cNvCxnSpPr>
            <p:nvPr/>
          </p:nvCxnSpPr>
          <p:spPr>
            <a:xfrm flipV="1">
              <a:off x="3566997" y="3653800"/>
              <a:ext cx="279203" cy="1161203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2" idx="2"/>
              <a:endCxn id="53" idx="6"/>
            </p:cNvCxnSpPr>
            <p:nvPr/>
          </p:nvCxnSpPr>
          <p:spPr>
            <a:xfrm flipH="1">
              <a:off x="2282200" y="4840600"/>
              <a:ext cx="1223000" cy="4572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52" idx="0"/>
              <a:endCxn id="50" idx="4"/>
            </p:cNvCxnSpPr>
            <p:nvPr/>
          </p:nvCxnSpPr>
          <p:spPr>
            <a:xfrm flipV="1">
              <a:off x="1484000" y="3730000"/>
              <a:ext cx="800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55" idx="7"/>
              <a:endCxn id="59" idx="3"/>
            </p:cNvCxnSpPr>
            <p:nvPr/>
          </p:nvCxnSpPr>
          <p:spPr>
            <a:xfrm flipV="1">
              <a:off x="2576397" y="3033597"/>
              <a:ext cx="710806" cy="1171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Picture 2" descr="C:\Courses\Fall 10 -- Mesh Processing\foo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58451"/>
            <a:ext cx="2747149" cy="274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5" descr="C:\Courses\Fall 10 -- Mesh Processing\temp\triangl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749296" cy="274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48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b="1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grpSp>
          <p:nvGrpSpPr>
            <p:cNvPr id="60" name="Group 59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cxnSpLocks noChangeAspect="1"/>
            </p:cNvCxnSpPr>
            <p:nvPr/>
          </p:nvCxnSpPr>
          <p:spPr>
            <a:xfrm flipV="1">
              <a:off x="5832010" y="5410201"/>
              <a:ext cx="957539" cy="42567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cxnSpLocks noChangeAspect="1"/>
            </p:cNvCxnSpPr>
            <p:nvPr/>
          </p:nvCxnSpPr>
          <p:spPr>
            <a:xfrm>
              <a:off x="5867400" y="5858276"/>
              <a:ext cx="1172135" cy="177031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80" name="Group 79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6980191" y="5646690"/>
                <a:ext cx="544559" cy="2016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503941" y="6275341"/>
                <a:ext cx="250918" cy="1747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 flipV="1">
                <a:off x="6542043" y="5170443"/>
                <a:ext cx="257375" cy="5789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7391400" y="5981700"/>
                <a:ext cx="685800" cy="76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6515100" y="5170441"/>
                <a:ext cx="1600200" cy="1501579"/>
                <a:chOff x="6515100" y="5170441"/>
                <a:chExt cx="1600200" cy="1501579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rot="16200000" flipH="1">
                  <a:off x="6694441" y="5018041"/>
                  <a:ext cx="250918" cy="5557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 flipH="1" flipV="1">
                  <a:off x="6980191" y="5848351"/>
                  <a:ext cx="125459" cy="5445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6853300" y="5475241"/>
                  <a:ext cx="244459" cy="2741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7198963" y="6096000"/>
                  <a:ext cx="154337" cy="5760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6770641" y="6237241"/>
                  <a:ext cx="403318" cy="4033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361192" y="6103891"/>
                  <a:ext cx="468359" cy="4302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7342141" y="5513341"/>
                  <a:ext cx="555718" cy="4795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162800" y="544830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6515100" y="5181600"/>
                  <a:ext cx="0" cy="1295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542041" y="6542041"/>
                  <a:ext cx="620759" cy="1254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7239000" y="6618241"/>
                  <a:ext cx="544559" cy="492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837441" y="6019800"/>
                  <a:ext cx="277859" cy="5445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7913641" y="5475241"/>
                  <a:ext cx="201659" cy="4683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6553200" y="5143500"/>
                <a:ext cx="1306559" cy="2778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/>
            <p:cNvCxnSpPr/>
            <p:nvPr/>
          </p:nvCxnSpPr>
          <p:spPr>
            <a:xfrm>
              <a:off x="6853300" y="5803288"/>
              <a:ext cx="473059" cy="227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743700" y="5814447"/>
              <a:ext cx="82659" cy="357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037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b="1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grpSp>
          <p:nvGrpSpPr>
            <p:cNvPr id="60" name="Group 59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cxnSpLocks noChangeAspect="1"/>
            </p:cNvCxnSpPr>
            <p:nvPr/>
          </p:nvCxnSpPr>
          <p:spPr>
            <a:xfrm flipV="1">
              <a:off x="5832010" y="5410201"/>
              <a:ext cx="957539" cy="42567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cxnSpLocks noChangeAspect="1"/>
            </p:cNvCxnSpPr>
            <p:nvPr/>
          </p:nvCxnSpPr>
          <p:spPr>
            <a:xfrm>
              <a:off x="5867400" y="5858276"/>
              <a:ext cx="1172135" cy="177031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80" name="Group 79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6980191" y="5646690"/>
                <a:ext cx="544559" cy="2016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503941" y="6275341"/>
                <a:ext cx="250918" cy="174718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 flipV="1">
                <a:off x="6542043" y="5170443"/>
                <a:ext cx="257375" cy="5789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7391400" y="5981700"/>
                <a:ext cx="685800" cy="76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6515100" y="5170441"/>
                <a:ext cx="1600200" cy="1501579"/>
                <a:chOff x="6515100" y="5170441"/>
                <a:chExt cx="1600200" cy="1501579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rot="16200000" flipH="1">
                  <a:off x="6694441" y="5018041"/>
                  <a:ext cx="250918" cy="5557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 flipH="1" flipV="1">
                  <a:off x="6980191" y="5848351"/>
                  <a:ext cx="1254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6853300" y="5475241"/>
                  <a:ext cx="244459" cy="274165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7198963" y="6096000"/>
                  <a:ext cx="154337" cy="5760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6770641" y="6237241"/>
                  <a:ext cx="403318" cy="4033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361192" y="6103891"/>
                  <a:ext cx="468359" cy="4302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7342141" y="5513341"/>
                  <a:ext cx="555718" cy="4795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162800" y="544830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6515100" y="5181600"/>
                  <a:ext cx="0" cy="1295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542041" y="6542041"/>
                  <a:ext cx="620759" cy="1254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7239000" y="6618241"/>
                  <a:ext cx="544559" cy="492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837441" y="6019800"/>
                  <a:ext cx="2778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7913641" y="5475241"/>
                  <a:ext cx="201659" cy="4683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6553200" y="5143500"/>
                <a:ext cx="1306559" cy="2778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/>
            <p:cNvCxnSpPr/>
            <p:nvPr/>
          </p:nvCxnSpPr>
          <p:spPr>
            <a:xfrm>
              <a:off x="6853300" y="5803288"/>
              <a:ext cx="473059" cy="227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743700" y="5814447"/>
              <a:ext cx="82659" cy="357753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44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b="1" dirty="0" smtClean="0"/>
              <a:t>While there are triangles whose </a:t>
            </a:r>
            <a:r>
              <a:rPr lang="en-US" sz="2800" b="1" dirty="0" err="1" smtClean="0"/>
              <a:t>circumsphere’s</a:t>
            </a:r>
            <a:r>
              <a:rPr lang="en-US" sz="2800" b="1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grpSp>
          <p:nvGrpSpPr>
            <p:cNvPr id="60" name="Group 59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cxnSpLocks noChangeAspect="1"/>
            </p:cNvCxnSpPr>
            <p:nvPr/>
          </p:nvCxnSpPr>
          <p:spPr>
            <a:xfrm flipV="1">
              <a:off x="5832010" y="5410201"/>
              <a:ext cx="957539" cy="42567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cxnSpLocks noChangeAspect="1"/>
            </p:cNvCxnSpPr>
            <p:nvPr/>
          </p:nvCxnSpPr>
          <p:spPr>
            <a:xfrm>
              <a:off x="5867400" y="5858276"/>
              <a:ext cx="1172135" cy="177031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80" name="Group 79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6980191" y="5646690"/>
                <a:ext cx="544559" cy="2016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503941" y="6275341"/>
                <a:ext cx="250918" cy="174718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 flipV="1">
                <a:off x="6542043" y="5170443"/>
                <a:ext cx="257375" cy="5789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7391400" y="5981700"/>
                <a:ext cx="685800" cy="76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6515100" y="5170441"/>
                <a:ext cx="1600200" cy="1501579"/>
                <a:chOff x="6515100" y="5170441"/>
                <a:chExt cx="1600200" cy="1501579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rot="16200000" flipH="1">
                  <a:off x="6694441" y="5018041"/>
                  <a:ext cx="250918" cy="5557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 flipH="1" flipV="1">
                  <a:off x="6980191" y="5848351"/>
                  <a:ext cx="1254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6853300" y="5475241"/>
                  <a:ext cx="244459" cy="274165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7198963" y="6096000"/>
                  <a:ext cx="154337" cy="5760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6770641" y="6237241"/>
                  <a:ext cx="403318" cy="4033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361192" y="6103891"/>
                  <a:ext cx="468359" cy="4302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7342141" y="5513341"/>
                  <a:ext cx="555718" cy="4795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162800" y="544830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6515100" y="5181600"/>
                  <a:ext cx="0" cy="1295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542041" y="6542041"/>
                  <a:ext cx="620759" cy="1254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7239000" y="6618241"/>
                  <a:ext cx="544559" cy="492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837441" y="6019800"/>
                  <a:ext cx="2778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7913641" y="5475241"/>
                  <a:ext cx="201659" cy="4683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6553200" y="5143500"/>
                <a:ext cx="1306559" cy="2778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/>
            <p:cNvCxnSpPr/>
            <p:nvPr/>
          </p:nvCxnSpPr>
          <p:spPr>
            <a:xfrm>
              <a:off x="6853300" y="5803288"/>
              <a:ext cx="473059" cy="227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743700" y="5814447"/>
              <a:ext cx="82659" cy="357753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/>
          <p:cNvSpPr>
            <a:spLocks noChangeAspect="1"/>
          </p:cNvSpPr>
          <p:nvPr/>
        </p:nvSpPr>
        <p:spPr>
          <a:xfrm>
            <a:off x="6569989" y="5791200"/>
            <a:ext cx="419100" cy="4191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6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b="1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788259" y="5738247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77000" y="5105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6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7315200" y="6019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7848600" y="5410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6477000" y="64770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772400" y="6553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8077200" y="59436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7162800" y="6629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705600" y="61722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39712" y="3520698"/>
            <a:ext cx="4214106" cy="3394454"/>
            <a:chOff x="4539712" y="3520698"/>
            <a:chExt cx="4214106" cy="3394454"/>
          </a:xfrm>
        </p:grpSpPr>
        <p:grpSp>
          <p:nvGrpSpPr>
            <p:cNvPr id="60" name="Group 59"/>
            <p:cNvGrpSpPr/>
            <p:nvPr/>
          </p:nvGrpSpPr>
          <p:grpSpPr>
            <a:xfrm>
              <a:off x="4539712" y="3520698"/>
              <a:ext cx="4214106" cy="3394454"/>
              <a:chOff x="4539712" y="3520698"/>
              <a:chExt cx="4214106" cy="3394454"/>
            </a:xfrm>
          </p:grpSpPr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5832010" y="5832010"/>
                <a:ext cx="1025990" cy="71441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5400000" flipH="1" flipV="1">
                <a:off x="5198713" y="5173851"/>
                <a:ext cx="9686" cy="132768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cxnSpLocks noChangeAspect="1"/>
            </p:cNvCxnSpPr>
            <p:nvPr/>
          </p:nvCxnSpPr>
          <p:spPr>
            <a:xfrm flipV="1">
              <a:off x="5832010" y="5410201"/>
              <a:ext cx="957539" cy="42567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cxnSpLocks noChangeAspect="1"/>
            </p:cNvCxnSpPr>
            <p:nvPr/>
          </p:nvCxnSpPr>
          <p:spPr>
            <a:xfrm>
              <a:off x="5867400" y="5858276"/>
              <a:ext cx="1172135" cy="177031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80" name="Group 79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6980191" y="5646690"/>
                <a:ext cx="544559" cy="2016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503941" y="6275341"/>
                <a:ext cx="250918" cy="174718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 flipV="1">
                <a:off x="6542043" y="5170443"/>
                <a:ext cx="257375" cy="5789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7391400" y="5981700"/>
                <a:ext cx="685800" cy="76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6515100" y="5170441"/>
                <a:ext cx="1600200" cy="1501579"/>
                <a:chOff x="6515100" y="5170441"/>
                <a:chExt cx="1600200" cy="1501579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rot="16200000" flipH="1">
                  <a:off x="6694441" y="5018041"/>
                  <a:ext cx="250918" cy="5557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 flipH="1" flipV="1">
                  <a:off x="6980191" y="5848351"/>
                  <a:ext cx="1254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6853300" y="5475241"/>
                  <a:ext cx="244459" cy="274165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7198963" y="6096000"/>
                  <a:ext cx="154337" cy="5760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6770641" y="6237241"/>
                  <a:ext cx="403318" cy="4033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361192" y="6103891"/>
                  <a:ext cx="468359" cy="4302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7342141" y="5513341"/>
                  <a:ext cx="555718" cy="479518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162800" y="5448300"/>
                  <a:ext cx="685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6515100" y="5181600"/>
                  <a:ext cx="0" cy="1295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542041" y="6542041"/>
                  <a:ext cx="620759" cy="1254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7239000" y="6618241"/>
                  <a:ext cx="544559" cy="492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837441" y="6019800"/>
                  <a:ext cx="277859" cy="5445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7913641" y="5475241"/>
                  <a:ext cx="201659" cy="468359"/>
                </a:xfrm>
                <a:prstGeom prst="line">
                  <a:avLst/>
                </a:prstGeom>
                <a:ln w="254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6553200" y="5143500"/>
                <a:ext cx="1306559" cy="2778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/>
            <p:cNvCxnSpPr/>
            <p:nvPr/>
          </p:nvCxnSpPr>
          <p:spPr>
            <a:xfrm>
              <a:off x="6853300" y="5803288"/>
              <a:ext cx="473059" cy="227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743700" y="5814447"/>
              <a:ext cx="82659" cy="357753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Oval 101"/>
          <p:cNvSpPr>
            <a:spLocks noChangeAspect="1"/>
          </p:cNvSpPr>
          <p:nvPr/>
        </p:nvSpPr>
        <p:spPr>
          <a:xfrm>
            <a:off x="6568698" y="5920353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9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b="1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8400" y="3520698"/>
            <a:ext cx="6315418" cy="3394454"/>
            <a:chOff x="2438400" y="3520698"/>
            <a:chExt cx="6315418" cy="3394454"/>
          </a:xfrm>
        </p:grpSpPr>
        <p:grpSp>
          <p:nvGrpSpPr>
            <p:cNvPr id="60" name="Group 59"/>
            <p:cNvGrpSpPr/>
            <p:nvPr/>
          </p:nvGrpSpPr>
          <p:grpSpPr>
            <a:xfrm>
              <a:off x="2438400" y="3520698"/>
              <a:ext cx="6315418" cy="3394454"/>
              <a:chOff x="2438400" y="3520698"/>
              <a:chExt cx="6315418" cy="3394454"/>
            </a:xfrm>
          </p:grpSpPr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flipH="1" flipV="1">
                <a:off x="6459445" y="6268902"/>
                <a:ext cx="398555" cy="27752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flipH="1">
                <a:off x="7485537" y="3520698"/>
                <a:ext cx="78295" cy="3810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cxnSpLocks noChangeAspect="1"/>
              </p:cNvCxnSpPr>
              <p:nvPr/>
            </p:nvCxnSpPr>
            <p:spPr>
              <a:xfrm flipH="1" flipV="1">
                <a:off x="6788259" y="5410755"/>
                <a:ext cx="354286" cy="36559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flipV="1">
                <a:off x="2438400" y="5843970"/>
                <a:ext cx="1905000" cy="1389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7475349" y="3886200"/>
                <a:ext cx="10188" cy="179069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flipH="1">
                <a:off x="7162800" y="5662047"/>
                <a:ext cx="323710" cy="11987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flipV="1">
                <a:off x="6797298" y="6537057"/>
                <a:ext cx="76200" cy="30480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flipV="1">
                <a:off x="6873498" y="6335759"/>
                <a:ext cx="224261" cy="224262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flipH="1" flipV="1">
                <a:off x="7031786" y="6045309"/>
                <a:ext cx="64724" cy="28093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cxnSpLocks noChangeAspect="1"/>
              </p:cNvCxnSpPr>
              <p:nvPr/>
            </p:nvCxnSpPr>
            <p:spPr>
              <a:xfrm>
                <a:off x="7101777" y="6344619"/>
                <a:ext cx="385434" cy="10327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flipH="1" flipV="1">
                <a:off x="7493642" y="6447892"/>
                <a:ext cx="42269" cy="467260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flipV="1">
                <a:off x="7490345" y="6191392"/>
                <a:ext cx="273137" cy="25091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>
                <a:off x="7716110" y="5842538"/>
                <a:ext cx="40791" cy="367117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>
                <a:off x="7761240" y="6199141"/>
                <a:ext cx="992578" cy="50645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flipH="1">
                <a:off x="7718300" y="5440551"/>
                <a:ext cx="955374" cy="411351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flipH="1">
                <a:off x="6795021" y="3886200"/>
                <a:ext cx="688368" cy="1524555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>
              <a:off x="7486792" y="5665741"/>
              <a:ext cx="224725" cy="19391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cxnSpLocks noChangeAspect="1"/>
            </p:cNvCxnSpPr>
            <p:nvPr/>
          </p:nvCxnSpPr>
          <p:spPr>
            <a:xfrm flipV="1">
              <a:off x="6515100" y="5410202"/>
              <a:ext cx="274449" cy="122004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cxnSpLocks noChangeAspect="1"/>
            </p:cNvCxnSpPr>
            <p:nvPr/>
          </p:nvCxnSpPr>
          <p:spPr>
            <a:xfrm>
              <a:off x="6515102" y="5607071"/>
              <a:ext cx="302381" cy="39070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cxnSpLocks noChangeAspect="1"/>
            </p:cNvCxnSpPr>
            <p:nvPr/>
          </p:nvCxnSpPr>
          <p:spPr>
            <a:xfrm flipH="1">
              <a:off x="7039535" y="5800304"/>
              <a:ext cx="123265" cy="1973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grpSp>
          <p:nvGrpSpPr>
            <p:cNvPr id="4" name="Group 3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110" name="Oval 109"/>
              <p:cNvSpPr>
                <a:spLocks noChangeAspect="1"/>
              </p:cNvSpPr>
              <p:nvPr/>
            </p:nvSpPr>
            <p:spPr>
              <a:xfrm>
                <a:off x="6788259" y="5738247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6568698" y="5920353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3" name="Straight Connector 102"/>
          <p:cNvCxnSpPr>
            <a:cxnSpLocks noChangeAspect="1"/>
          </p:cNvCxnSpPr>
          <p:nvPr/>
        </p:nvCxnSpPr>
        <p:spPr>
          <a:xfrm flipH="1">
            <a:off x="6459445" y="5997778"/>
            <a:ext cx="366915" cy="21597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 noChangeAspect="1"/>
          </p:cNvCxnSpPr>
          <p:nvPr/>
        </p:nvCxnSpPr>
        <p:spPr>
          <a:xfrm flipH="1">
            <a:off x="4343400" y="5561397"/>
            <a:ext cx="2133600" cy="264834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 noChangeAspect="1"/>
          </p:cNvCxnSpPr>
          <p:nvPr/>
        </p:nvCxnSpPr>
        <p:spPr>
          <a:xfrm flipH="1" flipV="1">
            <a:off x="6829359" y="5997778"/>
            <a:ext cx="182010" cy="3203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 noChangeAspect="1"/>
          </p:cNvCxnSpPr>
          <p:nvPr/>
        </p:nvCxnSpPr>
        <p:spPr>
          <a:xfrm>
            <a:off x="4343400" y="5844532"/>
            <a:ext cx="2116045" cy="40386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79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b="1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438400" y="3520698"/>
            <a:ext cx="6315418" cy="3394454"/>
            <a:chOff x="2438400" y="3520698"/>
            <a:chExt cx="6315418" cy="3394454"/>
          </a:xfrm>
        </p:grpSpPr>
        <p:grpSp>
          <p:nvGrpSpPr>
            <p:cNvPr id="48" name="Group 47"/>
            <p:cNvGrpSpPr/>
            <p:nvPr/>
          </p:nvGrpSpPr>
          <p:grpSpPr>
            <a:xfrm>
              <a:off x="2438400" y="3520698"/>
              <a:ext cx="6315418" cy="3394454"/>
              <a:chOff x="2438400" y="3520698"/>
              <a:chExt cx="6315418" cy="33944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38400" y="3520698"/>
                <a:ext cx="6315418" cy="3394454"/>
                <a:chOff x="2438400" y="3520698"/>
                <a:chExt cx="6315418" cy="339445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2438400" y="3520698"/>
                  <a:ext cx="6315418" cy="3394454"/>
                  <a:chOff x="2438400" y="3520698"/>
                  <a:chExt cx="6315418" cy="3394454"/>
                </a:xfrm>
              </p:grpSpPr>
              <p:cxnSp>
                <p:nvCxnSpPr>
                  <p:cNvPr id="62" name="Straight Connector 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459445" y="6268902"/>
                    <a:ext cx="398555" cy="27752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cxnSpLocks noChangeAspect="1"/>
                  </p:cNvCxnSpPr>
                  <p:nvPr/>
                </p:nvCxnSpPr>
                <p:spPr>
                  <a:xfrm flipH="1">
                    <a:off x="7485537" y="3520698"/>
                    <a:ext cx="78295" cy="3810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788259" y="5410755"/>
                    <a:ext cx="354286" cy="36559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>
                    <a:cxnSpLocks noChangeAspect="1"/>
                  </p:cNvCxnSpPr>
                  <p:nvPr/>
                </p:nvCxnSpPr>
                <p:spPr>
                  <a:xfrm flipV="1">
                    <a:off x="2438400" y="5843970"/>
                    <a:ext cx="1905000" cy="1389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 flipH="1">
                    <a:off x="7475349" y="3886200"/>
                    <a:ext cx="10188" cy="179069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>
                    <a:cxnSpLocks noChangeAspect="1"/>
                  </p:cNvCxnSpPr>
                  <p:nvPr/>
                </p:nvCxnSpPr>
                <p:spPr>
                  <a:xfrm flipH="1">
                    <a:off x="7162800" y="5662047"/>
                    <a:ext cx="323710" cy="11987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cxnSpLocks noChangeAspect="1"/>
                  </p:cNvCxnSpPr>
                  <p:nvPr/>
                </p:nvCxnSpPr>
                <p:spPr>
                  <a:xfrm flipV="1">
                    <a:off x="6797298" y="6537057"/>
                    <a:ext cx="76200" cy="3048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cxnSpLocks noChangeAspect="1"/>
                  </p:cNvCxnSpPr>
                  <p:nvPr/>
                </p:nvCxnSpPr>
                <p:spPr>
                  <a:xfrm flipV="1">
                    <a:off x="6873498" y="6335759"/>
                    <a:ext cx="224261" cy="22426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31786" y="6045309"/>
                    <a:ext cx="64724" cy="28093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cxnSpLocks noChangeAspect="1"/>
                  </p:cNvCxnSpPr>
                  <p:nvPr/>
                </p:nvCxnSpPr>
                <p:spPr>
                  <a:xfrm>
                    <a:off x="7101777" y="6344619"/>
                    <a:ext cx="385434" cy="103273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493642" y="6447892"/>
                    <a:ext cx="42269" cy="46726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>
                    <a:cxnSpLocks noChangeAspect="1"/>
                  </p:cNvCxnSpPr>
                  <p:nvPr/>
                </p:nvCxnSpPr>
                <p:spPr>
                  <a:xfrm flipV="1">
                    <a:off x="7490345" y="6191392"/>
                    <a:ext cx="273137" cy="25091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>
                    <a:cxnSpLocks noChangeAspect="1"/>
                  </p:cNvCxnSpPr>
                  <p:nvPr/>
                </p:nvCxnSpPr>
                <p:spPr>
                  <a:xfrm>
                    <a:off x="7716110" y="5842538"/>
                    <a:ext cx="40791" cy="367117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>
                    <a:cxnSpLocks noChangeAspect="1"/>
                  </p:cNvCxnSpPr>
                  <p:nvPr/>
                </p:nvCxnSpPr>
                <p:spPr>
                  <a:xfrm>
                    <a:off x="7761240" y="6199141"/>
                    <a:ext cx="992578" cy="50645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>
                    <a:cxnSpLocks noChangeAspect="1"/>
                  </p:cNvCxnSpPr>
                  <p:nvPr/>
                </p:nvCxnSpPr>
                <p:spPr>
                  <a:xfrm flipH="1">
                    <a:off x="7718300" y="5440551"/>
                    <a:ext cx="955374" cy="411351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cxnSpLocks noChangeAspect="1"/>
                  </p:cNvCxnSpPr>
                  <p:nvPr/>
                </p:nvCxnSpPr>
                <p:spPr>
                  <a:xfrm flipH="1">
                    <a:off x="6795021" y="3886200"/>
                    <a:ext cx="688368" cy="152455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>
                  <a:off x="7486792" y="5665741"/>
                  <a:ext cx="224725" cy="193910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cxnSpLocks noChangeAspect="1"/>
                </p:cNvCxnSpPr>
                <p:nvPr/>
              </p:nvCxnSpPr>
              <p:spPr>
                <a:xfrm flipV="1">
                  <a:off x="6515100" y="5410202"/>
                  <a:ext cx="274449" cy="122004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>
                  <a:cxnSpLocks noChangeAspect="1"/>
                </p:cNvCxnSpPr>
                <p:nvPr/>
              </p:nvCxnSpPr>
              <p:spPr>
                <a:xfrm>
                  <a:off x="6515102" y="5607071"/>
                  <a:ext cx="302381" cy="39070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cxnSpLocks noChangeAspect="1"/>
                </p:cNvCxnSpPr>
                <p:nvPr/>
              </p:nvCxnSpPr>
              <p:spPr>
                <a:xfrm flipH="1">
                  <a:off x="7039535" y="5800304"/>
                  <a:ext cx="123265" cy="19733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4" name="Straight Connector 103"/>
              <p:cNvCxnSpPr>
                <a:cxnSpLocks noChangeAspect="1"/>
              </p:cNvCxnSpPr>
              <p:nvPr/>
            </p:nvCxnSpPr>
            <p:spPr>
              <a:xfrm flipH="1">
                <a:off x="4343400" y="5561397"/>
                <a:ext cx="2133600" cy="26483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>
                <a:off x="4343400" y="5844532"/>
                <a:ext cx="2116045" cy="40386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>
              <a:cxnSpLocks noChangeAspect="1"/>
            </p:cNvCxnSpPr>
            <p:nvPr/>
          </p:nvCxnSpPr>
          <p:spPr>
            <a:xfrm flipH="1">
              <a:off x="6459445" y="5997778"/>
              <a:ext cx="366915" cy="21597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 noChangeAspect="1"/>
            </p:cNvCxnSpPr>
            <p:nvPr/>
          </p:nvCxnSpPr>
          <p:spPr>
            <a:xfrm flipH="1" flipV="1">
              <a:off x="6829359" y="5997778"/>
              <a:ext cx="182010" cy="3203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grpSp>
          <p:nvGrpSpPr>
            <p:cNvPr id="80" name="Group 79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6788259" y="5738247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568698" y="5920353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93" name="Group 92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6515100" y="5143500"/>
                <a:ext cx="1600200" cy="1528520"/>
                <a:chOff x="6515100" y="5143500"/>
                <a:chExt cx="1600200" cy="1528520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15100" y="5143500"/>
                  <a:ext cx="1600200" cy="1528520"/>
                  <a:chOff x="6515100" y="5143500"/>
                  <a:chExt cx="1600200" cy="152852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rot="16200000" flipH="1">
                    <a:off x="6980191" y="5646690"/>
                    <a:ext cx="544559" cy="2016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rot="5400000" flipH="1" flipV="1">
                    <a:off x="6503941" y="6275341"/>
                    <a:ext cx="250918" cy="17471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H="1" flipV="1">
                    <a:off x="6542043" y="5170443"/>
                    <a:ext cx="257375" cy="57896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7391400" y="5981700"/>
                    <a:ext cx="6858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6515100" y="5170441"/>
                    <a:ext cx="1600200" cy="1501579"/>
                    <a:chOff x="6515100" y="5170441"/>
                    <a:chExt cx="1600200" cy="1501579"/>
                  </a:xfrm>
                </p:grpSpPr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>
                      <a:off x="6694441" y="5018041"/>
                      <a:ext cx="250918" cy="5557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5400000" flipH="1" flipV="1">
                      <a:off x="6980191" y="5848351"/>
                      <a:ext cx="125459" cy="5445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 flipH="1">
                      <a:off x="6853300" y="5475241"/>
                      <a:ext cx="244459" cy="27416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 flipV="1">
                      <a:off x="7198963" y="6096000"/>
                      <a:ext cx="154337" cy="57602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rot="16200000" flipV="1">
                      <a:off x="6770641" y="6237241"/>
                      <a:ext cx="403318" cy="4033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rot="16200000" flipV="1">
                      <a:off x="7361192" y="6103891"/>
                      <a:ext cx="468359" cy="4302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 rot="5400000">
                      <a:off x="7342141" y="5513341"/>
                      <a:ext cx="555718" cy="4795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>
                      <a:off x="7162800" y="5448300"/>
                      <a:ext cx="6858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/>
                    <p:cNvCxnSpPr/>
                    <p:nvPr/>
                  </p:nvCxnSpPr>
                  <p:spPr>
                    <a:xfrm flipV="1">
                      <a:off x="6515100" y="5181600"/>
                      <a:ext cx="0" cy="1295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>
                      <a:off x="6542041" y="6542041"/>
                      <a:ext cx="620759" cy="1254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flipV="1">
                      <a:off x="7239000" y="6618241"/>
                      <a:ext cx="544559" cy="492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7837441" y="6019800"/>
                      <a:ext cx="277859" cy="5445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flipH="1" flipV="1">
                      <a:off x="7913641" y="5475241"/>
                      <a:ext cx="201659" cy="4683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3" name="Straight Connector 112"/>
                  <p:cNvCxnSpPr/>
                  <p:nvPr/>
                </p:nvCxnSpPr>
                <p:spPr>
                  <a:xfrm flipH="1" flipV="1">
                    <a:off x="6553200" y="5143500"/>
                    <a:ext cx="1306559" cy="2778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853300" y="5803288"/>
                  <a:ext cx="473059" cy="22767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6633739" y="5985394"/>
                  <a:ext cx="83020" cy="1979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Straight Connector 96"/>
              <p:cNvCxnSpPr/>
              <p:nvPr/>
            </p:nvCxnSpPr>
            <p:spPr>
              <a:xfrm flipH="1">
                <a:off x="6633739" y="5803288"/>
                <a:ext cx="165679" cy="12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6770641" y="5814447"/>
                <a:ext cx="55718" cy="36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/>
          </p:nvCxnSpPr>
          <p:spPr>
            <a:xfrm flipH="1" flipV="1">
              <a:off x="6542041" y="5170441"/>
              <a:ext cx="64757" cy="7499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6542041" y="5996553"/>
              <a:ext cx="64757" cy="4916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46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marL="57150" indent="0">
              <a:buNone/>
            </a:pPr>
            <a:r>
              <a:rPr lang="en-US" sz="2800" dirty="0" smtClean="0"/>
              <a:t>Compute the Delaunay Triangulation.</a:t>
            </a:r>
          </a:p>
          <a:p>
            <a:pPr marL="57150" indent="0">
              <a:buNone/>
            </a:pPr>
            <a:r>
              <a:rPr lang="en-US" sz="2800" dirty="0" smtClean="0"/>
              <a:t>Compute the restricted D. Triangulation</a:t>
            </a:r>
          </a:p>
          <a:p>
            <a:pPr marL="57150" indent="0">
              <a:buNone/>
            </a:pPr>
            <a:r>
              <a:rPr lang="en-US" sz="2800" dirty="0" smtClean="0"/>
              <a:t>While there are triangles whose </a:t>
            </a:r>
            <a:r>
              <a:rPr lang="en-US" sz="2800" dirty="0" err="1" smtClean="0"/>
              <a:t>circumsphere’s</a:t>
            </a:r>
            <a:r>
              <a:rPr lang="en-US" sz="2800" dirty="0" smtClean="0"/>
              <a:t> radius is larger than a fraction of the reach:</a:t>
            </a:r>
          </a:p>
          <a:p>
            <a:pPr marL="514350" lvl="1" indent="0">
              <a:buNone/>
            </a:pPr>
            <a:r>
              <a:rPr lang="en-US" sz="2400" dirty="0"/>
              <a:t>Add the intersection of the triangle’s dual with the surface</a:t>
            </a:r>
          </a:p>
          <a:p>
            <a:pPr marL="514350" lvl="1" indent="0">
              <a:buNone/>
            </a:pPr>
            <a:r>
              <a:rPr lang="en-US" sz="2400" dirty="0" smtClean="0"/>
              <a:t>(Locally) update the Delaunay Triangulation</a:t>
            </a:r>
          </a:p>
          <a:p>
            <a:pPr marL="514350" lvl="1" indent="0">
              <a:buNone/>
            </a:pPr>
            <a:r>
              <a:rPr lang="en-US" sz="2400" b="1" dirty="0" smtClean="0"/>
              <a:t>Update the Restricted D. Triangulation</a:t>
            </a:r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438400" y="3520698"/>
            <a:ext cx="6315418" cy="3394454"/>
            <a:chOff x="2438400" y="3520698"/>
            <a:chExt cx="6315418" cy="3394454"/>
          </a:xfrm>
        </p:grpSpPr>
        <p:grpSp>
          <p:nvGrpSpPr>
            <p:cNvPr id="48" name="Group 47"/>
            <p:cNvGrpSpPr/>
            <p:nvPr/>
          </p:nvGrpSpPr>
          <p:grpSpPr>
            <a:xfrm>
              <a:off x="2438400" y="3520698"/>
              <a:ext cx="6315418" cy="3394454"/>
              <a:chOff x="2438400" y="3520698"/>
              <a:chExt cx="6315418" cy="33944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38400" y="3520698"/>
                <a:ext cx="6315418" cy="3394454"/>
                <a:chOff x="2438400" y="3520698"/>
                <a:chExt cx="6315418" cy="339445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2438400" y="3520698"/>
                  <a:ext cx="6315418" cy="3394454"/>
                  <a:chOff x="2438400" y="3520698"/>
                  <a:chExt cx="6315418" cy="3394454"/>
                </a:xfrm>
              </p:grpSpPr>
              <p:cxnSp>
                <p:nvCxnSpPr>
                  <p:cNvPr id="62" name="Straight Connector 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459445" y="6268902"/>
                    <a:ext cx="398555" cy="27752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cxnSpLocks noChangeAspect="1"/>
                  </p:cNvCxnSpPr>
                  <p:nvPr/>
                </p:nvCxnSpPr>
                <p:spPr>
                  <a:xfrm flipH="1">
                    <a:off x="7485537" y="3520698"/>
                    <a:ext cx="78295" cy="3810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788259" y="5410755"/>
                    <a:ext cx="354286" cy="36559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>
                    <a:cxnSpLocks noChangeAspect="1"/>
                  </p:cNvCxnSpPr>
                  <p:nvPr/>
                </p:nvCxnSpPr>
                <p:spPr>
                  <a:xfrm flipV="1">
                    <a:off x="2438400" y="5843970"/>
                    <a:ext cx="1905000" cy="1389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 flipH="1">
                    <a:off x="7475349" y="3886200"/>
                    <a:ext cx="10188" cy="179069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>
                    <a:cxnSpLocks noChangeAspect="1"/>
                  </p:cNvCxnSpPr>
                  <p:nvPr/>
                </p:nvCxnSpPr>
                <p:spPr>
                  <a:xfrm flipH="1">
                    <a:off x="7162800" y="5662047"/>
                    <a:ext cx="323710" cy="11987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cxnSpLocks noChangeAspect="1"/>
                  </p:cNvCxnSpPr>
                  <p:nvPr/>
                </p:nvCxnSpPr>
                <p:spPr>
                  <a:xfrm flipV="1">
                    <a:off x="6797298" y="6537057"/>
                    <a:ext cx="76200" cy="3048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cxnSpLocks noChangeAspect="1"/>
                  </p:cNvCxnSpPr>
                  <p:nvPr/>
                </p:nvCxnSpPr>
                <p:spPr>
                  <a:xfrm flipV="1">
                    <a:off x="6873498" y="6335759"/>
                    <a:ext cx="224261" cy="22426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31786" y="6045309"/>
                    <a:ext cx="64724" cy="28093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cxnSpLocks noChangeAspect="1"/>
                  </p:cNvCxnSpPr>
                  <p:nvPr/>
                </p:nvCxnSpPr>
                <p:spPr>
                  <a:xfrm>
                    <a:off x="7101777" y="6344619"/>
                    <a:ext cx="385434" cy="103273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493642" y="6447892"/>
                    <a:ext cx="42269" cy="46726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>
                    <a:cxnSpLocks noChangeAspect="1"/>
                  </p:cNvCxnSpPr>
                  <p:nvPr/>
                </p:nvCxnSpPr>
                <p:spPr>
                  <a:xfrm flipV="1">
                    <a:off x="7490345" y="6191392"/>
                    <a:ext cx="273137" cy="25091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>
                    <a:cxnSpLocks noChangeAspect="1"/>
                  </p:cNvCxnSpPr>
                  <p:nvPr/>
                </p:nvCxnSpPr>
                <p:spPr>
                  <a:xfrm>
                    <a:off x="7716110" y="5842538"/>
                    <a:ext cx="40791" cy="367117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>
                    <a:cxnSpLocks noChangeAspect="1"/>
                  </p:cNvCxnSpPr>
                  <p:nvPr/>
                </p:nvCxnSpPr>
                <p:spPr>
                  <a:xfrm>
                    <a:off x="7761240" y="6199141"/>
                    <a:ext cx="992578" cy="50645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>
                    <a:cxnSpLocks noChangeAspect="1"/>
                  </p:cNvCxnSpPr>
                  <p:nvPr/>
                </p:nvCxnSpPr>
                <p:spPr>
                  <a:xfrm flipH="1">
                    <a:off x="7718300" y="5440551"/>
                    <a:ext cx="955374" cy="411351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cxnSpLocks noChangeAspect="1"/>
                  </p:cNvCxnSpPr>
                  <p:nvPr/>
                </p:nvCxnSpPr>
                <p:spPr>
                  <a:xfrm flipH="1">
                    <a:off x="6795021" y="3886200"/>
                    <a:ext cx="688368" cy="152455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>
                  <a:off x="7486792" y="5665741"/>
                  <a:ext cx="224725" cy="193910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cxnSpLocks noChangeAspect="1"/>
                </p:cNvCxnSpPr>
                <p:nvPr/>
              </p:nvCxnSpPr>
              <p:spPr>
                <a:xfrm flipV="1">
                  <a:off x="6515100" y="5410202"/>
                  <a:ext cx="274449" cy="122004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>
                  <a:cxnSpLocks noChangeAspect="1"/>
                </p:cNvCxnSpPr>
                <p:nvPr/>
              </p:nvCxnSpPr>
              <p:spPr>
                <a:xfrm>
                  <a:off x="6515102" y="5607071"/>
                  <a:ext cx="302381" cy="39070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cxnSpLocks noChangeAspect="1"/>
                </p:cNvCxnSpPr>
                <p:nvPr/>
              </p:nvCxnSpPr>
              <p:spPr>
                <a:xfrm flipH="1">
                  <a:off x="7039535" y="5800304"/>
                  <a:ext cx="123265" cy="19733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4" name="Straight Connector 103"/>
              <p:cNvCxnSpPr>
                <a:cxnSpLocks noChangeAspect="1"/>
              </p:cNvCxnSpPr>
              <p:nvPr/>
            </p:nvCxnSpPr>
            <p:spPr>
              <a:xfrm flipH="1">
                <a:off x="4343400" y="5561397"/>
                <a:ext cx="2133600" cy="26483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>
                <a:off x="4343400" y="5844532"/>
                <a:ext cx="2116045" cy="40386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>
              <a:cxnSpLocks noChangeAspect="1"/>
            </p:cNvCxnSpPr>
            <p:nvPr/>
          </p:nvCxnSpPr>
          <p:spPr>
            <a:xfrm flipH="1">
              <a:off x="6459445" y="5997778"/>
              <a:ext cx="366915" cy="21597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 noChangeAspect="1"/>
            </p:cNvCxnSpPr>
            <p:nvPr/>
          </p:nvCxnSpPr>
          <p:spPr>
            <a:xfrm flipH="1" flipV="1">
              <a:off x="6829359" y="5997778"/>
              <a:ext cx="182010" cy="3203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grpSp>
          <p:nvGrpSpPr>
            <p:cNvPr id="80" name="Group 79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6788259" y="5738247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568698" y="5920353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93" name="Group 92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6515100" y="5143500"/>
                <a:ext cx="1600200" cy="1528520"/>
                <a:chOff x="6515100" y="5143500"/>
                <a:chExt cx="1600200" cy="1528520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15100" y="5143500"/>
                  <a:ext cx="1600200" cy="1528520"/>
                  <a:chOff x="6515100" y="5143500"/>
                  <a:chExt cx="1600200" cy="152852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rot="16200000" flipH="1">
                    <a:off x="6980191" y="5646690"/>
                    <a:ext cx="544559" cy="2016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rot="5400000" flipH="1" flipV="1">
                    <a:off x="6503941" y="6275341"/>
                    <a:ext cx="250918" cy="174718"/>
                  </a:xfrm>
                  <a:prstGeom prst="line">
                    <a:avLst/>
                  </a:prstGeom>
                  <a:ln w="25400">
                    <a:solidFill>
                      <a:schemeClr val="accent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H="1" flipV="1">
                    <a:off x="6542043" y="5170443"/>
                    <a:ext cx="257375" cy="57896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7391400" y="5981700"/>
                    <a:ext cx="6858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6515100" y="5170441"/>
                    <a:ext cx="1600200" cy="1501579"/>
                    <a:chOff x="6515100" y="5170441"/>
                    <a:chExt cx="1600200" cy="1501579"/>
                  </a:xfrm>
                </p:grpSpPr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>
                      <a:off x="6694441" y="5018041"/>
                      <a:ext cx="250918" cy="5557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5400000" flipH="1" flipV="1">
                      <a:off x="6980191" y="5848351"/>
                      <a:ext cx="1254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 flipH="1">
                      <a:off x="6853300" y="5475241"/>
                      <a:ext cx="244459" cy="274165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 flipV="1">
                      <a:off x="7198963" y="6096000"/>
                      <a:ext cx="154337" cy="57602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rot="16200000" flipV="1">
                      <a:off x="6770641" y="6237241"/>
                      <a:ext cx="403318" cy="4033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rot="16200000" flipV="1">
                      <a:off x="7361192" y="6103891"/>
                      <a:ext cx="468359" cy="4302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 rot="5400000">
                      <a:off x="7342141" y="5513341"/>
                      <a:ext cx="555718" cy="4795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>
                      <a:off x="7162800" y="5448300"/>
                      <a:ext cx="6858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/>
                    <p:cNvCxnSpPr/>
                    <p:nvPr/>
                  </p:nvCxnSpPr>
                  <p:spPr>
                    <a:xfrm flipV="1">
                      <a:off x="6515100" y="5181600"/>
                      <a:ext cx="0" cy="1295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>
                      <a:off x="6542041" y="6542041"/>
                      <a:ext cx="620759" cy="1254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flipV="1">
                      <a:off x="7239000" y="6618241"/>
                      <a:ext cx="544559" cy="492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7837441" y="6019800"/>
                      <a:ext cx="2778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flipH="1" flipV="1">
                      <a:off x="7913641" y="5475241"/>
                      <a:ext cx="201659" cy="4683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3" name="Straight Connector 112"/>
                  <p:cNvCxnSpPr/>
                  <p:nvPr/>
                </p:nvCxnSpPr>
                <p:spPr>
                  <a:xfrm flipH="1" flipV="1">
                    <a:off x="6553200" y="5143500"/>
                    <a:ext cx="1306559" cy="2778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853300" y="5803288"/>
                  <a:ext cx="473059" cy="22767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6633739" y="5985394"/>
                  <a:ext cx="83020" cy="1979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Straight Connector 96"/>
              <p:cNvCxnSpPr/>
              <p:nvPr/>
            </p:nvCxnSpPr>
            <p:spPr>
              <a:xfrm flipH="1">
                <a:off x="6633739" y="5803288"/>
                <a:ext cx="165679" cy="128224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6770641" y="5814447"/>
                <a:ext cx="55718" cy="36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/>
          </p:nvCxnSpPr>
          <p:spPr>
            <a:xfrm flipH="1" flipV="1">
              <a:off x="6542041" y="5170441"/>
              <a:ext cx="64757" cy="7499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6542041" y="5996553"/>
              <a:ext cx="64757" cy="491606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-76200" y="6553200"/>
            <a:ext cx="460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*Note that the algorithm would still keep 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36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Implementation Requirements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A single computation of a (restricted) Delaunay Triangulation plus local updates.</a:t>
            </a:r>
          </a:p>
          <a:p>
            <a:pPr marL="231775" indent="-231775"/>
            <a:r>
              <a:rPr lang="en-US" sz="2800" dirty="0" smtClean="0"/>
              <a:t>The ability to evaluate  the reach of a surface point.</a:t>
            </a:r>
          </a:p>
          <a:p>
            <a:pPr marL="231775" indent="-231775"/>
            <a:r>
              <a:rPr lang="en-US" sz="2800" dirty="0" smtClean="0"/>
              <a:t>The ability to intersect the dual </a:t>
            </a:r>
            <a:r>
              <a:rPr lang="en-US" sz="2800" dirty="0" err="1" smtClean="0"/>
              <a:t>Voronoi</a:t>
            </a:r>
            <a:r>
              <a:rPr lang="en-US" sz="2800" dirty="0" smtClean="0"/>
              <a:t> edge with the surface.</a:t>
            </a:r>
            <a:endParaRPr lang="en-US" sz="2400" dirty="0" smtClean="0"/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438400" y="3520698"/>
            <a:ext cx="6315418" cy="3394454"/>
            <a:chOff x="2438400" y="3520698"/>
            <a:chExt cx="6315418" cy="3394454"/>
          </a:xfrm>
        </p:grpSpPr>
        <p:grpSp>
          <p:nvGrpSpPr>
            <p:cNvPr id="48" name="Group 47"/>
            <p:cNvGrpSpPr/>
            <p:nvPr/>
          </p:nvGrpSpPr>
          <p:grpSpPr>
            <a:xfrm>
              <a:off x="2438400" y="3520698"/>
              <a:ext cx="6315418" cy="3394454"/>
              <a:chOff x="2438400" y="3520698"/>
              <a:chExt cx="6315418" cy="33944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38400" y="3520698"/>
                <a:ext cx="6315418" cy="3394454"/>
                <a:chOff x="2438400" y="3520698"/>
                <a:chExt cx="6315418" cy="339445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2438400" y="3520698"/>
                  <a:ext cx="6315418" cy="3394454"/>
                  <a:chOff x="2438400" y="3520698"/>
                  <a:chExt cx="6315418" cy="3394454"/>
                </a:xfrm>
              </p:grpSpPr>
              <p:cxnSp>
                <p:nvCxnSpPr>
                  <p:cNvPr id="62" name="Straight Connector 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459445" y="6268902"/>
                    <a:ext cx="398555" cy="27752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cxnSpLocks noChangeAspect="1"/>
                  </p:cNvCxnSpPr>
                  <p:nvPr/>
                </p:nvCxnSpPr>
                <p:spPr>
                  <a:xfrm flipH="1">
                    <a:off x="7485537" y="3520698"/>
                    <a:ext cx="78295" cy="3810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788259" y="5410755"/>
                    <a:ext cx="354286" cy="36559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>
                    <a:cxnSpLocks noChangeAspect="1"/>
                  </p:cNvCxnSpPr>
                  <p:nvPr/>
                </p:nvCxnSpPr>
                <p:spPr>
                  <a:xfrm flipV="1">
                    <a:off x="2438400" y="5843970"/>
                    <a:ext cx="1905000" cy="1389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 flipH="1">
                    <a:off x="7475349" y="3886200"/>
                    <a:ext cx="10188" cy="179069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>
                    <a:cxnSpLocks noChangeAspect="1"/>
                  </p:cNvCxnSpPr>
                  <p:nvPr/>
                </p:nvCxnSpPr>
                <p:spPr>
                  <a:xfrm flipH="1">
                    <a:off x="7162800" y="5662047"/>
                    <a:ext cx="323710" cy="11987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cxnSpLocks noChangeAspect="1"/>
                  </p:cNvCxnSpPr>
                  <p:nvPr/>
                </p:nvCxnSpPr>
                <p:spPr>
                  <a:xfrm flipV="1">
                    <a:off x="6797298" y="6537057"/>
                    <a:ext cx="76200" cy="3048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cxnSpLocks noChangeAspect="1"/>
                  </p:cNvCxnSpPr>
                  <p:nvPr/>
                </p:nvCxnSpPr>
                <p:spPr>
                  <a:xfrm flipV="1">
                    <a:off x="6873498" y="6335759"/>
                    <a:ext cx="224261" cy="22426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31786" y="6045309"/>
                    <a:ext cx="64724" cy="28093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cxnSpLocks noChangeAspect="1"/>
                  </p:cNvCxnSpPr>
                  <p:nvPr/>
                </p:nvCxnSpPr>
                <p:spPr>
                  <a:xfrm>
                    <a:off x="7101777" y="6344619"/>
                    <a:ext cx="385434" cy="103273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493642" y="6447892"/>
                    <a:ext cx="42269" cy="46726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>
                    <a:cxnSpLocks noChangeAspect="1"/>
                  </p:cNvCxnSpPr>
                  <p:nvPr/>
                </p:nvCxnSpPr>
                <p:spPr>
                  <a:xfrm flipV="1">
                    <a:off x="7490345" y="6191392"/>
                    <a:ext cx="273137" cy="25091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>
                    <a:cxnSpLocks noChangeAspect="1"/>
                  </p:cNvCxnSpPr>
                  <p:nvPr/>
                </p:nvCxnSpPr>
                <p:spPr>
                  <a:xfrm>
                    <a:off x="7716110" y="5842538"/>
                    <a:ext cx="40791" cy="367117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>
                    <a:cxnSpLocks noChangeAspect="1"/>
                  </p:cNvCxnSpPr>
                  <p:nvPr/>
                </p:nvCxnSpPr>
                <p:spPr>
                  <a:xfrm>
                    <a:off x="7761240" y="6199141"/>
                    <a:ext cx="992578" cy="50645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>
                    <a:cxnSpLocks noChangeAspect="1"/>
                  </p:cNvCxnSpPr>
                  <p:nvPr/>
                </p:nvCxnSpPr>
                <p:spPr>
                  <a:xfrm flipH="1">
                    <a:off x="7718300" y="5440551"/>
                    <a:ext cx="955374" cy="411351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cxnSpLocks noChangeAspect="1"/>
                  </p:cNvCxnSpPr>
                  <p:nvPr/>
                </p:nvCxnSpPr>
                <p:spPr>
                  <a:xfrm flipH="1">
                    <a:off x="6795021" y="3886200"/>
                    <a:ext cx="688368" cy="152455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>
                  <a:off x="7486792" y="5665741"/>
                  <a:ext cx="224725" cy="193910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cxnSpLocks noChangeAspect="1"/>
                </p:cNvCxnSpPr>
                <p:nvPr/>
              </p:nvCxnSpPr>
              <p:spPr>
                <a:xfrm flipV="1">
                  <a:off x="6515100" y="5410202"/>
                  <a:ext cx="274449" cy="122004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>
                  <a:cxnSpLocks noChangeAspect="1"/>
                </p:cNvCxnSpPr>
                <p:nvPr/>
              </p:nvCxnSpPr>
              <p:spPr>
                <a:xfrm>
                  <a:off x="6515102" y="5607071"/>
                  <a:ext cx="302381" cy="39070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cxnSpLocks noChangeAspect="1"/>
                </p:cNvCxnSpPr>
                <p:nvPr/>
              </p:nvCxnSpPr>
              <p:spPr>
                <a:xfrm flipH="1">
                  <a:off x="7039535" y="5800304"/>
                  <a:ext cx="123265" cy="19733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4" name="Straight Connector 103"/>
              <p:cNvCxnSpPr>
                <a:cxnSpLocks noChangeAspect="1"/>
              </p:cNvCxnSpPr>
              <p:nvPr/>
            </p:nvCxnSpPr>
            <p:spPr>
              <a:xfrm flipH="1">
                <a:off x="4343400" y="5561397"/>
                <a:ext cx="2133600" cy="26483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>
                <a:off x="4343400" y="5844532"/>
                <a:ext cx="2116045" cy="40386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>
              <a:cxnSpLocks noChangeAspect="1"/>
            </p:cNvCxnSpPr>
            <p:nvPr/>
          </p:nvCxnSpPr>
          <p:spPr>
            <a:xfrm flipH="1">
              <a:off x="6459445" y="5997778"/>
              <a:ext cx="366915" cy="21597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 noChangeAspect="1"/>
            </p:cNvCxnSpPr>
            <p:nvPr/>
          </p:nvCxnSpPr>
          <p:spPr>
            <a:xfrm flipH="1" flipV="1">
              <a:off x="6829359" y="5997778"/>
              <a:ext cx="182010" cy="3203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grpSp>
          <p:nvGrpSpPr>
            <p:cNvPr id="80" name="Group 79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6788259" y="5738247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568698" y="5920353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93" name="Group 92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6515100" y="5143500"/>
                <a:ext cx="1600200" cy="1528520"/>
                <a:chOff x="6515100" y="5143500"/>
                <a:chExt cx="1600200" cy="1528520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15100" y="5143500"/>
                  <a:ext cx="1600200" cy="1528520"/>
                  <a:chOff x="6515100" y="5143500"/>
                  <a:chExt cx="1600200" cy="152852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rot="16200000" flipH="1">
                    <a:off x="6980191" y="5646690"/>
                    <a:ext cx="544559" cy="2016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rot="5400000" flipH="1" flipV="1">
                    <a:off x="6503941" y="6275341"/>
                    <a:ext cx="250918" cy="174718"/>
                  </a:xfrm>
                  <a:prstGeom prst="line">
                    <a:avLst/>
                  </a:prstGeom>
                  <a:ln w="25400">
                    <a:solidFill>
                      <a:schemeClr val="accent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H="1" flipV="1">
                    <a:off x="6542043" y="5170443"/>
                    <a:ext cx="257375" cy="57896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7391400" y="5981700"/>
                    <a:ext cx="6858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6515100" y="5170441"/>
                    <a:ext cx="1600200" cy="1501579"/>
                    <a:chOff x="6515100" y="5170441"/>
                    <a:chExt cx="1600200" cy="1501579"/>
                  </a:xfrm>
                </p:grpSpPr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>
                      <a:off x="6694441" y="5018041"/>
                      <a:ext cx="250918" cy="5557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5400000" flipH="1" flipV="1">
                      <a:off x="6980191" y="5848351"/>
                      <a:ext cx="1254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 flipH="1">
                      <a:off x="6853300" y="5475241"/>
                      <a:ext cx="244459" cy="274165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 flipV="1">
                      <a:off x="7198963" y="6096000"/>
                      <a:ext cx="154337" cy="57602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rot="16200000" flipV="1">
                      <a:off x="6770641" y="6237241"/>
                      <a:ext cx="403318" cy="4033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rot="16200000" flipV="1">
                      <a:off x="7361192" y="6103891"/>
                      <a:ext cx="468359" cy="4302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 rot="5400000">
                      <a:off x="7342141" y="5513341"/>
                      <a:ext cx="555718" cy="4795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>
                      <a:off x="7162800" y="5448300"/>
                      <a:ext cx="6858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/>
                    <p:cNvCxnSpPr/>
                    <p:nvPr/>
                  </p:nvCxnSpPr>
                  <p:spPr>
                    <a:xfrm flipV="1">
                      <a:off x="6515100" y="5181600"/>
                      <a:ext cx="0" cy="1295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>
                      <a:off x="6542041" y="6542041"/>
                      <a:ext cx="620759" cy="1254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flipV="1">
                      <a:off x="7239000" y="6618241"/>
                      <a:ext cx="544559" cy="492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7837441" y="6019800"/>
                      <a:ext cx="2778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flipH="1" flipV="1">
                      <a:off x="7913641" y="5475241"/>
                      <a:ext cx="201659" cy="4683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3" name="Straight Connector 112"/>
                  <p:cNvCxnSpPr/>
                  <p:nvPr/>
                </p:nvCxnSpPr>
                <p:spPr>
                  <a:xfrm flipH="1" flipV="1">
                    <a:off x="6553200" y="5143500"/>
                    <a:ext cx="1306559" cy="2778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853300" y="5803288"/>
                  <a:ext cx="473059" cy="22767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6633739" y="5985394"/>
                  <a:ext cx="83020" cy="1979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Straight Connector 96"/>
              <p:cNvCxnSpPr/>
              <p:nvPr/>
            </p:nvCxnSpPr>
            <p:spPr>
              <a:xfrm flipH="1">
                <a:off x="6633739" y="5803288"/>
                <a:ext cx="165679" cy="128224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6770641" y="5814447"/>
                <a:ext cx="55718" cy="36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/>
          </p:nvCxnSpPr>
          <p:spPr>
            <a:xfrm flipH="1" flipV="1">
              <a:off x="6542041" y="5170441"/>
              <a:ext cx="64757" cy="7499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6542041" y="5996553"/>
              <a:ext cx="64757" cy="491606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115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Restricted Delaunay </a:t>
            </a:r>
            <a:r>
              <a:rPr lang="en-US" sz="3100" dirty="0" smtClean="0"/>
              <a:t>[</a:t>
            </a:r>
            <a:r>
              <a:rPr lang="en-US" sz="3100" dirty="0" err="1" smtClean="0"/>
              <a:t>Boissonnat</a:t>
            </a:r>
            <a:r>
              <a:rPr lang="en-US" sz="3100" dirty="0" smtClean="0"/>
              <a:t> &amp; </a:t>
            </a:r>
            <a:r>
              <a:rPr lang="en-US" sz="3100" dirty="0" err="1" smtClean="0"/>
              <a:t>Oudot</a:t>
            </a:r>
            <a:r>
              <a:rPr lang="en-US" sz="3100" dirty="0" smtClean="0"/>
              <a:t> ‘05]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Properties</a:t>
            </a:r>
            <a:r>
              <a:rPr lang="en-US" dirty="0" smtClean="0"/>
              <a:t>:</a:t>
            </a:r>
          </a:p>
          <a:p>
            <a:pPr marL="231775" indent="-231775"/>
            <a:r>
              <a:rPr lang="en-US" sz="2800" dirty="0" smtClean="0"/>
              <a:t>With the appropriate scaling, the method returns a manifold, non-self-intersecting, triangulation with the same topology as </a:t>
            </a:r>
            <a:r>
              <a:rPr lang="en-US" sz="2800" i="1" dirty="0" smtClean="0"/>
              <a:t>S</a:t>
            </a:r>
            <a:r>
              <a:rPr lang="en-US" sz="2800" dirty="0" smtClean="0"/>
              <a:t>.</a:t>
            </a:r>
          </a:p>
          <a:p>
            <a:pPr marL="231775" indent="-231775"/>
            <a:r>
              <a:rPr lang="en-US" sz="2800" dirty="0" smtClean="0"/>
              <a:t>May over-refine in flat regions.</a:t>
            </a:r>
          </a:p>
          <a:p>
            <a:pPr marL="231775" indent="-231775"/>
            <a:r>
              <a:rPr lang="en-US" sz="2800" dirty="0" smtClean="0"/>
              <a:t>Requires a strictly positive reach (which is not satisfied triangle meshes).</a:t>
            </a:r>
            <a:endParaRPr lang="en-US" sz="2400" dirty="0" smtClean="0"/>
          </a:p>
        </p:txBody>
      </p:sp>
      <p:sp>
        <p:nvSpPr>
          <p:cNvPr id="78" name="Freeform 77"/>
          <p:cNvSpPr/>
          <p:nvPr/>
        </p:nvSpPr>
        <p:spPr>
          <a:xfrm>
            <a:off x="5796366" y="5137483"/>
            <a:ext cx="2318078" cy="1697270"/>
          </a:xfrm>
          <a:custGeom>
            <a:avLst/>
            <a:gdLst>
              <a:gd name="connsiteX0" fmla="*/ 0 w 2318078"/>
              <a:gd name="connsiteY0" fmla="*/ 286924 h 1697270"/>
              <a:gd name="connsiteX1" fmla="*/ 720671 w 2318078"/>
              <a:gd name="connsiteY1" fmla="*/ 205 h 1697270"/>
              <a:gd name="connsiteX2" fmla="*/ 1340603 w 2318078"/>
              <a:gd name="connsiteY2" fmla="*/ 325670 h 1697270"/>
              <a:gd name="connsiteX3" fmla="*/ 224726 w 2318078"/>
              <a:gd name="connsiteY3" fmla="*/ 1317561 h 1697270"/>
              <a:gd name="connsiteX4" fmla="*/ 728420 w 2318078"/>
              <a:gd name="connsiteY4" fmla="*/ 1387303 h 1697270"/>
              <a:gd name="connsiteX5" fmla="*/ 960895 w 2318078"/>
              <a:gd name="connsiteY5" fmla="*/ 1069588 h 1697270"/>
              <a:gd name="connsiteX6" fmla="*/ 1565329 w 2318078"/>
              <a:gd name="connsiteY6" fmla="*/ 930103 h 1697270"/>
              <a:gd name="connsiteX7" fmla="*/ 2100020 w 2318078"/>
              <a:gd name="connsiteY7" fmla="*/ 317920 h 1697270"/>
              <a:gd name="connsiteX8" fmla="*/ 2316997 w 2318078"/>
              <a:gd name="connsiteY8" fmla="*/ 852612 h 1697270"/>
              <a:gd name="connsiteX9" fmla="*/ 2022529 w 2318078"/>
              <a:gd name="connsiteY9" fmla="*/ 1464795 h 1697270"/>
              <a:gd name="connsiteX10" fmla="*/ 1410346 w 2318078"/>
              <a:gd name="connsiteY10" fmla="*/ 1542286 h 1697270"/>
              <a:gd name="connsiteX11" fmla="*/ 1108129 w 2318078"/>
              <a:gd name="connsiteY11" fmla="*/ 1697270 h 169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8078" h="1697270">
                <a:moveTo>
                  <a:pt x="0" y="286924"/>
                </a:moveTo>
                <a:cubicBezTo>
                  <a:pt x="248618" y="140335"/>
                  <a:pt x="497237" y="-6253"/>
                  <a:pt x="720671" y="205"/>
                </a:cubicBezTo>
                <a:cubicBezTo>
                  <a:pt x="944105" y="6663"/>
                  <a:pt x="1423261" y="106111"/>
                  <a:pt x="1340603" y="325670"/>
                </a:cubicBezTo>
                <a:cubicBezTo>
                  <a:pt x="1257946" y="545229"/>
                  <a:pt x="326756" y="1140622"/>
                  <a:pt x="224726" y="1317561"/>
                </a:cubicBezTo>
                <a:cubicBezTo>
                  <a:pt x="122696" y="1494500"/>
                  <a:pt x="605725" y="1428632"/>
                  <a:pt x="728420" y="1387303"/>
                </a:cubicBezTo>
                <a:cubicBezTo>
                  <a:pt x="851115" y="1345974"/>
                  <a:pt x="821410" y="1145788"/>
                  <a:pt x="960895" y="1069588"/>
                </a:cubicBezTo>
                <a:cubicBezTo>
                  <a:pt x="1100380" y="993388"/>
                  <a:pt x="1375475" y="1055381"/>
                  <a:pt x="1565329" y="930103"/>
                </a:cubicBezTo>
                <a:cubicBezTo>
                  <a:pt x="1755183" y="804825"/>
                  <a:pt x="1974742" y="330835"/>
                  <a:pt x="2100020" y="317920"/>
                </a:cubicBezTo>
                <a:cubicBezTo>
                  <a:pt x="2225298" y="305005"/>
                  <a:pt x="2329912" y="661466"/>
                  <a:pt x="2316997" y="852612"/>
                </a:cubicBezTo>
                <a:cubicBezTo>
                  <a:pt x="2304082" y="1043758"/>
                  <a:pt x="2173638" y="1349849"/>
                  <a:pt x="2022529" y="1464795"/>
                </a:cubicBezTo>
                <a:cubicBezTo>
                  <a:pt x="1871421" y="1579741"/>
                  <a:pt x="1562746" y="1503540"/>
                  <a:pt x="1410346" y="1542286"/>
                </a:cubicBezTo>
                <a:cubicBezTo>
                  <a:pt x="1257946" y="1581032"/>
                  <a:pt x="1183037" y="1639151"/>
                  <a:pt x="1108129" y="169727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438400" y="3520698"/>
            <a:ext cx="6315418" cy="3394454"/>
            <a:chOff x="2438400" y="3520698"/>
            <a:chExt cx="6315418" cy="3394454"/>
          </a:xfrm>
        </p:grpSpPr>
        <p:grpSp>
          <p:nvGrpSpPr>
            <p:cNvPr id="48" name="Group 47"/>
            <p:cNvGrpSpPr/>
            <p:nvPr/>
          </p:nvGrpSpPr>
          <p:grpSpPr>
            <a:xfrm>
              <a:off x="2438400" y="3520698"/>
              <a:ext cx="6315418" cy="3394454"/>
              <a:chOff x="2438400" y="3520698"/>
              <a:chExt cx="6315418" cy="33944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38400" y="3520698"/>
                <a:ext cx="6315418" cy="3394454"/>
                <a:chOff x="2438400" y="3520698"/>
                <a:chExt cx="6315418" cy="339445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2438400" y="3520698"/>
                  <a:ext cx="6315418" cy="3394454"/>
                  <a:chOff x="2438400" y="3520698"/>
                  <a:chExt cx="6315418" cy="3394454"/>
                </a:xfrm>
              </p:grpSpPr>
              <p:cxnSp>
                <p:nvCxnSpPr>
                  <p:cNvPr id="62" name="Straight Connector 6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459445" y="6268902"/>
                    <a:ext cx="398555" cy="27752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cxnSpLocks noChangeAspect="1"/>
                  </p:cNvCxnSpPr>
                  <p:nvPr/>
                </p:nvCxnSpPr>
                <p:spPr>
                  <a:xfrm flipH="1">
                    <a:off x="7485537" y="3520698"/>
                    <a:ext cx="78295" cy="3810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6788259" y="5410755"/>
                    <a:ext cx="354286" cy="36559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>
                    <a:cxnSpLocks noChangeAspect="1"/>
                  </p:cNvCxnSpPr>
                  <p:nvPr/>
                </p:nvCxnSpPr>
                <p:spPr>
                  <a:xfrm flipV="1">
                    <a:off x="2438400" y="5843970"/>
                    <a:ext cx="1905000" cy="1389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 flipH="1">
                    <a:off x="7475349" y="3886200"/>
                    <a:ext cx="10188" cy="179069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>
                    <a:cxnSpLocks noChangeAspect="1"/>
                  </p:cNvCxnSpPr>
                  <p:nvPr/>
                </p:nvCxnSpPr>
                <p:spPr>
                  <a:xfrm flipH="1">
                    <a:off x="7162800" y="5662047"/>
                    <a:ext cx="323710" cy="11987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cxnSpLocks noChangeAspect="1"/>
                  </p:cNvCxnSpPr>
                  <p:nvPr/>
                </p:nvCxnSpPr>
                <p:spPr>
                  <a:xfrm flipV="1">
                    <a:off x="6797298" y="6537057"/>
                    <a:ext cx="76200" cy="30480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cxnSpLocks noChangeAspect="1"/>
                  </p:cNvCxnSpPr>
                  <p:nvPr/>
                </p:nvCxnSpPr>
                <p:spPr>
                  <a:xfrm flipV="1">
                    <a:off x="6873498" y="6335759"/>
                    <a:ext cx="224261" cy="224262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031786" y="6045309"/>
                    <a:ext cx="64724" cy="280938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cxnSpLocks noChangeAspect="1"/>
                  </p:cNvCxnSpPr>
                  <p:nvPr/>
                </p:nvCxnSpPr>
                <p:spPr>
                  <a:xfrm>
                    <a:off x="7101777" y="6344619"/>
                    <a:ext cx="385434" cy="103273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>
                    <a:cxnSpLocks noChangeAspect="1"/>
                  </p:cNvCxnSpPr>
                  <p:nvPr/>
                </p:nvCxnSpPr>
                <p:spPr>
                  <a:xfrm flipH="1" flipV="1">
                    <a:off x="7493642" y="6447892"/>
                    <a:ext cx="42269" cy="467260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>
                    <a:cxnSpLocks noChangeAspect="1"/>
                  </p:cNvCxnSpPr>
                  <p:nvPr/>
                </p:nvCxnSpPr>
                <p:spPr>
                  <a:xfrm flipV="1">
                    <a:off x="7490345" y="6191392"/>
                    <a:ext cx="273137" cy="25091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>
                    <a:cxnSpLocks noChangeAspect="1"/>
                  </p:cNvCxnSpPr>
                  <p:nvPr/>
                </p:nvCxnSpPr>
                <p:spPr>
                  <a:xfrm>
                    <a:off x="7716110" y="5842538"/>
                    <a:ext cx="40791" cy="367117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>
                    <a:cxnSpLocks noChangeAspect="1"/>
                  </p:cNvCxnSpPr>
                  <p:nvPr/>
                </p:nvCxnSpPr>
                <p:spPr>
                  <a:xfrm>
                    <a:off x="7761240" y="6199141"/>
                    <a:ext cx="992578" cy="506459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>
                    <a:cxnSpLocks noChangeAspect="1"/>
                  </p:cNvCxnSpPr>
                  <p:nvPr/>
                </p:nvCxnSpPr>
                <p:spPr>
                  <a:xfrm flipH="1">
                    <a:off x="7718300" y="5440551"/>
                    <a:ext cx="955374" cy="411351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cxnSpLocks noChangeAspect="1"/>
                  </p:cNvCxnSpPr>
                  <p:nvPr/>
                </p:nvCxnSpPr>
                <p:spPr>
                  <a:xfrm flipH="1">
                    <a:off x="6795021" y="3886200"/>
                    <a:ext cx="688368" cy="1524555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>
                  <a:off x="7486792" y="5665741"/>
                  <a:ext cx="224725" cy="193910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cxnSpLocks noChangeAspect="1"/>
                </p:cNvCxnSpPr>
                <p:nvPr/>
              </p:nvCxnSpPr>
              <p:spPr>
                <a:xfrm flipV="1">
                  <a:off x="6515100" y="5410202"/>
                  <a:ext cx="274449" cy="122004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>
                  <a:cxnSpLocks noChangeAspect="1"/>
                </p:cNvCxnSpPr>
                <p:nvPr/>
              </p:nvCxnSpPr>
              <p:spPr>
                <a:xfrm>
                  <a:off x="6515102" y="5607071"/>
                  <a:ext cx="302381" cy="39070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cxnSpLocks noChangeAspect="1"/>
                </p:cNvCxnSpPr>
                <p:nvPr/>
              </p:nvCxnSpPr>
              <p:spPr>
                <a:xfrm flipH="1">
                  <a:off x="7039535" y="5800304"/>
                  <a:ext cx="123265" cy="197337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4" name="Straight Connector 103"/>
              <p:cNvCxnSpPr>
                <a:cxnSpLocks noChangeAspect="1"/>
              </p:cNvCxnSpPr>
              <p:nvPr/>
            </p:nvCxnSpPr>
            <p:spPr>
              <a:xfrm flipH="1">
                <a:off x="4343400" y="5561397"/>
                <a:ext cx="2133600" cy="264834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cxnSpLocks noChangeAspect="1"/>
              </p:cNvCxnSpPr>
              <p:nvPr/>
            </p:nvCxnSpPr>
            <p:spPr>
              <a:xfrm>
                <a:off x="4343400" y="5844532"/>
                <a:ext cx="2116045" cy="403868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>
              <a:cxnSpLocks noChangeAspect="1"/>
            </p:cNvCxnSpPr>
            <p:nvPr/>
          </p:nvCxnSpPr>
          <p:spPr>
            <a:xfrm flipH="1">
              <a:off x="6459445" y="5997778"/>
              <a:ext cx="366915" cy="215978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 noChangeAspect="1"/>
            </p:cNvCxnSpPr>
            <p:nvPr/>
          </p:nvCxnSpPr>
          <p:spPr>
            <a:xfrm flipH="1" flipV="1">
              <a:off x="6829359" y="5997778"/>
              <a:ext cx="182010" cy="3203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477000" y="5105400"/>
            <a:ext cx="1676400" cy="1600200"/>
            <a:chOff x="6477000" y="5105400"/>
            <a:chExt cx="1676400" cy="1600200"/>
          </a:xfrm>
        </p:grpSpPr>
        <p:grpSp>
          <p:nvGrpSpPr>
            <p:cNvPr id="80" name="Group 79"/>
            <p:cNvGrpSpPr/>
            <p:nvPr/>
          </p:nvGrpSpPr>
          <p:grpSpPr>
            <a:xfrm>
              <a:off x="6477000" y="5105400"/>
              <a:ext cx="1676400" cy="1600200"/>
              <a:chOff x="6477000" y="5105400"/>
              <a:chExt cx="1676400" cy="160020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6788259" y="5738247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477000" y="5105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7086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7315200" y="60198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7848600" y="5410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6477000" y="64770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7772400" y="6553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8077200" y="59436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>
              <a:xfrm>
                <a:off x="7162800" y="66294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6705600" y="61722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568698" y="5920353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515100" y="5143500"/>
            <a:ext cx="1600200" cy="1528520"/>
            <a:chOff x="6515100" y="5143500"/>
            <a:chExt cx="1600200" cy="1528520"/>
          </a:xfrm>
        </p:grpSpPr>
        <p:grpSp>
          <p:nvGrpSpPr>
            <p:cNvPr id="93" name="Group 92"/>
            <p:cNvGrpSpPr/>
            <p:nvPr/>
          </p:nvGrpSpPr>
          <p:grpSpPr>
            <a:xfrm>
              <a:off x="6515100" y="5143500"/>
              <a:ext cx="1600200" cy="1528520"/>
              <a:chOff x="6515100" y="5143500"/>
              <a:chExt cx="1600200" cy="1528520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6515100" y="5143500"/>
                <a:ext cx="1600200" cy="1528520"/>
                <a:chOff x="6515100" y="5143500"/>
                <a:chExt cx="1600200" cy="1528520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515100" y="5143500"/>
                  <a:ext cx="1600200" cy="1528520"/>
                  <a:chOff x="6515100" y="5143500"/>
                  <a:chExt cx="1600200" cy="152852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rot="16200000" flipH="1">
                    <a:off x="6980191" y="5646690"/>
                    <a:ext cx="544559" cy="2016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rot="5400000" flipH="1" flipV="1">
                    <a:off x="6503941" y="6275341"/>
                    <a:ext cx="250918" cy="174718"/>
                  </a:xfrm>
                  <a:prstGeom prst="line">
                    <a:avLst/>
                  </a:prstGeom>
                  <a:ln w="25400">
                    <a:solidFill>
                      <a:schemeClr val="accent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H="1" flipV="1">
                    <a:off x="6542043" y="5170443"/>
                    <a:ext cx="257375" cy="57896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7391400" y="5981700"/>
                    <a:ext cx="6858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6515100" y="5170441"/>
                    <a:ext cx="1600200" cy="1501579"/>
                    <a:chOff x="6515100" y="5170441"/>
                    <a:chExt cx="1600200" cy="1501579"/>
                  </a:xfrm>
                </p:grpSpPr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>
                      <a:off x="6694441" y="5018041"/>
                      <a:ext cx="250918" cy="5557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5400000" flipH="1" flipV="1">
                      <a:off x="6980191" y="5848351"/>
                      <a:ext cx="1254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 flipH="1">
                      <a:off x="6853300" y="5475241"/>
                      <a:ext cx="244459" cy="274165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 flipV="1">
                      <a:off x="7198963" y="6096000"/>
                      <a:ext cx="154337" cy="57602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rot="16200000" flipV="1">
                      <a:off x="6770641" y="6237241"/>
                      <a:ext cx="403318" cy="40331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rot="16200000" flipV="1">
                      <a:off x="7361192" y="6103891"/>
                      <a:ext cx="468359" cy="4302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 rot="5400000">
                      <a:off x="7342141" y="5513341"/>
                      <a:ext cx="555718" cy="479518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>
                      <a:off x="7162800" y="5448300"/>
                      <a:ext cx="6858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/>
                    <p:cNvCxnSpPr/>
                    <p:nvPr/>
                  </p:nvCxnSpPr>
                  <p:spPr>
                    <a:xfrm flipV="1">
                      <a:off x="6515100" y="5181600"/>
                      <a:ext cx="0" cy="12954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>
                      <a:off x="6542041" y="6542041"/>
                      <a:ext cx="620759" cy="12545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flipV="1">
                      <a:off x="7239000" y="6618241"/>
                      <a:ext cx="544559" cy="492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7837441" y="6019800"/>
                      <a:ext cx="277859" cy="5445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flipH="1" flipV="1">
                      <a:off x="7913641" y="5475241"/>
                      <a:ext cx="201659" cy="468359"/>
                    </a:xfrm>
                    <a:prstGeom prst="line">
                      <a:avLst/>
                    </a:prstGeom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3" name="Straight Connector 112"/>
                  <p:cNvCxnSpPr/>
                  <p:nvPr/>
                </p:nvCxnSpPr>
                <p:spPr>
                  <a:xfrm flipH="1" flipV="1">
                    <a:off x="6553200" y="5143500"/>
                    <a:ext cx="1306559" cy="27785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853300" y="5803288"/>
                  <a:ext cx="473059" cy="22767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6633739" y="5985394"/>
                  <a:ext cx="83020" cy="1979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Straight Connector 96"/>
              <p:cNvCxnSpPr/>
              <p:nvPr/>
            </p:nvCxnSpPr>
            <p:spPr>
              <a:xfrm flipH="1">
                <a:off x="6633739" y="5803288"/>
                <a:ext cx="165679" cy="128224"/>
              </a:xfrm>
              <a:prstGeom prst="line">
                <a:avLst/>
              </a:prstGeom>
              <a:ln w="254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6770641" y="5814447"/>
                <a:ext cx="55718" cy="36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/>
          </p:nvCxnSpPr>
          <p:spPr>
            <a:xfrm flipH="1" flipV="1">
              <a:off x="6542041" y="5170441"/>
              <a:ext cx="64757" cy="7499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6542041" y="5996553"/>
              <a:ext cx="64757" cy="491606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36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/>
              <a:t>[Alliez </a:t>
            </a:r>
            <a:r>
              <a:rPr lang="en-US" sz="3100" i="1" dirty="0"/>
              <a:t>et al</a:t>
            </a:r>
            <a:r>
              <a:rPr lang="en-US" sz="3100" dirty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Observation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parameterization of </a:t>
            </a:r>
            <a:r>
              <a:rPr lang="en-US" i="1" dirty="0" smtClean="0"/>
              <a:t>S</a:t>
            </a:r>
            <a:r>
              <a:rPr lang="en-US" dirty="0" smtClean="0"/>
              <a:t> over a 2D domain, we can pull back a triangulation of the 2D domain to a triangulation of the mesh.*</a:t>
            </a:r>
            <a:endParaRPr lang="en-US" dirty="0" smtClean="0"/>
          </a:p>
        </p:txBody>
      </p:sp>
      <p:sp>
        <p:nvSpPr>
          <p:cNvPr id="102" name="TextBox 101"/>
          <p:cNvSpPr txBox="1"/>
          <p:nvPr/>
        </p:nvSpPr>
        <p:spPr>
          <a:xfrm>
            <a:off x="-76200" y="6553200"/>
            <a:ext cx="322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*May have intersecting triangles</a:t>
            </a:r>
            <a:endParaRPr lang="en-US" dirty="0"/>
          </a:p>
        </p:txBody>
      </p:sp>
      <p:pic>
        <p:nvPicPr>
          <p:cNvPr id="287746" name="Picture 2" descr="C:\Courses\Fall 10 -- Mesh Processing\temp\julius.flat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57600"/>
            <a:ext cx="2746375" cy="274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7747" name="Picture 3" descr="C:\Courses\Fall 10 -- Mesh Processing\temp\juliu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425" y="3657601"/>
            <a:ext cx="2746375" cy="274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114800" y="5030787"/>
            <a:ext cx="609600" cy="303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/>
              <a:t>Quad to triangles</a:t>
            </a:r>
          </a:p>
        </p:txBody>
      </p: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914400" y="5039652"/>
            <a:ext cx="1874079" cy="1818348"/>
            <a:chOff x="1447800" y="2971800"/>
            <a:chExt cx="2434600" cy="2362200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5278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2209800" y="5261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2514600" y="4194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2362200" y="3048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32766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5" name="Straight Connector 114"/>
            <p:cNvCxnSpPr>
              <a:stCxn id="110" idx="4"/>
              <a:endCxn id="109" idx="0"/>
            </p:cNvCxnSpPr>
            <p:nvPr/>
          </p:nvCxnSpPr>
          <p:spPr>
            <a:xfrm flipH="1">
              <a:off x="2246000" y="4267200"/>
              <a:ext cx="304800" cy="994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stCxn id="110" idx="5"/>
              <a:endCxn id="114" idx="1"/>
            </p:cNvCxnSpPr>
            <p:nvPr/>
          </p:nvCxnSpPr>
          <p:spPr>
            <a:xfrm>
              <a:off x="2576397" y="4256597"/>
              <a:ext cx="939406" cy="55840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0" idx="2"/>
              <a:endCxn id="107" idx="6"/>
            </p:cNvCxnSpPr>
            <p:nvPr/>
          </p:nvCxnSpPr>
          <p:spPr>
            <a:xfrm flipH="1" flipV="1">
              <a:off x="1600200" y="3693800"/>
              <a:ext cx="914400" cy="537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109" idx="1"/>
              <a:endCxn id="107" idx="5"/>
            </p:cNvCxnSpPr>
            <p:nvPr/>
          </p:nvCxnSpPr>
          <p:spPr>
            <a:xfrm flipH="1" flipV="1">
              <a:off x="1589597" y="3719397"/>
              <a:ext cx="630806" cy="155280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>
              <a:stCxn id="108" idx="6"/>
              <a:endCxn id="109" idx="2"/>
            </p:cNvCxnSpPr>
            <p:nvPr/>
          </p:nvCxnSpPr>
          <p:spPr>
            <a:xfrm>
              <a:off x="1520200" y="4840600"/>
              <a:ext cx="689600" cy="457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stCxn id="111" idx="3"/>
              <a:endCxn id="107" idx="0"/>
            </p:cNvCxnSpPr>
            <p:nvPr/>
          </p:nvCxnSpPr>
          <p:spPr>
            <a:xfrm flipH="1">
              <a:off x="1564000" y="3109797"/>
              <a:ext cx="808803" cy="54780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111" idx="4"/>
              <a:endCxn id="110" idx="0"/>
            </p:cNvCxnSpPr>
            <p:nvPr/>
          </p:nvCxnSpPr>
          <p:spPr>
            <a:xfrm>
              <a:off x="2398400" y="3120400"/>
              <a:ext cx="152400" cy="1074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stCxn id="113" idx="2"/>
              <a:endCxn id="110" idx="6"/>
            </p:cNvCxnSpPr>
            <p:nvPr/>
          </p:nvCxnSpPr>
          <p:spPr>
            <a:xfrm flipH="1">
              <a:off x="2587000" y="3617600"/>
              <a:ext cx="1223000" cy="613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112" idx="5"/>
              <a:endCxn id="113" idx="0"/>
            </p:cNvCxnSpPr>
            <p:nvPr/>
          </p:nvCxnSpPr>
          <p:spPr>
            <a:xfrm>
              <a:off x="3338397" y="3033597"/>
              <a:ext cx="507803" cy="54780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>
              <a:stCxn id="111" idx="6"/>
              <a:endCxn id="112" idx="2"/>
            </p:cNvCxnSpPr>
            <p:nvPr/>
          </p:nvCxnSpPr>
          <p:spPr>
            <a:xfrm flipV="1">
              <a:off x="2434600" y="3008000"/>
              <a:ext cx="842000" cy="76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>
              <a:stCxn id="114" idx="7"/>
              <a:endCxn id="113" idx="4"/>
            </p:cNvCxnSpPr>
            <p:nvPr/>
          </p:nvCxnSpPr>
          <p:spPr>
            <a:xfrm flipV="1">
              <a:off x="3566997" y="3653800"/>
              <a:ext cx="279203" cy="116120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14" idx="2"/>
              <a:endCxn id="109" idx="6"/>
            </p:cNvCxnSpPr>
            <p:nvPr/>
          </p:nvCxnSpPr>
          <p:spPr>
            <a:xfrm flipH="1">
              <a:off x="2282200" y="4840600"/>
              <a:ext cx="1223000" cy="457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108" idx="0"/>
              <a:endCxn id="107" idx="4"/>
            </p:cNvCxnSpPr>
            <p:nvPr/>
          </p:nvCxnSpPr>
          <p:spPr>
            <a:xfrm flipV="1">
              <a:off x="1484000" y="3730000"/>
              <a:ext cx="80000" cy="1074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>
              <a:stCxn id="110" idx="7"/>
              <a:endCxn id="112" idx="3"/>
            </p:cNvCxnSpPr>
            <p:nvPr/>
          </p:nvCxnSpPr>
          <p:spPr>
            <a:xfrm flipV="1">
              <a:off x="2576397" y="3033597"/>
              <a:ext cx="710806" cy="117180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2728992" y="4781153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>
              <a:spLocks noChangeAspect="1"/>
            </p:cNvSpPr>
            <p:nvPr/>
          </p:nvSpPr>
          <p:spPr>
            <a:xfrm>
              <a:off x="3204200" y="4212957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3200400" y="3585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2708255" y="3399294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2111643" y="3653651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2164596" y="4454396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1748651" y="4682996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Straight Connector 135"/>
            <p:cNvCxnSpPr>
              <a:stCxn id="135" idx="0"/>
              <a:endCxn id="107" idx="4"/>
            </p:cNvCxnSpPr>
            <p:nvPr/>
          </p:nvCxnSpPr>
          <p:spPr>
            <a:xfrm flipH="1" flipV="1">
              <a:off x="1564000" y="3730000"/>
              <a:ext cx="220851" cy="9529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108" idx="6"/>
              <a:endCxn id="135" idx="3"/>
            </p:cNvCxnSpPr>
            <p:nvPr/>
          </p:nvCxnSpPr>
          <p:spPr>
            <a:xfrm flipV="1">
              <a:off x="1520200" y="4744793"/>
              <a:ext cx="239054" cy="958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stCxn id="109" idx="2"/>
              <a:endCxn id="135" idx="5"/>
            </p:cNvCxnSpPr>
            <p:nvPr/>
          </p:nvCxnSpPr>
          <p:spPr>
            <a:xfrm flipH="1" flipV="1">
              <a:off x="1810448" y="4744793"/>
              <a:ext cx="399352" cy="5530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stCxn id="109" idx="0"/>
              <a:endCxn id="134" idx="4"/>
            </p:cNvCxnSpPr>
            <p:nvPr/>
          </p:nvCxnSpPr>
          <p:spPr>
            <a:xfrm flipH="1" flipV="1">
              <a:off x="2200796" y="4526796"/>
              <a:ext cx="45204" cy="7348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>
              <a:stCxn id="134" idx="1"/>
              <a:endCxn id="107" idx="5"/>
            </p:cNvCxnSpPr>
            <p:nvPr/>
          </p:nvCxnSpPr>
          <p:spPr>
            <a:xfrm flipH="1" flipV="1">
              <a:off x="1589597" y="3719397"/>
              <a:ext cx="585602" cy="7456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29" idx="3"/>
              <a:endCxn id="109" idx="7"/>
            </p:cNvCxnSpPr>
            <p:nvPr/>
          </p:nvCxnSpPr>
          <p:spPr>
            <a:xfrm flipH="1">
              <a:off x="2271597" y="4842950"/>
              <a:ext cx="467998" cy="42925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>
              <a:stCxn id="129" idx="6"/>
              <a:endCxn id="114" idx="2"/>
            </p:cNvCxnSpPr>
            <p:nvPr/>
          </p:nvCxnSpPr>
          <p:spPr>
            <a:xfrm>
              <a:off x="2801392" y="4817353"/>
              <a:ext cx="703808" cy="2324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>
              <a:stCxn id="110" idx="5"/>
              <a:endCxn id="129" idx="0"/>
            </p:cNvCxnSpPr>
            <p:nvPr/>
          </p:nvCxnSpPr>
          <p:spPr>
            <a:xfrm>
              <a:off x="2576397" y="4256597"/>
              <a:ext cx="188795" cy="5245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134" idx="6"/>
              <a:endCxn id="110" idx="3"/>
            </p:cNvCxnSpPr>
            <p:nvPr/>
          </p:nvCxnSpPr>
          <p:spPr>
            <a:xfrm flipV="1">
              <a:off x="2236996" y="4256597"/>
              <a:ext cx="288207" cy="2339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>
              <a:stCxn id="133" idx="5"/>
              <a:endCxn id="110" idx="1"/>
            </p:cNvCxnSpPr>
            <p:nvPr/>
          </p:nvCxnSpPr>
          <p:spPr>
            <a:xfrm>
              <a:off x="2173440" y="3715448"/>
              <a:ext cx="351763" cy="48995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>
              <a:stCxn id="107" idx="6"/>
              <a:endCxn id="133" idx="2"/>
            </p:cNvCxnSpPr>
            <p:nvPr/>
          </p:nvCxnSpPr>
          <p:spPr>
            <a:xfrm flipV="1">
              <a:off x="1600200" y="3689851"/>
              <a:ext cx="511443" cy="394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>
              <a:stCxn id="133" idx="7"/>
              <a:endCxn id="111" idx="3"/>
            </p:cNvCxnSpPr>
            <p:nvPr/>
          </p:nvCxnSpPr>
          <p:spPr>
            <a:xfrm flipV="1">
              <a:off x="2173440" y="3109797"/>
              <a:ext cx="199363" cy="5544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>
              <a:stCxn id="110" idx="7"/>
              <a:endCxn id="132" idx="4"/>
            </p:cNvCxnSpPr>
            <p:nvPr/>
          </p:nvCxnSpPr>
          <p:spPr>
            <a:xfrm flipV="1">
              <a:off x="2576397" y="3471694"/>
              <a:ext cx="168058" cy="73370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>
              <a:stCxn id="132" idx="1"/>
              <a:endCxn id="111" idx="5"/>
            </p:cNvCxnSpPr>
            <p:nvPr/>
          </p:nvCxnSpPr>
          <p:spPr>
            <a:xfrm flipH="1" flipV="1">
              <a:off x="2423997" y="3109797"/>
              <a:ext cx="294861" cy="3001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stCxn id="132" idx="6"/>
              <a:endCxn id="112" idx="3"/>
            </p:cNvCxnSpPr>
            <p:nvPr/>
          </p:nvCxnSpPr>
          <p:spPr>
            <a:xfrm flipV="1">
              <a:off x="2780655" y="3033597"/>
              <a:ext cx="506548" cy="40189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>
              <a:stCxn id="131" idx="0"/>
              <a:endCxn id="112" idx="4"/>
            </p:cNvCxnSpPr>
            <p:nvPr/>
          </p:nvCxnSpPr>
          <p:spPr>
            <a:xfrm flipV="1">
              <a:off x="3236600" y="3044200"/>
              <a:ext cx="76200" cy="54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>
              <a:stCxn id="110" idx="7"/>
              <a:endCxn id="131" idx="3"/>
            </p:cNvCxnSpPr>
            <p:nvPr/>
          </p:nvCxnSpPr>
          <p:spPr>
            <a:xfrm flipV="1">
              <a:off x="2576397" y="3646997"/>
              <a:ext cx="634606" cy="55840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stCxn id="113" idx="2"/>
              <a:endCxn id="131" idx="6"/>
            </p:cNvCxnSpPr>
            <p:nvPr/>
          </p:nvCxnSpPr>
          <p:spPr>
            <a:xfrm flipH="1">
              <a:off x="3272800" y="3617600"/>
              <a:ext cx="537200" cy="3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30" idx="2"/>
              <a:endCxn id="110" idx="6"/>
            </p:cNvCxnSpPr>
            <p:nvPr/>
          </p:nvCxnSpPr>
          <p:spPr>
            <a:xfrm flipH="1" flipV="1">
              <a:off x="2587000" y="4231000"/>
              <a:ext cx="617200" cy="18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>
              <a:stCxn id="130" idx="7"/>
              <a:endCxn id="113" idx="3"/>
            </p:cNvCxnSpPr>
            <p:nvPr/>
          </p:nvCxnSpPr>
          <p:spPr>
            <a:xfrm flipV="1">
              <a:off x="3265997" y="3643197"/>
              <a:ext cx="554606" cy="580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>
              <a:stCxn id="114" idx="0"/>
              <a:endCxn id="130" idx="5"/>
            </p:cNvCxnSpPr>
            <p:nvPr/>
          </p:nvCxnSpPr>
          <p:spPr>
            <a:xfrm flipH="1" flipV="1">
              <a:off x="3265997" y="4274754"/>
              <a:ext cx="275403" cy="529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/>
          <p:cNvGrpSpPr>
            <a:grpSpLocks noChangeAspect="1"/>
          </p:cNvGrpSpPr>
          <p:nvPr/>
        </p:nvGrpSpPr>
        <p:grpSpPr>
          <a:xfrm>
            <a:off x="945321" y="2906052"/>
            <a:ext cx="1874079" cy="1818348"/>
            <a:chOff x="1447800" y="2971800"/>
            <a:chExt cx="2434600" cy="2362200"/>
          </a:xfrm>
        </p:grpSpPr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15278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>
              <a:off x="2209800" y="5261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2514600" y="4194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2362200" y="3048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32766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6" name="Straight Connector 165"/>
            <p:cNvCxnSpPr>
              <a:stCxn id="161" idx="4"/>
              <a:endCxn id="160" idx="0"/>
            </p:cNvCxnSpPr>
            <p:nvPr/>
          </p:nvCxnSpPr>
          <p:spPr>
            <a:xfrm flipH="1">
              <a:off x="2246000" y="4267200"/>
              <a:ext cx="304800" cy="99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>
              <a:stCxn id="161" idx="5"/>
              <a:endCxn id="165" idx="1"/>
            </p:cNvCxnSpPr>
            <p:nvPr/>
          </p:nvCxnSpPr>
          <p:spPr>
            <a:xfrm>
              <a:off x="2576397" y="4256597"/>
              <a:ext cx="939406" cy="5584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>
              <a:stCxn id="161" idx="2"/>
              <a:endCxn id="158" idx="6"/>
            </p:cNvCxnSpPr>
            <p:nvPr/>
          </p:nvCxnSpPr>
          <p:spPr>
            <a:xfrm flipH="1" flipV="1">
              <a:off x="1600200" y="3693800"/>
              <a:ext cx="9144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>
              <a:stCxn id="160" idx="1"/>
              <a:endCxn id="158" idx="5"/>
            </p:cNvCxnSpPr>
            <p:nvPr/>
          </p:nvCxnSpPr>
          <p:spPr>
            <a:xfrm flipH="1" flipV="1">
              <a:off x="1589597" y="3719397"/>
              <a:ext cx="630806" cy="15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>
              <a:stCxn id="159" idx="6"/>
              <a:endCxn id="160" idx="2"/>
            </p:cNvCxnSpPr>
            <p:nvPr/>
          </p:nvCxnSpPr>
          <p:spPr>
            <a:xfrm>
              <a:off x="1520200" y="4840600"/>
              <a:ext cx="68960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>
              <a:stCxn id="162" idx="3"/>
              <a:endCxn id="158" idx="0"/>
            </p:cNvCxnSpPr>
            <p:nvPr/>
          </p:nvCxnSpPr>
          <p:spPr>
            <a:xfrm flipH="1">
              <a:off x="1564000" y="3109797"/>
              <a:ext cx="808803" cy="547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>
              <a:stCxn id="162" idx="4"/>
              <a:endCxn id="161" idx="0"/>
            </p:cNvCxnSpPr>
            <p:nvPr/>
          </p:nvCxnSpPr>
          <p:spPr>
            <a:xfrm>
              <a:off x="2398400" y="3120400"/>
              <a:ext cx="1524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stCxn id="164" idx="2"/>
              <a:endCxn id="161" idx="6"/>
            </p:cNvCxnSpPr>
            <p:nvPr/>
          </p:nvCxnSpPr>
          <p:spPr>
            <a:xfrm flipH="1">
              <a:off x="2587000" y="3617600"/>
              <a:ext cx="1223000" cy="61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>
              <a:stCxn id="163" idx="5"/>
              <a:endCxn id="164" idx="0"/>
            </p:cNvCxnSpPr>
            <p:nvPr/>
          </p:nvCxnSpPr>
          <p:spPr>
            <a:xfrm>
              <a:off x="3338397" y="3033597"/>
              <a:ext cx="507803" cy="547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>
              <a:stCxn id="162" idx="6"/>
              <a:endCxn id="163" idx="2"/>
            </p:cNvCxnSpPr>
            <p:nvPr/>
          </p:nvCxnSpPr>
          <p:spPr>
            <a:xfrm flipV="1">
              <a:off x="2434600" y="3008000"/>
              <a:ext cx="84200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>
              <a:stCxn id="165" idx="7"/>
              <a:endCxn id="164" idx="4"/>
            </p:cNvCxnSpPr>
            <p:nvPr/>
          </p:nvCxnSpPr>
          <p:spPr>
            <a:xfrm flipV="1">
              <a:off x="3566997" y="3653800"/>
              <a:ext cx="279203" cy="1161203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>
              <a:stCxn id="165" idx="2"/>
              <a:endCxn id="160" idx="6"/>
            </p:cNvCxnSpPr>
            <p:nvPr/>
          </p:nvCxnSpPr>
          <p:spPr>
            <a:xfrm flipH="1">
              <a:off x="2282200" y="4840600"/>
              <a:ext cx="1223000" cy="4572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>
              <a:stCxn id="159" idx="0"/>
              <a:endCxn id="158" idx="4"/>
            </p:cNvCxnSpPr>
            <p:nvPr/>
          </p:nvCxnSpPr>
          <p:spPr>
            <a:xfrm flipV="1">
              <a:off x="1484000" y="3730000"/>
              <a:ext cx="800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>
              <a:stCxn id="161" idx="7"/>
              <a:endCxn id="163" idx="3"/>
            </p:cNvCxnSpPr>
            <p:nvPr/>
          </p:nvCxnSpPr>
          <p:spPr>
            <a:xfrm flipV="1">
              <a:off x="2576397" y="3033597"/>
              <a:ext cx="710806" cy="1171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>
            <a:grpSpLocks noChangeAspect="1"/>
          </p:cNvGrpSpPr>
          <p:nvPr/>
        </p:nvGrpSpPr>
        <p:grpSpPr>
          <a:xfrm>
            <a:off x="3886200" y="2906052"/>
            <a:ext cx="1874079" cy="1818348"/>
            <a:chOff x="1447800" y="2971800"/>
            <a:chExt cx="2434600" cy="2362200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1527800" y="3657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>
              <a:spLocks noChangeAspect="1"/>
            </p:cNvSpPr>
            <p:nvPr/>
          </p:nvSpPr>
          <p:spPr>
            <a:xfrm>
              <a:off x="14478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2209800" y="5261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2514600" y="4194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2362200" y="3048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>
              <a:spLocks noChangeAspect="1"/>
            </p:cNvSpPr>
            <p:nvPr/>
          </p:nvSpPr>
          <p:spPr>
            <a:xfrm>
              <a:off x="3276600" y="2971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>
              <a:spLocks noChangeAspect="1"/>
            </p:cNvSpPr>
            <p:nvPr/>
          </p:nvSpPr>
          <p:spPr>
            <a:xfrm>
              <a:off x="38100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>
              <a:spLocks noChangeAspect="1"/>
            </p:cNvSpPr>
            <p:nvPr/>
          </p:nvSpPr>
          <p:spPr>
            <a:xfrm>
              <a:off x="3505200" y="4804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Straight Connector 188"/>
            <p:cNvCxnSpPr>
              <a:stCxn id="184" idx="4"/>
              <a:endCxn id="183" idx="0"/>
            </p:cNvCxnSpPr>
            <p:nvPr/>
          </p:nvCxnSpPr>
          <p:spPr>
            <a:xfrm flipH="1">
              <a:off x="2246000" y="4267200"/>
              <a:ext cx="304800" cy="99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184" idx="5"/>
              <a:endCxn id="188" idx="1"/>
            </p:cNvCxnSpPr>
            <p:nvPr/>
          </p:nvCxnSpPr>
          <p:spPr>
            <a:xfrm>
              <a:off x="2576397" y="4256597"/>
              <a:ext cx="939406" cy="5584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84" idx="2"/>
              <a:endCxn id="181" idx="6"/>
            </p:cNvCxnSpPr>
            <p:nvPr/>
          </p:nvCxnSpPr>
          <p:spPr>
            <a:xfrm flipH="1" flipV="1">
              <a:off x="1600200" y="3693800"/>
              <a:ext cx="914400" cy="53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183" idx="1"/>
              <a:endCxn id="181" idx="5"/>
            </p:cNvCxnSpPr>
            <p:nvPr/>
          </p:nvCxnSpPr>
          <p:spPr>
            <a:xfrm flipH="1" flipV="1">
              <a:off x="1589597" y="3719397"/>
              <a:ext cx="630806" cy="15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182" idx="6"/>
              <a:endCxn id="183" idx="2"/>
            </p:cNvCxnSpPr>
            <p:nvPr/>
          </p:nvCxnSpPr>
          <p:spPr>
            <a:xfrm>
              <a:off x="1520200" y="4840600"/>
              <a:ext cx="68960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185" idx="3"/>
              <a:endCxn id="181" idx="7"/>
            </p:cNvCxnSpPr>
            <p:nvPr/>
          </p:nvCxnSpPr>
          <p:spPr>
            <a:xfrm flipH="1">
              <a:off x="1589597" y="3109797"/>
              <a:ext cx="783206" cy="5584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185" idx="4"/>
              <a:endCxn id="184" idx="0"/>
            </p:cNvCxnSpPr>
            <p:nvPr/>
          </p:nvCxnSpPr>
          <p:spPr>
            <a:xfrm>
              <a:off x="2398400" y="3120400"/>
              <a:ext cx="1524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>
              <a:stCxn id="187" idx="2"/>
              <a:endCxn id="184" idx="6"/>
            </p:cNvCxnSpPr>
            <p:nvPr/>
          </p:nvCxnSpPr>
          <p:spPr>
            <a:xfrm flipH="1">
              <a:off x="2587000" y="3617600"/>
              <a:ext cx="1223000" cy="61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>
              <a:stCxn id="186" idx="5"/>
              <a:endCxn id="187" idx="0"/>
            </p:cNvCxnSpPr>
            <p:nvPr/>
          </p:nvCxnSpPr>
          <p:spPr>
            <a:xfrm>
              <a:off x="3338397" y="3033597"/>
              <a:ext cx="507803" cy="5478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>
              <a:stCxn id="185" idx="6"/>
              <a:endCxn id="186" idx="2"/>
            </p:cNvCxnSpPr>
            <p:nvPr/>
          </p:nvCxnSpPr>
          <p:spPr>
            <a:xfrm flipV="1">
              <a:off x="2434600" y="3008000"/>
              <a:ext cx="84200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>
              <a:stCxn id="188" idx="7"/>
              <a:endCxn id="187" idx="4"/>
            </p:cNvCxnSpPr>
            <p:nvPr/>
          </p:nvCxnSpPr>
          <p:spPr>
            <a:xfrm flipV="1">
              <a:off x="3566997" y="3653800"/>
              <a:ext cx="279203" cy="1161203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>
              <a:stCxn id="188" idx="2"/>
              <a:endCxn id="183" idx="6"/>
            </p:cNvCxnSpPr>
            <p:nvPr/>
          </p:nvCxnSpPr>
          <p:spPr>
            <a:xfrm flipH="1">
              <a:off x="2282200" y="4840600"/>
              <a:ext cx="1223000" cy="4572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>
              <a:stCxn id="182" idx="0"/>
              <a:endCxn id="181" idx="4"/>
            </p:cNvCxnSpPr>
            <p:nvPr/>
          </p:nvCxnSpPr>
          <p:spPr>
            <a:xfrm flipV="1">
              <a:off x="1484000" y="3730000"/>
              <a:ext cx="80000" cy="107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stCxn id="184" idx="7"/>
              <a:endCxn id="186" idx="3"/>
            </p:cNvCxnSpPr>
            <p:nvPr/>
          </p:nvCxnSpPr>
          <p:spPr>
            <a:xfrm flipV="1">
              <a:off x="2576397" y="3033597"/>
              <a:ext cx="710806" cy="1171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2061200" y="3950702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1946255" y="33528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>
              <a:spLocks noChangeAspect="1"/>
            </p:cNvSpPr>
            <p:nvPr/>
          </p:nvSpPr>
          <p:spPr>
            <a:xfrm>
              <a:off x="2442200" y="35814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>
              <a:spLocks noChangeAspect="1"/>
            </p:cNvSpPr>
            <p:nvPr/>
          </p:nvSpPr>
          <p:spPr>
            <a:xfrm>
              <a:off x="2776706" y="3017004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>
              <a:spLocks noChangeAspect="1"/>
            </p:cNvSpPr>
            <p:nvPr/>
          </p:nvSpPr>
          <p:spPr>
            <a:xfrm>
              <a:off x="2887851" y="3585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>
              <a:spLocks noChangeAspect="1"/>
            </p:cNvSpPr>
            <p:nvPr/>
          </p:nvSpPr>
          <p:spPr>
            <a:xfrm>
              <a:off x="3188702" y="3890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/>
            <p:cNvSpPr>
              <a:spLocks noChangeAspect="1"/>
            </p:cNvSpPr>
            <p:nvPr/>
          </p:nvSpPr>
          <p:spPr>
            <a:xfrm>
              <a:off x="3536196" y="3245604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>
              <a:spLocks noChangeAspect="1"/>
            </p:cNvSpPr>
            <p:nvPr/>
          </p:nvSpPr>
          <p:spPr>
            <a:xfrm>
              <a:off x="3665349" y="4206498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>
              <a:spLocks noChangeAspect="1"/>
            </p:cNvSpPr>
            <p:nvPr/>
          </p:nvSpPr>
          <p:spPr>
            <a:xfrm>
              <a:off x="3005306" y="44996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>
              <a:spLocks noChangeAspect="1"/>
            </p:cNvSpPr>
            <p:nvPr/>
          </p:nvSpPr>
          <p:spPr>
            <a:xfrm>
              <a:off x="2369949" y="4728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1908800" y="45720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>
              <a:spLocks noChangeAspect="1"/>
            </p:cNvSpPr>
            <p:nvPr/>
          </p:nvSpPr>
          <p:spPr>
            <a:xfrm>
              <a:off x="1493004" y="4282698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>
              <a:spLocks noChangeAspect="1"/>
            </p:cNvSpPr>
            <p:nvPr/>
          </p:nvSpPr>
          <p:spPr>
            <a:xfrm>
              <a:off x="1764149" y="4994255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>
              <a:spLocks noChangeAspect="1"/>
            </p:cNvSpPr>
            <p:nvPr/>
          </p:nvSpPr>
          <p:spPr>
            <a:xfrm>
              <a:off x="2852906" y="5044698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>
              <a:spLocks noChangeAspect="1"/>
            </p:cNvSpPr>
            <p:nvPr/>
          </p:nvSpPr>
          <p:spPr>
            <a:xfrm>
              <a:off x="2728992" y="4781153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>
              <a:spLocks noChangeAspect="1"/>
            </p:cNvSpPr>
            <p:nvPr/>
          </p:nvSpPr>
          <p:spPr>
            <a:xfrm>
              <a:off x="3204200" y="4212957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>
              <a:spLocks noChangeAspect="1"/>
            </p:cNvSpPr>
            <p:nvPr/>
          </p:nvSpPr>
          <p:spPr>
            <a:xfrm>
              <a:off x="3200400" y="3585200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>
              <a:spLocks noChangeAspect="1"/>
            </p:cNvSpPr>
            <p:nvPr/>
          </p:nvSpPr>
          <p:spPr>
            <a:xfrm>
              <a:off x="2708255" y="3399294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>
              <a:spLocks noChangeAspect="1"/>
            </p:cNvSpPr>
            <p:nvPr/>
          </p:nvSpPr>
          <p:spPr>
            <a:xfrm>
              <a:off x="2111643" y="3653651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/>
            <p:cNvSpPr>
              <a:spLocks noChangeAspect="1"/>
            </p:cNvSpPr>
            <p:nvPr/>
          </p:nvSpPr>
          <p:spPr>
            <a:xfrm>
              <a:off x="2164596" y="4454396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>
              <a:spLocks noChangeAspect="1"/>
            </p:cNvSpPr>
            <p:nvPr/>
          </p:nvSpPr>
          <p:spPr>
            <a:xfrm>
              <a:off x="1748651" y="4682996"/>
              <a:ext cx="72400" cy="724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4" name="Straight Connector 223"/>
            <p:cNvCxnSpPr>
              <a:stCxn id="223" idx="1"/>
              <a:endCxn id="214" idx="5"/>
            </p:cNvCxnSpPr>
            <p:nvPr/>
          </p:nvCxnSpPr>
          <p:spPr>
            <a:xfrm flipH="1" flipV="1">
              <a:off x="1554801" y="4344495"/>
              <a:ext cx="204453" cy="3491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stCxn id="223" idx="4"/>
              <a:endCxn id="215" idx="0"/>
            </p:cNvCxnSpPr>
            <p:nvPr/>
          </p:nvCxnSpPr>
          <p:spPr>
            <a:xfrm>
              <a:off x="1784851" y="4755396"/>
              <a:ext cx="15498" cy="23885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>
              <a:stCxn id="213" idx="3"/>
              <a:endCxn id="223" idx="7"/>
            </p:cNvCxnSpPr>
            <p:nvPr/>
          </p:nvCxnSpPr>
          <p:spPr>
            <a:xfrm flipH="1">
              <a:off x="1810448" y="4633797"/>
              <a:ext cx="108955" cy="598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>
              <a:stCxn id="222" idx="0"/>
              <a:endCxn id="203" idx="4"/>
            </p:cNvCxnSpPr>
            <p:nvPr/>
          </p:nvCxnSpPr>
          <p:spPr>
            <a:xfrm flipH="1" flipV="1">
              <a:off x="2097400" y="4023102"/>
              <a:ext cx="103396" cy="43129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222" idx="3"/>
              <a:endCxn id="213" idx="6"/>
            </p:cNvCxnSpPr>
            <p:nvPr/>
          </p:nvCxnSpPr>
          <p:spPr>
            <a:xfrm flipH="1">
              <a:off x="1981200" y="4516193"/>
              <a:ext cx="193999" cy="920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>
              <a:stCxn id="212" idx="1"/>
              <a:endCxn id="222" idx="5"/>
            </p:cNvCxnSpPr>
            <p:nvPr/>
          </p:nvCxnSpPr>
          <p:spPr>
            <a:xfrm flipH="1" flipV="1">
              <a:off x="2226393" y="4516193"/>
              <a:ext cx="154159" cy="22261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>
              <a:stCxn id="212" idx="6"/>
              <a:endCxn id="217" idx="2"/>
            </p:cNvCxnSpPr>
            <p:nvPr/>
          </p:nvCxnSpPr>
          <p:spPr>
            <a:xfrm>
              <a:off x="2442349" y="4764400"/>
              <a:ext cx="286643" cy="5295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stCxn id="217" idx="5"/>
              <a:endCxn id="216" idx="0"/>
            </p:cNvCxnSpPr>
            <p:nvPr/>
          </p:nvCxnSpPr>
          <p:spPr>
            <a:xfrm>
              <a:off x="2790789" y="4842950"/>
              <a:ext cx="98317" cy="2017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stCxn id="211" idx="3"/>
              <a:endCxn id="217" idx="7"/>
            </p:cNvCxnSpPr>
            <p:nvPr/>
          </p:nvCxnSpPr>
          <p:spPr>
            <a:xfrm flipH="1">
              <a:off x="2790789" y="4561397"/>
              <a:ext cx="225120" cy="23035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>
              <a:stCxn id="218" idx="3"/>
              <a:endCxn id="211" idx="7"/>
            </p:cNvCxnSpPr>
            <p:nvPr/>
          </p:nvCxnSpPr>
          <p:spPr>
            <a:xfrm flipH="1">
              <a:off x="3067103" y="4274754"/>
              <a:ext cx="147700" cy="23544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>
              <a:stCxn id="210" idx="2"/>
              <a:endCxn id="218" idx="6"/>
            </p:cNvCxnSpPr>
            <p:nvPr/>
          </p:nvCxnSpPr>
          <p:spPr>
            <a:xfrm flipH="1">
              <a:off x="3276600" y="4242698"/>
              <a:ext cx="388749" cy="645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>
              <a:stCxn id="218" idx="0"/>
              <a:endCxn id="208" idx="4"/>
            </p:cNvCxnSpPr>
            <p:nvPr/>
          </p:nvCxnSpPr>
          <p:spPr>
            <a:xfrm flipH="1" flipV="1">
              <a:off x="3224902" y="3962400"/>
              <a:ext cx="15498" cy="2505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208" idx="0"/>
              <a:endCxn id="219" idx="4"/>
            </p:cNvCxnSpPr>
            <p:nvPr/>
          </p:nvCxnSpPr>
          <p:spPr>
            <a:xfrm flipV="1">
              <a:off x="3224902" y="3657600"/>
              <a:ext cx="11698" cy="23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>
              <a:stCxn id="219" idx="7"/>
              <a:endCxn id="209" idx="3"/>
            </p:cNvCxnSpPr>
            <p:nvPr/>
          </p:nvCxnSpPr>
          <p:spPr>
            <a:xfrm flipV="1">
              <a:off x="3262197" y="3307401"/>
              <a:ext cx="284602" cy="2884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stCxn id="207" idx="6"/>
              <a:endCxn id="219" idx="2"/>
            </p:cNvCxnSpPr>
            <p:nvPr/>
          </p:nvCxnSpPr>
          <p:spPr>
            <a:xfrm>
              <a:off x="2960251" y="3621400"/>
              <a:ext cx="24014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>
              <a:stCxn id="207" idx="1"/>
              <a:endCxn id="220" idx="5"/>
            </p:cNvCxnSpPr>
            <p:nvPr/>
          </p:nvCxnSpPr>
          <p:spPr>
            <a:xfrm flipH="1" flipV="1">
              <a:off x="2770052" y="3461091"/>
              <a:ext cx="128402" cy="1347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stCxn id="220" idx="0"/>
              <a:endCxn id="206" idx="4"/>
            </p:cNvCxnSpPr>
            <p:nvPr/>
          </p:nvCxnSpPr>
          <p:spPr>
            <a:xfrm flipV="1">
              <a:off x="2744455" y="3089404"/>
              <a:ext cx="68451" cy="30989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stCxn id="205" idx="7"/>
              <a:endCxn id="220" idx="3"/>
            </p:cNvCxnSpPr>
            <p:nvPr/>
          </p:nvCxnSpPr>
          <p:spPr>
            <a:xfrm flipV="1">
              <a:off x="2503997" y="3461091"/>
              <a:ext cx="214861" cy="1309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>
              <a:stCxn id="221" idx="1"/>
              <a:endCxn id="204" idx="5"/>
            </p:cNvCxnSpPr>
            <p:nvPr/>
          </p:nvCxnSpPr>
          <p:spPr>
            <a:xfrm flipH="1" flipV="1">
              <a:off x="2008052" y="3414597"/>
              <a:ext cx="114194" cy="2496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>
              <a:stCxn id="221" idx="6"/>
              <a:endCxn id="205" idx="2"/>
            </p:cNvCxnSpPr>
            <p:nvPr/>
          </p:nvCxnSpPr>
          <p:spPr>
            <a:xfrm flipV="1">
              <a:off x="2184043" y="3617600"/>
              <a:ext cx="258157" cy="722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>
              <a:stCxn id="221" idx="4"/>
              <a:endCxn id="203" idx="0"/>
            </p:cNvCxnSpPr>
            <p:nvPr/>
          </p:nvCxnSpPr>
          <p:spPr>
            <a:xfrm flipH="1">
              <a:off x="2097400" y="3726051"/>
              <a:ext cx="50443" cy="2246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6" name="Right Arrow 245"/>
          <p:cNvSpPr/>
          <p:nvPr/>
        </p:nvSpPr>
        <p:spPr>
          <a:xfrm>
            <a:off x="3048000" y="3657600"/>
            <a:ext cx="657860" cy="245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1728658" y="4671447"/>
            <a:ext cx="199829" cy="3431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7" name="Picture 2" descr="C:\Courses\Fall 10 -- Mesh Processing\foo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58451"/>
            <a:ext cx="2747149" cy="274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" name="Picture 5" descr="C:\Courses\Fall 10 -- Mesh Processing\temp\triangl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749296" cy="274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60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/>
              <a:t>[Alliez </a:t>
            </a:r>
            <a:r>
              <a:rPr lang="en-US" sz="3100" i="1" dirty="0"/>
              <a:t>et al</a:t>
            </a:r>
            <a:r>
              <a:rPr lang="en-US" sz="3100" dirty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Observation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Given a parameterization of </a:t>
            </a:r>
            <a:r>
              <a:rPr lang="en-US" i="1" dirty="0" smtClean="0"/>
              <a:t>S</a:t>
            </a:r>
            <a:r>
              <a:rPr lang="en-US" dirty="0" smtClean="0"/>
              <a:t> over a 2D domain, we can pull back a triangulation of the 2D domain to a triangulation of the mesh.*</a:t>
            </a:r>
            <a:endParaRPr lang="en-US" dirty="0" smtClean="0"/>
          </a:p>
        </p:txBody>
      </p:sp>
      <p:sp>
        <p:nvSpPr>
          <p:cNvPr id="102" name="TextBox 101"/>
          <p:cNvSpPr txBox="1"/>
          <p:nvPr/>
        </p:nvSpPr>
        <p:spPr>
          <a:xfrm>
            <a:off x="-76200" y="6553200"/>
            <a:ext cx="322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*May have intersecting triangles</a:t>
            </a:r>
            <a:endParaRPr lang="en-US" dirty="0"/>
          </a:p>
        </p:txBody>
      </p:sp>
      <p:pic>
        <p:nvPicPr>
          <p:cNvPr id="288770" name="Picture 2" descr="C:\Courses\Fall 10 -- Mesh Processing\temp\julius.flat.edge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752" y="3657600"/>
            <a:ext cx="2747077" cy="274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1" name="Picture 3" descr="C:\Courses\Fall 10 -- Mesh Processing\temp\julius.edge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04" y="3657600"/>
            <a:ext cx="2747077" cy="274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 rot="10800000">
            <a:off x="4114800" y="5030787"/>
            <a:ext cx="609600" cy="303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/>
              <a:t>[Alliez </a:t>
            </a:r>
            <a:r>
              <a:rPr lang="en-US" sz="3100" i="1" dirty="0"/>
              <a:t>et al</a:t>
            </a:r>
            <a:r>
              <a:rPr lang="en-US" sz="3100" dirty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Questions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Which parameterization do we choose?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 we triangulate the 2D domain?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288770" name="Picture 2" descr="C:\Courses\Fall 10 -- Mesh Processing\temp\julius.flat.edge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752" y="3657600"/>
            <a:ext cx="2747077" cy="274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1" name="Picture 3" descr="C:\Courses\Fall 10 -- Mesh Processing\temp\julius.edge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04" y="3657600"/>
            <a:ext cx="2747077" cy="274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 rot="10800000">
            <a:off x="4114800" y="5030787"/>
            <a:ext cx="609600" cy="303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/>
              <a:t>[Alliez </a:t>
            </a:r>
            <a:r>
              <a:rPr lang="en-US" sz="3100" i="1" dirty="0"/>
              <a:t>et al</a:t>
            </a:r>
            <a:r>
              <a:rPr lang="en-US" sz="3100" dirty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Which </a:t>
            </a:r>
            <a:r>
              <a:rPr lang="en-US" u="sng" dirty="0"/>
              <a:t>parameterization do we choose?</a:t>
            </a:r>
          </a:p>
          <a:p>
            <a:pPr marL="0" indent="0">
              <a:buNone/>
            </a:pPr>
            <a:r>
              <a:rPr lang="en-US" dirty="0" smtClean="0"/>
              <a:t>Use a conformal parameterization.</a:t>
            </a:r>
            <a:br>
              <a:rPr lang="en-US" dirty="0" smtClean="0"/>
            </a:br>
            <a:r>
              <a:rPr lang="en-US" dirty="0" smtClean="0"/>
              <a:t>The distortion is strictly due to scaling, so we can undue that by appropriately </a:t>
            </a:r>
            <a:r>
              <a:rPr lang="en-US" dirty="0" err="1" smtClean="0"/>
              <a:t>tesselating</a:t>
            </a:r>
            <a:r>
              <a:rPr lang="en-US" dirty="0" smtClean="0"/>
              <a:t> the 2D domain.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4518" y="3830897"/>
            <a:ext cx="5519482" cy="272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605624" y="6477000"/>
            <a:ext cx="553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Global Conformal Surface Parameterization</a:t>
            </a:r>
            <a:r>
              <a:rPr lang="en-US" dirty="0" smtClean="0"/>
              <a:t>, </a:t>
            </a:r>
            <a:r>
              <a:rPr lang="en-US" dirty="0" err="1" smtClean="0"/>
              <a:t>Gu</a:t>
            </a:r>
            <a:r>
              <a:rPr lang="en-US" dirty="0" smtClean="0"/>
              <a:t> and </a:t>
            </a:r>
            <a:r>
              <a:rPr lang="en-US" dirty="0" err="1" smtClean="0"/>
              <a:t>Yau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5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u="sng" dirty="0"/>
              <a:t>How do we triangulate the 2D domain?</a:t>
            </a:r>
          </a:p>
          <a:p>
            <a:pPr marL="0" indent="0">
              <a:buNone/>
            </a:pPr>
            <a:r>
              <a:rPr lang="en-US" dirty="0" smtClean="0"/>
              <a:t>If we have a point sampling, we can compute the (constrained) Delaunay triangulation…</a:t>
            </a:r>
          </a:p>
          <a:p>
            <a:pPr marL="0" indent="0">
              <a:buNone/>
            </a:pPr>
            <a:r>
              <a:rPr lang="en-US" dirty="0" smtClean="0"/>
              <a:t>So how do we choose the point set?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7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would like to undue the area distortion caused by the conformal map.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4518" y="3830897"/>
            <a:ext cx="5519482" cy="272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05624" y="6477000"/>
            <a:ext cx="553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Global Conformal Surface Parameterization</a:t>
            </a:r>
            <a:r>
              <a:rPr lang="en-US" dirty="0" smtClean="0"/>
              <a:t>, </a:t>
            </a:r>
            <a:r>
              <a:rPr lang="en-US" dirty="0" err="1" smtClean="0"/>
              <a:t>Gu</a:t>
            </a:r>
            <a:r>
              <a:rPr lang="en-US" dirty="0" smtClean="0"/>
              <a:t> and </a:t>
            </a:r>
            <a:r>
              <a:rPr lang="en-US" dirty="0" err="1" smtClean="0"/>
              <a:t>Yau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would like to undue the area distortion caused by the conformal map.</a:t>
            </a:r>
          </a:p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Use the distortion to sample</a:t>
            </a:r>
            <a:br>
              <a:rPr lang="en-US" dirty="0" smtClean="0"/>
            </a:br>
            <a:r>
              <a:rPr lang="en-US" dirty="0" smtClean="0"/>
              <a:t>the 2D domain adaptively.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1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Goal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We would like to undue the area distortion caused by the conformal map.</a:t>
            </a:r>
          </a:p>
          <a:p>
            <a:pPr marL="0" indent="0">
              <a:buNone/>
            </a:pPr>
            <a:r>
              <a:rPr lang="en-US" u="sng" dirty="0" smtClean="0"/>
              <a:t>Approach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Use the distortion to sample</a:t>
            </a:r>
            <a:br>
              <a:rPr lang="en-US" dirty="0" smtClean="0"/>
            </a:br>
            <a:r>
              <a:rPr lang="en-US" dirty="0" smtClean="0"/>
              <a:t>the 2D domain adaptively.</a:t>
            </a:r>
          </a:p>
          <a:p>
            <a:pPr marL="0" indent="0">
              <a:buNone/>
            </a:pPr>
            <a:r>
              <a:rPr lang="en-US" u="sng" dirty="0" smtClean="0"/>
              <a:t>Challenge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Just because the points are</a:t>
            </a:r>
            <a:br>
              <a:rPr lang="en-US" dirty="0" smtClean="0"/>
            </a:br>
            <a:r>
              <a:rPr lang="en-US" dirty="0" smtClean="0"/>
              <a:t>randomly distributed, that</a:t>
            </a:r>
            <a:br>
              <a:rPr lang="en-US" dirty="0" smtClean="0"/>
            </a:br>
            <a:r>
              <a:rPr lang="en-US" dirty="0" smtClean="0"/>
              <a:t>doesn’t make them uniform.</a:t>
            </a:r>
            <a:endParaRPr lang="en-US" dirty="0"/>
          </a:p>
        </p:txBody>
      </p:sp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Isotropic </a:t>
            </a:r>
            <a:r>
              <a:rPr lang="en-US" dirty="0" err="1"/>
              <a:t>Remeshing</a:t>
            </a:r>
            <a:r>
              <a:rPr lang="en-US" dirty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>Update/Solve for well-distributed positions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Given a density function </a:t>
            </a:r>
            <a:r>
              <a:rPr lang="en-US" dirty="0" smtClean="0">
                <a:sym typeface="Symbol"/>
              </a:rPr>
              <a:t>, </a:t>
            </a:r>
            <a:r>
              <a:rPr lang="en-US" dirty="0" smtClean="0"/>
              <a:t>solve for a point set </a:t>
            </a:r>
            <a:r>
              <a:rPr lang="en-US" i="1" dirty="0" smtClean="0"/>
              <a:t>P</a:t>
            </a:r>
            <a:r>
              <a:rPr lang="en-US" dirty="0" smtClean="0"/>
              <a:t> and a partition of the 2D domain: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minimizes:</a:t>
            </a:r>
          </a:p>
        </p:txBody>
      </p:sp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784608"/>
              </p:ext>
            </p:extLst>
          </p:nvPr>
        </p:nvGraphicFramePr>
        <p:xfrm>
          <a:off x="1752600" y="3124200"/>
          <a:ext cx="1371600" cy="764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51" name="Equation" r:id="rId4" imgW="660240" imgH="368280" progId="Equation.3">
                  <p:embed/>
                </p:oleObj>
              </mc:Choice>
              <mc:Fallback>
                <p:oleObj name="Equation" r:id="rId4" imgW="66024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52600" y="3124200"/>
                        <a:ext cx="1371600" cy="7649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654941"/>
              </p:ext>
            </p:extLst>
          </p:nvPr>
        </p:nvGraphicFramePr>
        <p:xfrm>
          <a:off x="1046162" y="415925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52" name="Equation" r:id="rId6" imgW="1917360" imgH="419040" progId="Equation.3">
                  <p:embed/>
                </p:oleObj>
              </mc:Choice>
              <mc:Fallback>
                <p:oleObj name="Equation" r:id="rId6" imgW="191736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162" y="415925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010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Lloyd Relaxation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Though finding the optimal solution is hard, improving on a solution is easy.</a:t>
            </a:r>
          </a:p>
        </p:txBody>
      </p:sp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995778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69" name="Equation" r:id="rId4" imgW="1917360" imgH="419040" progId="Equation.3">
                  <p:embed/>
                </p:oleObj>
              </mc:Choice>
              <mc:Fallback>
                <p:oleObj name="Equation" r:id="rId4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31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Lloyd Relaxation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Though finding the optimal solution is hard, improving on a solution is easy.</a:t>
            </a:r>
          </a:p>
          <a:p>
            <a:pPr marL="0" indent="0">
              <a:buNone/>
            </a:pPr>
            <a:r>
              <a:rPr lang="en-US" u="sng" dirty="0" smtClean="0"/>
              <a:t>Observations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/>
              <a:t>Given the positions </a:t>
            </a:r>
            <a:r>
              <a:rPr lang="en-US" sz="2400" i="1" dirty="0"/>
              <a:t>P</a:t>
            </a:r>
            <a:r>
              <a:rPr lang="en-US" sz="2400" dirty="0"/>
              <a:t>, the </a:t>
            </a:r>
            <a:r>
              <a:rPr lang="en-US" sz="2400" i="1" dirty="0" err="1"/>
              <a:t>R</a:t>
            </a:r>
            <a:r>
              <a:rPr lang="en-US" sz="2400" i="1" baseline="-25000" dirty="0" err="1"/>
              <a:t>p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minimizing the energy are the</a:t>
            </a:r>
            <a:br>
              <a:rPr lang="en-US" sz="2400" dirty="0"/>
            </a:br>
            <a:r>
              <a:rPr lang="en-US" sz="2400" dirty="0" err="1"/>
              <a:t>Voronoi</a:t>
            </a:r>
            <a:r>
              <a:rPr lang="en-US" sz="2400" dirty="0"/>
              <a:t> regions of </a:t>
            </a:r>
            <a:r>
              <a:rPr lang="en-US" sz="2400" i="1" dirty="0" err="1"/>
              <a:t>p</a:t>
            </a:r>
            <a:r>
              <a:rPr lang="en-US" sz="2400" dirty="0" err="1">
                <a:sym typeface="Symbol"/>
              </a:rPr>
              <a:t></a:t>
            </a:r>
            <a:r>
              <a:rPr lang="en-US" sz="2400" i="1" dirty="0" err="1">
                <a:sym typeface="Symbol"/>
              </a:rPr>
              <a:t>P</a:t>
            </a:r>
            <a:r>
              <a:rPr lang="en-US" sz="2400" dirty="0"/>
              <a:t>.</a:t>
            </a:r>
          </a:p>
        </p:txBody>
      </p:sp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170910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894" name="Equation" r:id="rId4" imgW="1917360" imgH="419040" progId="Equation.3">
                  <p:embed/>
                </p:oleObj>
              </mc:Choice>
              <mc:Fallback>
                <p:oleObj name="Equation" r:id="rId4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863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Shape</a:t>
            </a:r>
          </a:p>
          <a:p>
            <a:pPr lvl="1"/>
            <a:r>
              <a:rPr lang="en-US" dirty="0" smtClean="0"/>
              <a:t>Isotropic: better for FEM simulations</a:t>
            </a:r>
            <a:endParaRPr lang="en-US" dirty="0"/>
          </a:p>
          <a:p>
            <a:pPr lvl="1"/>
            <a:r>
              <a:rPr lang="en-US" dirty="0" smtClean="0"/>
              <a:t>Anisotropic: supports an equally good,</a:t>
            </a:r>
            <a:br>
              <a:rPr lang="en-US" dirty="0" smtClean="0"/>
            </a:br>
            <a:r>
              <a:rPr lang="en-US" dirty="0" smtClean="0"/>
              <a:t>but cheaper, fit to the surface.</a:t>
            </a:r>
          </a:p>
        </p:txBody>
      </p:sp>
      <p:pic>
        <p:nvPicPr>
          <p:cNvPr id="281602" name="Picture 2" descr="C:\Courses\Fall 10 -- Mesh Processing\temp\cyl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373" y="11430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1603" name="Picture 3" descr="C:\Courses\Fall 10 -- Mesh Processing\temp\cyl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0386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97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198294"/>
            <a:ext cx="3800475" cy="358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Lloyd Relaxation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Though finding the optimal solution is hard, improving on a solution is easy.</a:t>
            </a:r>
          </a:p>
          <a:p>
            <a:pPr marL="0" indent="0">
              <a:buNone/>
            </a:pPr>
            <a:r>
              <a:rPr lang="en-US" u="sng" dirty="0" smtClean="0"/>
              <a:t>Observations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 smtClean="0"/>
              <a:t>Given the positions </a:t>
            </a:r>
            <a:r>
              <a:rPr lang="en-US" sz="2400" i="1" dirty="0" smtClean="0"/>
              <a:t>P</a:t>
            </a:r>
            <a:r>
              <a:rPr lang="en-US" sz="2400" dirty="0" smtClean="0"/>
              <a:t>, the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p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minimizing the energy are the</a:t>
            </a:r>
            <a:br>
              <a:rPr lang="en-US" sz="2400" dirty="0" smtClean="0"/>
            </a:br>
            <a:r>
              <a:rPr lang="en-US" sz="2400" dirty="0" err="1" smtClean="0"/>
              <a:t>Voronoi</a:t>
            </a:r>
            <a:r>
              <a:rPr lang="en-US" sz="2400" dirty="0" smtClean="0"/>
              <a:t> regions of </a:t>
            </a:r>
            <a:r>
              <a:rPr lang="en-US" sz="2400" i="1" dirty="0" err="1" smtClean="0"/>
              <a:t>p</a:t>
            </a:r>
            <a:r>
              <a:rPr lang="en-US" sz="2400" dirty="0" err="1" smtClean="0">
                <a:sym typeface="Symbol"/>
              </a:rPr>
              <a:t></a:t>
            </a:r>
            <a:r>
              <a:rPr lang="en-US" sz="2400" i="1" dirty="0" err="1" smtClean="0">
                <a:sym typeface="Symbol"/>
              </a:rPr>
              <a:t>P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Given the regions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p</a:t>
            </a:r>
            <a:r>
              <a:rPr lang="en-US" sz="2400" dirty="0" smtClean="0"/>
              <a:t>, the </a:t>
            </a:r>
            <a:r>
              <a:rPr lang="en-US" sz="2400" i="1" dirty="0" smtClean="0"/>
              <a:t>p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minimizing the energy are the</a:t>
            </a:r>
            <a:br>
              <a:rPr lang="en-US" sz="2400" dirty="0" smtClean="0"/>
            </a:br>
            <a:r>
              <a:rPr lang="en-US" sz="2400" dirty="0" smtClean="0">
                <a:sym typeface="Symbol"/>
              </a:rPr>
              <a:t>-</a:t>
            </a:r>
            <a:r>
              <a:rPr lang="en-US" sz="2400" dirty="0" smtClean="0"/>
              <a:t>weighted centers of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p</a:t>
            </a:r>
            <a:r>
              <a:rPr lang="en-US" sz="2400" dirty="0" smtClean="0"/>
              <a:t>.</a:t>
            </a:r>
            <a:endParaRPr lang="en-US" sz="2400" i="1" dirty="0" smtClean="0"/>
          </a:p>
        </p:txBody>
      </p:sp>
      <p:sp>
        <p:nvSpPr>
          <p:cNvPr id="6" name="Oval 5"/>
          <p:cNvSpPr/>
          <p:nvPr/>
        </p:nvSpPr>
        <p:spPr>
          <a:xfrm>
            <a:off x="7543800" y="662940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91400" y="6477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470811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18" name="Equation" r:id="rId4" imgW="1917360" imgH="419040" progId="Equation.3">
                  <p:embed/>
                </p:oleObj>
              </mc:Choice>
              <mc:Fallback>
                <p:oleObj name="Equation" r:id="rId4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374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Implementation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Iteratively alternate between computing the </a:t>
            </a:r>
            <a:r>
              <a:rPr lang="en-US" dirty="0" err="1" smtClean="0"/>
              <a:t>Voronoi</a:t>
            </a:r>
            <a:r>
              <a:rPr lang="en-US" dirty="0" smtClean="0"/>
              <a:t> regions of the points in </a:t>
            </a:r>
            <a:r>
              <a:rPr lang="en-US" i="1" dirty="0" smtClean="0"/>
              <a:t>P</a:t>
            </a:r>
            <a:r>
              <a:rPr lang="en-US" dirty="0" smtClean="0"/>
              <a:t>, and computing the centers of the regions.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694698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54" name="Equation" r:id="rId3" imgW="1917360" imgH="419040" progId="Equation.3">
                  <p:embed/>
                </p:oleObj>
              </mc:Choice>
              <mc:Fallback>
                <p:oleObj name="Equation" r:id="rId3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5944" name="Picture 8" descr="Lloyd's method, iteration 1">
            <a:hlinkClick r:id="rId5" tooltip="First itera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7244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5946" name="Picture 10" descr="Lloyd's method, iteration 2">
            <a:hlinkClick r:id="rId7" tooltip="Second iteratio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5948" name="Picture 12" descr="Lloyd's method, iteration 3">
            <a:hlinkClick r:id="rId9" tooltip="Third iteration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681" y="4737477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5950" name="Picture 14" descr="Lloyd's method, iteration 15">
            <a:hlinkClick r:id="rId11" tooltip="Fifteenth iteration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7244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924800" y="6553200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Wikipedia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6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Applying this using the distortion</a:t>
            </a:r>
            <a:br>
              <a:rPr lang="en-US" dirty="0" smtClean="0"/>
            </a:br>
            <a:r>
              <a:rPr lang="en-US" dirty="0" smtClean="0"/>
              <a:t>weights from the conformal map,</a:t>
            </a:r>
            <a:br>
              <a:rPr lang="en-US" dirty="0" smtClean="0"/>
            </a:br>
            <a:r>
              <a:rPr lang="en-US" dirty="0" smtClean="0"/>
              <a:t>we get an isotropic tessellation.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993211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96" name="Equation" r:id="rId3" imgW="1917360" imgH="419040" progId="Equation.3">
                  <p:embed/>
                </p:oleObj>
              </mc:Choice>
              <mc:Fallback>
                <p:oleObj name="Equation" r:id="rId3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94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049216"/>
            <a:ext cx="2438400" cy="573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pic>
        <p:nvPicPr>
          <p:cNvPr id="3194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7600"/>
            <a:ext cx="5334000" cy="28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083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Adapting the weights to take into account, curvature, you can get curvature-adapted tessellations.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638825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18" name="Equation" r:id="rId3" imgW="1917360" imgH="419040" progId="Equation.3">
                  <p:embed/>
                </p:oleObj>
              </mc:Choice>
              <mc:Fallback>
                <p:oleObj name="Equation" r:id="rId3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pic>
        <p:nvPicPr>
          <p:cNvPr id="3205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98" y="3581400"/>
            <a:ext cx="7696200" cy="305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48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Constraining the Delaunay Triangulation, you can preserve edges in the triangulation.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301430"/>
              </p:ext>
            </p:extLst>
          </p:nvPr>
        </p:nvGraphicFramePr>
        <p:xfrm>
          <a:off x="2570162" y="1295400"/>
          <a:ext cx="39830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46" name="Equation" r:id="rId3" imgW="1917360" imgH="419040" progId="Equation.3">
                  <p:embed/>
                </p:oleObj>
              </mc:Choice>
              <mc:Fallback>
                <p:oleObj name="Equation" r:id="rId3" imgW="1917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2" y="1295400"/>
                        <a:ext cx="39830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81600" y="6564868"/>
            <a:ext cx="408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[</a:t>
            </a:r>
            <a:r>
              <a:rPr lang="en-US" i="1" dirty="0" smtClean="0"/>
              <a:t>Isotropic Surface </a:t>
            </a:r>
            <a:r>
              <a:rPr lang="en-US" i="1" dirty="0" err="1" smtClean="0"/>
              <a:t>Remeshing</a:t>
            </a:r>
            <a:r>
              <a:rPr lang="en-US" dirty="0" smtClean="0"/>
              <a:t>, Alliez et al.]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Isotropic </a:t>
            </a:r>
            <a:r>
              <a:rPr lang="en-US" dirty="0" err="1" smtClean="0"/>
              <a:t>Remeshing</a:t>
            </a:r>
            <a:r>
              <a:rPr lang="en-US" dirty="0" smtClean="0"/>
              <a:t> </a:t>
            </a:r>
            <a:r>
              <a:rPr lang="en-US" sz="3100" dirty="0" smtClean="0"/>
              <a:t>[Alliez </a:t>
            </a:r>
            <a:r>
              <a:rPr lang="en-US" sz="3100" i="1" dirty="0" smtClean="0"/>
              <a:t>et al</a:t>
            </a:r>
            <a:r>
              <a:rPr lang="en-US" sz="3100" dirty="0" smtClean="0"/>
              <a:t>. ‘03]</a:t>
            </a:r>
            <a:endParaRPr lang="en-US" dirty="0"/>
          </a:p>
        </p:txBody>
      </p:sp>
      <p:pic>
        <p:nvPicPr>
          <p:cNvPr id="3215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581400"/>
            <a:ext cx="51720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15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71" y="3429000"/>
            <a:ext cx="3228329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52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Density</a:t>
            </a:r>
          </a:p>
          <a:p>
            <a:pPr lvl="1"/>
            <a:r>
              <a:rPr lang="en-US" dirty="0" smtClean="0"/>
              <a:t>Uniform: better for FEM</a:t>
            </a:r>
          </a:p>
          <a:p>
            <a:pPr lvl="1"/>
            <a:r>
              <a:rPr lang="en-US" dirty="0" smtClean="0"/>
              <a:t>Adaptive: requires fewer elements</a:t>
            </a:r>
            <a:br>
              <a:rPr lang="en-US" dirty="0" smtClean="0"/>
            </a:br>
            <a:r>
              <a:rPr lang="en-US" dirty="0" smtClean="0"/>
              <a:t>to represent a surface of the same</a:t>
            </a:r>
            <a:br>
              <a:rPr lang="en-US" dirty="0" smtClean="0"/>
            </a:br>
            <a:r>
              <a:rPr lang="en-US" dirty="0" smtClean="0"/>
              <a:t>geometry complexity.</a:t>
            </a:r>
          </a:p>
        </p:txBody>
      </p:sp>
      <p:pic>
        <p:nvPicPr>
          <p:cNvPr id="282626" name="Picture 2" descr="C:\Courses\Fall 10 -- Mesh Processing\temp\bimba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098" y="39624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2627" name="Picture 3" descr="C:\Courses\Fall 10 -- Mesh Processing\temp\bimba.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098" y="12192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52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5333</TotalTime>
  <Words>3068</Words>
  <Application>Microsoft Office PowerPoint</Application>
  <PresentationFormat>On-screen Show (4:3)</PresentationFormat>
  <Paragraphs>468</Paragraphs>
  <Slides>84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84</vt:i4>
      </vt:variant>
    </vt:vector>
  </HeadingPairs>
  <TitlesOfParts>
    <vt:vector size="87" baseType="lpstr">
      <vt:lpstr>Office Theme</vt:lpstr>
      <vt:lpstr>Equation</vt:lpstr>
      <vt:lpstr>Microsoft Equation 3.0</vt:lpstr>
      <vt:lpstr>600.657: Mesh Processing</vt:lpstr>
      <vt:lpstr>Outline</vt:lpstr>
      <vt:lpstr>Properties of a mesh</vt:lpstr>
      <vt:lpstr>Properties of a mesh</vt:lpstr>
      <vt:lpstr>Properties of a mesh</vt:lpstr>
      <vt:lpstr>Properties of a mesh</vt:lpstr>
      <vt:lpstr>Properties of a mesh</vt:lpstr>
      <vt:lpstr>Properties of a mesh</vt:lpstr>
      <vt:lpstr>Properties of a mesh</vt:lpstr>
      <vt:lpstr>Outline</vt:lpstr>
      <vt:lpstr>Convex Hulls</vt:lpstr>
      <vt:lpstr>Convex Hulls</vt:lpstr>
      <vt:lpstr>Planar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Edges</vt:lpstr>
      <vt:lpstr>Delaunay Edges</vt:lpstr>
      <vt:lpstr>Delaunay Edges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Delaunay Triangulations</vt:lpstr>
      <vt:lpstr>Voronoi Diagram</vt:lpstr>
      <vt:lpstr>Voronoi Diagram</vt:lpstr>
      <vt:lpstr>Voronoi Diagram</vt:lpstr>
      <vt:lpstr>Voronoi Diagram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Restricted Delaunay Triangulation</vt:lpstr>
      <vt:lpstr>Outline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Restricted Delaunay [Boissonnat &amp; Oudot ‘05]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  <vt:lpstr>Isotropic Remeshing [Alliez et al. ‘03]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600.657: Mesh Processing</dc:title>
  <dc:creator>Misha</dc:creator>
  <cp:lastModifiedBy>Misha</cp:lastModifiedBy>
  <cp:revision>267</cp:revision>
  <dcterms:created xsi:type="dcterms:W3CDTF">2006-08-16T00:00:00Z</dcterms:created>
  <dcterms:modified xsi:type="dcterms:W3CDTF">2010-10-20T19:11:33Z</dcterms:modified>
</cp:coreProperties>
</file>