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453" r:id="rId3"/>
    <p:sldId id="498" r:id="rId4"/>
    <p:sldId id="551" r:id="rId5"/>
    <p:sldId id="552" r:id="rId6"/>
    <p:sldId id="553" r:id="rId7"/>
    <p:sldId id="485" r:id="rId8"/>
    <p:sldId id="554" r:id="rId9"/>
    <p:sldId id="555" r:id="rId10"/>
    <p:sldId id="556" r:id="rId11"/>
    <p:sldId id="557" r:id="rId12"/>
    <p:sldId id="558" r:id="rId13"/>
    <p:sldId id="559" r:id="rId14"/>
    <p:sldId id="560" r:id="rId15"/>
    <p:sldId id="561" r:id="rId16"/>
    <p:sldId id="562" r:id="rId17"/>
    <p:sldId id="563" r:id="rId18"/>
    <p:sldId id="564" r:id="rId19"/>
    <p:sldId id="565" r:id="rId20"/>
    <p:sldId id="566" r:id="rId21"/>
    <p:sldId id="570" r:id="rId22"/>
    <p:sldId id="567" r:id="rId23"/>
    <p:sldId id="568" r:id="rId24"/>
    <p:sldId id="569" r:id="rId25"/>
    <p:sldId id="572" r:id="rId26"/>
    <p:sldId id="573" r:id="rId27"/>
    <p:sldId id="574" r:id="rId28"/>
    <p:sldId id="575" r:id="rId29"/>
    <p:sldId id="576" r:id="rId30"/>
    <p:sldId id="577" r:id="rId31"/>
    <p:sldId id="578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48" autoAdjust="0"/>
    <p:restoredTop sz="94660"/>
  </p:normalViewPr>
  <p:slideViewPr>
    <p:cSldViewPr>
      <p:cViewPr varScale="1">
        <p:scale>
          <a:sx n="123" d="100"/>
          <a:sy n="123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1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0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39.wmf"/><Relationship Id="rId1" Type="http://schemas.openxmlformats.org/officeDocument/2006/relationships/image" Target="../media/image40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55120-71A7-4C7B-9224-2266CC1EFF70}" type="datetimeFigureOut">
              <a:rPr lang="en-US" smtClean="0"/>
              <a:t>10/12/2010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7C314-9779-47D4-AB03-330EF53019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039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4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4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4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9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1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1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oleObject" Target="../embeddings/oleObject23.bin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wmf"/><Relationship Id="rId9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21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26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30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32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7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34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36.png"/><Relationship Id="rId4" Type="http://schemas.openxmlformats.org/officeDocument/2006/relationships/image" Target="../media/image37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35.bin"/><Relationship Id="rId5" Type="http://schemas.openxmlformats.org/officeDocument/2006/relationships/image" Target="../media/image38.wmf"/><Relationship Id="rId4" Type="http://schemas.openxmlformats.org/officeDocument/2006/relationships/oleObject" Target="../embeddings/oleObject34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40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42.wmf"/><Relationship Id="rId4" Type="http://schemas.openxmlformats.org/officeDocument/2006/relationships/oleObject" Target="../embeddings/oleObject39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44.wmf"/><Relationship Id="rId4" Type="http://schemas.openxmlformats.org/officeDocument/2006/relationships/oleObject" Target="../embeddings/oleObject40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44.wmf"/><Relationship Id="rId4" Type="http://schemas.openxmlformats.org/officeDocument/2006/relationships/oleObject" Target="../embeddings/oleObject4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600.657: Mesh Processing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Tutte’s</a:t>
            </a:r>
            <a:r>
              <a:rPr lang="en-US" dirty="0" smtClean="0"/>
              <a:t> Theorem (Implication)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Given a surface </a:t>
            </a:r>
            <a:r>
              <a:rPr lang="en-US" i="1" dirty="0" smtClean="0"/>
              <a:t>S</a:t>
            </a:r>
            <a:r>
              <a:rPr lang="en-US" dirty="0" smtClean="0"/>
              <a:t> and: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Constraints </a:t>
            </a:r>
            <a:r>
              <a:rPr lang="en-US" dirty="0">
                <a:sym typeface="Symbol"/>
              </a:rPr>
              <a:t>(</a:t>
            </a:r>
            <a:r>
              <a:rPr lang="en-US" i="1" dirty="0">
                <a:sym typeface="Symbol"/>
              </a:rPr>
              <a:t>x</a:t>
            </a:r>
            <a:r>
              <a:rPr lang="en-US" i="1" baseline="-25000" dirty="0">
                <a:sym typeface="Symbol"/>
              </a:rPr>
              <a:t>i</a:t>
            </a:r>
            <a:r>
              <a:rPr lang="en-US" dirty="0">
                <a:sym typeface="Symbol"/>
              </a:rPr>
              <a:t>)=</a:t>
            </a:r>
            <a:r>
              <a:rPr lang="en-US" i="1" dirty="0">
                <a:sym typeface="Symbol"/>
              </a:rPr>
              <a:t>c</a:t>
            </a:r>
            <a:r>
              <a:rPr lang="en-US" i="1" baseline="-25000" dirty="0">
                <a:sym typeface="Symbol"/>
              </a:rPr>
              <a:t>i</a:t>
            </a:r>
            <a:r>
              <a:rPr lang="en-US" dirty="0">
                <a:sym typeface="Symbol"/>
              </a:rPr>
              <a:t> for all boundary vertices </a:t>
            </a:r>
            <a:r>
              <a:rPr lang="en-US" i="1" dirty="0">
                <a:sym typeface="Symbol"/>
              </a:rPr>
              <a:t>x</a:t>
            </a:r>
            <a:r>
              <a:rPr lang="en-US" i="1" baseline="-25000" dirty="0">
                <a:sym typeface="Symbol"/>
              </a:rPr>
              <a:t>i</a:t>
            </a:r>
            <a:r>
              <a:rPr lang="en-US" dirty="0">
                <a:sym typeface="Symbol"/>
              </a:rPr>
              <a:t></a:t>
            </a:r>
            <a:r>
              <a:rPr lang="en-US" i="1" dirty="0">
                <a:sym typeface="Symbol"/>
              </a:rPr>
              <a:t>S</a:t>
            </a:r>
            <a:r>
              <a:rPr lang="en-US" dirty="0">
                <a:sym typeface="Symbol"/>
              </a:rPr>
              <a:t> to lie on a convex polygon </a:t>
            </a:r>
            <a:r>
              <a:rPr lang="en-US" i="1" dirty="0">
                <a:sym typeface="Symbol"/>
              </a:rPr>
              <a:t>C</a:t>
            </a:r>
            <a:r>
              <a:rPr lang="en-US" dirty="0">
                <a:sym typeface="Symbol"/>
              </a:rPr>
              <a:t>,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ym typeface="Symbol"/>
              </a:rPr>
              <a:t>Weights </a:t>
            </a:r>
            <a:r>
              <a:rPr lang="en-US" i="1" baseline="-25000" dirty="0" err="1" smtClean="0">
                <a:sym typeface="Symbol"/>
              </a:rPr>
              <a:t>ij</a:t>
            </a:r>
            <a:r>
              <a:rPr lang="en-US" dirty="0" smtClean="0">
                <a:sym typeface="Symbol"/>
              </a:rPr>
              <a:t> associated with every pair of neighboring vertices </a:t>
            </a:r>
            <a:r>
              <a:rPr lang="en-US" i="1" dirty="0" err="1">
                <a:sym typeface="Symbol"/>
              </a:rPr>
              <a:t>x</a:t>
            </a:r>
            <a:r>
              <a:rPr lang="en-US" i="1" baseline="-25000" dirty="0" err="1">
                <a:sym typeface="Symbol"/>
              </a:rPr>
              <a:t>i</a:t>
            </a:r>
            <a:r>
              <a:rPr lang="en-US" dirty="0" err="1" smtClean="0">
                <a:sym typeface="Symbol"/>
              </a:rPr>
              <a:t></a:t>
            </a:r>
            <a:r>
              <a:rPr lang="en-US" i="1" dirty="0" err="1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 and </a:t>
            </a:r>
            <a:r>
              <a:rPr lang="en-US" i="1" dirty="0" err="1" smtClean="0">
                <a:sym typeface="Symbol"/>
              </a:rPr>
              <a:t>x</a:t>
            </a:r>
            <a:r>
              <a:rPr lang="en-US" i="1" baseline="-25000" dirty="0" err="1" smtClean="0">
                <a:sym typeface="Symbol"/>
              </a:rPr>
              <a:t>j</a:t>
            </a:r>
            <a:r>
              <a:rPr lang="en-US" dirty="0" err="1" smtClean="0">
                <a:sym typeface="Symbol"/>
              </a:rPr>
              <a:t></a:t>
            </a:r>
            <a:r>
              <a:rPr lang="en-US" i="1" dirty="0" err="1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 such that: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>
              <a:sym typeface="Symbol"/>
            </a:endParaRP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Then the solution to the constrained system: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/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gives a valid parameterization.</a:t>
            </a:r>
            <a:endParaRPr lang="en-US" dirty="0" smtClean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1167874"/>
              </p:ext>
            </p:extLst>
          </p:nvPr>
        </p:nvGraphicFramePr>
        <p:xfrm>
          <a:off x="2743200" y="3962400"/>
          <a:ext cx="365760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116" name="Equation" r:id="rId3" imgW="1625400" imgH="355320" progId="Equation.3">
                  <p:embed/>
                </p:oleObj>
              </mc:Choice>
              <mc:Fallback>
                <p:oleObj name="Equation" r:id="rId3" imgW="162540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962400"/>
                        <a:ext cx="3657600" cy="80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524000" y="3647182"/>
            <a:ext cx="5943600" cy="107721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u="sng" dirty="0" smtClean="0"/>
              <a:t>Note</a:t>
            </a:r>
            <a:r>
              <a:rPr lang="en-US" sz="3200" dirty="0" smtClean="0"/>
              <a:t>: This does not mean that this gives a </a:t>
            </a:r>
            <a:r>
              <a:rPr lang="en-US" sz="3200" b="1" dirty="0" smtClean="0"/>
              <a:t>good</a:t>
            </a:r>
            <a:r>
              <a:rPr lang="en-US" sz="3200" dirty="0" smtClean="0"/>
              <a:t> parameterization.</a:t>
            </a:r>
            <a:endParaRPr lang="en-US" sz="3200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353039"/>
              </p:ext>
            </p:extLst>
          </p:nvPr>
        </p:nvGraphicFramePr>
        <p:xfrm>
          <a:off x="2438400" y="5029200"/>
          <a:ext cx="4227513" cy="70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117" name="Equation" r:id="rId5" imgW="2158920" imgH="355320" progId="Equation.3">
                  <p:embed/>
                </p:oleObj>
              </mc:Choice>
              <mc:Fallback>
                <p:oleObj name="Equation" r:id="rId5" imgW="2158920" imgH="3553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5029200"/>
                        <a:ext cx="4227513" cy="700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642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Harmonic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Recall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 err="1" smtClean="0"/>
              <a:t>Dirichlet</a:t>
            </a:r>
            <a:r>
              <a:rPr lang="en-US" dirty="0" smtClean="0"/>
              <a:t> Energy is a measure of the “smoothness” of a map: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4387054"/>
              </p:ext>
            </p:extLst>
          </p:nvPr>
        </p:nvGraphicFramePr>
        <p:xfrm>
          <a:off x="3137629" y="3200400"/>
          <a:ext cx="2882171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55" name="Equation" r:id="rId3" imgW="1358640" imgH="393480" progId="Equation.3">
                  <p:embed/>
                </p:oleObj>
              </mc:Choice>
              <mc:Fallback>
                <p:oleObj name="Equation" r:id="rId3" imgW="135864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7629" y="3200400"/>
                        <a:ext cx="2882171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000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Harmonic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Recall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 err="1" smtClean="0"/>
              <a:t>Dirichlet</a:t>
            </a:r>
            <a:r>
              <a:rPr lang="en-US" dirty="0" smtClean="0"/>
              <a:t> Energy is a measure of the “smoothness” of a map: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Fixing the boundary, we can solve for the map </a:t>
            </a:r>
            <a:r>
              <a:rPr lang="en-US" dirty="0" smtClean="0">
                <a:sym typeface="Symbol"/>
              </a:rPr>
              <a:t> which minimizes the energy.</a:t>
            </a:r>
            <a:endParaRPr lang="en-US" dirty="0" smtClean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9236383"/>
              </p:ext>
            </p:extLst>
          </p:nvPr>
        </p:nvGraphicFramePr>
        <p:xfrm>
          <a:off x="3137629" y="3200400"/>
          <a:ext cx="2882171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126" name="Equation" r:id="rId3" imgW="1358640" imgH="393480" progId="Equation.3">
                  <p:embed/>
                </p:oleObj>
              </mc:Choice>
              <mc:Fallback>
                <p:oleObj name="Equation" r:id="rId3" imgW="1358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7629" y="3200400"/>
                        <a:ext cx="2882171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7432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Harmonic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Recall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 err="1" smtClean="0"/>
              <a:t>Dirichlet</a:t>
            </a:r>
            <a:r>
              <a:rPr lang="en-US" dirty="0" smtClean="0"/>
              <a:t> Energy is a measure of the “smoothness” of a map: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Fixing the boundary, we can solve for the map </a:t>
            </a:r>
            <a:r>
              <a:rPr lang="en-US" dirty="0" smtClean="0">
                <a:sym typeface="Symbol"/>
              </a:rPr>
              <a:t> which minimizes the energy.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Since the “gradient” of the energy at  is </a:t>
            </a:r>
            <a:r>
              <a:rPr lang="en-US" i="1" baseline="-25000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, the minimizer can be found by solving:</a:t>
            </a:r>
            <a:endParaRPr lang="en-US" dirty="0" smtClean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7883321"/>
              </p:ext>
            </p:extLst>
          </p:nvPr>
        </p:nvGraphicFramePr>
        <p:xfrm>
          <a:off x="3137629" y="3200400"/>
          <a:ext cx="2882171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90" name="Equation" r:id="rId3" imgW="1358640" imgH="393480" progId="Equation.3">
                  <p:embed/>
                </p:oleObj>
              </mc:Choice>
              <mc:Fallback>
                <p:oleObj name="Equation" r:id="rId3" imgW="1358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7629" y="3200400"/>
                        <a:ext cx="2882171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5999246"/>
              </p:ext>
            </p:extLst>
          </p:nvPr>
        </p:nvGraphicFramePr>
        <p:xfrm>
          <a:off x="3201988" y="5867400"/>
          <a:ext cx="2693987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91" name="Equation" r:id="rId5" imgW="1269720" imgH="457200" progId="Equation.3">
                  <p:embed/>
                </p:oleObj>
              </mc:Choice>
              <mc:Fallback>
                <p:oleObj name="Equation" r:id="rId5" imgW="126972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1988" y="5867400"/>
                        <a:ext cx="2693987" cy="974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0240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Harmonic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In the discrete setting, we have the cotangent </a:t>
            </a:r>
            <a:r>
              <a:rPr lang="en-US" dirty="0" err="1" smtClean="0"/>
              <a:t>Laplacian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which gives the linear system: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4640252"/>
              </p:ext>
            </p:extLst>
          </p:nvPr>
        </p:nvGraphicFramePr>
        <p:xfrm>
          <a:off x="3201988" y="1143000"/>
          <a:ext cx="2693987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174" name="Equation" r:id="rId3" imgW="1269720" imgH="457200" progId="Equation.3">
                  <p:embed/>
                </p:oleObj>
              </mc:Choice>
              <mc:Fallback>
                <p:oleObj name="Equation" r:id="rId3" imgW="1269720" imgH="457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1988" y="1143000"/>
                        <a:ext cx="2693987" cy="974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0959280"/>
              </p:ext>
            </p:extLst>
          </p:nvPr>
        </p:nvGraphicFramePr>
        <p:xfrm>
          <a:off x="2709863" y="3071813"/>
          <a:ext cx="3705225" cy="185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175" name="Equation" r:id="rId5" imgW="1625400" imgH="812520" progId="Equation.3">
                  <p:embed/>
                </p:oleObj>
              </mc:Choice>
              <mc:Fallback>
                <p:oleObj name="Equation" r:id="rId5" imgW="1625400" imgH="81252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9863" y="3071813"/>
                        <a:ext cx="3705225" cy="185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7483671"/>
              </p:ext>
            </p:extLst>
          </p:nvPr>
        </p:nvGraphicFramePr>
        <p:xfrm>
          <a:off x="1371600" y="5562600"/>
          <a:ext cx="4602162" cy="1331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176" name="Equation" r:id="rId7" imgW="2019240" imgH="583920" progId="Equation.3">
                  <p:embed/>
                </p:oleObj>
              </mc:Choice>
              <mc:Fallback>
                <p:oleObj name="Equation" r:id="rId7" imgW="2019240" imgH="58392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5562600"/>
                        <a:ext cx="4602162" cy="1331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Freeform 28"/>
          <p:cNvSpPr/>
          <p:nvPr/>
        </p:nvSpPr>
        <p:spPr>
          <a:xfrm>
            <a:off x="6603570" y="5376622"/>
            <a:ext cx="2255003" cy="1394848"/>
          </a:xfrm>
          <a:custGeom>
            <a:avLst/>
            <a:gdLst>
              <a:gd name="connsiteX0" fmla="*/ 1177871 w 2255003"/>
              <a:gd name="connsiteY0" fmla="*/ 0 h 1394848"/>
              <a:gd name="connsiteX1" fmla="*/ 0 w 2255003"/>
              <a:gd name="connsiteY1" fmla="*/ 736170 h 1394848"/>
              <a:gd name="connsiteX2" fmla="*/ 1146874 w 2255003"/>
              <a:gd name="connsiteY2" fmla="*/ 1394848 h 1394848"/>
              <a:gd name="connsiteX3" fmla="*/ 2255003 w 2255003"/>
              <a:gd name="connsiteY3" fmla="*/ 898902 h 1394848"/>
              <a:gd name="connsiteX4" fmla="*/ 1177871 w 2255003"/>
              <a:gd name="connsiteY4" fmla="*/ 0 h 139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5003" h="1394848">
                <a:moveTo>
                  <a:pt x="1177871" y="0"/>
                </a:moveTo>
                <a:lnTo>
                  <a:pt x="0" y="736170"/>
                </a:lnTo>
                <a:lnTo>
                  <a:pt x="1146874" y="1394848"/>
                </a:lnTo>
                <a:lnTo>
                  <a:pt x="2255003" y="898902"/>
                </a:lnTo>
                <a:lnTo>
                  <a:pt x="1177871" y="0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/>
          <p:cNvCxnSpPr>
            <a:stCxn id="34" idx="6"/>
            <a:endCxn id="33" idx="2"/>
          </p:cNvCxnSpPr>
          <p:nvPr/>
        </p:nvCxnSpPr>
        <p:spPr>
          <a:xfrm>
            <a:off x="6637149" y="6101814"/>
            <a:ext cx="2193012" cy="16789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>
            <a:spLocks noChangeAspect="1"/>
          </p:cNvSpPr>
          <p:nvPr/>
        </p:nvSpPr>
        <p:spPr>
          <a:xfrm>
            <a:off x="7711698" y="6712059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7741404" y="5362416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8830161" y="6231612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6560949" y="6063714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7596753" y="5362416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</a:t>
            </a:r>
            <a:r>
              <a:rPr lang="en-US" i="1" baseline="-25000" dirty="0" err="1" smtClean="0">
                <a:sym typeface="Symbol"/>
              </a:rPr>
              <a:t>ij</a:t>
            </a:r>
            <a:endParaRPr lang="en-US" i="1" baseline="-25000" dirty="0"/>
          </a:p>
        </p:txBody>
      </p:sp>
      <p:sp>
        <p:nvSpPr>
          <p:cNvPr id="36" name="TextBox 35"/>
          <p:cNvSpPr txBox="1"/>
          <p:nvPr/>
        </p:nvSpPr>
        <p:spPr>
          <a:xfrm>
            <a:off x="7574796" y="6380182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</a:t>
            </a:r>
            <a:r>
              <a:rPr lang="en-US" i="1" baseline="-25000" dirty="0" err="1" smtClean="0">
                <a:sym typeface="Symbol"/>
              </a:rPr>
              <a:t>ij</a:t>
            </a:r>
            <a:endParaRPr lang="en-US" i="1" baseline="-25000" dirty="0"/>
          </a:p>
        </p:txBody>
      </p:sp>
      <p:sp>
        <p:nvSpPr>
          <p:cNvPr id="37" name="Arc 36"/>
          <p:cNvSpPr>
            <a:spLocks noChangeAspect="1"/>
          </p:cNvSpPr>
          <p:nvPr/>
        </p:nvSpPr>
        <p:spPr>
          <a:xfrm>
            <a:off x="7444353" y="5065365"/>
            <a:ext cx="662553" cy="662553"/>
          </a:xfrm>
          <a:prstGeom prst="arc">
            <a:avLst>
              <a:gd name="adj1" fmla="val 2202386"/>
              <a:gd name="adj2" fmla="val 890098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c 37"/>
          <p:cNvSpPr>
            <a:spLocks noChangeAspect="1"/>
          </p:cNvSpPr>
          <p:nvPr/>
        </p:nvSpPr>
        <p:spPr>
          <a:xfrm>
            <a:off x="7422396" y="6424047"/>
            <a:ext cx="662553" cy="662553"/>
          </a:xfrm>
          <a:prstGeom prst="arc">
            <a:avLst>
              <a:gd name="adj1" fmla="val 12474125"/>
              <a:gd name="adj2" fmla="val 201648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324600" y="5991433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x</a:t>
            </a:r>
            <a:r>
              <a:rPr lang="en-US" i="1" baseline="-25000" dirty="0" smtClean="0">
                <a:sym typeface="Symbol"/>
              </a:rPr>
              <a:t>i</a:t>
            </a:r>
            <a:endParaRPr lang="en-US" i="1" baseline="-25000" dirty="0"/>
          </a:p>
        </p:txBody>
      </p:sp>
      <p:sp>
        <p:nvSpPr>
          <p:cNvPr id="40" name="TextBox 39"/>
          <p:cNvSpPr txBox="1"/>
          <p:nvPr/>
        </p:nvSpPr>
        <p:spPr>
          <a:xfrm>
            <a:off x="8823078" y="6151582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x</a:t>
            </a:r>
            <a:r>
              <a:rPr lang="en-US" i="1" baseline="-25000" dirty="0" err="1" smtClean="0">
                <a:sym typeface="Symbol"/>
              </a:rPr>
              <a:t>j</a:t>
            </a:r>
            <a:endParaRPr lang="en-US" i="1" baseline="-25000" dirty="0"/>
          </a:p>
        </p:txBody>
      </p:sp>
      <p:sp>
        <p:nvSpPr>
          <p:cNvPr id="41" name="Arc 40"/>
          <p:cNvSpPr>
            <a:spLocks noChangeAspect="1"/>
          </p:cNvSpPr>
          <p:nvPr/>
        </p:nvSpPr>
        <p:spPr>
          <a:xfrm>
            <a:off x="6248400" y="5743416"/>
            <a:ext cx="662553" cy="662553"/>
          </a:xfrm>
          <a:prstGeom prst="arc">
            <a:avLst>
              <a:gd name="adj1" fmla="val 20171847"/>
              <a:gd name="adj2" fmla="val 203895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73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Harmonic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Re-writing this, we get: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which expresses the position of each </a:t>
            </a:r>
            <a:r>
              <a:rPr lang="en-US" i="1" dirty="0" err="1" smtClean="0"/>
              <a:t>w</a:t>
            </a:r>
            <a:r>
              <a:rPr lang="en-US" i="1" baseline="-25000" dirty="0" err="1" smtClean="0"/>
              <a:t>i</a:t>
            </a:r>
            <a:r>
              <a:rPr lang="en-US" dirty="0" smtClean="0"/>
              <a:t>=</a:t>
            </a:r>
            <a:r>
              <a:rPr lang="en-US" dirty="0" smtClean="0">
                <a:sym typeface="Symbol"/>
              </a:rPr>
              <a:t>(</a:t>
            </a:r>
            <a:r>
              <a:rPr lang="en-US" i="1" dirty="0">
                <a:sym typeface="Symbol"/>
              </a:rPr>
              <a:t>x</a:t>
            </a:r>
            <a:r>
              <a:rPr lang="en-US" i="1" baseline="-25000" dirty="0" smtClean="0">
                <a:sym typeface="Symbol"/>
              </a:rPr>
              <a:t>i</a:t>
            </a:r>
            <a:r>
              <a:rPr lang="en-US" dirty="0" smtClean="0">
                <a:sym typeface="Symbol"/>
              </a:rPr>
              <a:t>)</a:t>
            </a:r>
            <a:r>
              <a:rPr lang="en-US" dirty="0" smtClean="0"/>
              <a:t> as the average of the positions of its neighbors</a:t>
            </a:r>
            <a:r>
              <a:rPr lang="en-US" dirty="0" smtClean="0">
                <a:sym typeface="Symbol"/>
              </a:rPr>
              <a:t>.</a:t>
            </a:r>
            <a:endParaRPr lang="en-US" dirty="0" smtClean="0"/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7234451"/>
              </p:ext>
            </p:extLst>
          </p:nvPr>
        </p:nvGraphicFramePr>
        <p:xfrm>
          <a:off x="2181225" y="1295400"/>
          <a:ext cx="4575175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180" name="Equation" r:id="rId3" imgW="2006280" imgH="355320" progId="Equation.3">
                  <p:embed/>
                </p:oleObj>
              </mc:Choice>
              <mc:Fallback>
                <p:oleObj name="Equation" r:id="rId3" imgW="200628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1225" y="1295400"/>
                        <a:ext cx="4575175" cy="811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0796613"/>
              </p:ext>
            </p:extLst>
          </p:nvPr>
        </p:nvGraphicFramePr>
        <p:xfrm>
          <a:off x="2838450" y="2667000"/>
          <a:ext cx="3416300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181" name="Equation" r:id="rId5" imgW="1498320" imgH="698400" progId="Equation.3">
                  <p:embed/>
                </p:oleObj>
              </mc:Choice>
              <mc:Fallback>
                <p:oleObj name="Equation" r:id="rId5" imgW="1498320" imgH="69840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8450" y="2667000"/>
                        <a:ext cx="3416300" cy="159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6953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Harmonic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Re-writing this, we get: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which expresses the position of each </a:t>
            </a:r>
            <a:r>
              <a:rPr lang="en-US" i="1" dirty="0" err="1"/>
              <a:t>w</a:t>
            </a:r>
            <a:r>
              <a:rPr lang="en-US" i="1" baseline="-25000" dirty="0" err="1"/>
              <a:t>i</a:t>
            </a:r>
            <a:r>
              <a:rPr lang="en-US" dirty="0"/>
              <a:t>=</a:t>
            </a:r>
            <a:r>
              <a:rPr lang="en-US" dirty="0">
                <a:sym typeface="Symbol"/>
              </a:rPr>
              <a:t>(</a:t>
            </a:r>
            <a:r>
              <a:rPr lang="en-US" i="1" dirty="0">
                <a:sym typeface="Symbol"/>
              </a:rPr>
              <a:t>x</a:t>
            </a:r>
            <a:r>
              <a:rPr lang="en-US" i="1" baseline="-25000" dirty="0">
                <a:sym typeface="Symbol"/>
              </a:rPr>
              <a:t>i</a:t>
            </a:r>
            <a:r>
              <a:rPr lang="en-US" dirty="0">
                <a:sym typeface="Symbol"/>
              </a:rPr>
              <a:t>)</a:t>
            </a:r>
            <a:r>
              <a:rPr lang="en-US" dirty="0"/>
              <a:t> as the average of the positions of its neighbors</a:t>
            </a:r>
            <a:r>
              <a:rPr lang="en-US" dirty="0">
                <a:sym typeface="Symbol"/>
              </a:rPr>
              <a:t>.</a:t>
            </a:r>
            <a:endParaRPr lang="en-US" dirty="0"/>
          </a:p>
          <a:p>
            <a:pPr marL="0" indent="0">
              <a:buNone/>
            </a:pPr>
            <a:r>
              <a:rPr lang="en-US" u="sng" dirty="0" smtClean="0">
                <a:sym typeface="Symbol"/>
              </a:rPr>
              <a:t>Note</a:t>
            </a:r>
            <a:r>
              <a:rPr lang="en-US" dirty="0" smtClean="0">
                <a:sym typeface="Symbol"/>
              </a:rPr>
              <a:t>: Since the values of </a:t>
            </a:r>
            <a:r>
              <a:rPr lang="en-US" i="1" dirty="0" err="1" smtClean="0">
                <a:sym typeface="Symbol"/>
              </a:rPr>
              <a:t>L</a:t>
            </a:r>
            <a:r>
              <a:rPr lang="en-US" i="1" baseline="-25000" dirty="0" err="1" smtClean="0">
                <a:sym typeface="Symbol"/>
              </a:rPr>
              <a:t>ij</a:t>
            </a:r>
            <a:r>
              <a:rPr lang="en-US" dirty="0" smtClean="0">
                <a:sym typeface="Symbol"/>
              </a:rPr>
              <a:t> are not guaranteed to be positive, </a:t>
            </a:r>
            <a:r>
              <a:rPr lang="en-US" dirty="0" err="1" smtClean="0">
                <a:sym typeface="Symbol"/>
              </a:rPr>
              <a:t>Tutte’s</a:t>
            </a:r>
            <a:r>
              <a:rPr lang="en-US" dirty="0" smtClean="0">
                <a:sym typeface="Symbol"/>
              </a:rPr>
              <a:t> theorem does not guarantee that the parameterization is valid.</a:t>
            </a:r>
            <a:endParaRPr lang="en-US" dirty="0" smtClean="0"/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8177138"/>
              </p:ext>
            </p:extLst>
          </p:nvPr>
        </p:nvGraphicFramePr>
        <p:xfrm>
          <a:off x="2181225" y="1295400"/>
          <a:ext cx="4575175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203" name="Equation" r:id="rId3" imgW="2006280" imgH="355320" progId="Equation.3">
                  <p:embed/>
                </p:oleObj>
              </mc:Choice>
              <mc:Fallback>
                <p:oleObj name="Equation" r:id="rId3" imgW="200628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1225" y="1295400"/>
                        <a:ext cx="4575175" cy="811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7268572"/>
              </p:ext>
            </p:extLst>
          </p:nvPr>
        </p:nvGraphicFramePr>
        <p:xfrm>
          <a:off x="2838450" y="2667000"/>
          <a:ext cx="3416300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204" name="Equation" r:id="rId5" imgW="1498320" imgH="698400" progId="Equation.3">
                  <p:embed/>
                </p:oleObj>
              </mc:Choice>
              <mc:Fallback>
                <p:oleObj name="Equation" r:id="rId5" imgW="1498320" imgH="698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8450" y="2667000"/>
                        <a:ext cx="3416300" cy="159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22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Harmonic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In particular, if the triangulation is not Delaunay</a:t>
            </a:r>
            <a:br>
              <a:rPr lang="en-US" dirty="0" smtClean="0"/>
            </a:br>
            <a:r>
              <a:rPr lang="en-US" dirty="0" smtClean="0"/>
              <a:t>then the associated entry in the cotangent </a:t>
            </a:r>
            <a:r>
              <a:rPr lang="en-US" dirty="0" err="1" smtClean="0"/>
              <a:t>Laplacian</a:t>
            </a:r>
            <a:r>
              <a:rPr lang="en-US" dirty="0" smtClean="0"/>
              <a:t> will be negative: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9404103"/>
              </p:ext>
            </p:extLst>
          </p:nvPr>
        </p:nvGraphicFramePr>
        <p:xfrm>
          <a:off x="2909888" y="3124200"/>
          <a:ext cx="3271837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225" name="Equation" r:id="rId3" imgW="1434960" imgH="241200" progId="Equation.3">
                  <p:embed/>
                </p:oleObj>
              </mc:Choice>
              <mc:Fallback>
                <p:oleObj name="Equation" r:id="rId3" imgW="1434960" imgH="241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9888" y="3124200"/>
                        <a:ext cx="3271837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Freeform 20"/>
          <p:cNvSpPr/>
          <p:nvPr/>
        </p:nvSpPr>
        <p:spPr>
          <a:xfrm>
            <a:off x="6603570" y="5376622"/>
            <a:ext cx="2255003" cy="1394848"/>
          </a:xfrm>
          <a:custGeom>
            <a:avLst/>
            <a:gdLst>
              <a:gd name="connsiteX0" fmla="*/ 1177871 w 2255003"/>
              <a:gd name="connsiteY0" fmla="*/ 0 h 1394848"/>
              <a:gd name="connsiteX1" fmla="*/ 0 w 2255003"/>
              <a:gd name="connsiteY1" fmla="*/ 736170 h 1394848"/>
              <a:gd name="connsiteX2" fmla="*/ 1146874 w 2255003"/>
              <a:gd name="connsiteY2" fmla="*/ 1394848 h 1394848"/>
              <a:gd name="connsiteX3" fmla="*/ 2255003 w 2255003"/>
              <a:gd name="connsiteY3" fmla="*/ 898902 h 1394848"/>
              <a:gd name="connsiteX4" fmla="*/ 1177871 w 2255003"/>
              <a:gd name="connsiteY4" fmla="*/ 0 h 139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5003" h="1394848">
                <a:moveTo>
                  <a:pt x="1177871" y="0"/>
                </a:moveTo>
                <a:lnTo>
                  <a:pt x="0" y="736170"/>
                </a:lnTo>
                <a:lnTo>
                  <a:pt x="1146874" y="1394848"/>
                </a:lnTo>
                <a:lnTo>
                  <a:pt x="2255003" y="898902"/>
                </a:lnTo>
                <a:lnTo>
                  <a:pt x="1177871" y="0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>
            <a:stCxn id="27" idx="6"/>
            <a:endCxn id="26" idx="2"/>
          </p:cNvCxnSpPr>
          <p:nvPr/>
        </p:nvCxnSpPr>
        <p:spPr>
          <a:xfrm>
            <a:off x="6637149" y="6101814"/>
            <a:ext cx="2193012" cy="16789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>
            <a:spLocks noChangeAspect="1"/>
          </p:cNvSpPr>
          <p:nvPr/>
        </p:nvSpPr>
        <p:spPr>
          <a:xfrm>
            <a:off x="7711698" y="6712059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7741404" y="5362416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8830161" y="6231612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6560949" y="6063714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7596753" y="5362416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</a:t>
            </a:r>
            <a:r>
              <a:rPr lang="en-US" i="1" baseline="-25000" dirty="0" err="1" smtClean="0">
                <a:sym typeface="Symbol"/>
              </a:rPr>
              <a:t>ij</a:t>
            </a:r>
            <a:endParaRPr lang="en-US" i="1" baseline="-25000" dirty="0"/>
          </a:p>
        </p:txBody>
      </p:sp>
      <p:sp>
        <p:nvSpPr>
          <p:cNvPr id="30" name="TextBox 29"/>
          <p:cNvSpPr txBox="1"/>
          <p:nvPr/>
        </p:nvSpPr>
        <p:spPr>
          <a:xfrm>
            <a:off x="7574796" y="6380182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</a:t>
            </a:r>
            <a:r>
              <a:rPr lang="en-US" i="1" baseline="-25000" dirty="0" err="1" smtClean="0">
                <a:sym typeface="Symbol"/>
              </a:rPr>
              <a:t>ij</a:t>
            </a:r>
            <a:endParaRPr lang="en-US" i="1" baseline="-25000" dirty="0"/>
          </a:p>
        </p:txBody>
      </p:sp>
      <p:sp>
        <p:nvSpPr>
          <p:cNvPr id="31" name="Arc 30"/>
          <p:cNvSpPr>
            <a:spLocks noChangeAspect="1"/>
          </p:cNvSpPr>
          <p:nvPr/>
        </p:nvSpPr>
        <p:spPr>
          <a:xfrm>
            <a:off x="7444353" y="5065365"/>
            <a:ext cx="662553" cy="662553"/>
          </a:xfrm>
          <a:prstGeom prst="arc">
            <a:avLst>
              <a:gd name="adj1" fmla="val 2202386"/>
              <a:gd name="adj2" fmla="val 890098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c 31"/>
          <p:cNvSpPr>
            <a:spLocks noChangeAspect="1"/>
          </p:cNvSpPr>
          <p:nvPr/>
        </p:nvSpPr>
        <p:spPr>
          <a:xfrm>
            <a:off x="7422396" y="6424047"/>
            <a:ext cx="662553" cy="662553"/>
          </a:xfrm>
          <a:prstGeom prst="arc">
            <a:avLst>
              <a:gd name="adj1" fmla="val 12474125"/>
              <a:gd name="adj2" fmla="val 201648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324600" y="5991433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x</a:t>
            </a:r>
            <a:r>
              <a:rPr lang="en-US" i="1" baseline="-25000" dirty="0" smtClean="0">
                <a:sym typeface="Symbol"/>
              </a:rPr>
              <a:t>i</a:t>
            </a:r>
            <a:endParaRPr lang="en-US" i="1" baseline="-25000" dirty="0"/>
          </a:p>
        </p:txBody>
      </p:sp>
      <p:sp>
        <p:nvSpPr>
          <p:cNvPr id="36" name="TextBox 35"/>
          <p:cNvSpPr txBox="1"/>
          <p:nvPr/>
        </p:nvSpPr>
        <p:spPr>
          <a:xfrm>
            <a:off x="8823078" y="6151582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x</a:t>
            </a:r>
            <a:r>
              <a:rPr lang="en-US" i="1" baseline="-25000" dirty="0" err="1" smtClean="0">
                <a:sym typeface="Symbol"/>
              </a:rPr>
              <a:t>j</a:t>
            </a:r>
            <a:endParaRPr lang="en-US" i="1" baseline="-25000" dirty="0"/>
          </a:p>
        </p:txBody>
      </p:sp>
      <p:sp>
        <p:nvSpPr>
          <p:cNvPr id="37" name="Arc 36"/>
          <p:cNvSpPr>
            <a:spLocks noChangeAspect="1"/>
          </p:cNvSpPr>
          <p:nvPr/>
        </p:nvSpPr>
        <p:spPr>
          <a:xfrm>
            <a:off x="6248400" y="5743416"/>
            <a:ext cx="662553" cy="662553"/>
          </a:xfrm>
          <a:prstGeom prst="arc">
            <a:avLst>
              <a:gd name="adj1" fmla="val 20171847"/>
              <a:gd name="adj2" fmla="val 203895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27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Harmonic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Possible Fixes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Re-triangulate the mesh (using edge-flips) to ensures that the triangulation is Delaunay</a:t>
            </a:r>
            <a:br>
              <a:rPr lang="en-US" dirty="0" smtClean="0"/>
            </a:br>
            <a:r>
              <a:rPr lang="en-US" dirty="0" smtClean="0"/>
              <a:t>[Fisher </a:t>
            </a:r>
            <a:r>
              <a:rPr lang="en-US" i="1" dirty="0" smtClean="0"/>
              <a:t>et al</a:t>
            </a:r>
            <a:r>
              <a:rPr lang="en-US" dirty="0" smtClean="0"/>
              <a:t>., 2007]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5599050"/>
              </p:ext>
            </p:extLst>
          </p:nvPr>
        </p:nvGraphicFramePr>
        <p:xfrm>
          <a:off x="2909888" y="1524000"/>
          <a:ext cx="3271837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46" name="Equation" r:id="rId3" imgW="1434960" imgH="241200" progId="Equation.3">
                  <p:embed/>
                </p:oleObj>
              </mc:Choice>
              <mc:Fallback>
                <p:oleObj name="Equation" r:id="rId3" imgW="14349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9888" y="1524000"/>
                        <a:ext cx="3271837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4" name="Group 103"/>
          <p:cNvGrpSpPr>
            <a:grpSpLocks noChangeAspect="1"/>
          </p:cNvGrpSpPr>
          <p:nvPr/>
        </p:nvGrpSpPr>
        <p:grpSpPr>
          <a:xfrm>
            <a:off x="0" y="3803904"/>
            <a:ext cx="1987296" cy="1987296"/>
            <a:chOff x="76200" y="3803904"/>
            <a:chExt cx="3054096" cy="3054096"/>
          </a:xfrm>
        </p:grpSpPr>
        <p:pic>
          <p:nvPicPr>
            <p:cNvPr id="105" name="Picture 2" descr="C:\Courses\Fall 09 -- DDG\temp\cow.bmp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6200" y="3806825"/>
              <a:ext cx="3051175" cy="3051175"/>
            </a:xfrm>
            <a:prstGeom prst="rect">
              <a:avLst/>
            </a:prstGeom>
            <a:noFill/>
          </p:spPr>
        </p:pic>
        <p:pic>
          <p:nvPicPr>
            <p:cNvPr id="106" name="Picture 4" descr="C:\Courses\Fall 09 -- DDG\temp\cow.wire.bmp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6200" y="3803904"/>
              <a:ext cx="3054096" cy="3054096"/>
            </a:xfrm>
            <a:prstGeom prst="rect">
              <a:avLst/>
            </a:prstGeom>
            <a:noFill/>
          </p:spPr>
        </p:pic>
      </p:grpSp>
      <p:grpSp>
        <p:nvGrpSpPr>
          <p:cNvPr id="107" name="Group 106"/>
          <p:cNvGrpSpPr>
            <a:grpSpLocks noChangeAspect="1"/>
          </p:cNvGrpSpPr>
          <p:nvPr/>
        </p:nvGrpSpPr>
        <p:grpSpPr>
          <a:xfrm>
            <a:off x="4724400" y="3803904"/>
            <a:ext cx="1989362" cy="1987296"/>
            <a:chOff x="4724400" y="3803904"/>
            <a:chExt cx="3057271" cy="3054096"/>
          </a:xfrm>
        </p:grpSpPr>
        <p:pic>
          <p:nvPicPr>
            <p:cNvPr id="108" name="Picture 2" descr="C:\Courses\Fall 09 -- DDG\temp\cow.bmp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24400" y="3806825"/>
              <a:ext cx="3051175" cy="3051175"/>
            </a:xfrm>
            <a:prstGeom prst="rect">
              <a:avLst/>
            </a:prstGeom>
            <a:noFill/>
          </p:spPr>
        </p:pic>
        <p:pic>
          <p:nvPicPr>
            <p:cNvPr id="109" name="Picture 5" descr="C:\Courses\Fall 09 -- DDG\temp\cow.d.wire.bmp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27575" y="3803904"/>
              <a:ext cx="3054096" cy="3054096"/>
            </a:xfrm>
            <a:prstGeom prst="rect">
              <a:avLst/>
            </a:prstGeom>
            <a:noFill/>
          </p:spPr>
        </p:pic>
      </p:grpSp>
      <p:pic>
        <p:nvPicPr>
          <p:cNvPr id="110" name="Picture 2" descr="C:\Courses\Fall 09 -- DDG\temp\foo.bm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81200" y="4495800"/>
            <a:ext cx="2362200" cy="2362200"/>
          </a:xfrm>
          <a:prstGeom prst="rect">
            <a:avLst/>
          </a:prstGeom>
          <a:noFill/>
        </p:spPr>
      </p:pic>
      <p:pic>
        <p:nvPicPr>
          <p:cNvPr id="111" name="Picture 2" descr="C:\Courses\Fall 09 -- DDG\temp\foo.bm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05600" y="4495800"/>
            <a:ext cx="2362200" cy="2362200"/>
          </a:xfrm>
          <a:prstGeom prst="rect">
            <a:avLst/>
          </a:prstGeom>
          <a:noFill/>
        </p:spPr>
      </p:pic>
      <p:pic>
        <p:nvPicPr>
          <p:cNvPr id="112" name="Picture 3" descr="C:\Courses\Fall 09 -- DDG\temp\cow.d.zoom.bmp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600" y="4498848"/>
            <a:ext cx="2359152" cy="2359152"/>
          </a:xfrm>
          <a:prstGeom prst="rect">
            <a:avLst/>
          </a:prstGeom>
          <a:noFill/>
        </p:spPr>
      </p:pic>
      <p:pic>
        <p:nvPicPr>
          <p:cNvPr id="113" name="Picture 4" descr="C:\Courses\Fall 09 -- DDG\temp\cow.zoom.wire.bmp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4498848"/>
            <a:ext cx="2359152" cy="23591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6802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Harmonic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Possible Fixes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Re-triangulate the mesh (using edge-flips) to ensures that the triangulation is Delaunay</a:t>
            </a:r>
            <a:br>
              <a:rPr lang="en-US" dirty="0" smtClean="0"/>
            </a:br>
            <a:r>
              <a:rPr lang="en-US" dirty="0" smtClean="0"/>
              <a:t>[Fisher </a:t>
            </a:r>
            <a:r>
              <a:rPr lang="en-US" i="1" dirty="0" smtClean="0"/>
              <a:t>et al</a:t>
            </a:r>
            <a:r>
              <a:rPr lang="en-US" dirty="0" smtClean="0"/>
              <a:t>., 2007]</a:t>
            </a:r>
          </a:p>
          <a:p>
            <a:pPr lvl="1"/>
            <a:r>
              <a:rPr lang="en-US" dirty="0" smtClean="0"/>
              <a:t>Use weights that are guaranteed to be non-negative, e.g. mean-value weights of Floater: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1021385"/>
              </p:ext>
            </p:extLst>
          </p:nvPr>
        </p:nvGraphicFramePr>
        <p:xfrm>
          <a:off x="2909888" y="1524000"/>
          <a:ext cx="3271837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279" name="Equation" r:id="rId3" imgW="1434960" imgH="241200" progId="Equation.3">
                  <p:embed/>
                </p:oleObj>
              </mc:Choice>
              <mc:Fallback>
                <p:oleObj name="Equation" r:id="rId3" imgW="14349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9888" y="1524000"/>
                        <a:ext cx="3271837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2856014"/>
              </p:ext>
            </p:extLst>
          </p:nvPr>
        </p:nvGraphicFramePr>
        <p:xfrm>
          <a:off x="1952625" y="4953000"/>
          <a:ext cx="4371975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280" name="Equation" r:id="rId5" imgW="1917360" imgH="507960" progId="Equation.3">
                  <p:embed/>
                </p:oleObj>
              </mc:Choice>
              <mc:Fallback>
                <p:oleObj name="Equation" r:id="rId5" imgW="1917360" imgH="50796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2625" y="4953000"/>
                        <a:ext cx="4371975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Freeform 15"/>
          <p:cNvSpPr/>
          <p:nvPr/>
        </p:nvSpPr>
        <p:spPr>
          <a:xfrm>
            <a:off x="6603570" y="5376622"/>
            <a:ext cx="2255003" cy="1394848"/>
          </a:xfrm>
          <a:custGeom>
            <a:avLst/>
            <a:gdLst>
              <a:gd name="connsiteX0" fmla="*/ 1177871 w 2255003"/>
              <a:gd name="connsiteY0" fmla="*/ 0 h 1394848"/>
              <a:gd name="connsiteX1" fmla="*/ 0 w 2255003"/>
              <a:gd name="connsiteY1" fmla="*/ 736170 h 1394848"/>
              <a:gd name="connsiteX2" fmla="*/ 1146874 w 2255003"/>
              <a:gd name="connsiteY2" fmla="*/ 1394848 h 1394848"/>
              <a:gd name="connsiteX3" fmla="*/ 2255003 w 2255003"/>
              <a:gd name="connsiteY3" fmla="*/ 898902 h 1394848"/>
              <a:gd name="connsiteX4" fmla="*/ 1177871 w 2255003"/>
              <a:gd name="connsiteY4" fmla="*/ 0 h 139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5003" h="1394848">
                <a:moveTo>
                  <a:pt x="1177871" y="0"/>
                </a:moveTo>
                <a:lnTo>
                  <a:pt x="0" y="736170"/>
                </a:lnTo>
                <a:lnTo>
                  <a:pt x="1146874" y="1394848"/>
                </a:lnTo>
                <a:lnTo>
                  <a:pt x="2255003" y="898902"/>
                </a:lnTo>
                <a:lnTo>
                  <a:pt x="1177871" y="0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>
            <a:stCxn id="21" idx="6"/>
            <a:endCxn id="20" idx="2"/>
          </p:cNvCxnSpPr>
          <p:nvPr/>
        </p:nvCxnSpPr>
        <p:spPr>
          <a:xfrm>
            <a:off x="6637149" y="6101814"/>
            <a:ext cx="2193012" cy="16789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>
            <a:spLocks noChangeAspect="1"/>
          </p:cNvSpPr>
          <p:nvPr/>
        </p:nvSpPr>
        <p:spPr>
          <a:xfrm>
            <a:off x="7711698" y="6712059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7741404" y="5362416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8830161" y="6231612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6560949" y="6063714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596753" y="5362416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</a:t>
            </a:r>
            <a:r>
              <a:rPr lang="en-US" i="1" baseline="-25000" dirty="0" err="1" smtClean="0">
                <a:sym typeface="Symbol"/>
              </a:rPr>
              <a:t>ij</a:t>
            </a:r>
            <a:endParaRPr lang="en-US" i="1" baseline="-25000" dirty="0"/>
          </a:p>
        </p:txBody>
      </p:sp>
      <p:sp>
        <p:nvSpPr>
          <p:cNvPr id="23" name="TextBox 22"/>
          <p:cNvSpPr txBox="1"/>
          <p:nvPr/>
        </p:nvSpPr>
        <p:spPr>
          <a:xfrm>
            <a:off x="7574796" y="6380182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</a:t>
            </a:r>
            <a:r>
              <a:rPr lang="en-US" i="1" baseline="-25000" dirty="0" err="1" smtClean="0">
                <a:sym typeface="Symbol"/>
              </a:rPr>
              <a:t>ij</a:t>
            </a:r>
            <a:endParaRPr lang="en-US" i="1" baseline="-25000" dirty="0"/>
          </a:p>
        </p:txBody>
      </p:sp>
      <p:sp>
        <p:nvSpPr>
          <p:cNvPr id="24" name="Arc 23"/>
          <p:cNvSpPr>
            <a:spLocks noChangeAspect="1"/>
          </p:cNvSpPr>
          <p:nvPr/>
        </p:nvSpPr>
        <p:spPr>
          <a:xfrm>
            <a:off x="7444353" y="5065365"/>
            <a:ext cx="662553" cy="662553"/>
          </a:xfrm>
          <a:prstGeom prst="arc">
            <a:avLst>
              <a:gd name="adj1" fmla="val 2202386"/>
              <a:gd name="adj2" fmla="val 890098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24"/>
          <p:cNvSpPr>
            <a:spLocks noChangeAspect="1"/>
          </p:cNvSpPr>
          <p:nvPr/>
        </p:nvSpPr>
        <p:spPr>
          <a:xfrm>
            <a:off x="7422396" y="6424047"/>
            <a:ext cx="662553" cy="662553"/>
          </a:xfrm>
          <a:prstGeom prst="arc">
            <a:avLst>
              <a:gd name="adj1" fmla="val 12474125"/>
              <a:gd name="adj2" fmla="val 201648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324600" y="5991433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x</a:t>
            </a:r>
            <a:r>
              <a:rPr lang="en-US" i="1" baseline="-25000" dirty="0" smtClean="0">
                <a:sym typeface="Symbol"/>
              </a:rPr>
              <a:t>i</a:t>
            </a:r>
            <a:endParaRPr lang="en-US" i="1" baseline="-25000" dirty="0"/>
          </a:p>
        </p:txBody>
      </p:sp>
      <p:sp>
        <p:nvSpPr>
          <p:cNvPr id="27" name="TextBox 26"/>
          <p:cNvSpPr txBox="1"/>
          <p:nvPr/>
        </p:nvSpPr>
        <p:spPr>
          <a:xfrm>
            <a:off x="8823078" y="6151582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x</a:t>
            </a:r>
            <a:r>
              <a:rPr lang="en-US" i="1" baseline="-25000" dirty="0" err="1" smtClean="0">
                <a:sym typeface="Symbol"/>
              </a:rPr>
              <a:t>j</a:t>
            </a:r>
            <a:endParaRPr lang="en-US" i="1" baseline="-25000" dirty="0"/>
          </a:p>
        </p:txBody>
      </p:sp>
      <p:sp>
        <p:nvSpPr>
          <p:cNvPr id="28" name="Arc 27"/>
          <p:cNvSpPr>
            <a:spLocks noChangeAspect="1"/>
          </p:cNvSpPr>
          <p:nvPr/>
        </p:nvSpPr>
        <p:spPr>
          <a:xfrm>
            <a:off x="6248400" y="5743416"/>
            <a:ext cx="662553" cy="662553"/>
          </a:xfrm>
          <a:prstGeom prst="arc">
            <a:avLst>
              <a:gd name="adj1" fmla="val 20171847"/>
              <a:gd name="adj2" fmla="val 203895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879781" y="577570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</a:t>
            </a:r>
            <a:r>
              <a:rPr lang="en-US" i="1" baseline="-25000" dirty="0" err="1" smtClean="0">
                <a:sym typeface="Symbol"/>
              </a:rPr>
              <a:t>ij</a:t>
            </a:r>
            <a:endParaRPr lang="en-US" i="1" baseline="-25000" dirty="0"/>
          </a:p>
        </p:txBody>
      </p:sp>
      <p:sp>
        <p:nvSpPr>
          <p:cNvPr id="30" name="TextBox 29"/>
          <p:cNvSpPr txBox="1"/>
          <p:nvPr/>
        </p:nvSpPr>
        <p:spPr>
          <a:xfrm>
            <a:off x="6858000" y="6041757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</a:t>
            </a:r>
            <a:r>
              <a:rPr lang="en-US" i="1" baseline="-25000" dirty="0" err="1" smtClean="0">
                <a:sym typeface="Symbol"/>
              </a:rPr>
              <a:t>ij</a:t>
            </a:r>
            <a:endParaRPr lang="en-US" i="1" baseline="-25000" dirty="0"/>
          </a:p>
        </p:txBody>
      </p:sp>
    </p:spTree>
    <p:extLst>
      <p:ext uri="{BB962C8B-B14F-4D97-AF65-F5344CB8AC3E}">
        <p14:creationId xmlns:p14="http://schemas.microsoft.com/office/powerpoint/2010/main" val="91482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Tutte</a:t>
            </a:r>
            <a:r>
              <a:rPr lang="en-US" dirty="0" smtClean="0"/>
              <a:t> </a:t>
            </a:r>
            <a:r>
              <a:rPr lang="en-US" dirty="0" err="1" smtClean="0"/>
              <a:t>Embeddings</a:t>
            </a:r>
            <a:endParaRPr lang="en-US" dirty="0" smtClean="0"/>
          </a:p>
          <a:p>
            <a:r>
              <a:rPr lang="en-US" dirty="0" smtClean="0"/>
              <a:t>Harmonic Maps</a:t>
            </a:r>
            <a:endParaRPr lang="en-US" dirty="0" smtClean="0"/>
          </a:p>
          <a:p>
            <a:r>
              <a:rPr lang="en-US" dirty="0" smtClean="0"/>
              <a:t>Conformal Maps</a:t>
            </a:r>
            <a:endParaRPr lang="en-US" dirty="0" smtClean="0"/>
          </a:p>
          <a:p>
            <a:r>
              <a:rPr lang="en-US" dirty="0" smtClean="0"/>
              <a:t>Stretch Minimization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14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Conformal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Goal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To come up with a parameterization of the surface </a:t>
            </a:r>
            <a:r>
              <a:rPr lang="en-US" i="1" dirty="0" smtClean="0"/>
              <a:t>S</a:t>
            </a:r>
            <a:r>
              <a:rPr lang="en-US" dirty="0" smtClean="0"/>
              <a:t> that preserves the angles.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7102" y="3595687"/>
            <a:ext cx="5687380" cy="280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3605624" y="6477000"/>
            <a:ext cx="5538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[</a:t>
            </a:r>
            <a:r>
              <a:rPr lang="en-US" i="1" dirty="0" smtClean="0"/>
              <a:t>Global Conformal Surface Parameterization</a:t>
            </a:r>
            <a:r>
              <a:rPr lang="en-US" dirty="0" smtClean="0"/>
              <a:t>, </a:t>
            </a:r>
            <a:r>
              <a:rPr lang="en-US" dirty="0" err="1" smtClean="0"/>
              <a:t>Gu</a:t>
            </a:r>
            <a:r>
              <a:rPr lang="en-US" dirty="0" smtClean="0"/>
              <a:t> and </a:t>
            </a:r>
            <a:r>
              <a:rPr lang="en-US" dirty="0" err="1" smtClean="0"/>
              <a:t>Yau</a:t>
            </a:r>
            <a:r>
              <a:rPr lang="en-US" dirty="0" smtClean="0"/>
              <a:t>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34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Conformal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 (differentiable) mapping </a:t>
            </a:r>
            <a:r>
              <a:rPr lang="en-US" i="1" dirty="0" smtClean="0"/>
              <a:t>F</a:t>
            </a:r>
            <a:r>
              <a:rPr lang="en-US" dirty="0" smtClean="0"/>
              <a:t>:</a:t>
            </a:r>
            <a:r>
              <a:rPr lang="en-US" dirty="0" smtClean="0">
                <a:sym typeface="Symbol"/>
              </a:rPr>
              <a:t></a:t>
            </a:r>
            <a:r>
              <a:rPr lang="en-US" dirty="0">
                <a:sym typeface="Symbol"/>
              </a:rPr>
              <a:t></a:t>
            </a:r>
            <a:r>
              <a:rPr lang="en-US" dirty="0" smtClean="0"/>
              <a:t> from one 2D domain to another 2D domain is angle-preserving if:</a:t>
            </a:r>
          </a:p>
        </p:txBody>
      </p:sp>
      <p:pic>
        <p:nvPicPr>
          <p:cNvPr id="268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768503"/>
            <a:ext cx="4419600" cy="2001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2215185"/>
              </p:ext>
            </p:extLst>
          </p:nvPr>
        </p:nvGraphicFramePr>
        <p:xfrm>
          <a:off x="2863850" y="3124200"/>
          <a:ext cx="3300413" cy="1068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390" name="Equation" r:id="rId4" imgW="1447560" imgH="469800" progId="Equation.3">
                  <p:embed/>
                </p:oleObj>
              </mc:Choice>
              <mc:Fallback>
                <p:oleObj name="Equation" r:id="rId4" imgW="144756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3850" y="3124200"/>
                        <a:ext cx="3300413" cy="1068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248400" y="47244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endParaRPr lang="en-US" i="1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5600183" y="5455404"/>
            <a:ext cx="277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ym typeface="Symbol"/>
              </a:rPr>
              <a:t>u</a:t>
            </a:r>
            <a:endParaRPr lang="en-US" sz="1400" i="1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5410200" y="5243155"/>
            <a:ext cx="2648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ym typeface="Symbol"/>
              </a:rPr>
              <a:t>v</a:t>
            </a:r>
            <a:endParaRPr lang="en-US" sz="1400" i="1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7581605" y="4808349"/>
            <a:ext cx="548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>
                <a:sym typeface="Symbol"/>
              </a:rPr>
              <a:t>dF</a:t>
            </a:r>
            <a:r>
              <a:rPr lang="en-US" sz="1400" dirty="0" smtClean="0">
                <a:sym typeface="Symbol"/>
              </a:rPr>
              <a:t>(</a:t>
            </a:r>
            <a:r>
              <a:rPr lang="en-US" sz="1400" i="1" dirty="0" smtClean="0">
                <a:sym typeface="Symbol"/>
              </a:rPr>
              <a:t>v</a:t>
            </a:r>
            <a:r>
              <a:rPr lang="en-US" sz="1400" dirty="0" smtClean="0">
                <a:sym typeface="Symbol"/>
              </a:rPr>
              <a:t>)</a:t>
            </a:r>
            <a:endParaRPr lang="en-US" sz="14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8001000" y="4941332"/>
            <a:ext cx="561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>
                <a:sym typeface="Symbol"/>
              </a:rPr>
              <a:t>dF</a:t>
            </a:r>
            <a:r>
              <a:rPr lang="en-US" sz="1400" dirty="0" smtClean="0">
                <a:sym typeface="Symbol"/>
              </a:rPr>
              <a:t>(</a:t>
            </a:r>
            <a:r>
              <a:rPr lang="en-US" sz="1400" i="1" dirty="0">
                <a:sym typeface="Symbol"/>
              </a:rPr>
              <a:t>u</a:t>
            </a:r>
            <a:r>
              <a:rPr lang="en-US" sz="1400" dirty="0" smtClean="0">
                <a:sym typeface="Symbol"/>
              </a:rPr>
              <a:t>)</a:t>
            </a:r>
            <a:endParaRPr lang="en-US" sz="14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5047600" y="6019800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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743454" y="594360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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029200" y="6553200"/>
            <a:ext cx="395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[Botsch et al., Polygon Mesh Processing]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74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Conformal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dirty="0" smtClean="0"/>
              <a:t>This is equivalent* to the statement that: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i.e. that locally, the map is a combination of a rotation and a uniform scale.</a:t>
            </a: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7521966"/>
              </p:ext>
            </p:extLst>
          </p:nvPr>
        </p:nvGraphicFramePr>
        <p:xfrm>
          <a:off x="2947987" y="1219200"/>
          <a:ext cx="3300413" cy="1068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326" name="Equation" r:id="rId3" imgW="1447560" imgH="469800" progId="Equation.3">
                  <p:embed/>
                </p:oleObj>
              </mc:Choice>
              <mc:Fallback>
                <p:oleObj name="Equation" r:id="rId3" imgW="144756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7987" y="1219200"/>
                        <a:ext cx="3300413" cy="1068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3242537"/>
              </p:ext>
            </p:extLst>
          </p:nvPr>
        </p:nvGraphicFramePr>
        <p:xfrm>
          <a:off x="2943225" y="2743200"/>
          <a:ext cx="3357563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327" name="Equation" r:id="rId5" imgW="1473120" imgH="380880" progId="Equation.3">
                  <p:embed/>
                </p:oleObj>
              </mc:Choice>
              <mc:Fallback>
                <p:oleObj name="Equation" r:id="rId5" imgW="1473120" imgH="3808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3225" y="2743200"/>
                        <a:ext cx="3357563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768503"/>
            <a:ext cx="4419600" cy="2001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248400" y="47244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endParaRPr lang="en-US" i="1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5600183" y="5455404"/>
            <a:ext cx="277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ym typeface="Symbol"/>
              </a:rPr>
              <a:t>u</a:t>
            </a:r>
            <a:endParaRPr lang="en-US" sz="1400" i="1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5410200" y="5243155"/>
            <a:ext cx="2648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ym typeface="Symbol"/>
              </a:rPr>
              <a:t>v</a:t>
            </a:r>
            <a:endParaRPr lang="en-US" sz="1400" i="1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7581605" y="4808349"/>
            <a:ext cx="548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>
                <a:sym typeface="Symbol"/>
              </a:rPr>
              <a:t>dF</a:t>
            </a:r>
            <a:r>
              <a:rPr lang="en-US" sz="1400" dirty="0" smtClean="0">
                <a:sym typeface="Symbol"/>
              </a:rPr>
              <a:t>(</a:t>
            </a:r>
            <a:r>
              <a:rPr lang="en-US" sz="1400" i="1" dirty="0" smtClean="0">
                <a:sym typeface="Symbol"/>
              </a:rPr>
              <a:t>v</a:t>
            </a:r>
            <a:r>
              <a:rPr lang="en-US" sz="1400" dirty="0" smtClean="0">
                <a:sym typeface="Symbol"/>
              </a:rPr>
              <a:t>)</a:t>
            </a:r>
            <a:endParaRPr lang="en-US" sz="1400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8001000" y="4941332"/>
            <a:ext cx="561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>
                <a:sym typeface="Symbol"/>
              </a:rPr>
              <a:t>dF</a:t>
            </a:r>
            <a:r>
              <a:rPr lang="en-US" sz="1400" dirty="0" smtClean="0">
                <a:sym typeface="Symbol"/>
              </a:rPr>
              <a:t>(</a:t>
            </a:r>
            <a:r>
              <a:rPr lang="en-US" sz="1400" i="1" dirty="0">
                <a:sym typeface="Symbol"/>
              </a:rPr>
              <a:t>u</a:t>
            </a:r>
            <a:r>
              <a:rPr lang="en-US" sz="1400" dirty="0" smtClean="0">
                <a:sym typeface="Symbol"/>
              </a:rPr>
              <a:t>)</a:t>
            </a:r>
            <a:endParaRPr lang="en-US" sz="1400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-76200" y="6553200"/>
            <a:ext cx="3485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[*Assuming orientation preserving]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047600" y="6019800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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743454" y="594360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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029200" y="6553200"/>
            <a:ext cx="395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[Botsch et al., Polygon Mesh Processing]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60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Conformal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dirty="0" smtClean="0"/>
              <a:t>This is can also be expressed as the condition that equivalent to the statement that: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where </a:t>
            </a:r>
            <a:r>
              <a:rPr lang="en-US" i="1" dirty="0" smtClean="0"/>
              <a:t>x</a:t>
            </a:r>
            <a:r>
              <a:rPr lang="en-US" dirty="0" smtClean="0"/>
              <a:t> and </a:t>
            </a:r>
            <a:r>
              <a:rPr lang="en-US" i="1" dirty="0" smtClean="0"/>
              <a:t>y</a:t>
            </a:r>
            <a:r>
              <a:rPr lang="en-US" dirty="0" smtClean="0"/>
              <a:t> are an orthonormal frame for </a:t>
            </a:r>
            <a:r>
              <a:rPr lang="en-US" dirty="0" smtClean="0">
                <a:sym typeface="Symbol"/>
              </a:rPr>
              <a:t>.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2916640"/>
              </p:ext>
            </p:extLst>
          </p:nvPr>
        </p:nvGraphicFramePr>
        <p:xfrm>
          <a:off x="2943225" y="1219200"/>
          <a:ext cx="3357563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352" name="Equation" r:id="rId3" imgW="1473120" imgH="380880" progId="Equation.3">
                  <p:embed/>
                </p:oleObj>
              </mc:Choice>
              <mc:Fallback>
                <p:oleObj name="Equation" r:id="rId3" imgW="147312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3225" y="1219200"/>
                        <a:ext cx="3357563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8775842"/>
              </p:ext>
            </p:extLst>
          </p:nvPr>
        </p:nvGraphicFramePr>
        <p:xfrm>
          <a:off x="3709988" y="3176588"/>
          <a:ext cx="1881187" cy="1068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353" name="Equation" r:id="rId5" imgW="825480" imgH="469800" progId="Equation.3">
                  <p:embed/>
                </p:oleObj>
              </mc:Choice>
              <mc:Fallback>
                <p:oleObj name="Equation" r:id="rId5" imgW="825480" imgH="469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9988" y="3176588"/>
                        <a:ext cx="1881187" cy="1068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768503"/>
            <a:ext cx="4419600" cy="2001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248400" y="47244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endParaRPr lang="en-US" i="1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5600183" y="5455404"/>
            <a:ext cx="277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ym typeface="Symbol"/>
              </a:rPr>
              <a:t>u</a:t>
            </a:r>
            <a:endParaRPr lang="en-US" sz="1400" i="1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5410200" y="5243155"/>
            <a:ext cx="2648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ym typeface="Symbol"/>
              </a:rPr>
              <a:t>v</a:t>
            </a:r>
            <a:endParaRPr lang="en-US" sz="1400" i="1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7581605" y="4808349"/>
            <a:ext cx="548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>
                <a:sym typeface="Symbol"/>
              </a:rPr>
              <a:t>dF</a:t>
            </a:r>
            <a:r>
              <a:rPr lang="en-US" sz="1400" dirty="0" smtClean="0">
                <a:sym typeface="Symbol"/>
              </a:rPr>
              <a:t>(</a:t>
            </a:r>
            <a:r>
              <a:rPr lang="en-US" sz="1400" i="1" dirty="0" smtClean="0">
                <a:sym typeface="Symbol"/>
              </a:rPr>
              <a:t>v</a:t>
            </a:r>
            <a:r>
              <a:rPr lang="en-US" sz="1400" dirty="0" smtClean="0">
                <a:sym typeface="Symbol"/>
              </a:rPr>
              <a:t>)</a:t>
            </a:r>
            <a:endParaRPr lang="en-US" sz="1400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8001000" y="4941332"/>
            <a:ext cx="561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>
                <a:sym typeface="Symbol"/>
              </a:rPr>
              <a:t>dF</a:t>
            </a:r>
            <a:r>
              <a:rPr lang="en-US" sz="1400" dirty="0" smtClean="0">
                <a:sym typeface="Symbol"/>
              </a:rPr>
              <a:t>(</a:t>
            </a:r>
            <a:r>
              <a:rPr lang="en-US" sz="1400" i="1" dirty="0">
                <a:sym typeface="Symbol"/>
              </a:rPr>
              <a:t>u</a:t>
            </a:r>
            <a:r>
              <a:rPr lang="en-US" sz="1400" dirty="0" smtClean="0">
                <a:sym typeface="Symbol"/>
              </a:rPr>
              <a:t>)</a:t>
            </a:r>
            <a:endParaRPr lang="en-US" sz="1400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5029200" y="6553200"/>
            <a:ext cx="395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[Botsch et al., Polygon Mesh Processing]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047600" y="6019800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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743454" y="594360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55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Conformal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Goal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Given a triangulated surface </a:t>
            </a:r>
            <a:r>
              <a:rPr lang="en-US" i="1" dirty="0" smtClean="0"/>
              <a:t>S</a:t>
            </a:r>
            <a:r>
              <a:rPr lang="en-US" dirty="0" smtClean="0"/>
              <a:t> and given a parameterization sending vertex </a:t>
            </a:r>
            <a:r>
              <a:rPr lang="en-US" i="1" dirty="0" smtClean="0"/>
              <a:t>x</a:t>
            </a:r>
            <a:r>
              <a:rPr lang="en-US" i="1" baseline="-25000" dirty="0" smtClean="0"/>
              <a:t>i</a:t>
            </a:r>
            <a:r>
              <a:rPr lang="en-US" dirty="0" smtClean="0"/>
              <a:t> to </a:t>
            </a:r>
            <a:r>
              <a:rPr lang="en-US" i="1" dirty="0" err="1" smtClean="0"/>
              <a:t>w</a:t>
            </a:r>
            <a:r>
              <a:rPr lang="en-US" i="1" baseline="-25000" dirty="0" err="1" smtClean="0"/>
              <a:t>i</a:t>
            </a:r>
            <a:r>
              <a:rPr lang="en-US" dirty="0" smtClean="0"/>
              <a:t>, we would like a measure of the extent to which the map is angle preserving.</a:t>
            </a:r>
          </a:p>
        </p:txBody>
      </p:sp>
    </p:spTree>
    <p:extLst>
      <p:ext uri="{BB962C8B-B14F-4D97-AF65-F5344CB8AC3E}">
        <p14:creationId xmlns:p14="http://schemas.microsoft.com/office/powerpoint/2010/main" val="225541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Conformal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Given a triangulated surface </a:t>
            </a:r>
            <a:r>
              <a:rPr lang="en-US" i="1" dirty="0" smtClean="0"/>
              <a:t>S</a:t>
            </a:r>
            <a:r>
              <a:rPr lang="en-US" dirty="0" smtClean="0"/>
              <a:t> and given a triangle </a:t>
            </a:r>
            <a:r>
              <a:rPr lang="en-US" i="1" dirty="0" smtClean="0"/>
              <a:t>T</a:t>
            </a:r>
            <a:r>
              <a:rPr lang="en-US" dirty="0" smtClean="0"/>
              <a:t>=(</a:t>
            </a:r>
            <a:r>
              <a:rPr lang="en-US" i="1" dirty="0" err="1" smtClean="0"/>
              <a:t>x</a:t>
            </a:r>
            <a:r>
              <a:rPr lang="en-US" i="1" baseline="-25000" dirty="0" err="1" smtClean="0"/>
              <a:t>i</a:t>
            </a:r>
            <a:r>
              <a:rPr lang="en-US" dirty="0" err="1" smtClean="0"/>
              <a:t>,</a:t>
            </a:r>
            <a:r>
              <a:rPr lang="en-US" i="1" dirty="0" err="1" smtClean="0"/>
              <a:t>x</a:t>
            </a:r>
            <a:r>
              <a:rPr lang="en-US" i="1" baseline="-25000" dirty="0" err="1" smtClean="0"/>
              <a:t>j</a:t>
            </a:r>
            <a:r>
              <a:rPr lang="en-US" dirty="0" err="1" smtClean="0"/>
              <a:t>,</a:t>
            </a:r>
            <a:r>
              <a:rPr lang="en-US" i="1" dirty="0" err="1" smtClean="0"/>
              <a:t>x</a:t>
            </a:r>
            <a:r>
              <a:rPr lang="en-US" i="1" baseline="-25000" dirty="0" err="1" smtClean="0"/>
              <a:t>k</a:t>
            </a:r>
            <a:r>
              <a:rPr lang="en-US" dirty="0" smtClean="0"/>
              <a:t>)</a:t>
            </a:r>
            <a:r>
              <a:rPr lang="en-US" dirty="0" smtClean="0">
                <a:sym typeface="Symbol"/>
              </a:rPr>
              <a:t>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 with normal </a:t>
            </a:r>
            <a:r>
              <a:rPr lang="en-US" i="1" dirty="0" smtClean="0">
                <a:sym typeface="Symbol"/>
              </a:rPr>
              <a:t>n</a:t>
            </a:r>
            <a:r>
              <a:rPr lang="en-US" dirty="0" smtClean="0">
                <a:sym typeface="Symbol"/>
              </a:rPr>
              <a:t>, we can define an orthonormal frame over </a:t>
            </a:r>
            <a:r>
              <a:rPr lang="en-US" i="1" dirty="0" smtClean="0">
                <a:sym typeface="Symbol"/>
              </a:rPr>
              <a:t>T</a:t>
            </a:r>
            <a:r>
              <a:rPr lang="en-US" dirty="0">
                <a:sym typeface="Symbol"/>
              </a:rPr>
              <a:t> </a:t>
            </a:r>
            <a:r>
              <a:rPr lang="en-US" dirty="0" smtClean="0">
                <a:sym typeface="Symbol"/>
              </a:rPr>
              <a:t>by setting </a:t>
            </a:r>
            <a:r>
              <a:rPr lang="en-US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 to be the unit-vector: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/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/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and setting </a:t>
            </a:r>
            <a:r>
              <a:rPr lang="en-US" i="1" dirty="0" smtClean="0">
                <a:sym typeface="Symbol"/>
              </a:rPr>
              <a:t>Y</a:t>
            </a:r>
            <a:r>
              <a:rPr lang="en-US" dirty="0" smtClean="0">
                <a:sym typeface="Symbol"/>
              </a:rPr>
              <a:t> to be the orthogonal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vector lying in the plane of </a:t>
            </a:r>
            <a:r>
              <a:rPr lang="en-US" i="1" dirty="0" smtClean="0">
                <a:sym typeface="Symbol"/>
              </a:rPr>
              <a:t>T</a:t>
            </a:r>
            <a:r>
              <a:rPr lang="en-US" dirty="0" smtClean="0">
                <a:sym typeface="Symbol"/>
              </a:rPr>
              <a:t>:</a:t>
            </a:r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9049235"/>
              </p:ext>
            </p:extLst>
          </p:nvPr>
        </p:nvGraphicFramePr>
        <p:xfrm>
          <a:off x="3709988" y="3352800"/>
          <a:ext cx="1881187" cy="112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418" name="Equation" r:id="rId3" imgW="825480" imgH="495000" progId="Equation.3">
                  <p:embed/>
                </p:oleObj>
              </mc:Choice>
              <mc:Fallback>
                <p:oleObj name="Equation" r:id="rId3" imgW="82548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9988" y="3352800"/>
                        <a:ext cx="1881187" cy="1127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2401481"/>
              </p:ext>
            </p:extLst>
          </p:nvPr>
        </p:nvGraphicFramePr>
        <p:xfrm>
          <a:off x="3840162" y="5546725"/>
          <a:ext cx="1417638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419" name="Equation" r:id="rId5" imgW="622080" imgH="177480" progId="Equation.3">
                  <p:embed/>
                </p:oleObj>
              </mc:Choice>
              <mc:Fallback>
                <p:oleObj name="Equation" r:id="rId5" imgW="6220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0162" y="5546725"/>
                        <a:ext cx="1417638" cy="404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136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876800"/>
            <a:ext cx="2152650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5257800" y="6553200"/>
            <a:ext cx="395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[Botsch et al., Polygon Mesh Processing]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8077200" y="6236131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x</a:t>
            </a:r>
            <a:r>
              <a:rPr lang="en-US" i="1" baseline="-25000" dirty="0" err="1" smtClean="0">
                <a:sym typeface="Symbol"/>
              </a:rPr>
              <a:t>j</a:t>
            </a:r>
            <a:endParaRPr lang="en-US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8305800" y="5016931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x</a:t>
            </a:r>
            <a:r>
              <a:rPr lang="en-US" i="1" baseline="-25000" dirty="0" err="1" smtClean="0">
                <a:sym typeface="Symbol"/>
              </a:rPr>
              <a:t>k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21569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Conformal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Within the triangle </a:t>
            </a:r>
            <a:r>
              <a:rPr lang="en-US" i="1" dirty="0" smtClean="0"/>
              <a:t>T</a:t>
            </a:r>
            <a:r>
              <a:rPr lang="en-US" dirty="0" smtClean="0"/>
              <a:t>, the mapping can be expressed with respect to the orthonormal basis (</a:t>
            </a:r>
            <a:r>
              <a:rPr lang="en-US" i="1" dirty="0" smtClean="0"/>
              <a:t>X</a:t>
            </a:r>
            <a:r>
              <a:rPr lang="en-US" dirty="0" smtClean="0"/>
              <a:t>,</a:t>
            </a:r>
            <a:r>
              <a:rPr lang="en-US" i="1" dirty="0" smtClean="0"/>
              <a:t>Y</a:t>
            </a:r>
            <a:r>
              <a:rPr lang="en-US" dirty="0" smtClean="0"/>
              <a:t>) as: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7491052"/>
              </p:ext>
            </p:extLst>
          </p:nvPr>
        </p:nvGraphicFramePr>
        <p:xfrm>
          <a:off x="98425" y="3276600"/>
          <a:ext cx="8969375" cy="702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444" name="Equation" r:id="rId3" imgW="5346360" imgH="419040" progId="Equation.3">
                  <p:embed/>
                </p:oleObj>
              </mc:Choice>
              <mc:Fallback>
                <p:oleObj name="Equation" r:id="rId3" imgW="53463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425" y="3276600"/>
                        <a:ext cx="8969375" cy="7024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136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876800"/>
            <a:ext cx="2152650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8077200" y="6236131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x</a:t>
            </a:r>
            <a:r>
              <a:rPr lang="en-US" i="1" baseline="-25000" dirty="0" err="1" smtClean="0">
                <a:sym typeface="Symbol"/>
              </a:rPr>
              <a:t>j</a:t>
            </a:r>
            <a:endParaRPr lang="en-US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8305800" y="5016931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x</a:t>
            </a:r>
            <a:r>
              <a:rPr lang="en-US" i="1" baseline="-25000" dirty="0" err="1" smtClean="0">
                <a:sym typeface="Symbol"/>
              </a:rPr>
              <a:t>k</a:t>
            </a:r>
            <a:endParaRPr lang="en-US" baseline="-25000" dirty="0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7694908" y="5341749"/>
            <a:ext cx="595394" cy="873071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772400" y="548640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h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7117824" y="5879068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b</a:t>
            </a:r>
            <a:endParaRPr lang="en-US" baseline="-2500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6934200" y="5671066"/>
            <a:ext cx="760708" cy="543754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257800" y="6553200"/>
            <a:ext cx="395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[Botsch et al., Polygon Mesh Processing]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54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Conformal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Taking the derivative, we get:</a:t>
            </a:r>
          </a:p>
        </p:txBody>
      </p:sp>
      <p:pic>
        <p:nvPicPr>
          <p:cNvPr id="27136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876800"/>
            <a:ext cx="2152650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8077200" y="6236131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x</a:t>
            </a:r>
            <a:r>
              <a:rPr lang="en-US" i="1" baseline="-25000" dirty="0" err="1" smtClean="0">
                <a:sym typeface="Symbol"/>
              </a:rPr>
              <a:t>j</a:t>
            </a:r>
            <a:endParaRPr lang="en-US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8305800" y="5016931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x</a:t>
            </a:r>
            <a:r>
              <a:rPr lang="en-US" i="1" baseline="-25000" dirty="0" err="1" smtClean="0">
                <a:sym typeface="Symbol"/>
              </a:rPr>
              <a:t>k</a:t>
            </a:r>
            <a:endParaRPr lang="en-US" baseline="-25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5485980"/>
              </p:ext>
            </p:extLst>
          </p:nvPr>
        </p:nvGraphicFramePr>
        <p:xfrm>
          <a:off x="1243013" y="2819400"/>
          <a:ext cx="6654800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485" name="Equation" r:id="rId4" imgW="3759120" imgH="419040" progId="Equation.3">
                  <p:embed/>
                </p:oleObj>
              </mc:Choice>
              <mc:Fallback>
                <p:oleObj name="Equation" r:id="rId4" imgW="3759120" imgH="419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3013" y="2819400"/>
                        <a:ext cx="6654800" cy="742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6302776"/>
              </p:ext>
            </p:extLst>
          </p:nvPr>
        </p:nvGraphicFramePr>
        <p:xfrm>
          <a:off x="98425" y="1219200"/>
          <a:ext cx="8969375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486" name="Equation" r:id="rId6" imgW="5346360" imgH="419040" progId="Equation.3">
                  <p:embed/>
                </p:oleObj>
              </mc:Choice>
              <mc:Fallback>
                <p:oleObj name="Equation" r:id="rId6" imgW="5346360" imgH="419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425" y="1219200"/>
                        <a:ext cx="8969375" cy="701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257800" y="6553200"/>
            <a:ext cx="395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[Botsch et al., Polygon Mesh Processing]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5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Conformal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Taking the derivative, we get: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Thus, we can measure the lack of </a:t>
            </a:r>
            <a:r>
              <a:rPr lang="en-US" dirty="0" err="1" smtClean="0"/>
              <a:t>conformality</a:t>
            </a:r>
            <a:r>
              <a:rPr lang="en-US" dirty="0" smtClean="0"/>
              <a:t> by looking at the size of the difference: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3876473"/>
              </p:ext>
            </p:extLst>
          </p:nvPr>
        </p:nvGraphicFramePr>
        <p:xfrm>
          <a:off x="762000" y="4953000"/>
          <a:ext cx="7900695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06" name="Equation" r:id="rId3" imgW="4927320" imgH="1091880" progId="Equation.3">
                  <p:embed/>
                </p:oleObj>
              </mc:Choice>
              <mc:Fallback>
                <p:oleObj name="Equation" r:id="rId3" imgW="4927320" imgH="10918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953000"/>
                        <a:ext cx="7900695" cy="175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6302776"/>
              </p:ext>
            </p:extLst>
          </p:nvPr>
        </p:nvGraphicFramePr>
        <p:xfrm>
          <a:off x="98425" y="1219200"/>
          <a:ext cx="8969375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07" name="Equation" r:id="rId5" imgW="5346700" imgH="419100" progId="Equation.3">
                  <p:embed/>
                </p:oleObj>
              </mc:Choice>
              <mc:Fallback>
                <p:oleObj name="Equation" r:id="rId5" imgW="5346700" imgH="4191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425" y="1219200"/>
                        <a:ext cx="8969375" cy="701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1551050"/>
              </p:ext>
            </p:extLst>
          </p:nvPr>
        </p:nvGraphicFramePr>
        <p:xfrm>
          <a:off x="1243013" y="2819400"/>
          <a:ext cx="6654800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08" name="Equation" r:id="rId7" imgW="3759120" imgH="419040" progId="Equation.3">
                  <p:embed/>
                </p:oleObj>
              </mc:Choice>
              <mc:Fallback>
                <p:oleObj name="Equation" r:id="rId7" imgW="3759120" imgH="419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3013" y="2819400"/>
                        <a:ext cx="6654800" cy="742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95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Conformal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Since the parameterization minimizing this energy is invariant to translations and rotations, an optimal solution by constraining the position of (at least) two points on the mesh.</a:t>
            </a:r>
          </a:p>
        </p:txBody>
      </p:sp>
      <p:pic>
        <p:nvPicPr>
          <p:cNvPr id="277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781848"/>
            <a:ext cx="2438400" cy="1990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4800600" y="5867400"/>
            <a:ext cx="1371600" cy="9048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86000" y="6553200"/>
            <a:ext cx="395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[Botsch et al., Polygon Mesh Processing]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655536"/>
              </p:ext>
            </p:extLst>
          </p:nvPr>
        </p:nvGraphicFramePr>
        <p:xfrm>
          <a:off x="762000" y="1600200"/>
          <a:ext cx="7900988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514" name="Equation" r:id="rId4" imgW="4927320" imgH="457200" progId="Equation.3">
                  <p:embed/>
                </p:oleObj>
              </mc:Choice>
              <mc:Fallback>
                <p:oleObj name="Equation" r:id="rId4" imgW="492732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600200"/>
                        <a:ext cx="7900988" cy="733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6928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i="1" dirty="0" smtClean="0"/>
              <a:t>parameterization</a:t>
            </a:r>
            <a:r>
              <a:rPr lang="en-US" dirty="0" smtClean="0"/>
              <a:t> of a surface </a:t>
            </a:r>
            <a:r>
              <a:rPr lang="en-US" i="1" dirty="0" smtClean="0"/>
              <a:t>S</a:t>
            </a:r>
            <a:r>
              <a:rPr lang="en-US" dirty="0" smtClean="0"/>
              <a:t> is a </a:t>
            </a:r>
            <a:r>
              <a:rPr lang="en-US" dirty="0" err="1" smtClean="0"/>
              <a:t>bijective</a:t>
            </a:r>
            <a:r>
              <a:rPr lang="en-US" dirty="0" smtClean="0"/>
              <a:t> (</a:t>
            </a:r>
            <a:r>
              <a:rPr lang="en-US" dirty="0" err="1" smtClean="0"/>
              <a:t>diffeomorophic</a:t>
            </a:r>
            <a:r>
              <a:rPr lang="en-US" dirty="0" smtClean="0"/>
              <a:t>) map to/from a region </a:t>
            </a:r>
            <a:r>
              <a:rPr lang="en-US" dirty="0" smtClean="0">
                <a:sym typeface="Symbol"/>
              </a:rPr>
              <a:t></a:t>
            </a:r>
            <a:r>
              <a:rPr lang="en-US" b="1" i="1" dirty="0" smtClean="0">
                <a:sym typeface="Symbol"/>
              </a:rPr>
              <a:t>R</a:t>
            </a:r>
            <a:r>
              <a:rPr lang="en-US" baseline="30000" dirty="0" smtClean="0">
                <a:sym typeface="Symbol"/>
              </a:rPr>
              <a:t>2 </a:t>
            </a:r>
            <a:r>
              <a:rPr lang="en-US" dirty="0" smtClean="0">
                <a:sym typeface="Symbol"/>
              </a:rPr>
              <a:t>from/to the surface 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:</a:t>
            </a:r>
            <a:endParaRPr lang="en-US" baseline="30000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2242238"/>
              </p:ext>
            </p:extLst>
          </p:nvPr>
        </p:nvGraphicFramePr>
        <p:xfrm>
          <a:off x="3848100" y="3657600"/>
          <a:ext cx="1485900" cy="45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771" name="Equation" r:id="rId3" imgW="660240" imgH="203040" progId="Equation.3">
                  <p:embed/>
                </p:oleObj>
              </mc:Choice>
              <mc:Fallback>
                <p:oleObj name="Equation" r:id="rId3" imgW="66024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8100" y="3657600"/>
                        <a:ext cx="1485900" cy="4592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940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Conformal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Since the parameterization minimizing this energy is invariant to translations and rotations, an optimal solution by constraining the position of (at least) two points on the mesh.</a:t>
            </a:r>
          </a:p>
        </p:txBody>
      </p:sp>
      <p:pic>
        <p:nvPicPr>
          <p:cNvPr id="277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781848"/>
            <a:ext cx="2438400" cy="1990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4800600" y="5867400"/>
            <a:ext cx="1371600" cy="9048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86000" y="6553200"/>
            <a:ext cx="395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[Botsch et al., Polygon Mesh Processing]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2667000"/>
            <a:ext cx="7086600" cy="156966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To avoid (arbitrarily) fixing positions, other methods formulate the problem in a way that supports “free” boundaries.</a:t>
            </a:r>
            <a:endParaRPr lang="en-US" sz="32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655536"/>
              </p:ext>
            </p:extLst>
          </p:nvPr>
        </p:nvGraphicFramePr>
        <p:xfrm>
          <a:off x="762000" y="1600200"/>
          <a:ext cx="7900988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536" name="Equation" r:id="rId4" imgW="4927320" imgH="457200" progId="Equation.3">
                  <p:embed/>
                </p:oleObj>
              </mc:Choice>
              <mc:Fallback>
                <p:oleObj name="Equation" r:id="rId4" imgW="4927320" imgH="457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600200"/>
                        <a:ext cx="7900988" cy="733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916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Conformal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Since the parameterization minimizing this energy is invariant to translations and rotations, an optimal solution by constraining the position of (at least) two points on the mesh.</a:t>
            </a:r>
          </a:p>
        </p:txBody>
      </p:sp>
      <p:pic>
        <p:nvPicPr>
          <p:cNvPr id="277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781848"/>
            <a:ext cx="2438400" cy="1990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4800600" y="5867400"/>
            <a:ext cx="1371600" cy="9048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86000" y="6553200"/>
            <a:ext cx="395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[Botsch et al., Polygon Mesh Processing]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2667000"/>
            <a:ext cx="7086600" cy="156966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To avoid (arbitrarily) fixing positions, other methods formulate the problem in a way that supports “free” boundaries.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" y="4297740"/>
            <a:ext cx="7467600" cy="107721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u="sng" dirty="0" smtClean="0"/>
              <a:t>Question</a:t>
            </a:r>
            <a:r>
              <a:rPr lang="en-US" sz="3200" dirty="0" smtClean="0"/>
              <a:t>: Doesn’t the Mobius transformation allow for three fixed points?</a:t>
            </a:r>
            <a:endParaRPr lang="en-US" sz="32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655536"/>
              </p:ext>
            </p:extLst>
          </p:nvPr>
        </p:nvGraphicFramePr>
        <p:xfrm>
          <a:off x="762000" y="1600200"/>
          <a:ext cx="7900988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558" name="Equation" r:id="rId4" imgW="4927320" imgH="457200" progId="Equation.3">
                  <p:embed/>
                </p:oleObj>
              </mc:Choice>
              <mc:Fallback>
                <p:oleObj name="Equation" r:id="rId4" imgW="4927320" imgH="457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600200"/>
                        <a:ext cx="7900988" cy="733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2053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For discrete surfaces, with vertices {</a:t>
            </a:r>
            <a:r>
              <a:rPr lang="en-US" i="1" dirty="0" smtClean="0">
                <a:sym typeface="Symbol"/>
              </a:rPr>
              <a:t>x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,…,</a:t>
            </a:r>
            <a:r>
              <a:rPr lang="en-US" i="1" dirty="0" err="1" smtClean="0">
                <a:sym typeface="Symbol"/>
              </a:rPr>
              <a:t>x</a:t>
            </a:r>
            <a:r>
              <a:rPr lang="en-US" i="1" baseline="-25000" dirty="0" err="1" smtClean="0">
                <a:sym typeface="Symbol"/>
              </a:rPr>
              <a:t>n</a:t>
            </a:r>
            <a:r>
              <a:rPr lang="en-US" dirty="0" smtClean="0">
                <a:sym typeface="Symbol"/>
              </a:rPr>
              <a:t>}, the parameterization can be characterized by where it maps the vertices:</a:t>
            </a:r>
            <a:endParaRPr lang="en-US" dirty="0" smtClean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724400"/>
            <a:ext cx="3429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1154457"/>
              </p:ext>
            </p:extLst>
          </p:nvPr>
        </p:nvGraphicFramePr>
        <p:xfrm>
          <a:off x="3162300" y="3629025"/>
          <a:ext cx="2800350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944" name="Equation" r:id="rId4" imgW="1244520" imgH="228600" progId="Equation.3">
                  <p:embed/>
                </p:oleObj>
              </mc:Choice>
              <mc:Fallback>
                <p:oleObj name="Equation" r:id="rId4" imgW="124452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2300" y="3629025"/>
                        <a:ext cx="2800350" cy="515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257800" y="6553200"/>
            <a:ext cx="395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[Botsch et al., Polygon Mesh Processing]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80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For discrete surfaces, with vertices {</a:t>
            </a:r>
            <a:r>
              <a:rPr lang="en-US" i="1" dirty="0" smtClean="0">
                <a:sym typeface="Symbol"/>
              </a:rPr>
              <a:t>x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,…,</a:t>
            </a:r>
            <a:r>
              <a:rPr lang="en-US" i="1" dirty="0" err="1" smtClean="0">
                <a:sym typeface="Symbol"/>
              </a:rPr>
              <a:t>x</a:t>
            </a:r>
            <a:r>
              <a:rPr lang="en-US" i="1" baseline="-25000" dirty="0" err="1" smtClean="0">
                <a:sym typeface="Symbol"/>
              </a:rPr>
              <a:t>n</a:t>
            </a:r>
            <a:r>
              <a:rPr lang="en-US" dirty="0" smtClean="0">
                <a:sym typeface="Symbol"/>
              </a:rPr>
              <a:t>}, the parameterization can be characterized by where it maps the vertices: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/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Using </a:t>
            </a:r>
            <a:r>
              <a:rPr lang="en-US" dirty="0" err="1" smtClean="0">
                <a:sym typeface="Symbol"/>
              </a:rPr>
              <a:t>barycentric</a:t>
            </a:r>
            <a:r>
              <a:rPr lang="en-US" dirty="0" smtClean="0">
                <a:sym typeface="Symbol"/>
              </a:rPr>
              <a:t> coordinates the, map can be extended to the interior of the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triangles:</a:t>
            </a:r>
            <a:endParaRPr lang="en-US" dirty="0" smtClean="0"/>
          </a:p>
        </p:txBody>
      </p:sp>
      <p:pic>
        <p:nvPicPr>
          <p:cNvPr id="25293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724400"/>
            <a:ext cx="3429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257800" y="6553200"/>
            <a:ext cx="395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[Botsch et al., Polygon Mesh Processing]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53046"/>
              </p:ext>
            </p:extLst>
          </p:nvPr>
        </p:nvGraphicFramePr>
        <p:xfrm>
          <a:off x="654050" y="5638800"/>
          <a:ext cx="5018088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977" name="Equation" r:id="rId4" imgW="3263760" imgH="241200" progId="Equation.3">
                  <p:embed/>
                </p:oleObj>
              </mc:Choice>
              <mc:Fallback>
                <p:oleObj name="Equation" r:id="rId4" imgW="3263760" imgH="241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050" y="5638800"/>
                        <a:ext cx="5018088" cy="371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1154457"/>
              </p:ext>
            </p:extLst>
          </p:nvPr>
        </p:nvGraphicFramePr>
        <p:xfrm>
          <a:off x="3162300" y="3629025"/>
          <a:ext cx="2800350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978" name="Equation" r:id="rId6" imgW="1244520" imgH="228600" progId="Equation.3">
                  <p:embed/>
                </p:oleObj>
              </mc:Choice>
              <mc:Fallback>
                <p:oleObj name="Equation" r:id="rId6" imgW="124452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2300" y="3629025"/>
                        <a:ext cx="2800350" cy="515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4017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Goals</a:t>
            </a:r>
            <a:r>
              <a:rPr lang="en-US" dirty="0" smtClean="0"/>
              <a:t>:</a:t>
            </a:r>
          </a:p>
          <a:p>
            <a:r>
              <a:rPr lang="en-US" dirty="0" smtClean="0"/>
              <a:t>The parameterization cannot self-intersect:</a:t>
            </a:r>
          </a:p>
          <a:p>
            <a:endParaRPr lang="en-US" dirty="0"/>
          </a:p>
          <a:p>
            <a:r>
              <a:rPr lang="en-US" dirty="0" smtClean="0"/>
              <a:t>The parameterization should minimally distort the surface in mapping it from 3D to 2D.</a:t>
            </a:r>
            <a:endParaRPr lang="en-US" dirty="0" smtClean="0"/>
          </a:p>
        </p:txBody>
      </p:sp>
      <p:pic>
        <p:nvPicPr>
          <p:cNvPr id="25293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724400"/>
            <a:ext cx="3429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0165822"/>
              </p:ext>
            </p:extLst>
          </p:nvPr>
        </p:nvGraphicFramePr>
        <p:xfrm>
          <a:off x="2362200" y="2741612"/>
          <a:ext cx="4371975" cy="45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984" name="Equation" r:id="rId4" imgW="1942920" imgH="203040" progId="Equation.3">
                  <p:embed/>
                </p:oleObj>
              </mc:Choice>
              <mc:Fallback>
                <p:oleObj name="Equation" r:id="rId4" imgW="1942920" imgH="203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2741612"/>
                        <a:ext cx="4371975" cy="458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257800" y="6553200"/>
            <a:ext cx="395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[Botsch et al., Polygon Mesh Processing]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49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Tutte’s</a:t>
            </a:r>
            <a:r>
              <a:rPr lang="en-US" dirty="0" smtClean="0"/>
              <a:t>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00050" lvl="1" indent="0">
              <a:buNone/>
            </a:pPr>
            <a:r>
              <a:rPr lang="en-US" dirty="0" smtClean="0"/>
              <a:t>Given a triangulated surface </a:t>
            </a:r>
            <a:r>
              <a:rPr lang="en-US" dirty="0" err="1" smtClean="0"/>
              <a:t>homeomorphic</a:t>
            </a:r>
            <a:r>
              <a:rPr lang="en-US" dirty="0" smtClean="0"/>
              <a:t> to a disk, if the (</a:t>
            </a:r>
            <a:r>
              <a:rPr lang="en-US" i="1" dirty="0" err="1" smtClean="0"/>
              <a:t>u</a:t>
            </a:r>
            <a:r>
              <a:rPr lang="en-US" dirty="0" err="1" smtClean="0"/>
              <a:t>,</a:t>
            </a:r>
            <a:r>
              <a:rPr lang="en-US" i="1" dirty="0" err="1" smtClean="0"/>
              <a:t>v</a:t>
            </a:r>
            <a:r>
              <a:rPr lang="en-US" dirty="0" smtClean="0"/>
              <a:t>) coordinates at the boundary vertices lie on a convex polygon, and if the coordinates of the internal vertices are a </a:t>
            </a:r>
            <a:r>
              <a:rPr lang="en-US" dirty="0" smtClean="0"/>
              <a:t>convex combination of their neighbors, then the (</a:t>
            </a:r>
            <a:r>
              <a:rPr lang="en-US" i="1" dirty="0" err="1" smtClean="0"/>
              <a:t>u</a:t>
            </a:r>
            <a:r>
              <a:rPr lang="en-US" dirty="0" err="1" smtClean="0"/>
              <a:t>,</a:t>
            </a:r>
            <a:r>
              <a:rPr lang="en-US" i="1" dirty="0" err="1" smtClean="0"/>
              <a:t>v</a:t>
            </a:r>
            <a:r>
              <a:rPr lang="en-US" dirty="0" smtClean="0"/>
              <a:t>) coordinates form a valid parameterization.</a:t>
            </a:r>
            <a:endParaRPr lang="en-US" dirty="0" smtClean="0"/>
          </a:p>
        </p:txBody>
      </p:sp>
      <p:pic>
        <p:nvPicPr>
          <p:cNvPr id="16" name="Picture 3" descr="C:\Courses\Fall 09 -- DDG\temp\foo.bm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66839" y="3733800"/>
            <a:ext cx="2971800" cy="2971800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3124200" y="4659233"/>
            <a:ext cx="324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S</a:t>
            </a:r>
            <a:endParaRPr lang="en-US" sz="24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2133600" y="6336268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ym typeface="Symbol"/>
              </a:rPr>
              <a:t></a:t>
            </a:r>
            <a:r>
              <a:rPr lang="en-US" sz="2400" i="1" dirty="0" smtClean="0"/>
              <a:t>S</a:t>
            </a:r>
            <a:endParaRPr lang="en-US" sz="2400" i="1" dirty="0"/>
          </a:p>
        </p:txBody>
      </p:sp>
      <p:pic>
        <p:nvPicPr>
          <p:cNvPr id="23" name="Picture 5" descr="C:\Courses\Fall 09 -- DDG\temp\foo.bm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4114800"/>
            <a:ext cx="2743200" cy="2743200"/>
          </a:xfrm>
          <a:prstGeom prst="rect">
            <a:avLst/>
          </a:prstGeom>
          <a:noFill/>
        </p:spPr>
      </p:pic>
      <p:sp>
        <p:nvSpPr>
          <p:cNvPr id="24" name="Freeform 23"/>
          <p:cNvSpPr/>
          <p:nvPr/>
        </p:nvSpPr>
        <p:spPr>
          <a:xfrm>
            <a:off x="3696346" y="6393051"/>
            <a:ext cx="1534332" cy="226016"/>
          </a:xfrm>
          <a:custGeom>
            <a:avLst/>
            <a:gdLst>
              <a:gd name="connsiteX0" fmla="*/ 0 w 1534332"/>
              <a:gd name="connsiteY0" fmla="*/ 0 h 226016"/>
              <a:gd name="connsiteX1" fmla="*/ 736169 w 1534332"/>
              <a:gd name="connsiteY1" fmla="*/ 224725 h 226016"/>
              <a:gd name="connsiteX2" fmla="*/ 1534332 w 1534332"/>
              <a:gd name="connsiteY2" fmla="*/ 7749 h 226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34332" h="226016">
                <a:moveTo>
                  <a:pt x="0" y="0"/>
                </a:moveTo>
                <a:cubicBezTo>
                  <a:pt x="240223" y="111717"/>
                  <a:pt x="480447" y="223434"/>
                  <a:pt x="736169" y="224725"/>
                </a:cubicBezTo>
                <a:cubicBezTo>
                  <a:pt x="991891" y="226016"/>
                  <a:pt x="1263111" y="116882"/>
                  <a:pt x="1534332" y="7749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4671447" y="3962400"/>
            <a:ext cx="3124200" cy="3124200"/>
            <a:chOff x="4671447" y="3962400"/>
            <a:chExt cx="3124200" cy="3124200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4671447" y="5486400"/>
              <a:ext cx="3124200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>
              <a:off x="4664343" y="5524500"/>
              <a:ext cx="3124200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7352563" y="4724400"/>
            <a:ext cx="420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ym typeface="Symbol"/>
              </a:rPr>
              <a:t></a:t>
            </a:r>
            <a:endParaRPr 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4322470" y="6243935"/>
            <a:ext cx="344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ym typeface="Symbol"/>
              </a:rPr>
              <a:t></a:t>
            </a:r>
            <a:endParaRPr lang="en-US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7696200" y="5257800"/>
            <a:ext cx="343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u</a:t>
            </a:r>
            <a:endParaRPr lang="en-US" sz="2400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6172200" y="3729335"/>
            <a:ext cx="322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v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415573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Tutte’s</a:t>
            </a:r>
            <a:r>
              <a:rPr lang="en-US" dirty="0" smtClean="0"/>
              <a:t> Theorem (Implication)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Given a surface </a:t>
            </a:r>
            <a:r>
              <a:rPr lang="en-US" i="1" dirty="0" smtClean="0"/>
              <a:t>S</a:t>
            </a:r>
            <a:r>
              <a:rPr lang="en-US" dirty="0" smtClean="0"/>
              <a:t> and: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Constraints </a:t>
            </a:r>
            <a:r>
              <a:rPr lang="en-US" dirty="0" smtClean="0">
                <a:sym typeface="Symbol"/>
              </a:rPr>
              <a:t>(</a:t>
            </a:r>
            <a:r>
              <a:rPr lang="en-US" i="1" dirty="0" smtClean="0">
                <a:sym typeface="Symbol"/>
              </a:rPr>
              <a:t>x</a:t>
            </a:r>
            <a:r>
              <a:rPr lang="en-US" i="1" baseline="-25000" dirty="0" smtClean="0">
                <a:sym typeface="Symbol"/>
              </a:rPr>
              <a:t>i</a:t>
            </a:r>
            <a:r>
              <a:rPr lang="en-US" dirty="0" smtClean="0">
                <a:sym typeface="Symbol"/>
              </a:rPr>
              <a:t>)=</a:t>
            </a:r>
            <a:r>
              <a:rPr lang="en-US" i="1" dirty="0" smtClean="0">
                <a:sym typeface="Symbol"/>
              </a:rPr>
              <a:t>c</a:t>
            </a:r>
            <a:r>
              <a:rPr lang="en-US" i="1" baseline="-25000" dirty="0" smtClean="0">
                <a:sym typeface="Symbol"/>
              </a:rPr>
              <a:t>i</a:t>
            </a:r>
            <a:r>
              <a:rPr lang="en-US" dirty="0" smtClean="0">
                <a:sym typeface="Symbol"/>
              </a:rPr>
              <a:t> for all boundary vertices </a:t>
            </a:r>
            <a:r>
              <a:rPr lang="en-US" i="1" dirty="0" smtClean="0">
                <a:sym typeface="Symbol"/>
              </a:rPr>
              <a:t>x</a:t>
            </a:r>
            <a:r>
              <a:rPr lang="en-US" i="1" baseline="-25000" dirty="0">
                <a:sym typeface="Symbol"/>
              </a:rPr>
              <a:t>i</a:t>
            </a:r>
            <a:r>
              <a:rPr lang="en-US" dirty="0" smtClean="0">
                <a:sym typeface="Symbol"/>
              </a:rPr>
              <a:t>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 to lie on a convex polygon </a:t>
            </a:r>
            <a:r>
              <a:rPr lang="en-US" i="1" dirty="0" smtClean="0">
                <a:sym typeface="Symbol"/>
              </a:rPr>
              <a:t>C</a:t>
            </a:r>
            <a:r>
              <a:rPr lang="en-US" dirty="0" smtClean="0">
                <a:sym typeface="Symbol"/>
              </a:rPr>
              <a:t>,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ym typeface="Symbol"/>
              </a:rPr>
              <a:t>Weights </a:t>
            </a:r>
            <a:r>
              <a:rPr lang="en-US" i="1" baseline="-25000" dirty="0" err="1" smtClean="0">
                <a:sym typeface="Symbol"/>
              </a:rPr>
              <a:t>ij</a:t>
            </a:r>
            <a:r>
              <a:rPr lang="en-US" dirty="0" smtClean="0">
                <a:sym typeface="Symbol"/>
              </a:rPr>
              <a:t> associated with every pair of neighboring vertices </a:t>
            </a:r>
            <a:r>
              <a:rPr lang="en-US" i="1" dirty="0" err="1">
                <a:sym typeface="Symbol"/>
              </a:rPr>
              <a:t>x</a:t>
            </a:r>
            <a:r>
              <a:rPr lang="en-US" i="1" baseline="-25000" dirty="0" err="1">
                <a:sym typeface="Symbol"/>
              </a:rPr>
              <a:t>i</a:t>
            </a:r>
            <a:r>
              <a:rPr lang="en-US" dirty="0" err="1" smtClean="0">
                <a:sym typeface="Symbol"/>
              </a:rPr>
              <a:t></a:t>
            </a:r>
            <a:r>
              <a:rPr lang="en-US" i="1" dirty="0" err="1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 and </a:t>
            </a:r>
            <a:r>
              <a:rPr lang="en-US" i="1" dirty="0" err="1" smtClean="0">
                <a:sym typeface="Symbol"/>
              </a:rPr>
              <a:t>x</a:t>
            </a:r>
            <a:r>
              <a:rPr lang="en-US" i="1" baseline="-25000" dirty="0" err="1" smtClean="0">
                <a:sym typeface="Symbol"/>
              </a:rPr>
              <a:t>j</a:t>
            </a:r>
            <a:r>
              <a:rPr lang="en-US" dirty="0" err="1" smtClean="0">
                <a:sym typeface="Symbol"/>
              </a:rPr>
              <a:t></a:t>
            </a:r>
            <a:r>
              <a:rPr lang="en-US" i="1" dirty="0" err="1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 such that:</a:t>
            </a:r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6043932"/>
              </p:ext>
            </p:extLst>
          </p:nvPr>
        </p:nvGraphicFramePr>
        <p:xfrm>
          <a:off x="2743200" y="3962400"/>
          <a:ext cx="365760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12" name="Equation" r:id="rId3" imgW="1625400" imgH="355320" progId="Equation.3">
                  <p:embed/>
                </p:oleObj>
              </mc:Choice>
              <mc:Fallback>
                <p:oleObj name="Equation" r:id="rId3" imgW="1625400" imgH="3553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962400"/>
                        <a:ext cx="3657600" cy="80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7921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Tutte’s</a:t>
            </a:r>
            <a:r>
              <a:rPr lang="en-US" dirty="0" smtClean="0"/>
              <a:t> Theorem (Implication)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Given a surface </a:t>
            </a:r>
            <a:r>
              <a:rPr lang="en-US" i="1" dirty="0" smtClean="0"/>
              <a:t>S</a:t>
            </a:r>
            <a:r>
              <a:rPr lang="en-US" dirty="0" smtClean="0"/>
              <a:t> and: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Constraints </a:t>
            </a:r>
            <a:r>
              <a:rPr lang="en-US" dirty="0">
                <a:sym typeface="Symbol"/>
              </a:rPr>
              <a:t>(</a:t>
            </a:r>
            <a:r>
              <a:rPr lang="en-US" i="1" dirty="0">
                <a:sym typeface="Symbol"/>
              </a:rPr>
              <a:t>x</a:t>
            </a:r>
            <a:r>
              <a:rPr lang="en-US" i="1" baseline="-25000" dirty="0">
                <a:sym typeface="Symbol"/>
              </a:rPr>
              <a:t>i</a:t>
            </a:r>
            <a:r>
              <a:rPr lang="en-US" dirty="0">
                <a:sym typeface="Symbol"/>
              </a:rPr>
              <a:t>)=</a:t>
            </a:r>
            <a:r>
              <a:rPr lang="en-US" i="1" dirty="0">
                <a:sym typeface="Symbol"/>
              </a:rPr>
              <a:t>c</a:t>
            </a:r>
            <a:r>
              <a:rPr lang="en-US" i="1" baseline="-25000" dirty="0">
                <a:sym typeface="Symbol"/>
              </a:rPr>
              <a:t>i</a:t>
            </a:r>
            <a:r>
              <a:rPr lang="en-US" dirty="0">
                <a:sym typeface="Symbol"/>
              </a:rPr>
              <a:t> for all boundary vertices </a:t>
            </a:r>
            <a:r>
              <a:rPr lang="en-US" i="1" dirty="0">
                <a:sym typeface="Symbol"/>
              </a:rPr>
              <a:t>x</a:t>
            </a:r>
            <a:r>
              <a:rPr lang="en-US" i="1" baseline="-25000" dirty="0">
                <a:sym typeface="Symbol"/>
              </a:rPr>
              <a:t>i</a:t>
            </a:r>
            <a:r>
              <a:rPr lang="en-US" dirty="0">
                <a:sym typeface="Symbol"/>
              </a:rPr>
              <a:t></a:t>
            </a:r>
            <a:r>
              <a:rPr lang="en-US" i="1" dirty="0">
                <a:sym typeface="Symbol"/>
              </a:rPr>
              <a:t>S</a:t>
            </a:r>
            <a:r>
              <a:rPr lang="en-US" dirty="0">
                <a:sym typeface="Symbol"/>
              </a:rPr>
              <a:t> to lie on a convex polygon </a:t>
            </a:r>
            <a:r>
              <a:rPr lang="en-US" i="1" dirty="0">
                <a:sym typeface="Symbol"/>
              </a:rPr>
              <a:t>C</a:t>
            </a:r>
            <a:r>
              <a:rPr lang="en-US" dirty="0">
                <a:sym typeface="Symbol"/>
              </a:rPr>
              <a:t>,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ym typeface="Symbol"/>
              </a:rPr>
              <a:t>Weights </a:t>
            </a:r>
            <a:r>
              <a:rPr lang="en-US" i="1" baseline="-25000" dirty="0" err="1" smtClean="0">
                <a:sym typeface="Symbol"/>
              </a:rPr>
              <a:t>ij</a:t>
            </a:r>
            <a:r>
              <a:rPr lang="en-US" dirty="0" smtClean="0">
                <a:sym typeface="Symbol"/>
              </a:rPr>
              <a:t> associated with every pair of neighboring vertices </a:t>
            </a:r>
            <a:r>
              <a:rPr lang="en-US" i="1" dirty="0" err="1">
                <a:sym typeface="Symbol"/>
              </a:rPr>
              <a:t>x</a:t>
            </a:r>
            <a:r>
              <a:rPr lang="en-US" i="1" baseline="-25000" dirty="0" err="1">
                <a:sym typeface="Symbol"/>
              </a:rPr>
              <a:t>i</a:t>
            </a:r>
            <a:r>
              <a:rPr lang="en-US" dirty="0" err="1" smtClean="0">
                <a:sym typeface="Symbol"/>
              </a:rPr>
              <a:t></a:t>
            </a:r>
            <a:r>
              <a:rPr lang="en-US" i="1" dirty="0" err="1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 and </a:t>
            </a:r>
            <a:r>
              <a:rPr lang="en-US" i="1" dirty="0" err="1" smtClean="0">
                <a:sym typeface="Symbol"/>
              </a:rPr>
              <a:t>x</a:t>
            </a:r>
            <a:r>
              <a:rPr lang="en-US" i="1" baseline="-25000" dirty="0" err="1" smtClean="0">
                <a:sym typeface="Symbol"/>
              </a:rPr>
              <a:t>j</a:t>
            </a:r>
            <a:r>
              <a:rPr lang="en-US" dirty="0" err="1" smtClean="0">
                <a:sym typeface="Symbol"/>
              </a:rPr>
              <a:t></a:t>
            </a:r>
            <a:r>
              <a:rPr lang="en-US" i="1" dirty="0" err="1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 such that: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>
              <a:sym typeface="Symbol"/>
            </a:endParaRP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Then the solution to the constrained system: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/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gives a valid parameterization.</a:t>
            </a:r>
            <a:endParaRPr lang="en-US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3027186"/>
              </p:ext>
            </p:extLst>
          </p:nvPr>
        </p:nvGraphicFramePr>
        <p:xfrm>
          <a:off x="2438400" y="5029200"/>
          <a:ext cx="4227513" cy="70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47" name="Equation" r:id="rId3" imgW="2158920" imgH="355320" progId="Equation.3">
                  <p:embed/>
                </p:oleObj>
              </mc:Choice>
              <mc:Fallback>
                <p:oleObj name="Equation" r:id="rId3" imgW="2158920" imgH="3553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5029200"/>
                        <a:ext cx="4227513" cy="700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5701183"/>
              </p:ext>
            </p:extLst>
          </p:nvPr>
        </p:nvGraphicFramePr>
        <p:xfrm>
          <a:off x="2743200" y="3962400"/>
          <a:ext cx="365760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48" name="Equation" r:id="rId5" imgW="1625400" imgH="355320" progId="Equation.3">
                  <p:embed/>
                </p:oleObj>
              </mc:Choice>
              <mc:Fallback>
                <p:oleObj name="Equation" r:id="rId5" imgW="1625400" imgH="3553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962400"/>
                        <a:ext cx="3657600" cy="80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506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4619</TotalTime>
  <Words>1070</Words>
  <Application>Microsoft Office PowerPoint</Application>
  <PresentationFormat>On-screen Show (4:3)</PresentationFormat>
  <Paragraphs>177</Paragraphs>
  <Slides>31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Office Theme</vt:lpstr>
      <vt:lpstr>Microsoft Equation 3.0</vt:lpstr>
      <vt:lpstr>600.657: Mesh Processing</vt:lpstr>
      <vt:lpstr>Outline</vt:lpstr>
      <vt:lpstr>Parameterization</vt:lpstr>
      <vt:lpstr>Parameterization</vt:lpstr>
      <vt:lpstr>Parameterization</vt:lpstr>
      <vt:lpstr>Parameterization</vt:lpstr>
      <vt:lpstr>Tutte’s Theorem</vt:lpstr>
      <vt:lpstr>Tutte’s Theorem (Implication)</vt:lpstr>
      <vt:lpstr>Tutte’s Theorem (Implication)</vt:lpstr>
      <vt:lpstr>Tutte’s Theorem (Implication)</vt:lpstr>
      <vt:lpstr>Harmonic Maps</vt:lpstr>
      <vt:lpstr>Harmonic Maps</vt:lpstr>
      <vt:lpstr>Harmonic Maps</vt:lpstr>
      <vt:lpstr>Harmonic Maps</vt:lpstr>
      <vt:lpstr>Harmonic Maps</vt:lpstr>
      <vt:lpstr>Harmonic Maps</vt:lpstr>
      <vt:lpstr>Harmonic Maps</vt:lpstr>
      <vt:lpstr>Harmonic Maps</vt:lpstr>
      <vt:lpstr>Harmonic Maps</vt:lpstr>
      <vt:lpstr>Conformal Maps</vt:lpstr>
      <vt:lpstr>Conformal Maps</vt:lpstr>
      <vt:lpstr>Conformal Maps</vt:lpstr>
      <vt:lpstr>Conformal Maps</vt:lpstr>
      <vt:lpstr>Conformal Maps</vt:lpstr>
      <vt:lpstr>Conformal Maps</vt:lpstr>
      <vt:lpstr>Conformal Maps</vt:lpstr>
      <vt:lpstr>Conformal Maps</vt:lpstr>
      <vt:lpstr>Conformal Maps</vt:lpstr>
      <vt:lpstr>Conformal Maps</vt:lpstr>
      <vt:lpstr>Conformal Maps</vt:lpstr>
      <vt:lpstr>Conformal Maps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600.657: Mesh Processing</dc:title>
  <dc:creator>Misha</dc:creator>
  <cp:lastModifiedBy>Misha</cp:lastModifiedBy>
  <cp:revision>223</cp:revision>
  <dcterms:created xsi:type="dcterms:W3CDTF">2006-08-16T00:00:00Z</dcterms:created>
  <dcterms:modified xsi:type="dcterms:W3CDTF">2010-10-13T01:43:35Z</dcterms:modified>
</cp:coreProperties>
</file>