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8"/>
  </p:notesMasterIdLst>
  <p:sldIdLst>
    <p:sldId id="256" r:id="rId2"/>
    <p:sldId id="453" r:id="rId3"/>
    <p:sldId id="498" r:id="rId4"/>
    <p:sldId id="485" r:id="rId5"/>
    <p:sldId id="483" r:id="rId6"/>
    <p:sldId id="486" r:id="rId7"/>
    <p:sldId id="500" r:id="rId8"/>
    <p:sldId id="487" r:id="rId9"/>
    <p:sldId id="489" r:id="rId10"/>
    <p:sldId id="488" r:id="rId11"/>
    <p:sldId id="490" r:id="rId12"/>
    <p:sldId id="492" r:id="rId13"/>
    <p:sldId id="493" r:id="rId14"/>
    <p:sldId id="494" r:id="rId15"/>
    <p:sldId id="495" r:id="rId16"/>
    <p:sldId id="497" r:id="rId17"/>
    <p:sldId id="496" r:id="rId18"/>
    <p:sldId id="499" r:id="rId19"/>
    <p:sldId id="501" r:id="rId20"/>
    <p:sldId id="502" r:id="rId21"/>
    <p:sldId id="503" r:id="rId22"/>
    <p:sldId id="504" r:id="rId23"/>
    <p:sldId id="506" r:id="rId24"/>
    <p:sldId id="507" r:id="rId25"/>
    <p:sldId id="508" r:id="rId26"/>
    <p:sldId id="509" r:id="rId27"/>
    <p:sldId id="510" r:id="rId28"/>
    <p:sldId id="511" r:id="rId29"/>
    <p:sldId id="512" r:id="rId30"/>
    <p:sldId id="513" r:id="rId31"/>
    <p:sldId id="514" r:id="rId32"/>
    <p:sldId id="515" r:id="rId33"/>
    <p:sldId id="516" r:id="rId34"/>
    <p:sldId id="517" r:id="rId35"/>
    <p:sldId id="518" r:id="rId36"/>
    <p:sldId id="519" r:id="rId37"/>
    <p:sldId id="520" r:id="rId38"/>
    <p:sldId id="521" r:id="rId39"/>
    <p:sldId id="522" r:id="rId40"/>
    <p:sldId id="523" r:id="rId41"/>
    <p:sldId id="524" r:id="rId42"/>
    <p:sldId id="525" r:id="rId43"/>
    <p:sldId id="526" r:id="rId44"/>
    <p:sldId id="527" r:id="rId45"/>
    <p:sldId id="528" r:id="rId46"/>
    <p:sldId id="529" r:id="rId47"/>
    <p:sldId id="530" r:id="rId48"/>
    <p:sldId id="531" r:id="rId49"/>
    <p:sldId id="532" r:id="rId50"/>
    <p:sldId id="533" r:id="rId51"/>
    <p:sldId id="534" r:id="rId52"/>
    <p:sldId id="535" r:id="rId53"/>
    <p:sldId id="536" r:id="rId54"/>
    <p:sldId id="537" r:id="rId55"/>
    <p:sldId id="538" r:id="rId56"/>
    <p:sldId id="539" r:id="rId57"/>
    <p:sldId id="540" r:id="rId58"/>
    <p:sldId id="541" r:id="rId59"/>
    <p:sldId id="543" r:id="rId60"/>
    <p:sldId id="544" r:id="rId61"/>
    <p:sldId id="545" r:id="rId62"/>
    <p:sldId id="546" r:id="rId63"/>
    <p:sldId id="547" r:id="rId64"/>
    <p:sldId id="548" r:id="rId65"/>
    <p:sldId id="549" r:id="rId66"/>
    <p:sldId id="550" r:id="rId6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248" autoAdjust="0"/>
    <p:restoredTop sz="94660"/>
  </p:normalViewPr>
  <p:slideViewPr>
    <p:cSldViewPr>
      <p:cViewPr varScale="1">
        <p:scale>
          <a:sx n="123" d="100"/>
          <a:sy n="123" d="100"/>
        </p:scale>
        <p:origin x="-152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image" Target="../media/image16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image" Target="../media/image28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32.wmf"/><Relationship Id="rId1" Type="http://schemas.openxmlformats.org/officeDocument/2006/relationships/image" Target="../media/image31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35.wmf"/><Relationship Id="rId1" Type="http://schemas.openxmlformats.org/officeDocument/2006/relationships/image" Target="../media/image34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drawings/_rels/vmlDrawing18.vml.rels><?xml version="1.0" encoding="UTF-8" standalone="yes"?>
<Relationships xmlns="http://schemas.openxmlformats.org/package/2006/relationships"><Relationship Id="rId2" Type="http://schemas.openxmlformats.org/officeDocument/2006/relationships/image" Target="../media/image38.wmf"/><Relationship Id="rId1" Type="http://schemas.openxmlformats.org/officeDocument/2006/relationships/image" Target="../media/image37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2" Type="http://schemas.openxmlformats.org/officeDocument/2006/relationships/image" Target="../media/image40.wmf"/><Relationship Id="rId1" Type="http://schemas.openxmlformats.org/officeDocument/2006/relationships/image" Target="../media/image3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0.vml.rels><?xml version="1.0" encoding="UTF-8" standalone="yes"?>
<Relationships xmlns="http://schemas.openxmlformats.org/package/2006/relationships"><Relationship Id="rId2" Type="http://schemas.openxmlformats.org/officeDocument/2006/relationships/image" Target="../media/image43.wmf"/><Relationship Id="rId1" Type="http://schemas.openxmlformats.org/officeDocument/2006/relationships/image" Target="../media/image42.wmf"/></Relationships>
</file>

<file path=ppt/drawings/_rels/vmlDrawing2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5.wmf"/><Relationship Id="rId2" Type="http://schemas.openxmlformats.org/officeDocument/2006/relationships/image" Target="../media/image43.wmf"/><Relationship Id="rId1" Type="http://schemas.openxmlformats.org/officeDocument/2006/relationships/image" Target="../media/image44.w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7.wmf"/><Relationship Id="rId2" Type="http://schemas.openxmlformats.org/officeDocument/2006/relationships/image" Target="../media/image43.wmf"/><Relationship Id="rId1" Type="http://schemas.openxmlformats.org/officeDocument/2006/relationships/image" Target="../media/image46.wmf"/><Relationship Id="rId4" Type="http://schemas.openxmlformats.org/officeDocument/2006/relationships/image" Target="../media/image45.wmf"/></Relationships>
</file>

<file path=ppt/drawings/_rels/vmlDrawing23.vml.rels><?xml version="1.0" encoding="UTF-8" standalone="yes"?>
<Relationships xmlns="http://schemas.openxmlformats.org/package/2006/relationships"><Relationship Id="rId3" Type="http://schemas.openxmlformats.org/officeDocument/2006/relationships/image" Target="../media/image49.wmf"/><Relationship Id="rId2" Type="http://schemas.openxmlformats.org/officeDocument/2006/relationships/image" Target="../media/image43.wmf"/><Relationship Id="rId1" Type="http://schemas.openxmlformats.org/officeDocument/2006/relationships/image" Target="../media/image48.wmf"/><Relationship Id="rId5" Type="http://schemas.openxmlformats.org/officeDocument/2006/relationships/image" Target="../media/image45.wmf"/><Relationship Id="rId4" Type="http://schemas.openxmlformats.org/officeDocument/2006/relationships/image" Target="../media/image47.wmf"/></Relationships>
</file>

<file path=ppt/drawings/_rels/vmlDrawing24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image" Target="../media/image51.wmf"/><Relationship Id="rId1" Type="http://schemas.openxmlformats.org/officeDocument/2006/relationships/image" Target="../media/image50.wmf"/></Relationships>
</file>

<file path=ppt/drawings/_rels/vmlDrawing25.vml.rels><?xml version="1.0" encoding="UTF-8" standalone="yes"?>
<Relationships xmlns="http://schemas.openxmlformats.org/package/2006/relationships"><Relationship Id="rId2" Type="http://schemas.openxmlformats.org/officeDocument/2006/relationships/image" Target="../media/image53.wmf"/><Relationship Id="rId1" Type="http://schemas.openxmlformats.org/officeDocument/2006/relationships/image" Target="../media/image52.w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4.w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5.wmf"/></Relationships>
</file>

<file path=ppt/drawings/_rels/vmlDrawing28.vml.rels><?xml version="1.0" encoding="UTF-8" standalone="yes"?>
<Relationships xmlns="http://schemas.openxmlformats.org/package/2006/relationships"><Relationship Id="rId2" Type="http://schemas.openxmlformats.org/officeDocument/2006/relationships/image" Target="../media/image55.wmf"/><Relationship Id="rId1" Type="http://schemas.openxmlformats.org/officeDocument/2006/relationships/image" Target="../media/image56.w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57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57.w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7.w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7.wmf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34.vml.rels><?xml version="1.0" encoding="UTF-8" standalone="yes"?>
<Relationships xmlns="http://schemas.openxmlformats.org/package/2006/relationships"><Relationship Id="rId2" Type="http://schemas.openxmlformats.org/officeDocument/2006/relationships/image" Target="../media/image63.wmf"/><Relationship Id="rId1" Type="http://schemas.openxmlformats.org/officeDocument/2006/relationships/image" Target="../media/image30.wmf"/></Relationships>
</file>

<file path=ppt/drawings/_rels/vmlDrawing35.vml.rels><?xml version="1.0" encoding="UTF-8" standalone="yes"?>
<Relationships xmlns="http://schemas.openxmlformats.org/package/2006/relationships"><Relationship Id="rId2" Type="http://schemas.openxmlformats.org/officeDocument/2006/relationships/image" Target="../media/image64.wmf"/><Relationship Id="rId1" Type="http://schemas.openxmlformats.org/officeDocument/2006/relationships/image" Target="../media/image30.wmf"/></Relationships>
</file>

<file path=ppt/drawings/_rels/vmlDrawing3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5.wmf"/></Relationships>
</file>

<file path=ppt/drawings/_rels/vmlDrawing37.vml.rels><?xml version="1.0" encoding="UTF-8" standalone="yes"?>
<Relationships xmlns="http://schemas.openxmlformats.org/package/2006/relationships"><Relationship Id="rId2" Type="http://schemas.openxmlformats.org/officeDocument/2006/relationships/image" Target="../media/image67.wmf"/><Relationship Id="rId1" Type="http://schemas.openxmlformats.org/officeDocument/2006/relationships/image" Target="../media/image66.wmf"/></Relationships>
</file>

<file path=ppt/drawings/_rels/vmlDrawing38.vml.rels><?xml version="1.0" encoding="UTF-8" standalone="yes"?>
<Relationships xmlns="http://schemas.openxmlformats.org/package/2006/relationships"><Relationship Id="rId2" Type="http://schemas.openxmlformats.org/officeDocument/2006/relationships/image" Target="../media/image67.wmf"/><Relationship Id="rId1" Type="http://schemas.openxmlformats.org/officeDocument/2006/relationships/image" Target="../media/image66.wmf"/></Relationships>
</file>

<file path=ppt/drawings/_rels/vmlDrawing39.vml.rels><?xml version="1.0" encoding="UTF-8" standalone="yes"?>
<Relationships xmlns="http://schemas.openxmlformats.org/package/2006/relationships"><Relationship Id="rId1" Type="http://schemas.openxmlformats.org/officeDocument/2006/relationships/image" Target="../media/image6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40.vml.rels><?xml version="1.0" encoding="UTF-8" standalone="yes"?>
<Relationships xmlns="http://schemas.openxmlformats.org/package/2006/relationships"><Relationship Id="rId2" Type="http://schemas.openxmlformats.org/officeDocument/2006/relationships/image" Target="../media/image70.wmf"/><Relationship Id="rId1" Type="http://schemas.openxmlformats.org/officeDocument/2006/relationships/image" Target="../media/image69.wmf"/></Relationships>
</file>

<file path=ppt/drawings/_rels/vmlDrawing4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4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2.wmf"/><Relationship Id="rId1" Type="http://schemas.openxmlformats.org/officeDocument/2006/relationships/image" Target="../media/image30.wmf"/></Relationships>
</file>

<file path=ppt/drawings/_rels/vmlDrawing43.vml.rels><?xml version="1.0" encoding="UTF-8" standalone="yes"?>
<Relationships xmlns="http://schemas.openxmlformats.org/package/2006/relationships"><Relationship Id="rId3" Type="http://schemas.openxmlformats.org/officeDocument/2006/relationships/image" Target="../media/image73.wmf"/><Relationship Id="rId2" Type="http://schemas.openxmlformats.org/officeDocument/2006/relationships/image" Target="../media/image72.wmf"/><Relationship Id="rId1" Type="http://schemas.openxmlformats.org/officeDocument/2006/relationships/image" Target="../media/image30.wmf"/></Relationships>
</file>

<file path=ppt/drawings/_rels/vmlDrawing4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4.wmf"/></Relationships>
</file>

<file path=ppt/drawings/_rels/vmlDrawing45.vml.rels><?xml version="1.0" encoding="UTF-8" standalone="yes"?>
<Relationships xmlns="http://schemas.openxmlformats.org/package/2006/relationships"><Relationship Id="rId2" Type="http://schemas.openxmlformats.org/officeDocument/2006/relationships/image" Target="../media/image75.wmf"/><Relationship Id="rId1" Type="http://schemas.openxmlformats.org/officeDocument/2006/relationships/image" Target="../media/image74.wmf"/></Relationships>
</file>

<file path=ppt/drawings/_rels/vmlDrawing46.vml.rels><?xml version="1.0" encoding="UTF-8" standalone="yes"?>
<Relationships xmlns="http://schemas.openxmlformats.org/package/2006/relationships"><Relationship Id="rId2" Type="http://schemas.openxmlformats.org/officeDocument/2006/relationships/image" Target="../media/image76.wmf"/><Relationship Id="rId1" Type="http://schemas.openxmlformats.org/officeDocument/2006/relationships/image" Target="../media/image74.wmf"/></Relationships>
</file>

<file path=ppt/drawings/_rels/vmlDrawing47.vml.rels><?xml version="1.0" encoding="UTF-8" standalone="yes"?>
<Relationships xmlns="http://schemas.openxmlformats.org/package/2006/relationships"><Relationship Id="rId2" Type="http://schemas.openxmlformats.org/officeDocument/2006/relationships/image" Target="../media/image76.wmf"/><Relationship Id="rId1" Type="http://schemas.openxmlformats.org/officeDocument/2006/relationships/image" Target="../media/image74.wmf"/></Relationships>
</file>

<file path=ppt/drawings/_rels/vmlDrawing48.vml.rels><?xml version="1.0" encoding="UTF-8" standalone="yes"?>
<Relationships xmlns="http://schemas.openxmlformats.org/package/2006/relationships"><Relationship Id="rId2" Type="http://schemas.openxmlformats.org/officeDocument/2006/relationships/image" Target="../media/image77.wmf"/><Relationship Id="rId1" Type="http://schemas.openxmlformats.org/officeDocument/2006/relationships/image" Target="../media/image74.wmf"/></Relationships>
</file>

<file path=ppt/drawings/_rels/vmlDrawing49.vml.rels><?xml version="1.0" encoding="UTF-8" standalone="yes"?>
<Relationships xmlns="http://schemas.openxmlformats.org/package/2006/relationships"><Relationship Id="rId2" Type="http://schemas.openxmlformats.org/officeDocument/2006/relationships/image" Target="../media/image79.wmf"/><Relationship Id="rId1" Type="http://schemas.openxmlformats.org/officeDocument/2006/relationships/image" Target="../media/image7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50.vml.rels><?xml version="1.0" encoding="UTF-8" standalone="yes"?>
<Relationships xmlns="http://schemas.openxmlformats.org/package/2006/relationships"><Relationship Id="rId1" Type="http://schemas.openxmlformats.org/officeDocument/2006/relationships/image" Target="../media/image80.wmf"/></Relationships>
</file>

<file path=ppt/drawings/_rels/vmlDrawing51.vml.rels><?xml version="1.0" encoding="UTF-8" standalone="yes"?>
<Relationships xmlns="http://schemas.openxmlformats.org/package/2006/relationships"><Relationship Id="rId2" Type="http://schemas.openxmlformats.org/officeDocument/2006/relationships/image" Target="../media/image82.wmf"/><Relationship Id="rId1" Type="http://schemas.openxmlformats.org/officeDocument/2006/relationships/image" Target="../media/image81.wmf"/></Relationships>
</file>

<file path=ppt/drawings/_rels/vmlDrawing52.vml.rels><?xml version="1.0" encoding="UTF-8" standalone="yes"?>
<Relationships xmlns="http://schemas.openxmlformats.org/package/2006/relationships"><Relationship Id="rId2" Type="http://schemas.openxmlformats.org/officeDocument/2006/relationships/image" Target="../media/image83.wmf"/><Relationship Id="rId1" Type="http://schemas.openxmlformats.org/officeDocument/2006/relationships/image" Target="../media/image81.wmf"/></Relationships>
</file>

<file path=ppt/drawings/_rels/vmlDrawing5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1.wmf"/></Relationships>
</file>

<file path=ppt/drawings/_rels/vmlDrawing54.vml.rels><?xml version="1.0" encoding="UTF-8" standalone="yes"?>
<Relationships xmlns="http://schemas.openxmlformats.org/package/2006/relationships"><Relationship Id="rId3" Type="http://schemas.openxmlformats.org/officeDocument/2006/relationships/image" Target="../media/image87.wmf"/><Relationship Id="rId2" Type="http://schemas.openxmlformats.org/officeDocument/2006/relationships/image" Target="../media/image86.wmf"/><Relationship Id="rId1" Type="http://schemas.openxmlformats.org/officeDocument/2006/relationships/image" Target="../media/image81.wmf"/></Relationships>
</file>

<file path=ppt/drawings/_rels/vmlDrawing55.vml.rels><?xml version="1.0" encoding="UTF-8" standalone="yes"?>
<Relationships xmlns="http://schemas.openxmlformats.org/package/2006/relationships"><Relationship Id="rId3" Type="http://schemas.openxmlformats.org/officeDocument/2006/relationships/image" Target="../media/image89.wmf"/><Relationship Id="rId2" Type="http://schemas.openxmlformats.org/officeDocument/2006/relationships/image" Target="../media/image88.wmf"/><Relationship Id="rId1" Type="http://schemas.openxmlformats.org/officeDocument/2006/relationships/image" Target="../media/image81.wmf"/></Relationships>
</file>

<file path=ppt/drawings/_rels/vmlDrawing56.vml.rels><?xml version="1.0" encoding="UTF-8" standalone="yes"?>
<Relationships xmlns="http://schemas.openxmlformats.org/package/2006/relationships"><Relationship Id="rId2" Type="http://schemas.openxmlformats.org/officeDocument/2006/relationships/image" Target="../media/image91.wmf"/><Relationship Id="rId1" Type="http://schemas.openxmlformats.org/officeDocument/2006/relationships/image" Target="../media/image90.wmf"/></Relationships>
</file>

<file path=ppt/drawings/_rels/vmlDrawing57.vml.rels><?xml version="1.0" encoding="UTF-8" standalone="yes"?>
<Relationships xmlns="http://schemas.openxmlformats.org/package/2006/relationships"><Relationship Id="rId2" Type="http://schemas.openxmlformats.org/officeDocument/2006/relationships/image" Target="../media/image92.wmf"/><Relationship Id="rId1" Type="http://schemas.openxmlformats.org/officeDocument/2006/relationships/image" Target="../media/image91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3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1.wmf"/><Relationship Id="rId1" Type="http://schemas.openxmlformats.org/officeDocument/2006/relationships/image" Target="../media/image1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755120-71A7-4C7B-9224-2266CC1EFF70}" type="datetimeFigureOut">
              <a:rPr lang="en-US" smtClean="0"/>
              <a:t>9/29/2010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87C314-9779-47D4-AB03-330EF530199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10393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7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8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10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13.bin"/><Relationship Id="rId4" Type="http://schemas.openxmlformats.org/officeDocument/2006/relationships/image" Target="../media/image13.w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oleObject" Target="../embeddings/oleObject14.bin"/><Relationship Id="rId7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15.bin"/><Relationship Id="rId4" Type="http://schemas.openxmlformats.org/officeDocument/2006/relationships/image" Target="../media/image14.w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13" Type="http://schemas.openxmlformats.org/officeDocument/2006/relationships/image" Target="../media/image25.jpeg"/><Relationship Id="rId3" Type="http://schemas.openxmlformats.org/officeDocument/2006/relationships/oleObject" Target="../embeddings/oleObject17.bin"/><Relationship Id="rId7" Type="http://schemas.openxmlformats.org/officeDocument/2006/relationships/image" Target="../media/image19.jpeg"/><Relationship Id="rId12" Type="http://schemas.openxmlformats.org/officeDocument/2006/relationships/image" Target="../media/image24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18.jpeg"/><Relationship Id="rId11" Type="http://schemas.openxmlformats.org/officeDocument/2006/relationships/image" Target="../media/image23.jpeg"/><Relationship Id="rId5" Type="http://schemas.openxmlformats.org/officeDocument/2006/relationships/image" Target="../media/image17.jpeg"/><Relationship Id="rId10" Type="http://schemas.openxmlformats.org/officeDocument/2006/relationships/image" Target="../media/image22.jpeg"/><Relationship Id="rId4" Type="http://schemas.openxmlformats.org/officeDocument/2006/relationships/image" Target="../media/image16.wmf"/><Relationship Id="rId9" Type="http://schemas.openxmlformats.org/officeDocument/2006/relationships/image" Target="../media/image21.jpeg"/><Relationship Id="rId1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27.wmf"/><Relationship Id="rId5" Type="http://schemas.openxmlformats.org/officeDocument/2006/relationships/oleObject" Target="../embeddings/oleObject19.bin"/><Relationship Id="rId4" Type="http://schemas.openxmlformats.org/officeDocument/2006/relationships/image" Target="../media/image16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29.wmf"/><Relationship Id="rId5" Type="http://schemas.openxmlformats.org/officeDocument/2006/relationships/oleObject" Target="../embeddings/oleObject21.bin"/><Relationship Id="rId4" Type="http://schemas.openxmlformats.org/officeDocument/2006/relationships/image" Target="../media/image28.w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4" Type="http://schemas.openxmlformats.org/officeDocument/2006/relationships/image" Target="../media/image30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32.wmf"/><Relationship Id="rId5" Type="http://schemas.openxmlformats.org/officeDocument/2006/relationships/oleObject" Target="../embeddings/oleObject24.bin"/><Relationship Id="rId4" Type="http://schemas.openxmlformats.org/officeDocument/2006/relationships/image" Target="../media/image31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4" Type="http://schemas.openxmlformats.org/officeDocument/2006/relationships/image" Target="../media/image33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35.wmf"/><Relationship Id="rId5" Type="http://schemas.openxmlformats.org/officeDocument/2006/relationships/oleObject" Target="../embeddings/oleObject27.bin"/><Relationship Id="rId4" Type="http://schemas.openxmlformats.org/officeDocument/2006/relationships/image" Target="../media/image34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4" Type="http://schemas.openxmlformats.org/officeDocument/2006/relationships/image" Target="../media/image36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38.wmf"/><Relationship Id="rId5" Type="http://schemas.openxmlformats.org/officeDocument/2006/relationships/oleObject" Target="../embeddings/oleObject30.bin"/><Relationship Id="rId4" Type="http://schemas.openxmlformats.org/officeDocument/2006/relationships/image" Target="../media/image37.wm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wmf"/><Relationship Id="rId3" Type="http://schemas.openxmlformats.org/officeDocument/2006/relationships/oleObject" Target="../embeddings/oleObject31.bin"/><Relationship Id="rId7" Type="http://schemas.openxmlformats.org/officeDocument/2006/relationships/oleObject" Target="../embeddings/oleObject3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40.wmf"/><Relationship Id="rId5" Type="http://schemas.openxmlformats.org/officeDocument/2006/relationships/oleObject" Target="../embeddings/oleObject32.bin"/><Relationship Id="rId4" Type="http://schemas.openxmlformats.org/officeDocument/2006/relationships/image" Target="../media/image39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43.wmf"/><Relationship Id="rId5" Type="http://schemas.openxmlformats.org/officeDocument/2006/relationships/oleObject" Target="../embeddings/oleObject35.bin"/><Relationship Id="rId4" Type="http://schemas.openxmlformats.org/officeDocument/2006/relationships/image" Target="../media/image42.wmf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wmf"/><Relationship Id="rId3" Type="http://schemas.openxmlformats.org/officeDocument/2006/relationships/oleObject" Target="../embeddings/oleObject36.bin"/><Relationship Id="rId7" Type="http://schemas.openxmlformats.org/officeDocument/2006/relationships/oleObject" Target="../embeddings/oleObject3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43.wmf"/><Relationship Id="rId5" Type="http://schemas.openxmlformats.org/officeDocument/2006/relationships/oleObject" Target="../embeddings/oleObject37.bin"/><Relationship Id="rId4" Type="http://schemas.openxmlformats.org/officeDocument/2006/relationships/image" Target="../media/image44.wmf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wmf"/><Relationship Id="rId3" Type="http://schemas.openxmlformats.org/officeDocument/2006/relationships/oleObject" Target="../embeddings/oleObject39.bin"/><Relationship Id="rId7" Type="http://schemas.openxmlformats.org/officeDocument/2006/relationships/oleObject" Target="../embeddings/oleObject4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43.wmf"/><Relationship Id="rId5" Type="http://schemas.openxmlformats.org/officeDocument/2006/relationships/oleObject" Target="../embeddings/oleObject40.bin"/><Relationship Id="rId10" Type="http://schemas.openxmlformats.org/officeDocument/2006/relationships/image" Target="../media/image45.wmf"/><Relationship Id="rId4" Type="http://schemas.openxmlformats.org/officeDocument/2006/relationships/image" Target="../media/image46.wmf"/><Relationship Id="rId9" Type="http://schemas.openxmlformats.org/officeDocument/2006/relationships/oleObject" Target="../embeddings/oleObject42.bin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wmf"/><Relationship Id="rId3" Type="http://schemas.openxmlformats.org/officeDocument/2006/relationships/oleObject" Target="../embeddings/oleObject43.bin"/><Relationship Id="rId7" Type="http://schemas.openxmlformats.org/officeDocument/2006/relationships/oleObject" Target="../embeddings/oleObject45.bin"/><Relationship Id="rId12" Type="http://schemas.openxmlformats.org/officeDocument/2006/relationships/image" Target="../media/image4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43.wmf"/><Relationship Id="rId11" Type="http://schemas.openxmlformats.org/officeDocument/2006/relationships/oleObject" Target="../embeddings/oleObject47.bin"/><Relationship Id="rId5" Type="http://schemas.openxmlformats.org/officeDocument/2006/relationships/oleObject" Target="../embeddings/oleObject44.bin"/><Relationship Id="rId10" Type="http://schemas.openxmlformats.org/officeDocument/2006/relationships/image" Target="../media/image47.wmf"/><Relationship Id="rId4" Type="http://schemas.openxmlformats.org/officeDocument/2006/relationships/image" Target="../media/image48.wmf"/><Relationship Id="rId9" Type="http://schemas.openxmlformats.org/officeDocument/2006/relationships/oleObject" Target="../embeddings/oleObject46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wmf"/><Relationship Id="rId3" Type="http://schemas.openxmlformats.org/officeDocument/2006/relationships/oleObject" Target="../embeddings/oleObject48.bin"/><Relationship Id="rId7" Type="http://schemas.openxmlformats.org/officeDocument/2006/relationships/oleObject" Target="../embeddings/oleObject5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4.vml"/><Relationship Id="rId6" Type="http://schemas.openxmlformats.org/officeDocument/2006/relationships/image" Target="../media/image51.wmf"/><Relationship Id="rId5" Type="http://schemas.openxmlformats.org/officeDocument/2006/relationships/oleObject" Target="../embeddings/oleObject49.bin"/><Relationship Id="rId4" Type="http://schemas.openxmlformats.org/officeDocument/2006/relationships/image" Target="../media/image50.w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5.vml"/><Relationship Id="rId6" Type="http://schemas.openxmlformats.org/officeDocument/2006/relationships/image" Target="../media/image53.wmf"/><Relationship Id="rId5" Type="http://schemas.openxmlformats.org/officeDocument/2006/relationships/oleObject" Target="../embeddings/oleObject52.bin"/><Relationship Id="rId4" Type="http://schemas.openxmlformats.org/officeDocument/2006/relationships/image" Target="../media/image52.w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6.vml"/><Relationship Id="rId4" Type="http://schemas.openxmlformats.org/officeDocument/2006/relationships/image" Target="../media/image54.w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7.vml"/><Relationship Id="rId4" Type="http://schemas.openxmlformats.org/officeDocument/2006/relationships/image" Target="../media/image55.w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8.vml"/><Relationship Id="rId6" Type="http://schemas.openxmlformats.org/officeDocument/2006/relationships/image" Target="../media/image55.wmf"/><Relationship Id="rId5" Type="http://schemas.openxmlformats.org/officeDocument/2006/relationships/oleObject" Target="../embeddings/oleObject56.bin"/><Relationship Id="rId4" Type="http://schemas.openxmlformats.org/officeDocument/2006/relationships/image" Target="../media/image56.w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9.vml"/><Relationship Id="rId6" Type="http://schemas.openxmlformats.org/officeDocument/2006/relationships/image" Target="../media/image59.jpeg"/><Relationship Id="rId5" Type="http://schemas.openxmlformats.org/officeDocument/2006/relationships/image" Target="../media/image58.jpeg"/><Relationship Id="rId4" Type="http://schemas.openxmlformats.org/officeDocument/2006/relationships/image" Target="../media/image57.w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0.vml"/><Relationship Id="rId4" Type="http://schemas.openxmlformats.org/officeDocument/2006/relationships/image" Target="../media/image57.w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1.vml"/><Relationship Id="rId4" Type="http://schemas.openxmlformats.org/officeDocument/2006/relationships/image" Target="../media/image57.w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0.bin"/><Relationship Id="rId7" Type="http://schemas.openxmlformats.org/officeDocument/2006/relationships/image" Target="../media/image6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2.v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7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.wmf"/><Relationship Id="rId4" Type="http://schemas.openxmlformats.org/officeDocument/2006/relationships/oleObject" Target="../embeddings/oleObject2.bin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3.vml"/><Relationship Id="rId4" Type="http://schemas.openxmlformats.org/officeDocument/2006/relationships/image" Target="../media/image30.w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4.vml"/><Relationship Id="rId6" Type="http://schemas.openxmlformats.org/officeDocument/2006/relationships/image" Target="../media/image63.wmf"/><Relationship Id="rId5" Type="http://schemas.openxmlformats.org/officeDocument/2006/relationships/oleObject" Target="../embeddings/oleObject63.bin"/><Relationship Id="rId4" Type="http://schemas.openxmlformats.org/officeDocument/2006/relationships/image" Target="../media/image30.w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5.vml"/><Relationship Id="rId6" Type="http://schemas.openxmlformats.org/officeDocument/2006/relationships/image" Target="../media/image64.wmf"/><Relationship Id="rId5" Type="http://schemas.openxmlformats.org/officeDocument/2006/relationships/oleObject" Target="../embeddings/oleObject65.bin"/><Relationship Id="rId4" Type="http://schemas.openxmlformats.org/officeDocument/2006/relationships/image" Target="../media/image30.w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6.vml"/><Relationship Id="rId4" Type="http://schemas.openxmlformats.org/officeDocument/2006/relationships/image" Target="../media/image65.wm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7.vml"/><Relationship Id="rId6" Type="http://schemas.openxmlformats.org/officeDocument/2006/relationships/image" Target="../media/image67.wmf"/><Relationship Id="rId5" Type="http://schemas.openxmlformats.org/officeDocument/2006/relationships/oleObject" Target="../embeddings/oleObject68.bin"/><Relationship Id="rId4" Type="http://schemas.openxmlformats.org/officeDocument/2006/relationships/image" Target="../media/image66.wmf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8.vml"/><Relationship Id="rId6" Type="http://schemas.openxmlformats.org/officeDocument/2006/relationships/image" Target="../media/image67.wmf"/><Relationship Id="rId5" Type="http://schemas.openxmlformats.org/officeDocument/2006/relationships/oleObject" Target="../embeddings/oleObject70.bin"/><Relationship Id="rId4" Type="http://schemas.openxmlformats.org/officeDocument/2006/relationships/image" Target="../media/image66.wmf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9.vml"/><Relationship Id="rId4" Type="http://schemas.openxmlformats.org/officeDocument/2006/relationships/image" Target="../media/image68.wmf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0.vml"/><Relationship Id="rId6" Type="http://schemas.openxmlformats.org/officeDocument/2006/relationships/image" Target="../media/image70.wmf"/><Relationship Id="rId5" Type="http://schemas.openxmlformats.org/officeDocument/2006/relationships/oleObject" Target="../embeddings/oleObject73.bin"/><Relationship Id="rId4" Type="http://schemas.openxmlformats.org/officeDocument/2006/relationships/image" Target="../media/image69.wmf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4.wmf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1.vml"/><Relationship Id="rId4" Type="http://schemas.openxmlformats.org/officeDocument/2006/relationships/image" Target="../media/image30.wmf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2.vml"/><Relationship Id="rId6" Type="http://schemas.openxmlformats.org/officeDocument/2006/relationships/image" Target="../media/image72.wmf"/><Relationship Id="rId5" Type="http://schemas.openxmlformats.org/officeDocument/2006/relationships/oleObject" Target="../embeddings/oleObject76.bin"/><Relationship Id="rId4" Type="http://schemas.openxmlformats.org/officeDocument/2006/relationships/image" Target="../media/image30.wmf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wmf"/><Relationship Id="rId3" Type="http://schemas.openxmlformats.org/officeDocument/2006/relationships/oleObject" Target="../embeddings/oleObject77.bin"/><Relationship Id="rId7" Type="http://schemas.openxmlformats.org/officeDocument/2006/relationships/oleObject" Target="../embeddings/oleObject7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3.vml"/><Relationship Id="rId6" Type="http://schemas.openxmlformats.org/officeDocument/2006/relationships/image" Target="../media/image72.wmf"/><Relationship Id="rId5" Type="http://schemas.openxmlformats.org/officeDocument/2006/relationships/oleObject" Target="../embeddings/oleObject78.bin"/><Relationship Id="rId4" Type="http://schemas.openxmlformats.org/officeDocument/2006/relationships/image" Target="../media/image30.wmf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4.vml"/><Relationship Id="rId4" Type="http://schemas.openxmlformats.org/officeDocument/2006/relationships/image" Target="../media/image74.wmf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5.vml"/><Relationship Id="rId6" Type="http://schemas.openxmlformats.org/officeDocument/2006/relationships/image" Target="../media/image75.wmf"/><Relationship Id="rId5" Type="http://schemas.openxmlformats.org/officeDocument/2006/relationships/oleObject" Target="../embeddings/oleObject82.bin"/><Relationship Id="rId4" Type="http://schemas.openxmlformats.org/officeDocument/2006/relationships/image" Target="../media/image74.wmf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6.vml"/><Relationship Id="rId6" Type="http://schemas.openxmlformats.org/officeDocument/2006/relationships/image" Target="../media/image76.wmf"/><Relationship Id="rId5" Type="http://schemas.openxmlformats.org/officeDocument/2006/relationships/oleObject" Target="../embeddings/oleObject84.bin"/><Relationship Id="rId4" Type="http://schemas.openxmlformats.org/officeDocument/2006/relationships/image" Target="../media/image74.wmf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7.vml"/><Relationship Id="rId6" Type="http://schemas.openxmlformats.org/officeDocument/2006/relationships/image" Target="../media/image76.wmf"/><Relationship Id="rId5" Type="http://schemas.openxmlformats.org/officeDocument/2006/relationships/oleObject" Target="../embeddings/oleObject86.bin"/><Relationship Id="rId4" Type="http://schemas.openxmlformats.org/officeDocument/2006/relationships/image" Target="../media/image74.wmf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7.bin"/><Relationship Id="rId7" Type="http://schemas.openxmlformats.org/officeDocument/2006/relationships/image" Target="../media/image7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8.vml"/><Relationship Id="rId6" Type="http://schemas.openxmlformats.org/officeDocument/2006/relationships/image" Target="../media/image77.wmf"/><Relationship Id="rId5" Type="http://schemas.openxmlformats.org/officeDocument/2006/relationships/oleObject" Target="../embeddings/oleObject88.bin"/><Relationship Id="rId4" Type="http://schemas.openxmlformats.org/officeDocument/2006/relationships/image" Target="../media/image74.wmf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9.vml"/><Relationship Id="rId6" Type="http://schemas.openxmlformats.org/officeDocument/2006/relationships/image" Target="../media/image79.wmf"/><Relationship Id="rId5" Type="http://schemas.openxmlformats.org/officeDocument/2006/relationships/oleObject" Target="../embeddings/oleObject90.bin"/><Relationship Id="rId4" Type="http://schemas.openxmlformats.org/officeDocument/2006/relationships/image" Target="../media/image74.wmf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0.vml"/><Relationship Id="rId4" Type="http://schemas.openxmlformats.org/officeDocument/2006/relationships/image" Target="../media/image80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3.png"/><Relationship Id="rId4" Type="http://schemas.openxmlformats.org/officeDocument/2006/relationships/image" Target="../media/image6.wmf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1.vml"/><Relationship Id="rId6" Type="http://schemas.openxmlformats.org/officeDocument/2006/relationships/image" Target="../media/image82.wmf"/><Relationship Id="rId5" Type="http://schemas.openxmlformats.org/officeDocument/2006/relationships/oleObject" Target="../embeddings/oleObject93.bin"/><Relationship Id="rId4" Type="http://schemas.openxmlformats.org/officeDocument/2006/relationships/image" Target="../media/image81.wmf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4.bin"/><Relationship Id="rId7" Type="http://schemas.openxmlformats.org/officeDocument/2006/relationships/image" Target="../media/image8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2.vml"/><Relationship Id="rId6" Type="http://schemas.openxmlformats.org/officeDocument/2006/relationships/image" Target="../media/image83.wmf"/><Relationship Id="rId5" Type="http://schemas.openxmlformats.org/officeDocument/2006/relationships/oleObject" Target="../embeddings/oleObject95.bin"/><Relationship Id="rId4" Type="http://schemas.openxmlformats.org/officeDocument/2006/relationships/image" Target="../media/image81.wmf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3.vml"/><Relationship Id="rId5" Type="http://schemas.openxmlformats.org/officeDocument/2006/relationships/image" Target="../media/image85.png"/><Relationship Id="rId4" Type="http://schemas.openxmlformats.org/officeDocument/2006/relationships/image" Target="../media/image81.wmf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wmf"/><Relationship Id="rId3" Type="http://schemas.openxmlformats.org/officeDocument/2006/relationships/oleObject" Target="../embeddings/oleObject97.bin"/><Relationship Id="rId7" Type="http://schemas.openxmlformats.org/officeDocument/2006/relationships/oleObject" Target="../embeddings/oleObject9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4.vml"/><Relationship Id="rId6" Type="http://schemas.openxmlformats.org/officeDocument/2006/relationships/image" Target="../media/image86.wmf"/><Relationship Id="rId5" Type="http://schemas.openxmlformats.org/officeDocument/2006/relationships/oleObject" Target="../embeddings/oleObject98.bin"/><Relationship Id="rId4" Type="http://schemas.openxmlformats.org/officeDocument/2006/relationships/image" Target="../media/image81.wmf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wmf"/><Relationship Id="rId3" Type="http://schemas.openxmlformats.org/officeDocument/2006/relationships/oleObject" Target="../embeddings/oleObject100.bin"/><Relationship Id="rId7" Type="http://schemas.openxmlformats.org/officeDocument/2006/relationships/oleObject" Target="../embeddings/oleObject10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5.vml"/><Relationship Id="rId6" Type="http://schemas.openxmlformats.org/officeDocument/2006/relationships/image" Target="../media/image88.wmf"/><Relationship Id="rId5" Type="http://schemas.openxmlformats.org/officeDocument/2006/relationships/oleObject" Target="../embeddings/oleObject101.bin"/><Relationship Id="rId4" Type="http://schemas.openxmlformats.org/officeDocument/2006/relationships/image" Target="../media/image81.wmf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6.vml"/><Relationship Id="rId6" Type="http://schemas.openxmlformats.org/officeDocument/2006/relationships/image" Target="../media/image91.wmf"/><Relationship Id="rId5" Type="http://schemas.openxmlformats.org/officeDocument/2006/relationships/oleObject" Target="../embeddings/oleObject104.bin"/><Relationship Id="rId4" Type="http://schemas.openxmlformats.org/officeDocument/2006/relationships/image" Target="../media/image90.wmf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7.vml"/><Relationship Id="rId6" Type="http://schemas.openxmlformats.org/officeDocument/2006/relationships/image" Target="../media/image92.wmf"/><Relationship Id="rId5" Type="http://schemas.openxmlformats.org/officeDocument/2006/relationships/oleObject" Target="../embeddings/oleObject106.bin"/><Relationship Id="rId4" Type="http://schemas.openxmlformats.org/officeDocument/2006/relationships/image" Target="../media/image91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600.657: Mesh Processing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Diffusion Flow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Approach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Given a function </a:t>
            </a:r>
            <a:r>
              <a:rPr lang="en-US" i="1" dirty="0" smtClean="0"/>
              <a:t>f</a:t>
            </a:r>
            <a:r>
              <a:rPr lang="en-US" dirty="0" smtClean="0"/>
              <a:t>(</a:t>
            </a:r>
            <a:r>
              <a:rPr lang="en-US" i="1" dirty="0" smtClean="0"/>
              <a:t>p</a:t>
            </a:r>
            <a:r>
              <a:rPr lang="en-US" dirty="0" smtClean="0"/>
              <a:t>), define a family of functions </a:t>
            </a:r>
            <a:r>
              <a:rPr lang="en-US" i="1" dirty="0" err="1" smtClean="0"/>
              <a:t>f</a:t>
            </a:r>
            <a:r>
              <a:rPr lang="en-US" i="1" baseline="-25000" dirty="0" err="1" smtClean="0"/>
              <a:t>t</a:t>
            </a:r>
            <a:r>
              <a:rPr lang="en-US" dirty="0" smtClean="0"/>
              <a:t>(</a:t>
            </a:r>
            <a:r>
              <a:rPr lang="en-US" i="1" dirty="0" smtClean="0"/>
              <a:t>p</a:t>
            </a:r>
            <a:r>
              <a:rPr lang="en-US" dirty="0" smtClean="0"/>
              <a:t>) where: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The function defined at time </a:t>
            </a:r>
            <a:r>
              <a:rPr lang="en-US" i="1" dirty="0" smtClean="0"/>
              <a:t>t</a:t>
            </a:r>
            <a:r>
              <a:rPr lang="en-US" dirty="0" smtClean="0"/>
              <a:t>=0 is the original function.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The change in the function values over time is proportional to the </a:t>
            </a:r>
            <a:r>
              <a:rPr lang="en-US" dirty="0" err="1" smtClean="0"/>
              <a:t>Laplacian</a:t>
            </a:r>
            <a:r>
              <a:rPr lang="en-US" dirty="0" smtClean="0"/>
              <a:t>: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1446265"/>
              </p:ext>
            </p:extLst>
          </p:nvPr>
        </p:nvGraphicFramePr>
        <p:xfrm>
          <a:off x="3363913" y="5105400"/>
          <a:ext cx="2514600" cy="1249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3552" name="Equation" r:id="rId3" imgW="1282680" imgH="634680" progId="Equation.3">
                  <p:embed/>
                </p:oleObj>
              </mc:Choice>
              <mc:Fallback>
                <p:oleObj name="Equation" r:id="rId3" imgW="1282680" imgH="634680" progId="Equation.3">
                  <p:embed/>
                  <p:pic>
                    <p:nvPicPr>
                      <p:cNvPr id="0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63913" y="5105400"/>
                        <a:ext cx="2514600" cy="1249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39827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Diffusion Flow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u="sng" dirty="0" smtClean="0"/>
          </a:p>
          <a:p>
            <a:pPr marL="0" indent="0">
              <a:buNone/>
            </a:pPr>
            <a:endParaRPr lang="en-US" u="sng" dirty="0"/>
          </a:p>
          <a:p>
            <a:pPr marL="0" indent="0">
              <a:buNone/>
            </a:pPr>
            <a:r>
              <a:rPr lang="en-US" u="sng" dirty="0" smtClean="0"/>
              <a:t>Discretizing (Explicit)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The function at time step </a:t>
            </a:r>
            <a:r>
              <a:rPr lang="en-US" dirty="0" smtClean="0">
                <a:sym typeface="Symbol"/>
              </a:rPr>
              <a:t>(</a:t>
            </a:r>
            <a:r>
              <a:rPr lang="en-US" i="1" dirty="0" smtClean="0">
                <a:sym typeface="Symbol"/>
              </a:rPr>
              <a:t>k</a:t>
            </a:r>
            <a:r>
              <a:rPr lang="en-US" dirty="0" smtClean="0">
                <a:sym typeface="Symbol"/>
              </a:rPr>
              <a:t>+1) is set so that the difference between the function at </a:t>
            </a:r>
            <a:r>
              <a:rPr lang="en-US" dirty="0">
                <a:sym typeface="Symbol"/>
              </a:rPr>
              <a:t>(</a:t>
            </a:r>
            <a:r>
              <a:rPr lang="en-US" i="1" dirty="0">
                <a:sym typeface="Symbol"/>
              </a:rPr>
              <a:t>k</a:t>
            </a:r>
            <a:r>
              <a:rPr lang="en-US" dirty="0">
                <a:sym typeface="Symbol"/>
              </a:rPr>
              <a:t>+1) </a:t>
            </a:r>
            <a:r>
              <a:rPr lang="en-US" dirty="0" smtClean="0">
                <a:sym typeface="Symbol"/>
              </a:rPr>
              <a:t> and </a:t>
            </a:r>
            <a:r>
              <a:rPr lang="en-US" i="1" dirty="0" smtClean="0">
                <a:sym typeface="Symbol"/>
              </a:rPr>
              <a:t>k</a:t>
            </a:r>
            <a:r>
              <a:rPr lang="en-US" dirty="0" smtClean="0">
                <a:sym typeface="Symbol"/>
              </a:rPr>
              <a:t> is proportional to the </a:t>
            </a:r>
            <a:r>
              <a:rPr lang="en-US" dirty="0" err="1" smtClean="0">
                <a:sym typeface="Symbol"/>
              </a:rPr>
              <a:t>Laplacian</a:t>
            </a:r>
            <a:r>
              <a:rPr lang="en-US" dirty="0" smtClean="0">
                <a:sym typeface="Symbol"/>
              </a:rPr>
              <a:t> at </a:t>
            </a:r>
            <a:r>
              <a:rPr lang="en-US" i="1" dirty="0" smtClean="0">
                <a:sym typeface="Symbol"/>
              </a:rPr>
              <a:t>k</a:t>
            </a:r>
            <a:r>
              <a:rPr lang="en-US" dirty="0" smtClean="0">
                <a:sym typeface="Symbol"/>
              </a:rPr>
              <a:t>: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1635422"/>
              </p:ext>
            </p:extLst>
          </p:nvPr>
        </p:nvGraphicFramePr>
        <p:xfrm>
          <a:off x="3363913" y="1417638"/>
          <a:ext cx="2514600" cy="1249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594" name="Equation" r:id="rId3" imgW="1282680" imgH="634680" progId="Equation.3">
                  <p:embed/>
                </p:oleObj>
              </mc:Choice>
              <mc:Fallback>
                <p:oleObj name="Equation" r:id="rId3" imgW="1282680" imgH="6346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63913" y="1417638"/>
                        <a:ext cx="2514600" cy="12493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4422557"/>
              </p:ext>
            </p:extLst>
          </p:nvPr>
        </p:nvGraphicFramePr>
        <p:xfrm>
          <a:off x="2335213" y="4879975"/>
          <a:ext cx="4370387" cy="53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595" name="Equation" r:id="rId5" imgW="2006280" imgH="241200" progId="Equation.3">
                  <p:embed/>
                </p:oleObj>
              </mc:Choice>
              <mc:Fallback>
                <p:oleObj name="Equation" r:id="rId5" imgW="2006280" imgH="2412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5213" y="4879975"/>
                        <a:ext cx="4370387" cy="530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67897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Diffusion Flow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u="sng" dirty="0" smtClean="0"/>
          </a:p>
          <a:p>
            <a:pPr marL="0" indent="0">
              <a:buNone/>
            </a:pPr>
            <a:endParaRPr lang="en-US" u="sng" dirty="0"/>
          </a:p>
          <a:p>
            <a:pPr marL="0" indent="0">
              <a:buNone/>
            </a:pPr>
            <a:r>
              <a:rPr lang="en-US" u="sng" dirty="0" smtClean="0"/>
              <a:t>Discretizing (Explicit)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/>
              <a:t>The function at time step </a:t>
            </a:r>
            <a:r>
              <a:rPr lang="en-US" dirty="0">
                <a:sym typeface="Symbol"/>
              </a:rPr>
              <a:t>(</a:t>
            </a:r>
            <a:r>
              <a:rPr lang="en-US" i="1" dirty="0">
                <a:sym typeface="Symbol"/>
              </a:rPr>
              <a:t>k</a:t>
            </a:r>
            <a:r>
              <a:rPr lang="en-US" dirty="0">
                <a:sym typeface="Symbol"/>
              </a:rPr>
              <a:t>+1) is set so that the difference between the function at (</a:t>
            </a:r>
            <a:r>
              <a:rPr lang="en-US" i="1" dirty="0">
                <a:sym typeface="Symbol"/>
              </a:rPr>
              <a:t>k</a:t>
            </a:r>
            <a:r>
              <a:rPr lang="en-US" dirty="0">
                <a:sym typeface="Symbol"/>
              </a:rPr>
              <a:t>+1)  and </a:t>
            </a:r>
            <a:r>
              <a:rPr lang="en-US" i="1" dirty="0">
                <a:sym typeface="Symbol"/>
              </a:rPr>
              <a:t>k</a:t>
            </a:r>
            <a:r>
              <a:rPr lang="en-US" dirty="0">
                <a:sym typeface="Symbol"/>
              </a:rPr>
              <a:t> is proportional to the </a:t>
            </a:r>
            <a:r>
              <a:rPr lang="en-US" dirty="0" err="1">
                <a:sym typeface="Symbol"/>
              </a:rPr>
              <a:t>Laplacian</a:t>
            </a:r>
            <a:r>
              <a:rPr lang="en-US" dirty="0">
                <a:sym typeface="Symbol"/>
              </a:rPr>
              <a:t> at </a:t>
            </a:r>
            <a:r>
              <a:rPr lang="en-US" i="1" dirty="0">
                <a:sym typeface="Symbol"/>
              </a:rPr>
              <a:t>k</a:t>
            </a:r>
            <a:r>
              <a:rPr lang="en-US" dirty="0">
                <a:sym typeface="Symbol"/>
              </a:rPr>
              <a:t>: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7742692"/>
              </p:ext>
            </p:extLst>
          </p:nvPr>
        </p:nvGraphicFramePr>
        <p:xfrm>
          <a:off x="1046163" y="5892800"/>
          <a:ext cx="6969125" cy="58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627" name="Equation" r:id="rId3" imgW="3200400" imgH="266400" progId="Equation.3">
                  <p:embed/>
                </p:oleObj>
              </mc:Choice>
              <mc:Fallback>
                <p:oleObj name="Equation" r:id="rId3" imgW="3200400" imgH="266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6163" y="5892800"/>
                        <a:ext cx="6969125" cy="584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Down Arrow 6"/>
          <p:cNvSpPr/>
          <p:nvPr/>
        </p:nvSpPr>
        <p:spPr>
          <a:xfrm>
            <a:off x="4450596" y="5447655"/>
            <a:ext cx="228600" cy="533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1635422"/>
              </p:ext>
            </p:extLst>
          </p:nvPr>
        </p:nvGraphicFramePr>
        <p:xfrm>
          <a:off x="3363913" y="1417638"/>
          <a:ext cx="2514600" cy="1249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628" name="Equation" r:id="rId5" imgW="1282680" imgH="634680" progId="Equation.3">
                  <p:embed/>
                </p:oleObj>
              </mc:Choice>
              <mc:Fallback>
                <p:oleObj name="Equation" r:id="rId5" imgW="1282680" imgH="63468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63913" y="1417638"/>
                        <a:ext cx="2514600" cy="12493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4422557"/>
              </p:ext>
            </p:extLst>
          </p:nvPr>
        </p:nvGraphicFramePr>
        <p:xfrm>
          <a:off x="2335213" y="4879975"/>
          <a:ext cx="4370387" cy="53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629" name="Equation" r:id="rId7" imgW="2006280" imgH="241200" progId="Equation.3">
                  <p:embed/>
                </p:oleObj>
              </mc:Choice>
              <mc:Fallback>
                <p:oleObj name="Equation" r:id="rId7" imgW="2006280" imgH="2412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5213" y="4879975"/>
                        <a:ext cx="4370387" cy="530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8068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Diffusion Flow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u="sng" dirty="0" smtClean="0"/>
          </a:p>
          <a:p>
            <a:pPr marL="0" indent="0">
              <a:buNone/>
            </a:pPr>
            <a:endParaRPr lang="en-US" u="sng" dirty="0"/>
          </a:p>
          <a:p>
            <a:pPr marL="0" indent="0">
              <a:buNone/>
            </a:pPr>
            <a:r>
              <a:rPr lang="en-US" u="sng" dirty="0" smtClean="0"/>
              <a:t>Discretizing (Implicit)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The function at time step </a:t>
            </a:r>
            <a:r>
              <a:rPr lang="en-US" dirty="0" smtClean="0">
                <a:sym typeface="Symbol"/>
              </a:rPr>
              <a:t>(</a:t>
            </a:r>
            <a:r>
              <a:rPr lang="en-US" i="1" dirty="0" smtClean="0">
                <a:sym typeface="Symbol"/>
              </a:rPr>
              <a:t>k</a:t>
            </a:r>
            <a:r>
              <a:rPr lang="en-US" dirty="0" smtClean="0">
                <a:sym typeface="Symbol"/>
              </a:rPr>
              <a:t>+1) is set so that the difference between the function at </a:t>
            </a:r>
            <a:r>
              <a:rPr lang="en-US" dirty="0">
                <a:sym typeface="Symbol"/>
              </a:rPr>
              <a:t>(</a:t>
            </a:r>
            <a:r>
              <a:rPr lang="en-US" i="1" dirty="0">
                <a:sym typeface="Symbol"/>
              </a:rPr>
              <a:t>k</a:t>
            </a:r>
            <a:r>
              <a:rPr lang="en-US" dirty="0">
                <a:sym typeface="Symbol"/>
              </a:rPr>
              <a:t>+1) </a:t>
            </a:r>
            <a:r>
              <a:rPr lang="en-US" dirty="0" smtClean="0">
                <a:sym typeface="Symbol"/>
              </a:rPr>
              <a:t> and </a:t>
            </a:r>
            <a:r>
              <a:rPr lang="en-US" i="1" dirty="0" smtClean="0">
                <a:sym typeface="Symbol"/>
              </a:rPr>
              <a:t>k</a:t>
            </a:r>
            <a:r>
              <a:rPr lang="en-US" dirty="0" smtClean="0">
                <a:sym typeface="Symbol"/>
              </a:rPr>
              <a:t> is proportional to the </a:t>
            </a:r>
            <a:r>
              <a:rPr lang="en-US" dirty="0" err="1" smtClean="0">
                <a:sym typeface="Symbol"/>
              </a:rPr>
              <a:t>Laplacian</a:t>
            </a:r>
            <a:r>
              <a:rPr lang="en-US" dirty="0" smtClean="0">
                <a:sym typeface="Symbol"/>
              </a:rPr>
              <a:t> at (</a:t>
            </a:r>
            <a:r>
              <a:rPr lang="en-US" i="1" dirty="0" smtClean="0">
                <a:sym typeface="Symbol"/>
              </a:rPr>
              <a:t>k</a:t>
            </a:r>
            <a:r>
              <a:rPr lang="en-US" dirty="0" smtClean="0">
                <a:sym typeface="Symbol"/>
              </a:rPr>
              <a:t>+1):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9991358"/>
              </p:ext>
            </p:extLst>
          </p:nvPr>
        </p:nvGraphicFramePr>
        <p:xfrm>
          <a:off x="2141538" y="4879975"/>
          <a:ext cx="4757737" cy="53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7661" name="Equation" r:id="rId3" imgW="2184120" imgH="241200" progId="Equation.3">
                  <p:embed/>
                </p:oleObj>
              </mc:Choice>
              <mc:Fallback>
                <p:oleObj name="Equation" r:id="rId3" imgW="218412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1538" y="4879975"/>
                        <a:ext cx="4757737" cy="530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1635422"/>
              </p:ext>
            </p:extLst>
          </p:nvPr>
        </p:nvGraphicFramePr>
        <p:xfrm>
          <a:off x="3363913" y="1417638"/>
          <a:ext cx="2514600" cy="1249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7662" name="Equation" r:id="rId5" imgW="1282680" imgH="634680" progId="Equation.3">
                  <p:embed/>
                </p:oleObj>
              </mc:Choice>
              <mc:Fallback>
                <p:oleObj name="Equation" r:id="rId5" imgW="1282680" imgH="63468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63913" y="1417638"/>
                        <a:ext cx="2514600" cy="12493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29402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Diffusion Flow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u="sng" dirty="0" smtClean="0"/>
          </a:p>
          <a:p>
            <a:pPr marL="0" indent="0">
              <a:buNone/>
            </a:pPr>
            <a:endParaRPr lang="en-US" u="sng" dirty="0"/>
          </a:p>
          <a:p>
            <a:pPr marL="0" indent="0">
              <a:buNone/>
            </a:pPr>
            <a:r>
              <a:rPr lang="en-US" u="sng" dirty="0"/>
              <a:t>Discretizing (</a:t>
            </a:r>
            <a:r>
              <a:rPr lang="en-US" u="sng" dirty="0" smtClean="0"/>
              <a:t>Implicit)</a:t>
            </a:r>
            <a:r>
              <a:rPr lang="en-US" dirty="0" smtClean="0"/>
              <a:t>: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The function at time step </a:t>
            </a:r>
            <a:r>
              <a:rPr lang="en-US" dirty="0">
                <a:sym typeface="Symbol"/>
              </a:rPr>
              <a:t>(</a:t>
            </a:r>
            <a:r>
              <a:rPr lang="en-US" i="1" dirty="0">
                <a:sym typeface="Symbol"/>
              </a:rPr>
              <a:t>k</a:t>
            </a:r>
            <a:r>
              <a:rPr lang="en-US" dirty="0">
                <a:sym typeface="Symbol"/>
              </a:rPr>
              <a:t>+1) is set so that the difference between the function at (</a:t>
            </a:r>
            <a:r>
              <a:rPr lang="en-US" i="1" dirty="0">
                <a:sym typeface="Symbol"/>
              </a:rPr>
              <a:t>k</a:t>
            </a:r>
            <a:r>
              <a:rPr lang="en-US" dirty="0">
                <a:sym typeface="Symbol"/>
              </a:rPr>
              <a:t>+1)  and </a:t>
            </a:r>
            <a:r>
              <a:rPr lang="en-US" i="1" dirty="0">
                <a:sym typeface="Symbol"/>
              </a:rPr>
              <a:t>k</a:t>
            </a:r>
            <a:r>
              <a:rPr lang="en-US" dirty="0">
                <a:sym typeface="Symbol"/>
              </a:rPr>
              <a:t> is proportional to the </a:t>
            </a:r>
            <a:r>
              <a:rPr lang="en-US" dirty="0" err="1">
                <a:sym typeface="Symbol"/>
              </a:rPr>
              <a:t>Laplacian</a:t>
            </a:r>
            <a:r>
              <a:rPr lang="en-US" dirty="0">
                <a:sym typeface="Symbol"/>
              </a:rPr>
              <a:t> at (</a:t>
            </a:r>
            <a:r>
              <a:rPr lang="en-US" i="1" dirty="0">
                <a:sym typeface="Symbol"/>
              </a:rPr>
              <a:t>k</a:t>
            </a:r>
            <a:r>
              <a:rPr lang="en-US" dirty="0">
                <a:sym typeface="Symbol"/>
              </a:rPr>
              <a:t>+1):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1698597"/>
              </p:ext>
            </p:extLst>
          </p:nvPr>
        </p:nvGraphicFramePr>
        <p:xfrm>
          <a:off x="795338" y="5892800"/>
          <a:ext cx="7469187" cy="58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8740" name="Equation" r:id="rId3" imgW="3429000" imgH="266400" progId="Equation.3">
                  <p:embed/>
                </p:oleObj>
              </mc:Choice>
              <mc:Fallback>
                <p:oleObj name="Equation" r:id="rId3" imgW="3429000" imgH="266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5338" y="5892800"/>
                        <a:ext cx="7469187" cy="584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Down Arrow 6"/>
          <p:cNvSpPr/>
          <p:nvPr/>
        </p:nvSpPr>
        <p:spPr>
          <a:xfrm>
            <a:off x="4450596" y="5447655"/>
            <a:ext cx="228600" cy="533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1635422"/>
              </p:ext>
            </p:extLst>
          </p:nvPr>
        </p:nvGraphicFramePr>
        <p:xfrm>
          <a:off x="3363913" y="1417638"/>
          <a:ext cx="2514600" cy="1249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8741" name="Equation" r:id="rId5" imgW="1282680" imgH="634680" progId="Equation.3">
                  <p:embed/>
                </p:oleObj>
              </mc:Choice>
              <mc:Fallback>
                <p:oleObj name="Equation" r:id="rId5" imgW="1282680" imgH="63468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63913" y="1417638"/>
                        <a:ext cx="2514600" cy="12493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9991358"/>
              </p:ext>
            </p:extLst>
          </p:nvPr>
        </p:nvGraphicFramePr>
        <p:xfrm>
          <a:off x="2141538" y="4879975"/>
          <a:ext cx="4757737" cy="53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8742" name="Equation" r:id="rId7" imgW="2184120" imgH="241200" progId="Equation.3">
                  <p:embed/>
                </p:oleObj>
              </mc:Choice>
              <mc:Fallback>
                <p:oleObj name="Equation" r:id="rId7" imgW="2184120" imgH="2412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1538" y="4879975"/>
                        <a:ext cx="4757737" cy="530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09796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Mean-Curvature Flow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We can applying this approach to the function giving the position of points on the surface: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to get the smoothed surface </a:t>
            </a:r>
            <a:r>
              <a:rPr lang="en-US" i="1" dirty="0" smtClean="0"/>
              <a:t>S</a:t>
            </a:r>
            <a:r>
              <a:rPr lang="en-US" i="1" baseline="-25000" dirty="0" smtClean="0"/>
              <a:t>t</a:t>
            </a:r>
            <a:r>
              <a:rPr lang="en-US" i="1" dirty="0" smtClean="0"/>
              <a:t> </a:t>
            </a:r>
            <a:r>
              <a:rPr lang="en-US" dirty="0" smtClean="0"/>
              <a:t>at time </a:t>
            </a:r>
            <a:r>
              <a:rPr lang="en-US" i="1" dirty="0" smtClean="0"/>
              <a:t>t</a:t>
            </a:r>
            <a:r>
              <a:rPr lang="en-US" dirty="0" smtClean="0"/>
              <a:t>.</a:t>
            </a:r>
            <a:endParaRPr lang="en-US" baseline="-25000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6828293"/>
              </p:ext>
            </p:extLst>
          </p:nvPr>
        </p:nvGraphicFramePr>
        <p:xfrm>
          <a:off x="3819525" y="2601912"/>
          <a:ext cx="1438275" cy="446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9705" name="Equation" r:id="rId3" imgW="660240" imgH="203040" progId="Equation.3">
                  <p:embed/>
                </p:oleObj>
              </mc:Choice>
              <mc:Fallback>
                <p:oleObj name="Equation" r:id="rId3" imgW="66024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9525" y="2601912"/>
                        <a:ext cx="1438275" cy="446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99684" name="Picture 4" descr="C:\Research\MultigridMesh\RealTimeLB\x64\Release\gargoyle.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5212080"/>
            <a:ext cx="15240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9685" name="Picture 5" descr="C:\Research\MultigridMesh\RealTimeLB\x64\Release\gargoyle.0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611880"/>
            <a:ext cx="15240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9686" name="Picture 6" descr="C:\Research\MultigridMesh\RealTimeLB\x64\Release\gargoyle.1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3611880"/>
            <a:ext cx="15240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9687" name="Picture 7" descr="C:\Research\MultigridMesh\RealTimeLB\x64\Release\gargoyle.2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3611880"/>
            <a:ext cx="15240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9688" name="Picture 8" descr="C:\Research\MultigridMesh\RealTimeLB\x64\Release\gargoyle.3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3611880"/>
            <a:ext cx="15240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9689" name="Picture 9" descr="C:\Research\MultigridMesh\RealTimeLB\x64\Release\gargoyle.4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3611880"/>
            <a:ext cx="15240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9690" name="Picture 10" descr="C:\Research\MultigridMesh\RealTimeLB\x64\Release\gargoyle.5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5212080"/>
            <a:ext cx="15240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9691" name="Picture 11" descr="C:\Research\MultigridMesh\RealTimeLB\x64\Release\gargoyle.6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5212080"/>
            <a:ext cx="15240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9692" name="Picture 12" descr="C:\Research\MultigridMesh\RealTimeLB\x64\Release\gargoyle.7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5212080"/>
            <a:ext cx="15240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9693" name="Picture 13" descr="C:\Research\MultigridMesh\RealTimeLB\x64\Release\gargoyle.8.jp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5212080"/>
            <a:ext cx="15240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974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Mean-Curvature Flow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We can applying this approach to the function giving the position of points on the surface: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to get the smoothed surface </a:t>
            </a:r>
            <a:r>
              <a:rPr lang="en-US" i="1" dirty="0" smtClean="0"/>
              <a:t>S</a:t>
            </a:r>
            <a:r>
              <a:rPr lang="en-US" i="1" baseline="-25000" dirty="0" smtClean="0"/>
              <a:t>t</a:t>
            </a:r>
            <a:r>
              <a:rPr lang="en-US" i="1" dirty="0" smtClean="0"/>
              <a:t> </a:t>
            </a:r>
            <a:r>
              <a:rPr lang="en-US" dirty="0" smtClean="0"/>
              <a:t>at time </a:t>
            </a:r>
            <a:r>
              <a:rPr lang="en-US" i="1" dirty="0" smtClean="0"/>
              <a:t>t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u="sng" dirty="0" smtClean="0"/>
              <a:t>Note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Since the surface is evolving with time, we also update the Laplace operator at each time step.</a:t>
            </a: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3472958"/>
              </p:ext>
            </p:extLst>
          </p:nvPr>
        </p:nvGraphicFramePr>
        <p:xfrm>
          <a:off x="3819525" y="2601912"/>
          <a:ext cx="1438275" cy="446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1757" name="Equation" r:id="rId3" imgW="660240" imgH="203040" progId="Equation.3">
                  <p:embed/>
                </p:oleObj>
              </mc:Choice>
              <mc:Fallback>
                <p:oleObj name="Equation" r:id="rId3" imgW="66024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9525" y="2601912"/>
                        <a:ext cx="1438275" cy="446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527334"/>
              </p:ext>
            </p:extLst>
          </p:nvPr>
        </p:nvGraphicFramePr>
        <p:xfrm>
          <a:off x="3338513" y="5410200"/>
          <a:ext cx="2565400" cy="1249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1758" name="Equation" r:id="rId5" imgW="1307880" imgH="634680" progId="Equation.3">
                  <p:embed/>
                </p:oleObj>
              </mc:Choice>
              <mc:Fallback>
                <p:oleObj name="Equation" r:id="rId5" imgW="1307880" imgH="63468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38513" y="5410200"/>
                        <a:ext cx="2565400" cy="1249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36104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Mean-Curvature Flow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Using the fact that the </a:t>
            </a:r>
            <a:r>
              <a:rPr lang="en-US" dirty="0" err="1" smtClean="0"/>
              <a:t>Laplacian</a:t>
            </a:r>
            <a:r>
              <a:rPr lang="en-US" dirty="0" smtClean="0"/>
              <a:t> of this function is the mean curvature vector: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this surface flow evolves points by moving them in the direction of the normal, by a value proportional to the mean-curvature: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493233"/>
              </p:ext>
            </p:extLst>
          </p:nvPr>
        </p:nvGraphicFramePr>
        <p:xfrm>
          <a:off x="3124200" y="4572000"/>
          <a:ext cx="2838450" cy="77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0731" name="Equation" r:id="rId3" imgW="1447560" imgH="393480" progId="Equation.3">
                  <p:embed/>
                </p:oleObj>
              </mc:Choice>
              <mc:Fallback>
                <p:oleObj name="Equation" r:id="rId3" imgW="1447560" imgH="39348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200" y="4572000"/>
                        <a:ext cx="2838450" cy="774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4183890"/>
              </p:ext>
            </p:extLst>
          </p:nvPr>
        </p:nvGraphicFramePr>
        <p:xfrm>
          <a:off x="3360738" y="2590800"/>
          <a:ext cx="2278062" cy="5789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0732" name="Equation" r:id="rId5" imgW="901440" imgH="228600" progId="Equation.3">
                  <p:embed/>
                </p:oleObj>
              </mc:Choice>
              <mc:Fallback>
                <p:oleObj name="Equation" r:id="rId5" imgW="901440" imgH="2286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60738" y="2590800"/>
                        <a:ext cx="2278062" cy="57897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41998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Review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Diffusion Flow</a:t>
            </a:r>
          </a:p>
          <a:p>
            <a:r>
              <a:rPr lang="en-US" dirty="0" smtClean="0"/>
              <a:t>Fairing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Signal Processing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64051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Alternative Derivation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Given a function </a:t>
            </a:r>
            <a:r>
              <a:rPr lang="en-US" i="1" dirty="0"/>
              <a:t>f</a:t>
            </a:r>
            <a:r>
              <a:rPr lang="en-US" dirty="0"/>
              <a:t> on a surface </a:t>
            </a:r>
            <a:r>
              <a:rPr lang="en-US" i="1" dirty="0"/>
              <a:t>S</a:t>
            </a:r>
            <a:r>
              <a:rPr lang="en-US" dirty="0"/>
              <a:t>, we can measure the </a:t>
            </a:r>
            <a:r>
              <a:rPr lang="en-US" dirty="0" err="1"/>
              <a:t>Dirichlet</a:t>
            </a:r>
            <a:r>
              <a:rPr lang="en-US" dirty="0"/>
              <a:t> Energy of the surface as the sum of gradient magnitudes:</a:t>
            </a: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3518681"/>
              </p:ext>
            </p:extLst>
          </p:nvPr>
        </p:nvGraphicFramePr>
        <p:xfrm>
          <a:off x="3186113" y="3124200"/>
          <a:ext cx="2763837" cy="77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42" name="Equation" r:id="rId3" imgW="1409400" imgH="393480" progId="Equation.3">
                  <p:embed/>
                </p:oleObj>
              </mc:Choice>
              <mc:Fallback>
                <p:oleObj name="Equation" r:id="rId3" imgW="1409400" imgH="39348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86113" y="3124200"/>
                        <a:ext cx="2763837" cy="774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08182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</a:p>
          <a:p>
            <a:r>
              <a:rPr lang="en-US" dirty="0" smtClean="0"/>
              <a:t>Diffusion Flow</a:t>
            </a:r>
          </a:p>
          <a:p>
            <a:r>
              <a:rPr lang="en-US" dirty="0" smtClean="0"/>
              <a:t>Fairing</a:t>
            </a:r>
          </a:p>
          <a:p>
            <a:r>
              <a:rPr lang="en-US" dirty="0" smtClean="0"/>
              <a:t>Signal Processing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140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Alternative Derivation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Given a function </a:t>
            </a:r>
            <a:r>
              <a:rPr lang="en-US" i="1" dirty="0" smtClean="0"/>
              <a:t>f</a:t>
            </a:r>
            <a:r>
              <a:rPr lang="en-US" dirty="0" smtClean="0"/>
              <a:t> on a surface </a:t>
            </a:r>
            <a:r>
              <a:rPr lang="en-US" i="1" dirty="0" smtClean="0"/>
              <a:t>S</a:t>
            </a:r>
            <a:r>
              <a:rPr lang="en-US" dirty="0" smtClean="0"/>
              <a:t>, we can measure the </a:t>
            </a:r>
            <a:r>
              <a:rPr lang="en-US" dirty="0" err="1" smtClean="0"/>
              <a:t>Dirichlet</a:t>
            </a:r>
            <a:r>
              <a:rPr lang="en-US" dirty="0" smtClean="0"/>
              <a:t> Energy of the surface as the sum of gradient magnitudes: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Given such an energy, we can try to evolve </a:t>
            </a:r>
            <a:r>
              <a:rPr lang="en-US" i="1" dirty="0" smtClean="0"/>
              <a:t>f</a:t>
            </a:r>
            <a:r>
              <a:rPr lang="en-US" dirty="0" smtClean="0"/>
              <a:t> so as to minimize the energy: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where </a:t>
            </a:r>
            <a:r>
              <a:rPr lang="en-US" dirty="0" smtClean="0">
                <a:sym typeface="Symbol"/>
              </a:rPr>
              <a:t>(</a:t>
            </a:r>
            <a:r>
              <a:rPr lang="en-US" i="1" dirty="0" smtClean="0">
                <a:sym typeface="Symbol"/>
              </a:rPr>
              <a:t>p</a:t>
            </a:r>
            <a:r>
              <a:rPr lang="en-US" dirty="0" smtClean="0">
                <a:sym typeface="Symbol"/>
              </a:rPr>
              <a:t>) is an offset function that is zero on the boundary of </a:t>
            </a:r>
            <a:r>
              <a:rPr lang="en-US" i="1" dirty="0" smtClean="0">
                <a:sym typeface="Symbol"/>
              </a:rPr>
              <a:t>S</a:t>
            </a:r>
            <a:r>
              <a:rPr lang="en-US" dirty="0" smtClean="0">
                <a:sym typeface="Symbol"/>
              </a:rPr>
              <a:t>, corresponding to the “gradient” of the energy. </a:t>
            </a:r>
            <a:endParaRPr lang="en-US" dirty="0" smtClean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3518681"/>
              </p:ext>
            </p:extLst>
          </p:nvPr>
        </p:nvGraphicFramePr>
        <p:xfrm>
          <a:off x="3186113" y="3124200"/>
          <a:ext cx="2763837" cy="77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30" name="Equation" r:id="rId3" imgW="1409400" imgH="393480" progId="Equation.3">
                  <p:embed/>
                </p:oleObj>
              </mc:Choice>
              <mc:Fallback>
                <p:oleObj name="Equation" r:id="rId3" imgW="1409400" imgH="39348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86113" y="3124200"/>
                        <a:ext cx="2763837" cy="774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3630484"/>
              </p:ext>
            </p:extLst>
          </p:nvPr>
        </p:nvGraphicFramePr>
        <p:xfrm>
          <a:off x="3076575" y="4752975"/>
          <a:ext cx="2998788" cy="468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31" name="Equation" r:id="rId5" imgW="1307880" imgH="203040" progId="Equation.3">
                  <p:embed/>
                </p:oleObj>
              </mc:Choice>
              <mc:Fallback>
                <p:oleObj name="Equation" r:id="rId5" imgW="1307880" imgH="20304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76575" y="4752975"/>
                        <a:ext cx="2998788" cy="468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84565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Alternative Derivation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dirty="0"/>
              <a:t>gradient of a function </a:t>
            </a:r>
            <a:r>
              <a:rPr lang="en-US" i="1" dirty="0"/>
              <a:t>h</a:t>
            </a:r>
            <a:r>
              <a:rPr lang="en-US" dirty="0"/>
              <a:t> at </a:t>
            </a:r>
            <a:r>
              <a:rPr lang="en-US" i="1" dirty="0"/>
              <a:t>p </a:t>
            </a:r>
            <a:r>
              <a:rPr lang="en-US" dirty="0"/>
              <a:t>is the vector </a:t>
            </a:r>
            <a:r>
              <a:rPr lang="en-US" i="1" dirty="0">
                <a:sym typeface="Symbol"/>
              </a:rPr>
              <a:t>v</a:t>
            </a:r>
            <a:r>
              <a:rPr lang="en-US" dirty="0">
                <a:sym typeface="Symbol"/>
              </a:rPr>
              <a:t> </a:t>
            </a:r>
            <a:r>
              <a:rPr lang="en-US" dirty="0"/>
              <a:t>such that the change of </a:t>
            </a:r>
            <a:r>
              <a:rPr lang="en-US" i="1" dirty="0"/>
              <a:t>h</a:t>
            </a:r>
            <a:r>
              <a:rPr lang="en-US" dirty="0"/>
              <a:t> in any direction </a:t>
            </a:r>
            <a:r>
              <a:rPr lang="en-US" i="1" dirty="0"/>
              <a:t>w</a:t>
            </a:r>
            <a:r>
              <a:rPr lang="en-US" dirty="0"/>
              <a:t> is:</a:t>
            </a:r>
          </a:p>
          <a:p>
            <a:pPr marL="0" indent="0">
              <a:buNone/>
            </a:pPr>
            <a:endParaRPr lang="en-US" dirty="0" smtClean="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87542541"/>
              </p:ext>
            </p:extLst>
          </p:nvPr>
        </p:nvGraphicFramePr>
        <p:xfrm>
          <a:off x="2836863" y="2590800"/>
          <a:ext cx="3436937" cy="77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868" name="Equation" r:id="rId3" imgW="1752480" imgH="393480" progId="Equation.3">
                  <p:embed/>
                </p:oleObj>
              </mc:Choice>
              <mc:Fallback>
                <p:oleObj name="Equation" r:id="rId3" imgW="1752480" imgH="39348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36863" y="2590800"/>
                        <a:ext cx="3436937" cy="774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38137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Alternative Derivation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The gradient of a function </a:t>
            </a:r>
            <a:r>
              <a:rPr lang="en-US" i="1" dirty="0"/>
              <a:t>h</a:t>
            </a:r>
            <a:r>
              <a:rPr lang="en-US" dirty="0" smtClean="0"/>
              <a:t> at </a:t>
            </a:r>
            <a:r>
              <a:rPr lang="en-US" i="1" dirty="0" smtClean="0"/>
              <a:t>p </a:t>
            </a:r>
            <a:r>
              <a:rPr lang="en-US" dirty="0" smtClean="0"/>
              <a:t>is the vector </a:t>
            </a:r>
            <a:r>
              <a:rPr lang="en-US" i="1" dirty="0" smtClean="0">
                <a:sym typeface="Symbol"/>
              </a:rPr>
              <a:t>v</a:t>
            </a:r>
            <a:r>
              <a:rPr lang="en-US" dirty="0" smtClean="0">
                <a:sym typeface="Symbol"/>
              </a:rPr>
              <a:t> </a:t>
            </a:r>
            <a:r>
              <a:rPr lang="en-US" dirty="0" smtClean="0"/>
              <a:t>such that the change of </a:t>
            </a:r>
            <a:r>
              <a:rPr lang="en-US" i="1" dirty="0" smtClean="0"/>
              <a:t>h</a:t>
            </a:r>
            <a:r>
              <a:rPr lang="en-US" dirty="0" smtClean="0"/>
              <a:t> in any direction </a:t>
            </a:r>
            <a:r>
              <a:rPr lang="en-US" i="1" dirty="0" smtClean="0"/>
              <a:t>w</a:t>
            </a:r>
            <a:r>
              <a:rPr lang="en-US" dirty="0" smtClean="0"/>
              <a:t> is: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In our context, the “gradient” of the energy </a:t>
            </a:r>
            <a:r>
              <a:rPr lang="en-US" i="1" dirty="0" smtClean="0"/>
              <a:t>E</a:t>
            </a:r>
            <a:r>
              <a:rPr lang="en-US" dirty="0" smtClean="0"/>
              <a:t> at </a:t>
            </a:r>
            <a:r>
              <a:rPr lang="en-US" i="1" dirty="0" smtClean="0"/>
              <a:t>f</a:t>
            </a:r>
            <a:r>
              <a:rPr lang="en-US" dirty="0" smtClean="0"/>
              <a:t> is the function(al) </a:t>
            </a:r>
            <a:r>
              <a:rPr lang="en-US" dirty="0" smtClean="0">
                <a:sym typeface="Symbol"/>
              </a:rPr>
              <a:t></a:t>
            </a:r>
            <a:r>
              <a:rPr lang="en-US" dirty="0" smtClean="0"/>
              <a:t> such that the change of </a:t>
            </a:r>
            <a:r>
              <a:rPr lang="en-US" i="1" dirty="0" smtClean="0"/>
              <a:t>E</a:t>
            </a:r>
            <a:r>
              <a:rPr lang="en-US" dirty="0" smtClean="0"/>
              <a:t> in any direction </a:t>
            </a:r>
            <a:r>
              <a:rPr lang="en-US" i="1" dirty="0" smtClean="0">
                <a:sym typeface="Symbol"/>
              </a:rPr>
              <a:t></a:t>
            </a:r>
            <a:r>
              <a:rPr lang="en-US" dirty="0" smtClean="0"/>
              <a:t> is for all </a:t>
            </a:r>
            <a:r>
              <a:rPr lang="en-US" i="1" dirty="0">
                <a:sym typeface="Symbol"/>
              </a:rPr>
              <a:t></a:t>
            </a:r>
            <a:r>
              <a:rPr lang="en-US" dirty="0" smtClean="0"/>
              <a:t> that are zero on the boundary:</a:t>
            </a:r>
          </a:p>
          <a:p>
            <a:pPr marL="0" indent="0">
              <a:buNone/>
            </a:pPr>
            <a:endParaRPr lang="en-US" dirty="0" smtClean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2316933"/>
              </p:ext>
            </p:extLst>
          </p:nvPr>
        </p:nvGraphicFramePr>
        <p:xfrm>
          <a:off x="2817813" y="5145088"/>
          <a:ext cx="3532187" cy="874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907" name="Equation" r:id="rId3" imgW="1803240" imgH="444240" progId="Equation.3">
                  <p:embed/>
                </p:oleObj>
              </mc:Choice>
              <mc:Fallback>
                <p:oleObj name="Equation" r:id="rId3" imgW="1803240" imgH="4442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7813" y="5145088"/>
                        <a:ext cx="3532187" cy="874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87542541"/>
              </p:ext>
            </p:extLst>
          </p:nvPr>
        </p:nvGraphicFramePr>
        <p:xfrm>
          <a:off x="2836863" y="2590800"/>
          <a:ext cx="3436937" cy="77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908" name="Equation" r:id="rId5" imgW="1752480" imgH="393480" progId="Equation.3">
                  <p:embed/>
                </p:oleObj>
              </mc:Choice>
              <mc:Fallback>
                <p:oleObj name="Equation" r:id="rId5" imgW="1752480" imgH="39348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36863" y="2590800"/>
                        <a:ext cx="3436937" cy="774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06338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Alternative Derivation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Expanding, we get: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3597293"/>
              </p:ext>
            </p:extLst>
          </p:nvPr>
        </p:nvGraphicFramePr>
        <p:xfrm>
          <a:off x="1327150" y="2133600"/>
          <a:ext cx="7042150" cy="154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910" name="Equation" r:id="rId3" imgW="3593880" imgH="787320" progId="Equation.3">
                  <p:embed/>
                </p:oleObj>
              </mc:Choice>
              <mc:Fallback>
                <p:oleObj name="Equation" r:id="rId3" imgW="3593880" imgH="7873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27150" y="2133600"/>
                        <a:ext cx="7042150" cy="1549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44337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Alternative Derivation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Expanding, we get: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Thus, we get: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5331310"/>
              </p:ext>
            </p:extLst>
          </p:nvPr>
        </p:nvGraphicFramePr>
        <p:xfrm>
          <a:off x="977900" y="4573588"/>
          <a:ext cx="7291388" cy="1751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966" name="Equation" r:id="rId3" imgW="3720960" imgH="888840" progId="Equation.3">
                  <p:embed/>
                </p:oleObj>
              </mc:Choice>
              <mc:Fallback>
                <p:oleObj name="Equation" r:id="rId3" imgW="3720960" imgH="88884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7900" y="4573588"/>
                        <a:ext cx="7291388" cy="17510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3597293"/>
              </p:ext>
            </p:extLst>
          </p:nvPr>
        </p:nvGraphicFramePr>
        <p:xfrm>
          <a:off x="1327150" y="2133600"/>
          <a:ext cx="7042150" cy="154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967" name="Equation" r:id="rId5" imgW="3593880" imgH="787320" progId="Equation.3">
                  <p:embed/>
                </p:oleObj>
              </mc:Choice>
              <mc:Fallback>
                <p:oleObj name="Equation" r:id="rId5" imgW="3593880" imgH="78732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27150" y="2133600"/>
                        <a:ext cx="7042150" cy="1549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52293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Alternative Derivation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u="sng" dirty="0" smtClean="0"/>
              <a:t>Goal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Recall that we would like to express the change in energy as: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so we seek a function(al) </a:t>
            </a:r>
            <a:r>
              <a:rPr lang="en-US" dirty="0" smtClean="0">
                <a:sym typeface="Symbol"/>
              </a:rPr>
              <a:t> such that: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6042193"/>
              </p:ext>
            </p:extLst>
          </p:nvPr>
        </p:nvGraphicFramePr>
        <p:xfrm>
          <a:off x="2147888" y="1271588"/>
          <a:ext cx="4951412" cy="874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015" name="Equation" r:id="rId3" imgW="2527200" imgH="444240" progId="Equation.3">
                  <p:embed/>
                </p:oleObj>
              </mc:Choice>
              <mc:Fallback>
                <p:oleObj name="Equation" r:id="rId3" imgW="252720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7888" y="1271588"/>
                        <a:ext cx="4951412" cy="874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9223300"/>
              </p:ext>
            </p:extLst>
          </p:nvPr>
        </p:nvGraphicFramePr>
        <p:xfrm>
          <a:off x="2816225" y="3810000"/>
          <a:ext cx="3533775" cy="874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016" name="Equation" r:id="rId5" imgW="1803240" imgH="444240" progId="Equation.3">
                  <p:embed/>
                </p:oleObj>
              </mc:Choice>
              <mc:Fallback>
                <p:oleObj name="Equation" r:id="rId5" imgW="1803240" imgH="44424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6225" y="3810000"/>
                        <a:ext cx="3533775" cy="874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04359967"/>
              </p:ext>
            </p:extLst>
          </p:nvPr>
        </p:nvGraphicFramePr>
        <p:xfrm>
          <a:off x="2825750" y="5270500"/>
          <a:ext cx="3059113" cy="749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017" name="Equation" r:id="rId7" imgW="1562040" imgH="380880" progId="Equation.3">
                  <p:embed/>
                </p:oleObj>
              </mc:Choice>
              <mc:Fallback>
                <p:oleObj name="Equation" r:id="rId7" imgW="1562040" imgH="38088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25750" y="5270500"/>
                        <a:ext cx="3059113" cy="749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68112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Alternative Derivation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Using the product rule, we have:</a:t>
            </a:r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7780153"/>
              </p:ext>
            </p:extLst>
          </p:nvPr>
        </p:nvGraphicFramePr>
        <p:xfrm>
          <a:off x="2506663" y="2743200"/>
          <a:ext cx="4154487" cy="500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000" name="Equation" r:id="rId3" imgW="2120760" imgH="253800" progId="Equation.3">
                  <p:embed/>
                </p:oleObj>
              </mc:Choice>
              <mc:Fallback>
                <p:oleObj name="Equation" r:id="rId3" imgW="212076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6663" y="2743200"/>
                        <a:ext cx="4154487" cy="500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4455679"/>
              </p:ext>
            </p:extLst>
          </p:nvPr>
        </p:nvGraphicFramePr>
        <p:xfrm>
          <a:off x="2147888" y="1271588"/>
          <a:ext cx="4951412" cy="874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001" name="Equation" r:id="rId5" imgW="2527200" imgH="444240" progId="Equation.3">
                  <p:embed/>
                </p:oleObj>
              </mc:Choice>
              <mc:Fallback>
                <p:oleObj name="Equation" r:id="rId5" imgW="2527200" imgH="4442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7888" y="1271588"/>
                        <a:ext cx="4951412" cy="874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25825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Alternative Derivation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Using the product rule, we have: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giving:</a:t>
            </a:r>
            <a:endParaRPr lang="en-US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8437433"/>
              </p:ext>
            </p:extLst>
          </p:nvPr>
        </p:nvGraphicFramePr>
        <p:xfrm>
          <a:off x="1739900" y="3746500"/>
          <a:ext cx="5648325" cy="749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042" name="Equation" r:id="rId3" imgW="2882880" imgH="380880" progId="Equation.3">
                  <p:embed/>
                </p:oleObj>
              </mc:Choice>
              <mc:Fallback>
                <p:oleObj name="Equation" r:id="rId3" imgW="2882880" imgH="38088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39900" y="3746500"/>
                        <a:ext cx="5648325" cy="749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4455679"/>
              </p:ext>
            </p:extLst>
          </p:nvPr>
        </p:nvGraphicFramePr>
        <p:xfrm>
          <a:off x="2147888" y="1271588"/>
          <a:ext cx="4951412" cy="874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043" name="Equation" r:id="rId5" imgW="2527200" imgH="444240" progId="Equation.3">
                  <p:embed/>
                </p:oleObj>
              </mc:Choice>
              <mc:Fallback>
                <p:oleObj name="Equation" r:id="rId5" imgW="2527200" imgH="4442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7888" y="1271588"/>
                        <a:ext cx="4951412" cy="874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7780153"/>
              </p:ext>
            </p:extLst>
          </p:nvPr>
        </p:nvGraphicFramePr>
        <p:xfrm>
          <a:off x="2506663" y="2743200"/>
          <a:ext cx="4154487" cy="500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044" name="Equation" r:id="rId7" imgW="2120760" imgH="253800" progId="Equation.3">
                  <p:embed/>
                </p:oleObj>
              </mc:Choice>
              <mc:Fallback>
                <p:oleObj name="Equation" r:id="rId7" imgW="2120760" imgH="2538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6663" y="2743200"/>
                        <a:ext cx="4154487" cy="500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0118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Alternative Derivation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Using the product rule, we have: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giving: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Transforming to a boundary integral gives:</a:t>
            </a:r>
            <a:endParaRPr lang="en-US" dirty="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9972592"/>
              </p:ext>
            </p:extLst>
          </p:nvPr>
        </p:nvGraphicFramePr>
        <p:xfrm>
          <a:off x="2085975" y="4953000"/>
          <a:ext cx="4953000" cy="749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078" name="Equation" r:id="rId3" imgW="2527200" imgH="380880" progId="Equation.3">
                  <p:embed/>
                </p:oleObj>
              </mc:Choice>
              <mc:Fallback>
                <p:oleObj name="Equation" r:id="rId3" imgW="2527200" imgH="38088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85975" y="4953000"/>
                        <a:ext cx="4953000" cy="749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4455679"/>
              </p:ext>
            </p:extLst>
          </p:nvPr>
        </p:nvGraphicFramePr>
        <p:xfrm>
          <a:off x="2147888" y="1271588"/>
          <a:ext cx="4951412" cy="874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079" name="Equation" r:id="rId5" imgW="2527200" imgH="444240" progId="Equation.3">
                  <p:embed/>
                </p:oleObj>
              </mc:Choice>
              <mc:Fallback>
                <p:oleObj name="Equation" r:id="rId5" imgW="2527200" imgH="4442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7888" y="1271588"/>
                        <a:ext cx="4951412" cy="874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8437433"/>
              </p:ext>
            </p:extLst>
          </p:nvPr>
        </p:nvGraphicFramePr>
        <p:xfrm>
          <a:off x="1739900" y="3746500"/>
          <a:ext cx="5648325" cy="749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080" name="Equation" r:id="rId7" imgW="2882880" imgH="380880" progId="Equation.3">
                  <p:embed/>
                </p:oleObj>
              </mc:Choice>
              <mc:Fallback>
                <p:oleObj name="Equation" r:id="rId7" imgW="2882880" imgH="38088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39900" y="3746500"/>
                        <a:ext cx="5648325" cy="749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7780153"/>
              </p:ext>
            </p:extLst>
          </p:nvPr>
        </p:nvGraphicFramePr>
        <p:xfrm>
          <a:off x="2506663" y="2743200"/>
          <a:ext cx="4154487" cy="500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081" name="Equation" r:id="rId9" imgW="2120900" imgH="254000" progId="Equation.3">
                  <p:embed/>
                </p:oleObj>
              </mc:Choice>
              <mc:Fallback>
                <p:oleObj name="Equation" r:id="rId9" imgW="2120900" imgH="25400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6663" y="2743200"/>
                        <a:ext cx="4154487" cy="500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94492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Alternative Derivation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Using the product rule, we have: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giving: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Transforming to a boundary integral gives: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but since </a:t>
            </a:r>
            <a:r>
              <a:rPr lang="en-US" i="1" dirty="0" smtClean="0"/>
              <a:t>g</a:t>
            </a:r>
            <a:r>
              <a:rPr lang="en-US" dirty="0" smtClean="0"/>
              <a:t> is zero on the boundary, we have:</a:t>
            </a:r>
            <a:endParaRPr lang="en-US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0967928"/>
              </p:ext>
            </p:extLst>
          </p:nvPr>
        </p:nvGraphicFramePr>
        <p:xfrm>
          <a:off x="2673350" y="6096000"/>
          <a:ext cx="3883025" cy="749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09" name="Equation" r:id="rId3" imgW="1981080" imgH="380880" progId="Equation.3">
                  <p:embed/>
                </p:oleObj>
              </mc:Choice>
              <mc:Fallback>
                <p:oleObj name="Equation" r:id="rId3" imgW="1981080" imgH="38088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73350" y="6096000"/>
                        <a:ext cx="3883025" cy="749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4455679"/>
              </p:ext>
            </p:extLst>
          </p:nvPr>
        </p:nvGraphicFramePr>
        <p:xfrm>
          <a:off x="2147888" y="1271588"/>
          <a:ext cx="4951412" cy="874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10" name="Equation" r:id="rId5" imgW="2527200" imgH="444240" progId="Equation.3">
                  <p:embed/>
                </p:oleObj>
              </mc:Choice>
              <mc:Fallback>
                <p:oleObj name="Equation" r:id="rId5" imgW="2527200" imgH="4442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7888" y="1271588"/>
                        <a:ext cx="4951412" cy="874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9972592"/>
              </p:ext>
            </p:extLst>
          </p:nvPr>
        </p:nvGraphicFramePr>
        <p:xfrm>
          <a:off x="2085975" y="4953000"/>
          <a:ext cx="4953000" cy="749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11" name="Equation" r:id="rId7" imgW="2527200" imgH="380880" progId="Equation.3">
                  <p:embed/>
                </p:oleObj>
              </mc:Choice>
              <mc:Fallback>
                <p:oleObj name="Equation" r:id="rId7" imgW="2527200" imgH="38088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85975" y="4953000"/>
                        <a:ext cx="4953000" cy="749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8437433"/>
              </p:ext>
            </p:extLst>
          </p:nvPr>
        </p:nvGraphicFramePr>
        <p:xfrm>
          <a:off x="1739900" y="3746500"/>
          <a:ext cx="5648325" cy="749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12" name="Equation" r:id="rId9" imgW="2882900" imgH="381000" progId="Equation.3">
                  <p:embed/>
                </p:oleObj>
              </mc:Choice>
              <mc:Fallback>
                <p:oleObj name="Equation" r:id="rId9" imgW="2882900" imgH="38100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39900" y="3746500"/>
                        <a:ext cx="5648325" cy="749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7780153"/>
              </p:ext>
            </p:extLst>
          </p:nvPr>
        </p:nvGraphicFramePr>
        <p:xfrm>
          <a:off x="2506663" y="2743200"/>
          <a:ext cx="4154487" cy="500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13" name="Equation" r:id="rId11" imgW="2120900" imgH="254000" progId="Equation.3">
                  <p:embed/>
                </p:oleObj>
              </mc:Choice>
              <mc:Fallback>
                <p:oleObj name="Equation" r:id="rId11" imgW="2120900" imgH="25400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6663" y="2743200"/>
                        <a:ext cx="4154487" cy="500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72707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Recall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The Laplace operator measures the divergence of the gradient of a function about a point.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0157292"/>
              </p:ext>
            </p:extLst>
          </p:nvPr>
        </p:nvGraphicFramePr>
        <p:xfrm>
          <a:off x="3048000" y="3200400"/>
          <a:ext cx="3005874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2764" name="Equation" r:id="rId3" imgW="1130040" imgH="228600" progId="Equation.3">
                  <p:embed/>
                </p:oleObj>
              </mc:Choice>
              <mc:Fallback>
                <p:oleObj name="Equation" r:id="rId3" imgW="11300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0" y="3200400"/>
                        <a:ext cx="3005874" cy="60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29405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Alternative Derivation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Putting this together, we get: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so that the “gradient” of the </a:t>
            </a:r>
            <a:r>
              <a:rPr lang="en-US" dirty="0" err="1" smtClean="0"/>
              <a:t>Dirichlet</a:t>
            </a:r>
            <a:r>
              <a:rPr lang="en-US" dirty="0" smtClean="0"/>
              <a:t> Energy at </a:t>
            </a:r>
            <a:r>
              <a:rPr lang="en-US" i="1" dirty="0" smtClean="0"/>
              <a:t>f</a:t>
            </a:r>
            <a:r>
              <a:rPr lang="en-US" dirty="0" smtClean="0"/>
              <a:t> is the </a:t>
            </a:r>
            <a:r>
              <a:rPr lang="en-US" dirty="0" err="1" smtClean="0"/>
              <a:t>Laplacian</a:t>
            </a:r>
            <a:r>
              <a:rPr lang="en-US" dirty="0" smtClean="0"/>
              <a:t> of </a:t>
            </a:r>
            <a:r>
              <a:rPr lang="en-US" i="1" dirty="0" smtClean="0"/>
              <a:t>f</a:t>
            </a:r>
            <a:r>
              <a:rPr lang="en-US" dirty="0" smtClean="0"/>
              <a:t>.</a:t>
            </a: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6032812"/>
              </p:ext>
            </p:extLst>
          </p:nvPr>
        </p:nvGraphicFramePr>
        <p:xfrm>
          <a:off x="2592388" y="2070100"/>
          <a:ext cx="3883025" cy="749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105" name="Equation" r:id="rId3" imgW="1981080" imgH="380880" progId="Equation.3">
                  <p:embed/>
                </p:oleObj>
              </mc:Choice>
              <mc:Fallback>
                <p:oleObj name="Equation" r:id="rId3" imgW="1981080" imgH="380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2388" y="2070100"/>
                        <a:ext cx="3883025" cy="749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9580611"/>
              </p:ext>
            </p:extLst>
          </p:nvPr>
        </p:nvGraphicFramePr>
        <p:xfrm>
          <a:off x="2381250" y="3316288"/>
          <a:ext cx="4476750" cy="874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106" name="Equation" r:id="rId5" imgW="2286000" imgH="444240" progId="Equation.3">
                  <p:embed/>
                </p:oleObj>
              </mc:Choice>
              <mc:Fallback>
                <p:oleObj name="Equation" r:id="rId5" imgW="2286000" imgH="44424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81250" y="3316288"/>
                        <a:ext cx="4476750" cy="874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4455679"/>
              </p:ext>
            </p:extLst>
          </p:nvPr>
        </p:nvGraphicFramePr>
        <p:xfrm>
          <a:off x="2147888" y="1271588"/>
          <a:ext cx="4951412" cy="874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107" name="Equation" r:id="rId7" imgW="2527200" imgH="444240" progId="Equation.3">
                  <p:embed/>
                </p:oleObj>
              </mc:Choice>
              <mc:Fallback>
                <p:oleObj name="Equation" r:id="rId7" imgW="2527200" imgH="4442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7888" y="1271588"/>
                        <a:ext cx="4951412" cy="874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06438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Alternative Derivation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Thus, the flow that we saw before: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was just a gradient descent on this energy.</a:t>
            </a: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0358770"/>
              </p:ext>
            </p:extLst>
          </p:nvPr>
        </p:nvGraphicFramePr>
        <p:xfrm>
          <a:off x="2293938" y="1143000"/>
          <a:ext cx="4478337" cy="874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119" name="Equation" r:id="rId3" imgW="2286000" imgH="444240" progId="Equation.3">
                  <p:embed/>
                </p:oleObj>
              </mc:Choice>
              <mc:Fallback>
                <p:oleObj name="Equation" r:id="rId3" imgW="228600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93938" y="1143000"/>
                        <a:ext cx="4478337" cy="874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5142690"/>
              </p:ext>
            </p:extLst>
          </p:nvPr>
        </p:nvGraphicFramePr>
        <p:xfrm>
          <a:off x="3363913" y="2667000"/>
          <a:ext cx="2514600" cy="77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120" name="Equation" r:id="rId5" imgW="1282680" imgH="393480" progId="Equation.3">
                  <p:embed/>
                </p:oleObj>
              </mc:Choice>
              <mc:Fallback>
                <p:oleObj name="Equation" r:id="rId5" imgW="1282680" imgH="39348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63913" y="2667000"/>
                        <a:ext cx="2514600" cy="774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97878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Surface Fairing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Instead of trying to evolve towards the minimizer of the </a:t>
            </a:r>
            <a:r>
              <a:rPr lang="en-US" dirty="0" err="1" smtClean="0"/>
              <a:t>Dirichlet</a:t>
            </a:r>
            <a:r>
              <a:rPr lang="en-US" dirty="0" smtClean="0"/>
              <a:t> Energy, we can try to solve directly for the function </a:t>
            </a:r>
            <a:r>
              <a:rPr lang="en-US" i="1" dirty="0" smtClean="0"/>
              <a:t>f</a:t>
            </a:r>
            <a:r>
              <a:rPr lang="en-US" dirty="0" smtClean="0"/>
              <a:t> that is the minimizer.</a:t>
            </a:r>
          </a:p>
        </p:txBody>
      </p:sp>
    </p:spTree>
    <p:extLst>
      <p:ext uri="{BB962C8B-B14F-4D97-AF65-F5344CB8AC3E}">
        <p14:creationId xmlns:p14="http://schemas.microsoft.com/office/powerpoint/2010/main" val="3164606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Surface Fairing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Instead of trying to evolve towards the minimizer of the </a:t>
            </a:r>
            <a:r>
              <a:rPr lang="en-US" dirty="0" err="1" smtClean="0"/>
              <a:t>Dirichlet</a:t>
            </a:r>
            <a:r>
              <a:rPr lang="en-US" dirty="0" smtClean="0"/>
              <a:t> Energy, we can try to solve directly for the function </a:t>
            </a:r>
            <a:r>
              <a:rPr lang="en-US" i="1" dirty="0" smtClean="0"/>
              <a:t>f</a:t>
            </a:r>
            <a:r>
              <a:rPr lang="en-US" dirty="0" smtClean="0"/>
              <a:t> that is the minimizer.</a:t>
            </a:r>
          </a:p>
          <a:p>
            <a:pPr marL="0" indent="0">
              <a:buNone/>
            </a:pPr>
            <a:r>
              <a:rPr lang="en-US" dirty="0" smtClean="0"/>
              <a:t>Since the gradient of the energy at </a:t>
            </a:r>
            <a:r>
              <a:rPr lang="en-US" i="1" dirty="0" smtClean="0"/>
              <a:t>f</a:t>
            </a:r>
            <a:r>
              <a:rPr lang="en-US" dirty="0" smtClean="0"/>
              <a:t> is (minus) the </a:t>
            </a:r>
            <a:r>
              <a:rPr lang="en-US" dirty="0" err="1" smtClean="0"/>
              <a:t>Laplacian</a:t>
            </a:r>
            <a:r>
              <a:rPr lang="en-US" dirty="0" smtClean="0"/>
              <a:t> of </a:t>
            </a:r>
            <a:r>
              <a:rPr lang="en-US" i="1" dirty="0" smtClean="0"/>
              <a:t>f</a:t>
            </a:r>
            <a:r>
              <a:rPr lang="en-US" dirty="0" smtClean="0"/>
              <a:t>, the function </a:t>
            </a:r>
            <a:r>
              <a:rPr lang="en-US" i="1" dirty="0" smtClean="0"/>
              <a:t>f</a:t>
            </a:r>
            <a:r>
              <a:rPr lang="en-US" dirty="0" smtClean="0"/>
              <a:t> is a minimizer when its </a:t>
            </a:r>
            <a:r>
              <a:rPr lang="en-US" dirty="0" err="1" smtClean="0"/>
              <a:t>Laplacian</a:t>
            </a:r>
            <a:r>
              <a:rPr lang="en-US" dirty="0" smtClean="0"/>
              <a:t> is zero: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1097111"/>
              </p:ext>
            </p:extLst>
          </p:nvPr>
        </p:nvGraphicFramePr>
        <p:xfrm>
          <a:off x="3687306" y="5166102"/>
          <a:ext cx="1739185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148" name="Equation" r:id="rId3" imgW="749160" imgH="228600" progId="Equation.3">
                  <p:embed/>
                </p:oleObj>
              </mc:Choice>
              <mc:Fallback>
                <p:oleObj name="Equation" r:id="rId3" imgW="749160" imgH="2286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87306" y="5166102"/>
                        <a:ext cx="1739185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85614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Surface Fairing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For (connected) surfaces without boundary, the minimizer is not particularly interesting, since the only functions with zero </a:t>
            </a:r>
            <a:r>
              <a:rPr lang="en-US" dirty="0" err="1" smtClean="0"/>
              <a:t>Laplacian</a:t>
            </a:r>
            <a:r>
              <a:rPr lang="en-US" dirty="0" smtClean="0"/>
              <a:t> are the constant functions.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2889023"/>
              </p:ext>
            </p:extLst>
          </p:nvPr>
        </p:nvGraphicFramePr>
        <p:xfrm>
          <a:off x="3687763" y="1143000"/>
          <a:ext cx="1738312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0172" name="Equation" r:id="rId3" imgW="749160" imgH="228600" progId="Equation.3">
                  <p:embed/>
                </p:oleObj>
              </mc:Choice>
              <mc:Fallback>
                <p:oleObj name="Equation" r:id="rId3" imgW="749160" imgH="2286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87763" y="1143000"/>
                        <a:ext cx="1738312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90422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Surface Fairing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For (connected) surfaces without boundary, the minimizer is not particularly interesting, since the only functions with zero </a:t>
            </a:r>
            <a:r>
              <a:rPr lang="en-US" dirty="0" err="1" smtClean="0"/>
              <a:t>Laplacian</a:t>
            </a:r>
            <a:r>
              <a:rPr lang="en-US" dirty="0" smtClean="0"/>
              <a:t> are the constant functions.</a:t>
            </a:r>
          </a:p>
          <a:p>
            <a:pPr marL="0" indent="0">
              <a:buNone/>
            </a:pPr>
            <a:r>
              <a:rPr lang="en-US" dirty="0" smtClean="0"/>
              <a:t>However, for surfaces with boundary, we can prescribe the values at the boundary </a:t>
            </a:r>
            <a:r>
              <a:rPr lang="en-US" dirty="0" smtClean="0">
                <a:sym typeface="Symbol"/>
              </a:rPr>
              <a:t></a:t>
            </a:r>
            <a:r>
              <a:rPr lang="en-US" i="1" dirty="0" smtClean="0">
                <a:sym typeface="Symbol"/>
              </a:rPr>
              <a:t>S</a:t>
            </a:r>
            <a:r>
              <a:rPr lang="en-US" dirty="0" smtClean="0">
                <a:sym typeface="Symbol"/>
              </a:rPr>
              <a:t>, and obtain non-constant functions in the interior by solving:</a:t>
            </a:r>
            <a:r>
              <a:rPr lang="en-US" dirty="0" smtClean="0"/>
              <a:t> 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0808485"/>
              </p:ext>
            </p:extLst>
          </p:nvPr>
        </p:nvGraphicFramePr>
        <p:xfrm>
          <a:off x="2940050" y="5729288"/>
          <a:ext cx="3362325" cy="900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8138" name="Equation" r:id="rId3" imgW="1714320" imgH="457200" progId="Equation.3">
                  <p:embed/>
                </p:oleObj>
              </mc:Choice>
              <mc:Fallback>
                <p:oleObj name="Equation" r:id="rId3" imgW="1714320" imgH="4572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40050" y="5729288"/>
                        <a:ext cx="3362325" cy="9001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2889023"/>
              </p:ext>
            </p:extLst>
          </p:nvPr>
        </p:nvGraphicFramePr>
        <p:xfrm>
          <a:off x="3687763" y="1143000"/>
          <a:ext cx="1738312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8139" name="Equation" r:id="rId5" imgW="749300" imgH="228600" progId="Equation.3">
                  <p:embed/>
                </p:oleObj>
              </mc:Choice>
              <mc:Fallback>
                <p:oleObj name="Equation" r:id="rId5" imgW="749300" imgH="2286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87763" y="1143000"/>
                        <a:ext cx="1738312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1144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Surface Fairing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en-US" dirty="0"/>
              <a:t>When </a:t>
            </a:r>
            <a:r>
              <a:rPr lang="en-US" dirty="0">
                <a:sym typeface="Symbol"/>
              </a:rPr>
              <a:t>:</a:t>
            </a:r>
            <a:r>
              <a:rPr lang="en-US" i="1" dirty="0">
                <a:sym typeface="Symbol"/>
              </a:rPr>
              <a:t>S</a:t>
            </a:r>
            <a:r>
              <a:rPr lang="en-US" dirty="0">
                <a:sym typeface="Symbol"/>
              </a:rPr>
              <a:t></a:t>
            </a:r>
            <a:r>
              <a:rPr lang="en-US" b="1" i="1" dirty="0">
                <a:sym typeface="Symbol"/>
              </a:rPr>
              <a:t>R</a:t>
            </a:r>
            <a:r>
              <a:rPr lang="en-US" baseline="30000" dirty="0">
                <a:sym typeface="Symbol"/>
              </a:rPr>
              <a:t>3</a:t>
            </a:r>
            <a:r>
              <a:rPr lang="en-US" dirty="0">
                <a:sym typeface="Symbol"/>
              </a:rPr>
              <a:t> fixes the 3D positions of points on the boundary, we get a function mapping the old surface to an almost minimal surface with the same boundary.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88848048"/>
              </p:ext>
            </p:extLst>
          </p:nvPr>
        </p:nvGraphicFramePr>
        <p:xfrm>
          <a:off x="3681413" y="1135063"/>
          <a:ext cx="3978275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1202" name="Equation" r:id="rId3" imgW="1714500" imgH="457200" progId="Equation.3">
                  <p:embed/>
                </p:oleObj>
              </mc:Choice>
              <mc:Fallback>
                <p:oleObj name="Equation" r:id="rId3" imgW="1714500" imgH="4572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81413" y="1135063"/>
                        <a:ext cx="3978275" cy="1066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21191" name="Picture 7" descr="C:\Research\MultigridMesh\RealTimeLB\x64\Release\foo.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4114800"/>
            <a:ext cx="27432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1192" name="Picture 8" descr="C:\Research\MultigridMesh\RealTimeLB\x64\Release\foo.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4114800"/>
            <a:ext cx="27432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ight Arrow 8"/>
          <p:cNvSpPr/>
          <p:nvPr/>
        </p:nvSpPr>
        <p:spPr>
          <a:xfrm>
            <a:off x="4191000" y="5334000"/>
            <a:ext cx="8382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181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Surface Fairing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en-US" dirty="0"/>
              <a:t>When </a:t>
            </a:r>
            <a:r>
              <a:rPr lang="en-US" dirty="0">
                <a:sym typeface="Symbol"/>
              </a:rPr>
              <a:t>:</a:t>
            </a:r>
            <a:r>
              <a:rPr lang="en-US" i="1" dirty="0">
                <a:sym typeface="Symbol"/>
              </a:rPr>
              <a:t>S</a:t>
            </a:r>
            <a:r>
              <a:rPr lang="en-US" dirty="0">
                <a:sym typeface="Symbol"/>
              </a:rPr>
              <a:t></a:t>
            </a:r>
            <a:r>
              <a:rPr lang="en-US" b="1" i="1" dirty="0">
                <a:sym typeface="Symbol"/>
              </a:rPr>
              <a:t>R</a:t>
            </a:r>
            <a:r>
              <a:rPr lang="en-US" baseline="30000" dirty="0">
                <a:sym typeface="Symbol"/>
              </a:rPr>
              <a:t>3</a:t>
            </a:r>
            <a:r>
              <a:rPr lang="en-US" dirty="0">
                <a:sym typeface="Symbol"/>
              </a:rPr>
              <a:t> fixes the 3D positions of points on the boundary, we get a function mapping the old surface to an almost minimal surface with the same boundary.</a:t>
            </a:r>
            <a:endParaRPr lang="en-US" dirty="0"/>
          </a:p>
          <a:p>
            <a:pPr marL="0" indent="0">
              <a:buNone/>
            </a:pPr>
            <a:r>
              <a:rPr lang="en-US" dirty="0" smtClean="0">
                <a:sym typeface="Symbol"/>
              </a:rPr>
              <a:t>The surface is not quite minimal because the mean-curvature of the new surface is only zero with respect to the old surface’s </a:t>
            </a:r>
            <a:r>
              <a:rPr lang="en-US" dirty="0" err="1" smtClean="0">
                <a:sym typeface="Symbol"/>
              </a:rPr>
              <a:t>Laplacian</a:t>
            </a:r>
            <a:r>
              <a:rPr lang="en-US" dirty="0" smtClean="0">
                <a:sym typeface="Symbol"/>
              </a:rPr>
              <a:t>.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74193122"/>
              </p:ext>
            </p:extLst>
          </p:nvPr>
        </p:nvGraphicFramePr>
        <p:xfrm>
          <a:off x="3681413" y="1135063"/>
          <a:ext cx="3978275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2218" name="Equation" r:id="rId3" imgW="1714500" imgH="457200" progId="Equation.3">
                  <p:embed/>
                </p:oleObj>
              </mc:Choice>
              <mc:Fallback>
                <p:oleObj name="Equation" r:id="rId3" imgW="17145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81413" y="1135063"/>
                        <a:ext cx="3978275" cy="1066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33505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Surface Fairing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en-US" dirty="0"/>
              <a:t>When </a:t>
            </a:r>
            <a:r>
              <a:rPr lang="en-US" dirty="0">
                <a:sym typeface="Symbol"/>
              </a:rPr>
              <a:t>:</a:t>
            </a:r>
            <a:r>
              <a:rPr lang="en-US" i="1" dirty="0">
                <a:sym typeface="Symbol"/>
              </a:rPr>
              <a:t>S</a:t>
            </a:r>
            <a:r>
              <a:rPr lang="en-US" dirty="0">
                <a:sym typeface="Symbol"/>
              </a:rPr>
              <a:t></a:t>
            </a:r>
            <a:r>
              <a:rPr lang="en-US" b="1" i="1" dirty="0">
                <a:sym typeface="Symbol"/>
              </a:rPr>
              <a:t>R</a:t>
            </a:r>
            <a:r>
              <a:rPr lang="en-US" baseline="30000" dirty="0">
                <a:sym typeface="Symbol"/>
              </a:rPr>
              <a:t>3</a:t>
            </a:r>
            <a:r>
              <a:rPr lang="en-US" dirty="0">
                <a:sym typeface="Symbol"/>
              </a:rPr>
              <a:t> fixes the </a:t>
            </a:r>
            <a:r>
              <a:rPr lang="en-US" dirty="0" smtClean="0">
                <a:sym typeface="Symbol"/>
              </a:rPr>
              <a:t>3D positions </a:t>
            </a:r>
            <a:r>
              <a:rPr lang="en-US" dirty="0">
                <a:sym typeface="Symbol"/>
              </a:rPr>
              <a:t>of points on the boundary, we get a function mapping the old surface to an almost minimal surface with the same boundary.</a:t>
            </a:r>
            <a:endParaRPr lang="en-US" dirty="0"/>
          </a:p>
          <a:p>
            <a:pPr marL="0" indent="0">
              <a:buNone/>
            </a:pPr>
            <a:r>
              <a:rPr lang="en-US" dirty="0" smtClean="0">
                <a:sym typeface="Symbol"/>
              </a:rPr>
              <a:t>The surface is not quite minimal because the mean-curvature of the new surface is only zero with respect to the old surface’s </a:t>
            </a:r>
            <a:r>
              <a:rPr lang="en-US" dirty="0" err="1" smtClean="0">
                <a:sym typeface="Symbol"/>
              </a:rPr>
              <a:t>Laplacian</a:t>
            </a:r>
            <a:r>
              <a:rPr lang="en-US" dirty="0" smtClean="0">
                <a:sym typeface="Symbol"/>
              </a:rPr>
              <a:t>.</a:t>
            </a:r>
          </a:p>
          <a:p>
            <a:pPr marL="0" indent="0">
              <a:buNone/>
            </a:pPr>
            <a:r>
              <a:rPr lang="en-US" dirty="0" smtClean="0">
                <a:sym typeface="Symbol"/>
              </a:rPr>
              <a:t>Iterating, we do get to the minimal surface.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32295998"/>
              </p:ext>
            </p:extLst>
          </p:nvPr>
        </p:nvGraphicFramePr>
        <p:xfrm>
          <a:off x="3681413" y="1135063"/>
          <a:ext cx="3978275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242" name="Equation" r:id="rId3" imgW="1714500" imgH="457200" progId="Equation.3">
                  <p:embed/>
                </p:oleObj>
              </mc:Choice>
              <mc:Fallback>
                <p:oleObj name="Equation" r:id="rId3" imgW="17145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81413" y="1135063"/>
                        <a:ext cx="3978275" cy="1066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84412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Surface Fairing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When </a:t>
            </a:r>
            <a:r>
              <a:rPr lang="en-US" dirty="0" smtClean="0">
                <a:sym typeface="Symbol"/>
              </a:rPr>
              <a:t>:</a:t>
            </a:r>
            <a:r>
              <a:rPr lang="en-US" i="1" dirty="0" smtClean="0">
                <a:sym typeface="Symbol"/>
              </a:rPr>
              <a:t>S</a:t>
            </a:r>
            <a:r>
              <a:rPr lang="en-US" dirty="0" smtClean="0">
                <a:sym typeface="Symbol"/>
              </a:rPr>
              <a:t></a:t>
            </a:r>
            <a:r>
              <a:rPr lang="en-US" b="1" i="1" dirty="0" smtClean="0">
                <a:sym typeface="Symbol"/>
              </a:rPr>
              <a:t>R</a:t>
            </a:r>
            <a:r>
              <a:rPr lang="en-US" baseline="30000" dirty="0" smtClean="0">
                <a:sym typeface="Symbol"/>
              </a:rPr>
              <a:t>2</a:t>
            </a:r>
            <a:r>
              <a:rPr lang="en-US" dirty="0" smtClean="0">
                <a:sym typeface="Symbol"/>
              </a:rPr>
              <a:t> prescribes the desired 2D position of points on the boundary, we get a mapping from the surface to the 2D plane.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79334545"/>
              </p:ext>
            </p:extLst>
          </p:nvPr>
        </p:nvGraphicFramePr>
        <p:xfrm>
          <a:off x="3681413" y="1135063"/>
          <a:ext cx="3978275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4268" name="Equation" r:id="rId3" imgW="1714500" imgH="457200" progId="Equation.3">
                  <p:embed/>
                </p:oleObj>
              </mc:Choice>
              <mc:Fallback>
                <p:oleObj name="Equation" r:id="rId3" imgW="17145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81413" y="1135063"/>
                        <a:ext cx="3978275" cy="1066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" name="Picture 9" descr="C:\Courses\Fall 09 -- DDG\temp\foo.bmp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43600" y="4236204"/>
            <a:ext cx="2057400" cy="2057400"/>
          </a:xfrm>
          <a:prstGeom prst="rect">
            <a:avLst/>
          </a:prstGeom>
          <a:noFill/>
        </p:spPr>
      </p:pic>
      <p:pic>
        <p:nvPicPr>
          <p:cNvPr id="13" name="Picture 3" descr="C:\Courses\Fall 09 -- DDG\temp\foo.bmp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9200" y="4251702"/>
            <a:ext cx="2057400" cy="2057400"/>
          </a:xfrm>
          <a:prstGeom prst="rect">
            <a:avLst/>
          </a:prstGeom>
          <a:noFill/>
        </p:spPr>
      </p:pic>
      <p:pic>
        <p:nvPicPr>
          <p:cNvPr id="14" name="Picture 7" descr="C:\Courses\Fall 09 -- DDG\temp\foo.bmp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28060" y="4137660"/>
            <a:ext cx="2263140" cy="2263140"/>
          </a:xfrm>
          <a:prstGeom prst="rect">
            <a:avLst/>
          </a:prstGeom>
          <a:noFill/>
        </p:spPr>
      </p:pic>
      <p:sp>
        <p:nvSpPr>
          <p:cNvPr id="15" name="Right Arrow 14"/>
          <p:cNvSpPr/>
          <p:nvPr/>
        </p:nvSpPr>
        <p:spPr>
          <a:xfrm>
            <a:off x="2667000" y="5029200"/>
            <a:ext cx="8382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834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Recall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The divergence about a point is the measure of change across the boundary of a small region surrounding that point:</a:t>
            </a:r>
          </a:p>
        </p:txBody>
      </p:sp>
      <p:pic>
        <p:nvPicPr>
          <p:cNvPr id="7" name="Picture 2" descr="C:\Courses\Fall 10 -- Mesh Processing\temp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7298" y="4526796"/>
            <a:ext cx="2346702" cy="2346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Oval 8"/>
          <p:cNvSpPr/>
          <p:nvPr/>
        </p:nvSpPr>
        <p:spPr>
          <a:xfrm>
            <a:off x="7467600" y="5986046"/>
            <a:ext cx="411480" cy="41475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7543800" y="5943600"/>
            <a:ext cx="2776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sym typeface="Symbol"/>
              </a:rPr>
              <a:t>p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6979404" y="6138446"/>
            <a:ext cx="2968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/>
              <a:t>R</a:t>
            </a:r>
            <a:endParaRPr lang="en-US" sz="1600" i="1" dirty="0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7229786" y="6248400"/>
            <a:ext cx="370129" cy="51574"/>
          </a:xfrm>
          <a:prstGeom prst="straightConnector1">
            <a:avLst/>
          </a:prstGeom>
          <a:ln w="254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cxnSpLocks noChangeAspect="1"/>
          </p:cNvCxnSpPr>
          <p:nvPr/>
        </p:nvCxnSpPr>
        <p:spPr>
          <a:xfrm rot="-600000" flipH="1">
            <a:off x="7657854" y="6400800"/>
            <a:ext cx="38346" cy="152400"/>
          </a:xfrm>
          <a:prstGeom prst="straightConnector1">
            <a:avLst/>
          </a:prstGeom>
          <a:ln w="63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449016" y="6477000"/>
            <a:ext cx="3209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 smtClean="0">
                <a:sym typeface="Symbol"/>
              </a:rPr>
              <a:t>n</a:t>
            </a:r>
            <a:r>
              <a:rPr lang="en-US" sz="1400" b="1" i="1" baseline="-25000" dirty="0" smtClean="0">
                <a:sym typeface="Symbol"/>
              </a:rPr>
              <a:t>r</a:t>
            </a:r>
            <a:endParaRPr lang="en-US" sz="1400" baseline="-25000" dirty="0"/>
          </a:p>
        </p:txBody>
      </p:sp>
      <p:cxnSp>
        <p:nvCxnSpPr>
          <p:cNvPr id="19" name="Straight Arrow Connector 18"/>
          <p:cNvCxnSpPr>
            <a:cxnSpLocks noChangeAspect="1"/>
          </p:cNvCxnSpPr>
          <p:nvPr/>
        </p:nvCxnSpPr>
        <p:spPr>
          <a:xfrm rot="600000" flipH="1">
            <a:off x="7529592" y="6355596"/>
            <a:ext cx="38346" cy="152400"/>
          </a:xfrm>
          <a:prstGeom prst="straightConnector1">
            <a:avLst/>
          </a:prstGeom>
          <a:ln w="63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cxnSpLocks noChangeAspect="1"/>
          </p:cNvCxnSpPr>
          <p:nvPr/>
        </p:nvCxnSpPr>
        <p:spPr>
          <a:xfrm rot="19200000" flipH="1">
            <a:off x="7797313" y="6364018"/>
            <a:ext cx="38346" cy="152400"/>
          </a:xfrm>
          <a:prstGeom prst="straightConnector1">
            <a:avLst/>
          </a:prstGeom>
          <a:ln w="63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>
            <a:spLocks noChangeAspect="1"/>
          </p:cNvSpPr>
          <p:nvPr/>
        </p:nvSpPr>
        <p:spPr>
          <a:xfrm>
            <a:off x="7650996" y="6185282"/>
            <a:ext cx="62620" cy="6311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0126607"/>
              </p:ext>
            </p:extLst>
          </p:nvPr>
        </p:nvGraphicFramePr>
        <p:xfrm>
          <a:off x="1041400" y="3581400"/>
          <a:ext cx="6051550" cy="911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1505" name="Equation" r:id="rId4" imgW="2958840" imgH="444240" progId="Equation.3">
                  <p:embed/>
                </p:oleObj>
              </mc:Choice>
              <mc:Fallback>
                <p:oleObj name="Equation" r:id="rId4" imgW="2958840" imgH="444240" progId="Equation.3">
                  <p:embed/>
                  <p:pic>
                    <p:nvPicPr>
                      <p:cNvPr id="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1400" y="3581400"/>
                        <a:ext cx="6051550" cy="911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55736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Surface Fairing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/>
              <a:t>Generalizations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Although we derived mean-curvature flow by minimizing the </a:t>
            </a:r>
            <a:r>
              <a:rPr lang="en-US" dirty="0" smtClean="0"/>
              <a:t>gradient norms</a:t>
            </a:r>
            <a:r>
              <a:rPr lang="en-US" dirty="0"/>
              <a:t>: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3518681"/>
              </p:ext>
            </p:extLst>
          </p:nvPr>
        </p:nvGraphicFramePr>
        <p:xfrm>
          <a:off x="3186113" y="3124200"/>
          <a:ext cx="2763837" cy="77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291" name="Equation" r:id="rId3" imgW="1409088" imgH="393529" progId="Equation.3">
                  <p:embed/>
                </p:oleObj>
              </mc:Choice>
              <mc:Fallback>
                <p:oleObj name="Equation" r:id="rId3" imgW="1409088" imgH="393529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86113" y="3124200"/>
                        <a:ext cx="2763837" cy="774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80577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Surface Fairing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/>
              <a:t>Generalizations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en-US" dirty="0" smtClean="0"/>
              <a:t>Although we derived mean-curvature flow by minimizing the gradient norms: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We can also try to minimize higher order derivatives, like the change in gradients: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69749610"/>
              </p:ext>
            </p:extLst>
          </p:nvPr>
        </p:nvGraphicFramePr>
        <p:xfrm>
          <a:off x="3186113" y="3124200"/>
          <a:ext cx="2763837" cy="77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327" name="Equation" r:id="rId3" imgW="1409088" imgH="393529" progId="Equation.3">
                  <p:embed/>
                </p:oleObj>
              </mc:Choice>
              <mc:Fallback>
                <p:oleObj name="Equation" r:id="rId3" imgW="1409088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86113" y="3124200"/>
                        <a:ext cx="2763837" cy="774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6150956"/>
              </p:ext>
            </p:extLst>
          </p:nvPr>
        </p:nvGraphicFramePr>
        <p:xfrm>
          <a:off x="3017838" y="4711700"/>
          <a:ext cx="3087687" cy="77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328" name="Equation" r:id="rId5" imgW="1574640" imgH="393480" progId="Equation.3">
                  <p:embed/>
                </p:oleObj>
              </mc:Choice>
              <mc:Fallback>
                <p:oleObj name="Equation" r:id="rId5" imgW="1574640" imgH="39348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17838" y="4711700"/>
                        <a:ext cx="3087687" cy="774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2098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Surface Fairing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/>
              <a:t>Generalizations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en-US" dirty="0" smtClean="0"/>
              <a:t>Although we derived mean-curvature flow by minimizing the gradient norms: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We can also try to minimize higher order derivatives, like the change in gradients: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or the change of the change in gradients… 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8054746"/>
              </p:ext>
            </p:extLst>
          </p:nvPr>
        </p:nvGraphicFramePr>
        <p:xfrm>
          <a:off x="3186113" y="3124200"/>
          <a:ext cx="2763837" cy="77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0421" name="Equation" r:id="rId3" imgW="1409088" imgH="393529" progId="Equation.3">
                  <p:embed/>
                </p:oleObj>
              </mc:Choice>
              <mc:Fallback>
                <p:oleObj name="Equation" r:id="rId3" imgW="1409088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86113" y="3124200"/>
                        <a:ext cx="2763837" cy="774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6150956"/>
              </p:ext>
            </p:extLst>
          </p:nvPr>
        </p:nvGraphicFramePr>
        <p:xfrm>
          <a:off x="3017838" y="4711700"/>
          <a:ext cx="3087687" cy="77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0422" name="Equation" r:id="rId5" imgW="1574640" imgH="393480" progId="Equation.3">
                  <p:embed/>
                </p:oleObj>
              </mc:Choice>
              <mc:Fallback>
                <p:oleObj name="Equation" r:id="rId5" imgW="15746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17838" y="4711700"/>
                        <a:ext cx="3087687" cy="774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99485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Surface Fairing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/>
              <a:t>Generalizations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en-US" dirty="0" smtClean="0"/>
              <a:t>When minimizing the gradient norms, we obtained the flow: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3208267"/>
              </p:ext>
            </p:extLst>
          </p:nvPr>
        </p:nvGraphicFramePr>
        <p:xfrm>
          <a:off x="3362325" y="3035300"/>
          <a:ext cx="2516188" cy="77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340" name="Equation" r:id="rId3" imgW="1282680" imgH="393480" progId="Equation.3">
                  <p:embed/>
                </p:oleObj>
              </mc:Choice>
              <mc:Fallback>
                <p:oleObj name="Equation" r:id="rId3" imgW="1282680" imgH="39348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62325" y="3035300"/>
                        <a:ext cx="2516188" cy="774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85002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Surface Fairing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/>
              <a:t>Generalizations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en-US" dirty="0" smtClean="0"/>
              <a:t>When minimizing the gradient norms, we obtained the flow: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When minimizing </a:t>
            </a:r>
            <a:r>
              <a:rPr lang="en-US" dirty="0"/>
              <a:t>the change in </a:t>
            </a:r>
            <a:r>
              <a:rPr lang="en-US" dirty="0" smtClean="0"/>
              <a:t>gradients we get: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22348700"/>
              </p:ext>
            </p:extLst>
          </p:nvPr>
        </p:nvGraphicFramePr>
        <p:xfrm>
          <a:off x="3362325" y="3035300"/>
          <a:ext cx="2516188" cy="77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8372" name="Equation" r:id="rId3" imgW="1282680" imgH="393480" progId="Equation.3">
                  <p:embed/>
                </p:oleObj>
              </mc:Choice>
              <mc:Fallback>
                <p:oleObj name="Equation" r:id="rId3" imgW="12826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62325" y="3035300"/>
                        <a:ext cx="2516188" cy="774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3333500"/>
              </p:ext>
            </p:extLst>
          </p:nvPr>
        </p:nvGraphicFramePr>
        <p:xfrm>
          <a:off x="3124200" y="4254500"/>
          <a:ext cx="2838450" cy="77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8373" name="Equation" r:id="rId5" imgW="1447560" imgH="393480" progId="Equation.3">
                  <p:embed/>
                </p:oleObj>
              </mc:Choice>
              <mc:Fallback>
                <p:oleObj name="Equation" r:id="rId5" imgW="1447560" imgH="39348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200" y="4254500"/>
                        <a:ext cx="2838450" cy="774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53938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Surface Fairing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/>
              <a:t>Generalizations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en-US" dirty="0" smtClean="0"/>
              <a:t>When minimizing the gradient norms, we obtained the flow: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When minimizing </a:t>
            </a:r>
            <a:r>
              <a:rPr lang="en-US" dirty="0"/>
              <a:t>the change in </a:t>
            </a:r>
            <a:r>
              <a:rPr lang="en-US" dirty="0" smtClean="0"/>
              <a:t>gradients we get: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a</a:t>
            </a:r>
            <a:r>
              <a:rPr lang="en-US" dirty="0" smtClean="0"/>
              <a:t>nd so on.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3208267"/>
              </p:ext>
            </p:extLst>
          </p:nvPr>
        </p:nvGraphicFramePr>
        <p:xfrm>
          <a:off x="3362325" y="3035300"/>
          <a:ext cx="2516188" cy="77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9395" name="Equation" r:id="rId3" imgW="1282680" imgH="393480" progId="Equation.3">
                  <p:embed/>
                </p:oleObj>
              </mc:Choice>
              <mc:Fallback>
                <p:oleObj name="Equation" r:id="rId3" imgW="12826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62325" y="3035300"/>
                        <a:ext cx="2516188" cy="774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7342778"/>
              </p:ext>
            </p:extLst>
          </p:nvPr>
        </p:nvGraphicFramePr>
        <p:xfrm>
          <a:off x="3124200" y="4254500"/>
          <a:ext cx="2838450" cy="77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9396" name="Equation" r:id="rId5" imgW="1447560" imgH="393480" progId="Equation.3">
                  <p:embed/>
                </p:oleObj>
              </mc:Choice>
              <mc:Fallback>
                <p:oleObj name="Equation" r:id="rId5" imgW="14475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200" y="4254500"/>
                        <a:ext cx="2838450" cy="774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17207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Surface Fairing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/>
              <a:t>Generalizations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en-US" dirty="0" smtClean="0"/>
              <a:t>If we specify the boundary values, we obtain the minimizer of the </a:t>
            </a:r>
            <a:r>
              <a:rPr lang="en-US" dirty="0" err="1" smtClean="0"/>
              <a:t>Dirichlet</a:t>
            </a:r>
            <a:r>
              <a:rPr lang="en-US" dirty="0" smtClean="0"/>
              <a:t> Energy by solving: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2840380"/>
              </p:ext>
            </p:extLst>
          </p:nvPr>
        </p:nvGraphicFramePr>
        <p:xfrm>
          <a:off x="2590800" y="3200400"/>
          <a:ext cx="3978275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1442" name="Equation" r:id="rId3" imgW="1714320" imgH="457200" progId="Equation.3">
                  <p:embed/>
                </p:oleObj>
              </mc:Choice>
              <mc:Fallback>
                <p:oleObj name="Equation" r:id="rId3" imgW="1714320" imgH="4572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3200400"/>
                        <a:ext cx="3978275" cy="1066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17044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Surface Fairing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/>
              <a:t>Generalizations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en-US" dirty="0" smtClean="0"/>
              <a:t>If we specify the boundary values, we obtain the minimizer of the </a:t>
            </a:r>
            <a:r>
              <a:rPr lang="en-US" dirty="0" err="1" smtClean="0"/>
              <a:t>Dirichlet</a:t>
            </a:r>
            <a:r>
              <a:rPr lang="en-US" dirty="0" smtClean="0"/>
              <a:t> Energy by solving: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When minimizing </a:t>
            </a:r>
            <a:r>
              <a:rPr lang="en-US" dirty="0"/>
              <a:t>the change in </a:t>
            </a:r>
            <a:r>
              <a:rPr lang="en-US" dirty="0" smtClean="0"/>
              <a:t>gradients, we obtain the minimizer by solving: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64722034"/>
              </p:ext>
            </p:extLst>
          </p:nvPr>
        </p:nvGraphicFramePr>
        <p:xfrm>
          <a:off x="2590800" y="3200400"/>
          <a:ext cx="3978275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2468" name="Equation" r:id="rId3" imgW="1714320" imgH="457200" progId="Equation.3">
                  <p:embed/>
                </p:oleObj>
              </mc:Choice>
              <mc:Fallback>
                <p:oleObj name="Equation" r:id="rId3" imgW="171432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3200400"/>
                        <a:ext cx="3978275" cy="1066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8535530"/>
              </p:ext>
            </p:extLst>
          </p:nvPr>
        </p:nvGraphicFramePr>
        <p:xfrm>
          <a:off x="2514600" y="5345596"/>
          <a:ext cx="4030662" cy="15124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2469" name="Equation" r:id="rId5" imgW="1904760" imgH="711000" progId="Equation.3">
                  <p:embed/>
                </p:oleObj>
              </mc:Choice>
              <mc:Fallback>
                <p:oleObj name="Equation" r:id="rId5" imgW="1904760" imgH="7110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5345596"/>
                        <a:ext cx="4030662" cy="151240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20449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Surface Fairing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/>
              <a:t>Generalizations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en-US" dirty="0" smtClean="0"/>
              <a:t>Applying this to the function giving the 3D positions of points on the surface gives a way to smoothly fill in holes:</a:t>
            </a:r>
            <a:endParaRPr lang="en-US" dirty="0"/>
          </a:p>
        </p:txBody>
      </p:sp>
      <p:pic>
        <p:nvPicPr>
          <p:cNvPr id="2334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514725" y="2000250"/>
            <a:ext cx="2114550" cy="6229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90800" y="6019800"/>
            <a:ext cx="3952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[Botsch et </a:t>
            </a:r>
            <a:r>
              <a:rPr lang="en-US" dirty="0" smtClean="0"/>
              <a:t>al</a:t>
            </a:r>
            <a:r>
              <a:rPr lang="en-US" dirty="0" smtClean="0"/>
              <a:t>., Polygon Mesh Processing]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744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Review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Diffusion Flow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Fairing</a:t>
            </a:r>
          </a:p>
          <a:p>
            <a:r>
              <a:rPr lang="en-US" dirty="0" smtClean="0"/>
              <a:t>Signal Processing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7774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Recall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The divergence about a point is the measure of change across the boundary of a small region surrounding that point: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If we make </a:t>
            </a:r>
            <a:r>
              <a:rPr lang="en-US" i="1" dirty="0" smtClean="0"/>
              <a:t>R</a:t>
            </a:r>
            <a:r>
              <a:rPr lang="en-US" dirty="0" smtClean="0"/>
              <a:t> be a “disk with radius </a:t>
            </a:r>
            <a:r>
              <a:rPr lang="en-US" i="1" dirty="0" smtClean="0"/>
              <a:t>r</a:t>
            </a:r>
            <a:r>
              <a:rPr lang="en-US" dirty="0" smtClean="0"/>
              <a:t>” then:</a:t>
            </a:r>
            <a:endParaRPr lang="en-US" i="1" dirty="0" smtClean="0"/>
          </a:p>
        </p:txBody>
      </p:sp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9007779"/>
              </p:ext>
            </p:extLst>
          </p:nvPr>
        </p:nvGraphicFramePr>
        <p:xfrm>
          <a:off x="533400" y="4805363"/>
          <a:ext cx="6248400" cy="17485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0529" name="Equation" r:id="rId3" imgW="3187440" imgH="888840" progId="Equation.3">
                  <p:embed/>
                </p:oleObj>
              </mc:Choice>
              <mc:Fallback>
                <p:oleObj name="Equation" r:id="rId3" imgW="3187440" imgH="8888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4805363"/>
                        <a:ext cx="6248400" cy="174851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0126607"/>
              </p:ext>
            </p:extLst>
          </p:nvPr>
        </p:nvGraphicFramePr>
        <p:xfrm>
          <a:off x="1041400" y="3581400"/>
          <a:ext cx="6051550" cy="911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0530" name="Equation" r:id="rId5" imgW="2958840" imgH="444240" progId="Equation.3">
                  <p:embed/>
                </p:oleObj>
              </mc:Choice>
              <mc:Fallback>
                <p:oleObj name="Equation" r:id="rId5" imgW="2958840" imgH="4442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1400" y="3581400"/>
                        <a:ext cx="6051550" cy="911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9" name="Picture 2" descr="C:\Courses\Fall 10 -- Mesh Processing\temp.bmp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7298" y="4526796"/>
            <a:ext cx="2346702" cy="2346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Oval 29"/>
          <p:cNvSpPr/>
          <p:nvPr/>
        </p:nvSpPr>
        <p:spPr>
          <a:xfrm>
            <a:off x="7467600" y="5986046"/>
            <a:ext cx="411480" cy="41475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7543800" y="5943600"/>
            <a:ext cx="2776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sym typeface="Symbol"/>
              </a:rPr>
              <a:t>p</a:t>
            </a:r>
            <a:endParaRPr lang="en-US" sz="1400" dirty="0"/>
          </a:p>
        </p:txBody>
      </p:sp>
      <p:sp>
        <p:nvSpPr>
          <p:cNvPr id="32" name="TextBox 31"/>
          <p:cNvSpPr txBox="1"/>
          <p:nvPr/>
        </p:nvSpPr>
        <p:spPr>
          <a:xfrm>
            <a:off x="6979404" y="6138446"/>
            <a:ext cx="2968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/>
              <a:t>R</a:t>
            </a:r>
            <a:endParaRPr lang="en-US" sz="1600" i="1" dirty="0"/>
          </a:p>
        </p:txBody>
      </p:sp>
      <p:cxnSp>
        <p:nvCxnSpPr>
          <p:cNvPr id="33" name="Straight Arrow Connector 32"/>
          <p:cNvCxnSpPr/>
          <p:nvPr/>
        </p:nvCxnSpPr>
        <p:spPr>
          <a:xfrm flipV="1">
            <a:off x="7229786" y="6248400"/>
            <a:ext cx="370129" cy="51574"/>
          </a:xfrm>
          <a:prstGeom prst="straightConnector1">
            <a:avLst/>
          </a:prstGeom>
          <a:ln w="254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cxnSpLocks noChangeAspect="1"/>
          </p:cNvCxnSpPr>
          <p:nvPr/>
        </p:nvCxnSpPr>
        <p:spPr>
          <a:xfrm rot="-600000" flipH="1">
            <a:off x="7657854" y="6400800"/>
            <a:ext cx="38346" cy="152400"/>
          </a:xfrm>
          <a:prstGeom prst="straightConnector1">
            <a:avLst/>
          </a:prstGeom>
          <a:ln w="63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7449016" y="6477000"/>
            <a:ext cx="3209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 smtClean="0">
                <a:sym typeface="Symbol"/>
              </a:rPr>
              <a:t>n</a:t>
            </a:r>
            <a:r>
              <a:rPr lang="en-US" sz="1400" b="1" i="1" baseline="-25000" dirty="0" smtClean="0">
                <a:sym typeface="Symbol"/>
              </a:rPr>
              <a:t>r</a:t>
            </a:r>
            <a:endParaRPr lang="en-US" sz="1400" baseline="-25000" dirty="0"/>
          </a:p>
        </p:txBody>
      </p:sp>
      <p:cxnSp>
        <p:nvCxnSpPr>
          <p:cNvPr id="36" name="Straight Arrow Connector 35"/>
          <p:cNvCxnSpPr>
            <a:cxnSpLocks noChangeAspect="1"/>
          </p:cNvCxnSpPr>
          <p:nvPr/>
        </p:nvCxnSpPr>
        <p:spPr>
          <a:xfrm rot="600000" flipH="1">
            <a:off x="7529592" y="6355596"/>
            <a:ext cx="38346" cy="152400"/>
          </a:xfrm>
          <a:prstGeom prst="straightConnector1">
            <a:avLst/>
          </a:prstGeom>
          <a:ln w="63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cxnSpLocks noChangeAspect="1"/>
          </p:cNvCxnSpPr>
          <p:nvPr/>
        </p:nvCxnSpPr>
        <p:spPr>
          <a:xfrm rot="19200000" flipH="1">
            <a:off x="7797313" y="6364018"/>
            <a:ext cx="38346" cy="152400"/>
          </a:xfrm>
          <a:prstGeom prst="straightConnector1">
            <a:avLst/>
          </a:prstGeom>
          <a:ln w="63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Oval 37"/>
          <p:cNvSpPr>
            <a:spLocks noChangeAspect="1"/>
          </p:cNvSpPr>
          <p:nvPr/>
        </p:nvSpPr>
        <p:spPr>
          <a:xfrm>
            <a:off x="7650996" y="6185282"/>
            <a:ext cx="62620" cy="6311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483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Discrete </a:t>
            </a:r>
            <a:r>
              <a:rPr lang="en-US" dirty="0" err="1" smtClean="0"/>
              <a:t>Dirichlet</a:t>
            </a:r>
            <a:r>
              <a:rPr lang="en-US" dirty="0" smtClean="0"/>
              <a:t> Energy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Recall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To compute the </a:t>
            </a:r>
            <a:r>
              <a:rPr lang="en-US" dirty="0" err="1" smtClean="0"/>
              <a:t>Dirichlet</a:t>
            </a:r>
            <a:r>
              <a:rPr lang="en-US" dirty="0" smtClean="0"/>
              <a:t> Energy of a function </a:t>
            </a:r>
            <a:r>
              <a:rPr lang="en-US" i="1" dirty="0" smtClean="0"/>
              <a:t>f</a:t>
            </a:r>
            <a:r>
              <a:rPr lang="en-US" dirty="0" smtClean="0"/>
              <a:t> on </a:t>
            </a:r>
            <a:r>
              <a:rPr lang="en-US" i="1" dirty="0" smtClean="0"/>
              <a:t>S</a:t>
            </a:r>
            <a:r>
              <a:rPr lang="en-US" dirty="0" smtClean="0"/>
              <a:t>, we integrate the square norms of the gradient of </a:t>
            </a:r>
            <a:r>
              <a:rPr lang="en-US" i="1" dirty="0" smtClean="0"/>
              <a:t>f</a:t>
            </a:r>
            <a:r>
              <a:rPr lang="en-US" dirty="0" smtClean="0"/>
              <a:t>:</a:t>
            </a:r>
            <a:endParaRPr lang="en-US" i="1" dirty="0" smtClean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8182888"/>
              </p:ext>
            </p:extLst>
          </p:nvPr>
        </p:nvGraphicFramePr>
        <p:xfrm>
          <a:off x="3186113" y="3568700"/>
          <a:ext cx="2763837" cy="77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4508" name="Equation" r:id="rId3" imgW="1409088" imgH="393529" progId="Equation.3">
                  <p:embed/>
                </p:oleObj>
              </mc:Choice>
              <mc:Fallback>
                <p:oleObj name="Equation" r:id="rId3" imgW="1409088" imgH="393529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86113" y="3568700"/>
                        <a:ext cx="2763837" cy="774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20802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Discrete </a:t>
            </a:r>
            <a:r>
              <a:rPr lang="en-US" dirty="0" err="1"/>
              <a:t>Dirichlet</a:t>
            </a:r>
            <a:r>
              <a:rPr lang="en-US" dirty="0"/>
              <a:t>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If </a:t>
            </a:r>
            <a:r>
              <a:rPr lang="en-US" i="1" dirty="0" smtClean="0"/>
              <a:t>S</a:t>
            </a:r>
            <a:r>
              <a:rPr lang="en-US" dirty="0" smtClean="0"/>
              <a:t> has no boundary, or we restrict ourselves to looking at functions that vanish on the boundary, we get: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644959"/>
              </p:ext>
            </p:extLst>
          </p:nvPr>
        </p:nvGraphicFramePr>
        <p:xfrm>
          <a:off x="3186113" y="1295400"/>
          <a:ext cx="2763837" cy="77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542" name="Equation" r:id="rId3" imgW="1409088" imgH="393529" progId="Equation.3">
                  <p:embed/>
                </p:oleObj>
              </mc:Choice>
              <mc:Fallback>
                <p:oleObj name="Equation" r:id="rId3" imgW="1409088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86113" y="1295400"/>
                        <a:ext cx="2763837" cy="774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7106756"/>
              </p:ext>
            </p:extLst>
          </p:nvPr>
        </p:nvGraphicFramePr>
        <p:xfrm>
          <a:off x="2178050" y="3733800"/>
          <a:ext cx="4656138" cy="77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543" name="Equation" r:id="rId5" imgW="2374560" imgH="393480" progId="Equation.3">
                  <p:embed/>
                </p:oleObj>
              </mc:Choice>
              <mc:Fallback>
                <p:oleObj name="Equation" r:id="rId5" imgW="2374560" imgH="39348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78050" y="3733800"/>
                        <a:ext cx="4656138" cy="774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07366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Discrete </a:t>
            </a:r>
            <a:r>
              <a:rPr lang="en-US" dirty="0" err="1"/>
              <a:t>Dirichlet</a:t>
            </a:r>
            <a:r>
              <a:rPr lang="en-US" dirty="0"/>
              <a:t>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If </a:t>
            </a:r>
            <a:r>
              <a:rPr lang="en-US" i="1" dirty="0" smtClean="0"/>
              <a:t>S</a:t>
            </a:r>
            <a:r>
              <a:rPr lang="en-US" dirty="0" smtClean="0"/>
              <a:t> has no boundary, or we restrict ourselves to looking at functions that vanish on the boundary, we get: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Thus, if we represent the function </a:t>
            </a:r>
            <a:r>
              <a:rPr lang="en-US" i="1" dirty="0" smtClean="0"/>
              <a:t>f</a:t>
            </a:r>
            <a:r>
              <a:rPr lang="en-US" dirty="0" smtClean="0"/>
              <a:t>={</a:t>
            </a:r>
            <a:r>
              <a:rPr lang="en-US" i="1" dirty="0" smtClean="0"/>
              <a:t>f</a:t>
            </a:r>
            <a:r>
              <a:rPr lang="en-US" baseline="-25000" dirty="0" smtClean="0"/>
              <a:t>1</a:t>
            </a:r>
            <a:r>
              <a:rPr lang="en-US" i="1" dirty="0" smtClean="0"/>
              <a:t>,…,</a:t>
            </a:r>
            <a:r>
              <a:rPr lang="en-US" i="1" dirty="0" err="1" smtClean="0"/>
              <a:t>f</a:t>
            </a:r>
            <a:r>
              <a:rPr lang="en-US" i="1" baseline="-25000" dirty="0" err="1" smtClean="0"/>
              <a:t>n</a:t>
            </a:r>
            <a:r>
              <a:rPr lang="en-US" dirty="0" smtClean="0"/>
              <a:t>} by its values on the vertices, and we set </a:t>
            </a:r>
            <a:r>
              <a:rPr lang="en-US" i="1" dirty="0" smtClean="0"/>
              <a:t>L</a:t>
            </a:r>
            <a:r>
              <a:rPr lang="en-US" dirty="0" smtClean="0"/>
              <a:t> to be the discrete (cotangent) </a:t>
            </a:r>
            <a:r>
              <a:rPr lang="en-US" dirty="0" err="1" smtClean="0"/>
              <a:t>Laplacian</a:t>
            </a:r>
            <a:r>
              <a:rPr lang="en-US" dirty="0" smtClean="0"/>
              <a:t>, we get: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7658790"/>
              </p:ext>
            </p:extLst>
          </p:nvPr>
        </p:nvGraphicFramePr>
        <p:xfrm>
          <a:off x="3186113" y="1295400"/>
          <a:ext cx="2763837" cy="77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572" name="Equation" r:id="rId3" imgW="1409088" imgH="393529" progId="Equation.3">
                  <p:embed/>
                </p:oleObj>
              </mc:Choice>
              <mc:Fallback>
                <p:oleObj name="Equation" r:id="rId3" imgW="1409088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86113" y="1295400"/>
                        <a:ext cx="2763837" cy="774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4515030"/>
              </p:ext>
            </p:extLst>
          </p:nvPr>
        </p:nvGraphicFramePr>
        <p:xfrm>
          <a:off x="2178050" y="3733800"/>
          <a:ext cx="4656138" cy="77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573" name="Equation" r:id="rId5" imgW="2374560" imgH="393480" progId="Equation.3">
                  <p:embed/>
                </p:oleObj>
              </mc:Choice>
              <mc:Fallback>
                <p:oleObj name="Equation" r:id="rId5" imgW="23745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78050" y="3733800"/>
                        <a:ext cx="4656138" cy="774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0152652"/>
              </p:ext>
            </p:extLst>
          </p:nvPr>
        </p:nvGraphicFramePr>
        <p:xfrm>
          <a:off x="3681413" y="5867400"/>
          <a:ext cx="1816100" cy="449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574" name="Equation" r:id="rId7" imgW="927000" imgH="228600" progId="Equation.3">
                  <p:embed/>
                </p:oleObj>
              </mc:Choice>
              <mc:Fallback>
                <p:oleObj name="Equation" r:id="rId7" imgW="927000" imgH="2286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81413" y="5867400"/>
                        <a:ext cx="1816100" cy="449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3574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Discrete </a:t>
            </a:r>
            <a:r>
              <a:rPr lang="en-US" dirty="0" err="1"/>
              <a:t>Dirichlet</a:t>
            </a:r>
            <a:r>
              <a:rPr lang="en-US" dirty="0"/>
              <a:t>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Q: What is the most “energetic” function?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9821933"/>
              </p:ext>
            </p:extLst>
          </p:nvPr>
        </p:nvGraphicFramePr>
        <p:xfrm>
          <a:off x="3478213" y="1295400"/>
          <a:ext cx="2157412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8602" name="Equation" r:id="rId3" imgW="927000" imgH="228600" progId="Equation.3">
                  <p:embed/>
                </p:oleObj>
              </mc:Choice>
              <mc:Fallback>
                <p:oleObj name="Equation" r:id="rId3" imgW="9270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78213" y="1295400"/>
                        <a:ext cx="2157412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79289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Discrete </a:t>
            </a:r>
            <a:r>
              <a:rPr lang="en-US" dirty="0" err="1"/>
              <a:t>Dirichlet</a:t>
            </a:r>
            <a:r>
              <a:rPr lang="en-US" dirty="0"/>
              <a:t>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Q</a:t>
            </a:r>
            <a:r>
              <a:rPr lang="en-US" dirty="0"/>
              <a:t>: What is the most “energetic</a:t>
            </a:r>
            <a:r>
              <a:rPr lang="en-US" dirty="0" smtClean="0"/>
              <a:t>”, unit-norm </a:t>
            </a:r>
            <a:r>
              <a:rPr lang="en-US" dirty="0"/>
              <a:t>function?</a:t>
            </a:r>
          </a:p>
          <a:p>
            <a:pPr marL="0" indent="0">
              <a:buNone/>
            </a:pPr>
            <a:endParaRPr lang="en-US" dirty="0" smtClean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5598753"/>
              </p:ext>
            </p:extLst>
          </p:nvPr>
        </p:nvGraphicFramePr>
        <p:xfrm>
          <a:off x="3478213" y="1295400"/>
          <a:ext cx="2157412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596" name="Equation" r:id="rId3" imgW="927000" imgH="228600" progId="Equation.3">
                  <p:embed/>
                </p:oleObj>
              </mc:Choice>
              <mc:Fallback>
                <p:oleObj name="Equation" r:id="rId3" imgW="9270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78213" y="1295400"/>
                        <a:ext cx="2157412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61686951"/>
              </p:ext>
            </p:extLst>
          </p:nvPr>
        </p:nvGraphicFramePr>
        <p:xfrm>
          <a:off x="3244850" y="2697163"/>
          <a:ext cx="2630488" cy="1035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597" name="Equation" r:id="rId5" imgW="1130040" imgH="444240" progId="Equation.3">
                  <p:embed/>
                </p:oleObj>
              </mc:Choice>
              <mc:Fallback>
                <p:oleObj name="Equation" r:id="rId5" imgW="1130040" imgH="44424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44850" y="2697163"/>
                        <a:ext cx="2630488" cy="1035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83975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Discrete </a:t>
            </a:r>
            <a:r>
              <a:rPr lang="en-US" dirty="0" err="1"/>
              <a:t>Dirichlet</a:t>
            </a:r>
            <a:r>
              <a:rPr lang="en-US" dirty="0"/>
              <a:t>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Q</a:t>
            </a:r>
            <a:r>
              <a:rPr lang="en-US" dirty="0"/>
              <a:t>: What is the most “energetic</a:t>
            </a:r>
            <a:r>
              <a:rPr lang="en-US" dirty="0" smtClean="0"/>
              <a:t>”, unit-norm </a:t>
            </a:r>
            <a:r>
              <a:rPr lang="en-US" dirty="0"/>
              <a:t>function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A: The </a:t>
            </a:r>
            <a:r>
              <a:rPr lang="en-US" dirty="0" err="1" smtClean="0"/>
              <a:t>maximizer</a:t>
            </a:r>
            <a:r>
              <a:rPr lang="en-US" dirty="0" smtClean="0"/>
              <a:t> of the energy is the eigenvector* of </a:t>
            </a:r>
            <a:r>
              <a:rPr lang="en-US" i="1" dirty="0" smtClean="0"/>
              <a:t>L</a:t>
            </a:r>
            <a:r>
              <a:rPr lang="en-US" dirty="0" smtClean="0"/>
              <a:t> with the largest (negative) eigenvalue.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8861257"/>
              </p:ext>
            </p:extLst>
          </p:nvPr>
        </p:nvGraphicFramePr>
        <p:xfrm>
          <a:off x="3478213" y="1295400"/>
          <a:ext cx="2157412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9638" name="Equation" r:id="rId3" imgW="927000" imgH="228600" progId="Equation.3">
                  <p:embed/>
                </p:oleObj>
              </mc:Choice>
              <mc:Fallback>
                <p:oleObj name="Equation" r:id="rId3" imgW="9270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78213" y="1295400"/>
                        <a:ext cx="2157412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629400" y="6488668"/>
            <a:ext cx="25285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*generalized eigenvector</a:t>
            </a:r>
            <a:endParaRPr lang="en-US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61686951"/>
              </p:ext>
            </p:extLst>
          </p:nvPr>
        </p:nvGraphicFramePr>
        <p:xfrm>
          <a:off x="3244850" y="2697163"/>
          <a:ext cx="2630488" cy="1035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9639" name="Equation" r:id="rId5" imgW="1130040" imgH="444240" progId="Equation.3">
                  <p:embed/>
                </p:oleObj>
              </mc:Choice>
              <mc:Fallback>
                <p:oleObj name="Equation" r:id="rId5" imgW="1130040" imgH="44424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44850" y="2697163"/>
                        <a:ext cx="2630488" cy="1035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64425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Discrete </a:t>
            </a:r>
            <a:r>
              <a:rPr lang="en-US" dirty="0" err="1"/>
              <a:t>Dirichlet</a:t>
            </a:r>
            <a:r>
              <a:rPr lang="en-US" dirty="0"/>
              <a:t>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Q</a:t>
            </a:r>
            <a:r>
              <a:rPr lang="en-US" dirty="0"/>
              <a:t>: What is the most “energetic</a:t>
            </a:r>
            <a:r>
              <a:rPr lang="en-US" dirty="0" smtClean="0"/>
              <a:t>”, unit-norm </a:t>
            </a:r>
            <a:r>
              <a:rPr lang="en-US" dirty="0"/>
              <a:t>function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A: The next </a:t>
            </a:r>
            <a:r>
              <a:rPr lang="en-US" dirty="0" err="1" smtClean="0"/>
              <a:t>maximizer</a:t>
            </a:r>
            <a:r>
              <a:rPr lang="en-US" dirty="0" smtClean="0"/>
              <a:t> of the energy is the eigenvector* of </a:t>
            </a:r>
            <a:r>
              <a:rPr lang="en-US" i="1" dirty="0" smtClean="0"/>
              <a:t>L</a:t>
            </a:r>
            <a:r>
              <a:rPr lang="en-US" dirty="0" smtClean="0"/>
              <a:t> with the next largest (negative) eigenvalue.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9358998"/>
              </p:ext>
            </p:extLst>
          </p:nvPr>
        </p:nvGraphicFramePr>
        <p:xfrm>
          <a:off x="3478213" y="1295400"/>
          <a:ext cx="2157412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0660" name="Equation" r:id="rId3" imgW="927000" imgH="228600" progId="Equation.3">
                  <p:embed/>
                </p:oleObj>
              </mc:Choice>
              <mc:Fallback>
                <p:oleObj name="Equation" r:id="rId3" imgW="9270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78213" y="1295400"/>
                        <a:ext cx="2157412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629400" y="6488668"/>
            <a:ext cx="25285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*generalized eigenvector</a:t>
            </a:r>
            <a:endParaRPr lang="en-US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61686951"/>
              </p:ext>
            </p:extLst>
          </p:nvPr>
        </p:nvGraphicFramePr>
        <p:xfrm>
          <a:off x="3244850" y="2697163"/>
          <a:ext cx="2630488" cy="1035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0661" name="Equation" r:id="rId5" imgW="1130040" imgH="444240" progId="Equation.3">
                  <p:embed/>
                </p:oleObj>
              </mc:Choice>
              <mc:Fallback>
                <p:oleObj name="Equation" r:id="rId5" imgW="1130040" imgH="44424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44850" y="2697163"/>
                        <a:ext cx="2630488" cy="1035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45028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Discrete </a:t>
            </a:r>
            <a:r>
              <a:rPr lang="en-US" dirty="0" err="1"/>
              <a:t>Dirichlet</a:t>
            </a:r>
            <a:r>
              <a:rPr lang="en-US" dirty="0"/>
              <a:t>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Computing all the eigenvectors* of the Laplace operator, we get a set of functions {</a:t>
            </a:r>
            <a:r>
              <a:rPr lang="en-US" i="1" dirty="0" smtClean="0"/>
              <a:t>f</a:t>
            </a:r>
            <a:r>
              <a:rPr lang="en-US" baseline="30000" dirty="0" smtClean="0"/>
              <a:t>1</a:t>
            </a:r>
            <a:r>
              <a:rPr lang="en-US" dirty="0" smtClean="0"/>
              <a:t>,…,</a:t>
            </a:r>
            <a:r>
              <a:rPr lang="en-US" i="1" dirty="0" err="1" smtClean="0"/>
              <a:t>f</a:t>
            </a:r>
            <a:r>
              <a:rPr lang="en-US" i="1" baseline="30000" dirty="0" err="1" smtClean="0"/>
              <a:t>n</a:t>
            </a:r>
            <a:r>
              <a:rPr lang="en-US" dirty="0" smtClean="0"/>
              <a:t>} with associated eigenvalues {-</a:t>
            </a:r>
            <a:r>
              <a:rPr lang="en-US" dirty="0" smtClean="0">
                <a:sym typeface="Symbol"/>
              </a:rPr>
              <a:t></a:t>
            </a:r>
            <a:r>
              <a:rPr lang="en-US" baseline="-25000" dirty="0" smtClean="0">
                <a:sym typeface="Symbol"/>
              </a:rPr>
              <a:t>1</a:t>
            </a:r>
            <a:r>
              <a:rPr lang="en-US" dirty="0" smtClean="0">
                <a:sym typeface="Symbol"/>
              </a:rPr>
              <a:t>…</a:t>
            </a:r>
            <a:r>
              <a:rPr lang="en-US" dirty="0"/>
              <a:t>-</a:t>
            </a:r>
            <a:r>
              <a:rPr lang="en-US" dirty="0" smtClean="0">
                <a:sym typeface="Symbol"/>
              </a:rPr>
              <a:t></a:t>
            </a:r>
            <a:r>
              <a:rPr lang="en-US" i="1" baseline="-25000" dirty="0" smtClean="0">
                <a:sym typeface="Symbol"/>
              </a:rPr>
              <a:t>n</a:t>
            </a:r>
            <a:r>
              <a:rPr lang="en-US" dirty="0" smtClean="0">
                <a:sym typeface="Symbol"/>
              </a:rPr>
              <a:t>} such that:</a:t>
            </a:r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2794226"/>
              </p:ext>
            </p:extLst>
          </p:nvPr>
        </p:nvGraphicFramePr>
        <p:xfrm>
          <a:off x="3478213" y="1295400"/>
          <a:ext cx="2157412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1689" name="Equation" r:id="rId3" imgW="927000" imgH="228600" progId="Equation.3">
                  <p:embed/>
                </p:oleObj>
              </mc:Choice>
              <mc:Fallback>
                <p:oleObj name="Equation" r:id="rId3" imgW="9270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78213" y="1295400"/>
                        <a:ext cx="2157412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629400" y="6488668"/>
            <a:ext cx="25285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*generalized eigenvector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0274738"/>
              </p:ext>
            </p:extLst>
          </p:nvPr>
        </p:nvGraphicFramePr>
        <p:xfrm>
          <a:off x="3776663" y="3719513"/>
          <a:ext cx="1566862" cy="561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1690" name="Equation" r:id="rId5" imgW="672840" imgH="241200" progId="Equation.3">
                  <p:embed/>
                </p:oleObj>
              </mc:Choice>
              <mc:Fallback>
                <p:oleObj name="Equation" r:id="rId5" imgW="672840" imgH="2412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6663" y="3719513"/>
                        <a:ext cx="1566862" cy="561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41674" name="Picture 10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154" y="4343400"/>
            <a:ext cx="8152693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3780294" y="6117957"/>
            <a:ext cx="1562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</a:t>
            </a:r>
            <a:r>
              <a:rPr lang="en-US" dirty="0" err="1" smtClean="0"/>
              <a:t>Vallet</a:t>
            </a:r>
            <a:r>
              <a:rPr lang="en-US" dirty="0" smtClean="0"/>
              <a:t> et al. 2008]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9190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Discrete </a:t>
            </a:r>
            <a:r>
              <a:rPr lang="en-US" dirty="0" err="1"/>
              <a:t>Dirichlet</a:t>
            </a:r>
            <a:r>
              <a:rPr lang="en-US" dirty="0"/>
              <a:t>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Computing all the eigenvectors* of the Laplace operator, we get a set of functions {</a:t>
            </a:r>
            <a:r>
              <a:rPr lang="en-US" i="1" dirty="0" smtClean="0"/>
              <a:t>b</a:t>
            </a:r>
            <a:r>
              <a:rPr lang="en-US" baseline="30000" dirty="0" smtClean="0"/>
              <a:t>1</a:t>
            </a:r>
            <a:r>
              <a:rPr lang="en-US" dirty="0" smtClean="0"/>
              <a:t>,…,</a:t>
            </a:r>
            <a:r>
              <a:rPr lang="en-US" i="1" dirty="0" err="1" smtClean="0"/>
              <a:t>b</a:t>
            </a:r>
            <a:r>
              <a:rPr lang="en-US" i="1" baseline="30000" dirty="0" err="1" smtClean="0"/>
              <a:t>n</a:t>
            </a:r>
            <a:r>
              <a:rPr lang="en-US" dirty="0" smtClean="0"/>
              <a:t>} with associated eigenvalues {-</a:t>
            </a:r>
            <a:r>
              <a:rPr lang="en-US" dirty="0" smtClean="0">
                <a:sym typeface="Symbol"/>
              </a:rPr>
              <a:t></a:t>
            </a:r>
            <a:r>
              <a:rPr lang="en-US" baseline="-25000" dirty="0" smtClean="0">
                <a:sym typeface="Symbol"/>
              </a:rPr>
              <a:t>1</a:t>
            </a:r>
            <a:r>
              <a:rPr lang="en-US" dirty="0" smtClean="0">
                <a:sym typeface="Symbol"/>
              </a:rPr>
              <a:t>…</a:t>
            </a:r>
            <a:r>
              <a:rPr lang="en-US" dirty="0"/>
              <a:t>-</a:t>
            </a:r>
            <a:r>
              <a:rPr lang="en-US" dirty="0" smtClean="0">
                <a:sym typeface="Symbol"/>
              </a:rPr>
              <a:t></a:t>
            </a:r>
            <a:r>
              <a:rPr lang="en-US" i="1" baseline="-25000" dirty="0" smtClean="0">
                <a:sym typeface="Symbol"/>
              </a:rPr>
              <a:t>n</a:t>
            </a:r>
            <a:r>
              <a:rPr lang="en-US" dirty="0" smtClean="0">
                <a:sym typeface="Symbol"/>
              </a:rPr>
              <a:t>} such that:</a:t>
            </a:r>
          </a:p>
          <a:p>
            <a:pPr marL="0" indent="0">
              <a:buNone/>
            </a:pPr>
            <a:endParaRPr lang="en-US" dirty="0">
              <a:sym typeface="Symbol"/>
            </a:endParaRPr>
          </a:p>
          <a:p>
            <a:pPr marL="0" indent="0">
              <a:buNone/>
            </a:pPr>
            <a:r>
              <a:rPr lang="en-US" dirty="0" smtClean="0">
                <a:sym typeface="Symbol"/>
              </a:rPr>
              <a:t>Since the Laplace operator is symmetric and (negative) semi-definite, the eigenvectors are all orthogonal, and the eigenvalues are all negative.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9973244"/>
              </p:ext>
            </p:extLst>
          </p:nvPr>
        </p:nvGraphicFramePr>
        <p:xfrm>
          <a:off x="3478213" y="1295400"/>
          <a:ext cx="2157412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2706" name="Equation" r:id="rId3" imgW="927000" imgH="228600" progId="Equation.3">
                  <p:embed/>
                </p:oleObj>
              </mc:Choice>
              <mc:Fallback>
                <p:oleObj name="Equation" r:id="rId3" imgW="9270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78213" y="1295400"/>
                        <a:ext cx="2157412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629400" y="6488668"/>
            <a:ext cx="25285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*generalized eigenvector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8595845"/>
              </p:ext>
            </p:extLst>
          </p:nvPr>
        </p:nvGraphicFramePr>
        <p:xfrm>
          <a:off x="3821113" y="3719513"/>
          <a:ext cx="1477962" cy="561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2707" name="Equation" r:id="rId5" imgW="634680" imgH="241200" progId="Equation.3">
                  <p:embed/>
                </p:oleObj>
              </mc:Choice>
              <mc:Fallback>
                <p:oleObj name="Equation" r:id="rId5" imgW="63468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21113" y="3719513"/>
                        <a:ext cx="1477962" cy="561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8006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Signal Processing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Definition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The values </a:t>
            </a:r>
            <a:r>
              <a:rPr lang="en-US" dirty="0" smtClean="0">
                <a:sym typeface="Symbol"/>
              </a:rPr>
              <a:t></a:t>
            </a:r>
            <a:r>
              <a:rPr lang="en-US" i="1" baseline="-25000" dirty="0" smtClean="0">
                <a:sym typeface="Symbol"/>
              </a:rPr>
              <a:t>i</a:t>
            </a:r>
            <a:r>
              <a:rPr lang="en-US" dirty="0" smtClean="0">
                <a:sym typeface="Symbol"/>
              </a:rPr>
              <a:t> are called the </a:t>
            </a:r>
            <a:r>
              <a:rPr lang="en-US" i="1" dirty="0" smtClean="0">
                <a:sym typeface="Symbol"/>
              </a:rPr>
              <a:t>natural frequencies</a:t>
            </a:r>
            <a:r>
              <a:rPr lang="en-US" dirty="0" smtClean="0">
                <a:sym typeface="Symbol"/>
              </a:rPr>
              <a:t> of the surface and the functions </a:t>
            </a:r>
            <a:r>
              <a:rPr lang="en-US" i="1" dirty="0" smtClean="0">
                <a:sym typeface="Symbol"/>
              </a:rPr>
              <a:t>b</a:t>
            </a:r>
            <a:r>
              <a:rPr lang="en-US" i="1" baseline="30000" dirty="0" smtClean="0">
                <a:sym typeface="Symbol"/>
              </a:rPr>
              <a:t>i</a:t>
            </a:r>
            <a:r>
              <a:rPr lang="en-US" dirty="0" smtClean="0">
                <a:sym typeface="Symbol"/>
              </a:rPr>
              <a:t> are called the </a:t>
            </a:r>
            <a:r>
              <a:rPr lang="en-US" i="1" dirty="0" smtClean="0">
                <a:sym typeface="Symbol"/>
              </a:rPr>
              <a:t>manifold/mesh-harmonics</a:t>
            </a:r>
            <a:r>
              <a:rPr lang="en-US" dirty="0" smtClean="0">
                <a:sym typeface="Symbol"/>
              </a:rPr>
              <a:t>.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7435157"/>
              </p:ext>
            </p:extLst>
          </p:nvPr>
        </p:nvGraphicFramePr>
        <p:xfrm>
          <a:off x="3821113" y="1143000"/>
          <a:ext cx="1477962" cy="561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4747" name="Equation" r:id="rId3" imgW="634680" imgH="241200" progId="Equation.3">
                  <p:embed/>
                </p:oleObj>
              </mc:Choice>
              <mc:Fallback>
                <p:oleObj name="Equation" r:id="rId3" imgW="63468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21113" y="1143000"/>
                        <a:ext cx="1477962" cy="561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52835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Recall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So, the </a:t>
            </a:r>
            <a:r>
              <a:rPr lang="en-US" dirty="0" err="1" smtClean="0"/>
              <a:t>Laplacian</a:t>
            </a:r>
            <a:r>
              <a:rPr lang="en-US" dirty="0" smtClean="0"/>
              <a:t> is a measure of the difference between the value of a function at a point and the average value of its neighbors.</a:t>
            </a:r>
            <a:endParaRPr lang="en-US" i="1" dirty="0" smtClean="0"/>
          </a:p>
        </p:txBody>
      </p:sp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5518998"/>
              </p:ext>
            </p:extLst>
          </p:nvPr>
        </p:nvGraphicFramePr>
        <p:xfrm>
          <a:off x="1447800" y="2071687"/>
          <a:ext cx="6248400" cy="823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2527" name="Equation" r:id="rId3" imgW="3187440" imgH="419040" progId="Equation.3">
                  <p:embed/>
                </p:oleObj>
              </mc:Choice>
              <mc:Fallback>
                <p:oleObj name="Equation" r:id="rId3" imgW="318744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2071687"/>
                        <a:ext cx="6248400" cy="823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9" name="Picture 2" descr="C:\Courses\Fall 10 -- Mesh Processing\temp.bmp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7298" y="4526796"/>
            <a:ext cx="2346702" cy="2346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Oval 29"/>
          <p:cNvSpPr/>
          <p:nvPr/>
        </p:nvSpPr>
        <p:spPr>
          <a:xfrm>
            <a:off x="7467600" y="5986046"/>
            <a:ext cx="411480" cy="41475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7543800" y="5943600"/>
            <a:ext cx="2776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sym typeface="Symbol"/>
              </a:rPr>
              <a:t>p</a:t>
            </a:r>
            <a:endParaRPr lang="en-US" sz="1400" dirty="0"/>
          </a:p>
        </p:txBody>
      </p:sp>
      <p:sp>
        <p:nvSpPr>
          <p:cNvPr id="32" name="TextBox 31"/>
          <p:cNvSpPr txBox="1"/>
          <p:nvPr/>
        </p:nvSpPr>
        <p:spPr>
          <a:xfrm>
            <a:off x="6979404" y="6138446"/>
            <a:ext cx="2968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/>
              <a:t>R</a:t>
            </a:r>
            <a:endParaRPr lang="en-US" sz="1600" i="1" dirty="0"/>
          </a:p>
        </p:txBody>
      </p:sp>
      <p:cxnSp>
        <p:nvCxnSpPr>
          <p:cNvPr id="33" name="Straight Arrow Connector 32"/>
          <p:cNvCxnSpPr/>
          <p:nvPr/>
        </p:nvCxnSpPr>
        <p:spPr>
          <a:xfrm flipV="1">
            <a:off x="7229786" y="6248400"/>
            <a:ext cx="370129" cy="51574"/>
          </a:xfrm>
          <a:prstGeom prst="straightConnector1">
            <a:avLst/>
          </a:prstGeom>
          <a:ln w="254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cxnSpLocks noChangeAspect="1"/>
          </p:cNvCxnSpPr>
          <p:nvPr/>
        </p:nvCxnSpPr>
        <p:spPr>
          <a:xfrm rot="-600000" flipH="1">
            <a:off x="7657854" y="6400800"/>
            <a:ext cx="38346" cy="152400"/>
          </a:xfrm>
          <a:prstGeom prst="straightConnector1">
            <a:avLst/>
          </a:prstGeom>
          <a:ln w="63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7449016" y="6477000"/>
            <a:ext cx="3209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 smtClean="0">
                <a:sym typeface="Symbol"/>
              </a:rPr>
              <a:t>n</a:t>
            </a:r>
            <a:r>
              <a:rPr lang="en-US" sz="1400" b="1" i="1" baseline="-25000" dirty="0" smtClean="0">
                <a:sym typeface="Symbol"/>
              </a:rPr>
              <a:t>r</a:t>
            </a:r>
            <a:endParaRPr lang="en-US" sz="1400" baseline="-25000" dirty="0"/>
          </a:p>
        </p:txBody>
      </p:sp>
      <p:cxnSp>
        <p:nvCxnSpPr>
          <p:cNvPr id="36" name="Straight Arrow Connector 35"/>
          <p:cNvCxnSpPr>
            <a:cxnSpLocks noChangeAspect="1"/>
          </p:cNvCxnSpPr>
          <p:nvPr/>
        </p:nvCxnSpPr>
        <p:spPr>
          <a:xfrm rot="600000" flipH="1">
            <a:off x="7529592" y="6355596"/>
            <a:ext cx="38346" cy="152400"/>
          </a:xfrm>
          <a:prstGeom prst="straightConnector1">
            <a:avLst/>
          </a:prstGeom>
          <a:ln w="63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cxnSpLocks noChangeAspect="1"/>
          </p:cNvCxnSpPr>
          <p:nvPr/>
        </p:nvCxnSpPr>
        <p:spPr>
          <a:xfrm rot="19200000" flipH="1">
            <a:off x="7797313" y="6364018"/>
            <a:ext cx="38346" cy="152400"/>
          </a:xfrm>
          <a:prstGeom prst="straightConnector1">
            <a:avLst/>
          </a:prstGeom>
          <a:ln w="63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Oval 37"/>
          <p:cNvSpPr>
            <a:spLocks noChangeAspect="1"/>
          </p:cNvSpPr>
          <p:nvPr/>
        </p:nvSpPr>
        <p:spPr>
          <a:xfrm>
            <a:off x="7650996" y="6185282"/>
            <a:ext cx="62620" cy="6311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990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Signal Processing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Alternate Smoothing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Given a function </a:t>
            </a:r>
            <a:r>
              <a:rPr lang="en-US" i="1" dirty="0" smtClean="0"/>
              <a:t>f</a:t>
            </a:r>
            <a:r>
              <a:rPr lang="en-US" dirty="0"/>
              <a:t> </a:t>
            </a:r>
            <a:r>
              <a:rPr lang="en-US" dirty="0" smtClean="0"/>
              <a:t>defined on the mesh, we can express </a:t>
            </a:r>
            <a:r>
              <a:rPr lang="en-US" i="1" dirty="0" smtClean="0"/>
              <a:t>f</a:t>
            </a:r>
            <a:r>
              <a:rPr lang="en-US" dirty="0" smtClean="0"/>
              <a:t> as a linear combination of the manifold harmonics:</a:t>
            </a:r>
            <a:endParaRPr lang="en-US" dirty="0" smtClean="0">
              <a:sym typeface="Symbol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1644863"/>
              </p:ext>
            </p:extLst>
          </p:nvPr>
        </p:nvGraphicFramePr>
        <p:xfrm>
          <a:off x="3708400" y="3663950"/>
          <a:ext cx="1685925" cy="798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779" name="Equation" r:id="rId3" imgW="723600" imgH="342720" progId="Equation.3">
                  <p:embed/>
                </p:oleObj>
              </mc:Choice>
              <mc:Fallback>
                <p:oleObj name="Equation" r:id="rId3" imgW="723600" imgH="34272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08400" y="3663950"/>
                        <a:ext cx="1685925" cy="798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7435157"/>
              </p:ext>
            </p:extLst>
          </p:nvPr>
        </p:nvGraphicFramePr>
        <p:xfrm>
          <a:off x="3821113" y="1143000"/>
          <a:ext cx="1477962" cy="561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780" name="Equation" r:id="rId5" imgW="634680" imgH="241200" progId="Equation.3">
                  <p:embed/>
                </p:oleObj>
              </mc:Choice>
              <mc:Fallback>
                <p:oleObj name="Equation" r:id="rId5" imgW="634680" imgH="2412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21113" y="1143000"/>
                        <a:ext cx="1477962" cy="561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61433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Signal Processing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u="sng" dirty="0" smtClean="0"/>
              <a:t>Alternate Smoothing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>
                <a:sym typeface="Symbol"/>
              </a:rPr>
              <a:t>So smoothing </a:t>
            </a:r>
            <a:r>
              <a:rPr lang="en-US" i="1" dirty="0" smtClean="0">
                <a:sym typeface="Symbol"/>
              </a:rPr>
              <a:t>f</a:t>
            </a:r>
            <a:r>
              <a:rPr lang="en-US" dirty="0" smtClean="0">
                <a:sym typeface="Symbol"/>
              </a:rPr>
              <a:t> corresponds to dampening the more energetic frequencies:</a:t>
            </a:r>
            <a:br>
              <a:rPr lang="en-US" dirty="0" smtClean="0">
                <a:sym typeface="Symbol"/>
              </a:rPr>
            </a:br>
            <a:r>
              <a:rPr lang="en-US" dirty="0" smtClean="0">
                <a:sym typeface="Symbol"/>
              </a:rPr>
              <a:t/>
            </a:r>
            <a:br>
              <a:rPr lang="en-US" dirty="0" smtClean="0">
                <a:sym typeface="Symbol"/>
              </a:rPr>
            </a:br>
            <a:r>
              <a:rPr lang="en-US" dirty="0" smtClean="0">
                <a:sym typeface="Symbol"/>
              </a:rPr>
              <a:t>where </a:t>
            </a:r>
            <a:r>
              <a:rPr lang="en-US" i="1" dirty="0" err="1" smtClean="0">
                <a:sym typeface="Symbol"/>
              </a:rPr>
              <a:t>w</a:t>
            </a:r>
            <a:r>
              <a:rPr lang="en-US" i="1" baseline="-25000" dirty="0" err="1" smtClean="0">
                <a:sym typeface="Symbol"/>
              </a:rPr>
              <a:t>i</a:t>
            </a:r>
            <a:r>
              <a:rPr lang="en-US" dirty="0" smtClean="0">
                <a:sym typeface="Symbol"/>
              </a:rPr>
              <a:t> is a set of weights that drops off with frequency (e.g. </a:t>
            </a:r>
            <a:r>
              <a:rPr lang="en-US" i="1" dirty="0" err="1" smtClean="0">
                <a:sym typeface="Symbol"/>
              </a:rPr>
              <a:t>w</a:t>
            </a:r>
            <a:r>
              <a:rPr lang="en-US" i="1" baseline="-25000" dirty="0" err="1" smtClean="0">
                <a:sym typeface="Symbol"/>
              </a:rPr>
              <a:t>i</a:t>
            </a:r>
            <a:r>
              <a:rPr lang="en-US" dirty="0" smtClean="0">
                <a:sym typeface="Symbol"/>
              </a:rPr>
              <a:t>=1/0 for small/large </a:t>
            </a:r>
            <a:r>
              <a:rPr lang="en-US" i="1" dirty="0" smtClean="0">
                <a:sym typeface="Symbol"/>
              </a:rPr>
              <a:t>i</a:t>
            </a:r>
            <a:r>
              <a:rPr lang="en-US" dirty="0" smtClean="0">
                <a:sym typeface="Symbol"/>
              </a:rPr>
              <a:t>.)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29931218"/>
              </p:ext>
            </p:extLst>
          </p:nvPr>
        </p:nvGraphicFramePr>
        <p:xfrm>
          <a:off x="3708400" y="1143000"/>
          <a:ext cx="1685925" cy="798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807" name="Equation" r:id="rId3" imgW="723600" imgH="342720" progId="Equation.3">
                  <p:embed/>
                </p:oleObj>
              </mc:Choice>
              <mc:Fallback>
                <p:oleObj name="Equation" r:id="rId3" imgW="723600" imgH="3427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08400" y="1143000"/>
                        <a:ext cx="1685925" cy="798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8454740"/>
              </p:ext>
            </p:extLst>
          </p:nvPr>
        </p:nvGraphicFramePr>
        <p:xfrm>
          <a:off x="2897189" y="3200400"/>
          <a:ext cx="3046412" cy="7279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808" name="Equation" r:id="rId5" imgW="1434960" imgH="342720" progId="Equation.3">
                  <p:embed/>
                </p:oleObj>
              </mc:Choice>
              <mc:Fallback>
                <p:oleObj name="Equation" r:id="rId5" imgW="1434960" imgH="34272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7189" y="3200400"/>
                        <a:ext cx="3046412" cy="72795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780294" y="6488668"/>
            <a:ext cx="1562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</a:t>
            </a:r>
            <a:r>
              <a:rPr lang="en-US" dirty="0" err="1" smtClean="0"/>
              <a:t>Vallet</a:t>
            </a:r>
            <a:r>
              <a:rPr lang="en-US" dirty="0" smtClean="0"/>
              <a:t> et al. 2008]</a:t>
            </a:r>
            <a:endParaRPr lang="en-US" dirty="0"/>
          </a:p>
        </p:txBody>
      </p:sp>
      <p:pic>
        <p:nvPicPr>
          <p:cNvPr id="246792" name="Picture 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155" y="4800600"/>
            <a:ext cx="8271143" cy="1729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5856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Signal Processing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u="sng" dirty="0" smtClean="0"/>
              <a:t>Alternate Smoothing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>
                <a:sym typeface="Symbol"/>
              </a:rPr>
              <a:t>Of course, we can also generalize the approach to a broader class of surface edits by selectively amplifying/dampening different frequencies: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3207394"/>
              </p:ext>
            </p:extLst>
          </p:nvPr>
        </p:nvGraphicFramePr>
        <p:xfrm>
          <a:off x="3708400" y="1143000"/>
          <a:ext cx="1685925" cy="798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820" name="Equation" r:id="rId3" imgW="723600" imgH="342720" progId="Equation.3">
                  <p:embed/>
                </p:oleObj>
              </mc:Choice>
              <mc:Fallback>
                <p:oleObj name="Equation" r:id="rId3" imgW="723600" imgH="3427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08400" y="1143000"/>
                        <a:ext cx="1685925" cy="798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47812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121" y="4038600"/>
            <a:ext cx="7770079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596898" y="6172200"/>
            <a:ext cx="1934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[</a:t>
            </a:r>
            <a:r>
              <a:rPr lang="en-US" dirty="0" err="1" smtClean="0"/>
              <a:t>Vallet</a:t>
            </a:r>
            <a:r>
              <a:rPr lang="en-US" dirty="0" smtClean="0"/>
              <a:t> et al. 2008]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8683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Signal Processing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u="sng" dirty="0" smtClean="0"/>
              <a:t>Recall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>
                <a:sym typeface="Symbol"/>
              </a:rPr>
              <a:t>In performing diffusion flow with step size , we considered two different integration schemes:</a:t>
            </a:r>
          </a:p>
          <a:p>
            <a:pPr lvl="1"/>
            <a:r>
              <a:rPr lang="en-US" dirty="0" smtClean="0">
                <a:sym typeface="Symbol"/>
              </a:rPr>
              <a:t>Explicit:</a:t>
            </a:r>
          </a:p>
          <a:p>
            <a:pPr lvl="1"/>
            <a:r>
              <a:rPr lang="en-US" dirty="0" smtClean="0">
                <a:sym typeface="Symbol"/>
              </a:rPr>
              <a:t>Semi-Implicit: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9373065"/>
              </p:ext>
            </p:extLst>
          </p:nvPr>
        </p:nvGraphicFramePr>
        <p:xfrm>
          <a:off x="3708400" y="1143000"/>
          <a:ext cx="1685925" cy="798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8864" name="Equation" r:id="rId3" imgW="723600" imgH="342720" progId="Equation.3">
                  <p:embed/>
                </p:oleObj>
              </mc:Choice>
              <mc:Fallback>
                <p:oleObj name="Equation" r:id="rId3" imgW="723600" imgH="3427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08400" y="1143000"/>
                        <a:ext cx="1685925" cy="798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3117289"/>
              </p:ext>
            </p:extLst>
          </p:nvPr>
        </p:nvGraphicFramePr>
        <p:xfrm>
          <a:off x="3463925" y="3230563"/>
          <a:ext cx="3263900" cy="503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8865" name="Equation" r:id="rId5" imgW="1498320" imgH="228600" progId="Equation.3">
                  <p:embed/>
                </p:oleObj>
              </mc:Choice>
              <mc:Fallback>
                <p:oleObj name="Equation" r:id="rId5" imgW="1498320" imgH="22860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63925" y="3230563"/>
                        <a:ext cx="3263900" cy="5032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0645408"/>
              </p:ext>
            </p:extLst>
          </p:nvPr>
        </p:nvGraphicFramePr>
        <p:xfrm>
          <a:off x="3475038" y="3735388"/>
          <a:ext cx="3514725" cy="560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8866" name="Equation" r:id="rId7" imgW="1612800" imgH="253800" progId="Equation.3">
                  <p:embed/>
                </p:oleObj>
              </mc:Choice>
              <mc:Fallback>
                <p:oleObj name="Equation" r:id="rId7" imgW="1612800" imgH="2538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75038" y="3735388"/>
                        <a:ext cx="3514725" cy="5603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61472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Signal Processing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u="sng" dirty="0" smtClean="0"/>
              <a:t>Recall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>
                <a:sym typeface="Symbol"/>
              </a:rPr>
              <a:t>If </a:t>
            </a:r>
            <a:r>
              <a:rPr lang="en-US" i="1" dirty="0" smtClean="0">
                <a:sym typeface="Symbol"/>
              </a:rPr>
              <a:t>f</a:t>
            </a:r>
            <a:r>
              <a:rPr lang="en-US" dirty="0" smtClean="0">
                <a:sym typeface="Symbol"/>
              </a:rPr>
              <a:t> is an eigenvector of the </a:t>
            </a:r>
            <a:r>
              <a:rPr lang="en-US" dirty="0" err="1" smtClean="0">
                <a:sym typeface="Symbol"/>
              </a:rPr>
              <a:t>Laplacian</a:t>
            </a:r>
            <a:r>
              <a:rPr lang="en-US" dirty="0" smtClean="0">
                <a:sym typeface="Symbol"/>
              </a:rPr>
              <a:t>, with eigenvalue -,  this gives:</a:t>
            </a:r>
          </a:p>
          <a:p>
            <a:pPr lvl="1"/>
            <a:r>
              <a:rPr lang="en-US" dirty="0" smtClean="0">
                <a:sym typeface="Symbol"/>
              </a:rPr>
              <a:t>Explicit:</a:t>
            </a:r>
          </a:p>
          <a:p>
            <a:pPr lvl="1"/>
            <a:r>
              <a:rPr lang="en-US" dirty="0" smtClean="0">
                <a:sym typeface="Symbol"/>
              </a:rPr>
              <a:t>Semi-Implicit: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94550106"/>
              </p:ext>
            </p:extLst>
          </p:nvPr>
        </p:nvGraphicFramePr>
        <p:xfrm>
          <a:off x="3708400" y="1143000"/>
          <a:ext cx="1685925" cy="798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9888" name="Equation" r:id="rId3" imgW="723600" imgH="342720" progId="Equation.3">
                  <p:embed/>
                </p:oleObj>
              </mc:Choice>
              <mc:Fallback>
                <p:oleObj name="Equation" r:id="rId3" imgW="723600" imgH="3427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08400" y="1143000"/>
                        <a:ext cx="1685925" cy="798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7615899"/>
              </p:ext>
            </p:extLst>
          </p:nvPr>
        </p:nvGraphicFramePr>
        <p:xfrm>
          <a:off x="3505200" y="3579813"/>
          <a:ext cx="2795588" cy="869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9889" name="Equation" r:id="rId5" imgW="1282680" imgH="393480" progId="Equation.3">
                  <p:embed/>
                </p:oleObj>
              </mc:Choice>
              <mc:Fallback>
                <p:oleObj name="Equation" r:id="rId5" imgW="1282680" imgH="39348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5200" y="3579813"/>
                        <a:ext cx="2795588" cy="869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7011475"/>
              </p:ext>
            </p:extLst>
          </p:nvPr>
        </p:nvGraphicFramePr>
        <p:xfrm>
          <a:off x="3478164" y="3244850"/>
          <a:ext cx="2878137" cy="474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9890" name="Equation" r:id="rId7" imgW="1320480" imgH="215640" progId="Equation.3">
                  <p:embed/>
                </p:oleObj>
              </mc:Choice>
              <mc:Fallback>
                <p:oleObj name="Equation" r:id="rId7" imgW="1320480" imgH="2156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78164" y="3244850"/>
                        <a:ext cx="2878137" cy="4746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31752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Signal Processing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Autofit/>
          </a:bodyPr>
          <a:lstStyle/>
          <a:p>
            <a:pPr lvl="1"/>
            <a:r>
              <a:rPr lang="en-US" dirty="0" smtClean="0">
                <a:sym typeface="Symbol"/>
              </a:rPr>
              <a:t>Explicit:</a:t>
            </a:r>
          </a:p>
          <a:p>
            <a:pPr lvl="1"/>
            <a:r>
              <a:rPr lang="en-US" dirty="0" smtClean="0">
                <a:sym typeface="Symbol"/>
              </a:rPr>
              <a:t>Semi-Implicit:</a:t>
            </a:r>
          </a:p>
          <a:p>
            <a:pPr marL="57150" indent="0">
              <a:buNone/>
            </a:pPr>
            <a:endParaRPr lang="en-US" dirty="0" smtClean="0">
              <a:sym typeface="Symbol"/>
            </a:endParaRPr>
          </a:p>
          <a:p>
            <a:pPr marL="57150" indent="0">
              <a:buNone/>
            </a:pPr>
            <a:r>
              <a:rPr lang="en-US" dirty="0" smtClean="0">
                <a:sym typeface="Symbol"/>
              </a:rPr>
              <a:t>That is:</a:t>
            </a:r>
          </a:p>
          <a:p>
            <a:pPr marL="914400" lvl="1" indent="-457200"/>
            <a:r>
              <a:rPr lang="en-US" dirty="0">
                <a:sym typeface="Symbol"/>
              </a:rPr>
              <a:t>Explicit: scales the --</a:t>
            </a:r>
            <a:r>
              <a:rPr lang="en-US" dirty="0" err="1">
                <a:sym typeface="Symbol"/>
              </a:rPr>
              <a:t>th</a:t>
            </a:r>
            <a:r>
              <a:rPr lang="en-US" dirty="0">
                <a:sym typeface="Symbol"/>
              </a:rPr>
              <a:t> frequency by (1-)</a:t>
            </a:r>
            <a:r>
              <a:rPr lang="en-US" i="1" baseline="30000" dirty="0">
                <a:sym typeface="Symbol"/>
              </a:rPr>
              <a:t>k</a:t>
            </a:r>
            <a:r>
              <a:rPr lang="en-US" dirty="0">
                <a:sym typeface="Symbol"/>
              </a:rPr>
              <a:t>.</a:t>
            </a:r>
          </a:p>
          <a:p>
            <a:pPr marL="914400" lvl="1" indent="-457200"/>
            <a:r>
              <a:rPr lang="en-US" dirty="0">
                <a:sym typeface="Symbol"/>
              </a:rPr>
              <a:t>Implicit: scales the --</a:t>
            </a:r>
            <a:r>
              <a:rPr lang="en-US" dirty="0" err="1">
                <a:sym typeface="Symbol"/>
              </a:rPr>
              <a:t>th</a:t>
            </a:r>
            <a:r>
              <a:rPr lang="en-US" dirty="0">
                <a:sym typeface="Symbol"/>
              </a:rPr>
              <a:t> frequency by 1/(1+)</a:t>
            </a:r>
            <a:r>
              <a:rPr lang="en-US" i="1" baseline="30000" dirty="0">
                <a:sym typeface="Symbol"/>
              </a:rPr>
              <a:t>k</a:t>
            </a:r>
            <a:r>
              <a:rPr lang="en-US" dirty="0">
                <a:sym typeface="Symbol"/>
              </a:rPr>
              <a:t>.</a:t>
            </a:r>
          </a:p>
          <a:p>
            <a:pPr marL="57150" indent="0">
              <a:buNone/>
            </a:pPr>
            <a:endParaRPr lang="en-US" dirty="0" smtClean="0">
              <a:sym typeface="Symbol"/>
            </a:endParaRP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0227233"/>
              </p:ext>
            </p:extLst>
          </p:nvPr>
        </p:nvGraphicFramePr>
        <p:xfrm>
          <a:off x="3552777" y="1614488"/>
          <a:ext cx="2878137" cy="474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0900" name="Equation" r:id="rId3" imgW="1320480" imgH="215640" progId="Equation.3">
                  <p:embed/>
                </p:oleObj>
              </mc:Choice>
              <mc:Fallback>
                <p:oleObj name="Equation" r:id="rId3" imgW="132048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52777" y="1614488"/>
                        <a:ext cx="2878137" cy="4746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3928047"/>
              </p:ext>
            </p:extLst>
          </p:nvPr>
        </p:nvGraphicFramePr>
        <p:xfrm>
          <a:off x="3573651" y="1949450"/>
          <a:ext cx="2795588" cy="869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0901" name="Equation" r:id="rId5" imgW="1282680" imgH="393480" progId="Equation.3">
                  <p:embed/>
                </p:oleObj>
              </mc:Choice>
              <mc:Fallback>
                <p:oleObj name="Equation" r:id="rId5" imgW="1282680" imgH="39348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3651" y="1949450"/>
                        <a:ext cx="2795588" cy="869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28661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Signal Processing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Autofit/>
          </a:bodyPr>
          <a:lstStyle/>
          <a:p>
            <a:pPr lvl="1"/>
            <a:r>
              <a:rPr lang="en-US" dirty="0" smtClean="0">
                <a:sym typeface="Symbol"/>
              </a:rPr>
              <a:t>Explicit:</a:t>
            </a:r>
          </a:p>
          <a:p>
            <a:pPr lvl="1"/>
            <a:r>
              <a:rPr lang="en-US" dirty="0" smtClean="0">
                <a:sym typeface="Symbol"/>
              </a:rPr>
              <a:t>Semi-Implicit:</a:t>
            </a:r>
          </a:p>
          <a:p>
            <a:pPr marL="57150" indent="0">
              <a:buNone/>
            </a:pPr>
            <a:endParaRPr lang="en-US" dirty="0" smtClean="0">
              <a:sym typeface="Symbol"/>
            </a:endParaRPr>
          </a:p>
          <a:p>
            <a:pPr marL="57150" indent="0">
              <a:buNone/>
            </a:pPr>
            <a:r>
              <a:rPr lang="en-US" dirty="0" smtClean="0">
                <a:sym typeface="Symbol"/>
              </a:rPr>
              <a:t>That is, after </a:t>
            </a:r>
            <a:r>
              <a:rPr lang="en-US" i="1" dirty="0" smtClean="0">
                <a:sym typeface="Symbol"/>
              </a:rPr>
              <a:t>k</a:t>
            </a:r>
            <a:r>
              <a:rPr lang="en-US" dirty="0" smtClean="0">
                <a:sym typeface="Symbol"/>
              </a:rPr>
              <a:t> iterations:</a:t>
            </a:r>
          </a:p>
          <a:p>
            <a:pPr marL="914400" lvl="1" indent="-457200"/>
            <a:r>
              <a:rPr lang="en-US" dirty="0" smtClean="0">
                <a:sym typeface="Symbol"/>
              </a:rPr>
              <a:t>Explicit: scales the --</a:t>
            </a:r>
            <a:r>
              <a:rPr lang="en-US" dirty="0" err="1" smtClean="0">
                <a:sym typeface="Symbol"/>
              </a:rPr>
              <a:t>th</a:t>
            </a:r>
            <a:r>
              <a:rPr lang="en-US" dirty="0" smtClean="0">
                <a:sym typeface="Symbol"/>
              </a:rPr>
              <a:t> frequency by (1-)</a:t>
            </a:r>
            <a:r>
              <a:rPr lang="en-US" i="1" baseline="30000" dirty="0" smtClean="0">
                <a:sym typeface="Symbol"/>
              </a:rPr>
              <a:t>k</a:t>
            </a:r>
            <a:r>
              <a:rPr lang="en-US" dirty="0" smtClean="0">
                <a:sym typeface="Symbol"/>
              </a:rPr>
              <a:t>.</a:t>
            </a:r>
          </a:p>
          <a:p>
            <a:pPr marL="914400" lvl="1" indent="-457200"/>
            <a:r>
              <a:rPr lang="en-US" dirty="0" smtClean="0">
                <a:sym typeface="Symbol"/>
              </a:rPr>
              <a:t>Implicit: scales the -</a:t>
            </a:r>
            <a:r>
              <a:rPr lang="en-US" dirty="0">
                <a:sym typeface="Symbol"/>
              </a:rPr>
              <a:t>-</a:t>
            </a:r>
            <a:r>
              <a:rPr lang="en-US" dirty="0" err="1">
                <a:sym typeface="Symbol"/>
              </a:rPr>
              <a:t>th</a:t>
            </a:r>
            <a:r>
              <a:rPr lang="en-US" dirty="0">
                <a:sym typeface="Symbol"/>
              </a:rPr>
              <a:t> frequency by </a:t>
            </a:r>
            <a:r>
              <a:rPr lang="en-US" dirty="0" smtClean="0">
                <a:sym typeface="Symbol"/>
              </a:rPr>
              <a:t>1/(1+)</a:t>
            </a:r>
            <a:r>
              <a:rPr lang="en-US" i="1" baseline="30000" dirty="0" smtClean="0">
                <a:sym typeface="Symbol"/>
              </a:rPr>
              <a:t>k</a:t>
            </a:r>
            <a:r>
              <a:rPr lang="en-US" dirty="0" smtClean="0">
                <a:sym typeface="Symbol"/>
              </a:rPr>
              <a:t>.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8987373"/>
              </p:ext>
            </p:extLst>
          </p:nvPr>
        </p:nvGraphicFramePr>
        <p:xfrm>
          <a:off x="3573651" y="1949450"/>
          <a:ext cx="2795588" cy="869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1923" name="Equation" r:id="rId3" imgW="1282680" imgH="393480" progId="Equation.3">
                  <p:embed/>
                </p:oleObj>
              </mc:Choice>
              <mc:Fallback>
                <p:oleObj name="Equation" r:id="rId3" imgW="12826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3651" y="1949450"/>
                        <a:ext cx="2795588" cy="869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06202" y="4953000"/>
            <a:ext cx="8104398" cy="954107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u="sng" dirty="0" smtClean="0"/>
              <a:t>Explicit</a:t>
            </a:r>
            <a:r>
              <a:rPr lang="en-US" sz="2800" dirty="0" smtClean="0"/>
              <a:t>: Smooth/converges for small time steps (</a:t>
            </a:r>
            <a:r>
              <a:rPr lang="en-US" sz="2800" dirty="0" smtClean="0">
                <a:sym typeface="Symbol"/>
              </a:rPr>
              <a:t>&lt;2)</a:t>
            </a:r>
          </a:p>
          <a:p>
            <a:r>
              <a:rPr lang="en-US" sz="2800" u="sng" dirty="0" smtClean="0">
                <a:sym typeface="Symbol"/>
              </a:rPr>
              <a:t>Implicit</a:t>
            </a:r>
            <a:r>
              <a:rPr lang="en-US" sz="2800" dirty="0" smtClean="0">
                <a:sym typeface="Symbol"/>
              </a:rPr>
              <a:t>: Smooth/converges for all time steps.</a:t>
            </a:r>
            <a:endParaRPr lang="en-US" sz="2800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0227233"/>
              </p:ext>
            </p:extLst>
          </p:nvPr>
        </p:nvGraphicFramePr>
        <p:xfrm>
          <a:off x="3552825" y="1614488"/>
          <a:ext cx="2878138" cy="474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1924" name="Equation" r:id="rId5" imgW="1320480" imgH="215640" progId="Equation.3">
                  <p:embed/>
                </p:oleObj>
              </mc:Choice>
              <mc:Fallback>
                <p:oleObj name="Equation" r:id="rId5" imgW="1320480" imgH="21564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52825" y="1614488"/>
                        <a:ext cx="2878138" cy="4746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58675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Review</a:t>
            </a:r>
          </a:p>
          <a:p>
            <a:r>
              <a:rPr lang="en-US" dirty="0" smtClean="0"/>
              <a:t>Diffusion Flow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Fairing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Signal Processing</a:t>
            </a:r>
          </a:p>
          <a:p>
            <a:endParaRPr lang="en-US" dirty="0" smtClean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388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Diffusion Flow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Motivation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To smooth a function, we would like to make the value at a point be closer to the value of its neighbors. </a:t>
            </a:r>
          </a:p>
        </p:txBody>
      </p:sp>
    </p:spTree>
    <p:extLst>
      <p:ext uri="{BB962C8B-B14F-4D97-AF65-F5344CB8AC3E}">
        <p14:creationId xmlns:p14="http://schemas.microsoft.com/office/powerpoint/2010/main" val="745456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Diffusion Flow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Motivation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To smooth a function, we would like to make the value at a point be closer to the value of its neighbors.</a:t>
            </a:r>
          </a:p>
          <a:p>
            <a:pPr marL="0" indent="0">
              <a:buNone/>
            </a:pPr>
            <a:r>
              <a:rPr lang="en-US" dirty="0" smtClean="0"/>
              <a:t>That is, we would like to reduce the difference between the value at a point and the average value at its neighbors (the </a:t>
            </a:r>
            <a:r>
              <a:rPr lang="en-US" dirty="0" err="1" smtClean="0"/>
              <a:t>Laplacian</a:t>
            </a:r>
            <a:r>
              <a:rPr lang="en-US" dirty="0" smtClean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2021205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3915</TotalTime>
  <Words>1510</Words>
  <Application>Microsoft Office PowerPoint</Application>
  <PresentationFormat>On-screen Show (4:3)</PresentationFormat>
  <Paragraphs>273</Paragraphs>
  <Slides>66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66</vt:i4>
      </vt:variant>
    </vt:vector>
  </HeadingPairs>
  <TitlesOfParts>
    <vt:vector size="68" baseType="lpstr">
      <vt:lpstr>Office Theme</vt:lpstr>
      <vt:lpstr>Equation</vt:lpstr>
      <vt:lpstr>600.657: Mesh Processing</vt:lpstr>
      <vt:lpstr>Outline</vt:lpstr>
      <vt:lpstr>Review</vt:lpstr>
      <vt:lpstr>Review</vt:lpstr>
      <vt:lpstr>Review</vt:lpstr>
      <vt:lpstr>Review</vt:lpstr>
      <vt:lpstr>Outline</vt:lpstr>
      <vt:lpstr>Diffusion Flow</vt:lpstr>
      <vt:lpstr>Diffusion Flow</vt:lpstr>
      <vt:lpstr>Diffusion Flow</vt:lpstr>
      <vt:lpstr>Diffusion Flow</vt:lpstr>
      <vt:lpstr>Diffusion Flow</vt:lpstr>
      <vt:lpstr>Diffusion Flow</vt:lpstr>
      <vt:lpstr>Diffusion Flow</vt:lpstr>
      <vt:lpstr>Mean-Curvature Flow</vt:lpstr>
      <vt:lpstr>Mean-Curvature Flow</vt:lpstr>
      <vt:lpstr>Mean-Curvature Flow</vt:lpstr>
      <vt:lpstr>Outline</vt:lpstr>
      <vt:lpstr>Alternative Derivation</vt:lpstr>
      <vt:lpstr>Alternative Derivation</vt:lpstr>
      <vt:lpstr>Alternative Derivation</vt:lpstr>
      <vt:lpstr>Alternative Derivation</vt:lpstr>
      <vt:lpstr>Alternative Derivation</vt:lpstr>
      <vt:lpstr>Alternative Derivation</vt:lpstr>
      <vt:lpstr>Alternative Derivation</vt:lpstr>
      <vt:lpstr>Alternative Derivation</vt:lpstr>
      <vt:lpstr>Alternative Derivation</vt:lpstr>
      <vt:lpstr>Alternative Derivation</vt:lpstr>
      <vt:lpstr>Alternative Derivation</vt:lpstr>
      <vt:lpstr>Alternative Derivation</vt:lpstr>
      <vt:lpstr>Alternative Derivation</vt:lpstr>
      <vt:lpstr>Surface Fairing</vt:lpstr>
      <vt:lpstr>Surface Fairing</vt:lpstr>
      <vt:lpstr>Surface Fairing</vt:lpstr>
      <vt:lpstr>Surface Fairing</vt:lpstr>
      <vt:lpstr>Surface Fairing</vt:lpstr>
      <vt:lpstr>Surface Fairing</vt:lpstr>
      <vt:lpstr>Surface Fairing</vt:lpstr>
      <vt:lpstr>Surface Fairing</vt:lpstr>
      <vt:lpstr>Surface Fairing</vt:lpstr>
      <vt:lpstr>Surface Fairing</vt:lpstr>
      <vt:lpstr>Surface Fairing</vt:lpstr>
      <vt:lpstr>Surface Fairing</vt:lpstr>
      <vt:lpstr>Surface Fairing</vt:lpstr>
      <vt:lpstr>Surface Fairing</vt:lpstr>
      <vt:lpstr>Surface Fairing</vt:lpstr>
      <vt:lpstr>Surface Fairing</vt:lpstr>
      <vt:lpstr>Surface Fairing</vt:lpstr>
      <vt:lpstr>Outline</vt:lpstr>
      <vt:lpstr>Discrete Dirichlet Energy</vt:lpstr>
      <vt:lpstr>Discrete Dirichlet Energy</vt:lpstr>
      <vt:lpstr>Discrete Dirichlet Energy</vt:lpstr>
      <vt:lpstr>Discrete Dirichlet Energy</vt:lpstr>
      <vt:lpstr>Discrete Dirichlet Energy</vt:lpstr>
      <vt:lpstr>Discrete Dirichlet Energy</vt:lpstr>
      <vt:lpstr>Discrete Dirichlet Energy</vt:lpstr>
      <vt:lpstr>Discrete Dirichlet Energy</vt:lpstr>
      <vt:lpstr>Discrete Dirichlet Energy</vt:lpstr>
      <vt:lpstr>Signal Processing</vt:lpstr>
      <vt:lpstr>Signal Processing</vt:lpstr>
      <vt:lpstr>Signal Processing</vt:lpstr>
      <vt:lpstr>Signal Processing</vt:lpstr>
      <vt:lpstr>Signal Processing</vt:lpstr>
      <vt:lpstr>Signal Processing</vt:lpstr>
      <vt:lpstr>Signal Processing</vt:lpstr>
      <vt:lpstr>Signal Processing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600.657: Mesh Processing</dc:title>
  <dc:creator>Misha</dc:creator>
  <cp:lastModifiedBy>Misha</cp:lastModifiedBy>
  <cp:revision>200</cp:revision>
  <dcterms:created xsi:type="dcterms:W3CDTF">2006-08-16T00:00:00Z</dcterms:created>
  <dcterms:modified xsi:type="dcterms:W3CDTF">2010-09-29T23:28:42Z</dcterms:modified>
</cp:coreProperties>
</file>