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453" r:id="rId3"/>
    <p:sldId id="454" r:id="rId4"/>
    <p:sldId id="458" r:id="rId5"/>
    <p:sldId id="457" r:id="rId6"/>
    <p:sldId id="459" r:id="rId7"/>
    <p:sldId id="460" r:id="rId8"/>
    <p:sldId id="461" r:id="rId9"/>
    <p:sldId id="462" r:id="rId10"/>
    <p:sldId id="464" r:id="rId11"/>
    <p:sldId id="465" r:id="rId12"/>
    <p:sldId id="466" r:id="rId13"/>
    <p:sldId id="467" r:id="rId14"/>
    <p:sldId id="468" r:id="rId15"/>
    <p:sldId id="469" r:id="rId16"/>
    <p:sldId id="470" r:id="rId17"/>
    <p:sldId id="471" r:id="rId18"/>
    <p:sldId id="472" r:id="rId19"/>
    <p:sldId id="473" r:id="rId20"/>
    <p:sldId id="474" r:id="rId21"/>
    <p:sldId id="475" r:id="rId22"/>
    <p:sldId id="476" r:id="rId23"/>
    <p:sldId id="478" r:id="rId24"/>
    <p:sldId id="477" r:id="rId25"/>
    <p:sldId id="479" r:id="rId26"/>
    <p:sldId id="480" r:id="rId27"/>
    <p:sldId id="481" r:id="rId28"/>
    <p:sldId id="4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9/29/2010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2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2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wmf"/><Relationship Id="rId9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Picking a (good) normal at the edge and looking at the set of planes passing through the normal, we get a family of curves.</a:t>
            </a:r>
          </a:p>
          <a:p>
            <a:pPr marL="0" indent="0">
              <a:buNone/>
            </a:pPr>
            <a:r>
              <a:rPr lang="en-US" dirty="0" smtClean="0"/>
              <a:t>Defining the curvature of the curve in terms of the angle between curve segments:</a:t>
            </a:r>
          </a:p>
          <a:p>
            <a:pPr lvl="1"/>
            <a:r>
              <a:rPr lang="en-US" dirty="0" smtClean="0"/>
              <a:t>The min/max curvature is 0, with principal curvature direction along </a:t>
            </a:r>
            <a:r>
              <a:rPr lang="en-US" i="1" dirty="0" smtClean="0"/>
              <a:t>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max/min curvature is equal to the</a:t>
            </a:r>
            <a:br>
              <a:rPr lang="en-US" dirty="0" smtClean="0"/>
            </a:br>
            <a:r>
              <a:rPr lang="en-US" dirty="0" smtClean="0"/>
              <a:t>dihedral angle (</a:t>
            </a:r>
            <a:r>
              <a:rPr lang="en-US" dirty="0" smtClean="0">
                <a:sym typeface="Symbol"/>
              </a:rPr>
              <a:t>(</a:t>
            </a:r>
            <a:r>
              <a:rPr lang="en-US" i="1" dirty="0" smtClean="0">
                <a:sym typeface="Symbol"/>
              </a:rPr>
              <a:t>e</a:t>
            </a:r>
            <a:r>
              <a:rPr lang="en-US" dirty="0" smtClean="0">
                <a:sym typeface="Symbol"/>
              </a:rPr>
              <a:t>)=</a:t>
            </a:r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), </a:t>
            </a:r>
            <a:r>
              <a:rPr lang="en-US" dirty="0" smtClean="0"/>
              <a:t>with</a:t>
            </a:r>
            <a:br>
              <a:rPr lang="en-US" dirty="0" smtClean="0"/>
            </a:br>
            <a:r>
              <a:rPr lang="en-US" dirty="0" smtClean="0"/>
              <a:t>principal </a:t>
            </a:r>
            <a:r>
              <a:rPr lang="en-US" dirty="0"/>
              <a:t>curvature direction along</a:t>
            </a:r>
            <a:r>
              <a:rPr lang="en-US" dirty="0" smtClean="0">
                <a:sym typeface="Symbol"/>
              </a:rPr>
              <a:t> </a:t>
            </a:r>
            <a:r>
              <a:rPr lang="en-US" i="1" dirty="0" err="1" smtClean="0">
                <a:sym typeface="Symbol"/>
              </a:rPr>
              <a:t>n</a:t>
            </a:r>
            <a:r>
              <a:rPr lang="en-US" i="1" baseline="-25000" dirty="0" err="1" smtClean="0">
                <a:sym typeface="Symbol"/>
              </a:rPr>
              <a:t>e</a:t>
            </a:r>
            <a:r>
              <a:rPr lang="en-US" dirty="0" err="1" smtClean="0">
                <a:sym typeface="Symbol"/>
              </a:rPr>
              <a:t>x</a:t>
            </a:r>
            <a:r>
              <a:rPr lang="en-US" i="1" dirty="0" err="1" smtClean="0">
                <a:sym typeface="Symbol"/>
              </a:rPr>
              <a:t>e</a:t>
            </a:r>
            <a:r>
              <a:rPr lang="en-US" dirty="0" smtClean="0">
                <a:sym typeface="Symbol"/>
              </a:rPr>
              <a:t>.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583838" y="5518689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3600000" flipH="1" flipV="1">
            <a:off x="8355735" y="5562600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800000" flipH="1" flipV="1">
            <a:off x="7999297" y="5257800"/>
            <a:ext cx="207935" cy="348711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334573" y="58028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7547675" y="52578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8061702" y="565046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e</a:t>
            </a:r>
            <a:endParaRPr lang="en-US" i="1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8401373" y="59552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8524827" y="53456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cxnSp>
        <p:nvCxnSpPr>
          <p:cNvPr id="39" name="Straight Connector 38"/>
          <p:cNvCxnSpPr>
            <a:cxnSpLocks noChangeAspect="1"/>
          </p:cNvCxnSpPr>
          <p:nvPr/>
        </p:nvCxnSpPr>
        <p:spPr>
          <a:xfrm rot="-600000" flipH="1">
            <a:off x="7305354" y="5712055"/>
            <a:ext cx="821898" cy="226245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 rot="1800000" flipH="1">
            <a:off x="8101572" y="5665244"/>
            <a:ext cx="253361" cy="45815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001000" y="4953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i="1" baseline="-25000" dirty="0" smtClean="0">
                <a:sym typeface="Symbol"/>
              </a:rPr>
              <a:t>e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421953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Thus, the mean curvature at a point on the edge is equal to the dihedral angle between the faces: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Moreover, since the principal curvatures at </a:t>
            </a:r>
            <a:r>
              <a:rPr lang="en-US" i="1" dirty="0" err="1" smtClean="0"/>
              <a:t>p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/>
              <a:t>e</a:t>
            </a:r>
            <a:r>
              <a:rPr lang="en-US" dirty="0" smtClean="0"/>
              <a:t> are 0 and </a:t>
            </a:r>
            <a:r>
              <a:rPr lang="en-US" dirty="0">
                <a:sym typeface="Symbol"/>
              </a:rPr>
              <a:t>(</a:t>
            </a:r>
            <a:r>
              <a:rPr lang="en-US" i="1" dirty="0">
                <a:sym typeface="Symbol"/>
              </a:rPr>
              <a:t>e</a:t>
            </a:r>
            <a:r>
              <a:rPr lang="en-US" dirty="0" smtClean="0">
                <a:sym typeface="Symbol"/>
              </a:rPr>
              <a:t>), with directions </a:t>
            </a:r>
            <a:r>
              <a:rPr lang="en-US" i="1" dirty="0" smtClean="0">
                <a:sym typeface="Symbol"/>
              </a:rPr>
              <a:t>e/</a:t>
            </a:r>
            <a:r>
              <a:rPr lang="en-US" dirty="0" smtClean="0">
                <a:sym typeface="Symbol"/>
              </a:rPr>
              <a:t>|e| and </a:t>
            </a:r>
            <a:r>
              <a:rPr lang="en-US" i="1" dirty="0" err="1" smtClean="0">
                <a:sym typeface="Symbol"/>
              </a:rPr>
              <a:t>n</a:t>
            </a:r>
            <a:r>
              <a:rPr lang="en-US" i="1" baseline="-25000" dirty="0" err="1" smtClean="0">
                <a:sym typeface="Symbol"/>
              </a:rPr>
              <a:t>e</a:t>
            </a:r>
            <a:r>
              <a:rPr lang="en-US" dirty="0" err="1" smtClean="0">
                <a:sym typeface="Symbol"/>
              </a:rPr>
              <a:t>x</a:t>
            </a:r>
            <a:r>
              <a:rPr lang="en-US" i="1" dirty="0" err="1" smtClean="0">
                <a:sym typeface="Symbol"/>
              </a:rPr>
              <a:t>e</a:t>
            </a:r>
            <a:r>
              <a:rPr lang="en-US" dirty="0" smtClean="0">
                <a:sym typeface="Symbol"/>
              </a:rPr>
              <a:t>/|</a:t>
            </a:r>
            <a:r>
              <a:rPr lang="en-US" i="1" dirty="0" err="1" smtClean="0">
                <a:sym typeface="Symbol"/>
              </a:rPr>
              <a:t>n</a:t>
            </a:r>
            <a:r>
              <a:rPr lang="en-US" i="1" baseline="-25000" dirty="0" err="1" smtClean="0">
                <a:sym typeface="Symbol"/>
              </a:rPr>
              <a:t>e</a:t>
            </a:r>
            <a:r>
              <a:rPr lang="en-US" dirty="0" err="1" smtClean="0">
                <a:sym typeface="Symbol"/>
              </a:rPr>
              <a:t>x</a:t>
            </a:r>
            <a:r>
              <a:rPr lang="en-US" i="1" dirty="0" err="1" smtClean="0">
                <a:sym typeface="Symbol"/>
              </a:rPr>
              <a:t>e</a:t>
            </a:r>
            <a:r>
              <a:rPr lang="en-US" dirty="0" smtClean="0">
                <a:sym typeface="Symbol"/>
              </a:rPr>
              <a:t>|, we can use this to define a curvature tensor at </a:t>
            </a:r>
            <a:r>
              <a:rPr lang="en-US" i="1" dirty="0" err="1"/>
              <a:t>p</a:t>
            </a:r>
            <a:r>
              <a:rPr lang="en-US" dirty="0" err="1">
                <a:sym typeface="Symbol"/>
              </a:rPr>
              <a:t></a:t>
            </a:r>
            <a:r>
              <a:rPr lang="en-US" i="1" dirty="0" err="1" smtClean="0"/>
              <a:t>e</a:t>
            </a:r>
            <a:r>
              <a:rPr lang="en-US" dirty="0" smtClean="0">
                <a:sym typeface="Symbol"/>
              </a:rPr>
              <a:t>: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635898"/>
              </p:ext>
            </p:extLst>
          </p:nvPr>
        </p:nvGraphicFramePr>
        <p:xfrm>
          <a:off x="3517900" y="2667000"/>
          <a:ext cx="2087563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81" name="Equation" r:id="rId3" imgW="1041120" imgH="203040" progId="Equation.3">
                  <p:embed/>
                </p:oleObj>
              </mc:Choice>
              <mc:Fallback>
                <p:oleObj name="Equation" r:id="rId3" imgW="104112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7900" y="2667000"/>
                        <a:ext cx="2087563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195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052450"/>
              </p:ext>
            </p:extLst>
          </p:nvPr>
        </p:nvGraphicFramePr>
        <p:xfrm>
          <a:off x="1968500" y="5148263"/>
          <a:ext cx="4764088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82" name="Equation" r:id="rId5" imgW="2184120" imgH="469800" progId="Equation.3">
                  <p:embed/>
                </p:oleObj>
              </mc:Choice>
              <mc:Fallback>
                <p:oleObj name="Equation" r:id="rId5" imgW="218412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8500" y="5148263"/>
                        <a:ext cx="4764088" cy="1023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Freeform 18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7583838" y="5518689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 noChangeAspect="1"/>
          </p:cNvCxnSpPr>
          <p:nvPr/>
        </p:nvCxnSpPr>
        <p:spPr>
          <a:xfrm rot="3600000" flipH="1" flipV="1">
            <a:off x="8355735" y="5562600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800000" flipH="1" flipV="1">
            <a:off x="7999297" y="5257800"/>
            <a:ext cx="207935" cy="348711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334573" y="58028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7547675" y="52578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8061702" y="565046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e</a:t>
            </a:r>
            <a:endParaRPr lang="en-US" i="1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8401373" y="59552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8524827" y="53456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cxnSp>
        <p:nvCxnSpPr>
          <p:cNvPr id="35" name="Straight Connector 34"/>
          <p:cNvCxnSpPr>
            <a:cxnSpLocks noChangeAspect="1"/>
          </p:cNvCxnSpPr>
          <p:nvPr/>
        </p:nvCxnSpPr>
        <p:spPr>
          <a:xfrm rot="-600000" flipH="1">
            <a:off x="7305354" y="5712055"/>
            <a:ext cx="821898" cy="226245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 noChangeAspect="1"/>
          </p:cNvCxnSpPr>
          <p:nvPr/>
        </p:nvCxnSpPr>
        <p:spPr>
          <a:xfrm rot="1800000" flipH="1">
            <a:off x="8101572" y="5665244"/>
            <a:ext cx="253361" cy="45815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001000" y="4953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i="1" baseline="-25000" dirty="0" smtClean="0">
                <a:sym typeface="Symbol"/>
              </a:rPr>
              <a:t>e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79194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Averaging the curvature tensor over the edges coming out of a vertex </a:t>
            </a:r>
            <a:r>
              <a:rPr lang="en-US" i="1" dirty="0" smtClean="0"/>
              <a:t>v</a:t>
            </a:r>
            <a:r>
              <a:rPr lang="en-US" dirty="0" smtClean="0"/>
              <a:t>, we get a curvature tensor associated with vertices: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12756"/>
              </p:ext>
            </p:extLst>
          </p:nvPr>
        </p:nvGraphicFramePr>
        <p:xfrm>
          <a:off x="1741488" y="3700463"/>
          <a:ext cx="5592762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32" name="Equation" r:id="rId3" imgW="2565360" imgH="469800" progId="Equation.3">
                  <p:embed/>
                </p:oleObj>
              </mc:Choice>
              <mc:Fallback>
                <p:oleObj name="Equation" r:id="rId3" imgW="256536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1488" y="3700463"/>
                        <a:ext cx="5592762" cy="1023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4100990"/>
              </p:ext>
            </p:extLst>
          </p:nvPr>
        </p:nvGraphicFramePr>
        <p:xfrm>
          <a:off x="1968500" y="1371600"/>
          <a:ext cx="4764088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33" name="Equation" r:id="rId5" imgW="2184120" imgH="469800" progId="Equation.3">
                  <p:embed/>
                </p:oleObj>
              </mc:Choice>
              <mc:Fallback>
                <p:oleObj name="Equation" r:id="rId5" imgW="218412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8500" y="1371600"/>
                        <a:ext cx="4764088" cy="1023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Freeform 20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1800000" flipH="1" flipV="1">
            <a:off x="7999297" y="5257800"/>
            <a:ext cx="207935" cy="348711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001000" y="4953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i="1" baseline="-25000" dirty="0" smtClean="0">
                <a:sym typeface="Symbol"/>
              </a:rPr>
              <a:t>e</a:t>
            </a:r>
            <a:endParaRPr lang="en-US" baseline="-25000" dirty="0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7829227" y="4897464"/>
            <a:ext cx="457200" cy="12088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2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1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084949" y="6008221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endParaRPr lang="en-US" i="1" baseline="-25000" dirty="0"/>
          </a:p>
        </p:txBody>
      </p:sp>
      <p:cxnSp>
        <p:nvCxnSpPr>
          <p:cNvPr id="48" name="Straight Arrow Connector 47"/>
          <p:cNvCxnSpPr>
            <a:cxnSpLocks noChangeAspect="1"/>
          </p:cNvCxnSpPr>
          <p:nvPr/>
        </p:nvCxnSpPr>
        <p:spPr>
          <a:xfrm rot="3000000" flipH="1" flipV="1">
            <a:off x="7726200" y="6102064"/>
            <a:ext cx="103968" cy="174356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694952" y="58028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i="1" baseline="-25000" dirty="0" smtClean="0">
                <a:sym typeface="Symbol"/>
              </a:rPr>
              <a:t>e</a:t>
            </a:r>
            <a:endParaRPr lang="en-US" baseline="-25000" dirty="0"/>
          </a:p>
        </p:txBody>
      </p:sp>
      <p:cxnSp>
        <p:nvCxnSpPr>
          <p:cNvPr id="50" name="Straight Arrow Connector 49"/>
          <p:cNvCxnSpPr>
            <a:cxnSpLocks noChangeAspect="1"/>
          </p:cNvCxnSpPr>
          <p:nvPr/>
        </p:nvCxnSpPr>
        <p:spPr>
          <a:xfrm rot="1500000" flipH="1" flipV="1">
            <a:off x="8471934" y="6070042"/>
            <a:ext cx="166348" cy="278969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480199" y="577187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i="1" baseline="-25000" dirty="0" smtClean="0">
                <a:sym typeface="Symbol"/>
              </a:rPr>
              <a:t>e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79318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any “tangent direction” </a:t>
            </a:r>
            <a:r>
              <a:rPr lang="en-US" i="1" dirty="0" smtClean="0"/>
              <a:t>w</a:t>
            </a:r>
            <a:r>
              <a:rPr lang="en-US" dirty="0" smtClean="0"/>
              <a:t> at </a:t>
            </a:r>
            <a:r>
              <a:rPr lang="en-US" i="1" dirty="0" smtClean="0"/>
              <a:t>v</a:t>
            </a:r>
            <a:r>
              <a:rPr lang="en-US" dirty="0" smtClean="0"/>
              <a:t>, we can now compute the normal curvature along </a:t>
            </a:r>
            <a:r>
              <a:rPr lang="en-US" i="1" dirty="0" smtClean="0"/>
              <a:t>w</a:t>
            </a:r>
            <a:r>
              <a:rPr lang="en-US" dirty="0" smtClean="0"/>
              <a:t> as: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911148"/>
              </p:ext>
            </p:extLst>
          </p:nvPr>
        </p:nvGraphicFramePr>
        <p:xfrm>
          <a:off x="1906588" y="1600200"/>
          <a:ext cx="5260975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54" name="Equation" r:id="rId3" imgW="2412720" imgH="469800" progId="Equation.3">
                  <p:embed/>
                </p:oleObj>
              </mc:Choice>
              <mc:Fallback>
                <p:oleObj name="Equation" r:id="rId3" imgW="24127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6588" y="1600200"/>
                        <a:ext cx="5260975" cy="1023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Freeform 22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8268347" y="5682290"/>
            <a:ext cx="40788" cy="405962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78778" y="54980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n</a:t>
            </a:r>
            <a:r>
              <a:rPr lang="en-US" i="1" baseline="-25000" dirty="0" err="1" smtClean="0">
                <a:sym typeface="Symbol"/>
              </a:rPr>
              <a:t>v</a:t>
            </a:r>
            <a:endParaRPr lang="en-US" baseline="-25000" dirty="0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7829227" y="4897464"/>
            <a:ext cx="457200" cy="12088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7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3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cxnSpLocks/>
          </p:cNvCxnSpPr>
          <p:nvPr/>
        </p:nvCxnSpPr>
        <p:spPr>
          <a:xfrm flipH="1" flipV="1">
            <a:off x="8024248" y="6027549"/>
            <a:ext cx="236349" cy="69677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379734"/>
              </p:ext>
            </p:extLst>
          </p:nvPr>
        </p:nvGraphicFramePr>
        <p:xfrm>
          <a:off x="3325813" y="3540125"/>
          <a:ext cx="2462212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55" name="Equation" r:id="rId5" imgW="1130040" imgH="419040" progId="Equation.3">
                  <p:embed/>
                </p:oleObj>
              </mc:Choice>
              <mc:Fallback>
                <p:oleObj name="Equation" r:id="rId5" imgW="1130040" imgH="419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813" y="3540125"/>
                        <a:ext cx="2462212" cy="91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7911079" y="5738247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w</a:t>
            </a:r>
            <a:endParaRPr lang="en-US" i="1" baseline="-25000" dirty="0"/>
          </a:p>
        </p:txBody>
      </p:sp>
    </p:spTree>
    <p:extLst>
      <p:ext uri="{BB962C8B-B14F-4D97-AF65-F5344CB8AC3E}">
        <p14:creationId xmlns:p14="http://schemas.microsoft.com/office/powerpoint/2010/main" val="90922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any “tangent direction” </a:t>
            </a:r>
            <a:r>
              <a:rPr lang="en-US" i="1" dirty="0" smtClean="0"/>
              <a:t>w</a:t>
            </a:r>
            <a:r>
              <a:rPr lang="en-US" dirty="0" smtClean="0"/>
              <a:t> at </a:t>
            </a:r>
            <a:r>
              <a:rPr lang="en-US" i="1" dirty="0" smtClean="0"/>
              <a:t>v</a:t>
            </a:r>
            <a:r>
              <a:rPr lang="en-US" dirty="0" smtClean="0"/>
              <a:t>, we can now compute the normal curvature along </a:t>
            </a:r>
            <a:r>
              <a:rPr lang="en-US" i="1" dirty="0" smtClean="0"/>
              <a:t>w</a:t>
            </a:r>
            <a:r>
              <a:rPr lang="en-US" dirty="0" smtClean="0"/>
              <a:t> as: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allowing us to compute principal curvatures</a:t>
            </a:r>
            <a:br>
              <a:rPr lang="en-US" dirty="0" smtClean="0"/>
            </a:br>
            <a:r>
              <a:rPr lang="en-US" dirty="0" smtClean="0"/>
              <a:t>values and directions at a vertex.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940280"/>
              </p:ext>
            </p:extLst>
          </p:nvPr>
        </p:nvGraphicFramePr>
        <p:xfrm>
          <a:off x="1906588" y="1600200"/>
          <a:ext cx="5260975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98" name="Equation" r:id="rId3" imgW="2412720" imgH="469800" progId="Equation.3">
                  <p:embed/>
                </p:oleObj>
              </mc:Choice>
              <mc:Fallback>
                <p:oleObj name="Equation" r:id="rId3" imgW="24127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6588" y="1600200"/>
                        <a:ext cx="5260975" cy="1023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Freeform 22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8268347" y="5682290"/>
            <a:ext cx="40788" cy="405962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78778" y="54980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n</a:t>
            </a:r>
            <a:r>
              <a:rPr lang="en-US" i="1" baseline="-25000" dirty="0" err="1" smtClean="0">
                <a:sym typeface="Symbol"/>
              </a:rPr>
              <a:t>v</a:t>
            </a:r>
            <a:endParaRPr lang="en-US" baseline="-25000" dirty="0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7829227" y="4897464"/>
            <a:ext cx="457200" cy="12088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7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3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cxnSpLocks/>
          </p:cNvCxnSpPr>
          <p:nvPr/>
        </p:nvCxnSpPr>
        <p:spPr>
          <a:xfrm flipH="1" flipV="1">
            <a:off x="8024248" y="6027549"/>
            <a:ext cx="236349" cy="69677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550034"/>
              </p:ext>
            </p:extLst>
          </p:nvPr>
        </p:nvGraphicFramePr>
        <p:xfrm>
          <a:off x="3325813" y="3540125"/>
          <a:ext cx="2462212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99" name="Equation" r:id="rId5" imgW="1130040" imgH="419040" progId="Equation.3">
                  <p:embed/>
                </p:oleObj>
              </mc:Choice>
              <mc:Fallback>
                <p:oleObj name="Equation" r:id="rId5" imgW="11300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813" y="3540125"/>
                        <a:ext cx="2462212" cy="91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7911079" y="5738247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w</a:t>
            </a:r>
            <a:endParaRPr lang="en-US" i="1" baseline="-25000" dirty="0"/>
          </a:p>
        </p:txBody>
      </p:sp>
    </p:spTree>
    <p:extLst>
      <p:ext uri="{BB962C8B-B14F-4D97-AF65-F5344CB8AC3E}">
        <p14:creationId xmlns:p14="http://schemas.microsoft.com/office/powerpoint/2010/main" val="27658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Using the principal curvature information, we can define mean and Gaussian curvatures at the vertices.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002794"/>
              </p:ext>
            </p:extLst>
          </p:nvPr>
        </p:nvGraphicFramePr>
        <p:xfrm>
          <a:off x="1906588" y="1600200"/>
          <a:ext cx="5260975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4" name="Equation" r:id="rId3" imgW="2412720" imgH="469800" progId="Equation.3">
                  <p:embed/>
                </p:oleObj>
              </mc:Choice>
              <mc:Fallback>
                <p:oleObj name="Equation" r:id="rId3" imgW="24127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6588" y="1600200"/>
                        <a:ext cx="5260975" cy="1023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66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This discretization of curvature information and does not have to conform with others.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For example, the computed Gaussian curvature is not the same as the one defined using angle deficits.</a:t>
            </a:r>
          </a:p>
        </p:txBody>
      </p:sp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725454"/>
            <a:ext cx="5149850" cy="2284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Box 53"/>
          <p:cNvSpPr txBox="1"/>
          <p:nvPr/>
        </p:nvSpPr>
        <p:spPr>
          <a:xfrm>
            <a:off x="5410200" y="5955268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55" name="TextBox 54"/>
          <p:cNvSpPr txBox="1"/>
          <p:nvPr/>
        </p:nvSpPr>
        <p:spPr>
          <a:xfrm>
            <a:off x="4352298" y="54864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8553450" y="5545693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57" name="TextBox 56"/>
          <p:cNvSpPr txBox="1"/>
          <p:nvPr/>
        </p:nvSpPr>
        <p:spPr>
          <a:xfrm>
            <a:off x="8350708" y="6183868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8" name="TextBox 57"/>
          <p:cNvSpPr txBox="1"/>
          <p:nvPr/>
        </p:nvSpPr>
        <p:spPr>
          <a:xfrm>
            <a:off x="8001000" y="51054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59" name="TextBox 58"/>
          <p:cNvSpPr txBox="1"/>
          <p:nvPr/>
        </p:nvSpPr>
        <p:spPr>
          <a:xfrm>
            <a:off x="6140908" y="5574268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/>
              <a:t>N</a:t>
            </a:r>
            <a:r>
              <a:rPr lang="en-US" baseline="-25000" smtClean="0"/>
              <a:t>3</a:t>
            </a:r>
            <a:endParaRPr lang="en-US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5029200" y="5791200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00700" y="5791200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Arc 61"/>
          <p:cNvSpPr/>
          <p:nvPr/>
        </p:nvSpPr>
        <p:spPr>
          <a:xfrm>
            <a:off x="5029200" y="4724400"/>
            <a:ext cx="914400" cy="914400"/>
          </a:xfrm>
          <a:prstGeom prst="arc">
            <a:avLst>
              <a:gd name="adj1" fmla="val 4316365"/>
              <a:gd name="adj2" fmla="val 6817763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5277264" y="5295255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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</a:t>
            </a:r>
            <a:endParaRPr lang="en-US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0814786"/>
              </p:ext>
            </p:extLst>
          </p:nvPr>
        </p:nvGraphicFramePr>
        <p:xfrm>
          <a:off x="1431925" y="5259388"/>
          <a:ext cx="222408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38" name="Equation" r:id="rId4" imgW="1104840" imgH="431640" progId="Equation.3">
                  <p:embed/>
                </p:oleObj>
              </mc:Choice>
              <mc:Fallback>
                <p:oleObj name="Equation" r:id="rId4" imgW="1104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925" y="5259388"/>
                        <a:ext cx="2224088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7086600" y="4495800"/>
            <a:ext cx="1981200" cy="236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6019800" y="4724400"/>
            <a:ext cx="22098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6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This discretization of curvature information and does not have to conform with others.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Similarly, we can use the cotangent </a:t>
            </a:r>
            <a:r>
              <a:rPr lang="en-US" dirty="0" err="1" smtClean="0"/>
              <a:t>Laplacian</a:t>
            </a:r>
            <a:r>
              <a:rPr lang="en-US" dirty="0" smtClean="0"/>
              <a:t> and the fact that: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define the mean curvature at a vertex, but this also won’t agree with the mean-curvature defined by the curvature tensor.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665678"/>
              </p:ext>
            </p:extLst>
          </p:nvPr>
        </p:nvGraphicFramePr>
        <p:xfrm>
          <a:off x="3357563" y="4221162"/>
          <a:ext cx="2433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3" name="Equation" r:id="rId3" imgW="850680" imgH="228600" progId="Equation.3">
                  <p:embed/>
                </p:oleObj>
              </mc:Choice>
              <mc:Fallback>
                <p:oleObj name="Equation" r:id="rId3" imgW="8506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3" y="4221162"/>
                        <a:ext cx="2433637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677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 considering functions on the a mesh, we will associate values with each vertex.</a:t>
            </a:r>
          </a:p>
        </p:txBody>
      </p:sp>
      <p:sp>
        <p:nvSpPr>
          <p:cNvPr id="6" name="Freeform 5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8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86726" y="6031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0</a:t>
            </a:r>
            <a:endParaRPr lang="en-US" baseline="-25000" dirty="0"/>
          </a:p>
        </p:txBody>
      </p:sp>
      <p:cxnSp>
        <p:nvCxnSpPr>
          <p:cNvPr id="21" name="Straight Connector 20"/>
          <p:cNvCxnSpPr>
            <a:stCxn id="7" idx="1"/>
            <a:endCxn id="7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6" idx="2"/>
            <a:endCxn id="6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8" idx="2"/>
            <a:endCxn id="7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701994" y="65648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7795647" y="472440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3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7696200" y="55742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0</a:t>
            </a:r>
            <a:endParaRPr lang="en-US" baseline="-250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948047" y="5842182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53200" y="600176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3</a:t>
            </a:r>
            <a:endParaRPr lang="en-US" baseline="-25000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6805047" y="6269676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391400" y="43434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7643247" y="4611314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55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 considering functions on the a mesh, we will associate values with each vertex.</a:t>
            </a:r>
          </a:p>
          <a:p>
            <a:pPr marL="0" indent="0">
              <a:buNone/>
            </a:pPr>
            <a:r>
              <a:rPr lang="en-US" dirty="0" smtClean="0"/>
              <a:t>We then extend the functions to the interior of the triangles using </a:t>
            </a:r>
            <a:r>
              <a:rPr lang="en-US" dirty="0" err="1" smtClean="0"/>
              <a:t>barycentric</a:t>
            </a:r>
            <a:r>
              <a:rPr lang="en-US" dirty="0" smtClean="0"/>
              <a:t> interpolation.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8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86726" y="6031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0</a:t>
            </a:r>
            <a:endParaRPr lang="en-US" baseline="-25000" dirty="0"/>
          </a:p>
        </p:txBody>
      </p:sp>
      <p:cxnSp>
        <p:nvCxnSpPr>
          <p:cNvPr id="21" name="Straight Connector 20"/>
          <p:cNvCxnSpPr>
            <a:stCxn id="7" idx="1"/>
            <a:endCxn id="7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6" idx="2"/>
            <a:endCxn id="6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8" idx="2"/>
            <a:endCxn id="7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701994" y="65648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7795647" y="472440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3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7696200" y="55742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0</a:t>
            </a:r>
            <a:endParaRPr lang="en-US" baseline="-250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948047" y="5842182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53200" y="600176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3</a:t>
            </a:r>
            <a:endParaRPr lang="en-US" baseline="-25000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6805047" y="6269676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391400" y="43434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7643247" y="4611314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21274" y="54864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304117" y="5754314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26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Q: Where and how should we define curvature?</a:t>
            </a:r>
          </a:p>
          <a:p>
            <a:pPr marL="0" indent="0">
              <a:buNone/>
            </a:pPr>
            <a:r>
              <a:rPr lang="en-US" dirty="0" smtClean="0"/>
              <a:t>A: Since the tangent only changes at vertices we should define the curvature as a vertex value.</a:t>
            </a:r>
          </a:p>
          <a:p>
            <a:pPr marL="0" indent="0">
              <a:buNone/>
            </a:pPr>
            <a:r>
              <a:rPr lang="en-US" dirty="0" smtClean="0"/>
              <a:t>We should define the value of the curvature as the change in the tangent as</a:t>
            </a:r>
            <a:br>
              <a:rPr lang="en-US" dirty="0" smtClean="0"/>
            </a:br>
            <a:r>
              <a:rPr lang="en-US" dirty="0" smtClean="0"/>
              <a:t>we move through the vertex.</a:t>
            </a:r>
          </a:p>
        </p:txBody>
      </p:sp>
      <p:grpSp>
        <p:nvGrpSpPr>
          <p:cNvPr id="4" name="Group 14"/>
          <p:cNvGrpSpPr/>
          <p:nvPr/>
        </p:nvGrpSpPr>
        <p:grpSpPr>
          <a:xfrm>
            <a:off x="5981055" y="4023102"/>
            <a:ext cx="2781945" cy="2430651"/>
            <a:chOff x="3466455" y="4023102"/>
            <a:chExt cx="2781945" cy="2430651"/>
          </a:xfrm>
        </p:grpSpPr>
        <p:sp>
          <p:nvSpPr>
            <p:cNvPr id="16" name="Freeform 15"/>
            <p:cNvSpPr/>
            <p:nvPr/>
          </p:nvSpPr>
          <p:spPr>
            <a:xfrm>
              <a:off x="3505200" y="4068305"/>
              <a:ext cx="2725119" cy="2347993"/>
            </a:xfrm>
            <a:custGeom>
              <a:avLst/>
              <a:gdLst>
                <a:gd name="connsiteX0" fmla="*/ 0 w 2255004"/>
                <a:gd name="connsiteY0" fmla="*/ 0 h 2347993"/>
                <a:gd name="connsiteX1" fmla="*/ 2014780 w 2255004"/>
                <a:gd name="connsiteY1" fmla="*/ 193729 h 2347993"/>
                <a:gd name="connsiteX2" fmla="*/ 1177871 w 2255004"/>
                <a:gd name="connsiteY2" fmla="*/ 1162373 h 2347993"/>
                <a:gd name="connsiteX3" fmla="*/ 2255004 w 2255004"/>
                <a:gd name="connsiteY3" fmla="*/ 1108129 h 2347993"/>
                <a:gd name="connsiteX4" fmla="*/ 69743 w 2255004"/>
                <a:gd name="connsiteY4" fmla="*/ 2247254 h 2347993"/>
                <a:gd name="connsiteX5" fmla="*/ 1239865 w 2255004"/>
                <a:gd name="connsiteY5" fmla="*/ 402956 h 2347993"/>
                <a:gd name="connsiteX6" fmla="*/ 170482 w 2255004"/>
                <a:gd name="connsiteY6" fmla="*/ 929898 h 2347993"/>
                <a:gd name="connsiteX7" fmla="*/ 1216617 w 2255004"/>
                <a:gd name="connsiteY7" fmla="*/ 2347993 h 2347993"/>
                <a:gd name="connsiteX8" fmla="*/ 0 w 2255004"/>
                <a:gd name="connsiteY8" fmla="*/ 0 h 2347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5004" h="2347993">
                  <a:moveTo>
                    <a:pt x="0" y="0"/>
                  </a:moveTo>
                  <a:lnTo>
                    <a:pt x="2014780" y="193729"/>
                  </a:lnTo>
                  <a:lnTo>
                    <a:pt x="1177871" y="1162373"/>
                  </a:lnTo>
                  <a:lnTo>
                    <a:pt x="2255004" y="1108129"/>
                  </a:lnTo>
                  <a:lnTo>
                    <a:pt x="69743" y="2247254"/>
                  </a:lnTo>
                  <a:lnTo>
                    <a:pt x="1239865" y="402956"/>
                  </a:lnTo>
                  <a:lnTo>
                    <a:pt x="170482" y="929898"/>
                  </a:lnTo>
                  <a:lnTo>
                    <a:pt x="1216617" y="2347993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6172200" y="5142855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4884549" y="5197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898396" y="4236204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3466455" y="4023102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4953000" y="4435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3680847" y="4960749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3573651" y="62638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4937502" y="6377553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925876" y="37338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321298" y="3935323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>
            <a:off x="6781518" y="4038600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92676" y="37454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t</a:t>
            </a:r>
            <a:r>
              <a:rPr lang="en-US" i="1" baseline="-25000" dirty="0" err="1" smtClean="0">
                <a:sym typeface="Symbol"/>
              </a:rPr>
              <a:t>i</a:t>
            </a:r>
            <a:endParaRPr lang="en-US" i="1" baseline="-25000" dirty="0"/>
          </a:p>
        </p:txBody>
      </p:sp>
      <p:cxnSp>
        <p:nvCxnSpPr>
          <p:cNvPr id="28" name="Straight Arrow Connector 27"/>
          <p:cNvCxnSpPr>
            <a:cxnSpLocks noChangeAspect="1"/>
          </p:cNvCxnSpPr>
          <p:nvPr/>
        </p:nvCxnSpPr>
        <p:spPr>
          <a:xfrm rot="7920000">
            <a:off x="7637415" y="479886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24800" y="465986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14040000">
            <a:off x="6394391" y="501458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629400" y="47244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-1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714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This allows us to think of the function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 as the sum: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i="1" dirty="0" smtClean="0"/>
              <a:t>B</a:t>
            </a:r>
            <a:r>
              <a:rPr lang="en-US" i="1" baseline="-25000" dirty="0" smtClean="0"/>
              <a:t>i</a:t>
            </a:r>
            <a:r>
              <a:rPr lang="en-US" dirty="0" smtClean="0"/>
              <a:t> is the “tent” function centered at vertex </a:t>
            </a:r>
            <a:r>
              <a:rPr lang="en-US" i="1" dirty="0" smtClean="0"/>
              <a:t>v</a:t>
            </a:r>
            <a:r>
              <a:rPr lang="en-US" i="1" baseline="-25000" dirty="0" smtClean="0"/>
              <a:t>i</a:t>
            </a:r>
            <a:r>
              <a:rPr lang="en-US" dirty="0" smtClean="0"/>
              <a:t> and supported in the 1-ring.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8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86726" y="6031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0</a:t>
            </a:r>
            <a:endParaRPr lang="en-US" baseline="-25000" dirty="0"/>
          </a:p>
        </p:txBody>
      </p:sp>
      <p:cxnSp>
        <p:nvCxnSpPr>
          <p:cNvPr id="21" name="Straight Connector 20"/>
          <p:cNvCxnSpPr>
            <a:stCxn id="7" idx="1"/>
            <a:endCxn id="7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6" idx="2"/>
            <a:endCxn id="6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8" idx="2"/>
            <a:endCxn id="7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701994" y="65648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7795647" y="472440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3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7696200" y="55742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0</a:t>
            </a:r>
            <a:endParaRPr lang="en-US" baseline="-250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948047" y="5842182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53200" y="600176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3</a:t>
            </a:r>
            <a:endParaRPr lang="en-US" baseline="-25000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6805047" y="6269676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391400" y="43434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7643247" y="4611314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21274" y="54864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304117" y="5754314"/>
            <a:ext cx="239683" cy="2073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226198"/>
              </p:ext>
            </p:extLst>
          </p:nvPr>
        </p:nvGraphicFramePr>
        <p:xfrm>
          <a:off x="1774825" y="2667000"/>
          <a:ext cx="2949575" cy="876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11" name="Equation" r:id="rId3" imgW="1155600" imgH="342720" progId="Equation.3">
                  <p:embed/>
                </p:oleObj>
              </mc:Choice>
              <mc:Fallback>
                <p:oleObj name="Equation" r:id="rId3" imgW="1155600" imgH="342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2667000"/>
                        <a:ext cx="2949575" cy="876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8"/>
          <p:cNvSpPr/>
          <p:nvPr/>
        </p:nvSpPr>
        <p:spPr>
          <a:xfrm>
            <a:off x="1379349" y="5703376"/>
            <a:ext cx="3479370" cy="658678"/>
          </a:xfrm>
          <a:custGeom>
            <a:avLst/>
            <a:gdLst>
              <a:gd name="connsiteX0" fmla="*/ 0 w 3479370"/>
              <a:gd name="connsiteY0" fmla="*/ 271221 h 658678"/>
              <a:gd name="connsiteX1" fmla="*/ 3053166 w 3479370"/>
              <a:gd name="connsiteY1" fmla="*/ 658678 h 658678"/>
              <a:gd name="connsiteX2" fmla="*/ 3479370 w 3479370"/>
              <a:gd name="connsiteY2" fmla="*/ 0 h 658678"/>
              <a:gd name="connsiteX3" fmla="*/ 0 w 3479370"/>
              <a:gd name="connsiteY3" fmla="*/ 271221 h 658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9370" h="658678">
                <a:moveTo>
                  <a:pt x="0" y="271221"/>
                </a:moveTo>
                <a:lnTo>
                  <a:pt x="3053166" y="658678"/>
                </a:lnTo>
                <a:lnTo>
                  <a:pt x="3479370" y="0"/>
                </a:lnTo>
                <a:lnTo>
                  <a:pt x="0" y="27122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371600" y="5199681"/>
            <a:ext cx="3487119" cy="1170122"/>
          </a:xfrm>
          <a:custGeom>
            <a:avLst/>
            <a:gdLst>
              <a:gd name="connsiteX0" fmla="*/ 0 w 3487119"/>
              <a:gd name="connsiteY0" fmla="*/ 774916 h 1170122"/>
              <a:gd name="connsiteX1" fmla="*/ 3068664 w 3487119"/>
              <a:gd name="connsiteY1" fmla="*/ 1170122 h 1170122"/>
              <a:gd name="connsiteX2" fmla="*/ 3487119 w 3487119"/>
              <a:gd name="connsiteY2" fmla="*/ 0 h 1170122"/>
              <a:gd name="connsiteX3" fmla="*/ 0 w 3487119"/>
              <a:gd name="connsiteY3" fmla="*/ 774916 h 117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7119" h="1170122">
                <a:moveTo>
                  <a:pt x="0" y="774916"/>
                </a:moveTo>
                <a:lnTo>
                  <a:pt x="3068664" y="1170122"/>
                </a:lnTo>
                <a:lnTo>
                  <a:pt x="3487119" y="0"/>
                </a:lnTo>
                <a:lnTo>
                  <a:pt x="0" y="774916"/>
                </a:lnTo>
                <a:close/>
              </a:path>
            </a:pathLst>
          </a:custGeom>
          <a:solidFill>
            <a:schemeClr val="bg1">
              <a:lumMod val="50000"/>
              <a:alpha val="32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0" idx="2"/>
            <a:endCxn id="9" idx="2"/>
          </p:cNvCxnSpPr>
          <p:nvPr/>
        </p:nvCxnSpPr>
        <p:spPr>
          <a:xfrm>
            <a:off x="4858719" y="5199681"/>
            <a:ext cx="0" cy="503695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800600" y="549806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4729577" y="487680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B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(</a:t>
            </a:r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)=1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267200" y="632460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B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(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r>
              <a:rPr lang="en-US" dirty="0" smtClean="0">
                <a:sym typeface="Symbol"/>
              </a:rPr>
              <a:t>)=0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62000" y="595526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B</a:t>
            </a:r>
            <a:r>
              <a:rPr lang="en-US" i="1" baseline="-25000" dirty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(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r>
              <a:rPr lang="en-US" dirty="0" smtClean="0">
                <a:sym typeface="Symbol"/>
              </a:rPr>
              <a:t>)=0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188774" y="5992723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1219200" y="560005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i="1" baseline="-25000" dirty="0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4816098" y="5660757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4396353" y="631767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1356924" y="5935851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Since the Laplace-Beltrami operator is linear, to compute the </a:t>
            </a:r>
            <a:r>
              <a:rPr lang="en-US" dirty="0" err="1" smtClean="0"/>
              <a:t>Laplacian</a:t>
            </a:r>
            <a:r>
              <a:rPr lang="en-US" dirty="0" smtClean="0"/>
              <a:t> of </a:t>
            </a:r>
            <a:r>
              <a:rPr lang="en-US" i="1" dirty="0" smtClean="0"/>
              <a:t>f</a:t>
            </a:r>
            <a:r>
              <a:rPr lang="en-US" dirty="0" smtClean="0"/>
              <a:t> it suffices to be able to compute the </a:t>
            </a:r>
            <a:r>
              <a:rPr lang="en-US" dirty="0" err="1" smtClean="0"/>
              <a:t>Laplacians</a:t>
            </a:r>
            <a:r>
              <a:rPr lang="en-US" dirty="0" smtClean="0"/>
              <a:t> of </a:t>
            </a:r>
            <a:r>
              <a:rPr lang="en-US" i="1" dirty="0" smtClean="0"/>
              <a:t>B</a:t>
            </a:r>
            <a:r>
              <a:rPr lang="en-US" i="1" baseline="-25000" dirty="0" smtClean="0"/>
              <a:t>i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):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036856"/>
              </p:ext>
            </p:extLst>
          </p:nvPr>
        </p:nvGraphicFramePr>
        <p:xfrm>
          <a:off x="2952750" y="3086100"/>
          <a:ext cx="333851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34" name="Equation" r:id="rId3" imgW="1307880" imgH="342720" progId="Equation.3">
                  <p:embed/>
                </p:oleObj>
              </mc:Choice>
              <mc:Fallback>
                <p:oleObj name="Equation" r:id="rId3" imgW="13078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0" y="3086100"/>
                        <a:ext cx="3338513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403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Since also want to represent the </a:t>
            </a:r>
            <a:r>
              <a:rPr lang="en-US" dirty="0" err="1" smtClean="0"/>
              <a:t>Laplacian</a:t>
            </a:r>
            <a:r>
              <a:rPr lang="en-US" dirty="0" smtClean="0"/>
              <a:t> of </a:t>
            </a:r>
            <a:r>
              <a:rPr lang="en-US" i="1" dirty="0" smtClean="0"/>
              <a:t>f</a:t>
            </a:r>
            <a:r>
              <a:rPr lang="en-US" dirty="0" smtClean="0"/>
              <a:t> just by prescribing vertex values, we will set the </a:t>
            </a:r>
            <a:r>
              <a:rPr lang="en-US" dirty="0" err="1" smtClean="0"/>
              <a:t>Laplacian</a:t>
            </a:r>
            <a:r>
              <a:rPr lang="en-US" dirty="0" smtClean="0"/>
              <a:t> of </a:t>
            </a:r>
            <a:r>
              <a:rPr lang="en-US" i="1" dirty="0" smtClean="0"/>
              <a:t>f</a:t>
            </a:r>
            <a:r>
              <a:rPr lang="en-US" dirty="0" smtClean="0"/>
              <a:t> at vertex </a:t>
            </a:r>
            <a:r>
              <a:rPr lang="en-US" i="1" dirty="0" smtClean="0"/>
              <a:t>v</a:t>
            </a:r>
            <a:r>
              <a:rPr lang="en-US" dirty="0" smtClean="0"/>
              <a:t> to be the average of the </a:t>
            </a:r>
            <a:r>
              <a:rPr lang="en-US" dirty="0" err="1" smtClean="0"/>
              <a:t>Laplacian</a:t>
            </a:r>
            <a:r>
              <a:rPr lang="en-US" dirty="0" smtClean="0"/>
              <a:t> in a neighborhood around </a:t>
            </a:r>
            <a:r>
              <a:rPr lang="en-US" i="1" dirty="0" smtClean="0"/>
              <a:t>v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1"/>
            <a:endCxn id="6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2"/>
            <a:endCxn id="5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2"/>
            <a:endCxn id="6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7702658" y="5618136"/>
            <a:ext cx="821410" cy="929898"/>
          </a:xfrm>
          <a:custGeom>
            <a:avLst/>
            <a:gdLst>
              <a:gd name="connsiteX0" fmla="*/ 0 w 821410"/>
              <a:gd name="connsiteY0" fmla="*/ 674176 h 929898"/>
              <a:gd name="connsiteX1" fmla="*/ 15498 w 821410"/>
              <a:gd name="connsiteY1" fmla="*/ 201478 h 929898"/>
              <a:gd name="connsiteX2" fmla="*/ 410705 w 821410"/>
              <a:gd name="connsiteY2" fmla="*/ 0 h 929898"/>
              <a:gd name="connsiteX3" fmla="*/ 681925 w 821410"/>
              <a:gd name="connsiteY3" fmla="*/ 356461 h 929898"/>
              <a:gd name="connsiteX4" fmla="*/ 821410 w 821410"/>
              <a:gd name="connsiteY4" fmla="*/ 720671 h 929898"/>
              <a:gd name="connsiteX5" fmla="*/ 402956 w 821410"/>
              <a:gd name="connsiteY5" fmla="*/ 929898 h 929898"/>
              <a:gd name="connsiteX6" fmla="*/ 0 w 821410"/>
              <a:gd name="connsiteY6" fmla="*/ 674176 h 92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410" h="929898">
                <a:moveTo>
                  <a:pt x="0" y="674176"/>
                </a:moveTo>
                <a:lnTo>
                  <a:pt x="15498" y="201478"/>
                </a:lnTo>
                <a:lnTo>
                  <a:pt x="410705" y="0"/>
                </a:lnTo>
                <a:lnTo>
                  <a:pt x="681925" y="356461"/>
                </a:lnTo>
                <a:lnTo>
                  <a:pt x="821410" y="720671"/>
                </a:lnTo>
                <a:lnTo>
                  <a:pt x="402956" y="929898"/>
                </a:lnTo>
                <a:lnTo>
                  <a:pt x="0" y="674176"/>
                </a:lnTo>
                <a:close/>
              </a:path>
            </a:pathLst>
          </a:custGeom>
          <a:solidFill>
            <a:schemeClr val="tx1">
              <a:alpha val="36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11394" y="5726668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R</a:t>
            </a:r>
            <a:r>
              <a:rPr lang="en-US" i="1" baseline="-25000" dirty="0" err="1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8870196" y="642796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7795647" y="4724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l</a:t>
            </a:r>
            <a:endParaRPr lang="en-US" i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i="1" baseline="-25000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255634"/>
              </p:ext>
            </p:extLst>
          </p:nvPr>
        </p:nvGraphicFramePr>
        <p:xfrm>
          <a:off x="1833563" y="3581400"/>
          <a:ext cx="5656262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66" name="Equation" r:id="rId3" imgW="2577960" imgH="457200" progId="Equation.3">
                  <p:embed/>
                </p:oleObj>
              </mc:Choice>
              <mc:Fallback>
                <p:oleObj name="Equation" r:id="rId3" imgW="2577960" imgH="457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3563" y="3581400"/>
                        <a:ext cx="5656262" cy="100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8078186" y="60340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</p:spTree>
    <p:extLst>
      <p:ext uri="{BB962C8B-B14F-4D97-AF65-F5344CB8AC3E}">
        <p14:creationId xmlns:p14="http://schemas.microsoft.com/office/powerpoint/2010/main" val="8399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Since also want to represent the </a:t>
            </a:r>
            <a:r>
              <a:rPr lang="en-US" dirty="0" err="1"/>
              <a:t>Laplacian</a:t>
            </a:r>
            <a:r>
              <a:rPr lang="en-US" dirty="0"/>
              <a:t> of </a:t>
            </a:r>
            <a:r>
              <a:rPr lang="en-US" i="1" dirty="0"/>
              <a:t>f</a:t>
            </a:r>
            <a:r>
              <a:rPr lang="en-US" dirty="0"/>
              <a:t> just by prescribing vertex values, we will set the </a:t>
            </a:r>
            <a:r>
              <a:rPr lang="en-US" dirty="0" err="1"/>
              <a:t>Laplacian</a:t>
            </a:r>
            <a:r>
              <a:rPr lang="en-US" dirty="0"/>
              <a:t> of </a:t>
            </a:r>
            <a:r>
              <a:rPr lang="en-US" i="1" dirty="0"/>
              <a:t>f</a:t>
            </a:r>
            <a:r>
              <a:rPr lang="en-US" dirty="0"/>
              <a:t> at vertex </a:t>
            </a:r>
            <a:r>
              <a:rPr lang="en-US" i="1" dirty="0"/>
              <a:t>v</a:t>
            </a:r>
            <a:r>
              <a:rPr lang="en-US" dirty="0"/>
              <a:t> to be the average of the </a:t>
            </a:r>
            <a:r>
              <a:rPr lang="en-US" dirty="0" err="1"/>
              <a:t>Laplacian</a:t>
            </a:r>
            <a:r>
              <a:rPr lang="en-US" dirty="0"/>
              <a:t> in a neighborhood around </a:t>
            </a:r>
            <a:r>
              <a:rPr lang="en-US" i="1" dirty="0"/>
              <a:t>v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by the definition of the divergence, this</a:t>
            </a:r>
            <a:br>
              <a:rPr lang="en-US" dirty="0" smtClean="0"/>
            </a:br>
            <a:r>
              <a:rPr lang="en-US" dirty="0" smtClean="0"/>
              <a:t>is just the integral over the boundary: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1"/>
            <a:endCxn id="6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2"/>
            <a:endCxn id="5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2"/>
            <a:endCxn id="6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7702658" y="5618136"/>
            <a:ext cx="821410" cy="929898"/>
          </a:xfrm>
          <a:custGeom>
            <a:avLst/>
            <a:gdLst>
              <a:gd name="connsiteX0" fmla="*/ 0 w 821410"/>
              <a:gd name="connsiteY0" fmla="*/ 674176 h 929898"/>
              <a:gd name="connsiteX1" fmla="*/ 15498 w 821410"/>
              <a:gd name="connsiteY1" fmla="*/ 201478 h 929898"/>
              <a:gd name="connsiteX2" fmla="*/ 410705 w 821410"/>
              <a:gd name="connsiteY2" fmla="*/ 0 h 929898"/>
              <a:gd name="connsiteX3" fmla="*/ 681925 w 821410"/>
              <a:gd name="connsiteY3" fmla="*/ 356461 h 929898"/>
              <a:gd name="connsiteX4" fmla="*/ 821410 w 821410"/>
              <a:gd name="connsiteY4" fmla="*/ 720671 h 929898"/>
              <a:gd name="connsiteX5" fmla="*/ 402956 w 821410"/>
              <a:gd name="connsiteY5" fmla="*/ 929898 h 929898"/>
              <a:gd name="connsiteX6" fmla="*/ 0 w 821410"/>
              <a:gd name="connsiteY6" fmla="*/ 674176 h 929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410" h="929898">
                <a:moveTo>
                  <a:pt x="0" y="674176"/>
                </a:moveTo>
                <a:lnTo>
                  <a:pt x="15498" y="201478"/>
                </a:lnTo>
                <a:lnTo>
                  <a:pt x="410705" y="0"/>
                </a:lnTo>
                <a:lnTo>
                  <a:pt x="681925" y="356461"/>
                </a:lnTo>
                <a:lnTo>
                  <a:pt x="821410" y="720671"/>
                </a:lnTo>
                <a:lnTo>
                  <a:pt x="402956" y="929898"/>
                </a:lnTo>
                <a:lnTo>
                  <a:pt x="0" y="674176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65204" y="541020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</a:t>
            </a:r>
            <a:r>
              <a:rPr lang="en-US" i="1" dirty="0" err="1" smtClean="0">
                <a:sym typeface="Symbol"/>
              </a:rPr>
              <a:t>R</a:t>
            </a:r>
            <a:r>
              <a:rPr lang="en-US" i="1" baseline="-25000" dirty="0" err="1" smtClean="0">
                <a:sym typeface="Symbol"/>
              </a:rPr>
              <a:t>i</a:t>
            </a:r>
            <a:endParaRPr lang="en-US" baseline="-25000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466002"/>
              </p:ext>
            </p:extLst>
          </p:nvPr>
        </p:nvGraphicFramePr>
        <p:xfrm>
          <a:off x="2447925" y="5508625"/>
          <a:ext cx="4081463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26" name="Equation" r:id="rId3" imgW="1790640" imgH="457200" progId="Equation.3">
                  <p:embed/>
                </p:oleObj>
              </mc:Choice>
              <mc:Fallback>
                <p:oleObj name="Equation" r:id="rId3" imgW="1790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7925" y="5508625"/>
                        <a:ext cx="4081463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8870196" y="642796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7795647" y="4724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l</a:t>
            </a:r>
            <a:endParaRPr lang="en-US" i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i="1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8078186" y="60340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29" name="Freeform 28"/>
          <p:cNvSpPr/>
          <p:nvPr/>
        </p:nvSpPr>
        <p:spPr>
          <a:xfrm>
            <a:off x="8105614" y="5625885"/>
            <a:ext cx="418454" cy="712922"/>
          </a:xfrm>
          <a:custGeom>
            <a:avLst/>
            <a:gdLst>
              <a:gd name="connsiteX0" fmla="*/ 0 w 418454"/>
              <a:gd name="connsiteY0" fmla="*/ 0 h 712922"/>
              <a:gd name="connsiteX1" fmla="*/ 286718 w 418454"/>
              <a:gd name="connsiteY1" fmla="*/ 340962 h 712922"/>
              <a:gd name="connsiteX2" fmla="*/ 418454 w 418454"/>
              <a:gd name="connsiteY2" fmla="*/ 712922 h 712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454" h="712922">
                <a:moveTo>
                  <a:pt x="0" y="0"/>
                </a:moveTo>
                <a:lnTo>
                  <a:pt x="286718" y="340962"/>
                </a:lnTo>
                <a:lnTo>
                  <a:pt x="418454" y="712922"/>
                </a:lnTo>
              </a:path>
            </a:pathLst>
          </a:cu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255634"/>
              </p:ext>
            </p:extLst>
          </p:nvPr>
        </p:nvGraphicFramePr>
        <p:xfrm>
          <a:off x="1833563" y="3581400"/>
          <a:ext cx="5656262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27" name="Equation" r:id="rId5" imgW="2577960" imgH="457200" progId="Equation.3">
                  <p:embed/>
                </p:oleObj>
              </mc:Choice>
              <mc:Fallback>
                <p:oleObj name="Equation" r:id="rId5" imgW="2577960" imgH="457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3563" y="3581400"/>
                        <a:ext cx="5656262" cy="100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903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Breaking up the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per triangle, we get: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1"/>
            <a:endCxn id="6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2"/>
            <a:endCxn id="5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2"/>
            <a:endCxn id="6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70196" y="642796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7795647" y="4724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l</a:t>
            </a:r>
            <a:endParaRPr lang="en-US" i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i="1" baseline="-25000" dirty="0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482660"/>
              </p:ext>
            </p:extLst>
          </p:nvPr>
        </p:nvGraphicFramePr>
        <p:xfrm>
          <a:off x="2233613" y="2686050"/>
          <a:ext cx="4691062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305" name="Equation" r:id="rId3" imgW="2057400" imgH="457200" progId="Equation.3">
                  <p:embed/>
                </p:oleObj>
              </mc:Choice>
              <mc:Fallback>
                <p:oleObj name="Equation" r:id="rId3" imgW="2057400" imgH="4572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3613" y="2686050"/>
                        <a:ext cx="4691062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467410"/>
              </p:ext>
            </p:extLst>
          </p:nvPr>
        </p:nvGraphicFramePr>
        <p:xfrm>
          <a:off x="2447925" y="1295400"/>
          <a:ext cx="4081463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306" name="Equation" r:id="rId5" imgW="1790640" imgH="457200" progId="Equation.3">
                  <p:embed/>
                </p:oleObj>
              </mc:Choice>
              <mc:Fallback>
                <p:oleObj name="Equation" r:id="rId5" imgW="1790640" imgH="4572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7925" y="1295400"/>
                        <a:ext cx="4081463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8078186" y="60340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35" name="Freeform 34"/>
          <p:cNvSpPr/>
          <p:nvPr/>
        </p:nvSpPr>
        <p:spPr>
          <a:xfrm>
            <a:off x="7733654" y="6292312"/>
            <a:ext cx="836908" cy="263471"/>
          </a:xfrm>
          <a:custGeom>
            <a:avLst/>
            <a:gdLst>
              <a:gd name="connsiteX0" fmla="*/ 0 w 836908"/>
              <a:gd name="connsiteY0" fmla="*/ 0 h 263471"/>
              <a:gd name="connsiteX1" fmla="*/ 410705 w 836908"/>
              <a:gd name="connsiteY1" fmla="*/ 263471 h 263471"/>
              <a:gd name="connsiteX2" fmla="*/ 836908 w 836908"/>
              <a:gd name="connsiteY2" fmla="*/ 54244 h 26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6908" h="263471">
                <a:moveTo>
                  <a:pt x="0" y="0"/>
                </a:moveTo>
                <a:lnTo>
                  <a:pt x="410705" y="263471"/>
                </a:lnTo>
                <a:lnTo>
                  <a:pt x="836908" y="54244"/>
                </a:lnTo>
              </a:path>
            </a:pathLst>
          </a:cu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4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Computing the gradient of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j</a:t>
            </a:r>
            <a:r>
              <a:rPr lang="en-US" dirty="0" smtClean="0"/>
              <a:t> we get: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all </a:t>
            </a:r>
            <a:r>
              <a:rPr lang="en-US" i="1" dirty="0" smtClean="0"/>
              <a:t>p</a:t>
            </a:r>
            <a:r>
              <a:rPr lang="en-US" dirty="0" smtClean="0"/>
              <a:t> in triangle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ijk</a:t>
            </a:r>
            <a:r>
              <a:rPr lang="en-US" dirty="0" smtClean="0"/>
              <a:t>.</a:t>
            </a:r>
            <a:endParaRPr lang="en-US" baseline="-25000" dirty="0"/>
          </a:p>
        </p:txBody>
      </p:sp>
      <p:sp>
        <p:nvSpPr>
          <p:cNvPr id="5" name="Freeform 4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86726" y="6031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0</a:t>
            </a:r>
            <a:endParaRPr lang="en-US" baseline="-25000" dirty="0"/>
          </a:p>
        </p:txBody>
      </p:sp>
      <p:cxnSp>
        <p:nvCxnSpPr>
          <p:cNvPr id="13" name="Straight Connector 12"/>
          <p:cNvCxnSpPr>
            <a:stCxn id="6" idx="1"/>
            <a:endCxn id="6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2"/>
            <a:endCxn id="5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2"/>
            <a:endCxn id="6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70196" y="642796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7795647" y="4724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l</a:t>
            </a:r>
            <a:endParaRPr lang="en-US" i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i="1" baseline="-25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03886"/>
              </p:ext>
            </p:extLst>
          </p:nvPr>
        </p:nvGraphicFramePr>
        <p:xfrm>
          <a:off x="3059113" y="2736850"/>
          <a:ext cx="30384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7" name="Equation" r:id="rId3" imgW="1333440" imgH="469800" progId="Equation.3">
                  <p:embed/>
                </p:oleObj>
              </mc:Choice>
              <mc:Fallback>
                <p:oleObj name="Equation" r:id="rId3" imgW="1333440" imgH="4698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736850"/>
                        <a:ext cx="3038475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Straight Arrow Connector 34"/>
          <p:cNvCxnSpPr>
            <a:cxnSpLocks noChangeAspect="1"/>
          </p:cNvCxnSpPr>
          <p:nvPr/>
        </p:nvCxnSpPr>
        <p:spPr>
          <a:xfrm rot="9000000" flipV="1">
            <a:off x="7696200" y="6341368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543800" y="6488668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</a:t>
            </a:r>
            <a:r>
              <a:rPr lang="en-US" i="1" dirty="0" err="1" smtClean="0">
                <a:sym typeface="Symbol"/>
              </a:rPr>
              <a:t>B</a:t>
            </a:r>
            <a:r>
              <a:rPr lang="en-US" i="1" baseline="-25000" dirty="0" err="1" smtClean="0">
                <a:sym typeface="Symbol"/>
              </a:rPr>
              <a:t>j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</a:t>
            </a:r>
            <a:endParaRPr 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8078186" y="60340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cxnSp>
        <p:nvCxnSpPr>
          <p:cNvPr id="39" name="Straight Arrow Connector 38"/>
          <p:cNvCxnSpPr>
            <a:cxnSpLocks noChangeAspect="1"/>
          </p:cNvCxnSpPr>
          <p:nvPr/>
        </p:nvCxnSpPr>
        <p:spPr>
          <a:xfrm rot="9000000" flipV="1">
            <a:off x="7594131" y="64219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 noChangeAspect="1"/>
          </p:cNvCxnSpPr>
          <p:nvPr/>
        </p:nvCxnSpPr>
        <p:spPr>
          <a:xfrm rot="9000000" flipV="1">
            <a:off x="78352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 noChangeAspect="1"/>
          </p:cNvCxnSpPr>
          <p:nvPr/>
        </p:nvCxnSpPr>
        <p:spPr>
          <a:xfrm rot="9000000" flipV="1">
            <a:off x="79876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cxnSpLocks noChangeAspect="1"/>
          </p:cNvCxnSpPr>
          <p:nvPr/>
        </p:nvCxnSpPr>
        <p:spPr>
          <a:xfrm rot="9000000" flipV="1">
            <a:off x="81400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cxnSpLocks noChangeAspect="1"/>
          </p:cNvCxnSpPr>
          <p:nvPr/>
        </p:nvCxnSpPr>
        <p:spPr>
          <a:xfrm rot="9000000" flipV="1">
            <a:off x="8279931" y="64219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 noChangeAspect="1"/>
          </p:cNvCxnSpPr>
          <p:nvPr/>
        </p:nvCxnSpPr>
        <p:spPr>
          <a:xfrm rot="9000000" flipV="1">
            <a:off x="8444838" y="6396418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 noChangeAspect="1"/>
          </p:cNvCxnSpPr>
          <p:nvPr/>
        </p:nvCxnSpPr>
        <p:spPr>
          <a:xfrm rot="9000000" flipV="1">
            <a:off x="8584731" y="6472618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reeform 45"/>
          <p:cNvSpPr/>
          <p:nvPr/>
        </p:nvSpPr>
        <p:spPr>
          <a:xfrm>
            <a:off x="7733654" y="6292312"/>
            <a:ext cx="836908" cy="263471"/>
          </a:xfrm>
          <a:custGeom>
            <a:avLst/>
            <a:gdLst>
              <a:gd name="connsiteX0" fmla="*/ 0 w 836908"/>
              <a:gd name="connsiteY0" fmla="*/ 0 h 263471"/>
              <a:gd name="connsiteX1" fmla="*/ 410705 w 836908"/>
              <a:gd name="connsiteY1" fmla="*/ 263471 h 263471"/>
              <a:gd name="connsiteX2" fmla="*/ 836908 w 836908"/>
              <a:gd name="connsiteY2" fmla="*/ 54244 h 26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6908" h="263471">
                <a:moveTo>
                  <a:pt x="0" y="0"/>
                </a:moveTo>
                <a:lnTo>
                  <a:pt x="410705" y="263471"/>
                </a:lnTo>
                <a:lnTo>
                  <a:pt x="836908" y="54244"/>
                </a:lnTo>
              </a:path>
            </a:pathLst>
          </a:cu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>
            <a:cxnSpLocks noChangeAspect="1"/>
          </p:cNvCxnSpPr>
          <p:nvPr/>
        </p:nvCxnSpPr>
        <p:spPr>
          <a:xfrm flipV="1">
            <a:off x="8229600" y="57150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cxnSpLocks noChangeAspect="1"/>
          </p:cNvCxnSpPr>
          <p:nvPr/>
        </p:nvCxnSpPr>
        <p:spPr>
          <a:xfrm flipV="1">
            <a:off x="8296962" y="5883134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cxnSpLocks noChangeAspect="1"/>
          </p:cNvCxnSpPr>
          <p:nvPr/>
        </p:nvCxnSpPr>
        <p:spPr>
          <a:xfrm flipV="1">
            <a:off x="8382000" y="60198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cxnSpLocks noChangeAspect="1"/>
          </p:cNvCxnSpPr>
          <p:nvPr/>
        </p:nvCxnSpPr>
        <p:spPr>
          <a:xfrm flipV="1">
            <a:off x="8458200" y="60960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cxnSpLocks noChangeAspect="1"/>
          </p:cNvCxnSpPr>
          <p:nvPr/>
        </p:nvCxnSpPr>
        <p:spPr>
          <a:xfrm flipV="1">
            <a:off x="8534400" y="61722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60"/>
          <p:cNvSpPr/>
          <p:nvPr/>
        </p:nvSpPr>
        <p:spPr>
          <a:xfrm>
            <a:off x="8121112" y="5633634"/>
            <a:ext cx="418454" cy="712922"/>
          </a:xfrm>
          <a:custGeom>
            <a:avLst/>
            <a:gdLst>
              <a:gd name="connsiteX0" fmla="*/ 0 w 418454"/>
              <a:gd name="connsiteY0" fmla="*/ 0 h 712922"/>
              <a:gd name="connsiteX1" fmla="*/ 286718 w 418454"/>
              <a:gd name="connsiteY1" fmla="*/ 340962 h 712922"/>
              <a:gd name="connsiteX2" fmla="*/ 418454 w 418454"/>
              <a:gd name="connsiteY2" fmla="*/ 712922 h 712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454" h="712922">
                <a:moveTo>
                  <a:pt x="0" y="0"/>
                </a:moveTo>
                <a:lnTo>
                  <a:pt x="286718" y="340962"/>
                </a:lnTo>
                <a:lnTo>
                  <a:pt x="418454" y="712922"/>
                </a:lnTo>
              </a:path>
            </a:pathLst>
          </a:cu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933927"/>
              </p:ext>
            </p:extLst>
          </p:nvPr>
        </p:nvGraphicFramePr>
        <p:xfrm>
          <a:off x="2218115" y="1317625"/>
          <a:ext cx="4691062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8" name="Equation" r:id="rId5" imgW="2057400" imgH="457200" progId="Equation.3">
                  <p:embed/>
                </p:oleObj>
              </mc:Choice>
              <mc:Fallback>
                <p:oleObj name="Equation" r:id="rId5" imgW="2057400" imgH="4572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8115" y="1317625"/>
                        <a:ext cx="4691062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98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Computing the gradient of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j</a:t>
            </a:r>
            <a:r>
              <a:rPr lang="en-US" dirty="0" smtClean="0"/>
              <a:t> we get: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all </a:t>
            </a:r>
            <a:r>
              <a:rPr lang="en-US" i="1" dirty="0" smtClean="0"/>
              <a:t>p</a:t>
            </a:r>
            <a:r>
              <a:rPr lang="en-US" dirty="0" smtClean="0"/>
              <a:t> in triangle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ijk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Note that since the gradient is constant over the interior of the triangle, the integral is path</a:t>
            </a:r>
            <a:br>
              <a:rPr lang="en-US" dirty="0" smtClean="0"/>
            </a:br>
            <a:r>
              <a:rPr lang="en-US" dirty="0" smtClean="0"/>
              <a:t>independent.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1"/>
            <a:endCxn id="6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2"/>
            <a:endCxn id="5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2"/>
            <a:endCxn id="6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70196" y="642796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7795647" y="4724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l</a:t>
            </a:r>
            <a:endParaRPr lang="en-US" i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i="1" baseline="-25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631337"/>
              </p:ext>
            </p:extLst>
          </p:nvPr>
        </p:nvGraphicFramePr>
        <p:xfrm>
          <a:off x="3059113" y="2736850"/>
          <a:ext cx="30384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91" name="Equation" r:id="rId3" imgW="1333440" imgH="469800" progId="Equation.3">
                  <p:embed/>
                </p:oleObj>
              </mc:Choice>
              <mc:Fallback>
                <p:oleObj name="Equation" r:id="rId3" imgW="13334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736850"/>
                        <a:ext cx="3038475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7543800" y="6488668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</a:t>
            </a:r>
            <a:r>
              <a:rPr lang="en-US" i="1" dirty="0" err="1" smtClean="0">
                <a:sym typeface="Symbol"/>
              </a:rPr>
              <a:t>B</a:t>
            </a:r>
            <a:r>
              <a:rPr lang="en-US" i="1" baseline="-25000" dirty="0" err="1" smtClean="0">
                <a:sym typeface="Symbol"/>
              </a:rPr>
              <a:t>j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8078186" y="60340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cxnSp>
        <p:nvCxnSpPr>
          <p:cNvPr id="43" name="Straight Arrow Connector 42"/>
          <p:cNvCxnSpPr>
            <a:cxnSpLocks noChangeAspect="1"/>
          </p:cNvCxnSpPr>
          <p:nvPr/>
        </p:nvCxnSpPr>
        <p:spPr>
          <a:xfrm rot="9000000" flipV="1">
            <a:off x="7696200" y="6341368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 noChangeAspect="1"/>
          </p:cNvCxnSpPr>
          <p:nvPr/>
        </p:nvCxnSpPr>
        <p:spPr>
          <a:xfrm rot="9000000" flipV="1">
            <a:off x="7594131" y="64219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 noChangeAspect="1"/>
          </p:cNvCxnSpPr>
          <p:nvPr/>
        </p:nvCxnSpPr>
        <p:spPr>
          <a:xfrm rot="9000000" flipV="1">
            <a:off x="78352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cxnSpLocks noChangeAspect="1"/>
          </p:cNvCxnSpPr>
          <p:nvPr/>
        </p:nvCxnSpPr>
        <p:spPr>
          <a:xfrm rot="9000000" flipV="1">
            <a:off x="79876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 noChangeAspect="1"/>
          </p:cNvCxnSpPr>
          <p:nvPr/>
        </p:nvCxnSpPr>
        <p:spPr>
          <a:xfrm rot="9000000" flipV="1">
            <a:off x="81400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 noChangeAspect="1"/>
          </p:cNvCxnSpPr>
          <p:nvPr/>
        </p:nvCxnSpPr>
        <p:spPr>
          <a:xfrm rot="9000000" flipV="1">
            <a:off x="8279931" y="64219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 noChangeAspect="1"/>
          </p:cNvCxnSpPr>
          <p:nvPr/>
        </p:nvCxnSpPr>
        <p:spPr>
          <a:xfrm rot="9000000" flipV="1">
            <a:off x="8444838" y="6396418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33654" y="6323308"/>
            <a:ext cx="836908" cy="5424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733654" y="6323308"/>
            <a:ext cx="836908" cy="5424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 noChangeAspect="1"/>
          </p:cNvCxnSpPr>
          <p:nvPr/>
        </p:nvCxnSpPr>
        <p:spPr>
          <a:xfrm flipV="1">
            <a:off x="8229600" y="57150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 noChangeAspect="1"/>
          </p:cNvCxnSpPr>
          <p:nvPr/>
        </p:nvCxnSpPr>
        <p:spPr>
          <a:xfrm flipV="1">
            <a:off x="8296962" y="5883134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cxnSpLocks noChangeAspect="1"/>
          </p:cNvCxnSpPr>
          <p:nvPr/>
        </p:nvCxnSpPr>
        <p:spPr>
          <a:xfrm flipV="1">
            <a:off x="8382000" y="60198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cxnSpLocks noChangeAspect="1"/>
          </p:cNvCxnSpPr>
          <p:nvPr/>
        </p:nvCxnSpPr>
        <p:spPr>
          <a:xfrm flipV="1">
            <a:off x="8458200" y="60960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cxnSpLocks noChangeAspect="1"/>
          </p:cNvCxnSpPr>
          <p:nvPr/>
        </p:nvCxnSpPr>
        <p:spPr>
          <a:xfrm flipV="1">
            <a:off x="8534400" y="61722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cxnSpLocks noChangeAspect="1"/>
          </p:cNvCxnSpPr>
          <p:nvPr/>
        </p:nvCxnSpPr>
        <p:spPr>
          <a:xfrm flipH="1" flipV="1">
            <a:off x="8089708" y="5572257"/>
            <a:ext cx="483842" cy="77817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933927"/>
              </p:ext>
            </p:extLst>
          </p:nvPr>
        </p:nvGraphicFramePr>
        <p:xfrm>
          <a:off x="2217738" y="1317625"/>
          <a:ext cx="4691062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92" name="Equation" r:id="rId5" imgW="2057400" imgH="457200" progId="Equation.3">
                  <p:embed/>
                </p:oleObj>
              </mc:Choice>
              <mc:Fallback>
                <p:oleObj name="Equation" r:id="rId5" imgW="2057400" imgH="457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7738" y="1317625"/>
                        <a:ext cx="4691062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773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Computing the gradient of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j</a:t>
            </a:r>
            <a:r>
              <a:rPr lang="en-US" dirty="0" smtClean="0"/>
              <a:t> we get: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all </a:t>
            </a:r>
            <a:r>
              <a:rPr lang="en-US" i="1" dirty="0" smtClean="0"/>
              <a:t>p</a:t>
            </a:r>
            <a:r>
              <a:rPr lang="en-US" dirty="0" smtClean="0"/>
              <a:t> in triangle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ijk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Computing the integral over the new boundary gives: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</p:cNvCxnSpPr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1"/>
            <a:endCxn id="6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2"/>
            <a:endCxn id="5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2"/>
            <a:endCxn id="6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70196" y="642796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7795647" y="4724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l</a:t>
            </a:r>
            <a:endParaRPr lang="en-US" i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i="1" baseline="-25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778922"/>
              </p:ext>
            </p:extLst>
          </p:nvPr>
        </p:nvGraphicFramePr>
        <p:xfrm>
          <a:off x="3059113" y="2736850"/>
          <a:ext cx="30384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79" name="Equation" r:id="rId3" imgW="1333440" imgH="469800" progId="Equation.3">
                  <p:embed/>
                </p:oleObj>
              </mc:Choice>
              <mc:Fallback>
                <p:oleObj name="Equation" r:id="rId3" imgW="13334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736850"/>
                        <a:ext cx="3038475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7543800" y="6488668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</a:t>
            </a:r>
            <a:r>
              <a:rPr lang="en-US" i="1" dirty="0" err="1" smtClean="0">
                <a:sym typeface="Symbol"/>
              </a:rPr>
              <a:t>B</a:t>
            </a:r>
            <a:r>
              <a:rPr lang="en-US" i="1" baseline="-25000" dirty="0" err="1" smtClean="0">
                <a:sym typeface="Symbol"/>
              </a:rPr>
              <a:t>j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8078186" y="60340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799131"/>
              </p:ext>
            </p:extLst>
          </p:nvPr>
        </p:nvGraphicFramePr>
        <p:xfrm>
          <a:off x="418777" y="5118100"/>
          <a:ext cx="6896423" cy="1163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80" name="Equation" r:id="rId5" imgW="3619440" imgH="609480" progId="Equation.3">
                  <p:embed/>
                </p:oleObj>
              </mc:Choice>
              <mc:Fallback>
                <p:oleObj name="Equation" r:id="rId5" imgW="3619440" imgH="60948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777" y="5118100"/>
                        <a:ext cx="6896423" cy="11631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9000000" flipV="1">
            <a:off x="7696200" y="6341368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 noChangeAspect="1"/>
          </p:cNvCxnSpPr>
          <p:nvPr/>
        </p:nvCxnSpPr>
        <p:spPr>
          <a:xfrm rot="9000000" flipV="1">
            <a:off x="7594131" y="64219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 noChangeAspect="1"/>
          </p:cNvCxnSpPr>
          <p:nvPr/>
        </p:nvCxnSpPr>
        <p:spPr>
          <a:xfrm rot="9000000" flipV="1">
            <a:off x="78352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 noChangeAspect="1"/>
          </p:cNvCxnSpPr>
          <p:nvPr/>
        </p:nvCxnSpPr>
        <p:spPr>
          <a:xfrm rot="9000000" flipV="1">
            <a:off x="79876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cxnSpLocks noChangeAspect="1"/>
          </p:cNvCxnSpPr>
          <p:nvPr/>
        </p:nvCxnSpPr>
        <p:spPr>
          <a:xfrm rot="9000000" flipV="1">
            <a:off x="8140038" y="63457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 noChangeAspect="1"/>
          </p:cNvCxnSpPr>
          <p:nvPr/>
        </p:nvCxnSpPr>
        <p:spPr>
          <a:xfrm rot="9000000" flipV="1">
            <a:off x="8279931" y="6421950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 noChangeAspect="1"/>
          </p:cNvCxnSpPr>
          <p:nvPr/>
        </p:nvCxnSpPr>
        <p:spPr>
          <a:xfrm rot="9000000" flipV="1">
            <a:off x="8444838" y="6396418"/>
            <a:ext cx="39231" cy="2118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733654" y="6323308"/>
            <a:ext cx="836908" cy="5424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cxnSpLocks noChangeAspect="1"/>
          </p:cNvCxnSpPr>
          <p:nvPr/>
        </p:nvCxnSpPr>
        <p:spPr>
          <a:xfrm flipV="1">
            <a:off x="8229600" y="57150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cxnSpLocks noChangeAspect="1"/>
          </p:cNvCxnSpPr>
          <p:nvPr/>
        </p:nvCxnSpPr>
        <p:spPr>
          <a:xfrm flipV="1">
            <a:off x="8296962" y="5883134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 noChangeAspect="1"/>
          </p:cNvCxnSpPr>
          <p:nvPr/>
        </p:nvCxnSpPr>
        <p:spPr>
          <a:xfrm flipV="1">
            <a:off x="8382000" y="60198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cxnSpLocks noChangeAspect="1"/>
          </p:cNvCxnSpPr>
          <p:nvPr/>
        </p:nvCxnSpPr>
        <p:spPr>
          <a:xfrm flipV="1">
            <a:off x="8458200" y="60960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cxnSpLocks noChangeAspect="1"/>
          </p:cNvCxnSpPr>
          <p:nvPr/>
        </p:nvCxnSpPr>
        <p:spPr>
          <a:xfrm flipV="1">
            <a:off x="8534400" y="6172200"/>
            <a:ext cx="241857" cy="90699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 noChangeAspect="1"/>
          </p:cNvCxnSpPr>
          <p:nvPr/>
        </p:nvCxnSpPr>
        <p:spPr>
          <a:xfrm flipH="1" flipV="1">
            <a:off x="8089708" y="5572257"/>
            <a:ext cx="483842" cy="77817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933927"/>
              </p:ext>
            </p:extLst>
          </p:nvPr>
        </p:nvGraphicFramePr>
        <p:xfrm>
          <a:off x="2217738" y="1317625"/>
          <a:ext cx="4691062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81" name="Equation" r:id="rId7" imgW="2057400" imgH="457200" progId="Equation.3">
                  <p:embed/>
                </p:oleObj>
              </mc:Choice>
              <mc:Fallback>
                <p:oleObj name="Equation" r:id="rId7" imgW="2057400" imgH="457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7738" y="1317625"/>
                        <a:ext cx="4691062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43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Discretizing the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With a little bit of trigonometric manipulation, this gives: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7105973" y="6090834"/>
            <a:ext cx="1883044" cy="689674"/>
          </a:xfrm>
          <a:custGeom>
            <a:avLst/>
            <a:gdLst>
              <a:gd name="connsiteX0" fmla="*/ 0 w 1883044"/>
              <a:gd name="connsiteY0" fmla="*/ 426203 h 689674"/>
              <a:gd name="connsiteX1" fmla="*/ 1170122 w 1883044"/>
              <a:gd name="connsiteY1" fmla="*/ 0 h 689674"/>
              <a:gd name="connsiteX2" fmla="*/ 1883044 w 1883044"/>
              <a:gd name="connsiteY2" fmla="*/ 689674 h 689674"/>
              <a:gd name="connsiteX3" fmla="*/ 0 w 1883044"/>
              <a:gd name="connsiteY3" fmla="*/ 426203 h 68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044" h="689674">
                <a:moveTo>
                  <a:pt x="0" y="426203"/>
                </a:moveTo>
                <a:lnTo>
                  <a:pt x="1170122" y="0"/>
                </a:lnTo>
                <a:lnTo>
                  <a:pt x="1883044" y="689674"/>
                </a:lnTo>
                <a:lnTo>
                  <a:pt x="0" y="42620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8226008" y="6054953"/>
            <a:ext cx="83127" cy="8312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7836976" y="4897464"/>
            <a:ext cx="449451" cy="11985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</p:cNvCxnSpPr>
          <p:nvPr/>
        </p:nvCxnSpPr>
        <p:spPr>
          <a:xfrm flipH="1">
            <a:off x="7113722" y="6090834"/>
            <a:ext cx="1162373" cy="418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1"/>
            <a:endCxn id="6" idx="0"/>
          </p:cNvCxnSpPr>
          <p:nvPr/>
        </p:nvCxnSpPr>
        <p:spPr>
          <a:xfrm flipH="1">
            <a:off x="7105973" y="4911605"/>
            <a:ext cx="728421" cy="15963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2"/>
            <a:endCxn id="5" idx="0"/>
          </p:cNvCxnSpPr>
          <p:nvPr/>
        </p:nvCxnSpPr>
        <p:spPr>
          <a:xfrm flipH="1" flipV="1">
            <a:off x="7105973" y="6517037"/>
            <a:ext cx="1883044" cy="263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2"/>
            <a:endCxn id="6" idx="1"/>
          </p:cNvCxnSpPr>
          <p:nvPr/>
        </p:nvCxnSpPr>
        <p:spPr>
          <a:xfrm flipH="1" flipV="1">
            <a:off x="7834394" y="4911605"/>
            <a:ext cx="1157206" cy="18611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70196" y="642796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j</a:t>
            </a:r>
            <a:endParaRPr lang="en-US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7795647" y="4724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l</a:t>
            </a:r>
            <a:endParaRPr lang="en-US" i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6934200" y="64124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k</a:t>
            </a:r>
            <a:endParaRPr lang="en-US" i="1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8078186" y="60340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552306"/>
              </p:ext>
            </p:extLst>
          </p:nvPr>
        </p:nvGraphicFramePr>
        <p:xfrm>
          <a:off x="2667000" y="3595688"/>
          <a:ext cx="4284663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14" name="Equation" r:id="rId3" imgW="1879560" imgH="444240" progId="Equation.3">
                  <p:embed/>
                </p:oleObj>
              </mc:Choice>
              <mc:Fallback>
                <p:oleObj name="Equation" r:id="rId3" imgW="1879560" imgH="4442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595688"/>
                        <a:ext cx="4284663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Straight Connector 31"/>
          <p:cNvCxnSpPr/>
          <p:nvPr/>
        </p:nvCxnSpPr>
        <p:spPr>
          <a:xfrm>
            <a:off x="8294176" y="6106332"/>
            <a:ext cx="697424" cy="665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>
            <a:spLocks noChangeAspect="1"/>
          </p:cNvSpPr>
          <p:nvPr/>
        </p:nvSpPr>
        <p:spPr>
          <a:xfrm>
            <a:off x="6682353" y="6080502"/>
            <a:ext cx="914400" cy="914400"/>
          </a:xfrm>
          <a:prstGeom prst="arc">
            <a:avLst>
              <a:gd name="adj1" fmla="val 20133363"/>
              <a:gd name="adj2" fmla="val 412904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>
            <a:spLocks noChangeAspect="1"/>
          </p:cNvSpPr>
          <p:nvPr/>
        </p:nvSpPr>
        <p:spPr>
          <a:xfrm>
            <a:off x="7391400" y="4472553"/>
            <a:ext cx="914400" cy="914400"/>
          </a:xfrm>
          <a:prstGeom prst="arc">
            <a:avLst>
              <a:gd name="adj1" fmla="val 3493639"/>
              <a:gd name="adj2" fmla="val 422939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527794" y="62484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</a:t>
            </a:r>
            <a:r>
              <a:rPr lang="en-US" i="1" baseline="-25000" dirty="0" err="1" smtClean="0">
                <a:sym typeface="Symbol"/>
              </a:rPr>
              <a:t>jki</a:t>
            </a:r>
            <a:endParaRPr lang="en-US" i="1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8001000" y="518160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</a:t>
            </a:r>
            <a:r>
              <a:rPr lang="en-US" i="1" baseline="-25000" dirty="0" err="1" smtClean="0">
                <a:sym typeface="Symbol"/>
              </a:rPr>
              <a:t>ilj</a:t>
            </a:r>
            <a:endParaRPr lang="en-US" i="1" baseline="-25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1200519"/>
              </p:ext>
            </p:extLst>
          </p:nvPr>
        </p:nvGraphicFramePr>
        <p:xfrm>
          <a:off x="1104900" y="1447800"/>
          <a:ext cx="6896100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15" name="Equation" r:id="rId5" imgW="3619440" imgH="609480" progId="Equation.3">
                  <p:embed/>
                </p:oleObj>
              </mc:Choice>
              <mc:Fallback>
                <p:oleObj name="Equation" r:id="rId5" imgW="3619440" imgH="609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4900" y="1447800"/>
                        <a:ext cx="6896100" cy="116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319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Note  that we cannot define the curvature as the result of a limiting process:</a:t>
            </a:r>
          </a:p>
        </p:txBody>
      </p:sp>
      <p:grpSp>
        <p:nvGrpSpPr>
          <p:cNvPr id="4" name="Group 14"/>
          <p:cNvGrpSpPr/>
          <p:nvPr/>
        </p:nvGrpSpPr>
        <p:grpSpPr>
          <a:xfrm>
            <a:off x="5981055" y="4023102"/>
            <a:ext cx="2781945" cy="2430651"/>
            <a:chOff x="3466455" y="4023102"/>
            <a:chExt cx="2781945" cy="2430651"/>
          </a:xfrm>
        </p:grpSpPr>
        <p:sp>
          <p:nvSpPr>
            <p:cNvPr id="16" name="Freeform 15"/>
            <p:cNvSpPr/>
            <p:nvPr/>
          </p:nvSpPr>
          <p:spPr>
            <a:xfrm>
              <a:off x="3505200" y="4068305"/>
              <a:ext cx="2725119" cy="2347993"/>
            </a:xfrm>
            <a:custGeom>
              <a:avLst/>
              <a:gdLst>
                <a:gd name="connsiteX0" fmla="*/ 0 w 2255004"/>
                <a:gd name="connsiteY0" fmla="*/ 0 h 2347993"/>
                <a:gd name="connsiteX1" fmla="*/ 2014780 w 2255004"/>
                <a:gd name="connsiteY1" fmla="*/ 193729 h 2347993"/>
                <a:gd name="connsiteX2" fmla="*/ 1177871 w 2255004"/>
                <a:gd name="connsiteY2" fmla="*/ 1162373 h 2347993"/>
                <a:gd name="connsiteX3" fmla="*/ 2255004 w 2255004"/>
                <a:gd name="connsiteY3" fmla="*/ 1108129 h 2347993"/>
                <a:gd name="connsiteX4" fmla="*/ 69743 w 2255004"/>
                <a:gd name="connsiteY4" fmla="*/ 2247254 h 2347993"/>
                <a:gd name="connsiteX5" fmla="*/ 1239865 w 2255004"/>
                <a:gd name="connsiteY5" fmla="*/ 402956 h 2347993"/>
                <a:gd name="connsiteX6" fmla="*/ 170482 w 2255004"/>
                <a:gd name="connsiteY6" fmla="*/ 929898 h 2347993"/>
                <a:gd name="connsiteX7" fmla="*/ 1216617 w 2255004"/>
                <a:gd name="connsiteY7" fmla="*/ 2347993 h 2347993"/>
                <a:gd name="connsiteX8" fmla="*/ 0 w 2255004"/>
                <a:gd name="connsiteY8" fmla="*/ 0 h 2347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5004" h="2347993">
                  <a:moveTo>
                    <a:pt x="0" y="0"/>
                  </a:moveTo>
                  <a:lnTo>
                    <a:pt x="2014780" y="193729"/>
                  </a:lnTo>
                  <a:lnTo>
                    <a:pt x="1177871" y="1162373"/>
                  </a:lnTo>
                  <a:lnTo>
                    <a:pt x="2255004" y="1108129"/>
                  </a:lnTo>
                  <a:lnTo>
                    <a:pt x="69743" y="2247254"/>
                  </a:lnTo>
                  <a:lnTo>
                    <a:pt x="1239865" y="402956"/>
                  </a:lnTo>
                  <a:lnTo>
                    <a:pt x="170482" y="929898"/>
                  </a:lnTo>
                  <a:lnTo>
                    <a:pt x="1216617" y="2347993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6172200" y="5142855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4884549" y="5197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898396" y="4236204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3466455" y="4023102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4953000" y="4435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3680847" y="4960749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3573651" y="62638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4937502" y="6377553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925876" y="37338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321298" y="3935323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1173163" y="2511048"/>
          <a:ext cx="5913437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50" name="Equation" r:id="rId3" imgW="2946240" imgH="965160" progId="Equation.3">
                  <p:embed/>
                </p:oleObj>
              </mc:Choice>
              <mc:Fallback>
                <p:oleObj name="Equation" r:id="rId3" imgW="294624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163" y="2511048"/>
                        <a:ext cx="5913437" cy="192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Arrow Connector 25"/>
          <p:cNvCxnSpPr>
            <a:cxnSpLocks noChangeAspect="1"/>
          </p:cNvCxnSpPr>
          <p:nvPr/>
        </p:nvCxnSpPr>
        <p:spPr>
          <a:xfrm>
            <a:off x="6781518" y="4038600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92676" y="37454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t</a:t>
            </a:r>
            <a:r>
              <a:rPr lang="en-US" i="1" baseline="-25000" dirty="0" err="1" smtClean="0">
                <a:sym typeface="Symbol"/>
              </a:rPr>
              <a:t>i</a:t>
            </a:r>
            <a:endParaRPr lang="en-US" i="1" baseline="-25000" dirty="0"/>
          </a:p>
        </p:txBody>
      </p:sp>
      <p:cxnSp>
        <p:nvCxnSpPr>
          <p:cNvPr id="28" name="Straight Arrow Connector 27"/>
          <p:cNvCxnSpPr>
            <a:cxnSpLocks noChangeAspect="1"/>
          </p:cNvCxnSpPr>
          <p:nvPr/>
        </p:nvCxnSpPr>
        <p:spPr>
          <a:xfrm rot="7920000">
            <a:off x="7637415" y="479886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24800" y="465986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6172200" y="4046349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6080502" y="4191000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cxnSpLocks noChangeAspect="1"/>
          </p:cNvCxnSpPr>
          <p:nvPr/>
        </p:nvCxnSpPr>
        <p:spPr>
          <a:xfrm rot="14040000">
            <a:off x="6394391" y="501458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629400" y="47244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-1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66929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However</a:t>
            </a:r>
            <a:r>
              <a:rPr lang="en-US" dirty="0"/>
              <a:t>, we can estimate </a:t>
            </a:r>
            <a:r>
              <a:rPr lang="en-US" dirty="0" smtClean="0"/>
              <a:t>it using </a:t>
            </a:r>
            <a:r>
              <a:rPr lang="en-US" dirty="0"/>
              <a:t>the </a:t>
            </a:r>
            <a:r>
              <a:rPr lang="en-US" dirty="0" smtClean="0"/>
              <a:t>finite-differences using </a:t>
            </a:r>
            <a:r>
              <a:rPr lang="en-US" dirty="0"/>
              <a:t>the edge centers (</a:t>
            </a:r>
            <a:r>
              <a:rPr lang="en-US" i="1" dirty="0"/>
              <a:t>v</a:t>
            </a:r>
            <a:r>
              <a:rPr lang="en-US" i="1" baseline="-25000" dirty="0"/>
              <a:t>i</a:t>
            </a:r>
            <a:r>
              <a:rPr lang="en-US" dirty="0"/>
              <a:t>+</a:t>
            </a:r>
            <a:r>
              <a:rPr lang="en-US" i="1" dirty="0"/>
              <a:t>v</a:t>
            </a:r>
            <a:r>
              <a:rPr lang="en-US" i="1" baseline="-25000" dirty="0"/>
              <a:t>i</a:t>
            </a:r>
            <a:r>
              <a:rPr lang="en-US" baseline="-25000" dirty="0"/>
              <a:t>+1</a:t>
            </a:r>
            <a:r>
              <a:rPr lang="en-US" dirty="0"/>
              <a:t>)/2.</a:t>
            </a:r>
          </a:p>
          <a:p>
            <a:pPr marL="0" indent="0">
              <a:buNone/>
            </a:pPr>
            <a:endParaRPr lang="en-US" dirty="0" smtClean="0"/>
          </a:p>
        </p:txBody>
      </p:sp>
      <p:grpSp>
        <p:nvGrpSpPr>
          <p:cNvPr id="34" name="Group 14"/>
          <p:cNvGrpSpPr/>
          <p:nvPr/>
        </p:nvGrpSpPr>
        <p:grpSpPr>
          <a:xfrm>
            <a:off x="5981055" y="4023102"/>
            <a:ext cx="2781945" cy="2430651"/>
            <a:chOff x="3466455" y="4023102"/>
            <a:chExt cx="2781945" cy="2430651"/>
          </a:xfrm>
        </p:grpSpPr>
        <p:sp>
          <p:nvSpPr>
            <p:cNvPr id="35" name="Freeform 34"/>
            <p:cNvSpPr/>
            <p:nvPr/>
          </p:nvSpPr>
          <p:spPr>
            <a:xfrm>
              <a:off x="3505200" y="4068305"/>
              <a:ext cx="2725119" cy="2347993"/>
            </a:xfrm>
            <a:custGeom>
              <a:avLst/>
              <a:gdLst>
                <a:gd name="connsiteX0" fmla="*/ 0 w 2255004"/>
                <a:gd name="connsiteY0" fmla="*/ 0 h 2347993"/>
                <a:gd name="connsiteX1" fmla="*/ 2014780 w 2255004"/>
                <a:gd name="connsiteY1" fmla="*/ 193729 h 2347993"/>
                <a:gd name="connsiteX2" fmla="*/ 1177871 w 2255004"/>
                <a:gd name="connsiteY2" fmla="*/ 1162373 h 2347993"/>
                <a:gd name="connsiteX3" fmla="*/ 2255004 w 2255004"/>
                <a:gd name="connsiteY3" fmla="*/ 1108129 h 2347993"/>
                <a:gd name="connsiteX4" fmla="*/ 69743 w 2255004"/>
                <a:gd name="connsiteY4" fmla="*/ 2247254 h 2347993"/>
                <a:gd name="connsiteX5" fmla="*/ 1239865 w 2255004"/>
                <a:gd name="connsiteY5" fmla="*/ 402956 h 2347993"/>
                <a:gd name="connsiteX6" fmla="*/ 170482 w 2255004"/>
                <a:gd name="connsiteY6" fmla="*/ 929898 h 2347993"/>
                <a:gd name="connsiteX7" fmla="*/ 1216617 w 2255004"/>
                <a:gd name="connsiteY7" fmla="*/ 2347993 h 2347993"/>
                <a:gd name="connsiteX8" fmla="*/ 0 w 2255004"/>
                <a:gd name="connsiteY8" fmla="*/ 0 h 2347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5004" h="2347993">
                  <a:moveTo>
                    <a:pt x="0" y="0"/>
                  </a:moveTo>
                  <a:lnTo>
                    <a:pt x="2014780" y="193729"/>
                  </a:lnTo>
                  <a:lnTo>
                    <a:pt x="1177871" y="1162373"/>
                  </a:lnTo>
                  <a:lnTo>
                    <a:pt x="2255004" y="1108129"/>
                  </a:lnTo>
                  <a:lnTo>
                    <a:pt x="69743" y="2247254"/>
                  </a:lnTo>
                  <a:lnTo>
                    <a:pt x="1239865" y="402956"/>
                  </a:lnTo>
                  <a:lnTo>
                    <a:pt x="170482" y="929898"/>
                  </a:lnTo>
                  <a:lnTo>
                    <a:pt x="1216617" y="2347993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6172200" y="5142855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4884549" y="5197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5898396" y="4236204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3466455" y="4023102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4953000" y="4435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3680847" y="4960749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3573651" y="62638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4937502" y="6377553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925876" y="37338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45" name="TextBox 44"/>
          <p:cNvSpPr txBox="1"/>
          <p:nvPr/>
        </p:nvSpPr>
        <p:spPr>
          <a:xfrm>
            <a:off x="8321298" y="3935323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cxnSp>
        <p:nvCxnSpPr>
          <p:cNvPr id="46" name="Straight Arrow Connector 45"/>
          <p:cNvCxnSpPr>
            <a:cxnSpLocks noChangeAspect="1"/>
          </p:cNvCxnSpPr>
          <p:nvPr/>
        </p:nvCxnSpPr>
        <p:spPr>
          <a:xfrm>
            <a:off x="6781518" y="4038600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992676" y="37454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t</a:t>
            </a:r>
            <a:r>
              <a:rPr lang="en-US" i="1" baseline="-25000" dirty="0" err="1" smtClean="0">
                <a:sym typeface="Symbol"/>
              </a:rPr>
              <a:t>i</a:t>
            </a:r>
            <a:endParaRPr lang="en-US" i="1" baseline="-25000" dirty="0"/>
          </a:p>
        </p:txBody>
      </p:sp>
      <p:cxnSp>
        <p:nvCxnSpPr>
          <p:cNvPr id="48" name="Straight Arrow Connector 47"/>
          <p:cNvCxnSpPr>
            <a:cxnSpLocks noChangeAspect="1"/>
          </p:cNvCxnSpPr>
          <p:nvPr/>
        </p:nvCxnSpPr>
        <p:spPr>
          <a:xfrm rot="7920000">
            <a:off x="7637415" y="479886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924800" y="465986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cxnSp>
        <p:nvCxnSpPr>
          <p:cNvPr id="50" name="Straight Arrow Connector 49"/>
          <p:cNvCxnSpPr>
            <a:cxnSpLocks noChangeAspect="1"/>
          </p:cNvCxnSpPr>
          <p:nvPr/>
        </p:nvCxnSpPr>
        <p:spPr>
          <a:xfrm rot="14040000">
            <a:off x="6394391" y="501458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629400" y="47244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-1</a:t>
            </a:r>
            <a:endParaRPr lang="en-US" baseline="-25000" dirty="0"/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7162800" y="4129008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6713349" y="5189349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4" name="Object 3"/>
          <p:cNvGraphicFramePr>
            <a:graphicFrameLocks noChangeAspect="1"/>
          </p:cNvGraphicFramePr>
          <p:nvPr/>
        </p:nvGraphicFramePr>
        <p:xfrm>
          <a:off x="6721098" y="4138047"/>
          <a:ext cx="463994" cy="357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74" name="Equation" r:id="rId3" imgW="507960" imgH="393480" progId="Equation.3">
                  <p:embed/>
                </p:oleObj>
              </mc:Choice>
              <mc:Fallback>
                <p:oleObj name="Equation" r:id="rId3" imgW="507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1098" y="4138047"/>
                        <a:ext cx="463994" cy="3577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265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However, we can estimate it using the finite-differences using the edge centers (</a:t>
            </a:r>
            <a:r>
              <a:rPr lang="en-US" i="1" dirty="0" smtClean="0"/>
              <a:t>v</a:t>
            </a:r>
            <a:r>
              <a:rPr lang="en-US" i="1" baseline="-25000" dirty="0" smtClean="0"/>
              <a:t>i</a:t>
            </a:r>
            <a:r>
              <a:rPr lang="en-US" dirty="0" smtClean="0"/>
              <a:t>+</a:t>
            </a:r>
            <a:r>
              <a:rPr lang="en-US" i="1" dirty="0" smtClean="0"/>
              <a:t>v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r>
              <a:rPr lang="en-US" dirty="0" smtClean="0"/>
              <a:t>)/2.</a:t>
            </a:r>
          </a:p>
          <a:p>
            <a:pPr marL="0" indent="0">
              <a:buNone/>
            </a:pPr>
            <a:r>
              <a:rPr lang="en-US" dirty="0" smtClean="0"/>
              <a:t>Specifically, we define the curvature in terms of change in tangents angle divided by the arc-length between edge centers:</a:t>
            </a:r>
          </a:p>
        </p:txBody>
      </p:sp>
      <p:grpSp>
        <p:nvGrpSpPr>
          <p:cNvPr id="4" name="Group 14"/>
          <p:cNvGrpSpPr/>
          <p:nvPr/>
        </p:nvGrpSpPr>
        <p:grpSpPr>
          <a:xfrm>
            <a:off x="5981055" y="4023102"/>
            <a:ext cx="2781945" cy="2430651"/>
            <a:chOff x="3466455" y="4023102"/>
            <a:chExt cx="2781945" cy="2430651"/>
          </a:xfrm>
        </p:grpSpPr>
        <p:sp>
          <p:nvSpPr>
            <p:cNvPr id="16" name="Freeform 15"/>
            <p:cNvSpPr/>
            <p:nvPr/>
          </p:nvSpPr>
          <p:spPr>
            <a:xfrm>
              <a:off x="3505200" y="4068305"/>
              <a:ext cx="2725119" cy="2347993"/>
            </a:xfrm>
            <a:custGeom>
              <a:avLst/>
              <a:gdLst>
                <a:gd name="connsiteX0" fmla="*/ 0 w 2255004"/>
                <a:gd name="connsiteY0" fmla="*/ 0 h 2347993"/>
                <a:gd name="connsiteX1" fmla="*/ 2014780 w 2255004"/>
                <a:gd name="connsiteY1" fmla="*/ 193729 h 2347993"/>
                <a:gd name="connsiteX2" fmla="*/ 1177871 w 2255004"/>
                <a:gd name="connsiteY2" fmla="*/ 1162373 h 2347993"/>
                <a:gd name="connsiteX3" fmla="*/ 2255004 w 2255004"/>
                <a:gd name="connsiteY3" fmla="*/ 1108129 h 2347993"/>
                <a:gd name="connsiteX4" fmla="*/ 69743 w 2255004"/>
                <a:gd name="connsiteY4" fmla="*/ 2247254 h 2347993"/>
                <a:gd name="connsiteX5" fmla="*/ 1239865 w 2255004"/>
                <a:gd name="connsiteY5" fmla="*/ 402956 h 2347993"/>
                <a:gd name="connsiteX6" fmla="*/ 170482 w 2255004"/>
                <a:gd name="connsiteY6" fmla="*/ 929898 h 2347993"/>
                <a:gd name="connsiteX7" fmla="*/ 1216617 w 2255004"/>
                <a:gd name="connsiteY7" fmla="*/ 2347993 h 2347993"/>
                <a:gd name="connsiteX8" fmla="*/ 0 w 2255004"/>
                <a:gd name="connsiteY8" fmla="*/ 0 h 2347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5004" h="2347993">
                  <a:moveTo>
                    <a:pt x="0" y="0"/>
                  </a:moveTo>
                  <a:lnTo>
                    <a:pt x="2014780" y="193729"/>
                  </a:lnTo>
                  <a:lnTo>
                    <a:pt x="1177871" y="1162373"/>
                  </a:lnTo>
                  <a:lnTo>
                    <a:pt x="2255004" y="1108129"/>
                  </a:lnTo>
                  <a:lnTo>
                    <a:pt x="69743" y="2247254"/>
                  </a:lnTo>
                  <a:lnTo>
                    <a:pt x="1239865" y="402956"/>
                  </a:lnTo>
                  <a:lnTo>
                    <a:pt x="170482" y="929898"/>
                  </a:lnTo>
                  <a:lnTo>
                    <a:pt x="1216617" y="2347993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6172200" y="5142855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4884549" y="5197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898396" y="4236204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3466455" y="4023102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4953000" y="4435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3680847" y="4960749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3573651" y="62638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4937502" y="6377553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925876" y="37338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321298" y="3935323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>
            <a:off x="6781518" y="4038600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92676" y="37454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t</a:t>
            </a:r>
            <a:r>
              <a:rPr lang="en-US" i="1" baseline="-25000" dirty="0" err="1" smtClean="0">
                <a:sym typeface="Symbol"/>
              </a:rPr>
              <a:t>i</a:t>
            </a:r>
            <a:endParaRPr lang="en-US" i="1" baseline="-25000" dirty="0"/>
          </a:p>
        </p:txBody>
      </p:sp>
      <p:cxnSp>
        <p:nvCxnSpPr>
          <p:cNvPr id="28" name="Straight Arrow Connector 27"/>
          <p:cNvCxnSpPr>
            <a:cxnSpLocks noChangeAspect="1"/>
          </p:cNvCxnSpPr>
          <p:nvPr/>
        </p:nvCxnSpPr>
        <p:spPr>
          <a:xfrm rot="7920000">
            <a:off x="7637415" y="479886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24800" y="465986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14040000">
            <a:off x="6394391" y="501458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629400" y="47244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-1</a:t>
            </a:r>
            <a:endParaRPr lang="en-US" baseline="-25000" dirty="0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162800" y="4129008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6713349" y="5189349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3731" name="Object 3"/>
          <p:cNvGraphicFramePr>
            <a:graphicFrameLocks noChangeAspect="1"/>
          </p:cNvGraphicFramePr>
          <p:nvPr/>
        </p:nvGraphicFramePr>
        <p:xfrm>
          <a:off x="6721098" y="4138047"/>
          <a:ext cx="463994" cy="357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50" name="Equation" r:id="rId3" imgW="507960" imgH="393480" progId="Equation.3">
                  <p:embed/>
                </p:oleObj>
              </mc:Choice>
              <mc:Fallback>
                <p:oleObj name="Equation" r:id="rId3" imgW="507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1098" y="4138047"/>
                        <a:ext cx="463994" cy="3577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657081"/>
              </p:ext>
            </p:extLst>
          </p:nvPr>
        </p:nvGraphicFramePr>
        <p:xfrm>
          <a:off x="1625600" y="4143375"/>
          <a:ext cx="40020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51" name="Equation" r:id="rId5" imgW="1993680" imgH="444240" progId="Equation.3">
                  <p:embed/>
                </p:oleObj>
              </mc:Choice>
              <mc:Fallback>
                <p:oleObj name="Equation" r:id="rId5" imgW="19936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5600" y="4143375"/>
                        <a:ext cx="4002088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Oval 34"/>
          <p:cNvSpPr>
            <a:spLocks noChangeAspect="1"/>
          </p:cNvSpPr>
          <p:nvPr/>
        </p:nvSpPr>
        <p:spPr>
          <a:xfrm>
            <a:off x="2971800" y="5444647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>
            <a:cxnSpLocks noChangeAspect="1"/>
            <a:stCxn id="35" idx="5"/>
          </p:cNvCxnSpPr>
          <p:nvPr/>
        </p:nvCxnSpPr>
        <p:spPr>
          <a:xfrm rot="16200000" flipH="1">
            <a:off x="2749265" y="5797263"/>
            <a:ext cx="1500712" cy="925561"/>
          </a:xfrm>
          <a:prstGeom prst="line">
            <a:avLst/>
          </a:prstGeom>
          <a:ln w="254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 noChangeAspect="1"/>
            <a:stCxn id="35" idx="6"/>
          </p:cNvCxnSpPr>
          <p:nvPr/>
        </p:nvCxnSpPr>
        <p:spPr>
          <a:xfrm>
            <a:off x="3048000" y="5482747"/>
            <a:ext cx="1534809" cy="1375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 noChangeAspect="1"/>
          </p:cNvCxnSpPr>
          <p:nvPr/>
        </p:nvCxnSpPr>
        <p:spPr>
          <a:xfrm rot="16200000" flipV="1">
            <a:off x="2930686" y="5767744"/>
            <a:ext cx="1051705" cy="64141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>
            <a:spLocks noChangeAspect="1"/>
          </p:cNvSpPr>
          <p:nvPr/>
        </p:nvSpPr>
        <p:spPr>
          <a:xfrm>
            <a:off x="4153545" y="5550553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3704094" y="6610894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813302" y="616033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t</a:t>
            </a:r>
            <a:r>
              <a:rPr lang="en-US" i="1" baseline="-25000" dirty="0" err="1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1162792" y="5767665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-1</a:t>
            </a:r>
            <a:endParaRPr lang="en-US" baseline="-25000" dirty="0"/>
          </a:p>
        </p:txBody>
      </p:sp>
      <p:cxnSp>
        <p:nvCxnSpPr>
          <p:cNvPr id="44" name="Straight Arrow Connector 43"/>
          <p:cNvCxnSpPr>
            <a:cxnSpLocks noChangeAspect="1"/>
          </p:cNvCxnSpPr>
          <p:nvPr/>
        </p:nvCxnSpPr>
        <p:spPr>
          <a:xfrm>
            <a:off x="1676118" y="6217308"/>
            <a:ext cx="686082" cy="52761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 noChangeAspect="1"/>
          </p:cNvCxnSpPr>
          <p:nvPr/>
        </p:nvCxnSpPr>
        <p:spPr>
          <a:xfrm rot="14040000">
            <a:off x="1159838" y="5905452"/>
            <a:ext cx="686082" cy="52761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Object 4"/>
          <p:cNvGraphicFramePr>
            <a:graphicFrameLocks noChangeAspect="1"/>
          </p:cNvGraphicFramePr>
          <p:nvPr/>
        </p:nvGraphicFramePr>
        <p:xfrm>
          <a:off x="4038600" y="5181600"/>
          <a:ext cx="533400" cy="41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52" name="Equation" r:id="rId7" imgW="507960" imgH="393480" progId="Equation.3">
                  <p:embed/>
                </p:oleObj>
              </mc:Choice>
              <mc:Fallback>
                <p:oleObj name="Equation" r:id="rId7" imgW="507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5181600"/>
                        <a:ext cx="533400" cy="4110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5"/>
          <p:cNvGraphicFramePr>
            <a:graphicFrameLocks noChangeAspect="1"/>
          </p:cNvGraphicFramePr>
          <p:nvPr/>
        </p:nvGraphicFramePr>
        <p:xfrm>
          <a:off x="3124200" y="6400800"/>
          <a:ext cx="533400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53" name="Equation" r:id="rId8" imgW="507960" imgH="393480" progId="Equation.3">
                  <p:embed/>
                </p:oleObj>
              </mc:Choice>
              <mc:Fallback>
                <p:oleObj name="Equation" r:id="rId8" imgW="507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6400800"/>
                        <a:ext cx="533400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Arc 47"/>
          <p:cNvSpPr>
            <a:spLocks noChangeAspect="1"/>
          </p:cNvSpPr>
          <p:nvPr/>
        </p:nvSpPr>
        <p:spPr>
          <a:xfrm>
            <a:off x="1257945" y="5805408"/>
            <a:ext cx="838200" cy="838200"/>
          </a:xfrm>
          <a:prstGeom prst="arc">
            <a:avLst>
              <a:gd name="adj1" fmla="val 14433280"/>
              <a:gd name="adj2" fmla="val 232714"/>
            </a:avLst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>
            <a:cxnSpLocks noChangeAspect="1"/>
          </p:cNvCxnSpPr>
          <p:nvPr/>
        </p:nvCxnSpPr>
        <p:spPr>
          <a:xfrm rot="10800000">
            <a:off x="3134103" y="5546624"/>
            <a:ext cx="1046331" cy="102993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52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Since we are only storing the curvature at the vertices, we want the value to correspond to the “total curvature associated to the vertex”:</a:t>
            </a:r>
          </a:p>
        </p:txBody>
      </p:sp>
      <p:grpSp>
        <p:nvGrpSpPr>
          <p:cNvPr id="4" name="Group 14"/>
          <p:cNvGrpSpPr/>
          <p:nvPr/>
        </p:nvGrpSpPr>
        <p:grpSpPr>
          <a:xfrm>
            <a:off x="5981055" y="4023102"/>
            <a:ext cx="2781945" cy="2430651"/>
            <a:chOff x="3466455" y="4023102"/>
            <a:chExt cx="2781945" cy="2430651"/>
          </a:xfrm>
        </p:grpSpPr>
        <p:sp>
          <p:nvSpPr>
            <p:cNvPr id="16" name="Freeform 15"/>
            <p:cNvSpPr/>
            <p:nvPr/>
          </p:nvSpPr>
          <p:spPr>
            <a:xfrm>
              <a:off x="3505200" y="4068305"/>
              <a:ext cx="2725119" cy="2347993"/>
            </a:xfrm>
            <a:custGeom>
              <a:avLst/>
              <a:gdLst>
                <a:gd name="connsiteX0" fmla="*/ 0 w 2255004"/>
                <a:gd name="connsiteY0" fmla="*/ 0 h 2347993"/>
                <a:gd name="connsiteX1" fmla="*/ 2014780 w 2255004"/>
                <a:gd name="connsiteY1" fmla="*/ 193729 h 2347993"/>
                <a:gd name="connsiteX2" fmla="*/ 1177871 w 2255004"/>
                <a:gd name="connsiteY2" fmla="*/ 1162373 h 2347993"/>
                <a:gd name="connsiteX3" fmla="*/ 2255004 w 2255004"/>
                <a:gd name="connsiteY3" fmla="*/ 1108129 h 2347993"/>
                <a:gd name="connsiteX4" fmla="*/ 69743 w 2255004"/>
                <a:gd name="connsiteY4" fmla="*/ 2247254 h 2347993"/>
                <a:gd name="connsiteX5" fmla="*/ 1239865 w 2255004"/>
                <a:gd name="connsiteY5" fmla="*/ 402956 h 2347993"/>
                <a:gd name="connsiteX6" fmla="*/ 170482 w 2255004"/>
                <a:gd name="connsiteY6" fmla="*/ 929898 h 2347993"/>
                <a:gd name="connsiteX7" fmla="*/ 1216617 w 2255004"/>
                <a:gd name="connsiteY7" fmla="*/ 2347993 h 2347993"/>
                <a:gd name="connsiteX8" fmla="*/ 0 w 2255004"/>
                <a:gd name="connsiteY8" fmla="*/ 0 h 2347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5004" h="2347993">
                  <a:moveTo>
                    <a:pt x="0" y="0"/>
                  </a:moveTo>
                  <a:lnTo>
                    <a:pt x="2014780" y="193729"/>
                  </a:lnTo>
                  <a:lnTo>
                    <a:pt x="1177871" y="1162373"/>
                  </a:lnTo>
                  <a:lnTo>
                    <a:pt x="2255004" y="1108129"/>
                  </a:lnTo>
                  <a:lnTo>
                    <a:pt x="69743" y="2247254"/>
                  </a:lnTo>
                  <a:lnTo>
                    <a:pt x="1239865" y="402956"/>
                  </a:lnTo>
                  <a:lnTo>
                    <a:pt x="170482" y="929898"/>
                  </a:lnTo>
                  <a:lnTo>
                    <a:pt x="1216617" y="2347993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6172200" y="5142855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4884549" y="5197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5898396" y="4236204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3466455" y="4023102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4953000" y="44350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3680847" y="4960749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3573651" y="6263898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4937502" y="6377553"/>
              <a:ext cx="76200" cy="762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925876" y="37338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endParaRPr lang="en-US" i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321298" y="3935323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v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>
            <a:off x="6781518" y="4038600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92676" y="37454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ym typeface="Symbol"/>
              </a:rPr>
              <a:t>t</a:t>
            </a:r>
            <a:r>
              <a:rPr lang="en-US" i="1" baseline="-25000" dirty="0" err="1" smtClean="0">
                <a:sym typeface="Symbol"/>
              </a:rPr>
              <a:t>i</a:t>
            </a:r>
            <a:endParaRPr lang="en-US" i="1" baseline="-25000" dirty="0"/>
          </a:p>
        </p:txBody>
      </p:sp>
      <p:cxnSp>
        <p:nvCxnSpPr>
          <p:cNvPr id="28" name="Straight Arrow Connector 27"/>
          <p:cNvCxnSpPr>
            <a:cxnSpLocks noChangeAspect="1"/>
          </p:cNvCxnSpPr>
          <p:nvPr/>
        </p:nvCxnSpPr>
        <p:spPr>
          <a:xfrm rot="7920000">
            <a:off x="7637415" y="479886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24800" y="465986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+1</a:t>
            </a:r>
            <a:endParaRPr lang="en-US" baseline="-25000" dirty="0"/>
          </a:p>
        </p:txBody>
      </p:sp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14040000">
            <a:off x="6394391" y="5014587"/>
            <a:ext cx="686082" cy="52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629400" y="47244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t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baseline="-25000" dirty="0" smtClean="0">
                <a:sym typeface="Symbol"/>
              </a:rPr>
              <a:t>-1</a:t>
            </a:r>
            <a:endParaRPr lang="en-US" baseline="-25000" dirty="0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162800" y="4129008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6713349" y="5189349"/>
            <a:ext cx="76200" cy="76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3731" name="Object 3"/>
          <p:cNvGraphicFramePr>
            <a:graphicFrameLocks noChangeAspect="1"/>
          </p:cNvGraphicFramePr>
          <p:nvPr/>
        </p:nvGraphicFramePr>
        <p:xfrm>
          <a:off x="6721098" y="4138047"/>
          <a:ext cx="463994" cy="357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56" name="Equation" r:id="rId3" imgW="507960" imgH="393480" progId="Equation.3">
                  <p:embed/>
                </p:oleObj>
              </mc:Choice>
              <mc:Fallback>
                <p:oleObj name="Equation" r:id="rId3" imgW="507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1098" y="4138047"/>
                        <a:ext cx="463994" cy="3577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403589"/>
              </p:ext>
            </p:extLst>
          </p:nvPr>
        </p:nvGraphicFramePr>
        <p:xfrm>
          <a:off x="1066800" y="3201988"/>
          <a:ext cx="4583113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57" name="Equation" r:id="rId5" imgW="2286000" imgH="419040" progId="Equation.3">
                  <p:embed/>
                </p:oleObj>
              </mc:Choice>
              <mc:Fallback>
                <p:oleObj name="Equation" r:id="rId5" imgW="2286000" imgH="419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201988"/>
                        <a:ext cx="4583113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195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83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Q: Where and how should we </a:t>
            </a:r>
            <a:r>
              <a:rPr lang="en-US" dirty="0" smtClean="0"/>
              <a:t>compute the normal curvatures?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A: Since the </a:t>
            </a:r>
            <a:r>
              <a:rPr lang="en-US" dirty="0" err="1" smtClean="0"/>
              <a:t>normals</a:t>
            </a:r>
            <a:r>
              <a:rPr lang="en-US" dirty="0" smtClean="0"/>
              <a:t> </a:t>
            </a:r>
            <a:r>
              <a:rPr lang="en-US" dirty="0"/>
              <a:t>only changes at </a:t>
            </a:r>
            <a:r>
              <a:rPr lang="en-US" dirty="0" smtClean="0"/>
              <a:t>edges </a:t>
            </a:r>
            <a:r>
              <a:rPr lang="en-US" dirty="0"/>
              <a:t>we should </a:t>
            </a:r>
            <a:r>
              <a:rPr lang="en-US" dirty="0" smtClean="0"/>
              <a:t>compute the normal curvature at the edges.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583838" y="5518689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3600000" flipH="1" flipV="1">
            <a:off x="8355735" y="5562600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061702" y="565046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e</a:t>
            </a:r>
            <a:endParaRPr lang="en-US" i="1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7334573" y="58028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8401373" y="59552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8524827" y="53456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7547675" y="52578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8230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Picking a (good) normal at the edge and looking at the set of planes passing through the normal, we get a family of curves.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583838" y="5518689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3600000" flipH="1" flipV="1">
            <a:off x="8355735" y="5562600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800000" flipH="1" flipV="1">
            <a:off x="7999297" y="5257800"/>
            <a:ext cx="207935" cy="348711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7694908" y="5627132"/>
            <a:ext cx="408357" cy="6974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 noChangeAspect="1"/>
          </p:cNvCxnSpPr>
          <p:nvPr/>
        </p:nvCxnSpPr>
        <p:spPr>
          <a:xfrm flipH="1">
            <a:off x="8109974" y="5603884"/>
            <a:ext cx="169914" cy="307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 noChangeAspect="1"/>
          </p:cNvCxnSpPr>
          <p:nvPr/>
        </p:nvCxnSpPr>
        <p:spPr>
          <a:xfrm flipH="1">
            <a:off x="7406899" y="5638800"/>
            <a:ext cx="698895" cy="19238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 noChangeAspect="1"/>
          </p:cNvCxnSpPr>
          <p:nvPr/>
        </p:nvCxnSpPr>
        <p:spPr>
          <a:xfrm rot="1200000" flipH="1">
            <a:off x="8104929" y="5642626"/>
            <a:ext cx="223424" cy="4040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 noChangeAspect="1"/>
          </p:cNvCxnSpPr>
          <p:nvPr/>
        </p:nvCxnSpPr>
        <p:spPr>
          <a:xfrm flipH="1" flipV="1">
            <a:off x="7583838" y="5432155"/>
            <a:ext cx="506458" cy="20664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cxnSpLocks/>
          </p:cNvCxnSpPr>
          <p:nvPr/>
        </p:nvCxnSpPr>
        <p:spPr>
          <a:xfrm flipH="1" flipV="1">
            <a:off x="8100447" y="5631561"/>
            <a:ext cx="510153" cy="54063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061702" y="565046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e</a:t>
            </a:r>
            <a:endParaRPr lang="en-US" i="1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7334573" y="58028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8401373" y="59552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8524827" y="53456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7547675" y="52578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8001000" y="4953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i="1" baseline="-25000" dirty="0" smtClean="0">
                <a:sym typeface="Symbol"/>
              </a:rPr>
              <a:t>e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0555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Picking a (good) normal at the edge and looking at the set of planes passing through the normal, we get a family of curves.</a:t>
            </a:r>
          </a:p>
          <a:p>
            <a:pPr marL="0" indent="0">
              <a:buNone/>
            </a:pPr>
            <a:r>
              <a:rPr lang="en-US" dirty="0" smtClean="0"/>
              <a:t>Defining the curvature of the curve in terms of the angle between curve segments:</a:t>
            </a:r>
          </a:p>
          <a:p>
            <a:pPr lvl="1"/>
            <a:r>
              <a:rPr lang="en-US" dirty="0"/>
              <a:t>The min/max curvature is 0, with principal curvature direction along </a:t>
            </a:r>
            <a:r>
              <a:rPr lang="en-US" i="1" dirty="0"/>
              <a:t>e</a:t>
            </a:r>
            <a:r>
              <a:rPr lang="en-US" dirty="0"/>
              <a:t>.</a:t>
            </a:r>
          </a:p>
        </p:txBody>
      </p:sp>
      <p:sp>
        <p:nvSpPr>
          <p:cNvPr id="6" name="Freeform 5"/>
          <p:cNvSpPr/>
          <p:nvPr/>
        </p:nvSpPr>
        <p:spPr>
          <a:xfrm>
            <a:off x="7105973" y="4911605"/>
            <a:ext cx="1177871" cy="1596326"/>
          </a:xfrm>
          <a:custGeom>
            <a:avLst/>
            <a:gdLst>
              <a:gd name="connsiteX0" fmla="*/ 0 w 1177871"/>
              <a:gd name="connsiteY0" fmla="*/ 1596326 h 1596326"/>
              <a:gd name="connsiteX1" fmla="*/ 728421 w 1177871"/>
              <a:gd name="connsiteY1" fmla="*/ 0 h 1596326"/>
              <a:gd name="connsiteX2" fmla="*/ 1177871 w 1177871"/>
              <a:gd name="connsiteY2" fmla="*/ 1177872 h 1596326"/>
              <a:gd name="connsiteX3" fmla="*/ 0 w 1177871"/>
              <a:gd name="connsiteY3" fmla="*/ 1596326 h 159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871" h="1596326">
                <a:moveTo>
                  <a:pt x="0" y="1596326"/>
                </a:moveTo>
                <a:lnTo>
                  <a:pt x="728421" y="0"/>
                </a:lnTo>
                <a:lnTo>
                  <a:pt x="1177871" y="1177872"/>
                </a:lnTo>
                <a:lnTo>
                  <a:pt x="0" y="159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36976" y="4897464"/>
            <a:ext cx="1154624" cy="1875295"/>
          </a:xfrm>
          <a:custGeom>
            <a:avLst/>
            <a:gdLst>
              <a:gd name="connsiteX0" fmla="*/ 0 w 1154624"/>
              <a:gd name="connsiteY0" fmla="*/ 0 h 1875295"/>
              <a:gd name="connsiteX1" fmla="*/ 457200 w 1154624"/>
              <a:gd name="connsiteY1" fmla="*/ 1208868 h 1875295"/>
              <a:gd name="connsiteX2" fmla="*/ 1154624 w 1154624"/>
              <a:gd name="connsiteY2" fmla="*/ 1875295 h 1875295"/>
              <a:gd name="connsiteX3" fmla="*/ 0 w 1154624"/>
              <a:gd name="connsiteY3" fmla="*/ 0 h 187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624" h="1875295">
                <a:moveTo>
                  <a:pt x="0" y="0"/>
                </a:moveTo>
                <a:lnTo>
                  <a:pt x="457200" y="1208868"/>
                </a:lnTo>
                <a:lnTo>
                  <a:pt x="1154624" y="18752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583838" y="5518689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3600000" flipH="1" flipV="1">
            <a:off x="8355735" y="5562600"/>
            <a:ext cx="207935" cy="348711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800000" flipH="1" flipV="1">
            <a:off x="7999297" y="5257800"/>
            <a:ext cx="207935" cy="348711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829227" y="4897464"/>
            <a:ext cx="457200" cy="12088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334573" y="58028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7547675" y="52578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8061702" y="565046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e</a:t>
            </a:r>
            <a:endParaRPr lang="en-US" i="1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8401373" y="59552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f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8524827" y="53456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8001000" y="4953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n</a:t>
            </a:r>
            <a:r>
              <a:rPr lang="en-US" i="1" baseline="-25000" dirty="0" smtClean="0">
                <a:sym typeface="Symbol"/>
              </a:rPr>
              <a:t>e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75357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3358</TotalTime>
  <Words>928</Words>
  <Application>Microsoft Office PowerPoint</Application>
  <PresentationFormat>On-screen Show (4:3)</PresentationFormat>
  <Paragraphs>224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Equation</vt:lpstr>
      <vt:lpstr>600.657: Mesh Processing</vt:lpstr>
      <vt:lpstr>Discrete Curves</vt:lpstr>
      <vt:lpstr>Discrete Curves</vt:lpstr>
      <vt:lpstr>Discrete Curves</vt:lpstr>
      <vt:lpstr>Discrete Curves</vt:lpstr>
      <vt:lpstr>Discrete Curves</vt:lpstr>
      <vt:lpstr>Discrete Surfaces</vt:lpstr>
      <vt:lpstr>Discrete Surfaces</vt:lpstr>
      <vt:lpstr>Discrete Surfaces</vt:lpstr>
      <vt:lpstr>Discrete Surfaces</vt:lpstr>
      <vt:lpstr>Discrete Surfaces</vt:lpstr>
      <vt:lpstr>Discrete Surfaces</vt:lpstr>
      <vt:lpstr>Discrete Surfaces</vt:lpstr>
      <vt:lpstr>Discrete Surfaces</vt:lpstr>
      <vt:lpstr>Discrete Surfaces</vt:lpstr>
      <vt:lpstr>Discrete Surfaces</vt:lpstr>
      <vt:lpstr>Discrete Surfaces</vt:lpstr>
      <vt:lpstr>Discretizing the Laplacian</vt:lpstr>
      <vt:lpstr>Discretizing the Laplacian</vt:lpstr>
      <vt:lpstr>Discretizing the Laplacian</vt:lpstr>
      <vt:lpstr>Discretizing the Laplacian</vt:lpstr>
      <vt:lpstr>Discretizing the Laplacian</vt:lpstr>
      <vt:lpstr>Discretizing the Laplacian</vt:lpstr>
      <vt:lpstr>Discretizing the Laplacian</vt:lpstr>
      <vt:lpstr>Discretizing the Laplacian</vt:lpstr>
      <vt:lpstr>Discretizing the Laplacian</vt:lpstr>
      <vt:lpstr>Discretizing the Laplacian</vt:lpstr>
      <vt:lpstr>Discretizing the Laplacian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164</cp:revision>
  <dcterms:created xsi:type="dcterms:W3CDTF">2006-08-16T00:00:00Z</dcterms:created>
  <dcterms:modified xsi:type="dcterms:W3CDTF">2010-09-29T23:28:22Z</dcterms:modified>
</cp:coreProperties>
</file>