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3"/>
  </p:notesMasterIdLst>
  <p:sldIdLst>
    <p:sldId id="256" r:id="rId2"/>
    <p:sldId id="450" r:id="rId3"/>
    <p:sldId id="384" r:id="rId4"/>
    <p:sldId id="396" r:id="rId5"/>
    <p:sldId id="398" r:id="rId6"/>
    <p:sldId id="399" r:id="rId7"/>
    <p:sldId id="400" r:id="rId8"/>
    <p:sldId id="401" r:id="rId9"/>
    <p:sldId id="402" r:id="rId10"/>
    <p:sldId id="403" r:id="rId11"/>
    <p:sldId id="405" r:id="rId12"/>
    <p:sldId id="397" r:id="rId13"/>
    <p:sldId id="406" r:id="rId14"/>
    <p:sldId id="407" r:id="rId15"/>
    <p:sldId id="408" r:id="rId16"/>
    <p:sldId id="409" r:id="rId17"/>
    <p:sldId id="423" r:id="rId18"/>
    <p:sldId id="424" r:id="rId19"/>
    <p:sldId id="425" r:id="rId20"/>
    <p:sldId id="426" r:id="rId21"/>
    <p:sldId id="428" r:id="rId22"/>
    <p:sldId id="429" r:id="rId23"/>
    <p:sldId id="445" r:id="rId24"/>
    <p:sldId id="446" r:id="rId25"/>
    <p:sldId id="447" r:id="rId26"/>
    <p:sldId id="448" r:id="rId27"/>
    <p:sldId id="410" r:id="rId28"/>
    <p:sldId id="413" r:id="rId29"/>
    <p:sldId id="414" r:id="rId30"/>
    <p:sldId id="415" r:id="rId31"/>
    <p:sldId id="416" r:id="rId32"/>
    <p:sldId id="430" r:id="rId33"/>
    <p:sldId id="417" r:id="rId34"/>
    <p:sldId id="418" r:id="rId35"/>
    <p:sldId id="419" r:id="rId36"/>
    <p:sldId id="420" r:id="rId37"/>
    <p:sldId id="422" r:id="rId38"/>
    <p:sldId id="421" r:id="rId39"/>
    <p:sldId id="431" r:id="rId40"/>
    <p:sldId id="432" r:id="rId41"/>
    <p:sldId id="434" r:id="rId42"/>
    <p:sldId id="436" r:id="rId43"/>
    <p:sldId id="435" r:id="rId44"/>
    <p:sldId id="433" r:id="rId45"/>
    <p:sldId id="437" r:id="rId46"/>
    <p:sldId id="438" r:id="rId47"/>
    <p:sldId id="443" r:id="rId48"/>
    <p:sldId id="442" r:id="rId49"/>
    <p:sldId id="440" r:id="rId50"/>
    <p:sldId id="441" r:id="rId51"/>
    <p:sldId id="444" r:id="rId5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48" autoAdjust="0"/>
    <p:restoredTop sz="94660"/>
  </p:normalViewPr>
  <p:slideViewPr>
    <p:cSldViewPr>
      <p:cViewPr varScale="1">
        <p:scale>
          <a:sx n="123" d="100"/>
          <a:sy n="123" d="100"/>
        </p:scale>
        <p:origin x="-15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8.wmf"/><Relationship Id="rId1" Type="http://schemas.openxmlformats.org/officeDocument/2006/relationships/image" Target="../media/image36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image" Target="../media/image42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2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image" Target="../media/image42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image" Target="../media/image50.wmf"/><Relationship Id="rId1" Type="http://schemas.openxmlformats.org/officeDocument/2006/relationships/image" Target="../media/image40.w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0.wmf"/><Relationship Id="rId1" Type="http://schemas.openxmlformats.org/officeDocument/2006/relationships/image" Target="../media/image40.w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/Relationships>
</file>

<file path=ppt/drawings/_rels/vmlDrawing2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image" Target="../media/image58.wmf"/><Relationship Id="rId1" Type="http://schemas.openxmlformats.org/officeDocument/2006/relationships/image" Target="../media/image5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3.wmf"/><Relationship Id="rId1" Type="http://schemas.openxmlformats.org/officeDocument/2006/relationships/image" Target="../media/image4.wmf"/></Relationships>
</file>

<file path=ppt/drawings/_rels/vmlDrawing3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60.wmf"/><Relationship Id="rId1" Type="http://schemas.openxmlformats.org/officeDocument/2006/relationships/image" Target="../media/image57.wmf"/></Relationships>
</file>

<file path=ppt/drawings/_rels/vmlDrawing3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57.wmf"/><Relationship Id="rId1" Type="http://schemas.openxmlformats.org/officeDocument/2006/relationships/image" Target="../media/image62.wmf"/></Relationships>
</file>

<file path=ppt/drawings/_rels/vmlDrawing3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image" Target="../media/image65.wmf"/><Relationship Id="rId1" Type="http://schemas.openxmlformats.org/officeDocument/2006/relationships/image" Target="../media/image64.wmf"/></Relationships>
</file>

<file path=ppt/drawings/_rels/vmlDrawing3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8.wmf"/><Relationship Id="rId2" Type="http://schemas.openxmlformats.org/officeDocument/2006/relationships/image" Target="../media/image67.wmf"/><Relationship Id="rId1" Type="http://schemas.openxmlformats.org/officeDocument/2006/relationships/image" Target="../media/image64.wmf"/></Relationships>
</file>

<file path=ppt/drawings/_rels/vmlDrawing34.vml.rels><?xml version="1.0" encoding="UTF-8" standalone="yes"?>
<Relationships xmlns="http://schemas.openxmlformats.org/package/2006/relationships"><Relationship Id="rId3" Type="http://schemas.openxmlformats.org/officeDocument/2006/relationships/image" Target="../media/image68.wmf"/><Relationship Id="rId2" Type="http://schemas.openxmlformats.org/officeDocument/2006/relationships/image" Target="../media/image64.wmf"/><Relationship Id="rId1" Type="http://schemas.openxmlformats.org/officeDocument/2006/relationships/image" Target="../media/image69.w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wmf"/></Relationships>
</file>

<file path=ppt/drawings/_rels/vmlDrawing36.vml.rels><?xml version="1.0" encoding="UTF-8" standalone="yes"?>
<Relationships xmlns="http://schemas.openxmlformats.org/package/2006/relationships"><Relationship Id="rId2" Type="http://schemas.openxmlformats.org/officeDocument/2006/relationships/image" Target="../media/image72.wmf"/><Relationship Id="rId1" Type="http://schemas.openxmlformats.org/officeDocument/2006/relationships/image" Target="../media/image71.w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3.w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4.w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7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755120-71A7-4C7B-9224-2266CC1EFF70}" type="datetimeFigureOut">
              <a:rPr lang="en-US" smtClean="0"/>
              <a:t>9/29/2010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87C314-9779-47D4-AB03-330EF530199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039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8.bin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7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0.bin"/><Relationship Id="rId5" Type="http://schemas.openxmlformats.org/officeDocument/2006/relationships/image" Target="../media/image19.wmf"/><Relationship Id="rId4" Type="http://schemas.openxmlformats.org/officeDocument/2006/relationships/oleObject" Target="../embeddings/oleObject19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21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.bin"/><Relationship Id="rId3" Type="http://schemas.openxmlformats.org/officeDocument/2006/relationships/oleObject" Target="../embeddings/oleObject23.bin"/><Relationship Id="rId7" Type="http://schemas.openxmlformats.org/officeDocument/2006/relationships/image" Target="../media/image2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24.bin"/><Relationship Id="rId5" Type="http://schemas.openxmlformats.org/officeDocument/2006/relationships/image" Target="../media/image16.png"/><Relationship Id="rId4" Type="http://schemas.openxmlformats.org/officeDocument/2006/relationships/image" Target="../media/image23.wmf"/><Relationship Id="rId9" Type="http://schemas.openxmlformats.org/officeDocument/2006/relationships/image" Target="../media/image25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26.wmf"/><Relationship Id="rId4" Type="http://schemas.openxmlformats.org/officeDocument/2006/relationships/oleObject" Target="../embeddings/oleObject26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16.png"/><Relationship Id="rId4" Type="http://schemas.openxmlformats.org/officeDocument/2006/relationships/image" Target="../media/image26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29.bin"/><Relationship Id="rId4" Type="http://schemas.openxmlformats.org/officeDocument/2006/relationships/image" Target="../media/image27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oleObject" Target="../embeddings/oleObject30.bin"/><Relationship Id="rId7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31.bin"/><Relationship Id="rId4" Type="http://schemas.openxmlformats.org/officeDocument/2006/relationships/image" Target="../media/image29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34.bin"/><Relationship Id="rId4" Type="http://schemas.openxmlformats.org/officeDocument/2006/relationships/image" Target="../media/image32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35.wmf"/><Relationship Id="rId5" Type="http://schemas.openxmlformats.org/officeDocument/2006/relationships/oleObject" Target="../embeddings/oleObject36.bin"/><Relationship Id="rId4" Type="http://schemas.openxmlformats.org/officeDocument/2006/relationships/image" Target="../media/image34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3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38.bin"/><Relationship Id="rId5" Type="http://schemas.openxmlformats.org/officeDocument/2006/relationships/image" Target="../media/image36.wmf"/><Relationship Id="rId4" Type="http://schemas.openxmlformats.org/officeDocument/2006/relationships/oleObject" Target="../embeddings/oleObject37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1.bin"/><Relationship Id="rId3" Type="http://schemas.openxmlformats.org/officeDocument/2006/relationships/image" Target="../media/image15.png"/><Relationship Id="rId7" Type="http://schemas.openxmlformats.org/officeDocument/2006/relationships/image" Target="../media/image3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40.bin"/><Relationship Id="rId5" Type="http://schemas.openxmlformats.org/officeDocument/2006/relationships/image" Target="../media/image36.wmf"/><Relationship Id="rId4" Type="http://schemas.openxmlformats.org/officeDocument/2006/relationships/oleObject" Target="../embeddings/oleObject39.bin"/><Relationship Id="rId9" Type="http://schemas.openxmlformats.org/officeDocument/2006/relationships/image" Target="../media/image37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oleObject" Target="../embeddings/oleObject42.bin"/><Relationship Id="rId7" Type="http://schemas.openxmlformats.org/officeDocument/2006/relationships/oleObject" Target="../embeddings/oleObject4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37.wmf"/><Relationship Id="rId5" Type="http://schemas.openxmlformats.org/officeDocument/2006/relationships/oleObject" Target="../embeddings/oleObject43.bin"/><Relationship Id="rId4" Type="http://schemas.openxmlformats.org/officeDocument/2006/relationships/image" Target="../media/image36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7.bin"/><Relationship Id="rId3" Type="http://schemas.openxmlformats.org/officeDocument/2006/relationships/image" Target="../media/image43.png"/><Relationship Id="rId7" Type="http://schemas.openxmlformats.org/officeDocument/2006/relationships/image" Target="../media/image4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46.bin"/><Relationship Id="rId5" Type="http://schemas.openxmlformats.org/officeDocument/2006/relationships/image" Target="../media/image40.wmf"/><Relationship Id="rId4" Type="http://schemas.openxmlformats.org/officeDocument/2006/relationships/oleObject" Target="../embeddings/oleObject45.bin"/><Relationship Id="rId9" Type="http://schemas.openxmlformats.org/officeDocument/2006/relationships/image" Target="../media/image42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0.bin"/><Relationship Id="rId3" Type="http://schemas.openxmlformats.org/officeDocument/2006/relationships/image" Target="../media/image43.png"/><Relationship Id="rId7" Type="http://schemas.openxmlformats.org/officeDocument/2006/relationships/image" Target="../media/image4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49.bin"/><Relationship Id="rId5" Type="http://schemas.openxmlformats.org/officeDocument/2006/relationships/image" Target="../media/image42.wmf"/><Relationship Id="rId4" Type="http://schemas.openxmlformats.org/officeDocument/2006/relationships/oleObject" Target="../embeddings/oleObject48.bin"/><Relationship Id="rId9" Type="http://schemas.openxmlformats.org/officeDocument/2006/relationships/image" Target="../media/image45.w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3.bin"/><Relationship Id="rId3" Type="http://schemas.openxmlformats.org/officeDocument/2006/relationships/image" Target="../media/image43.png"/><Relationship Id="rId7" Type="http://schemas.openxmlformats.org/officeDocument/2006/relationships/image" Target="../media/image4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52.bin"/><Relationship Id="rId5" Type="http://schemas.openxmlformats.org/officeDocument/2006/relationships/image" Target="../media/image42.wmf"/><Relationship Id="rId4" Type="http://schemas.openxmlformats.org/officeDocument/2006/relationships/oleObject" Target="../embeddings/oleObject51.bin"/><Relationship Id="rId9" Type="http://schemas.openxmlformats.org/officeDocument/2006/relationships/image" Target="../media/image47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2.wmf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6.bin"/><Relationship Id="rId3" Type="http://schemas.openxmlformats.org/officeDocument/2006/relationships/image" Target="../media/image43.png"/><Relationship Id="rId7" Type="http://schemas.openxmlformats.org/officeDocument/2006/relationships/image" Target="../media/image4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55.bin"/><Relationship Id="rId5" Type="http://schemas.openxmlformats.org/officeDocument/2006/relationships/image" Target="../media/image42.wmf"/><Relationship Id="rId4" Type="http://schemas.openxmlformats.org/officeDocument/2006/relationships/oleObject" Target="../embeddings/oleObject54.bin"/><Relationship Id="rId9" Type="http://schemas.openxmlformats.org/officeDocument/2006/relationships/image" Target="../media/image49.w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9.bin"/><Relationship Id="rId3" Type="http://schemas.openxmlformats.org/officeDocument/2006/relationships/image" Target="../media/image43.png"/><Relationship Id="rId7" Type="http://schemas.openxmlformats.org/officeDocument/2006/relationships/image" Target="../media/image5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58.bin"/><Relationship Id="rId5" Type="http://schemas.openxmlformats.org/officeDocument/2006/relationships/image" Target="../media/image40.wmf"/><Relationship Id="rId4" Type="http://schemas.openxmlformats.org/officeDocument/2006/relationships/oleObject" Target="../embeddings/oleObject57.bin"/><Relationship Id="rId9" Type="http://schemas.openxmlformats.org/officeDocument/2006/relationships/image" Target="../media/image51.wm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2.bin"/><Relationship Id="rId3" Type="http://schemas.openxmlformats.org/officeDocument/2006/relationships/image" Target="../media/image43.png"/><Relationship Id="rId7" Type="http://schemas.openxmlformats.org/officeDocument/2006/relationships/image" Target="../media/image5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61.bin"/><Relationship Id="rId5" Type="http://schemas.openxmlformats.org/officeDocument/2006/relationships/image" Target="../media/image40.wmf"/><Relationship Id="rId4" Type="http://schemas.openxmlformats.org/officeDocument/2006/relationships/oleObject" Target="../embeddings/oleObject60.bin"/><Relationship Id="rId9" Type="http://schemas.openxmlformats.org/officeDocument/2006/relationships/image" Target="../media/image52.w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5.bin"/><Relationship Id="rId3" Type="http://schemas.openxmlformats.org/officeDocument/2006/relationships/image" Target="../media/image56.png"/><Relationship Id="rId7" Type="http://schemas.openxmlformats.org/officeDocument/2006/relationships/image" Target="../media/image5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6" Type="http://schemas.openxmlformats.org/officeDocument/2006/relationships/oleObject" Target="../embeddings/oleObject64.bin"/><Relationship Id="rId5" Type="http://schemas.openxmlformats.org/officeDocument/2006/relationships/image" Target="../media/image53.wmf"/><Relationship Id="rId4" Type="http://schemas.openxmlformats.org/officeDocument/2006/relationships/oleObject" Target="../embeddings/oleObject63.bin"/><Relationship Id="rId9" Type="http://schemas.openxmlformats.org/officeDocument/2006/relationships/image" Target="../media/image55.wm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8.bin"/><Relationship Id="rId3" Type="http://schemas.openxmlformats.org/officeDocument/2006/relationships/oleObject" Target="../embeddings/oleObject66.bin"/><Relationship Id="rId7" Type="http://schemas.openxmlformats.org/officeDocument/2006/relationships/image" Target="../media/image5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67.bin"/><Relationship Id="rId5" Type="http://schemas.openxmlformats.org/officeDocument/2006/relationships/image" Target="../media/image56.png"/><Relationship Id="rId4" Type="http://schemas.openxmlformats.org/officeDocument/2006/relationships/image" Target="../media/image57.wmf"/><Relationship Id="rId9" Type="http://schemas.openxmlformats.org/officeDocument/2006/relationships/image" Target="../media/image59.wmf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1.bin"/><Relationship Id="rId3" Type="http://schemas.openxmlformats.org/officeDocument/2006/relationships/oleObject" Target="../embeddings/oleObject69.bin"/><Relationship Id="rId7" Type="http://schemas.openxmlformats.org/officeDocument/2006/relationships/image" Target="../media/image5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0.vml"/><Relationship Id="rId6" Type="http://schemas.openxmlformats.org/officeDocument/2006/relationships/image" Target="../media/image60.wmf"/><Relationship Id="rId5" Type="http://schemas.openxmlformats.org/officeDocument/2006/relationships/oleObject" Target="../embeddings/oleObject70.bin"/><Relationship Id="rId4" Type="http://schemas.openxmlformats.org/officeDocument/2006/relationships/image" Target="../media/image57.wmf"/><Relationship Id="rId9" Type="http://schemas.openxmlformats.org/officeDocument/2006/relationships/image" Target="../media/image61.w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4.bin"/><Relationship Id="rId3" Type="http://schemas.openxmlformats.org/officeDocument/2006/relationships/oleObject" Target="../embeddings/oleObject72.bin"/><Relationship Id="rId7" Type="http://schemas.openxmlformats.org/officeDocument/2006/relationships/image" Target="../media/image5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1.vml"/><Relationship Id="rId6" Type="http://schemas.openxmlformats.org/officeDocument/2006/relationships/image" Target="../media/image57.wmf"/><Relationship Id="rId5" Type="http://schemas.openxmlformats.org/officeDocument/2006/relationships/oleObject" Target="../embeddings/oleObject73.bin"/><Relationship Id="rId4" Type="http://schemas.openxmlformats.org/officeDocument/2006/relationships/image" Target="../media/image62.wmf"/><Relationship Id="rId9" Type="http://schemas.openxmlformats.org/officeDocument/2006/relationships/image" Target="../media/image63.wm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7.bin"/><Relationship Id="rId3" Type="http://schemas.openxmlformats.org/officeDocument/2006/relationships/oleObject" Target="../embeddings/oleObject75.bin"/><Relationship Id="rId7" Type="http://schemas.openxmlformats.org/officeDocument/2006/relationships/image" Target="../media/image5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2.vml"/><Relationship Id="rId6" Type="http://schemas.openxmlformats.org/officeDocument/2006/relationships/image" Target="../media/image65.wmf"/><Relationship Id="rId5" Type="http://schemas.openxmlformats.org/officeDocument/2006/relationships/oleObject" Target="../embeddings/oleObject76.bin"/><Relationship Id="rId4" Type="http://schemas.openxmlformats.org/officeDocument/2006/relationships/image" Target="../media/image64.wmf"/><Relationship Id="rId9" Type="http://schemas.openxmlformats.org/officeDocument/2006/relationships/image" Target="../media/image66.wmf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0.bin"/><Relationship Id="rId3" Type="http://schemas.openxmlformats.org/officeDocument/2006/relationships/oleObject" Target="../embeddings/oleObject78.bin"/><Relationship Id="rId7" Type="http://schemas.openxmlformats.org/officeDocument/2006/relationships/image" Target="../media/image6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3.vml"/><Relationship Id="rId6" Type="http://schemas.openxmlformats.org/officeDocument/2006/relationships/oleObject" Target="../embeddings/oleObject79.bin"/><Relationship Id="rId5" Type="http://schemas.openxmlformats.org/officeDocument/2006/relationships/image" Target="../media/image56.png"/><Relationship Id="rId4" Type="http://schemas.openxmlformats.org/officeDocument/2006/relationships/image" Target="../media/image64.wmf"/><Relationship Id="rId9" Type="http://schemas.openxmlformats.org/officeDocument/2006/relationships/image" Target="../media/image68.wmf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3.bin"/><Relationship Id="rId3" Type="http://schemas.openxmlformats.org/officeDocument/2006/relationships/oleObject" Target="../embeddings/oleObject81.bin"/><Relationship Id="rId7" Type="http://schemas.openxmlformats.org/officeDocument/2006/relationships/image" Target="../media/image5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4.vml"/><Relationship Id="rId6" Type="http://schemas.openxmlformats.org/officeDocument/2006/relationships/image" Target="../media/image64.wmf"/><Relationship Id="rId5" Type="http://schemas.openxmlformats.org/officeDocument/2006/relationships/oleObject" Target="../embeddings/oleObject82.bin"/><Relationship Id="rId4" Type="http://schemas.openxmlformats.org/officeDocument/2006/relationships/image" Target="../media/image69.wmf"/><Relationship Id="rId9" Type="http://schemas.openxmlformats.org/officeDocument/2006/relationships/image" Target="../media/image68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4.w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5.vml"/><Relationship Id="rId5" Type="http://schemas.openxmlformats.org/officeDocument/2006/relationships/image" Target="../media/image56.png"/><Relationship Id="rId4" Type="http://schemas.openxmlformats.org/officeDocument/2006/relationships/image" Target="../media/image70.w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7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6.vml"/><Relationship Id="rId6" Type="http://schemas.openxmlformats.org/officeDocument/2006/relationships/oleObject" Target="../embeddings/oleObject86.bin"/><Relationship Id="rId5" Type="http://schemas.openxmlformats.org/officeDocument/2006/relationships/image" Target="../media/image71.wmf"/><Relationship Id="rId4" Type="http://schemas.openxmlformats.org/officeDocument/2006/relationships/oleObject" Target="../embeddings/oleObject85.bin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7.vml"/><Relationship Id="rId5" Type="http://schemas.openxmlformats.org/officeDocument/2006/relationships/image" Target="../media/image73.wmf"/><Relationship Id="rId4" Type="http://schemas.openxmlformats.org/officeDocument/2006/relationships/oleObject" Target="../embeddings/oleObject87.bin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8.vml"/><Relationship Id="rId5" Type="http://schemas.openxmlformats.org/officeDocument/2006/relationships/image" Target="../media/image56.png"/><Relationship Id="rId4" Type="http://schemas.openxmlformats.org/officeDocument/2006/relationships/image" Target="../media/image74.w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9.vml"/><Relationship Id="rId4" Type="http://schemas.openxmlformats.org/officeDocument/2006/relationships/image" Target="../media/image75.w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6.wmf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0.vml"/><Relationship Id="rId4" Type="http://schemas.openxmlformats.org/officeDocument/2006/relationships/image" Target="../media/image79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7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8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3.bin"/><Relationship Id="rId10" Type="http://schemas.openxmlformats.org/officeDocument/2006/relationships/image" Target="../media/image10.wmf"/><Relationship Id="rId4" Type="http://schemas.openxmlformats.org/officeDocument/2006/relationships/image" Target="../media/image11.wmf"/><Relationship Id="rId9" Type="http://schemas.openxmlformats.org/officeDocument/2006/relationships/oleObject" Target="../embeddings/oleObject15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600.657: Mesh Processing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Curvature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/>
              <a:t>We extend the notion to the curvature of a surface at the point </a:t>
            </a:r>
            <a:r>
              <a:rPr lang="en-US" b="1" i="1" dirty="0"/>
              <a:t>x</a:t>
            </a:r>
            <a:r>
              <a:rPr lang="en-US" dirty="0"/>
              <a:t>(</a:t>
            </a:r>
            <a:r>
              <a:rPr lang="en-US" i="1" dirty="0"/>
              <a:t>p</a:t>
            </a:r>
            <a:r>
              <a:rPr lang="en-US" dirty="0"/>
              <a:t>) by looking at the curvature of curves on the surface.</a:t>
            </a:r>
          </a:p>
        </p:txBody>
      </p:sp>
      <p:pic>
        <p:nvPicPr>
          <p:cNvPr id="7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1025" y="4645025"/>
            <a:ext cx="2212975" cy="221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val 8"/>
          <p:cNvSpPr>
            <a:spLocks noChangeAspect="1"/>
          </p:cNvSpPr>
          <p:nvPr/>
        </p:nvSpPr>
        <p:spPr>
          <a:xfrm>
            <a:off x="8183106" y="6492498"/>
            <a:ext cx="76200" cy="76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153400" y="6400800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x</a:t>
            </a:r>
            <a:r>
              <a:rPr lang="en-US" dirty="0" smtClean="0"/>
              <a:t>(</a:t>
            </a:r>
            <a:r>
              <a:rPr lang="en-US" i="1" dirty="0" smtClean="0"/>
              <a:t>p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64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Curvature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/>
              <a:t>We extend the notion to the curvature of a surface at the point </a:t>
            </a:r>
            <a:r>
              <a:rPr lang="en-US" b="1" i="1" dirty="0"/>
              <a:t>x</a:t>
            </a:r>
            <a:r>
              <a:rPr lang="en-US" dirty="0"/>
              <a:t>(</a:t>
            </a:r>
            <a:r>
              <a:rPr lang="en-US" i="1" dirty="0"/>
              <a:t>p</a:t>
            </a:r>
            <a:r>
              <a:rPr lang="en-US" dirty="0"/>
              <a:t>) by looking at the curvature of curves on the surface.</a:t>
            </a:r>
          </a:p>
          <a:p>
            <a:pPr marL="0" indent="0">
              <a:buNone/>
            </a:pPr>
            <a:r>
              <a:rPr lang="en-US" dirty="0" smtClean="0"/>
              <a:t>Using arbitrary curves, we don’t get a sense of the curvature as we go “around” the surface, e.g. we can get the curvature to be</a:t>
            </a:r>
            <a:br>
              <a:rPr lang="en-US" dirty="0" smtClean="0"/>
            </a:br>
            <a:r>
              <a:rPr lang="en-US" dirty="0" smtClean="0"/>
              <a:t>arbitrarily small.</a:t>
            </a:r>
          </a:p>
        </p:txBody>
      </p:sp>
      <p:pic>
        <p:nvPicPr>
          <p:cNvPr id="122882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1025" y="4645025"/>
            <a:ext cx="2212975" cy="221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 5"/>
          <p:cNvSpPr/>
          <p:nvPr/>
        </p:nvSpPr>
        <p:spPr>
          <a:xfrm>
            <a:off x="7993251" y="6453753"/>
            <a:ext cx="228600" cy="152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8183106" y="6492498"/>
            <a:ext cx="76200" cy="76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153400" y="6400800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x</a:t>
            </a:r>
            <a:r>
              <a:rPr lang="en-US" dirty="0" smtClean="0"/>
              <a:t>(</a:t>
            </a:r>
            <a:r>
              <a:rPr lang="en-US" i="1" dirty="0" smtClean="0"/>
              <a:t>p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962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Curvature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/>
              <a:t>We extend the notion to the curvature of a surface at the point </a:t>
            </a:r>
            <a:r>
              <a:rPr lang="en-US" b="1" i="1" dirty="0" smtClean="0"/>
              <a:t>x</a:t>
            </a:r>
            <a:r>
              <a:rPr lang="en-US" dirty="0" smtClean="0"/>
              <a:t>(</a:t>
            </a:r>
            <a:r>
              <a:rPr lang="en-US" i="1" dirty="0" smtClean="0"/>
              <a:t>p</a:t>
            </a:r>
            <a:r>
              <a:rPr lang="en-US" dirty="0"/>
              <a:t>) by looking at the curvature of curves on the surface.</a:t>
            </a:r>
          </a:p>
          <a:p>
            <a:pPr marL="0" indent="0">
              <a:buNone/>
            </a:pPr>
            <a:r>
              <a:rPr lang="en-US" dirty="0" smtClean="0"/>
              <a:t>Instead, we look at the curvature of </a:t>
            </a:r>
            <a:r>
              <a:rPr lang="en-US" i="1" dirty="0" smtClean="0"/>
              <a:t>normal curves</a:t>
            </a:r>
            <a:r>
              <a:rPr lang="en-US" dirty="0" smtClean="0"/>
              <a:t> – curves through </a:t>
            </a:r>
            <a:r>
              <a:rPr lang="en-US" b="1" i="1" dirty="0"/>
              <a:t>x</a:t>
            </a:r>
            <a:r>
              <a:rPr lang="en-US" dirty="0"/>
              <a:t>(</a:t>
            </a:r>
            <a:r>
              <a:rPr lang="en-US" i="1" dirty="0"/>
              <a:t>p</a:t>
            </a:r>
            <a:r>
              <a:rPr lang="en-US" dirty="0"/>
              <a:t>) </a:t>
            </a:r>
            <a:r>
              <a:rPr lang="en-US" dirty="0" smtClean="0"/>
              <a:t>obtained</a:t>
            </a:r>
            <a:br>
              <a:rPr lang="en-US" dirty="0" smtClean="0"/>
            </a:br>
            <a:r>
              <a:rPr lang="en-US" dirty="0" smtClean="0"/>
              <a:t>by intersecting the surface with a</a:t>
            </a:r>
            <a:br>
              <a:rPr lang="en-US" dirty="0" smtClean="0"/>
            </a:br>
            <a:r>
              <a:rPr lang="en-US" dirty="0" smtClean="0"/>
              <a:t>plane containing the normal at </a:t>
            </a:r>
            <a:r>
              <a:rPr lang="en-US" b="1" i="1" dirty="0"/>
              <a:t>x</a:t>
            </a:r>
            <a:r>
              <a:rPr lang="en-US" dirty="0"/>
              <a:t>(</a:t>
            </a:r>
            <a:r>
              <a:rPr lang="en-US" i="1" dirty="0"/>
              <a:t>p</a:t>
            </a:r>
            <a:r>
              <a:rPr lang="en-US" dirty="0"/>
              <a:t>).</a:t>
            </a:r>
            <a:endParaRPr lang="en-US" dirty="0" smtClean="0"/>
          </a:p>
        </p:txBody>
      </p:sp>
      <p:pic>
        <p:nvPicPr>
          <p:cNvPr id="115714" name="Picture 2" descr="C:\Users\Misha\Desktop\untitled.bmp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300" y="4371975"/>
            <a:ext cx="2857500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val 8"/>
          <p:cNvSpPr>
            <a:spLocks noChangeAspect="1"/>
          </p:cNvSpPr>
          <p:nvPr/>
        </p:nvSpPr>
        <p:spPr>
          <a:xfrm>
            <a:off x="7649706" y="5501898"/>
            <a:ext cx="76200" cy="76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Freeform 6"/>
          <p:cNvSpPr/>
          <p:nvPr/>
        </p:nvSpPr>
        <p:spPr>
          <a:xfrm>
            <a:off x="7167966" y="5114441"/>
            <a:ext cx="922149" cy="442627"/>
          </a:xfrm>
          <a:custGeom>
            <a:avLst/>
            <a:gdLst>
              <a:gd name="connsiteX0" fmla="*/ 0 w 922149"/>
              <a:gd name="connsiteY0" fmla="*/ 247973 h 442627"/>
              <a:gd name="connsiteX1" fmla="*/ 511444 w 922149"/>
              <a:gd name="connsiteY1" fmla="*/ 433952 h 442627"/>
              <a:gd name="connsiteX2" fmla="*/ 922149 w 922149"/>
              <a:gd name="connsiteY2" fmla="*/ 0 h 442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22149" h="442627">
                <a:moveTo>
                  <a:pt x="0" y="247973"/>
                </a:moveTo>
                <a:cubicBezTo>
                  <a:pt x="178876" y="361627"/>
                  <a:pt x="357753" y="475281"/>
                  <a:pt x="511444" y="433952"/>
                </a:cubicBezTo>
                <a:cubicBezTo>
                  <a:pt x="665135" y="392623"/>
                  <a:pt x="793642" y="196311"/>
                  <a:pt x="922149" y="0"/>
                </a:cubicBezTo>
              </a:path>
            </a:pathLst>
          </a:cu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 11"/>
          <p:cNvSpPr/>
          <p:nvPr/>
        </p:nvSpPr>
        <p:spPr>
          <a:xfrm>
            <a:off x="7702658" y="5548393"/>
            <a:ext cx="472698" cy="495946"/>
          </a:xfrm>
          <a:custGeom>
            <a:avLst/>
            <a:gdLst>
              <a:gd name="connsiteX0" fmla="*/ 472698 w 472698"/>
              <a:gd name="connsiteY0" fmla="*/ 495946 h 495946"/>
              <a:gd name="connsiteX1" fmla="*/ 294467 w 472698"/>
              <a:gd name="connsiteY1" fmla="*/ 123987 h 495946"/>
              <a:gd name="connsiteX2" fmla="*/ 0 w 472698"/>
              <a:gd name="connsiteY2" fmla="*/ 0 h 495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2698" h="495946">
                <a:moveTo>
                  <a:pt x="472698" y="495946"/>
                </a:moveTo>
                <a:cubicBezTo>
                  <a:pt x="422974" y="351295"/>
                  <a:pt x="373250" y="206645"/>
                  <a:pt x="294467" y="123987"/>
                </a:cubicBezTo>
                <a:cubicBezTo>
                  <a:pt x="215684" y="41329"/>
                  <a:pt x="107842" y="20664"/>
                  <a:pt x="0" y="0"/>
                </a:cubicBezTo>
              </a:path>
            </a:pathLst>
          </a:cu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248400" y="6336268"/>
            <a:ext cx="2847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Image courtesy of Wikipedia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620000" y="4343400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n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467600" y="5474821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x</a:t>
            </a:r>
            <a:r>
              <a:rPr lang="en-US" dirty="0" smtClean="0"/>
              <a:t>(</a:t>
            </a:r>
            <a:r>
              <a:rPr lang="en-US" i="1" dirty="0" smtClean="0"/>
              <a:t>p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70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Curvature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Fix a normal plane by choosing </a:t>
            </a:r>
            <a:r>
              <a:rPr lang="en-US" i="1" dirty="0" smtClean="0"/>
              <a:t>v=</a:t>
            </a:r>
            <a:r>
              <a:rPr lang="en-US" b="1" i="1" dirty="0" err="1" smtClean="0"/>
              <a:t>J</a:t>
            </a:r>
            <a:r>
              <a:rPr lang="en-US" i="1" dirty="0" err="1" smtClean="0"/>
              <a:t>w</a:t>
            </a:r>
            <a:r>
              <a:rPr lang="en-US" dirty="0" smtClean="0"/>
              <a:t> in the tangent plane at </a:t>
            </a:r>
            <a:r>
              <a:rPr lang="en-US" b="1" i="1" dirty="0"/>
              <a:t>x</a:t>
            </a:r>
            <a:r>
              <a:rPr lang="en-US" dirty="0"/>
              <a:t>(</a:t>
            </a:r>
            <a:r>
              <a:rPr lang="en-US" i="1" dirty="0"/>
              <a:t>p</a:t>
            </a:r>
            <a:r>
              <a:rPr lang="en-US" dirty="0" smtClean="0"/>
              <a:t>) and let </a:t>
            </a:r>
            <a:r>
              <a:rPr lang="en-US" dirty="0" smtClean="0">
                <a:sym typeface="Symbol"/>
              </a:rPr>
              <a:t>(</a:t>
            </a:r>
            <a:r>
              <a:rPr lang="en-US" i="1" dirty="0" smtClean="0">
                <a:sym typeface="Symbol"/>
              </a:rPr>
              <a:t>t</a:t>
            </a:r>
            <a:r>
              <a:rPr lang="en-US" dirty="0" smtClean="0">
                <a:sym typeface="Symbol"/>
              </a:rPr>
              <a:t>) be the curve in the parameterization domain which maps to </a:t>
            </a:r>
            <a:r>
              <a:rPr lang="en-US" dirty="0">
                <a:sym typeface="Symbol"/>
              </a:rPr>
              <a:t>the intersection of </a:t>
            </a:r>
            <a:r>
              <a:rPr lang="en-US" dirty="0" smtClean="0">
                <a:sym typeface="Symbol"/>
              </a:rPr>
              <a:t>the surface with the plane.</a:t>
            </a:r>
            <a:endParaRPr lang="en-US" dirty="0" smtClean="0"/>
          </a:p>
        </p:txBody>
      </p:sp>
      <p:pic>
        <p:nvPicPr>
          <p:cNvPr id="115714" name="Picture 2" descr="C:\Users\Misha\Desktop\untitled.bmp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300" y="4371975"/>
            <a:ext cx="2857500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val 8"/>
          <p:cNvSpPr>
            <a:spLocks noChangeAspect="1"/>
          </p:cNvSpPr>
          <p:nvPr/>
        </p:nvSpPr>
        <p:spPr>
          <a:xfrm>
            <a:off x="7649706" y="5501898"/>
            <a:ext cx="76200" cy="76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467600" y="5474821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x</a:t>
            </a:r>
            <a:r>
              <a:rPr lang="en-US" dirty="0" smtClean="0"/>
              <a:t>(</a:t>
            </a:r>
            <a:r>
              <a:rPr lang="en-US" i="1" dirty="0" smtClean="0"/>
              <a:t>p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2" name="Freeform 11"/>
          <p:cNvSpPr/>
          <p:nvPr/>
        </p:nvSpPr>
        <p:spPr>
          <a:xfrm>
            <a:off x="7702658" y="5548393"/>
            <a:ext cx="472698" cy="495946"/>
          </a:xfrm>
          <a:custGeom>
            <a:avLst/>
            <a:gdLst>
              <a:gd name="connsiteX0" fmla="*/ 472698 w 472698"/>
              <a:gd name="connsiteY0" fmla="*/ 495946 h 495946"/>
              <a:gd name="connsiteX1" fmla="*/ 294467 w 472698"/>
              <a:gd name="connsiteY1" fmla="*/ 123987 h 495946"/>
              <a:gd name="connsiteX2" fmla="*/ 0 w 472698"/>
              <a:gd name="connsiteY2" fmla="*/ 0 h 495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2698" h="495946">
                <a:moveTo>
                  <a:pt x="472698" y="495946"/>
                </a:moveTo>
                <a:cubicBezTo>
                  <a:pt x="422974" y="351295"/>
                  <a:pt x="373250" y="206645"/>
                  <a:pt x="294467" y="123987"/>
                </a:cubicBezTo>
                <a:cubicBezTo>
                  <a:pt x="215684" y="41329"/>
                  <a:pt x="107842" y="20664"/>
                  <a:pt x="0" y="0"/>
                </a:cubicBezTo>
              </a:path>
            </a:pathLst>
          </a:cu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6248400" y="6336268"/>
            <a:ext cx="2847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Image courtesy of Wikipedia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7687159" y="5548393"/>
            <a:ext cx="321590" cy="4647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923106" y="5334000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 smtClean="0"/>
              <a:t>J</a:t>
            </a:r>
            <a:r>
              <a:rPr lang="en-US" i="1" dirty="0" err="1" smtClean="0"/>
              <a:t>w</a:t>
            </a:r>
            <a:endParaRPr lang="en-US" i="1" dirty="0"/>
          </a:p>
        </p:txBody>
      </p:sp>
      <p:sp>
        <p:nvSpPr>
          <p:cNvPr id="16" name="Rectangle 15"/>
          <p:cNvSpPr/>
          <p:nvPr/>
        </p:nvSpPr>
        <p:spPr>
          <a:xfrm>
            <a:off x="4990455" y="5193268"/>
            <a:ext cx="914400" cy="914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5445961" y="4953000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4724400" y="56388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004302" y="534566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5389375" y="4812268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6" name="Arc 5"/>
          <p:cNvSpPr/>
          <p:nvPr/>
        </p:nvSpPr>
        <p:spPr>
          <a:xfrm>
            <a:off x="5929796" y="4953000"/>
            <a:ext cx="1233004" cy="319006"/>
          </a:xfrm>
          <a:prstGeom prst="arc">
            <a:avLst>
              <a:gd name="adj1" fmla="val 11054010"/>
              <a:gd name="adj2" fmla="val 21242067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399106" y="4659868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x</a:t>
            </a:r>
            <a:endParaRPr lang="en-US" b="1" i="1" dirty="0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5375439" y="5348287"/>
            <a:ext cx="224616" cy="85162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479783" y="5082153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w</a:t>
            </a:r>
            <a:endParaRPr lang="en-US" i="1" dirty="0"/>
          </a:p>
        </p:txBody>
      </p:sp>
      <p:sp>
        <p:nvSpPr>
          <p:cNvPr id="25" name="TextBox 24"/>
          <p:cNvSpPr txBox="1"/>
          <p:nvPr/>
        </p:nvSpPr>
        <p:spPr>
          <a:xfrm>
            <a:off x="5105400" y="5181600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</a:t>
            </a:r>
            <a:endParaRPr lang="en-US" i="1" dirty="0"/>
          </a:p>
        </p:txBody>
      </p:sp>
      <p:sp>
        <p:nvSpPr>
          <p:cNvPr id="23" name="Freeform 22"/>
          <p:cNvSpPr/>
          <p:nvPr/>
        </p:nvSpPr>
        <p:spPr>
          <a:xfrm>
            <a:off x="5230678" y="5414350"/>
            <a:ext cx="526942" cy="467257"/>
          </a:xfrm>
          <a:custGeom>
            <a:avLst/>
            <a:gdLst>
              <a:gd name="connsiteX0" fmla="*/ 0 w 526942"/>
              <a:gd name="connsiteY0" fmla="*/ 467257 h 467257"/>
              <a:gd name="connsiteX1" fmla="*/ 317715 w 526942"/>
              <a:gd name="connsiteY1" fmla="*/ 366518 h 467257"/>
              <a:gd name="connsiteX2" fmla="*/ 100739 w 526942"/>
              <a:gd name="connsiteY2" fmla="*/ 48803 h 467257"/>
              <a:gd name="connsiteX3" fmla="*/ 402956 w 526942"/>
              <a:gd name="connsiteY3" fmla="*/ 25555 h 467257"/>
              <a:gd name="connsiteX4" fmla="*/ 526942 w 526942"/>
              <a:gd name="connsiteY4" fmla="*/ 289026 h 467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6942" h="467257">
                <a:moveTo>
                  <a:pt x="0" y="467257"/>
                </a:moveTo>
                <a:cubicBezTo>
                  <a:pt x="150462" y="451758"/>
                  <a:pt x="300925" y="436260"/>
                  <a:pt x="317715" y="366518"/>
                </a:cubicBezTo>
                <a:cubicBezTo>
                  <a:pt x="334505" y="296776"/>
                  <a:pt x="86532" y="105630"/>
                  <a:pt x="100739" y="48803"/>
                </a:cubicBezTo>
                <a:cubicBezTo>
                  <a:pt x="114946" y="-8024"/>
                  <a:pt x="331922" y="-14482"/>
                  <a:pt x="402956" y="25555"/>
                </a:cubicBezTo>
                <a:cubicBezTo>
                  <a:pt x="473990" y="65592"/>
                  <a:pt x="500466" y="177309"/>
                  <a:pt x="526942" y="289026"/>
                </a:cubicBezTo>
              </a:path>
            </a:pathLst>
          </a:cu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5417949" y="5689213"/>
            <a:ext cx="522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(</a:t>
            </a:r>
            <a:r>
              <a:rPr lang="en-US" i="1" dirty="0" smtClean="0">
                <a:sym typeface="Symbol"/>
              </a:rPr>
              <a:t>t</a:t>
            </a:r>
            <a:r>
              <a:rPr lang="en-US" dirty="0" smtClean="0">
                <a:sym typeface="Symbol"/>
              </a:rPr>
              <a:t>)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8077200" y="5638800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ym typeface="Symbol"/>
              </a:rPr>
              <a:t>x</a:t>
            </a:r>
            <a:r>
              <a:rPr lang="en-US" dirty="0" smtClean="0">
                <a:sym typeface="Symbol"/>
              </a:rPr>
              <a:t>((</a:t>
            </a:r>
            <a:r>
              <a:rPr lang="en-US" i="1" dirty="0" smtClean="0">
                <a:sym typeface="Symbol"/>
              </a:rPr>
              <a:t>t</a:t>
            </a:r>
            <a:r>
              <a:rPr lang="en-US" dirty="0" smtClean="0">
                <a:sym typeface="Symbol"/>
              </a:rPr>
              <a:t>))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7620000" y="4343400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87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u="sng" dirty="0" smtClean="0"/>
              <a:t>Curvature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Computing the curvature of the curve </a:t>
            </a:r>
            <a:r>
              <a:rPr lang="en-US" b="1" i="1" dirty="0" smtClean="0"/>
              <a:t>x</a:t>
            </a:r>
            <a:r>
              <a:rPr lang="en-US" dirty="0"/>
              <a:t>(</a:t>
            </a:r>
            <a:r>
              <a:rPr lang="en-US" dirty="0">
                <a:sym typeface="Symbol"/>
              </a:rPr>
              <a:t>(</a:t>
            </a:r>
            <a:r>
              <a:rPr lang="en-US" i="1" dirty="0">
                <a:sym typeface="Symbol"/>
              </a:rPr>
              <a:t>t</a:t>
            </a:r>
            <a:r>
              <a:rPr lang="en-US" dirty="0" smtClean="0">
                <a:sym typeface="Symbol"/>
              </a:rPr>
              <a:t>)) at </a:t>
            </a:r>
            <a:r>
              <a:rPr lang="en-US" b="1" i="1" dirty="0"/>
              <a:t>x</a:t>
            </a:r>
            <a:r>
              <a:rPr lang="en-US" dirty="0"/>
              <a:t>(</a:t>
            </a:r>
            <a:r>
              <a:rPr lang="en-US" dirty="0">
                <a:sym typeface="Symbol"/>
              </a:rPr>
              <a:t></a:t>
            </a:r>
            <a:r>
              <a:rPr lang="en-US" dirty="0" smtClean="0">
                <a:sym typeface="Symbol"/>
              </a:rPr>
              <a:t>(</a:t>
            </a:r>
            <a:r>
              <a:rPr lang="en-US" dirty="0">
                <a:sym typeface="Symbol"/>
              </a:rPr>
              <a:t>0</a:t>
            </a:r>
            <a:r>
              <a:rPr lang="en-US" dirty="0" smtClean="0">
                <a:sym typeface="Symbol"/>
              </a:rPr>
              <a:t>))=</a:t>
            </a:r>
            <a:r>
              <a:rPr lang="en-US" b="1" i="1" dirty="0"/>
              <a:t> </a:t>
            </a:r>
            <a:r>
              <a:rPr lang="en-US" b="1" i="1" dirty="0" smtClean="0"/>
              <a:t>x</a:t>
            </a:r>
            <a:r>
              <a:rPr lang="en-US" dirty="0" smtClean="0"/>
              <a:t>(</a:t>
            </a:r>
            <a:r>
              <a:rPr lang="en-US" i="1" dirty="0" smtClean="0"/>
              <a:t>p</a:t>
            </a:r>
            <a:r>
              <a:rPr lang="en-US" dirty="0" smtClean="0"/>
              <a:t>) gives:</a:t>
            </a:r>
          </a:p>
        </p:txBody>
      </p:sp>
      <p:pic>
        <p:nvPicPr>
          <p:cNvPr id="115714" name="Picture 2" descr="C:\Users\Misha\Desktop\untitled.bmp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300" y="4371975"/>
            <a:ext cx="2857500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val 8"/>
          <p:cNvSpPr>
            <a:spLocks noChangeAspect="1"/>
          </p:cNvSpPr>
          <p:nvPr/>
        </p:nvSpPr>
        <p:spPr>
          <a:xfrm>
            <a:off x="7649706" y="5501898"/>
            <a:ext cx="76200" cy="76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 11"/>
          <p:cNvSpPr/>
          <p:nvPr/>
        </p:nvSpPr>
        <p:spPr>
          <a:xfrm>
            <a:off x="7702658" y="5548393"/>
            <a:ext cx="472698" cy="495946"/>
          </a:xfrm>
          <a:custGeom>
            <a:avLst/>
            <a:gdLst>
              <a:gd name="connsiteX0" fmla="*/ 472698 w 472698"/>
              <a:gd name="connsiteY0" fmla="*/ 495946 h 495946"/>
              <a:gd name="connsiteX1" fmla="*/ 294467 w 472698"/>
              <a:gd name="connsiteY1" fmla="*/ 123987 h 495946"/>
              <a:gd name="connsiteX2" fmla="*/ 0 w 472698"/>
              <a:gd name="connsiteY2" fmla="*/ 0 h 495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2698" h="495946">
                <a:moveTo>
                  <a:pt x="472698" y="495946"/>
                </a:moveTo>
                <a:cubicBezTo>
                  <a:pt x="422974" y="351295"/>
                  <a:pt x="373250" y="206645"/>
                  <a:pt x="294467" y="123987"/>
                </a:cubicBezTo>
                <a:cubicBezTo>
                  <a:pt x="215684" y="41329"/>
                  <a:pt x="107842" y="20664"/>
                  <a:pt x="0" y="0"/>
                </a:cubicBezTo>
              </a:path>
            </a:pathLst>
          </a:cu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248400" y="6336268"/>
            <a:ext cx="2847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Image courtesy of Wikipedia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7687159" y="5548393"/>
            <a:ext cx="321590" cy="4647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990455" y="5193268"/>
            <a:ext cx="914400" cy="914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5445961" y="4953000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4724400" y="56388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004302" y="534566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5389375" y="4812268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6" name="Arc 5"/>
          <p:cNvSpPr/>
          <p:nvPr/>
        </p:nvSpPr>
        <p:spPr>
          <a:xfrm>
            <a:off x="5929796" y="4953000"/>
            <a:ext cx="1233004" cy="319006"/>
          </a:xfrm>
          <a:prstGeom prst="arc">
            <a:avLst>
              <a:gd name="adj1" fmla="val 11054010"/>
              <a:gd name="adj2" fmla="val 21242067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399106" y="4659868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x</a:t>
            </a:r>
            <a:endParaRPr lang="en-US" b="1" i="1" dirty="0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5375439" y="5348287"/>
            <a:ext cx="224616" cy="85162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479783" y="5082153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w</a:t>
            </a:r>
            <a:endParaRPr lang="en-US" i="1" dirty="0"/>
          </a:p>
        </p:txBody>
      </p:sp>
      <p:sp>
        <p:nvSpPr>
          <p:cNvPr id="25" name="TextBox 24"/>
          <p:cNvSpPr txBox="1"/>
          <p:nvPr/>
        </p:nvSpPr>
        <p:spPr>
          <a:xfrm>
            <a:off x="5105400" y="5181600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</a:t>
            </a:r>
            <a:endParaRPr lang="en-US" i="1" dirty="0"/>
          </a:p>
        </p:txBody>
      </p:sp>
      <p:sp>
        <p:nvSpPr>
          <p:cNvPr id="23" name="Freeform 22"/>
          <p:cNvSpPr/>
          <p:nvPr/>
        </p:nvSpPr>
        <p:spPr>
          <a:xfrm>
            <a:off x="5230678" y="5414350"/>
            <a:ext cx="526942" cy="467257"/>
          </a:xfrm>
          <a:custGeom>
            <a:avLst/>
            <a:gdLst>
              <a:gd name="connsiteX0" fmla="*/ 0 w 526942"/>
              <a:gd name="connsiteY0" fmla="*/ 467257 h 467257"/>
              <a:gd name="connsiteX1" fmla="*/ 317715 w 526942"/>
              <a:gd name="connsiteY1" fmla="*/ 366518 h 467257"/>
              <a:gd name="connsiteX2" fmla="*/ 100739 w 526942"/>
              <a:gd name="connsiteY2" fmla="*/ 48803 h 467257"/>
              <a:gd name="connsiteX3" fmla="*/ 402956 w 526942"/>
              <a:gd name="connsiteY3" fmla="*/ 25555 h 467257"/>
              <a:gd name="connsiteX4" fmla="*/ 526942 w 526942"/>
              <a:gd name="connsiteY4" fmla="*/ 289026 h 467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6942" h="467257">
                <a:moveTo>
                  <a:pt x="0" y="467257"/>
                </a:moveTo>
                <a:cubicBezTo>
                  <a:pt x="150462" y="451758"/>
                  <a:pt x="300925" y="436260"/>
                  <a:pt x="317715" y="366518"/>
                </a:cubicBezTo>
                <a:cubicBezTo>
                  <a:pt x="334505" y="296776"/>
                  <a:pt x="86532" y="105630"/>
                  <a:pt x="100739" y="48803"/>
                </a:cubicBezTo>
                <a:cubicBezTo>
                  <a:pt x="114946" y="-8024"/>
                  <a:pt x="331922" y="-14482"/>
                  <a:pt x="402956" y="25555"/>
                </a:cubicBezTo>
                <a:cubicBezTo>
                  <a:pt x="473990" y="65592"/>
                  <a:pt x="500466" y="177309"/>
                  <a:pt x="526942" y="289026"/>
                </a:cubicBezTo>
              </a:path>
            </a:pathLst>
          </a:cu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417949" y="5689213"/>
            <a:ext cx="522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(</a:t>
            </a:r>
            <a:r>
              <a:rPr lang="en-US" i="1" dirty="0" smtClean="0">
                <a:sym typeface="Symbol"/>
              </a:rPr>
              <a:t>t</a:t>
            </a:r>
            <a:r>
              <a:rPr lang="en-US" dirty="0" smtClean="0">
                <a:sym typeface="Symbol"/>
              </a:rPr>
              <a:t>)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8077200" y="5638800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ym typeface="Symbol"/>
              </a:rPr>
              <a:t>x</a:t>
            </a:r>
            <a:r>
              <a:rPr lang="en-US" dirty="0" smtClean="0">
                <a:sym typeface="Symbol"/>
              </a:rPr>
              <a:t>((</a:t>
            </a:r>
            <a:r>
              <a:rPr lang="en-US" i="1" dirty="0" smtClean="0">
                <a:sym typeface="Symbol"/>
              </a:rPr>
              <a:t>t</a:t>
            </a:r>
            <a:r>
              <a:rPr lang="en-US" dirty="0" smtClean="0">
                <a:sym typeface="Symbol"/>
              </a:rPr>
              <a:t>))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8339193"/>
              </p:ext>
            </p:extLst>
          </p:nvPr>
        </p:nvGraphicFramePr>
        <p:xfrm>
          <a:off x="458788" y="3833813"/>
          <a:ext cx="4897437" cy="286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71" name="Equation" r:id="rId4" imgW="3213000" imgH="1879560" progId="Equation.3">
                  <p:embed/>
                </p:oleObj>
              </mc:Choice>
              <mc:Fallback>
                <p:oleObj name="Equation" r:id="rId4" imgW="3213000" imgH="187956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788" y="3833813"/>
                        <a:ext cx="4897437" cy="2863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7467600" y="5474821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x</a:t>
            </a:r>
            <a:r>
              <a:rPr lang="en-US" dirty="0" smtClean="0"/>
              <a:t>(</a:t>
            </a:r>
            <a:r>
              <a:rPr lang="en-US" i="1" dirty="0" smtClean="0"/>
              <a:t>p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620000" y="4343400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n</a:t>
            </a:r>
            <a:endParaRPr 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4697722"/>
              </p:ext>
            </p:extLst>
          </p:nvPr>
        </p:nvGraphicFramePr>
        <p:xfrm>
          <a:off x="3227388" y="1295400"/>
          <a:ext cx="2432050" cy="846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72" name="Equation" r:id="rId6" imgW="1346040" imgH="469800" progId="Equation.3">
                  <p:embed/>
                </p:oleObj>
              </mc:Choice>
              <mc:Fallback>
                <p:oleObj name="Equation" r:id="rId6" imgW="1346040" imgH="4698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27388" y="1295400"/>
                        <a:ext cx="2432050" cy="846138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7923106" y="5334000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 smtClean="0"/>
              <a:t>J</a:t>
            </a:r>
            <a:r>
              <a:rPr lang="en-US" i="1" dirty="0" err="1" smtClean="0"/>
              <a:t>w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64513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u="sng" dirty="0" smtClean="0"/>
              <a:t>Definition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Given the parameterization </a:t>
            </a:r>
            <a:r>
              <a:rPr lang="en-US" b="1" i="1" dirty="0" smtClean="0">
                <a:sym typeface="Symbol"/>
              </a:rPr>
              <a:t>x</a:t>
            </a:r>
            <a:r>
              <a:rPr lang="en-US" dirty="0" smtClean="0">
                <a:sym typeface="Symbol"/>
              </a:rPr>
              <a:t>, the </a:t>
            </a:r>
            <a:r>
              <a:rPr lang="en-US" i="1" dirty="0" smtClean="0">
                <a:sym typeface="Symbol"/>
              </a:rPr>
              <a:t>second fundamental form</a:t>
            </a:r>
            <a:r>
              <a:rPr lang="en-US" dirty="0" smtClean="0">
                <a:sym typeface="Symbol"/>
              </a:rPr>
              <a:t> 2x2 matrix:</a:t>
            </a:r>
            <a:endParaRPr lang="en-US" i="1" dirty="0" smtClean="0"/>
          </a:p>
        </p:txBody>
      </p:sp>
      <p:pic>
        <p:nvPicPr>
          <p:cNvPr id="115714" name="Picture 2" descr="C:\Users\Misha\Desktop\untitled.bmp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300" y="4371975"/>
            <a:ext cx="2857500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val 8"/>
          <p:cNvSpPr>
            <a:spLocks noChangeAspect="1"/>
          </p:cNvSpPr>
          <p:nvPr/>
        </p:nvSpPr>
        <p:spPr>
          <a:xfrm>
            <a:off x="7649706" y="5501898"/>
            <a:ext cx="76200" cy="76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 11"/>
          <p:cNvSpPr/>
          <p:nvPr/>
        </p:nvSpPr>
        <p:spPr>
          <a:xfrm>
            <a:off x="7702658" y="5548393"/>
            <a:ext cx="472698" cy="495946"/>
          </a:xfrm>
          <a:custGeom>
            <a:avLst/>
            <a:gdLst>
              <a:gd name="connsiteX0" fmla="*/ 472698 w 472698"/>
              <a:gd name="connsiteY0" fmla="*/ 495946 h 495946"/>
              <a:gd name="connsiteX1" fmla="*/ 294467 w 472698"/>
              <a:gd name="connsiteY1" fmla="*/ 123987 h 495946"/>
              <a:gd name="connsiteX2" fmla="*/ 0 w 472698"/>
              <a:gd name="connsiteY2" fmla="*/ 0 h 495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2698" h="495946">
                <a:moveTo>
                  <a:pt x="472698" y="495946"/>
                </a:moveTo>
                <a:cubicBezTo>
                  <a:pt x="422974" y="351295"/>
                  <a:pt x="373250" y="206645"/>
                  <a:pt x="294467" y="123987"/>
                </a:cubicBezTo>
                <a:cubicBezTo>
                  <a:pt x="215684" y="41329"/>
                  <a:pt x="107842" y="20664"/>
                  <a:pt x="0" y="0"/>
                </a:cubicBezTo>
              </a:path>
            </a:pathLst>
          </a:cu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248400" y="6336268"/>
            <a:ext cx="2847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Image courtesy of Wikipedia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7687159" y="5548393"/>
            <a:ext cx="321590" cy="4647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990455" y="5193268"/>
            <a:ext cx="914400" cy="914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5445961" y="4953000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4724400" y="56388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004302" y="534566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5389375" y="4812268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6" name="Arc 5"/>
          <p:cNvSpPr/>
          <p:nvPr/>
        </p:nvSpPr>
        <p:spPr>
          <a:xfrm>
            <a:off x="5929796" y="4953000"/>
            <a:ext cx="1233004" cy="319006"/>
          </a:xfrm>
          <a:prstGeom prst="arc">
            <a:avLst>
              <a:gd name="adj1" fmla="val 11054010"/>
              <a:gd name="adj2" fmla="val 21242067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399106" y="4659868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x</a:t>
            </a:r>
            <a:endParaRPr lang="en-US" b="1" i="1" dirty="0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5375439" y="5348287"/>
            <a:ext cx="224616" cy="85162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479783" y="5082153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w</a:t>
            </a:r>
            <a:endParaRPr lang="en-US" i="1" dirty="0"/>
          </a:p>
        </p:txBody>
      </p:sp>
      <p:sp>
        <p:nvSpPr>
          <p:cNvPr id="25" name="TextBox 24"/>
          <p:cNvSpPr txBox="1"/>
          <p:nvPr/>
        </p:nvSpPr>
        <p:spPr>
          <a:xfrm>
            <a:off x="5105400" y="5181600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</a:t>
            </a:r>
            <a:endParaRPr lang="en-US" i="1" dirty="0"/>
          </a:p>
        </p:txBody>
      </p:sp>
      <p:sp>
        <p:nvSpPr>
          <p:cNvPr id="23" name="Freeform 22"/>
          <p:cNvSpPr/>
          <p:nvPr/>
        </p:nvSpPr>
        <p:spPr>
          <a:xfrm>
            <a:off x="5230678" y="5414350"/>
            <a:ext cx="526942" cy="467257"/>
          </a:xfrm>
          <a:custGeom>
            <a:avLst/>
            <a:gdLst>
              <a:gd name="connsiteX0" fmla="*/ 0 w 526942"/>
              <a:gd name="connsiteY0" fmla="*/ 467257 h 467257"/>
              <a:gd name="connsiteX1" fmla="*/ 317715 w 526942"/>
              <a:gd name="connsiteY1" fmla="*/ 366518 h 467257"/>
              <a:gd name="connsiteX2" fmla="*/ 100739 w 526942"/>
              <a:gd name="connsiteY2" fmla="*/ 48803 h 467257"/>
              <a:gd name="connsiteX3" fmla="*/ 402956 w 526942"/>
              <a:gd name="connsiteY3" fmla="*/ 25555 h 467257"/>
              <a:gd name="connsiteX4" fmla="*/ 526942 w 526942"/>
              <a:gd name="connsiteY4" fmla="*/ 289026 h 467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6942" h="467257">
                <a:moveTo>
                  <a:pt x="0" y="467257"/>
                </a:moveTo>
                <a:cubicBezTo>
                  <a:pt x="150462" y="451758"/>
                  <a:pt x="300925" y="436260"/>
                  <a:pt x="317715" y="366518"/>
                </a:cubicBezTo>
                <a:cubicBezTo>
                  <a:pt x="334505" y="296776"/>
                  <a:pt x="86532" y="105630"/>
                  <a:pt x="100739" y="48803"/>
                </a:cubicBezTo>
                <a:cubicBezTo>
                  <a:pt x="114946" y="-8024"/>
                  <a:pt x="331922" y="-14482"/>
                  <a:pt x="402956" y="25555"/>
                </a:cubicBezTo>
                <a:cubicBezTo>
                  <a:pt x="473990" y="65592"/>
                  <a:pt x="500466" y="177309"/>
                  <a:pt x="526942" y="289026"/>
                </a:cubicBezTo>
              </a:path>
            </a:pathLst>
          </a:cu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417949" y="5689213"/>
            <a:ext cx="522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(</a:t>
            </a:r>
            <a:r>
              <a:rPr lang="en-US" i="1" dirty="0" smtClean="0">
                <a:sym typeface="Symbol"/>
              </a:rPr>
              <a:t>t</a:t>
            </a:r>
            <a:r>
              <a:rPr lang="en-US" dirty="0" smtClean="0">
                <a:sym typeface="Symbol"/>
              </a:rPr>
              <a:t>)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8077200" y="5638800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ym typeface="Symbol"/>
              </a:rPr>
              <a:t>x</a:t>
            </a:r>
            <a:r>
              <a:rPr lang="en-US" dirty="0" smtClean="0">
                <a:sym typeface="Symbol"/>
              </a:rPr>
              <a:t>((</a:t>
            </a:r>
            <a:r>
              <a:rPr lang="en-US" i="1" dirty="0" smtClean="0">
                <a:sym typeface="Symbol"/>
              </a:rPr>
              <a:t>t</a:t>
            </a:r>
            <a:r>
              <a:rPr lang="en-US" dirty="0" smtClean="0">
                <a:sym typeface="Symbol"/>
              </a:rPr>
              <a:t>))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0454187"/>
              </p:ext>
            </p:extLst>
          </p:nvPr>
        </p:nvGraphicFramePr>
        <p:xfrm>
          <a:off x="2652713" y="1295400"/>
          <a:ext cx="3017837" cy="1257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75" name="Equation" r:id="rId4" imgW="1981080" imgH="825480" progId="Equation.3">
                  <p:embed/>
                </p:oleObj>
              </mc:Choice>
              <mc:Fallback>
                <p:oleObj name="Equation" r:id="rId4" imgW="1981080" imgH="825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2713" y="1295400"/>
                        <a:ext cx="3017837" cy="12573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7467600" y="5474821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x</a:t>
            </a:r>
            <a:r>
              <a:rPr lang="en-US" dirty="0" smtClean="0"/>
              <a:t>(</a:t>
            </a:r>
            <a:r>
              <a:rPr lang="en-US" i="1" dirty="0" smtClean="0"/>
              <a:t>p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620000" y="4343400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n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4209938"/>
              </p:ext>
            </p:extLst>
          </p:nvPr>
        </p:nvGraphicFramePr>
        <p:xfrm>
          <a:off x="533400" y="3810000"/>
          <a:ext cx="4864100" cy="124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76" name="Equation" r:id="rId6" imgW="2577960" imgH="660240" progId="Equation.3">
                  <p:embed/>
                </p:oleObj>
              </mc:Choice>
              <mc:Fallback>
                <p:oleObj name="Equation" r:id="rId6" imgW="2577960" imgH="6602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3810000"/>
                        <a:ext cx="4864100" cy="12446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7923106" y="5334000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 smtClean="0"/>
              <a:t>J</a:t>
            </a:r>
            <a:r>
              <a:rPr lang="en-US" i="1" dirty="0" err="1" smtClean="0"/>
              <a:t>w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99690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u="sng" dirty="0" smtClean="0"/>
              <a:t>Definition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Using this matrix, the curvature of the surface at the point </a:t>
            </a:r>
            <a:r>
              <a:rPr lang="en-US" i="1" dirty="0">
                <a:sym typeface="Symbol"/>
              </a:rPr>
              <a:t>q</a:t>
            </a:r>
            <a:r>
              <a:rPr lang="en-US" dirty="0">
                <a:sym typeface="Symbol"/>
              </a:rPr>
              <a:t>=</a:t>
            </a:r>
            <a:r>
              <a:rPr lang="en-US" b="1" i="1" dirty="0" smtClean="0">
                <a:sym typeface="Symbol"/>
              </a:rPr>
              <a:t>x</a:t>
            </a:r>
            <a:r>
              <a:rPr lang="en-US" dirty="0" smtClean="0">
                <a:sym typeface="Symbol"/>
              </a:rPr>
              <a:t>(</a:t>
            </a:r>
            <a:r>
              <a:rPr lang="en-US" i="1" dirty="0" smtClean="0">
                <a:sym typeface="Symbol"/>
              </a:rPr>
              <a:t>p</a:t>
            </a:r>
            <a:r>
              <a:rPr lang="en-US" dirty="0" smtClean="0">
                <a:sym typeface="Symbol"/>
              </a:rPr>
              <a:t>) in direction </a:t>
            </a:r>
            <a:r>
              <a:rPr lang="en-US" i="1" dirty="0" smtClean="0">
                <a:sym typeface="Symbol"/>
              </a:rPr>
              <a:t>v</a:t>
            </a:r>
            <a:r>
              <a:rPr lang="en-US" dirty="0" smtClean="0">
                <a:sym typeface="Symbol"/>
              </a:rPr>
              <a:t>=</a:t>
            </a:r>
            <a:r>
              <a:rPr lang="en-US" b="1" i="1" dirty="0" err="1" smtClean="0">
                <a:sym typeface="Symbol"/>
              </a:rPr>
              <a:t>J</a:t>
            </a:r>
            <a:r>
              <a:rPr lang="en-US" i="1" dirty="0" err="1" smtClean="0">
                <a:sym typeface="Symbol"/>
              </a:rPr>
              <a:t>w</a:t>
            </a:r>
            <a:r>
              <a:rPr lang="en-US" dirty="0" smtClean="0">
                <a:sym typeface="Symbol"/>
              </a:rPr>
              <a:t> is:</a:t>
            </a:r>
            <a:endParaRPr lang="en-US" i="1" dirty="0" smtClean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7536652"/>
              </p:ext>
            </p:extLst>
          </p:nvPr>
        </p:nvGraphicFramePr>
        <p:xfrm>
          <a:off x="3552825" y="3733800"/>
          <a:ext cx="1995488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997" name="Equation" r:id="rId3" imgW="914400" imgH="419040" progId="Equation.3">
                  <p:embed/>
                </p:oleObj>
              </mc:Choice>
              <mc:Fallback>
                <p:oleObj name="Equation" r:id="rId3" imgW="914400" imgH="4190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52825" y="3733800"/>
                        <a:ext cx="1995488" cy="9144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4820751"/>
              </p:ext>
            </p:extLst>
          </p:nvPr>
        </p:nvGraphicFramePr>
        <p:xfrm>
          <a:off x="2133600" y="1143000"/>
          <a:ext cx="4864100" cy="124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998" name="Equation" r:id="rId5" imgW="2577960" imgH="660240" progId="Equation.3">
                  <p:embed/>
                </p:oleObj>
              </mc:Choice>
              <mc:Fallback>
                <p:oleObj name="Equation" r:id="rId5" imgW="2577960" imgH="6602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1143000"/>
                        <a:ext cx="4864100" cy="12446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" name="Picture 2" descr="C:\Users\Misha\Desktop\untitled.bmp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300" y="4371975"/>
            <a:ext cx="2857500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Oval 30"/>
          <p:cNvSpPr>
            <a:spLocks noChangeAspect="1"/>
          </p:cNvSpPr>
          <p:nvPr/>
        </p:nvSpPr>
        <p:spPr>
          <a:xfrm>
            <a:off x="7649706" y="5501898"/>
            <a:ext cx="76200" cy="76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Freeform 31"/>
          <p:cNvSpPr/>
          <p:nvPr/>
        </p:nvSpPr>
        <p:spPr>
          <a:xfrm>
            <a:off x="7702658" y="5548393"/>
            <a:ext cx="472698" cy="495946"/>
          </a:xfrm>
          <a:custGeom>
            <a:avLst/>
            <a:gdLst>
              <a:gd name="connsiteX0" fmla="*/ 472698 w 472698"/>
              <a:gd name="connsiteY0" fmla="*/ 495946 h 495946"/>
              <a:gd name="connsiteX1" fmla="*/ 294467 w 472698"/>
              <a:gd name="connsiteY1" fmla="*/ 123987 h 495946"/>
              <a:gd name="connsiteX2" fmla="*/ 0 w 472698"/>
              <a:gd name="connsiteY2" fmla="*/ 0 h 495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2698" h="495946">
                <a:moveTo>
                  <a:pt x="472698" y="495946"/>
                </a:moveTo>
                <a:cubicBezTo>
                  <a:pt x="422974" y="351295"/>
                  <a:pt x="373250" y="206645"/>
                  <a:pt x="294467" y="123987"/>
                </a:cubicBezTo>
                <a:cubicBezTo>
                  <a:pt x="215684" y="41329"/>
                  <a:pt x="107842" y="20664"/>
                  <a:pt x="0" y="0"/>
                </a:cubicBezTo>
              </a:path>
            </a:pathLst>
          </a:cu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6248400" y="6336268"/>
            <a:ext cx="2847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Image courtesy of Wikipedia</a:t>
            </a:r>
            <a:endParaRPr lang="en-US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7687159" y="5548393"/>
            <a:ext cx="321590" cy="4647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990455" y="5193268"/>
            <a:ext cx="914400" cy="914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7" name="Straight Connector 36"/>
          <p:cNvCxnSpPr/>
          <p:nvPr/>
        </p:nvCxnSpPr>
        <p:spPr>
          <a:xfrm>
            <a:off x="5445961" y="4953000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4724400" y="56388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6004302" y="534566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40" name="TextBox 39"/>
          <p:cNvSpPr txBox="1"/>
          <p:nvPr/>
        </p:nvSpPr>
        <p:spPr>
          <a:xfrm>
            <a:off x="5389375" y="4812268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41" name="Arc 40"/>
          <p:cNvSpPr/>
          <p:nvPr/>
        </p:nvSpPr>
        <p:spPr>
          <a:xfrm>
            <a:off x="5929796" y="4953000"/>
            <a:ext cx="1233004" cy="319006"/>
          </a:xfrm>
          <a:prstGeom prst="arc">
            <a:avLst>
              <a:gd name="adj1" fmla="val 11054010"/>
              <a:gd name="adj2" fmla="val 21242067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6399106" y="4659868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x</a:t>
            </a:r>
            <a:endParaRPr lang="en-US" b="1" i="1" dirty="0"/>
          </a:p>
        </p:txBody>
      </p:sp>
      <p:cxnSp>
        <p:nvCxnSpPr>
          <p:cNvPr id="43" name="Straight Arrow Connector 42"/>
          <p:cNvCxnSpPr/>
          <p:nvPr/>
        </p:nvCxnSpPr>
        <p:spPr>
          <a:xfrm flipV="1">
            <a:off x="5375439" y="5348287"/>
            <a:ext cx="224616" cy="85162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5479783" y="5082153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w</a:t>
            </a:r>
            <a:endParaRPr lang="en-US" i="1" dirty="0"/>
          </a:p>
        </p:txBody>
      </p:sp>
      <p:sp>
        <p:nvSpPr>
          <p:cNvPr id="45" name="TextBox 44"/>
          <p:cNvSpPr txBox="1"/>
          <p:nvPr/>
        </p:nvSpPr>
        <p:spPr>
          <a:xfrm>
            <a:off x="5105400" y="5181600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</a:t>
            </a:r>
            <a:endParaRPr lang="en-US" i="1" dirty="0"/>
          </a:p>
        </p:txBody>
      </p:sp>
      <p:sp>
        <p:nvSpPr>
          <p:cNvPr id="46" name="Freeform 45"/>
          <p:cNvSpPr/>
          <p:nvPr/>
        </p:nvSpPr>
        <p:spPr>
          <a:xfrm>
            <a:off x="5230678" y="5414350"/>
            <a:ext cx="526942" cy="467257"/>
          </a:xfrm>
          <a:custGeom>
            <a:avLst/>
            <a:gdLst>
              <a:gd name="connsiteX0" fmla="*/ 0 w 526942"/>
              <a:gd name="connsiteY0" fmla="*/ 467257 h 467257"/>
              <a:gd name="connsiteX1" fmla="*/ 317715 w 526942"/>
              <a:gd name="connsiteY1" fmla="*/ 366518 h 467257"/>
              <a:gd name="connsiteX2" fmla="*/ 100739 w 526942"/>
              <a:gd name="connsiteY2" fmla="*/ 48803 h 467257"/>
              <a:gd name="connsiteX3" fmla="*/ 402956 w 526942"/>
              <a:gd name="connsiteY3" fmla="*/ 25555 h 467257"/>
              <a:gd name="connsiteX4" fmla="*/ 526942 w 526942"/>
              <a:gd name="connsiteY4" fmla="*/ 289026 h 467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6942" h="467257">
                <a:moveTo>
                  <a:pt x="0" y="467257"/>
                </a:moveTo>
                <a:cubicBezTo>
                  <a:pt x="150462" y="451758"/>
                  <a:pt x="300925" y="436260"/>
                  <a:pt x="317715" y="366518"/>
                </a:cubicBezTo>
                <a:cubicBezTo>
                  <a:pt x="334505" y="296776"/>
                  <a:pt x="86532" y="105630"/>
                  <a:pt x="100739" y="48803"/>
                </a:cubicBezTo>
                <a:cubicBezTo>
                  <a:pt x="114946" y="-8024"/>
                  <a:pt x="331922" y="-14482"/>
                  <a:pt x="402956" y="25555"/>
                </a:cubicBezTo>
                <a:cubicBezTo>
                  <a:pt x="473990" y="65592"/>
                  <a:pt x="500466" y="177309"/>
                  <a:pt x="526942" y="289026"/>
                </a:cubicBezTo>
              </a:path>
            </a:pathLst>
          </a:cu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5417949" y="5689213"/>
            <a:ext cx="522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(</a:t>
            </a:r>
            <a:r>
              <a:rPr lang="en-US" i="1" dirty="0" smtClean="0">
                <a:sym typeface="Symbol"/>
              </a:rPr>
              <a:t>t</a:t>
            </a:r>
            <a:r>
              <a:rPr lang="en-US" dirty="0" smtClean="0">
                <a:sym typeface="Symbol"/>
              </a:rPr>
              <a:t>)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8077200" y="5638800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ym typeface="Symbol"/>
              </a:rPr>
              <a:t>x</a:t>
            </a:r>
            <a:r>
              <a:rPr lang="en-US" dirty="0" smtClean="0">
                <a:sym typeface="Symbol"/>
              </a:rPr>
              <a:t>((</a:t>
            </a:r>
            <a:r>
              <a:rPr lang="en-US" i="1" dirty="0" smtClean="0">
                <a:sym typeface="Symbol"/>
              </a:rPr>
              <a:t>t</a:t>
            </a:r>
            <a:r>
              <a:rPr lang="en-US" dirty="0" smtClean="0">
                <a:sym typeface="Symbol"/>
              </a:rPr>
              <a:t>))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7467600" y="5474821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x</a:t>
            </a:r>
            <a:r>
              <a:rPr lang="en-US" dirty="0" smtClean="0"/>
              <a:t>(</a:t>
            </a:r>
            <a:r>
              <a:rPr lang="en-US" i="1" dirty="0" smtClean="0"/>
              <a:t>p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7620000" y="4343400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n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7923106" y="5334000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 smtClean="0"/>
              <a:t>J</a:t>
            </a:r>
            <a:r>
              <a:rPr lang="en-US" i="1" dirty="0" err="1" smtClean="0"/>
              <a:t>w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57028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389763" cy="52578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u="sng" dirty="0" smtClean="0"/>
              <a:t>Properties</a:t>
            </a:r>
            <a:r>
              <a:rPr lang="en-US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function </a:t>
            </a:r>
            <a:r>
              <a:rPr lang="en-US" i="1" dirty="0" smtClean="0">
                <a:sym typeface="Symbol"/>
              </a:rPr>
              <a:t></a:t>
            </a:r>
            <a:r>
              <a:rPr lang="en-US" i="1" baseline="-25000" dirty="0" smtClean="0">
                <a:sym typeface="Symbol"/>
              </a:rPr>
              <a:t>p</a:t>
            </a:r>
            <a:r>
              <a:rPr lang="en-US" dirty="0" smtClean="0">
                <a:sym typeface="Symbol"/>
              </a:rPr>
              <a:t>(</a:t>
            </a:r>
            <a:r>
              <a:rPr lang="en-US" i="1" dirty="0" smtClean="0">
                <a:sym typeface="Symbol"/>
              </a:rPr>
              <a:t>w</a:t>
            </a:r>
            <a:r>
              <a:rPr lang="en-US" dirty="0" smtClean="0">
                <a:sym typeface="Symbol"/>
              </a:rPr>
              <a:t>) is independent of scale.</a:t>
            </a:r>
            <a:endParaRPr lang="en-US" i="1" dirty="0" smtClean="0">
              <a:sym typeface="Symbol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ym typeface="Symbol"/>
              </a:rPr>
              <a:t>It has minima and maxima at </a:t>
            </a:r>
            <a:r>
              <a:rPr lang="en-US" i="1" dirty="0" smtClean="0">
                <a:sym typeface="Symbol"/>
              </a:rPr>
              <a:t>w</a:t>
            </a:r>
            <a:r>
              <a:rPr lang="en-US" baseline="-25000" dirty="0" smtClean="0">
                <a:sym typeface="Symbol"/>
              </a:rPr>
              <a:t>1 </a:t>
            </a:r>
            <a:r>
              <a:rPr lang="en-US" dirty="0" smtClean="0">
                <a:sym typeface="Symbol"/>
              </a:rPr>
              <a:t>and </a:t>
            </a:r>
            <a:r>
              <a:rPr lang="en-US" i="1" dirty="0" smtClean="0">
                <a:sym typeface="Symbol"/>
              </a:rPr>
              <a:t>w</a:t>
            </a:r>
            <a:r>
              <a:rPr lang="en-US" baseline="-25000" dirty="0" smtClean="0">
                <a:sym typeface="Symbol"/>
              </a:rPr>
              <a:t>2</a:t>
            </a:r>
            <a:r>
              <a:rPr lang="en-US" dirty="0" smtClean="0">
                <a:sym typeface="Symbol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ym typeface="Symbol"/>
              </a:rPr>
              <a:t>The images </a:t>
            </a:r>
            <a:r>
              <a:rPr lang="en-US" i="1" dirty="0" smtClean="0">
                <a:sym typeface="Symbol"/>
              </a:rPr>
              <a:t>v</a:t>
            </a:r>
            <a:r>
              <a:rPr lang="en-US" baseline="-25000" dirty="0" smtClean="0">
                <a:sym typeface="Symbol"/>
              </a:rPr>
              <a:t>1</a:t>
            </a:r>
            <a:r>
              <a:rPr lang="en-US" dirty="0" smtClean="0">
                <a:sym typeface="Symbol"/>
              </a:rPr>
              <a:t>=</a:t>
            </a:r>
            <a:r>
              <a:rPr lang="en-US" b="1" i="1" dirty="0" smtClean="0">
                <a:sym typeface="Symbol"/>
              </a:rPr>
              <a:t>J</a:t>
            </a:r>
            <a:r>
              <a:rPr lang="en-US" i="1" dirty="0" smtClean="0">
                <a:sym typeface="Symbol"/>
              </a:rPr>
              <a:t>w</a:t>
            </a:r>
            <a:r>
              <a:rPr lang="en-US" baseline="-25000" dirty="0" smtClean="0">
                <a:sym typeface="Symbol"/>
              </a:rPr>
              <a:t>1 </a:t>
            </a:r>
            <a:r>
              <a:rPr lang="en-US" dirty="0" smtClean="0">
                <a:sym typeface="Symbol"/>
              </a:rPr>
              <a:t>and </a:t>
            </a:r>
            <a:r>
              <a:rPr lang="en-US" i="1" dirty="0" smtClean="0">
                <a:sym typeface="Symbol"/>
              </a:rPr>
              <a:t>v</a:t>
            </a:r>
            <a:r>
              <a:rPr lang="en-US" baseline="-25000" dirty="0" smtClean="0">
                <a:sym typeface="Symbol"/>
              </a:rPr>
              <a:t>2</a:t>
            </a:r>
            <a:r>
              <a:rPr lang="en-US" dirty="0" smtClean="0">
                <a:sym typeface="Symbol"/>
              </a:rPr>
              <a:t>=</a:t>
            </a:r>
            <a:r>
              <a:rPr lang="en-US" b="1" i="1" dirty="0" smtClean="0">
                <a:sym typeface="Symbol"/>
              </a:rPr>
              <a:t>J</a:t>
            </a:r>
            <a:r>
              <a:rPr lang="en-US" i="1" dirty="0" smtClean="0">
                <a:sym typeface="Symbol"/>
              </a:rPr>
              <a:t>w</a:t>
            </a:r>
            <a:r>
              <a:rPr lang="en-US" baseline="-25000" dirty="0" smtClean="0">
                <a:sym typeface="Symbol"/>
              </a:rPr>
              <a:t>2</a:t>
            </a:r>
            <a:r>
              <a:rPr lang="en-US" dirty="0" smtClean="0">
                <a:sym typeface="Symbol"/>
              </a:rPr>
              <a:t> are orthogonal:</a:t>
            </a:r>
          </a:p>
          <a:p>
            <a:pPr marL="514350" indent="-514350">
              <a:buFont typeface="+mj-lt"/>
              <a:buAutoNum type="arabicPeriod"/>
            </a:pPr>
            <a:endParaRPr lang="en-US" dirty="0">
              <a:sym typeface="Symbol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ym typeface="Symbol"/>
              </a:rPr>
              <a:t>If </a:t>
            </a:r>
            <a:r>
              <a:rPr lang="en-US" i="1" dirty="0" smtClean="0">
                <a:sym typeface="Symbol"/>
              </a:rPr>
              <a:t>v</a:t>
            </a:r>
            <a:r>
              <a:rPr lang="en-US" dirty="0" smtClean="0">
                <a:sym typeface="Symbol"/>
              </a:rPr>
              <a:t>=</a:t>
            </a:r>
            <a:r>
              <a:rPr lang="en-US" b="1" i="1" dirty="0" err="1" smtClean="0">
                <a:sym typeface="Symbol"/>
              </a:rPr>
              <a:t>J</a:t>
            </a:r>
            <a:r>
              <a:rPr lang="en-US" i="1" dirty="0" err="1" smtClean="0">
                <a:sym typeface="Symbol"/>
              </a:rPr>
              <a:t>w</a:t>
            </a:r>
            <a:r>
              <a:rPr lang="en-US" dirty="0" smtClean="0">
                <a:sym typeface="Symbol"/>
              </a:rPr>
              <a:t> is a tangent vector at </a:t>
            </a:r>
            <a:r>
              <a:rPr lang="en-US" b="1" i="1" dirty="0" smtClean="0">
                <a:sym typeface="Symbol"/>
              </a:rPr>
              <a:t>x</a:t>
            </a:r>
            <a:r>
              <a:rPr lang="en-US" dirty="0" smtClean="0">
                <a:sym typeface="Symbol"/>
              </a:rPr>
              <a:t>(</a:t>
            </a:r>
            <a:r>
              <a:rPr lang="en-US" i="1" dirty="0" smtClean="0">
                <a:sym typeface="Symbol"/>
              </a:rPr>
              <a:t>p</a:t>
            </a:r>
            <a:r>
              <a:rPr lang="en-US" dirty="0" smtClean="0">
                <a:sym typeface="Symbol"/>
              </a:rPr>
              <a:t>)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making an angle  with </a:t>
            </a:r>
            <a:r>
              <a:rPr lang="en-US" i="1" dirty="0" smtClean="0">
                <a:sym typeface="Symbol"/>
              </a:rPr>
              <a:t>v</a:t>
            </a:r>
            <a:r>
              <a:rPr lang="en-US" baseline="-25000" dirty="0" smtClean="0">
                <a:sym typeface="Symbol"/>
              </a:rPr>
              <a:t>1</a:t>
            </a:r>
            <a:r>
              <a:rPr lang="en-US" dirty="0" smtClean="0">
                <a:sym typeface="Symbol"/>
              </a:rPr>
              <a:t> then:</a:t>
            </a:r>
            <a:endParaRPr lang="en-US" dirty="0" smtClean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8703828"/>
              </p:ext>
            </p:extLst>
          </p:nvPr>
        </p:nvGraphicFramePr>
        <p:xfrm>
          <a:off x="3552825" y="1295400"/>
          <a:ext cx="1995488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347" name="Equation" r:id="rId3" imgW="914400" imgH="419040" progId="Equation.3">
                  <p:embed/>
                </p:oleObj>
              </mc:Choice>
              <mc:Fallback>
                <p:oleObj name="Equation" r:id="rId3" imgW="91440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52825" y="1295400"/>
                        <a:ext cx="1995488" cy="9144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" name="Picture 2" descr="C:\Users\Misha\Desktop\untitled.bmp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300" y="4371975"/>
            <a:ext cx="2857500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Oval 30"/>
          <p:cNvSpPr>
            <a:spLocks noChangeAspect="1"/>
          </p:cNvSpPr>
          <p:nvPr/>
        </p:nvSpPr>
        <p:spPr>
          <a:xfrm>
            <a:off x="7649706" y="5501898"/>
            <a:ext cx="76200" cy="76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Freeform 31"/>
          <p:cNvSpPr/>
          <p:nvPr/>
        </p:nvSpPr>
        <p:spPr>
          <a:xfrm>
            <a:off x="7702658" y="5548393"/>
            <a:ext cx="472698" cy="495946"/>
          </a:xfrm>
          <a:custGeom>
            <a:avLst/>
            <a:gdLst>
              <a:gd name="connsiteX0" fmla="*/ 472698 w 472698"/>
              <a:gd name="connsiteY0" fmla="*/ 495946 h 495946"/>
              <a:gd name="connsiteX1" fmla="*/ 294467 w 472698"/>
              <a:gd name="connsiteY1" fmla="*/ 123987 h 495946"/>
              <a:gd name="connsiteX2" fmla="*/ 0 w 472698"/>
              <a:gd name="connsiteY2" fmla="*/ 0 h 495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2698" h="495946">
                <a:moveTo>
                  <a:pt x="472698" y="495946"/>
                </a:moveTo>
                <a:cubicBezTo>
                  <a:pt x="422974" y="351295"/>
                  <a:pt x="373250" y="206645"/>
                  <a:pt x="294467" y="123987"/>
                </a:cubicBezTo>
                <a:cubicBezTo>
                  <a:pt x="215684" y="41329"/>
                  <a:pt x="107842" y="20664"/>
                  <a:pt x="0" y="0"/>
                </a:cubicBezTo>
              </a:path>
            </a:pathLst>
          </a:cu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6248400" y="6336268"/>
            <a:ext cx="2847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Image courtesy of Wikipedia</a:t>
            </a:r>
            <a:endParaRPr lang="en-US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7687159" y="5548393"/>
            <a:ext cx="321590" cy="4647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8077200" y="5638800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ym typeface="Symbol"/>
              </a:rPr>
              <a:t>x</a:t>
            </a:r>
            <a:r>
              <a:rPr lang="en-US" dirty="0" smtClean="0">
                <a:sym typeface="Symbol"/>
              </a:rPr>
              <a:t>((</a:t>
            </a:r>
            <a:r>
              <a:rPr lang="en-US" i="1" dirty="0" smtClean="0">
                <a:sym typeface="Symbol"/>
              </a:rPr>
              <a:t>t</a:t>
            </a:r>
            <a:r>
              <a:rPr lang="en-US" dirty="0" smtClean="0">
                <a:sym typeface="Symbol"/>
              </a:rPr>
              <a:t>))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7467600" y="5474821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x</a:t>
            </a:r>
            <a:r>
              <a:rPr lang="en-US" dirty="0" smtClean="0"/>
              <a:t>(</a:t>
            </a:r>
            <a:r>
              <a:rPr lang="en-US" i="1" dirty="0" smtClean="0"/>
              <a:t>p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7620000" y="4343400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n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3011053"/>
              </p:ext>
            </p:extLst>
          </p:nvPr>
        </p:nvGraphicFramePr>
        <p:xfrm>
          <a:off x="1255712" y="4522788"/>
          <a:ext cx="4154488" cy="554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348" name="Equation" r:id="rId6" imgW="1904760" imgH="253800" progId="Equation.3">
                  <p:embed/>
                </p:oleObj>
              </mc:Choice>
              <mc:Fallback>
                <p:oleObj name="Equation" r:id="rId6" imgW="1904760" imgH="2538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5712" y="4522788"/>
                        <a:ext cx="4154488" cy="554037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7716822"/>
              </p:ext>
            </p:extLst>
          </p:nvPr>
        </p:nvGraphicFramePr>
        <p:xfrm>
          <a:off x="1150938" y="6122988"/>
          <a:ext cx="5126037" cy="554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349" name="Equation" r:id="rId8" imgW="2349360" imgH="253800" progId="Equation.3">
                  <p:embed/>
                </p:oleObj>
              </mc:Choice>
              <mc:Fallback>
                <p:oleObj name="Equation" r:id="rId8" imgW="2349360" imgH="2538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0938" y="6122988"/>
                        <a:ext cx="5126037" cy="554037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7923106" y="5334000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 smtClean="0"/>
              <a:t>J</a:t>
            </a:r>
            <a:r>
              <a:rPr lang="en-US" i="1" dirty="0" err="1" smtClean="0"/>
              <a:t>w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00532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389763" cy="52578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u="sng" dirty="0" smtClean="0"/>
              <a:t>Definition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The (unit) directions </a:t>
            </a:r>
            <a:r>
              <a:rPr lang="en-US" b="1" i="1" dirty="0" smtClean="0"/>
              <a:t>J</a:t>
            </a:r>
            <a:r>
              <a:rPr lang="en-US" i="1" dirty="0" smtClean="0"/>
              <a:t>w</a:t>
            </a:r>
            <a:r>
              <a:rPr lang="en-US" baseline="-25000" dirty="0" smtClean="0"/>
              <a:t>1</a:t>
            </a:r>
            <a:r>
              <a:rPr lang="en-US" dirty="0" smtClean="0"/>
              <a:t> and </a:t>
            </a:r>
            <a:r>
              <a:rPr lang="en-US" b="1" i="1" dirty="0" smtClean="0"/>
              <a:t>J</a:t>
            </a:r>
            <a:r>
              <a:rPr lang="en-US" i="1" dirty="0" smtClean="0"/>
              <a:t>w</a:t>
            </a:r>
            <a:r>
              <a:rPr lang="en-US" baseline="-25000" dirty="0" smtClean="0"/>
              <a:t>2 </a:t>
            </a:r>
            <a:r>
              <a:rPr lang="en-US" dirty="0" smtClean="0"/>
              <a:t>are called the </a:t>
            </a:r>
            <a:r>
              <a:rPr lang="en-US" i="1" dirty="0" smtClean="0"/>
              <a:t>principal curvature directions</a:t>
            </a:r>
            <a:r>
              <a:rPr lang="en-US" dirty="0" smtClean="0"/>
              <a:t> and the associated values </a:t>
            </a:r>
            <a:r>
              <a:rPr lang="en-US" i="1" dirty="0" smtClean="0">
                <a:sym typeface="Symbol"/>
              </a:rPr>
              <a:t></a:t>
            </a:r>
            <a:r>
              <a:rPr lang="en-US" baseline="-25000" dirty="0" smtClean="0">
                <a:sym typeface="Symbol"/>
              </a:rPr>
              <a:t>1</a:t>
            </a:r>
            <a:r>
              <a:rPr lang="en-US" dirty="0" smtClean="0">
                <a:sym typeface="Symbol"/>
              </a:rPr>
              <a:t>(</a:t>
            </a:r>
            <a:r>
              <a:rPr lang="en-US" i="1" dirty="0" smtClean="0">
                <a:sym typeface="Symbol"/>
              </a:rPr>
              <a:t>p</a:t>
            </a:r>
            <a:r>
              <a:rPr lang="en-US" dirty="0" smtClean="0">
                <a:sym typeface="Symbol"/>
              </a:rPr>
              <a:t>)=</a:t>
            </a:r>
            <a:r>
              <a:rPr lang="en-US" i="1" dirty="0" smtClean="0">
                <a:sym typeface="Symbol"/>
              </a:rPr>
              <a:t></a:t>
            </a:r>
            <a:r>
              <a:rPr lang="en-US" i="1" baseline="-25000" dirty="0" smtClean="0">
                <a:sym typeface="Symbol"/>
              </a:rPr>
              <a:t>p</a:t>
            </a:r>
            <a:r>
              <a:rPr lang="en-US" dirty="0" smtClean="0">
                <a:sym typeface="Symbol"/>
              </a:rPr>
              <a:t>(</a:t>
            </a:r>
            <a:r>
              <a:rPr lang="en-US" i="1" dirty="0" smtClean="0">
                <a:sym typeface="Symbol"/>
              </a:rPr>
              <a:t>w</a:t>
            </a:r>
            <a:r>
              <a:rPr lang="en-US" baseline="-25000" dirty="0" smtClean="0">
                <a:sym typeface="Symbol"/>
              </a:rPr>
              <a:t>1</a:t>
            </a:r>
            <a:r>
              <a:rPr lang="en-US" dirty="0" smtClean="0">
                <a:sym typeface="Symbol"/>
              </a:rPr>
              <a:t>) and </a:t>
            </a:r>
            <a:r>
              <a:rPr lang="en-US" i="1" dirty="0">
                <a:sym typeface="Symbol"/>
              </a:rPr>
              <a:t></a:t>
            </a:r>
            <a:r>
              <a:rPr lang="en-US" baseline="-25000" dirty="0">
                <a:sym typeface="Symbol"/>
              </a:rPr>
              <a:t>1</a:t>
            </a:r>
            <a:r>
              <a:rPr lang="en-US" dirty="0">
                <a:sym typeface="Symbol"/>
              </a:rPr>
              <a:t>(</a:t>
            </a:r>
            <a:r>
              <a:rPr lang="en-US" i="1" dirty="0">
                <a:sym typeface="Symbol"/>
              </a:rPr>
              <a:t>p</a:t>
            </a:r>
            <a:r>
              <a:rPr lang="en-US" dirty="0" smtClean="0">
                <a:sym typeface="Symbol"/>
              </a:rPr>
              <a:t>)=</a:t>
            </a:r>
            <a:r>
              <a:rPr lang="en-US" i="1" dirty="0" smtClean="0">
                <a:sym typeface="Symbol"/>
              </a:rPr>
              <a:t></a:t>
            </a:r>
            <a:r>
              <a:rPr lang="en-US" i="1" baseline="-25000" dirty="0" smtClean="0">
                <a:sym typeface="Symbol"/>
              </a:rPr>
              <a:t>p</a:t>
            </a:r>
            <a:r>
              <a:rPr lang="en-US" dirty="0" smtClean="0">
                <a:sym typeface="Symbol"/>
              </a:rPr>
              <a:t>(</a:t>
            </a:r>
            <a:r>
              <a:rPr lang="en-US" i="1" dirty="0" smtClean="0">
                <a:sym typeface="Symbol"/>
              </a:rPr>
              <a:t>w</a:t>
            </a:r>
            <a:r>
              <a:rPr lang="en-US" baseline="-25000" dirty="0" smtClean="0">
                <a:sym typeface="Symbol"/>
              </a:rPr>
              <a:t>2</a:t>
            </a:r>
            <a:r>
              <a:rPr lang="en-US" dirty="0" smtClean="0">
                <a:sym typeface="Symbol"/>
              </a:rPr>
              <a:t>) are called the </a:t>
            </a:r>
            <a:r>
              <a:rPr lang="en-US" i="1" dirty="0" smtClean="0">
                <a:sym typeface="Symbol"/>
              </a:rPr>
              <a:t>principal curvature</a:t>
            </a:r>
            <a:r>
              <a:rPr lang="en-US" dirty="0" smtClean="0">
                <a:sym typeface="Symbol"/>
              </a:rPr>
              <a:t> values.</a:t>
            </a:r>
            <a:endParaRPr lang="en-US" i="1" baseline="-25000" dirty="0" smtClean="0"/>
          </a:p>
        </p:txBody>
      </p:sp>
      <p:pic>
        <p:nvPicPr>
          <p:cNvPr id="30" name="Picture 2" descr="C:\Users\Misha\Desktop\untitled.bmp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300" y="4371975"/>
            <a:ext cx="2857500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Oval 30"/>
          <p:cNvSpPr>
            <a:spLocks noChangeAspect="1"/>
          </p:cNvSpPr>
          <p:nvPr/>
        </p:nvSpPr>
        <p:spPr>
          <a:xfrm>
            <a:off x="7649706" y="5501898"/>
            <a:ext cx="76200" cy="76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Freeform 31"/>
          <p:cNvSpPr/>
          <p:nvPr/>
        </p:nvSpPr>
        <p:spPr>
          <a:xfrm>
            <a:off x="7702658" y="5548393"/>
            <a:ext cx="472698" cy="495946"/>
          </a:xfrm>
          <a:custGeom>
            <a:avLst/>
            <a:gdLst>
              <a:gd name="connsiteX0" fmla="*/ 472698 w 472698"/>
              <a:gd name="connsiteY0" fmla="*/ 495946 h 495946"/>
              <a:gd name="connsiteX1" fmla="*/ 294467 w 472698"/>
              <a:gd name="connsiteY1" fmla="*/ 123987 h 495946"/>
              <a:gd name="connsiteX2" fmla="*/ 0 w 472698"/>
              <a:gd name="connsiteY2" fmla="*/ 0 h 495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2698" h="495946">
                <a:moveTo>
                  <a:pt x="472698" y="495946"/>
                </a:moveTo>
                <a:cubicBezTo>
                  <a:pt x="422974" y="351295"/>
                  <a:pt x="373250" y="206645"/>
                  <a:pt x="294467" y="123987"/>
                </a:cubicBezTo>
                <a:cubicBezTo>
                  <a:pt x="215684" y="41329"/>
                  <a:pt x="107842" y="20664"/>
                  <a:pt x="0" y="0"/>
                </a:cubicBezTo>
              </a:path>
            </a:pathLst>
          </a:cu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6248400" y="6336268"/>
            <a:ext cx="2847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Image courtesy of Wikipedia</a:t>
            </a:r>
            <a:endParaRPr lang="en-US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7687159" y="5548393"/>
            <a:ext cx="321590" cy="4647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8077200" y="5638800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ym typeface="Symbol"/>
              </a:rPr>
              <a:t>x</a:t>
            </a:r>
            <a:r>
              <a:rPr lang="en-US" dirty="0" smtClean="0">
                <a:sym typeface="Symbol"/>
              </a:rPr>
              <a:t>((</a:t>
            </a:r>
            <a:r>
              <a:rPr lang="en-US" i="1" dirty="0" smtClean="0">
                <a:sym typeface="Symbol"/>
              </a:rPr>
              <a:t>t</a:t>
            </a:r>
            <a:r>
              <a:rPr lang="en-US" dirty="0" smtClean="0">
                <a:sym typeface="Symbol"/>
              </a:rPr>
              <a:t>))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7467600" y="5474821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x</a:t>
            </a:r>
            <a:r>
              <a:rPr lang="en-US" dirty="0" smtClean="0"/>
              <a:t>(</a:t>
            </a:r>
            <a:r>
              <a:rPr lang="en-US" i="1" dirty="0" smtClean="0"/>
              <a:t>p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7620000" y="4343400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n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8703828"/>
              </p:ext>
            </p:extLst>
          </p:nvPr>
        </p:nvGraphicFramePr>
        <p:xfrm>
          <a:off x="3552825" y="1295400"/>
          <a:ext cx="1995488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334" name="Equation" r:id="rId4" imgW="914400" imgH="419040" progId="Equation.3">
                  <p:embed/>
                </p:oleObj>
              </mc:Choice>
              <mc:Fallback>
                <p:oleObj name="Equation" r:id="rId4" imgW="914400" imgH="4190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52825" y="1295400"/>
                        <a:ext cx="1995488" cy="9144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7923106" y="5334000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 smtClean="0"/>
              <a:t>J</a:t>
            </a:r>
            <a:r>
              <a:rPr lang="en-US" i="1" dirty="0" err="1" smtClean="0"/>
              <a:t>w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12732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389763" cy="52578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u="sng" dirty="0" smtClean="0"/>
              <a:t>Definition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/>
              <a:t>The (unit) directions </a:t>
            </a:r>
            <a:r>
              <a:rPr lang="en-US" b="1" i="1" dirty="0"/>
              <a:t>J</a:t>
            </a:r>
            <a:r>
              <a:rPr lang="en-US" i="1" dirty="0"/>
              <a:t>w</a:t>
            </a:r>
            <a:r>
              <a:rPr lang="en-US" baseline="-25000" dirty="0"/>
              <a:t>1</a:t>
            </a:r>
            <a:r>
              <a:rPr lang="en-US" dirty="0"/>
              <a:t> and </a:t>
            </a:r>
            <a:r>
              <a:rPr lang="en-US" b="1" i="1" dirty="0"/>
              <a:t>J</a:t>
            </a:r>
            <a:r>
              <a:rPr lang="en-US" i="1" dirty="0"/>
              <a:t>w</a:t>
            </a:r>
            <a:r>
              <a:rPr lang="en-US" baseline="-25000" dirty="0"/>
              <a:t>2 </a:t>
            </a:r>
            <a:r>
              <a:rPr lang="en-US" dirty="0"/>
              <a:t>are called the </a:t>
            </a:r>
            <a:r>
              <a:rPr lang="en-US" i="1" dirty="0"/>
              <a:t>principal curvature directions</a:t>
            </a:r>
            <a:r>
              <a:rPr lang="en-US" dirty="0"/>
              <a:t> and the associated values </a:t>
            </a:r>
            <a:r>
              <a:rPr lang="en-US" i="1" dirty="0">
                <a:sym typeface="Symbol"/>
              </a:rPr>
              <a:t></a:t>
            </a:r>
            <a:r>
              <a:rPr lang="en-US" baseline="-25000" dirty="0">
                <a:sym typeface="Symbol"/>
              </a:rPr>
              <a:t>1</a:t>
            </a:r>
            <a:r>
              <a:rPr lang="en-US" dirty="0">
                <a:sym typeface="Symbol"/>
              </a:rPr>
              <a:t>(</a:t>
            </a:r>
            <a:r>
              <a:rPr lang="en-US" i="1" dirty="0">
                <a:sym typeface="Symbol"/>
              </a:rPr>
              <a:t>p</a:t>
            </a:r>
            <a:r>
              <a:rPr lang="en-US" dirty="0">
                <a:sym typeface="Symbol"/>
              </a:rPr>
              <a:t>)=</a:t>
            </a:r>
            <a:r>
              <a:rPr lang="en-US" i="1" dirty="0">
                <a:sym typeface="Symbol"/>
              </a:rPr>
              <a:t></a:t>
            </a:r>
            <a:r>
              <a:rPr lang="en-US" i="1" baseline="-25000" dirty="0">
                <a:sym typeface="Symbol"/>
              </a:rPr>
              <a:t>p</a:t>
            </a:r>
            <a:r>
              <a:rPr lang="en-US" dirty="0">
                <a:sym typeface="Symbol"/>
              </a:rPr>
              <a:t>(</a:t>
            </a:r>
            <a:r>
              <a:rPr lang="en-US" i="1" dirty="0">
                <a:sym typeface="Symbol"/>
              </a:rPr>
              <a:t>w</a:t>
            </a:r>
            <a:r>
              <a:rPr lang="en-US" baseline="-25000" dirty="0">
                <a:sym typeface="Symbol"/>
              </a:rPr>
              <a:t>1</a:t>
            </a:r>
            <a:r>
              <a:rPr lang="en-US" dirty="0">
                <a:sym typeface="Symbol"/>
              </a:rPr>
              <a:t>) and </a:t>
            </a:r>
            <a:r>
              <a:rPr lang="en-US" i="1" dirty="0">
                <a:sym typeface="Symbol"/>
              </a:rPr>
              <a:t></a:t>
            </a:r>
            <a:r>
              <a:rPr lang="en-US" baseline="-25000" dirty="0">
                <a:sym typeface="Symbol"/>
              </a:rPr>
              <a:t>1</a:t>
            </a:r>
            <a:r>
              <a:rPr lang="en-US" dirty="0">
                <a:sym typeface="Symbol"/>
              </a:rPr>
              <a:t>(</a:t>
            </a:r>
            <a:r>
              <a:rPr lang="en-US" i="1" dirty="0">
                <a:sym typeface="Symbol"/>
              </a:rPr>
              <a:t>p</a:t>
            </a:r>
            <a:r>
              <a:rPr lang="en-US" dirty="0">
                <a:sym typeface="Symbol"/>
              </a:rPr>
              <a:t>)=</a:t>
            </a:r>
            <a:r>
              <a:rPr lang="en-US" i="1" dirty="0">
                <a:sym typeface="Symbol"/>
              </a:rPr>
              <a:t></a:t>
            </a:r>
            <a:r>
              <a:rPr lang="en-US" i="1" baseline="-25000" dirty="0">
                <a:sym typeface="Symbol"/>
              </a:rPr>
              <a:t>p</a:t>
            </a:r>
            <a:r>
              <a:rPr lang="en-US" dirty="0">
                <a:sym typeface="Symbol"/>
              </a:rPr>
              <a:t>(</a:t>
            </a:r>
            <a:r>
              <a:rPr lang="en-US" i="1" dirty="0">
                <a:sym typeface="Symbol"/>
              </a:rPr>
              <a:t>w</a:t>
            </a:r>
            <a:r>
              <a:rPr lang="en-US" baseline="-25000" dirty="0">
                <a:sym typeface="Symbol"/>
              </a:rPr>
              <a:t>2</a:t>
            </a:r>
            <a:r>
              <a:rPr lang="en-US" dirty="0">
                <a:sym typeface="Symbol"/>
              </a:rPr>
              <a:t>) are called the </a:t>
            </a:r>
            <a:r>
              <a:rPr lang="en-US" i="1" dirty="0">
                <a:sym typeface="Symbol"/>
              </a:rPr>
              <a:t>principal curvature</a:t>
            </a:r>
            <a:r>
              <a:rPr lang="en-US" dirty="0">
                <a:sym typeface="Symbol"/>
              </a:rPr>
              <a:t> values.</a:t>
            </a:r>
            <a:endParaRPr lang="en-US" i="1" baseline="-25000" dirty="0"/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The sum of the principal curvatures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is the </a:t>
            </a:r>
            <a:r>
              <a:rPr lang="en-US" i="1" dirty="0" smtClean="0">
                <a:sym typeface="Symbol"/>
              </a:rPr>
              <a:t>mean curvature</a:t>
            </a:r>
            <a:r>
              <a:rPr lang="en-US" dirty="0" smtClean="0">
                <a:sym typeface="Symbol"/>
              </a:rPr>
              <a:t>.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The product is the </a:t>
            </a:r>
            <a:r>
              <a:rPr lang="en-US" i="1" dirty="0" smtClean="0">
                <a:sym typeface="Symbol"/>
              </a:rPr>
              <a:t>Gaussian curvature</a:t>
            </a:r>
            <a:r>
              <a:rPr lang="en-US" dirty="0" smtClean="0">
                <a:sym typeface="Symbol"/>
              </a:rPr>
              <a:t>.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8703828"/>
              </p:ext>
            </p:extLst>
          </p:nvPr>
        </p:nvGraphicFramePr>
        <p:xfrm>
          <a:off x="3552825" y="1295400"/>
          <a:ext cx="1995488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03" name="Equation" r:id="rId3" imgW="914400" imgH="419040" progId="Equation.3">
                  <p:embed/>
                </p:oleObj>
              </mc:Choice>
              <mc:Fallback>
                <p:oleObj name="Equation" r:id="rId3" imgW="914400" imgH="4190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52825" y="1295400"/>
                        <a:ext cx="1995488" cy="9144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Picture 2" descr="C:\Users\Misha\Desktop\untitled.bmp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300" y="4371975"/>
            <a:ext cx="2857500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Oval 15"/>
          <p:cNvSpPr>
            <a:spLocks noChangeAspect="1"/>
          </p:cNvSpPr>
          <p:nvPr/>
        </p:nvSpPr>
        <p:spPr>
          <a:xfrm>
            <a:off x="7649706" y="5501898"/>
            <a:ext cx="76200" cy="76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 16"/>
          <p:cNvSpPr/>
          <p:nvPr/>
        </p:nvSpPr>
        <p:spPr>
          <a:xfrm>
            <a:off x="7702658" y="5548393"/>
            <a:ext cx="472698" cy="495946"/>
          </a:xfrm>
          <a:custGeom>
            <a:avLst/>
            <a:gdLst>
              <a:gd name="connsiteX0" fmla="*/ 472698 w 472698"/>
              <a:gd name="connsiteY0" fmla="*/ 495946 h 495946"/>
              <a:gd name="connsiteX1" fmla="*/ 294467 w 472698"/>
              <a:gd name="connsiteY1" fmla="*/ 123987 h 495946"/>
              <a:gd name="connsiteX2" fmla="*/ 0 w 472698"/>
              <a:gd name="connsiteY2" fmla="*/ 0 h 495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2698" h="495946">
                <a:moveTo>
                  <a:pt x="472698" y="495946"/>
                </a:moveTo>
                <a:cubicBezTo>
                  <a:pt x="422974" y="351295"/>
                  <a:pt x="373250" y="206645"/>
                  <a:pt x="294467" y="123987"/>
                </a:cubicBezTo>
                <a:cubicBezTo>
                  <a:pt x="215684" y="41329"/>
                  <a:pt x="107842" y="20664"/>
                  <a:pt x="0" y="0"/>
                </a:cubicBezTo>
              </a:path>
            </a:pathLst>
          </a:cu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248400" y="6336268"/>
            <a:ext cx="2847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Image courtesy of Wikipedia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7687159" y="5548393"/>
            <a:ext cx="321590" cy="4647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077200" y="5638800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ym typeface="Symbol"/>
              </a:rPr>
              <a:t>x</a:t>
            </a:r>
            <a:r>
              <a:rPr lang="en-US" dirty="0" smtClean="0">
                <a:sym typeface="Symbol"/>
              </a:rPr>
              <a:t>((</a:t>
            </a:r>
            <a:r>
              <a:rPr lang="en-US" i="1" dirty="0" smtClean="0">
                <a:sym typeface="Symbol"/>
              </a:rPr>
              <a:t>t</a:t>
            </a:r>
            <a:r>
              <a:rPr lang="en-US" dirty="0" smtClean="0">
                <a:sym typeface="Symbol"/>
              </a:rPr>
              <a:t>))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467600" y="5474821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x</a:t>
            </a:r>
            <a:r>
              <a:rPr lang="en-US" dirty="0" smtClean="0"/>
              <a:t>(</a:t>
            </a:r>
            <a:r>
              <a:rPr lang="en-US" i="1" dirty="0" smtClean="0"/>
              <a:t>p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620000" y="4343400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n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923106" y="5334000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 smtClean="0"/>
              <a:t>J</a:t>
            </a:r>
            <a:r>
              <a:rPr lang="en-US" i="1" dirty="0" err="1" smtClean="0"/>
              <a:t>w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89269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Recall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/>
              <a:t>The </a:t>
            </a:r>
            <a:r>
              <a:rPr lang="en-US" i="1" dirty="0"/>
              <a:t>curvature </a:t>
            </a:r>
            <a:r>
              <a:rPr lang="en-US" dirty="0"/>
              <a:t>at </a:t>
            </a:r>
            <a:r>
              <a:rPr lang="en-US" b="1" i="1" dirty="0"/>
              <a:t>x</a:t>
            </a:r>
            <a:r>
              <a:rPr lang="en-US" dirty="0"/>
              <a:t>(</a:t>
            </a:r>
            <a:r>
              <a:rPr lang="en-US" i="1" dirty="0"/>
              <a:t>u</a:t>
            </a:r>
            <a:r>
              <a:rPr lang="en-US" dirty="0"/>
              <a:t>) is the </a:t>
            </a:r>
            <a:r>
              <a:rPr lang="en-US" dirty="0" smtClean="0"/>
              <a:t>(negative)change </a:t>
            </a:r>
            <a:r>
              <a:rPr lang="en-US" dirty="0"/>
              <a:t>in normal vector along the tangent direction relative to change in distance along the curve:</a:t>
            </a:r>
            <a:endParaRPr lang="en-US" dirty="0">
              <a:sym typeface="Symbol"/>
            </a:endParaRPr>
          </a:p>
        </p:txBody>
      </p:sp>
      <p:graphicFrame>
        <p:nvGraphicFramePr>
          <p:cNvPr id="38" name="Objec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8377860"/>
              </p:ext>
            </p:extLst>
          </p:nvPr>
        </p:nvGraphicFramePr>
        <p:xfrm>
          <a:off x="2381250" y="3638550"/>
          <a:ext cx="4059238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2825" name="Equation" r:id="rId3" imgW="2247840" imgH="431640" progId="Equation.3">
                  <p:embed/>
                </p:oleObj>
              </mc:Choice>
              <mc:Fallback>
                <p:oleObj name="Equation" r:id="rId3" imgW="224784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1250" y="3638550"/>
                        <a:ext cx="4059238" cy="7778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Curves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533400" y="4648200"/>
            <a:ext cx="3603356" cy="2286000"/>
          </a:xfrm>
          <a:custGeom>
            <a:avLst/>
            <a:gdLst>
              <a:gd name="connsiteX0" fmla="*/ 406830 w 3069956"/>
              <a:gd name="connsiteY0" fmla="*/ 348712 h 1802970"/>
              <a:gd name="connsiteX1" fmla="*/ 2127142 w 3069956"/>
              <a:gd name="connsiteY1" fmla="*/ 154983 h 1802970"/>
              <a:gd name="connsiteX2" fmla="*/ 3041542 w 3069956"/>
              <a:gd name="connsiteY2" fmla="*/ 1278611 h 1802970"/>
              <a:gd name="connsiteX3" fmla="*/ 2297624 w 3069956"/>
              <a:gd name="connsiteY3" fmla="*/ 1317356 h 1802970"/>
              <a:gd name="connsiteX4" fmla="*/ 1638946 w 3069956"/>
              <a:gd name="connsiteY4" fmla="*/ 410705 h 1802970"/>
              <a:gd name="connsiteX5" fmla="*/ 918275 w 3069956"/>
              <a:gd name="connsiteY5" fmla="*/ 1704814 h 1802970"/>
              <a:gd name="connsiteX6" fmla="*/ 89115 w 3069956"/>
              <a:gd name="connsiteY6" fmla="*/ 999641 h 1802970"/>
              <a:gd name="connsiteX7" fmla="*/ 406830 w 3069956"/>
              <a:gd name="connsiteY7" fmla="*/ 348712 h 1802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69956" h="1802970">
                <a:moveTo>
                  <a:pt x="406830" y="348712"/>
                </a:moveTo>
                <a:cubicBezTo>
                  <a:pt x="746501" y="207936"/>
                  <a:pt x="1688023" y="0"/>
                  <a:pt x="2127142" y="154983"/>
                </a:cubicBezTo>
                <a:cubicBezTo>
                  <a:pt x="2566261" y="309966"/>
                  <a:pt x="3013128" y="1084882"/>
                  <a:pt x="3041542" y="1278611"/>
                </a:cubicBezTo>
                <a:cubicBezTo>
                  <a:pt x="3069956" y="1472340"/>
                  <a:pt x="2531390" y="1462007"/>
                  <a:pt x="2297624" y="1317356"/>
                </a:cubicBezTo>
                <a:cubicBezTo>
                  <a:pt x="2063858" y="1172705"/>
                  <a:pt x="1868837" y="346129"/>
                  <a:pt x="1638946" y="410705"/>
                </a:cubicBezTo>
                <a:cubicBezTo>
                  <a:pt x="1409055" y="475281"/>
                  <a:pt x="1176580" y="1606658"/>
                  <a:pt x="918275" y="1704814"/>
                </a:cubicBezTo>
                <a:cubicBezTo>
                  <a:pt x="659970" y="1802970"/>
                  <a:pt x="178230" y="1224367"/>
                  <a:pt x="89115" y="999641"/>
                </a:cubicBezTo>
                <a:cubicBezTo>
                  <a:pt x="0" y="774916"/>
                  <a:pt x="67159" y="489488"/>
                  <a:pt x="406830" y="348712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8" name="Straight Arrow Connector 27"/>
          <p:cNvCxnSpPr>
            <a:cxnSpLocks noChangeAspect="1"/>
          </p:cNvCxnSpPr>
          <p:nvPr/>
        </p:nvCxnSpPr>
        <p:spPr>
          <a:xfrm rot="8400000" flipH="1">
            <a:off x="2821323" y="4579142"/>
            <a:ext cx="246888" cy="164592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>
            <a:cxnSpLocks noChangeAspect="1"/>
          </p:cNvCxnSpPr>
          <p:nvPr/>
        </p:nvCxnSpPr>
        <p:spPr>
          <a:xfrm rot="9900000" flipH="1">
            <a:off x="3276568" y="4820148"/>
            <a:ext cx="246888" cy="164592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>
            <a:grpSpLocks/>
          </p:cNvGrpSpPr>
          <p:nvPr/>
        </p:nvGrpSpPr>
        <p:grpSpPr>
          <a:xfrm rot="1620000">
            <a:off x="2788594" y="4950812"/>
            <a:ext cx="465579" cy="209980"/>
            <a:chOff x="5486399" y="4343400"/>
            <a:chExt cx="1828801" cy="1828800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5486400" y="4343400"/>
              <a:ext cx="0" cy="18288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5486399" y="5257802"/>
              <a:ext cx="18288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7315200" y="4343400"/>
              <a:ext cx="0" cy="18288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 rot="1620000">
            <a:off x="2725049" y="4964089"/>
            <a:ext cx="473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</a:t>
            </a:r>
            <a:r>
              <a:rPr lang="en-US" i="1" dirty="0" smtClean="0">
                <a:sym typeface="Symbol"/>
              </a:rPr>
              <a:t>s</a:t>
            </a:r>
            <a:endParaRPr lang="en-US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3429000" y="4572000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n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+</a:t>
            </a:r>
            <a:r>
              <a:rPr lang="en-US" dirty="0" smtClean="0">
                <a:sym typeface="Symbol"/>
              </a:rPr>
              <a:t></a:t>
            </a:r>
            <a:r>
              <a:rPr lang="en-US" i="1" dirty="0" smtClean="0">
                <a:sym typeface="Symbol"/>
              </a:rPr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750949" y="4241413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n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 rot="12420000">
            <a:off x="6194136" y="5806473"/>
            <a:ext cx="320040" cy="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reeform 26"/>
          <p:cNvSpPr/>
          <p:nvPr/>
        </p:nvSpPr>
        <p:spPr>
          <a:xfrm>
            <a:off x="3425125" y="5026617"/>
            <a:ext cx="2518475" cy="1069383"/>
          </a:xfrm>
          <a:custGeom>
            <a:avLst/>
            <a:gdLst>
              <a:gd name="connsiteX0" fmla="*/ 0 w 2518475"/>
              <a:gd name="connsiteY0" fmla="*/ 0 h 1069383"/>
              <a:gd name="connsiteX1" fmla="*/ 1658319 w 2518475"/>
              <a:gd name="connsiteY1" fmla="*/ 278970 h 1069383"/>
              <a:gd name="connsiteX2" fmla="*/ 1201119 w 2518475"/>
              <a:gd name="connsiteY2" fmla="*/ 743919 h 1069383"/>
              <a:gd name="connsiteX3" fmla="*/ 2518475 w 2518475"/>
              <a:gd name="connsiteY3" fmla="*/ 1069383 h 1069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8475" h="1069383">
                <a:moveTo>
                  <a:pt x="0" y="0"/>
                </a:moveTo>
                <a:cubicBezTo>
                  <a:pt x="729066" y="77492"/>
                  <a:pt x="1458133" y="154984"/>
                  <a:pt x="1658319" y="278970"/>
                </a:cubicBezTo>
                <a:cubicBezTo>
                  <a:pt x="1858505" y="402956"/>
                  <a:pt x="1057760" y="612184"/>
                  <a:pt x="1201119" y="743919"/>
                </a:cubicBezTo>
                <a:cubicBezTo>
                  <a:pt x="1344478" y="875654"/>
                  <a:pt x="1931476" y="972518"/>
                  <a:pt x="2518475" y="1069383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9" name="Straight Arrow Connector 28"/>
          <p:cNvCxnSpPr>
            <a:cxnSpLocks noChangeAspect="1"/>
          </p:cNvCxnSpPr>
          <p:nvPr/>
        </p:nvCxnSpPr>
        <p:spPr>
          <a:xfrm rot="13800000" flipH="1">
            <a:off x="2919067" y="4768445"/>
            <a:ext cx="246888" cy="164592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980697" y="4533255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t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31" name="Straight Arrow Connector 30"/>
          <p:cNvCxnSpPr>
            <a:cxnSpLocks noChangeAspect="1"/>
          </p:cNvCxnSpPr>
          <p:nvPr/>
        </p:nvCxnSpPr>
        <p:spPr>
          <a:xfrm rot="8400000" flipH="1">
            <a:off x="5799733" y="5865237"/>
            <a:ext cx="617220" cy="41148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cxnSpLocks noChangeAspect="1"/>
          </p:cNvCxnSpPr>
          <p:nvPr/>
        </p:nvCxnSpPr>
        <p:spPr>
          <a:xfrm rot="9900000" flipH="1">
            <a:off x="5946199" y="5940264"/>
            <a:ext cx="617220" cy="41148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379070" y="5562600"/>
            <a:ext cx="1446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n</a:t>
            </a:r>
            <a:r>
              <a:rPr lang="en-US" dirty="0"/>
              <a:t>(</a:t>
            </a:r>
            <a:r>
              <a:rPr lang="en-US" i="1" dirty="0">
                <a:sym typeface="Symbol"/>
              </a:rPr>
              <a:t>u</a:t>
            </a:r>
            <a:r>
              <a:rPr lang="en-US" dirty="0" smtClean="0"/>
              <a:t>)-</a:t>
            </a:r>
            <a:r>
              <a:rPr lang="en-US" b="1" i="1" dirty="0" smtClean="0"/>
              <a:t>n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+</a:t>
            </a:r>
            <a:r>
              <a:rPr lang="en-US" dirty="0" smtClean="0">
                <a:sym typeface="Symbol"/>
              </a:rPr>
              <a:t></a:t>
            </a:r>
            <a:r>
              <a:rPr lang="en-US" i="1" dirty="0" smtClean="0">
                <a:sym typeface="Symbol"/>
              </a:rPr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36" name="Straight Arrow Connector 35"/>
          <p:cNvCxnSpPr>
            <a:cxnSpLocks noChangeAspect="1"/>
          </p:cNvCxnSpPr>
          <p:nvPr/>
        </p:nvCxnSpPr>
        <p:spPr>
          <a:xfrm rot="13800000" flipH="1">
            <a:off x="6030998" y="6391892"/>
            <a:ext cx="246888" cy="164592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218552" y="6260068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t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116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389763" cy="52578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u="sng" dirty="0" smtClean="0"/>
              <a:t>Note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We can find the principal curvature values (and directions) by setting the derivative of </a:t>
            </a:r>
            <a:r>
              <a:rPr lang="en-US" i="1" dirty="0">
                <a:sym typeface="Symbol"/>
              </a:rPr>
              <a:t></a:t>
            </a:r>
            <a:r>
              <a:rPr lang="en-US" i="1" baseline="-25000" dirty="0" smtClean="0">
                <a:sym typeface="Symbol"/>
              </a:rPr>
              <a:t>p</a:t>
            </a:r>
            <a:r>
              <a:rPr lang="en-US" dirty="0" smtClean="0">
                <a:sym typeface="Symbol"/>
              </a:rPr>
              <a:t>(</a:t>
            </a:r>
            <a:r>
              <a:rPr lang="en-US" i="1" dirty="0" smtClean="0">
                <a:sym typeface="Symbol"/>
              </a:rPr>
              <a:t>w</a:t>
            </a:r>
            <a:r>
              <a:rPr lang="en-US" dirty="0" smtClean="0">
                <a:sym typeface="Symbol"/>
              </a:rPr>
              <a:t>) to 0: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5241269"/>
              </p:ext>
            </p:extLst>
          </p:nvPr>
        </p:nvGraphicFramePr>
        <p:xfrm>
          <a:off x="3552825" y="1295400"/>
          <a:ext cx="1995488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370" name="Equation" r:id="rId3" imgW="914400" imgH="419040" progId="Equation.3">
                  <p:embed/>
                </p:oleObj>
              </mc:Choice>
              <mc:Fallback>
                <p:oleObj name="Equation" r:id="rId3" imgW="91440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52825" y="1295400"/>
                        <a:ext cx="1995488" cy="9144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5935811"/>
              </p:ext>
            </p:extLst>
          </p:nvPr>
        </p:nvGraphicFramePr>
        <p:xfrm>
          <a:off x="2265363" y="3830638"/>
          <a:ext cx="4573587" cy="969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371" name="Equation" r:id="rId5" imgW="2095200" imgH="444240" progId="Equation.3">
                  <p:embed/>
                </p:oleObj>
              </mc:Choice>
              <mc:Fallback>
                <p:oleObj name="Equation" r:id="rId5" imgW="2095200" imgH="4442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5363" y="3830638"/>
                        <a:ext cx="4573587" cy="969962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01381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389763" cy="52578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u="sng" dirty="0" smtClean="0"/>
              <a:t>Note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We can find the principal curvature values (and directions) by setting the derivative of </a:t>
            </a:r>
            <a:r>
              <a:rPr lang="en-US" i="1" dirty="0">
                <a:sym typeface="Symbol"/>
              </a:rPr>
              <a:t></a:t>
            </a:r>
            <a:r>
              <a:rPr lang="en-US" i="1" baseline="-25000" dirty="0" smtClean="0">
                <a:sym typeface="Symbol"/>
              </a:rPr>
              <a:t>p</a:t>
            </a:r>
            <a:r>
              <a:rPr lang="en-US" dirty="0" smtClean="0">
                <a:sym typeface="Symbol"/>
              </a:rPr>
              <a:t>(</a:t>
            </a:r>
            <a:r>
              <a:rPr lang="en-US" i="1" dirty="0" smtClean="0">
                <a:sym typeface="Symbol"/>
              </a:rPr>
              <a:t>w</a:t>
            </a:r>
            <a:r>
              <a:rPr lang="en-US" dirty="0" smtClean="0">
                <a:sym typeface="Symbol"/>
              </a:rPr>
              <a:t>) to 0:</a:t>
            </a:r>
          </a:p>
          <a:p>
            <a:pPr marL="0" indent="0">
              <a:buNone/>
            </a:pPr>
            <a:endParaRPr lang="en-US" dirty="0">
              <a:sym typeface="Symbol"/>
            </a:endParaRPr>
          </a:p>
          <a:p>
            <a:pPr marL="0" indent="0">
              <a:buNone/>
            </a:pPr>
            <a:endParaRPr lang="en-US" dirty="0" smtClean="0">
              <a:sym typeface="Symbol"/>
            </a:endParaRP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Thus, the principal curvature values (and directions) can be obtained by solving: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0764289"/>
              </p:ext>
            </p:extLst>
          </p:nvPr>
        </p:nvGraphicFramePr>
        <p:xfrm>
          <a:off x="3762375" y="6096000"/>
          <a:ext cx="1579563" cy="442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04" name="Equation" r:id="rId3" imgW="723600" imgH="203040" progId="Equation.3">
                  <p:embed/>
                </p:oleObj>
              </mc:Choice>
              <mc:Fallback>
                <p:oleObj name="Equation" r:id="rId3" imgW="7236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62375" y="6096000"/>
                        <a:ext cx="1579563" cy="442912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5935811"/>
              </p:ext>
            </p:extLst>
          </p:nvPr>
        </p:nvGraphicFramePr>
        <p:xfrm>
          <a:off x="2265363" y="3830638"/>
          <a:ext cx="4573587" cy="969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05" name="Equation" r:id="rId5" imgW="2095200" imgH="444240" progId="Equation.3">
                  <p:embed/>
                </p:oleObj>
              </mc:Choice>
              <mc:Fallback>
                <p:oleObj name="Equation" r:id="rId5" imgW="2095200" imgH="4442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5363" y="3830638"/>
                        <a:ext cx="4573587" cy="969962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5241269"/>
              </p:ext>
            </p:extLst>
          </p:nvPr>
        </p:nvGraphicFramePr>
        <p:xfrm>
          <a:off x="3552825" y="1295400"/>
          <a:ext cx="1995488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06" name="Equation" r:id="rId7" imgW="914400" imgH="419040" progId="Equation.3">
                  <p:embed/>
                </p:oleObj>
              </mc:Choice>
              <mc:Fallback>
                <p:oleObj name="Equation" r:id="rId7" imgW="914400" imgH="4190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52825" y="1295400"/>
                        <a:ext cx="1995488" cy="9144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3205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389763" cy="52578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u="sng" dirty="0" smtClean="0"/>
              <a:t>Note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In particular, this implies that mean and Gaussian curvatures are the trace and determinant of this matrix:</a:t>
            </a:r>
            <a:endParaRPr lang="en-US" dirty="0" smtClean="0">
              <a:sym typeface="Symbol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8259517"/>
              </p:ext>
            </p:extLst>
          </p:nvPr>
        </p:nvGraphicFramePr>
        <p:xfrm>
          <a:off x="2139950" y="4205288"/>
          <a:ext cx="4824413" cy="1052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467" name="Equation" r:id="rId3" imgW="2209680" imgH="482400" progId="Equation.3">
                  <p:embed/>
                </p:oleObj>
              </mc:Choice>
              <mc:Fallback>
                <p:oleObj name="Equation" r:id="rId3" imgW="220968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9950" y="4205288"/>
                        <a:ext cx="4824413" cy="1052512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3373988"/>
              </p:ext>
            </p:extLst>
          </p:nvPr>
        </p:nvGraphicFramePr>
        <p:xfrm>
          <a:off x="2417763" y="1606550"/>
          <a:ext cx="4267200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468" name="Equation" r:id="rId5" imgW="1955520" imgH="228600" progId="Equation.3">
                  <p:embed/>
                </p:oleObj>
              </mc:Choice>
              <mc:Fallback>
                <p:oleObj name="Equation" r:id="rId5" imgW="195552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7763" y="1606550"/>
                        <a:ext cx="4267200" cy="4984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7567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389763" cy="52578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u="sng" dirty="0" smtClean="0"/>
              <a:t>Definition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Given the principal curvatures/directions, </a:t>
            </a:r>
            <a:r>
              <a:rPr lang="en-US" i="1" dirty="0" smtClean="0">
                <a:sym typeface="Symbol"/>
              </a:rPr>
              <a:t></a:t>
            </a:r>
            <a:r>
              <a:rPr lang="en-US" baseline="-25000" dirty="0" smtClean="0">
                <a:sym typeface="Symbol"/>
              </a:rPr>
              <a:t>1</a:t>
            </a:r>
            <a:r>
              <a:rPr lang="en-US" dirty="0" smtClean="0">
                <a:sym typeface="Symbol"/>
              </a:rPr>
              <a:t>/</a:t>
            </a:r>
            <a:r>
              <a:rPr lang="en-US" b="1" i="1" dirty="0" smtClean="0">
                <a:sym typeface="Symbol"/>
              </a:rPr>
              <a:t>J</a:t>
            </a:r>
            <a:r>
              <a:rPr lang="en-US" i="1" dirty="0" smtClean="0">
                <a:sym typeface="Symbol"/>
              </a:rPr>
              <a:t>w</a:t>
            </a:r>
            <a:r>
              <a:rPr lang="en-US" baseline="-25000" dirty="0" smtClean="0">
                <a:sym typeface="Symbol"/>
              </a:rPr>
              <a:t>1</a:t>
            </a:r>
            <a:r>
              <a:rPr lang="en-US" dirty="0" smtClean="0">
                <a:sym typeface="Symbol"/>
              </a:rPr>
              <a:t> and </a:t>
            </a:r>
            <a:r>
              <a:rPr lang="en-US" i="1" dirty="0" smtClean="0">
                <a:sym typeface="Symbol"/>
              </a:rPr>
              <a:t></a:t>
            </a:r>
            <a:r>
              <a:rPr lang="en-US" baseline="-25000" dirty="0" smtClean="0">
                <a:sym typeface="Symbol"/>
              </a:rPr>
              <a:t>2</a:t>
            </a:r>
            <a:r>
              <a:rPr lang="en-US" dirty="0" smtClean="0">
                <a:sym typeface="Symbol"/>
              </a:rPr>
              <a:t>/</a:t>
            </a:r>
            <a:r>
              <a:rPr lang="en-US" b="1" i="1" dirty="0" smtClean="0">
                <a:sym typeface="Symbol"/>
              </a:rPr>
              <a:t>J</a:t>
            </a:r>
            <a:r>
              <a:rPr lang="en-US" i="1" dirty="0" smtClean="0">
                <a:sym typeface="Symbol"/>
              </a:rPr>
              <a:t>w</a:t>
            </a:r>
            <a:r>
              <a:rPr lang="en-US" baseline="-25000" dirty="0" smtClean="0">
                <a:sym typeface="Symbol"/>
              </a:rPr>
              <a:t>2</a:t>
            </a:r>
            <a:r>
              <a:rPr lang="en-US" dirty="0" smtClean="0">
                <a:sym typeface="Symbol"/>
              </a:rPr>
              <a:t>, the </a:t>
            </a:r>
            <a:r>
              <a:rPr lang="en-US" i="1" dirty="0" smtClean="0">
                <a:sym typeface="Symbol"/>
              </a:rPr>
              <a:t>curvature tensor</a:t>
            </a:r>
            <a:r>
              <a:rPr lang="en-US" dirty="0" smtClean="0">
                <a:sym typeface="Symbol"/>
              </a:rPr>
              <a:t> is a 3x3 symmetric matrix associated to each point on the surface, defined by: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2047518"/>
              </p:ext>
            </p:extLst>
          </p:nvPr>
        </p:nvGraphicFramePr>
        <p:xfrm>
          <a:off x="2146300" y="1447800"/>
          <a:ext cx="4794250" cy="55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719" name="Equation" r:id="rId3" imgW="2197080" imgH="253800" progId="Equation.3">
                  <p:embed/>
                </p:oleObj>
              </mc:Choice>
              <mc:Fallback>
                <p:oleObj name="Equation" r:id="rId3" imgW="2197080" imgH="2538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6300" y="1447800"/>
                        <a:ext cx="4794250" cy="554038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2804790"/>
              </p:ext>
            </p:extLst>
          </p:nvPr>
        </p:nvGraphicFramePr>
        <p:xfrm>
          <a:off x="2368550" y="4883150"/>
          <a:ext cx="4349750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720" name="Equation" r:id="rId5" imgW="1993680" imgH="228600" progId="Equation.3">
                  <p:embed/>
                </p:oleObj>
              </mc:Choice>
              <mc:Fallback>
                <p:oleObj name="Equation" r:id="rId5" imgW="1993680" imgH="228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8550" y="4883150"/>
                        <a:ext cx="4349750" cy="4984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63259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389763" cy="52578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u="sng" dirty="0" smtClean="0"/>
              <a:t>Note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Given a (non-tangent) vector </a:t>
            </a:r>
            <a:r>
              <a:rPr lang="en-US" i="1" dirty="0" smtClean="0"/>
              <a:t>v</a:t>
            </a:r>
            <a:r>
              <a:rPr lang="en-US" dirty="0" smtClean="0"/>
              <a:t> at the point </a:t>
            </a:r>
            <a:r>
              <a:rPr lang="en-US" b="1" i="1" dirty="0" smtClean="0"/>
              <a:t>x</a:t>
            </a:r>
            <a:r>
              <a:rPr lang="en-US" dirty="0" smtClean="0"/>
              <a:t>(</a:t>
            </a:r>
            <a:r>
              <a:rPr lang="en-US" i="1" dirty="0" smtClean="0"/>
              <a:t>p</a:t>
            </a:r>
            <a:r>
              <a:rPr lang="en-US" dirty="0" smtClean="0"/>
              <a:t>), we can express </a:t>
            </a:r>
            <a:r>
              <a:rPr lang="en-US" i="1" dirty="0" smtClean="0"/>
              <a:t>v</a:t>
            </a:r>
            <a:r>
              <a:rPr lang="en-US" dirty="0" smtClean="0"/>
              <a:t> as:</a:t>
            </a:r>
          </a:p>
        </p:txBody>
      </p:sp>
      <p:pic>
        <p:nvPicPr>
          <p:cNvPr id="7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1025" y="4645025"/>
            <a:ext cx="2212975" cy="221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val 7"/>
          <p:cNvSpPr>
            <a:spLocks noChangeAspect="1"/>
          </p:cNvSpPr>
          <p:nvPr/>
        </p:nvSpPr>
        <p:spPr>
          <a:xfrm>
            <a:off x="8183106" y="6492498"/>
            <a:ext cx="76200" cy="76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153400" y="6400800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x</a:t>
            </a:r>
            <a:r>
              <a:rPr lang="en-US" dirty="0" smtClean="0"/>
              <a:t>(</a:t>
            </a:r>
            <a:r>
              <a:rPr lang="en-US" i="1" dirty="0" smtClean="0"/>
              <a:t>p</a:t>
            </a:r>
            <a:r>
              <a:rPr lang="en-US" dirty="0" smtClean="0"/>
              <a:t>)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4145095"/>
              </p:ext>
            </p:extLst>
          </p:nvPr>
        </p:nvGraphicFramePr>
        <p:xfrm>
          <a:off x="2887663" y="3678238"/>
          <a:ext cx="3381375" cy="47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742" name="Equation" r:id="rId4" imgW="1549080" imgH="215640" progId="Equation.3">
                  <p:embed/>
                </p:oleObj>
              </mc:Choice>
              <mc:Fallback>
                <p:oleObj name="Equation" r:id="rId4" imgW="1549080" imgH="2156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7663" y="3678238"/>
                        <a:ext cx="3381375" cy="471487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Arrow Connector 10"/>
          <p:cNvCxnSpPr/>
          <p:nvPr/>
        </p:nvCxnSpPr>
        <p:spPr>
          <a:xfrm flipV="1">
            <a:off x="8229418" y="6248400"/>
            <a:ext cx="282289" cy="27636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427022" y="6096000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dirty="0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5311539"/>
              </p:ext>
            </p:extLst>
          </p:nvPr>
        </p:nvGraphicFramePr>
        <p:xfrm>
          <a:off x="2368550" y="1524000"/>
          <a:ext cx="4349750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743" name="Equation" r:id="rId6" imgW="1993680" imgH="228600" progId="Equation.3">
                  <p:embed/>
                </p:oleObj>
              </mc:Choice>
              <mc:Fallback>
                <p:oleObj name="Equation" r:id="rId6" imgW="199368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8550" y="1524000"/>
                        <a:ext cx="4349750" cy="4984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51212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389763" cy="52578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u="sng" dirty="0" smtClean="0"/>
              <a:t>Note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Given a (non-tangent) vector </a:t>
            </a:r>
            <a:r>
              <a:rPr lang="en-US" i="1" dirty="0" smtClean="0"/>
              <a:t>v</a:t>
            </a:r>
            <a:r>
              <a:rPr lang="en-US" dirty="0" smtClean="0"/>
              <a:t> at the point </a:t>
            </a:r>
            <a:r>
              <a:rPr lang="en-US" b="1" i="1" dirty="0" smtClean="0"/>
              <a:t>x</a:t>
            </a:r>
            <a:r>
              <a:rPr lang="en-US" dirty="0" smtClean="0"/>
              <a:t>(</a:t>
            </a:r>
            <a:r>
              <a:rPr lang="en-US" i="1" dirty="0" smtClean="0"/>
              <a:t>p</a:t>
            </a:r>
            <a:r>
              <a:rPr lang="en-US" dirty="0" smtClean="0"/>
              <a:t>), we can express </a:t>
            </a:r>
            <a:r>
              <a:rPr lang="en-US" i="1" dirty="0" smtClean="0"/>
              <a:t>v</a:t>
            </a:r>
            <a:r>
              <a:rPr lang="en-US" dirty="0" smtClean="0"/>
              <a:t> as: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Applying the curvature tensor to </a:t>
            </a:r>
            <a:r>
              <a:rPr lang="en-US" i="1" dirty="0" smtClean="0"/>
              <a:t>v</a:t>
            </a:r>
            <a:r>
              <a:rPr lang="en-US" dirty="0" smtClean="0"/>
              <a:t>, gives:</a:t>
            </a:r>
          </a:p>
        </p:txBody>
      </p:sp>
      <p:pic>
        <p:nvPicPr>
          <p:cNvPr id="7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1025" y="4645025"/>
            <a:ext cx="2212975" cy="221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val 7"/>
          <p:cNvSpPr>
            <a:spLocks noChangeAspect="1"/>
          </p:cNvSpPr>
          <p:nvPr/>
        </p:nvSpPr>
        <p:spPr>
          <a:xfrm>
            <a:off x="8183106" y="6492498"/>
            <a:ext cx="76200" cy="76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153400" y="6400800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x</a:t>
            </a:r>
            <a:r>
              <a:rPr lang="en-US" dirty="0" smtClean="0"/>
              <a:t>(</a:t>
            </a:r>
            <a:r>
              <a:rPr lang="en-US" i="1" dirty="0" smtClean="0"/>
              <a:t>p</a:t>
            </a:r>
            <a:r>
              <a:rPr lang="en-US" dirty="0" smtClean="0"/>
              <a:t>)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7387043"/>
              </p:ext>
            </p:extLst>
          </p:nvPr>
        </p:nvGraphicFramePr>
        <p:xfrm>
          <a:off x="2887663" y="3678238"/>
          <a:ext cx="3381375" cy="47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774" name="Equation" r:id="rId4" imgW="1549080" imgH="215640" progId="Equation.3">
                  <p:embed/>
                </p:oleObj>
              </mc:Choice>
              <mc:Fallback>
                <p:oleObj name="Equation" r:id="rId4" imgW="15490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7663" y="3678238"/>
                        <a:ext cx="3381375" cy="471487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Arrow Connector 10"/>
          <p:cNvCxnSpPr/>
          <p:nvPr/>
        </p:nvCxnSpPr>
        <p:spPr>
          <a:xfrm flipV="1">
            <a:off x="8229418" y="6248400"/>
            <a:ext cx="282289" cy="27636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427022" y="6096000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6211104"/>
              </p:ext>
            </p:extLst>
          </p:nvPr>
        </p:nvGraphicFramePr>
        <p:xfrm>
          <a:off x="2784475" y="5043488"/>
          <a:ext cx="3602038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775" name="Equation" r:id="rId6" imgW="1650960" imgH="228600" progId="Equation.3">
                  <p:embed/>
                </p:oleObj>
              </mc:Choice>
              <mc:Fallback>
                <p:oleObj name="Equation" r:id="rId6" imgW="165096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4475" y="5043488"/>
                        <a:ext cx="3602038" cy="4984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5311539"/>
              </p:ext>
            </p:extLst>
          </p:nvPr>
        </p:nvGraphicFramePr>
        <p:xfrm>
          <a:off x="2368550" y="1524000"/>
          <a:ext cx="4349750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776" name="Equation" r:id="rId8" imgW="1993900" imgH="228600" progId="Equation.3">
                  <p:embed/>
                </p:oleObj>
              </mc:Choice>
              <mc:Fallback>
                <p:oleObj name="Equation" r:id="rId8" imgW="1993900" imgH="2286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8550" y="1524000"/>
                        <a:ext cx="4349750" cy="4984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6497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389763" cy="52578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u="sng" dirty="0" smtClean="0"/>
              <a:t>Note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Given a (non-tangent) vector </a:t>
            </a:r>
            <a:r>
              <a:rPr lang="en-US" i="1" dirty="0" smtClean="0"/>
              <a:t>v</a:t>
            </a:r>
            <a:r>
              <a:rPr lang="en-US" dirty="0" smtClean="0"/>
              <a:t> at the point </a:t>
            </a:r>
            <a:r>
              <a:rPr lang="en-US" b="1" i="1" dirty="0" smtClean="0"/>
              <a:t>x</a:t>
            </a:r>
            <a:r>
              <a:rPr lang="en-US" dirty="0" smtClean="0"/>
              <a:t>(</a:t>
            </a:r>
            <a:r>
              <a:rPr lang="en-US" i="1" dirty="0" smtClean="0"/>
              <a:t>p</a:t>
            </a:r>
            <a:r>
              <a:rPr lang="en-US" dirty="0" smtClean="0"/>
              <a:t>), we can express </a:t>
            </a:r>
            <a:r>
              <a:rPr lang="en-US" i="1" dirty="0" smtClean="0"/>
              <a:t>v</a:t>
            </a:r>
            <a:r>
              <a:rPr lang="en-US" dirty="0" smtClean="0"/>
              <a:t> as: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Applying the curvature tensor to </a:t>
            </a:r>
            <a:r>
              <a:rPr lang="en-US" i="1" dirty="0" smtClean="0"/>
              <a:t>v</a:t>
            </a:r>
            <a:r>
              <a:rPr lang="en-US" dirty="0" smtClean="0"/>
              <a:t>, gives: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So the curvature tensor gives the curvature in the tangent component (scaled by square length).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207674"/>
              </p:ext>
            </p:extLst>
          </p:nvPr>
        </p:nvGraphicFramePr>
        <p:xfrm>
          <a:off x="2887663" y="3678238"/>
          <a:ext cx="3381375" cy="47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792" name="Equation" r:id="rId3" imgW="1549080" imgH="215640" progId="Equation.3">
                  <p:embed/>
                </p:oleObj>
              </mc:Choice>
              <mc:Fallback>
                <p:oleObj name="Equation" r:id="rId3" imgW="15490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7663" y="3678238"/>
                        <a:ext cx="3381375" cy="471487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288464"/>
              </p:ext>
            </p:extLst>
          </p:nvPr>
        </p:nvGraphicFramePr>
        <p:xfrm>
          <a:off x="2368550" y="1524000"/>
          <a:ext cx="4349750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793" name="Equation" r:id="rId5" imgW="1993900" imgH="228600" progId="Equation.3">
                  <p:embed/>
                </p:oleObj>
              </mc:Choice>
              <mc:Fallback>
                <p:oleObj name="Equation" r:id="rId5" imgW="19939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8550" y="1524000"/>
                        <a:ext cx="4349750" cy="4984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6211104"/>
              </p:ext>
            </p:extLst>
          </p:nvPr>
        </p:nvGraphicFramePr>
        <p:xfrm>
          <a:off x="2784475" y="5043488"/>
          <a:ext cx="3602038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794" name="Equation" r:id="rId7" imgW="1650960" imgH="228600" progId="Equation.3">
                  <p:embed/>
                </p:oleObj>
              </mc:Choice>
              <mc:Fallback>
                <p:oleObj name="Equation" r:id="rId7" imgW="1650960" imgH="228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4475" y="5043488"/>
                        <a:ext cx="3602038" cy="4984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3019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Example </a:t>
            </a:r>
            <a:r>
              <a:rPr lang="en-US" u="sng" dirty="0"/>
              <a:t>(Sphere)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 smtClean="0"/>
              <a:t>Parameterizing </a:t>
            </a:r>
            <a:r>
              <a:rPr lang="en-US" dirty="0"/>
              <a:t>the sphere (almost everywhere) by the map: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The 1</a:t>
            </a:r>
            <a:r>
              <a:rPr lang="en-US" baseline="30000" dirty="0" smtClean="0"/>
              <a:t>st</a:t>
            </a:r>
            <a:r>
              <a:rPr lang="en-US" dirty="0" smtClean="0"/>
              <a:t> partial </a:t>
            </a:r>
            <a:r>
              <a:rPr lang="en-US" dirty="0"/>
              <a:t>derivatives are: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Which gives:</a:t>
            </a:r>
          </a:p>
        </p:txBody>
      </p:sp>
      <p:pic>
        <p:nvPicPr>
          <p:cNvPr id="59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025" y="4721225"/>
            <a:ext cx="2060575" cy="206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Rectangle 59"/>
          <p:cNvSpPr/>
          <p:nvPr/>
        </p:nvSpPr>
        <p:spPr>
          <a:xfrm>
            <a:off x="7061659" y="3235226"/>
            <a:ext cx="1371600" cy="6858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" name="Straight Connector 60"/>
          <p:cNvCxnSpPr/>
          <p:nvPr/>
        </p:nvCxnSpPr>
        <p:spPr>
          <a:xfrm>
            <a:off x="7747459" y="2883932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>
            <a:off x="6756859" y="3569732"/>
            <a:ext cx="19812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8456506" y="32766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64" name="TextBox 63"/>
          <p:cNvSpPr txBox="1"/>
          <p:nvPr/>
        </p:nvSpPr>
        <p:spPr>
          <a:xfrm>
            <a:off x="7690873" y="274320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65" name="Oval 64"/>
          <p:cNvSpPr>
            <a:spLocks noChangeAspect="1"/>
          </p:cNvSpPr>
          <p:nvPr/>
        </p:nvSpPr>
        <p:spPr>
          <a:xfrm>
            <a:off x="7824229" y="5665024"/>
            <a:ext cx="45720" cy="457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/>
          <p:cNvSpPr>
            <a:spLocks noChangeAspect="1"/>
          </p:cNvSpPr>
          <p:nvPr/>
        </p:nvSpPr>
        <p:spPr>
          <a:xfrm>
            <a:off x="7958887" y="3402608"/>
            <a:ext cx="76278" cy="7627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/>
          <p:cNvSpPr txBox="1"/>
          <p:nvPr/>
        </p:nvSpPr>
        <p:spPr>
          <a:xfrm>
            <a:off x="7742253" y="3319175"/>
            <a:ext cx="3385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p</a:t>
            </a:r>
            <a:r>
              <a:rPr lang="en-US" sz="1400" baseline="-25000" dirty="0" smtClean="0"/>
              <a:t>0</a:t>
            </a:r>
            <a:endParaRPr lang="en-US" sz="1400" dirty="0"/>
          </a:p>
        </p:txBody>
      </p:sp>
      <p:sp>
        <p:nvSpPr>
          <p:cNvPr id="68" name="Freeform 67"/>
          <p:cNvSpPr/>
          <p:nvPr/>
        </p:nvSpPr>
        <p:spPr>
          <a:xfrm>
            <a:off x="8092375" y="3518115"/>
            <a:ext cx="365825" cy="1952787"/>
          </a:xfrm>
          <a:custGeom>
            <a:avLst/>
            <a:gdLst>
              <a:gd name="connsiteX0" fmla="*/ 0 w 365825"/>
              <a:gd name="connsiteY0" fmla="*/ 0 h 1952787"/>
              <a:gd name="connsiteX1" fmla="*/ 364211 w 365825"/>
              <a:gd name="connsiteY1" fmla="*/ 883404 h 1952787"/>
              <a:gd name="connsiteX2" fmla="*/ 108488 w 365825"/>
              <a:gd name="connsiteY2" fmla="*/ 1952787 h 195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5825" h="1952787">
                <a:moveTo>
                  <a:pt x="0" y="0"/>
                </a:moveTo>
                <a:cubicBezTo>
                  <a:pt x="173065" y="278970"/>
                  <a:pt x="346130" y="557940"/>
                  <a:pt x="364211" y="883404"/>
                </a:cubicBezTo>
                <a:cubicBezTo>
                  <a:pt x="382292" y="1208869"/>
                  <a:pt x="245390" y="1580828"/>
                  <a:pt x="108488" y="1952787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7391400" y="5630198"/>
            <a:ext cx="5293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/>
              <a:t>x</a:t>
            </a:r>
            <a:r>
              <a:rPr lang="en-US" sz="1400" dirty="0" smtClean="0"/>
              <a:t>(</a:t>
            </a:r>
            <a:r>
              <a:rPr lang="en-US" sz="1400" i="1" dirty="0" smtClean="0"/>
              <a:t>p</a:t>
            </a:r>
            <a:r>
              <a:rPr lang="en-US" sz="1400" baseline="-25000" dirty="0" smtClean="0"/>
              <a:t>0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5517024"/>
              </p:ext>
            </p:extLst>
          </p:nvPr>
        </p:nvGraphicFramePr>
        <p:xfrm>
          <a:off x="1371600" y="3276600"/>
          <a:ext cx="4567238" cy="43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038" name="Equation" r:id="rId4" imgW="2501640" imgH="241200" progId="Equation.3">
                  <p:embed/>
                </p:oleObj>
              </mc:Choice>
              <mc:Fallback>
                <p:oleObj name="Equation" r:id="rId4" imgW="2501640" imgH="2412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3276600"/>
                        <a:ext cx="4567238" cy="439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8773129"/>
              </p:ext>
            </p:extLst>
          </p:nvPr>
        </p:nvGraphicFramePr>
        <p:xfrm>
          <a:off x="908050" y="4419600"/>
          <a:ext cx="4959350" cy="833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039" name="Equation" r:id="rId6" imgW="2717640" imgH="457200" progId="Equation.3">
                  <p:embed/>
                </p:oleObj>
              </mc:Choice>
              <mc:Fallback>
                <p:oleObj name="Equation" r:id="rId6" imgW="2717640" imgH="4572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8050" y="4419600"/>
                        <a:ext cx="4959350" cy="833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5987344"/>
              </p:ext>
            </p:extLst>
          </p:nvPr>
        </p:nvGraphicFramePr>
        <p:xfrm>
          <a:off x="2284413" y="5624513"/>
          <a:ext cx="2363787" cy="1157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040" name="Equation" r:id="rId8" imgW="1295280" imgH="634680" progId="Equation.3">
                  <p:embed/>
                </p:oleObj>
              </mc:Choice>
              <mc:Fallback>
                <p:oleObj name="Equation" r:id="rId8" imgW="1295280" imgH="6346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4413" y="5624513"/>
                        <a:ext cx="2363787" cy="1157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2141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>Example </a:t>
            </a:r>
            <a:r>
              <a:rPr lang="en-US" u="sng" dirty="0"/>
              <a:t>(Sphere</a:t>
            </a:r>
            <a:r>
              <a:rPr lang="en-US" u="sng" dirty="0" smtClean="0"/>
              <a:t>)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normal is defined as:</a:t>
            </a:r>
          </a:p>
        </p:txBody>
      </p:sp>
      <p:pic>
        <p:nvPicPr>
          <p:cNvPr id="59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025" y="4721225"/>
            <a:ext cx="2060575" cy="206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Rectangle 59"/>
          <p:cNvSpPr/>
          <p:nvPr/>
        </p:nvSpPr>
        <p:spPr>
          <a:xfrm>
            <a:off x="7061659" y="3235226"/>
            <a:ext cx="1371600" cy="6858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" name="Straight Connector 60"/>
          <p:cNvCxnSpPr/>
          <p:nvPr/>
        </p:nvCxnSpPr>
        <p:spPr>
          <a:xfrm>
            <a:off x="7747459" y="2883932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>
            <a:off x="6756859" y="3569732"/>
            <a:ext cx="19812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8456506" y="32766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64" name="TextBox 63"/>
          <p:cNvSpPr txBox="1"/>
          <p:nvPr/>
        </p:nvSpPr>
        <p:spPr>
          <a:xfrm>
            <a:off x="7690873" y="274320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65" name="Oval 64"/>
          <p:cNvSpPr>
            <a:spLocks noChangeAspect="1"/>
          </p:cNvSpPr>
          <p:nvPr/>
        </p:nvSpPr>
        <p:spPr>
          <a:xfrm>
            <a:off x="7824229" y="5665024"/>
            <a:ext cx="45720" cy="457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/>
          <p:cNvSpPr>
            <a:spLocks noChangeAspect="1"/>
          </p:cNvSpPr>
          <p:nvPr/>
        </p:nvSpPr>
        <p:spPr>
          <a:xfrm>
            <a:off x="7958887" y="3402608"/>
            <a:ext cx="76278" cy="7627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/>
          <p:cNvSpPr txBox="1"/>
          <p:nvPr/>
        </p:nvSpPr>
        <p:spPr>
          <a:xfrm>
            <a:off x="7742253" y="3319175"/>
            <a:ext cx="3385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p</a:t>
            </a:r>
            <a:r>
              <a:rPr lang="en-US" sz="1400" baseline="-25000" dirty="0" smtClean="0"/>
              <a:t>0</a:t>
            </a:r>
            <a:endParaRPr lang="en-US" sz="1400" dirty="0"/>
          </a:p>
        </p:txBody>
      </p:sp>
      <p:sp>
        <p:nvSpPr>
          <p:cNvPr id="68" name="Freeform 67"/>
          <p:cNvSpPr/>
          <p:nvPr/>
        </p:nvSpPr>
        <p:spPr>
          <a:xfrm>
            <a:off x="8092375" y="3518115"/>
            <a:ext cx="365825" cy="1952787"/>
          </a:xfrm>
          <a:custGeom>
            <a:avLst/>
            <a:gdLst>
              <a:gd name="connsiteX0" fmla="*/ 0 w 365825"/>
              <a:gd name="connsiteY0" fmla="*/ 0 h 1952787"/>
              <a:gd name="connsiteX1" fmla="*/ 364211 w 365825"/>
              <a:gd name="connsiteY1" fmla="*/ 883404 h 1952787"/>
              <a:gd name="connsiteX2" fmla="*/ 108488 w 365825"/>
              <a:gd name="connsiteY2" fmla="*/ 1952787 h 195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5825" h="1952787">
                <a:moveTo>
                  <a:pt x="0" y="0"/>
                </a:moveTo>
                <a:cubicBezTo>
                  <a:pt x="173065" y="278970"/>
                  <a:pt x="346130" y="557940"/>
                  <a:pt x="364211" y="883404"/>
                </a:cubicBezTo>
                <a:cubicBezTo>
                  <a:pt x="382292" y="1208869"/>
                  <a:pt x="245390" y="1580828"/>
                  <a:pt x="108488" y="1952787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7391400" y="5630198"/>
            <a:ext cx="5293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/>
              <a:t>x</a:t>
            </a:r>
            <a:r>
              <a:rPr lang="en-US" sz="1400" dirty="0" smtClean="0"/>
              <a:t>(</a:t>
            </a:r>
            <a:r>
              <a:rPr lang="en-US" sz="1400" i="1" dirty="0" smtClean="0"/>
              <a:t>p</a:t>
            </a:r>
            <a:r>
              <a:rPr lang="en-US" sz="1400" baseline="-25000" dirty="0" smtClean="0"/>
              <a:t>0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0223117"/>
              </p:ext>
            </p:extLst>
          </p:nvPr>
        </p:nvGraphicFramePr>
        <p:xfrm>
          <a:off x="5791200" y="1052513"/>
          <a:ext cx="2363787" cy="1157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124" name="Equation" r:id="rId4" imgW="1295280" imgH="634680" progId="Equation.3">
                  <p:embed/>
                </p:oleObj>
              </mc:Choice>
              <mc:Fallback>
                <p:oleObj name="Equation" r:id="rId4" imgW="1295280" imgH="634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1052513"/>
                        <a:ext cx="2363787" cy="1157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9330516"/>
              </p:ext>
            </p:extLst>
          </p:nvPr>
        </p:nvGraphicFramePr>
        <p:xfrm>
          <a:off x="792162" y="4114800"/>
          <a:ext cx="7437438" cy="808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125" name="Equation" r:id="rId6" imgW="4076640" imgH="444240" progId="Equation.3">
                  <p:embed/>
                </p:oleObj>
              </mc:Choice>
              <mc:Fallback>
                <p:oleObj name="Equation" r:id="rId6" imgW="4076640" imgH="4442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2162" y="4114800"/>
                        <a:ext cx="7437438" cy="808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4966084"/>
              </p:ext>
            </p:extLst>
          </p:nvPr>
        </p:nvGraphicFramePr>
        <p:xfrm>
          <a:off x="717550" y="1371600"/>
          <a:ext cx="4960938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126" name="Equation" r:id="rId8" imgW="2717640" imgH="711000" progId="Equation.3">
                  <p:embed/>
                </p:oleObj>
              </mc:Choice>
              <mc:Fallback>
                <p:oleObj name="Equation" r:id="rId8" imgW="2717640" imgH="7110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7550" y="1371600"/>
                        <a:ext cx="4960938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56142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>Example </a:t>
            </a:r>
            <a:r>
              <a:rPr lang="en-US" u="sng" dirty="0"/>
              <a:t>(Sphere</a:t>
            </a:r>
            <a:r>
              <a:rPr lang="en-US" u="sng" dirty="0" smtClean="0"/>
              <a:t>)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/>
              <a:t>The 2</a:t>
            </a:r>
            <a:r>
              <a:rPr lang="en-US" baseline="30000" dirty="0"/>
              <a:t>nd</a:t>
            </a:r>
            <a:r>
              <a:rPr lang="en-US" dirty="0"/>
              <a:t> partial derivatives are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59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025" y="4721225"/>
            <a:ext cx="2060575" cy="206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Rectangle 59"/>
          <p:cNvSpPr/>
          <p:nvPr/>
        </p:nvSpPr>
        <p:spPr>
          <a:xfrm>
            <a:off x="7061659" y="3235226"/>
            <a:ext cx="1371600" cy="6858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" name="Straight Connector 60"/>
          <p:cNvCxnSpPr/>
          <p:nvPr/>
        </p:nvCxnSpPr>
        <p:spPr>
          <a:xfrm>
            <a:off x="7747459" y="2883932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>
            <a:off x="6756859" y="3569732"/>
            <a:ext cx="19812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8456506" y="32766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64" name="TextBox 63"/>
          <p:cNvSpPr txBox="1"/>
          <p:nvPr/>
        </p:nvSpPr>
        <p:spPr>
          <a:xfrm>
            <a:off x="7690873" y="274320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65" name="Oval 64"/>
          <p:cNvSpPr>
            <a:spLocks noChangeAspect="1"/>
          </p:cNvSpPr>
          <p:nvPr/>
        </p:nvSpPr>
        <p:spPr>
          <a:xfrm>
            <a:off x="7824229" y="5665024"/>
            <a:ext cx="45720" cy="457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/>
          <p:cNvSpPr>
            <a:spLocks noChangeAspect="1"/>
          </p:cNvSpPr>
          <p:nvPr/>
        </p:nvSpPr>
        <p:spPr>
          <a:xfrm>
            <a:off x="7958887" y="3402608"/>
            <a:ext cx="76278" cy="7627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/>
          <p:cNvSpPr txBox="1"/>
          <p:nvPr/>
        </p:nvSpPr>
        <p:spPr>
          <a:xfrm>
            <a:off x="7742253" y="3319175"/>
            <a:ext cx="3385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p</a:t>
            </a:r>
            <a:r>
              <a:rPr lang="en-US" sz="1400" baseline="-25000" dirty="0" smtClean="0"/>
              <a:t>0</a:t>
            </a:r>
            <a:endParaRPr lang="en-US" sz="1400" dirty="0"/>
          </a:p>
        </p:txBody>
      </p:sp>
      <p:sp>
        <p:nvSpPr>
          <p:cNvPr id="68" name="Freeform 67"/>
          <p:cNvSpPr/>
          <p:nvPr/>
        </p:nvSpPr>
        <p:spPr>
          <a:xfrm>
            <a:off x="8092375" y="3518115"/>
            <a:ext cx="365825" cy="1952787"/>
          </a:xfrm>
          <a:custGeom>
            <a:avLst/>
            <a:gdLst>
              <a:gd name="connsiteX0" fmla="*/ 0 w 365825"/>
              <a:gd name="connsiteY0" fmla="*/ 0 h 1952787"/>
              <a:gd name="connsiteX1" fmla="*/ 364211 w 365825"/>
              <a:gd name="connsiteY1" fmla="*/ 883404 h 1952787"/>
              <a:gd name="connsiteX2" fmla="*/ 108488 w 365825"/>
              <a:gd name="connsiteY2" fmla="*/ 1952787 h 195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5825" h="1952787">
                <a:moveTo>
                  <a:pt x="0" y="0"/>
                </a:moveTo>
                <a:cubicBezTo>
                  <a:pt x="173065" y="278970"/>
                  <a:pt x="346130" y="557940"/>
                  <a:pt x="364211" y="883404"/>
                </a:cubicBezTo>
                <a:cubicBezTo>
                  <a:pt x="382292" y="1208869"/>
                  <a:pt x="245390" y="1580828"/>
                  <a:pt x="108488" y="1952787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7391400" y="5630198"/>
            <a:ext cx="5293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/>
              <a:t>x</a:t>
            </a:r>
            <a:r>
              <a:rPr lang="en-US" sz="1400" dirty="0" smtClean="0"/>
              <a:t>(</a:t>
            </a:r>
            <a:r>
              <a:rPr lang="en-US" sz="1400" i="1" dirty="0" smtClean="0"/>
              <a:t>p</a:t>
            </a:r>
            <a:r>
              <a:rPr lang="en-US" sz="1400" baseline="-25000" dirty="0" smtClean="0"/>
              <a:t>0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4124630"/>
              </p:ext>
            </p:extLst>
          </p:nvPr>
        </p:nvGraphicFramePr>
        <p:xfrm>
          <a:off x="5791200" y="1052513"/>
          <a:ext cx="2363787" cy="1157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150" name="Equation" r:id="rId4" imgW="1295280" imgH="634680" progId="Equation.3">
                  <p:embed/>
                </p:oleObj>
              </mc:Choice>
              <mc:Fallback>
                <p:oleObj name="Equation" r:id="rId4" imgW="1295280" imgH="634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1052513"/>
                        <a:ext cx="2363787" cy="1157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4191750"/>
              </p:ext>
            </p:extLst>
          </p:nvPr>
        </p:nvGraphicFramePr>
        <p:xfrm>
          <a:off x="990600" y="4694238"/>
          <a:ext cx="5654675" cy="1249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151" name="Equation" r:id="rId6" imgW="3098520" imgH="685800" progId="Equation.3">
                  <p:embed/>
                </p:oleObj>
              </mc:Choice>
              <mc:Fallback>
                <p:oleObj name="Equation" r:id="rId6" imgW="3098520" imgH="6858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4694238"/>
                        <a:ext cx="5654675" cy="1249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5852545"/>
              </p:ext>
            </p:extLst>
          </p:nvPr>
        </p:nvGraphicFramePr>
        <p:xfrm>
          <a:off x="723900" y="1371600"/>
          <a:ext cx="5192713" cy="1712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152" name="Equation" r:id="rId8" imgW="2844800" imgH="939800" progId="Equation.3">
                  <p:embed/>
                </p:oleObj>
              </mc:Choice>
              <mc:Fallback>
                <p:oleObj name="Equation" r:id="rId8" imgW="2844800" imgH="9398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900" y="1371600"/>
                        <a:ext cx="5192713" cy="1712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1557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Curves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u="sng" dirty="0" smtClean="0"/>
              <a:t>Note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If </a:t>
            </a:r>
            <a:r>
              <a:rPr lang="en-US" b="1" i="1" dirty="0" smtClean="0"/>
              <a:t>x</a:t>
            </a:r>
            <a:r>
              <a:rPr lang="en-US" dirty="0"/>
              <a:t> </a:t>
            </a:r>
            <a:r>
              <a:rPr lang="en-US" dirty="0" smtClean="0"/>
              <a:t>is parameterized by arc-length, then </a:t>
            </a:r>
            <a:r>
              <a:rPr lang="en-US" dirty="0">
                <a:sym typeface="Symbol"/>
              </a:rPr>
              <a:t></a:t>
            </a:r>
            <a:r>
              <a:rPr lang="en-US" i="1" dirty="0" smtClean="0">
                <a:sym typeface="Symbol"/>
              </a:rPr>
              <a:t>s=</a:t>
            </a:r>
            <a:r>
              <a:rPr lang="en-US" dirty="0" smtClean="0">
                <a:sym typeface="Symbol"/>
              </a:rPr>
              <a:t></a:t>
            </a:r>
            <a:r>
              <a:rPr lang="en-US" i="1" dirty="0" smtClean="0">
                <a:sym typeface="Symbol"/>
              </a:rPr>
              <a:t>u</a:t>
            </a:r>
            <a:r>
              <a:rPr lang="en-US" dirty="0" smtClean="0">
                <a:sym typeface="Symbol"/>
              </a:rPr>
              <a:t> so the curvature becomes:</a:t>
            </a:r>
            <a:endParaRPr lang="en-US" dirty="0">
              <a:sym typeface="Symbol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8707371"/>
              </p:ext>
            </p:extLst>
          </p:nvPr>
        </p:nvGraphicFramePr>
        <p:xfrm>
          <a:off x="1565275" y="3733800"/>
          <a:ext cx="5986463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94" name="Equation" r:id="rId3" imgW="3314520" imgH="431640" progId="Equation.3">
                  <p:embed/>
                </p:oleObj>
              </mc:Choice>
              <mc:Fallback>
                <p:oleObj name="Equation" r:id="rId3" imgW="3314520" imgH="43164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5275" y="3733800"/>
                        <a:ext cx="5986463" cy="7778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0399311"/>
              </p:ext>
            </p:extLst>
          </p:nvPr>
        </p:nvGraphicFramePr>
        <p:xfrm>
          <a:off x="2381250" y="1447800"/>
          <a:ext cx="4059238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95" name="Equation" r:id="rId5" imgW="2247840" imgH="431640" progId="Equation.3">
                  <p:embed/>
                </p:oleObj>
              </mc:Choice>
              <mc:Fallback>
                <p:oleObj name="Equation" r:id="rId5" imgW="2247840" imgH="431640" progId="Equation.3">
                  <p:embed/>
                  <p:pic>
                    <p:nvPicPr>
                      <p:cNvPr id="0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1250" y="1447800"/>
                        <a:ext cx="4059238" cy="7778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4385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>Example </a:t>
            </a:r>
            <a:r>
              <a:rPr lang="en-US" u="sng" dirty="0"/>
              <a:t>(Sphere</a:t>
            </a:r>
            <a:r>
              <a:rPr lang="en-US" u="sng" dirty="0" smtClean="0"/>
              <a:t>)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This gives:</a:t>
            </a:r>
            <a:endParaRPr lang="en-US" dirty="0"/>
          </a:p>
        </p:txBody>
      </p:sp>
      <p:pic>
        <p:nvPicPr>
          <p:cNvPr id="59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025" y="4721225"/>
            <a:ext cx="2060575" cy="206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Rectangle 59"/>
          <p:cNvSpPr/>
          <p:nvPr/>
        </p:nvSpPr>
        <p:spPr>
          <a:xfrm>
            <a:off x="7061659" y="3235226"/>
            <a:ext cx="1371600" cy="6858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" name="Straight Connector 60"/>
          <p:cNvCxnSpPr/>
          <p:nvPr/>
        </p:nvCxnSpPr>
        <p:spPr>
          <a:xfrm>
            <a:off x="7747459" y="2883932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>
            <a:off x="6756859" y="3569732"/>
            <a:ext cx="19812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8456506" y="32766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64" name="TextBox 63"/>
          <p:cNvSpPr txBox="1"/>
          <p:nvPr/>
        </p:nvSpPr>
        <p:spPr>
          <a:xfrm>
            <a:off x="7690873" y="274320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65" name="Oval 64"/>
          <p:cNvSpPr>
            <a:spLocks noChangeAspect="1"/>
          </p:cNvSpPr>
          <p:nvPr/>
        </p:nvSpPr>
        <p:spPr>
          <a:xfrm>
            <a:off x="7824229" y="5665024"/>
            <a:ext cx="45720" cy="457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/>
          <p:cNvSpPr>
            <a:spLocks noChangeAspect="1"/>
          </p:cNvSpPr>
          <p:nvPr/>
        </p:nvSpPr>
        <p:spPr>
          <a:xfrm>
            <a:off x="7958887" y="3402608"/>
            <a:ext cx="76278" cy="7627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/>
          <p:cNvSpPr txBox="1"/>
          <p:nvPr/>
        </p:nvSpPr>
        <p:spPr>
          <a:xfrm>
            <a:off x="7742253" y="3319175"/>
            <a:ext cx="3385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p</a:t>
            </a:r>
            <a:r>
              <a:rPr lang="en-US" sz="1400" baseline="-25000" dirty="0" smtClean="0"/>
              <a:t>0</a:t>
            </a:r>
            <a:endParaRPr lang="en-US" sz="1400" dirty="0"/>
          </a:p>
        </p:txBody>
      </p:sp>
      <p:sp>
        <p:nvSpPr>
          <p:cNvPr id="68" name="Freeform 67"/>
          <p:cNvSpPr/>
          <p:nvPr/>
        </p:nvSpPr>
        <p:spPr>
          <a:xfrm>
            <a:off x="8092375" y="3518115"/>
            <a:ext cx="365825" cy="1952787"/>
          </a:xfrm>
          <a:custGeom>
            <a:avLst/>
            <a:gdLst>
              <a:gd name="connsiteX0" fmla="*/ 0 w 365825"/>
              <a:gd name="connsiteY0" fmla="*/ 0 h 1952787"/>
              <a:gd name="connsiteX1" fmla="*/ 364211 w 365825"/>
              <a:gd name="connsiteY1" fmla="*/ 883404 h 1952787"/>
              <a:gd name="connsiteX2" fmla="*/ 108488 w 365825"/>
              <a:gd name="connsiteY2" fmla="*/ 1952787 h 195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5825" h="1952787">
                <a:moveTo>
                  <a:pt x="0" y="0"/>
                </a:moveTo>
                <a:cubicBezTo>
                  <a:pt x="173065" y="278970"/>
                  <a:pt x="346130" y="557940"/>
                  <a:pt x="364211" y="883404"/>
                </a:cubicBezTo>
                <a:cubicBezTo>
                  <a:pt x="382292" y="1208869"/>
                  <a:pt x="245390" y="1580828"/>
                  <a:pt x="108488" y="1952787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7391400" y="5630198"/>
            <a:ext cx="5293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/>
              <a:t>x</a:t>
            </a:r>
            <a:r>
              <a:rPr lang="en-US" sz="1400" dirty="0" smtClean="0"/>
              <a:t>(</a:t>
            </a:r>
            <a:r>
              <a:rPr lang="en-US" sz="1400" i="1" dirty="0" smtClean="0"/>
              <a:t>p</a:t>
            </a:r>
            <a:r>
              <a:rPr lang="en-US" sz="1400" baseline="-25000" dirty="0" smtClean="0"/>
              <a:t>0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8138015"/>
              </p:ext>
            </p:extLst>
          </p:nvPr>
        </p:nvGraphicFramePr>
        <p:xfrm>
          <a:off x="5791200" y="1052513"/>
          <a:ext cx="2363787" cy="1157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171" name="Equation" r:id="rId4" imgW="1295280" imgH="634680" progId="Equation.3">
                  <p:embed/>
                </p:oleObj>
              </mc:Choice>
              <mc:Fallback>
                <p:oleObj name="Equation" r:id="rId4" imgW="1295280" imgH="634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1052513"/>
                        <a:ext cx="2363787" cy="1157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4982440"/>
              </p:ext>
            </p:extLst>
          </p:nvPr>
        </p:nvGraphicFramePr>
        <p:xfrm>
          <a:off x="2862263" y="5548313"/>
          <a:ext cx="2432050" cy="1157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172" name="Equation" r:id="rId6" imgW="1333440" imgH="634680" progId="Equation.3">
                  <p:embed/>
                </p:oleObj>
              </mc:Choice>
              <mc:Fallback>
                <p:oleObj name="Equation" r:id="rId6" imgW="1333440" imgH="63468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62263" y="5548313"/>
                        <a:ext cx="2432050" cy="1157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8183784"/>
              </p:ext>
            </p:extLst>
          </p:nvPr>
        </p:nvGraphicFramePr>
        <p:xfrm>
          <a:off x="639763" y="1363663"/>
          <a:ext cx="5678487" cy="298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173" name="Equation" r:id="rId8" imgW="3111500" imgH="1638300" progId="Equation.3">
                  <p:embed/>
                </p:oleObj>
              </mc:Choice>
              <mc:Fallback>
                <p:oleObj name="Equation" r:id="rId8" imgW="3111500" imgH="16383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9763" y="1363663"/>
                        <a:ext cx="5678487" cy="2986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4782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>Example </a:t>
            </a:r>
            <a:r>
              <a:rPr lang="en-US" u="sng" dirty="0"/>
              <a:t>(Sphere</a:t>
            </a:r>
            <a:r>
              <a:rPr lang="en-US" u="sng" dirty="0" smtClean="0"/>
              <a:t>)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Thus, for any point </a:t>
            </a:r>
            <a:r>
              <a:rPr lang="en-US" b="1" i="1" dirty="0" smtClean="0"/>
              <a:t>x</a:t>
            </a:r>
            <a:r>
              <a:rPr lang="en-US" dirty="0" smtClean="0"/>
              <a:t>(</a:t>
            </a:r>
            <a:r>
              <a:rPr lang="en-US" i="1" dirty="0" err="1" smtClean="0"/>
              <a:t>u</a:t>
            </a:r>
            <a:r>
              <a:rPr lang="en-US" dirty="0" err="1" smtClean="0"/>
              <a:t>,</a:t>
            </a:r>
            <a:r>
              <a:rPr lang="en-US" i="1" dirty="0" err="1" smtClean="0"/>
              <a:t>v</a:t>
            </a:r>
            <a:r>
              <a:rPr lang="en-US" dirty="0" smtClean="0"/>
              <a:t>) on the</a:t>
            </a:r>
            <a:br>
              <a:rPr lang="en-US" dirty="0" smtClean="0"/>
            </a:br>
            <a:r>
              <a:rPr lang="en-US" dirty="0" smtClean="0"/>
              <a:t>sphere, and any tangent direction</a:t>
            </a:r>
            <a:br>
              <a:rPr lang="en-US" dirty="0" smtClean="0"/>
            </a:br>
            <a:r>
              <a:rPr lang="en-US" b="1" i="1" dirty="0" err="1" smtClean="0"/>
              <a:t>J</a:t>
            </a:r>
            <a:r>
              <a:rPr lang="en-US" i="1" dirty="0" err="1" smtClean="0"/>
              <a:t>w</a:t>
            </a:r>
            <a:r>
              <a:rPr lang="en-US" dirty="0" smtClean="0"/>
              <a:t>, the curvature at </a:t>
            </a:r>
            <a:r>
              <a:rPr lang="en-US" b="1" i="1" dirty="0"/>
              <a:t>x</a:t>
            </a:r>
            <a:r>
              <a:rPr lang="en-US" dirty="0"/>
              <a:t>(</a:t>
            </a:r>
            <a:r>
              <a:rPr lang="en-US" i="1" dirty="0" err="1"/>
              <a:t>u</a:t>
            </a:r>
            <a:r>
              <a:rPr lang="en-US" dirty="0" err="1"/>
              <a:t>,</a:t>
            </a:r>
            <a:r>
              <a:rPr lang="en-US" i="1" dirty="0" err="1"/>
              <a:t>v</a:t>
            </a:r>
            <a:r>
              <a:rPr lang="en-US" dirty="0" smtClean="0"/>
              <a:t>) in the</a:t>
            </a:r>
            <a:br>
              <a:rPr lang="en-US" dirty="0" smtClean="0"/>
            </a:br>
            <a:r>
              <a:rPr lang="en-US" dirty="0" smtClean="0"/>
              <a:t>direction </a:t>
            </a:r>
            <a:r>
              <a:rPr lang="en-US" b="1" i="1" dirty="0" err="1" smtClean="0"/>
              <a:t>J</a:t>
            </a:r>
            <a:r>
              <a:rPr lang="en-US" i="1" dirty="0" err="1" smtClean="0"/>
              <a:t>w</a:t>
            </a:r>
            <a:r>
              <a:rPr lang="en-US" dirty="0" smtClean="0"/>
              <a:t> is: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59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025" y="4721225"/>
            <a:ext cx="2060575" cy="206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Rectangle 59"/>
          <p:cNvSpPr/>
          <p:nvPr/>
        </p:nvSpPr>
        <p:spPr>
          <a:xfrm>
            <a:off x="7061659" y="3235226"/>
            <a:ext cx="1371600" cy="6858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" name="Straight Connector 60"/>
          <p:cNvCxnSpPr/>
          <p:nvPr/>
        </p:nvCxnSpPr>
        <p:spPr>
          <a:xfrm>
            <a:off x="7747459" y="2883932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>
            <a:off x="6756859" y="3569732"/>
            <a:ext cx="19812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8456506" y="32766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64" name="TextBox 63"/>
          <p:cNvSpPr txBox="1"/>
          <p:nvPr/>
        </p:nvSpPr>
        <p:spPr>
          <a:xfrm>
            <a:off x="7690873" y="274320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65" name="Oval 64"/>
          <p:cNvSpPr>
            <a:spLocks noChangeAspect="1"/>
          </p:cNvSpPr>
          <p:nvPr/>
        </p:nvSpPr>
        <p:spPr>
          <a:xfrm>
            <a:off x="7824229" y="5665024"/>
            <a:ext cx="45720" cy="457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/>
          <p:cNvSpPr txBox="1"/>
          <p:nvPr/>
        </p:nvSpPr>
        <p:spPr>
          <a:xfrm>
            <a:off x="7078615" y="3318827"/>
            <a:ext cx="5116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</a:t>
            </a:r>
            <a:r>
              <a:rPr lang="en-US" sz="1400" i="1" dirty="0" err="1" smtClean="0"/>
              <a:t>u</a:t>
            </a:r>
            <a:r>
              <a:rPr lang="en-US" sz="1400" dirty="0" err="1" smtClean="0"/>
              <a:t>,</a:t>
            </a:r>
            <a:r>
              <a:rPr lang="en-US" sz="1400" i="1" dirty="0" err="1" smtClean="0"/>
              <a:t>v</a:t>
            </a:r>
            <a:r>
              <a:rPr lang="en-US" sz="1400" dirty="0"/>
              <a:t>)</a:t>
            </a:r>
          </a:p>
        </p:txBody>
      </p:sp>
      <p:sp>
        <p:nvSpPr>
          <p:cNvPr id="68" name="Freeform 67"/>
          <p:cNvSpPr/>
          <p:nvPr/>
        </p:nvSpPr>
        <p:spPr>
          <a:xfrm>
            <a:off x="8092375" y="3645932"/>
            <a:ext cx="365825" cy="1824970"/>
          </a:xfrm>
          <a:custGeom>
            <a:avLst/>
            <a:gdLst>
              <a:gd name="connsiteX0" fmla="*/ 0 w 365825"/>
              <a:gd name="connsiteY0" fmla="*/ 0 h 1952787"/>
              <a:gd name="connsiteX1" fmla="*/ 364211 w 365825"/>
              <a:gd name="connsiteY1" fmla="*/ 883404 h 1952787"/>
              <a:gd name="connsiteX2" fmla="*/ 108488 w 365825"/>
              <a:gd name="connsiteY2" fmla="*/ 1952787 h 195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5825" h="1952787">
                <a:moveTo>
                  <a:pt x="0" y="0"/>
                </a:moveTo>
                <a:cubicBezTo>
                  <a:pt x="173065" y="278970"/>
                  <a:pt x="346130" y="557940"/>
                  <a:pt x="364211" y="883404"/>
                </a:cubicBezTo>
                <a:cubicBezTo>
                  <a:pt x="382292" y="1208869"/>
                  <a:pt x="245390" y="1580828"/>
                  <a:pt x="108488" y="1952787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7331368" y="5630198"/>
            <a:ext cx="5934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/>
              <a:t>x</a:t>
            </a:r>
            <a:r>
              <a:rPr lang="en-US" sz="1400" dirty="0" smtClean="0"/>
              <a:t>(</a:t>
            </a:r>
            <a:r>
              <a:rPr lang="en-US" sz="1400" i="1" dirty="0" err="1" smtClean="0"/>
              <a:t>u</a:t>
            </a:r>
            <a:r>
              <a:rPr lang="en-US" sz="1400" dirty="0" err="1" smtClean="0"/>
              <a:t>,</a:t>
            </a:r>
            <a:r>
              <a:rPr lang="en-US" sz="1400" i="1" dirty="0" err="1" smtClean="0"/>
              <a:t>v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7512282"/>
              </p:ext>
            </p:extLst>
          </p:nvPr>
        </p:nvGraphicFramePr>
        <p:xfrm>
          <a:off x="914400" y="1371600"/>
          <a:ext cx="4567238" cy="43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93" name="Equation" r:id="rId4" imgW="2501640" imgH="241200" progId="Equation.3">
                  <p:embed/>
                </p:oleObj>
              </mc:Choice>
              <mc:Fallback>
                <p:oleObj name="Equation" r:id="rId4" imgW="25016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371600"/>
                        <a:ext cx="4567238" cy="439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8410397"/>
              </p:ext>
            </p:extLst>
          </p:nvPr>
        </p:nvGraphicFramePr>
        <p:xfrm>
          <a:off x="1763712" y="1905000"/>
          <a:ext cx="5399088" cy="115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94" name="Equation" r:id="rId6" imgW="2958840" imgH="634680" progId="Equation.3">
                  <p:embed/>
                </p:oleObj>
              </mc:Choice>
              <mc:Fallback>
                <p:oleObj name="Equation" r:id="rId6" imgW="2958840" imgH="634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712" y="1905000"/>
                        <a:ext cx="5399088" cy="1157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4150847"/>
              </p:ext>
            </p:extLst>
          </p:nvPr>
        </p:nvGraphicFramePr>
        <p:xfrm>
          <a:off x="2101850" y="5562600"/>
          <a:ext cx="3035300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95" name="Equation" r:id="rId8" imgW="1663560" imgH="444240" progId="Equation.3">
                  <p:embed/>
                </p:oleObj>
              </mc:Choice>
              <mc:Fallback>
                <p:oleObj name="Equation" r:id="rId8" imgW="1663560" imgH="4442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1850" y="5562600"/>
                        <a:ext cx="3035300" cy="809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Arc 10"/>
          <p:cNvSpPr/>
          <p:nvPr/>
        </p:nvSpPr>
        <p:spPr>
          <a:xfrm rot="6356056">
            <a:off x="6723756" y="5485385"/>
            <a:ext cx="1679789" cy="522957"/>
          </a:xfrm>
          <a:prstGeom prst="arc">
            <a:avLst>
              <a:gd name="adj1" fmla="val 10842049"/>
              <a:gd name="adj2" fmla="val 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 rot="-300000" flipV="1">
            <a:off x="7839340" y="5470902"/>
            <a:ext cx="73623" cy="216982"/>
          </a:xfrm>
          <a:prstGeom prst="straightConnector1">
            <a:avLst/>
          </a:prstGeom>
          <a:ln w="2540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848600" y="5407223"/>
            <a:ext cx="3722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err="1" smtClean="0"/>
              <a:t>J</a:t>
            </a:r>
            <a:r>
              <a:rPr lang="en-US" sz="1400" i="1" dirty="0" err="1" smtClean="0"/>
              <a:t>w</a:t>
            </a:r>
            <a:endParaRPr lang="en-US" sz="1400" dirty="0"/>
          </a:p>
        </p:txBody>
      </p:sp>
      <p:cxnSp>
        <p:nvCxnSpPr>
          <p:cNvPr id="27" name="Straight Arrow Connector 26"/>
          <p:cNvCxnSpPr/>
          <p:nvPr/>
        </p:nvCxnSpPr>
        <p:spPr>
          <a:xfrm rot="900000" flipV="1">
            <a:off x="7558911" y="3261102"/>
            <a:ext cx="73623" cy="216982"/>
          </a:xfrm>
          <a:prstGeom prst="straightConnector1">
            <a:avLst/>
          </a:prstGeom>
          <a:ln w="2540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375545" y="3147447"/>
            <a:ext cx="3129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w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680958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>Example </a:t>
            </a:r>
            <a:r>
              <a:rPr lang="en-US" u="sng" dirty="0"/>
              <a:t>(Sphere</a:t>
            </a:r>
            <a:r>
              <a:rPr lang="en-US" u="sng" dirty="0" smtClean="0"/>
              <a:t>)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Taking the trace and determinant:</a:t>
            </a:r>
            <a:endParaRPr lang="en-US" dirty="0"/>
          </a:p>
        </p:txBody>
      </p:sp>
      <p:pic>
        <p:nvPicPr>
          <p:cNvPr id="59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025" y="4721225"/>
            <a:ext cx="2060575" cy="206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Rectangle 59"/>
          <p:cNvSpPr/>
          <p:nvPr/>
        </p:nvSpPr>
        <p:spPr>
          <a:xfrm>
            <a:off x="7061659" y="3235226"/>
            <a:ext cx="1371600" cy="6858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" name="Straight Connector 60"/>
          <p:cNvCxnSpPr/>
          <p:nvPr/>
        </p:nvCxnSpPr>
        <p:spPr>
          <a:xfrm>
            <a:off x="7747459" y="2883932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>
            <a:off x="6756859" y="3569732"/>
            <a:ext cx="19812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8456506" y="32766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64" name="TextBox 63"/>
          <p:cNvSpPr txBox="1"/>
          <p:nvPr/>
        </p:nvSpPr>
        <p:spPr>
          <a:xfrm>
            <a:off x="7690873" y="274320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65" name="Oval 64"/>
          <p:cNvSpPr>
            <a:spLocks noChangeAspect="1"/>
          </p:cNvSpPr>
          <p:nvPr/>
        </p:nvSpPr>
        <p:spPr>
          <a:xfrm>
            <a:off x="7824229" y="5665024"/>
            <a:ext cx="45720" cy="457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/>
          <p:cNvSpPr txBox="1"/>
          <p:nvPr/>
        </p:nvSpPr>
        <p:spPr>
          <a:xfrm>
            <a:off x="7078615" y="3318827"/>
            <a:ext cx="5116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</a:t>
            </a:r>
            <a:r>
              <a:rPr lang="en-US" sz="1400" i="1" dirty="0" err="1" smtClean="0"/>
              <a:t>u</a:t>
            </a:r>
            <a:r>
              <a:rPr lang="en-US" sz="1400" dirty="0" err="1" smtClean="0"/>
              <a:t>,</a:t>
            </a:r>
            <a:r>
              <a:rPr lang="en-US" sz="1400" i="1" dirty="0" err="1" smtClean="0"/>
              <a:t>v</a:t>
            </a:r>
            <a:r>
              <a:rPr lang="en-US" sz="1400" dirty="0"/>
              <a:t>)</a:t>
            </a:r>
          </a:p>
        </p:txBody>
      </p:sp>
      <p:sp>
        <p:nvSpPr>
          <p:cNvPr id="68" name="Freeform 67"/>
          <p:cNvSpPr/>
          <p:nvPr/>
        </p:nvSpPr>
        <p:spPr>
          <a:xfrm>
            <a:off x="8092375" y="3645932"/>
            <a:ext cx="365825" cy="1824970"/>
          </a:xfrm>
          <a:custGeom>
            <a:avLst/>
            <a:gdLst>
              <a:gd name="connsiteX0" fmla="*/ 0 w 365825"/>
              <a:gd name="connsiteY0" fmla="*/ 0 h 1952787"/>
              <a:gd name="connsiteX1" fmla="*/ 364211 w 365825"/>
              <a:gd name="connsiteY1" fmla="*/ 883404 h 1952787"/>
              <a:gd name="connsiteX2" fmla="*/ 108488 w 365825"/>
              <a:gd name="connsiteY2" fmla="*/ 1952787 h 195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5825" h="1952787">
                <a:moveTo>
                  <a:pt x="0" y="0"/>
                </a:moveTo>
                <a:cubicBezTo>
                  <a:pt x="173065" y="278970"/>
                  <a:pt x="346130" y="557940"/>
                  <a:pt x="364211" y="883404"/>
                </a:cubicBezTo>
                <a:cubicBezTo>
                  <a:pt x="382292" y="1208869"/>
                  <a:pt x="245390" y="1580828"/>
                  <a:pt x="108488" y="1952787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7331368" y="5630198"/>
            <a:ext cx="5934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/>
              <a:t>x</a:t>
            </a:r>
            <a:r>
              <a:rPr lang="en-US" sz="1400" dirty="0" smtClean="0"/>
              <a:t>(</a:t>
            </a:r>
            <a:r>
              <a:rPr lang="en-US" sz="1400" i="1" dirty="0" err="1" smtClean="0"/>
              <a:t>u</a:t>
            </a:r>
            <a:r>
              <a:rPr lang="en-US" sz="1400" dirty="0" err="1" smtClean="0"/>
              <a:t>,</a:t>
            </a:r>
            <a:r>
              <a:rPr lang="en-US" sz="1400" i="1" dirty="0" err="1" smtClean="0"/>
              <a:t>v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3664241"/>
              </p:ext>
            </p:extLst>
          </p:nvPr>
        </p:nvGraphicFramePr>
        <p:xfrm>
          <a:off x="914400" y="1371600"/>
          <a:ext cx="4567238" cy="43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500" name="Equation" r:id="rId4" imgW="2501640" imgH="241200" progId="Equation.3">
                  <p:embed/>
                </p:oleObj>
              </mc:Choice>
              <mc:Fallback>
                <p:oleObj name="Equation" r:id="rId4" imgW="25016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371600"/>
                        <a:ext cx="4567238" cy="439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8115009"/>
              </p:ext>
            </p:extLst>
          </p:nvPr>
        </p:nvGraphicFramePr>
        <p:xfrm>
          <a:off x="1763712" y="1905000"/>
          <a:ext cx="5399088" cy="115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501" name="Equation" r:id="rId6" imgW="2958840" imgH="634680" progId="Equation.3">
                  <p:embed/>
                </p:oleObj>
              </mc:Choice>
              <mc:Fallback>
                <p:oleObj name="Equation" r:id="rId6" imgW="2958840" imgH="634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712" y="1905000"/>
                        <a:ext cx="5399088" cy="1157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Arc 10"/>
          <p:cNvSpPr/>
          <p:nvPr/>
        </p:nvSpPr>
        <p:spPr>
          <a:xfrm rot="6356056">
            <a:off x="6723756" y="5485385"/>
            <a:ext cx="1679789" cy="522957"/>
          </a:xfrm>
          <a:prstGeom prst="arc">
            <a:avLst>
              <a:gd name="adj1" fmla="val 10842049"/>
              <a:gd name="adj2" fmla="val 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 rot="-300000" flipV="1">
            <a:off x="7839340" y="5470902"/>
            <a:ext cx="73623" cy="216982"/>
          </a:xfrm>
          <a:prstGeom prst="straightConnector1">
            <a:avLst/>
          </a:prstGeom>
          <a:ln w="2540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848600" y="5407223"/>
            <a:ext cx="3722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err="1" smtClean="0"/>
              <a:t>J</a:t>
            </a:r>
            <a:r>
              <a:rPr lang="en-US" sz="1400" i="1" dirty="0" err="1" smtClean="0"/>
              <a:t>w</a:t>
            </a:r>
            <a:endParaRPr lang="en-US" sz="1400" dirty="0"/>
          </a:p>
        </p:txBody>
      </p:sp>
      <p:cxnSp>
        <p:nvCxnSpPr>
          <p:cNvPr id="27" name="Straight Arrow Connector 26"/>
          <p:cNvCxnSpPr/>
          <p:nvPr/>
        </p:nvCxnSpPr>
        <p:spPr>
          <a:xfrm rot="900000" flipV="1">
            <a:off x="7558911" y="3261102"/>
            <a:ext cx="73623" cy="216982"/>
          </a:xfrm>
          <a:prstGeom prst="straightConnector1">
            <a:avLst/>
          </a:prstGeom>
          <a:ln w="2540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375545" y="3147447"/>
            <a:ext cx="3129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w</a:t>
            </a:r>
            <a:endParaRPr lang="en-US" sz="1400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1738927"/>
              </p:ext>
            </p:extLst>
          </p:nvPr>
        </p:nvGraphicFramePr>
        <p:xfrm>
          <a:off x="2347913" y="4205288"/>
          <a:ext cx="2439987" cy="1052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502" name="Equation" r:id="rId8" imgW="1117440" imgH="482400" progId="Equation.3">
                  <p:embed/>
                </p:oleObj>
              </mc:Choice>
              <mc:Fallback>
                <p:oleObj name="Equation" r:id="rId8" imgW="1117440" imgH="4824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7913" y="4205288"/>
                        <a:ext cx="2439987" cy="1052512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3255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Example (Torus)</a:t>
            </a:r>
            <a:r>
              <a:rPr lang="en-US" dirty="0" smtClean="0"/>
              <a:t>: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Parameterizing </a:t>
            </a:r>
            <a:r>
              <a:rPr lang="en-US" dirty="0"/>
              <a:t>the </a:t>
            </a:r>
            <a:r>
              <a:rPr lang="en-US" dirty="0" smtClean="0"/>
              <a:t>torus by </a:t>
            </a:r>
            <a:r>
              <a:rPr lang="en-US" dirty="0"/>
              <a:t>the map: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The 1</a:t>
            </a:r>
            <a:r>
              <a:rPr lang="en-US" baseline="30000" dirty="0" smtClean="0"/>
              <a:t>st</a:t>
            </a:r>
            <a:r>
              <a:rPr lang="en-US" dirty="0" smtClean="0"/>
              <a:t> partial </a:t>
            </a:r>
            <a:r>
              <a:rPr lang="en-US" dirty="0"/>
              <a:t>derivatives are: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Which gives:</a:t>
            </a:r>
          </a:p>
        </p:txBody>
      </p:sp>
      <p:pic>
        <p:nvPicPr>
          <p:cNvPr id="18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8698" y="4494508"/>
            <a:ext cx="2346702" cy="234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6759722"/>
              </p:ext>
            </p:extLst>
          </p:nvPr>
        </p:nvGraphicFramePr>
        <p:xfrm>
          <a:off x="649288" y="2819400"/>
          <a:ext cx="6583362" cy="43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225" name="Equation" r:id="rId4" imgW="3606480" imgH="241200" progId="Equation.3">
                  <p:embed/>
                </p:oleObj>
              </mc:Choice>
              <mc:Fallback>
                <p:oleObj name="Equation" r:id="rId4" imgW="36064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9288" y="2819400"/>
                        <a:ext cx="6583362" cy="439738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19"/>
          <p:cNvSpPr/>
          <p:nvPr/>
        </p:nvSpPr>
        <p:spPr>
          <a:xfrm>
            <a:off x="7291953" y="3124200"/>
            <a:ext cx="914400" cy="914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>
            <a:off x="7747459" y="2883932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7025898" y="3569732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8305800" y="32766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24" name="TextBox 23"/>
          <p:cNvSpPr txBox="1"/>
          <p:nvPr/>
        </p:nvSpPr>
        <p:spPr>
          <a:xfrm>
            <a:off x="7690873" y="274320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28" name="Freeform 27"/>
          <p:cNvSpPr/>
          <p:nvPr/>
        </p:nvSpPr>
        <p:spPr>
          <a:xfrm>
            <a:off x="8016175" y="3487119"/>
            <a:ext cx="365825" cy="2440983"/>
          </a:xfrm>
          <a:custGeom>
            <a:avLst/>
            <a:gdLst>
              <a:gd name="connsiteX0" fmla="*/ 0 w 365825"/>
              <a:gd name="connsiteY0" fmla="*/ 0 h 1952787"/>
              <a:gd name="connsiteX1" fmla="*/ 364211 w 365825"/>
              <a:gd name="connsiteY1" fmla="*/ 883404 h 1952787"/>
              <a:gd name="connsiteX2" fmla="*/ 108488 w 365825"/>
              <a:gd name="connsiteY2" fmla="*/ 1952787 h 195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5825" h="1952787">
                <a:moveTo>
                  <a:pt x="0" y="0"/>
                </a:moveTo>
                <a:cubicBezTo>
                  <a:pt x="173065" y="278970"/>
                  <a:pt x="346130" y="557940"/>
                  <a:pt x="364211" y="883404"/>
                </a:cubicBezTo>
                <a:cubicBezTo>
                  <a:pt x="382292" y="1208869"/>
                  <a:pt x="245390" y="1580828"/>
                  <a:pt x="108488" y="1952787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8077200" y="2757408"/>
            <a:ext cx="636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smtClean="0">
                <a:sym typeface="Symbol"/>
              </a:rPr>
              <a:t>,)</a:t>
            </a:r>
            <a:endParaRPr lang="en-US" dirty="0"/>
          </a:p>
        </p:txBody>
      </p:sp>
      <p:sp>
        <p:nvSpPr>
          <p:cNvPr id="31" name="Oval 30"/>
          <p:cNvSpPr>
            <a:spLocks noChangeAspect="1"/>
          </p:cNvSpPr>
          <p:nvPr/>
        </p:nvSpPr>
        <p:spPr>
          <a:xfrm>
            <a:off x="8160117" y="3077706"/>
            <a:ext cx="91440" cy="914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6781800" y="3974068"/>
            <a:ext cx="777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(-</a:t>
            </a:r>
            <a:r>
              <a:rPr lang="en-US" dirty="0" smtClean="0">
                <a:sym typeface="Symbol"/>
              </a:rPr>
              <a:t>,-)</a:t>
            </a:r>
            <a:endParaRPr lang="en-US" dirty="0"/>
          </a:p>
        </p:txBody>
      </p:sp>
      <p:sp>
        <p:nvSpPr>
          <p:cNvPr id="33" name="Oval 32"/>
          <p:cNvSpPr>
            <a:spLocks noChangeAspect="1"/>
          </p:cNvSpPr>
          <p:nvPr/>
        </p:nvSpPr>
        <p:spPr>
          <a:xfrm>
            <a:off x="7245717" y="3977898"/>
            <a:ext cx="91440" cy="914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Arc 33"/>
          <p:cNvSpPr>
            <a:spLocks noChangeAspect="1"/>
          </p:cNvSpPr>
          <p:nvPr/>
        </p:nvSpPr>
        <p:spPr>
          <a:xfrm>
            <a:off x="6629400" y="5410200"/>
            <a:ext cx="777240" cy="777240"/>
          </a:xfrm>
          <a:prstGeom prst="arc">
            <a:avLst>
              <a:gd name="adj1" fmla="val 9979284"/>
              <a:gd name="adj2" fmla="val 19702193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Arc 34"/>
          <p:cNvSpPr>
            <a:spLocks noChangeAspect="1"/>
          </p:cNvSpPr>
          <p:nvPr/>
        </p:nvSpPr>
        <p:spPr>
          <a:xfrm>
            <a:off x="6629400" y="5410200"/>
            <a:ext cx="777240" cy="777240"/>
          </a:xfrm>
          <a:prstGeom prst="arc">
            <a:avLst>
              <a:gd name="adj1" fmla="val 20200532"/>
              <a:gd name="adj2" fmla="val 10129193"/>
            </a:avLst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/>
          <p:cNvCxnSpPr>
            <a:cxnSpLocks noChangeAspect="1"/>
          </p:cNvCxnSpPr>
          <p:nvPr/>
        </p:nvCxnSpPr>
        <p:spPr>
          <a:xfrm>
            <a:off x="6781800" y="5486400"/>
            <a:ext cx="231959" cy="320040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858000" y="5410200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r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38" name="Arc 37"/>
          <p:cNvSpPr>
            <a:spLocks/>
          </p:cNvSpPr>
          <p:nvPr/>
        </p:nvSpPr>
        <p:spPr>
          <a:xfrm>
            <a:off x="6637148" y="5318760"/>
            <a:ext cx="2212848" cy="928152"/>
          </a:xfrm>
          <a:prstGeom prst="arc">
            <a:avLst>
              <a:gd name="adj1" fmla="val 21545248"/>
              <a:gd name="adj2" fmla="val 10816012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/>
          <p:cNvCxnSpPr>
            <a:cxnSpLocks/>
            <a:endCxn id="11" idx="5"/>
          </p:cNvCxnSpPr>
          <p:nvPr/>
        </p:nvCxnSpPr>
        <p:spPr>
          <a:xfrm>
            <a:off x="7749153" y="5410200"/>
            <a:ext cx="546289" cy="248455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7848600" y="5181600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r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2240199"/>
              </p:ext>
            </p:extLst>
          </p:nvPr>
        </p:nvGraphicFramePr>
        <p:xfrm>
          <a:off x="1235075" y="3962400"/>
          <a:ext cx="4795838" cy="833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226" name="Equation" r:id="rId6" imgW="2628720" imgH="457200" progId="Equation.3">
                  <p:embed/>
                </p:oleObj>
              </mc:Choice>
              <mc:Fallback>
                <p:oleObj name="Equation" r:id="rId6" imgW="2628720" imgH="4572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5075" y="3962400"/>
                        <a:ext cx="4795838" cy="833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0797215"/>
              </p:ext>
            </p:extLst>
          </p:nvPr>
        </p:nvGraphicFramePr>
        <p:xfrm>
          <a:off x="1768475" y="5387975"/>
          <a:ext cx="3243262" cy="120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227" name="Equation" r:id="rId8" imgW="1777680" imgH="660240" progId="Equation.3">
                  <p:embed/>
                </p:oleObj>
              </mc:Choice>
              <mc:Fallback>
                <p:oleObj name="Equation" r:id="rId8" imgW="1777680" imgH="6602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8475" y="5387975"/>
                        <a:ext cx="3243262" cy="1203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TextBox 44"/>
          <p:cNvSpPr txBox="1"/>
          <p:nvPr/>
        </p:nvSpPr>
        <p:spPr>
          <a:xfrm>
            <a:off x="7467600" y="6172200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r>
              <a:rPr lang="en-US" dirty="0" smtClean="0"/>
              <a:t>=</a:t>
            </a:r>
            <a:r>
              <a:rPr lang="en-US" dirty="0" smtClean="0">
                <a:sym typeface="Symbol"/>
              </a:rPr>
              <a:t>/2</a:t>
            </a:r>
            <a:endParaRPr lang="en-US" baseline="-25000" dirty="0"/>
          </a:p>
        </p:txBody>
      </p:sp>
      <p:sp>
        <p:nvSpPr>
          <p:cNvPr id="11" name="Oval 10"/>
          <p:cNvSpPr/>
          <p:nvPr/>
        </p:nvSpPr>
        <p:spPr>
          <a:xfrm>
            <a:off x="7010400" y="5066784"/>
            <a:ext cx="1505520" cy="6934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7493501" y="5650468"/>
            <a:ext cx="529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r>
              <a:rPr lang="en-US" dirty="0" smtClean="0"/>
              <a:t>=</a:t>
            </a:r>
            <a:r>
              <a:rPr lang="en-US" dirty="0" smtClean="0">
                <a:sym typeface="Symbol"/>
              </a:rPr>
              <a:t>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298113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/>
            </a:r>
            <a:br>
              <a:rPr lang="en-US" u="sng" dirty="0" smtClean="0"/>
            </a:br>
            <a:endParaRPr lang="en-US" u="sng" dirty="0" smtClean="0"/>
          </a:p>
          <a:p>
            <a:pPr marL="0" indent="0">
              <a:buNone/>
            </a:pPr>
            <a:r>
              <a:rPr lang="en-US" u="sng" dirty="0" smtClean="0"/>
              <a:t>Example (Torus)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normal is defined as:</a:t>
            </a: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764092"/>
              </p:ext>
            </p:extLst>
          </p:nvPr>
        </p:nvGraphicFramePr>
        <p:xfrm>
          <a:off x="6070600" y="1295400"/>
          <a:ext cx="24638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253" name="Equation" r:id="rId3" imgW="1777680" imgH="660240" progId="Equation.3">
                  <p:embed/>
                </p:oleObj>
              </mc:Choice>
              <mc:Fallback>
                <p:oleObj name="Equation" r:id="rId3" imgW="1777680" imgH="6602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0600" y="1295400"/>
                        <a:ext cx="246380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4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8698" y="4494508"/>
            <a:ext cx="2346702" cy="234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Rectangle 24"/>
          <p:cNvSpPr/>
          <p:nvPr/>
        </p:nvSpPr>
        <p:spPr>
          <a:xfrm>
            <a:off x="7291953" y="3124200"/>
            <a:ext cx="914400" cy="914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7747459" y="2883932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7025898" y="3569732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8305800" y="32766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29" name="TextBox 28"/>
          <p:cNvSpPr txBox="1"/>
          <p:nvPr/>
        </p:nvSpPr>
        <p:spPr>
          <a:xfrm>
            <a:off x="7690873" y="274320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33" name="Freeform 32"/>
          <p:cNvSpPr/>
          <p:nvPr/>
        </p:nvSpPr>
        <p:spPr>
          <a:xfrm>
            <a:off x="8016175" y="3487119"/>
            <a:ext cx="365825" cy="2440983"/>
          </a:xfrm>
          <a:custGeom>
            <a:avLst/>
            <a:gdLst>
              <a:gd name="connsiteX0" fmla="*/ 0 w 365825"/>
              <a:gd name="connsiteY0" fmla="*/ 0 h 1952787"/>
              <a:gd name="connsiteX1" fmla="*/ 364211 w 365825"/>
              <a:gd name="connsiteY1" fmla="*/ 883404 h 1952787"/>
              <a:gd name="connsiteX2" fmla="*/ 108488 w 365825"/>
              <a:gd name="connsiteY2" fmla="*/ 1952787 h 195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5825" h="1952787">
                <a:moveTo>
                  <a:pt x="0" y="0"/>
                </a:moveTo>
                <a:cubicBezTo>
                  <a:pt x="173065" y="278970"/>
                  <a:pt x="346130" y="557940"/>
                  <a:pt x="364211" y="883404"/>
                </a:cubicBezTo>
                <a:cubicBezTo>
                  <a:pt x="382292" y="1208869"/>
                  <a:pt x="245390" y="1580828"/>
                  <a:pt x="108488" y="1952787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1824490"/>
              </p:ext>
            </p:extLst>
          </p:nvPr>
        </p:nvGraphicFramePr>
        <p:xfrm>
          <a:off x="460375" y="4206875"/>
          <a:ext cx="7205663" cy="808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254" name="Equation" r:id="rId6" imgW="3949560" imgH="444240" progId="Equation.3">
                  <p:embed/>
                </p:oleObj>
              </mc:Choice>
              <mc:Fallback>
                <p:oleObj name="Equation" r:id="rId6" imgW="394956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375" y="4206875"/>
                        <a:ext cx="7205663" cy="808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0356398"/>
              </p:ext>
            </p:extLst>
          </p:nvPr>
        </p:nvGraphicFramePr>
        <p:xfrm>
          <a:off x="174625" y="1543050"/>
          <a:ext cx="5845175" cy="1123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255" name="Equation" r:id="rId8" imgW="3695400" imgH="711000" progId="Equation.3">
                  <p:embed/>
                </p:oleObj>
              </mc:Choice>
              <mc:Fallback>
                <p:oleObj name="Equation" r:id="rId8" imgW="3695400" imgH="7110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625" y="1543050"/>
                        <a:ext cx="5845175" cy="1123950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8635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>Example (Torus)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/>
              <a:t>The 2</a:t>
            </a:r>
            <a:r>
              <a:rPr lang="en-US" baseline="30000" dirty="0"/>
              <a:t>nd</a:t>
            </a:r>
            <a:r>
              <a:rPr lang="en-US" dirty="0"/>
              <a:t> partial derivatives are</a:t>
            </a:r>
            <a:r>
              <a:rPr lang="en-US" dirty="0" smtClean="0"/>
              <a:t>:</a:t>
            </a:r>
            <a:endParaRPr lang="en-US" dirty="0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764092"/>
              </p:ext>
            </p:extLst>
          </p:nvPr>
        </p:nvGraphicFramePr>
        <p:xfrm>
          <a:off x="6070600" y="1295400"/>
          <a:ext cx="24638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98" name="Equation" r:id="rId3" imgW="1778000" imgH="660400" progId="Equation.3">
                  <p:embed/>
                </p:oleObj>
              </mc:Choice>
              <mc:Fallback>
                <p:oleObj name="Equation" r:id="rId3" imgW="1778000" imgH="6604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0600" y="1295400"/>
                        <a:ext cx="246380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0137338"/>
              </p:ext>
            </p:extLst>
          </p:nvPr>
        </p:nvGraphicFramePr>
        <p:xfrm>
          <a:off x="784225" y="4694238"/>
          <a:ext cx="5378450" cy="1249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99" name="Equation" r:id="rId5" imgW="2946240" imgH="685800" progId="Equation.3">
                  <p:embed/>
                </p:oleObj>
              </mc:Choice>
              <mc:Fallback>
                <p:oleObj name="Equation" r:id="rId5" imgW="2946240" imgH="685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4225" y="4694238"/>
                        <a:ext cx="5378450" cy="1249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2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8698" y="4494508"/>
            <a:ext cx="2346702" cy="234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Rectangle 52"/>
          <p:cNvSpPr/>
          <p:nvPr/>
        </p:nvSpPr>
        <p:spPr>
          <a:xfrm>
            <a:off x="7291953" y="3124200"/>
            <a:ext cx="914400" cy="914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Straight Connector 53"/>
          <p:cNvCxnSpPr/>
          <p:nvPr/>
        </p:nvCxnSpPr>
        <p:spPr>
          <a:xfrm>
            <a:off x="7747459" y="2883932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>
            <a:off x="7025898" y="3569732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8305800" y="32766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57" name="TextBox 56"/>
          <p:cNvSpPr txBox="1"/>
          <p:nvPr/>
        </p:nvSpPr>
        <p:spPr>
          <a:xfrm>
            <a:off x="7690873" y="274320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58" name="Freeform 57"/>
          <p:cNvSpPr/>
          <p:nvPr/>
        </p:nvSpPr>
        <p:spPr>
          <a:xfrm>
            <a:off x="8016175" y="3487119"/>
            <a:ext cx="365825" cy="2440983"/>
          </a:xfrm>
          <a:custGeom>
            <a:avLst/>
            <a:gdLst>
              <a:gd name="connsiteX0" fmla="*/ 0 w 365825"/>
              <a:gd name="connsiteY0" fmla="*/ 0 h 1952787"/>
              <a:gd name="connsiteX1" fmla="*/ 364211 w 365825"/>
              <a:gd name="connsiteY1" fmla="*/ 883404 h 1952787"/>
              <a:gd name="connsiteX2" fmla="*/ 108488 w 365825"/>
              <a:gd name="connsiteY2" fmla="*/ 1952787 h 195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5825" h="1952787">
                <a:moveTo>
                  <a:pt x="0" y="0"/>
                </a:moveTo>
                <a:cubicBezTo>
                  <a:pt x="173065" y="278970"/>
                  <a:pt x="346130" y="557940"/>
                  <a:pt x="364211" y="883404"/>
                </a:cubicBezTo>
                <a:cubicBezTo>
                  <a:pt x="382292" y="1208869"/>
                  <a:pt x="245390" y="1580828"/>
                  <a:pt x="108488" y="1952787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5022986"/>
              </p:ext>
            </p:extLst>
          </p:nvPr>
        </p:nvGraphicFramePr>
        <p:xfrm>
          <a:off x="174625" y="1539875"/>
          <a:ext cx="5845175" cy="148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300" name="Equation" r:id="rId8" imgW="3695400" imgH="939600" progId="Equation.3">
                  <p:embed/>
                </p:oleObj>
              </mc:Choice>
              <mc:Fallback>
                <p:oleObj name="Equation" r:id="rId8" imgW="3695400" imgH="9396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625" y="1539875"/>
                        <a:ext cx="5845175" cy="14859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4951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>Example (Torus)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This gives:</a:t>
            </a:r>
            <a:endParaRPr lang="en-US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6262639"/>
              </p:ext>
            </p:extLst>
          </p:nvPr>
        </p:nvGraphicFramePr>
        <p:xfrm>
          <a:off x="1855788" y="5548313"/>
          <a:ext cx="3706812" cy="1157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312" name="Equation" r:id="rId3" imgW="2031840" imgH="634680" progId="Equation.3">
                  <p:embed/>
                </p:oleObj>
              </mc:Choice>
              <mc:Fallback>
                <p:oleObj name="Equation" r:id="rId3" imgW="2031840" imgH="634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5788" y="5548313"/>
                        <a:ext cx="3706812" cy="1157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764092"/>
              </p:ext>
            </p:extLst>
          </p:nvPr>
        </p:nvGraphicFramePr>
        <p:xfrm>
          <a:off x="6070600" y="1295400"/>
          <a:ext cx="24638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313" name="Equation" r:id="rId5" imgW="1778000" imgH="660400" progId="Equation.3">
                  <p:embed/>
                </p:oleObj>
              </mc:Choice>
              <mc:Fallback>
                <p:oleObj name="Equation" r:id="rId5" imgW="1778000" imgH="6604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0600" y="1295400"/>
                        <a:ext cx="246380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2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8698" y="4494508"/>
            <a:ext cx="2346702" cy="234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Rectangle 52"/>
          <p:cNvSpPr/>
          <p:nvPr/>
        </p:nvSpPr>
        <p:spPr>
          <a:xfrm>
            <a:off x="7291953" y="3124200"/>
            <a:ext cx="914400" cy="914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Straight Connector 53"/>
          <p:cNvCxnSpPr/>
          <p:nvPr/>
        </p:nvCxnSpPr>
        <p:spPr>
          <a:xfrm>
            <a:off x="7747459" y="2883932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>
            <a:off x="7025898" y="3569732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8305800" y="32766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57" name="TextBox 56"/>
          <p:cNvSpPr txBox="1"/>
          <p:nvPr/>
        </p:nvSpPr>
        <p:spPr>
          <a:xfrm>
            <a:off x="7690873" y="274320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58" name="Freeform 57"/>
          <p:cNvSpPr/>
          <p:nvPr/>
        </p:nvSpPr>
        <p:spPr>
          <a:xfrm>
            <a:off x="8016175" y="3487119"/>
            <a:ext cx="365825" cy="2440983"/>
          </a:xfrm>
          <a:custGeom>
            <a:avLst/>
            <a:gdLst>
              <a:gd name="connsiteX0" fmla="*/ 0 w 365825"/>
              <a:gd name="connsiteY0" fmla="*/ 0 h 1952787"/>
              <a:gd name="connsiteX1" fmla="*/ 364211 w 365825"/>
              <a:gd name="connsiteY1" fmla="*/ 883404 h 1952787"/>
              <a:gd name="connsiteX2" fmla="*/ 108488 w 365825"/>
              <a:gd name="connsiteY2" fmla="*/ 1952787 h 195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5825" h="1952787">
                <a:moveTo>
                  <a:pt x="0" y="0"/>
                </a:moveTo>
                <a:cubicBezTo>
                  <a:pt x="173065" y="278970"/>
                  <a:pt x="346130" y="557940"/>
                  <a:pt x="364211" y="883404"/>
                </a:cubicBezTo>
                <a:cubicBezTo>
                  <a:pt x="382292" y="1208869"/>
                  <a:pt x="245390" y="1580828"/>
                  <a:pt x="108488" y="1952787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356275"/>
              </p:ext>
            </p:extLst>
          </p:nvPr>
        </p:nvGraphicFramePr>
        <p:xfrm>
          <a:off x="107950" y="1531938"/>
          <a:ext cx="5905500" cy="259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314" name="Equation" r:id="rId8" imgW="3733560" imgH="1638000" progId="Equation.3">
                  <p:embed/>
                </p:oleObj>
              </mc:Choice>
              <mc:Fallback>
                <p:oleObj name="Equation" r:id="rId8" imgW="3733560" imgH="16380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" y="1531938"/>
                        <a:ext cx="5905500" cy="25908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58305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>Example (Torus)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And, for a point </a:t>
            </a:r>
            <a:r>
              <a:rPr lang="en-US" b="1" i="1" dirty="0" smtClean="0"/>
              <a:t>x</a:t>
            </a:r>
            <a:r>
              <a:rPr lang="en-US" dirty="0" smtClean="0"/>
              <a:t>(</a:t>
            </a:r>
            <a:r>
              <a:rPr lang="en-US" i="1" dirty="0" err="1" smtClean="0"/>
              <a:t>u</a:t>
            </a:r>
            <a:r>
              <a:rPr lang="en-US" dirty="0" err="1" smtClean="0"/>
              <a:t>,</a:t>
            </a:r>
            <a:r>
              <a:rPr lang="en-US" i="1" dirty="0" err="1" smtClean="0"/>
              <a:t>v</a:t>
            </a:r>
            <a:r>
              <a:rPr lang="en-US" dirty="0" smtClean="0"/>
              <a:t>) on the torus</a:t>
            </a:r>
            <a:br>
              <a:rPr lang="en-US" dirty="0" smtClean="0"/>
            </a:br>
            <a:r>
              <a:rPr lang="en-US" dirty="0" smtClean="0"/>
              <a:t>and for </a:t>
            </a:r>
            <a:r>
              <a:rPr lang="en-US" i="1" dirty="0" smtClean="0"/>
              <a:t>w</a:t>
            </a:r>
            <a:r>
              <a:rPr lang="en-US" dirty="0" smtClean="0"/>
              <a:t>=</a:t>
            </a:r>
            <a:r>
              <a:rPr lang="en-US" b="1" i="1" dirty="0" smtClean="0"/>
              <a:t> </a:t>
            </a:r>
            <a:r>
              <a:rPr lang="en-US" dirty="0" smtClean="0"/>
              <a:t>(0,1), the curvature at</a:t>
            </a:r>
            <a:br>
              <a:rPr lang="en-US" dirty="0" smtClean="0"/>
            </a:br>
            <a:r>
              <a:rPr lang="en-US" b="1" i="1" dirty="0" smtClean="0"/>
              <a:t>x</a:t>
            </a:r>
            <a:r>
              <a:rPr lang="en-US" dirty="0" smtClean="0"/>
              <a:t>(</a:t>
            </a:r>
            <a:r>
              <a:rPr lang="en-US" i="1" dirty="0" err="1" smtClean="0"/>
              <a:t>u</a:t>
            </a:r>
            <a:r>
              <a:rPr lang="en-US" dirty="0" err="1" smtClean="0"/>
              <a:t>,</a:t>
            </a:r>
            <a:r>
              <a:rPr lang="en-US" i="1" dirty="0" err="1" smtClean="0"/>
              <a:t>v</a:t>
            </a:r>
            <a:r>
              <a:rPr lang="en-US" dirty="0" smtClean="0"/>
              <a:t>) in the direction </a:t>
            </a:r>
            <a:r>
              <a:rPr lang="en-US" b="1" i="1" dirty="0" err="1" smtClean="0"/>
              <a:t>J</a:t>
            </a:r>
            <a:r>
              <a:rPr lang="en-US" i="1" dirty="0" err="1" smtClean="0"/>
              <a:t>w</a:t>
            </a:r>
            <a:r>
              <a:rPr lang="en-US" dirty="0" smtClean="0"/>
              <a:t> is:</a:t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0501326"/>
              </p:ext>
            </p:extLst>
          </p:nvPr>
        </p:nvGraphicFramePr>
        <p:xfrm>
          <a:off x="284163" y="1447800"/>
          <a:ext cx="5583237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326" name="Equation" r:id="rId3" imgW="3530520" imgH="241200" progId="Equation.3">
                  <p:embed/>
                </p:oleObj>
              </mc:Choice>
              <mc:Fallback>
                <p:oleObj name="Equation" r:id="rId3" imgW="35305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163" y="1447800"/>
                        <a:ext cx="5583237" cy="3810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1870977"/>
              </p:ext>
            </p:extLst>
          </p:nvPr>
        </p:nvGraphicFramePr>
        <p:xfrm>
          <a:off x="1360488" y="2012950"/>
          <a:ext cx="5578475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327" name="Equation" r:id="rId5" imgW="4025880" imgH="660240" progId="Equation.3">
                  <p:embed/>
                </p:oleObj>
              </mc:Choice>
              <mc:Fallback>
                <p:oleObj name="Equation" r:id="rId5" imgW="4025880" imgH="660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0488" y="2012950"/>
                        <a:ext cx="5578475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0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8698" y="4494508"/>
            <a:ext cx="2346702" cy="234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Rectangle 50"/>
          <p:cNvSpPr/>
          <p:nvPr/>
        </p:nvSpPr>
        <p:spPr>
          <a:xfrm>
            <a:off x="7291953" y="3124200"/>
            <a:ext cx="914400" cy="914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" name="Straight Connector 51"/>
          <p:cNvCxnSpPr/>
          <p:nvPr/>
        </p:nvCxnSpPr>
        <p:spPr>
          <a:xfrm>
            <a:off x="7747459" y="2883932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H="1">
            <a:off x="7025898" y="3569732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8305800" y="32766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55" name="TextBox 54"/>
          <p:cNvSpPr txBox="1"/>
          <p:nvPr/>
        </p:nvSpPr>
        <p:spPr>
          <a:xfrm>
            <a:off x="7690873" y="274320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56" name="Freeform 55"/>
          <p:cNvSpPr/>
          <p:nvPr/>
        </p:nvSpPr>
        <p:spPr>
          <a:xfrm>
            <a:off x="8016175" y="3487119"/>
            <a:ext cx="365825" cy="2440983"/>
          </a:xfrm>
          <a:custGeom>
            <a:avLst/>
            <a:gdLst>
              <a:gd name="connsiteX0" fmla="*/ 0 w 365825"/>
              <a:gd name="connsiteY0" fmla="*/ 0 h 1952787"/>
              <a:gd name="connsiteX1" fmla="*/ 364211 w 365825"/>
              <a:gd name="connsiteY1" fmla="*/ 883404 h 1952787"/>
              <a:gd name="connsiteX2" fmla="*/ 108488 w 365825"/>
              <a:gd name="connsiteY2" fmla="*/ 1952787 h 195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5825" h="1952787">
                <a:moveTo>
                  <a:pt x="0" y="0"/>
                </a:moveTo>
                <a:cubicBezTo>
                  <a:pt x="173065" y="278970"/>
                  <a:pt x="346130" y="557940"/>
                  <a:pt x="364211" y="883404"/>
                </a:cubicBezTo>
                <a:cubicBezTo>
                  <a:pt x="382292" y="1208869"/>
                  <a:pt x="245390" y="1580828"/>
                  <a:pt x="108488" y="1952787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/>
          <p:cNvSpPr txBox="1"/>
          <p:nvPr/>
        </p:nvSpPr>
        <p:spPr>
          <a:xfrm>
            <a:off x="7214234" y="3623846"/>
            <a:ext cx="5581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(</a:t>
            </a:r>
            <a:r>
              <a:rPr lang="en-US" sz="1600" i="1" dirty="0" err="1" smtClean="0"/>
              <a:t>u</a:t>
            </a:r>
            <a:r>
              <a:rPr lang="en-US" sz="1600" dirty="0" err="1" smtClean="0"/>
              <a:t>,</a:t>
            </a:r>
            <a:r>
              <a:rPr lang="en-US" sz="1600" i="1" dirty="0" err="1" smtClean="0"/>
              <a:t>v</a:t>
            </a:r>
            <a:r>
              <a:rPr lang="en-US" sz="1600" dirty="0"/>
              <a:t>)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rot="-5400000">
            <a:off x="7361049" y="3565257"/>
            <a:ext cx="228600" cy="0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-5400000">
            <a:off x="6980049" y="5930037"/>
            <a:ext cx="228600" cy="0"/>
          </a:xfrm>
          <a:prstGeom prst="straightConnector1">
            <a:avLst/>
          </a:prstGeom>
          <a:ln w="2540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Arc 18"/>
          <p:cNvSpPr>
            <a:spLocks noChangeAspect="1"/>
          </p:cNvSpPr>
          <p:nvPr/>
        </p:nvSpPr>
        <p:spPr>
          <a:xfrm>
            <a:off x="7086728" y="5623560"/>
            <a:ext cx="533272" cy="853440"/>
          </a:xfrm>
          <a:prstGeom prst="arc">
            <a:avLst>
              <a:gd name="adj1" fmla="val 5458435"/>
              <a:gd name="adj2" fmla="val 16755052"/>
            </a:avLst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6594063"/>
              </p:ext>
            </p:extLst>
          </p:nvPr>
        </p:nvGraphicFramePr>
        <p:xfrm>
          <a:off x="1962150" y="5399088"/>
          <a:ext cx="3313113" cy="833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328" name="Equation" r:id="rId8" imgW="1815840" imgH="457200" progId="Equation.3">
                  <p:embed/>
                </p:oleObj>
              </mc:Choice>
              <mc:Fallback>
                <p:oleObj name="Equation" r:id="rId8" imgW="1815840" imgH="4572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2150" y="5399088"/>
                        <a:ext cx="3313113" cy="833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8238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>Example (Torus)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Thus, for a point </a:t>
            </a:r>
            <a:r>
              <a:rPr lang="en-US" b="1" i="1" dirty="0" smtClean="0"/>
              <a:t>x</a:t>
            </a:r>
            <a:r>
              <a:rPr lang="en-US" dirty="0" smtClean="0"/>
              <a:t>(</a:t>
            </a:r>
            <a:r>
              <a:rPr lang="en-US" i="1" dirty="0" err="1" smtClean="0"/>
              <a:t>u</a:t>
            </a:r>
            <a:r>
              <a:rPr lang="en-US" dirty="0" err="1" smtClean="0"/>
              <a:t>,</a:t>
            </a:r>
            <a:r>
              <a:rPr lang="en-US" i="1" dirty="0" err="1" smtClean="0"/>
              <a:t>v</a:t>
            </a:r>
            <a:r>
              <a:rPr lang="en-US" dirty="0" smtClean="0"/>
              <a:t>) on the torus</a:t>
            </a:r>
            <a:br>
              <a:rPr lang="en-US" dirty="0" smtClean="0"/>
            </a:br>
            <a:r>
              <a:rPr lang="en-US" dirty="0" smtClean="0"/>
              <a:t>and for </a:t>
            </a:r>
            <a:r>
              <a:rPr lang="en-US" i="1" dirty="0" smtClean="0"/>
              <a:t>w</a:t>
            </a:r>
            <a:r>
              <a:rPr lang="en-US" dirty="0" smtClean="0"/>
              <a:t>=</a:t>
            </a:r>
            <a:r>
              <a:rPr lang="en-US" b="1" i="1" dirty="0" smtClean="0"/>
              <a:t> </a:t>
            </a:r>
            <a:r>
              <a:rPr lang="en-US" dirty="0" smtClean="0"/>
              <a:t>(1,0), the curvature at</a:t>
            </a:r>
            <a:br>
              <a:rPr lang="en-US" dirty="0" smtClean="0"/>
            </a:br>
            <a:r>
              <a:rPr lang="en-US" b="1" i="1" dirty="0" smtClean="0"/>
              <a:t>x</a:t>
            </a:r>
            <a:r>
              <a:rPr lang="en-US" dirty="0" smtClean="0"/>
              <a:t>(</a:t>
            </a:r>
            <a:r>
              <a:rPr lang="en-US" i="1" dirty="0" err="1" smtClean="0"/>
              <a:t>u</a:t>
            </a:r>
            <a:r>
              <a:rPr lang="en-US" dirty="0" err="1" smtClean="0"/>
              <a:t>,</a:t>
            </a:r>
            <a:r>
              <a:rPr lang="en-US" i="1" dirty="0" err="1" smtClean="0"/>
              <a:t>v</a:t>
            </a:r>
            <a:r>
              <a:rPr lang="en-US" dirty="0" smtClean="0"/>
              <a:t>) in the direction </a:t>
            </a:r>
            <a:r>
              <a:rPr lang="en-US" b="1" i="1" dirty="0" err="1" smtClean="0"/>
              <a:t>J</a:t>
            </a:r>
            <a:r>
              <a:rPr lang="en-US" i="1" dirty="0" err="1" smtClean="0"/>
              <a:t>w</a:t>
            </a:r>
            <a:r>
              <a:rPr lang="en-US" dirty="0" smtClean="0"/>
              <a:t> is:</a:t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8554408"/>
              </p:ext>
            </p:extLst>
          </p:nvPr>
        </p:nvGraphicFramePr>
        <p:xfrm>
          <a:off x="284163" y="1447800"/>
          <a:ext cx="5583237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308" name="Equation" r:id="rId3" imgW="3530520" imgH="241200" progId="Equation.3">
                  <p:embed/>
                </p:oleObj>
              </mc:Choice>
              <mc:Fallback>
                <p:oleObj name="Equation" r:id="rId3" imgW="3530520" imgH="24120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163" y="1447800"/>
                        <a:ext cx="5583237" cy="3810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0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8698" y="4494508"/>
            <a:ext cx="2346702" cy="234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Rectangle 50"/>
          <p:cNvSpPr/>
          <p:nvPr/>
        </p:nvSpPr>
        <p:spPr>
          <a:xfrm>
            <a:off x="7291953" y="3124200"/>
            <a:ext cx="914400" cy="914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" name="Straight Connector 51"/>
          <p:cNvCxnSpPr/>
          <p:nvPr/>
        </p:nvCxnSpPr>
        <p:spPr>
          <a:xfrm>
            <a:off x="7747459" y="2883932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H="1">
            <a:off x="7025898" y="3569732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8305800" y="32766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55" name="TextBox 54"/>
          <p:cNvSpPr txBox="1"/>
          <p:nvPr/>
        </p:nvSpPr>
        <p:spPr>
          <a:xfrm>
            <a:off x="7690873" y="274320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56" name="Freeform 55"/>
          <p:cNvSpPr/>
          <p:nvPr/>
        </p:nvSpPr>
        <p:spPr>
          <a:xfrm>
            <a:off x="8016175" y="3487119"/>
            <a:ext cx="365825" cy="2440983"/>
          </a:xfrm>
          <a:custGeom>
            <a:avLst/>
            <a:gdLst>
              <a:gd name="connsiteX0" fmla="*/ 0 w 365825"/>
              <a:gd name="connsiteY0" fmla="*/ 0 h 1952787"/>
              <a:gd name="connsiteX1" fmla="*/ 364211 w 365825"/>
              <a:gd name="connsiteY1" fmla="*/ 883404 h 1952787"/>
              <a:gd name="connsiteX2" fmla="*/ 108488 w 365825"/>
              <a:gd name="connsiteY2" fmla="*/ 1952787 h 195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5825" h="1952787">
                <a:moveTo>
                  <a:pt x="0" y="0"/>
                </a:moveTo>
                <a:cubicBezTo>
                  <a:pt x="173065" y="278970"/>
                  <a:pt x="346130" y="557940"/>
                  <a:pt x="364211" y="883404"/>
                </a:cubicBezTo>
                <a:cubicBezTo>
                  <a:pt x="382292" y="1208869"/>
                  <a:pt x="245390" y="1580828"/>
                  <a:pt x="108488" y="1952787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7475349" y="3680847"/>
            <a:ext cx="228600" cy="0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7214234" y="3623846"/>
            <a:ext cx="5581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(</a:t>
            </a:r>
            <a:r>
              <a:rPr lang="en-US" sz="1600" i="1" dirty="0" err="1" smtClean="0"/>
              <a:t>u</a:t>
            </a:r>
            <a:r>
              <a:rPr lang="en-US" sz="1600" dirty="0" err="1" smtClean="0"/>
              <a:t>,</a:t>
            </a:r>
            <a:r>
              <a:rPr lang="en-US" sz="1600" i="1" dirty="0" err="1" smtClean="0"/>
              <a:t>v</a:t>
            </a:r>
            <a:r>
              <a:rPr lang="en-US" sz="1600" dirty="0"/>
              <a:t>)</a:t>
            </a:r>
          </a:p>
        </p:txBody>
      </p:sp>
      <p:sp>
        <p:nvSpPr>
          <p:cNvPr id="70" name="Arc 69"/>
          <p:cNvSpPr>
            <a:spLocks noChangeAspect="1"/>
          </p:cNvSpPr>
          <p:nvPr/>
        </p:nvSpPr>
        <p:spPr>
          <a:xfrm rot="-5400000">
            <a:off x="7299734" y="4593989"/>
            <a:ext cx="876945" cy="2201986"/>
          </a:xfrm>
          <a:prstGeom prst="arc">
            <a:avLst>
              <a:gd name="adj1" fmla="val 5458435"/>
              <a:gd name="adj2" fmla="val 16188126"/>
            </a:avLst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1" name="Straight Arrow Connector 70"/>
          <p:cNvCxnSpPr/>
          <p:nvPr/>
        </p:nvCxnSpPr>
        <p:spPr>
          <a:xfrm rot="780000">
            <a:off x="7080587" y="6068403"/>
            <a:ext cx="228600" cy="0"/>
          </a:xfrm>
          <a:prstGeom prst="straightConnector1">
            <a:avLst/>
          </a:prstGeom>
          <a:ln w="2540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0338841"/>
              </p:ext>
            </p:extLst>
          </p:nvPr>
        </p:nvGraphicFramePr>
        <p:xfrm>
          <a:off x="1395413" y="5399088"/>
          <a:ext cx="4448175" cy="833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309" name="Equation" r:id="rId6" imgW="2438280" imgH="457200" progId="Equation.3">
                  <p:embed/>
                </p:oleObj>
              </mc:Choice>
              <mc:Fallback>
                <p:oleObj name="Equation" r:id="rId6" imgW="2438280" imgH="4572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5413" y="5399088"/>
                        <a:ext cx="4448175" cy="833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1870977"/>
              </p:ext>
            </p:extLst>
          </p:nvPr>
        </p:nvGraphicFramePr>
        <p:xfrm>
          <a:off x="1360488" y="2012950"/>
          <a:ext cx="5578475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310" name="Equation" r:id="rId8" imgW="4025880" imgH="660240" progId="Equation.3">
                  <p:embed/>
                </p:oleObj>
              </mc:Choice>
              <mc:Fallback>
                <p:oleObj name="Equation" r:id="rId8" imgW="4025880" imgH="6602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0488" y="2012950"/>
                        <a:ext cx="5578475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6156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>Example (Torus)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Taking the trace and determinant: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6012580"/>
              </p:ext>
            </p:extLst>
          </p:nvPr>
        </p:nvGraphicFramePr>
        <p:xfrm>
          <a:off x="1430338" y="4152900"/>
          <a:ext cx="4073525" cy="179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590" name="Equation" r:id="rId3" imgW="2019240" imgH="888840" progId="Equation.3">
                  <p:embed/>
                </p:oleObj>
              </mc:Choice>
              <mc:Fallback>
                <p:oleObj name="Equation" r:id="rId3" imgW="2019240" imgH="888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0338" y="4152900"/>
                        <a:ext cx="4073525" cy="17907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9652889"/>
              </p:ext>
            </p:extLst>
          </p:nvPr>
        </p:nvGraphicFramePr>
        <p:xfrm>
          <a:off x="284163" y="1447800"/>
          <a:ext cx="5583237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591" name="Equation" r:id="rId5" imgW="3530520" imgH="241200" progId="Equation.3">
                  <p:embed/>
                </p:oleObj>
              </mc:Choice>
              <mc:Fallback>
                <p:oleObj name="Equation" r:id="rId5" imgW="35305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163" y="1447800"/>
                        <a:ext cx="5583237" cy="3810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4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8698" y="4494508"/>
            <a:ext cx="2346702" cy="234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Rectangle 25"/>
          <p:cNvSpPr/>
          <p:nvPr/>
        </p:nvSpPr>
        <p:spPr>
          <a:xfrm>
            <a:off x="7291953" y="3124200"/>
            <a:ext cx="914400" cy="914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7747459" y="2883932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7025898" y="3569732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8305800" y="32766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32" name="TextBox 31"/>
          <p:cNvSpPr txBox="1"/>
          <p:nvPr/>
        </p:nvSpPr>
        <p:spPr>
          <a:xfrm>
            <a:off x="7690873" y="274320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33" name="Freeform 32"/>
          <p:cNvSpPr/>
          <p:nvPr/>
        </p:nvSpPr>
        <p:spPr>
          <a:xfrm>
            <a:off x="8016175" y="3487119"/>
            <a:ext cx="365825" cy="2440983"/>
          </a:xfrm>
          <a:custGeom>
            <a:avLst/>
            <a:gdLst>
              <a:gd name="connsiteX0" fmla="*/ 0 w 365825"/>
              <a:gd name="connsiteY0" fmla="*/ 0 h 1952787"/>
              <a:gd name="connsiteX1" fmla="*/ 364211 w 365825"/>
              <a:gd name="connsiteY1" fmla="*/ 883404 h 1952787"/>
              <a:gd name="connsiteX2" fmla="*/ 108488 w 365825"/>
              <a:gd name="connsiteY2" fmla="*/ 1952787 h 195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5825" h="1952787">
                <a:moveTo>
                  <a:pt x="0" y="0"/>
                </a:moveTo>
                <a:cubicBezTo>
                  <a:pt x="173065" y="278970"/>
                  <a:pt x="346130" y="557940"/>
                  <a:pt x="364211" y="883404"/>
                </a:cubicBezTo>
                <a:cubicBezTo>
                  <a:pt x="382292" y="1208869"/>
                  <a:pt x="245390" y="1580828"/>
                  <a:pt x="108488" y="1952787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1870977"/>
              </p:ext>
            </p:extLst>
          </p:nvPr>
        </p:nvGraphicFramePr>
        <p:xfrm>
          <a:off x="1360488" y="2012950"/>
          <a:ext cx="5578475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592" name="Equation" r:id="rId8" imgW="4025880" imgH="660240" progId="Equation.3">
                  <p:embed/>
                </p:oleObj>
              </mc:Choice>
              <mc:Fallback>
                <p:oleObj name="Equation" r:id="rId8" imgW="4025880" imgH="6602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0488" y="2012950"/>
                        <a:ext cx="5578475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3044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Curves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u="sng" dirty="0" smtClean="0"/>
              <a:t>Note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If </a:t>
            </a:r>
            <a:r>
              <a:rPr lang="en-US" b="1" i="1" dirty="0" smtClean="0"/>
              <a:t>x</a:t>
            </a:r>
            <a:r>
              <a:rPr lang="en-US" dirty="0"/>
              <a:t> </a:t>
            </a:r>
            <a:r>
              <a:rPr lang="en-US" dirty="0" smtClean="0"/>
              <a:t>is parameterized by arc-length, then </a:t>
            </a:r>
            <a:r>
              <a:rPr lang="en-US" dirty="0">
                <a:sym typeface="Symbol"/>
              </a:rPr>
              <a:t></a:t>
            </a:r>
            <a:r>
              <a:rPr lang="en-US" i="1" dirty="0" smtClean="0">
                <a:sym typeface="Symbol"/>
              </a:rPr>
              <a:t>s=</a:t>
            </a:r>
            <a:r>
              <a:rPr lang="en-US" dirty="0" smtClean="0">
                <a:sym typeface="Symbol"/>
              </a:rPr>
              <a:t></a:t>
            </a:r>
            <a:r>
              <a:rPr lang="en-US" i="1" dirty="0" smtClean="0">
                <a:sym typeface="Symbol"/>
              </a:rPr>
              <a:t>u</a:t>
            </a:r>
            <a:r>
              <a:rPr lang="en-US" dirty="0" smtClean="0">
                <a:sym typeface="Symbol"/>
              </a:rPr>
              <a:t> so the curvature becomes:</a:t>
            </a:r>
          </a:p>
          <a:p>
            <a:pPr marL="0" indent="0">
              <a:buNone/>
            </a:pPr>
            <a:endParaRPr lang="en-US" dirty="0">
              <a:sym typeface="Symbol"/>
            </a:endParaRPr>
          </a:p>
          <a:p>
            <a:pPr marL="0" indent="0">
              <a:buNone/>
            </a:pPr>
            <a:endParaRPr lang="en-US" dirty="0" smtClean="0">
              <a:sym typeface="Symbol"/>
            </a:endParaRP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Otherwise, we have </a:t>
            </a:r>
            <a:r>
              <a:rPr lang="en-US" dirty="0">
                <a:sym typeface="Symbol"/>
              </a:rPr>
              <a:t></a:t>
            </a:r>
            <a:r>
              <a:rPr lang="en-US" i="1" dirty="0" smtClean="0">
                <a:sym typeface="Symbol"/>
              </a:rPr>
              <a:t>s</a:t>
            </a:r>
            <a:r>
              <a:rPr lang="en-US" dirty="0" smtClean="0">
                <a:sym typeface="Symbol"/>
              </a:rPr>
              <a:t>/</a:t>
            </a:r>
            <a:r>
              <a:rPr lang="en-US" i="1" dirty="0" smtClean="0">
                <a:sym typeface="Symbol"/>
              </a:rPr>
              <a:t>u</a:t>
            </a:r>
            <a:r>
              <a:rPr lang="en-US" dirty="0" smtClean="0">
                <a:sym typeface="Symbol"/>
              </a:rPr>
              <a:t>=|</a:t>
            </a:r>
            <a:r>
              <a:rPr lang="en-US" b="1" i="1" dirty="0" smtClean="0">
                <a:sym typeface="Symbol"/>
              </a:rPr>
              <a:t>x</a:t>
            </a:r>
            <a:r>
              <a:rPr lang="en-US" i="1" dirty="0" smtClean="0"/>
              <a:t>'</a:t>
            </a:r>
            <a:r>
              <a:rPr lang="en-US" dirty="0" smtClean="0">
                <a:sym typeface="Symbol"/>
              </a:rPr>
              <a:t>(u)|, so that:</a:t>
            </a:r>
            <a:endParaRPr lang="en-US" dirty="0">
              <a:sym typeface="Symbol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733020"/>
              </p:ext>
            </p:extLst>
          </p:nvPr>
        </p:nvGraphicFramePr>
        <p:xfrm>
          <a:off x="436563" y="5565775"/>
          <a:ext cx="7912100" cy="846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525" name="Equation" r:id="rId3" imgW="4381200" imgH="469800" progId="Equation.3">
                  <p:embed/>
                </p:oleObj>
              </mc:Choice>
              <mc:Fallback>
                <p:oleObj name="Equation" r:id="rId3" imgW="4381200" imgH="4698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6563" y="5565775"/>
                        <a:ext cx="7912100" cy="846138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0399311"/>
              </p:ext>
            </p:extLst>
          </p:nvPr>
        </p:nvGraphicFramePr>
        <p:xfrm>
          <a:off x="2381250" y="1447800"/>
          <a:ext cx="4059238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526" name="Equation" r:id="rId5" imgW="2247900" imgH="431800" progId="Equation.3">
                  <p:embed/>
                </p:oleObj>
              </mc:Choice>
              <mc:Fallback>
                <p:oleObj name="Equation" r:id="rId5" imgW="2247900" imgH="4318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1250" y="1447800"/>
                        <a:ext cx="4059238" cy="7778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8707371"/>
              </p:ext>
            </p:extLst>
          </p:nvPr>
        </p:nvGraphicFramePr>
        <p:xfrm>
          <a:off x="1565275" y="3733800"/>
          <a:ext cx="5986463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527" name="Equation" r:id="rId7" imgW="3314520" imgH="431640" progId="Equation.3">
                  <p:embed/>
                </p:oleObj>
              </mc:Choice>
              <mc:Fallback>
                <p:oleObj name="Equation" r:id="rId7" imgW="3314520" imgH="4316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5275" y="3733800"/>
                        <a:ext cx="5986463" cy="7778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6506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Note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Though when we talk about a parameterization  </a:t>
            </a:r>
            <a:r>
              <a:rPr lang="en-US" b="1" i="1" dirty="0"/>
              <a:t>x</a:t>
            </a:r>
            <a:r>
              <a:rPr lang="en-US" dirty="0"/>
              <a:t>:</a:t>
            </a:r>
            <a:r>
              <a:rPr lang="en-US" dirty="0">
                <a:sym typeface="Symbol"/>
              </a:rPr>
              <a:t></a:t>
            </a:r>
            <a:r>
              <a:rPr lang="en-US" i="1" dirty="0">
                <a:sym typeface="Symbol"/>
              </a:rPr>
              <a:t>S</a:t>
            </a:r>
            <a:r>
              <a:rPr lang="en-US" dirty="0">
                <a:sym typeface="Symbol"/>
              </a:rPr>
              <a:t></a:t>
            </a:r>
            <a:r>
              <a:rPr lang="en-US" b="1" i="1" dirty="0">
                <a:sym typeface="Symbol"/>
              </a:rPr>
              <a:t>R</a:t>
            </a:r>
            <a:r>
              <a:rPr lang="en-US" baseline="30000" dirty="0">
                <a:sym typeface="Symbol"/>
              </a:rPr>
              <a:t>3</a:t>
            </a:r>
            <a:r>
              <a:rPr lang="en-US" dirty="0">
                <a:sym typeface="Symbol"/>
              </a:rPr>
              <a:t>,</a:t>
            </a:r>
            <a:r>
              <a:rPr lang="en-US" dirty="0" smtClean="0"/>
              <a:t> we compute the first/second</a:t>
            </a:r>
            <a:br>
              <a:rPr lang="en-US" dirty="0" smtClean="0"/>
            </a:br>
            <a:r>
              <a:rPr lang="en-US" dirty="0" smtClean="0"/>
              <a:t>fundamental forms using the map </a:t>
            </a:r>
            <a:r>
              <a:rPr lang="en-US" b="1" i="1" dirty="0" smtClean="0"/>
              <a:t>x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these forms allows us to compute</a:t>
            </a:r>
            <a:br>
              <a:rPr lang="en-US" dirty="0" smtClean="0"/>
            </a:br>
            <a:r>
              <a:rPr lang="en-US" dirty="0" smtClean="0"/>
              <a:t>distances, angles, areas, and curvatures</a:t>
            </a:r>
            <a:br>
              <a:rPr lang="en-US" dirty="0" smtClean="0"/>
            </a:br>
            <a:r>
              <a:rPr lang="en-US" dirty="0" smtClean="0"/>
              <a:t>over the parameterization domain.</a:t>
            </a:r>
            <a:endParaRPr lang="en-US" i="1" dirty="0"/>
          </a:p>
        </p:txBody>
      </p:sp>
      <p:pic>
        <p:nvPicPr>
          <p:cNvPr id="45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298" y="4526796"/>
            <a:ext cx="2346702" cy="234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Rectangle 45"/>
          <p:cNvSpPr/>
          <p:nvPr/>
        </p:nvSpPr>
        <p:spPr>
          <a:xfrm>
            <a:off x="7513449" y="3364468"/>
            <a:ext cx="914400" cy="914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Straight Connector 46"/>
          <p:cNvCxnSpPr/>
          <p:nvPr/>
        </p:nvCxnSpPr>
        <p:spPr>
          <a:xfrm>
            <a:off x="7968955" y="3124200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7247394" y="38100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8527296" y="351686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50" name="TextBox 49"/>
          <p:cNvSpPr txBox="1"/>
          <p:nvPr/>
        </p:nvSpPr>
        <p:spPr>
          <a:xfrm>
            <a:off x="7912369" y="2983468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51" name="Freeform 50"/>
          <p:cNvSpPr/>
          <p:nvPr/>
        </p:nvSpPr>
        <p:spPr>
          <a:xfrm>
            <a:off x="8237671" y="3655017"/>
            <a:ext cx="365825" cy="2440983"/>
          </a:xfrm>
          <a:custGeom>
            <a:avLst/>
            <a:gdLst>
              <a:gd name="connsiteX0" fmla="*/ 0 w 365825"/>
              <a:gd name="connsiteY0" fmla="*/ 0 h 1952787"/>
              <a:gd name="connsiteX1" fmla="*/ 364211 w 365825"/>
              <a:gd name="connsiteY1" fmla="*/ 883404 h 1952787"/>
              <a:gd name="connsiteX2" fmla="*/ 108488 w 365825"/>
              <a:gd name="connsiteY2" fmla="*/ 1952787 h 195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5825" h="1952787">
                <a:moveTo>
                  <a:pt x="0" y="0"/>
                </a:moveTo>
                <a:cubicBezTo>
                  <a:pt x="173065" y="278970"/>
                  <a:pt x="346130" y="557940"/>
                  <a:pt x="364211" y="883404"/>
                </a:cubicBezTo>
                <a:cubicBezTo>
                  <a:pt x="382292" y="1208869"/>
                  <a:pt x="245390" y="1580828"/>
                  <a:pt x="108488" y="1952787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7536696" y="3429000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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7612896" y="5955268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S</a:t>
            </a:r>
            <a:endParaRPr lang="en-US" i="1" dirty="0"/>
          </a:p>
        </p:txBody>
      </p:sp>
      <p:sp>
        <p:nvSpPr>
          <p:cNvPr id="54" name="TextBox 53"/>
          <p:cNvSpPr txBox="1"/>
          <p:nvPr/>
        </p:nvSpPr>
        <p:spPr>
          <a:xfrm>
            <a:off x="8541632" y="4648200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ym typeface="Symbol"/>
              </a:rPr>
              <a:t>x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77439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Gradients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Similarly, when we talk about functions defined on the surface, we will actually work with functions defined over the parameter</a:t>
            </a:r>
            <a:br>
              <a:rPr lang="en-US" dirty="0" smtClean="0"/>
            </a:br>
            <a:r>
              <a:rPr lang="en-US" dirty="0" smtClean="0"/>
              <a:t>domain, </a:t>
            </a:r>
            <a:r>
              <a:rPr lang="en-US" i="1" dirty="0" smtClean="0"/>
              <a:t>f</a:t>
            </a:r>
            <a:r>
              <a:rPr lang="en-US" dirty="0" smtClean="0"/>
              <a:t>:</a:t>
            </a:r>
            <a:r>
              <a:rPr lang="en-US" dirty="0" smtClean="0">
                <a:sym typeface="Symbol"/>
              </a:rPr>
              <a:t></a:t>
            </a:r>
            <a:r>
              <a:rPr lang="en-US" b="1" i="1" dirty="0" smtClean="0">
                <a:sym typeface="Symbol"/>
              </a:rPr>
              <a:t>R</a:t>
            </a:r>
            <a:r>
              <a:rPr lang="en-US" dirty="0" smtClean="0">
                <a:sym typeface="Symbol"/>
              </a:rPr>
              <a:t>.</a:t>
            </a:r>
            <a:endParaRPr lang="en-US" dirty="0"/>
          </a:p>
        </p:txBody>
      </p:sp>
      <p:pic>
        <p:nvPicPr>
          <p:cNvPr id="45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298" y="4526796"/>
            <a:ext cx="2346702" cy="234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Rectangle 45"/>
          <p:cNvSpPr/>
          <p:nvPr/>
        </p:nvSpPr>
        <p:spPr>
          <a:xfrm>
            <a:off x="7513449" y="3364468"/>
            <a:ext cx="914400" cy="914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Straight Connector 46"/>
          <p:cNvCxnSpPr/>
          <p:nvPr/>
        </p:nvCxnSpPr>
        <p:spPr>
          <a:xfrm>
            <a:off x="7968955" y="3124200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7247394" y="38100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8527296" y="351686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50" name="TextBox 49"/>
          <p:cNvSpPr txBox="1"/>
          <p:nvPr/>
        </p:nvSpPr>
        <p:spPr>
          <a:xfrm>
            <a:off x="7912369" y="2983468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51" name="Freeform 50"/>
          <p:cNvSpPr/>
          <p:nvPr/>
        </p:nvSpPr>
        <p:spPr>
          <a:xfrm>
            <a:off x="8237671" y="3655017"/>
            <a:ext cx="365825" cy="2440983"/>
          </a:xfrm>
          <a:custGeom>
            <a:avLst/>
            <a:gdLst>
              <a:gd name="connsiteX0" fmla="*/ 0 w 365825"/>
              <a:gd name="connsiteY0" fmla="*/ 0 h 1952787"/>
              <a:gd name="connsiteX1" fmla="*/ 364211 w 365825"/>
              <a:gd name="connsiteY1" fmla="*/ 883404 h 1952787"/>
              <a:gd name="connsiteX2" fmla="*/ 108488 w 365825"/>
              <a:gd name="connsiteY2" fmla="*/ 1952787 h 195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5825" h="1952787">
                <a:moveTo>
                  <a:pt x="0" y="0"/>
                </a:moveTo>
                <a:cubicBezTo>
                  <a:pt x="173065" y="278970"/>
                  <a:pt x="346130" y="557940"/>
                  <a:pt x="364211" y="883404"/>
                </a:cubicBezTo>
                <a:cubicBezTo>
                  <a:pt x="382292" y="1208869"/>
                  <a:pt x="245390" y="1580828"/>
                  <a:pt x="108488" y="1952787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7536696" y="3429000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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7612896" y="5955268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S</a:t>
            </a:r>
            <a:endParaRPr lang="en-US" i="1" dirty="0"/>
          </a:p>
        </p:txBody>
      </p:sp>
      <p:sp>
        <p:nvSpPr>
          <p:cNvPr id="54" name="TextBox 53"/>
          <p:cNvSpPr txBox="1"/>
          <p:nvPr/>
        </p:nvSpPr>
        <p:spPr>
          <a:xfrm>
            <a:off x="8541632" y="4648200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ym typeface="Symbol"/>
              </a:rPr>
              <a:t>x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983330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Gradients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Similarly, when we talk about functions defined on the surface, we will actually work with functions defined over the parameter</a:t>
            </a:r>
            <a:br>
              <a:rPr lang="en-US" dirty="0" smtClean="0"/>
            </a:br>
            <a:r>
              <a:rPr lang="en-US" dirty="0" smtClean="0"/>
              <a:t>domain, </a:t>
            </a:r>
            <a:r>
              <a:rPr lang="en-US" i="1" dirty="0" smtClean="0"/>
              <a:t>f</a:t>
            </a:r>
            <a:r>
              <a:rPr lang="en-US" dirty="0" smtClean="0"/>
              <a:t>:</a:t>
            </a:r>
            <a:r>
              <a:rPr lang="en-US" dirty="0" smtClean="0">
                <a:sym typeface="Symbol"/>
              </a:rPr>
              <a:t></a:t>
            </a:r>
            <a:r>
              <a:rPr lang="en-US" b="1" i="1" dirty="0" smtClean="0">
                <a:sym typeface="Symbol"/>
              </a:rPr>
              <a:t>R</a:t>
            </a:r>
            <a:r>
              <a:rPr lang="en-US" dirty="0" smtClean="0">
                <a:sym typeface="Symbol"/>
              </a:rPr>
              <a:t>.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So while we think of the gradient of the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gradient as a vector field on the surface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pointing in the direction of greatest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change, we will actually define it as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a vector field over the parameter domain.</a:t>
            </a:r>
            <a:endParaRPr lang="en-US" dirty="0"/>
          </a:p>
        </p:txBody>
      </p:sp>
      <p:pic>
        <p:nvPicPr>
          <p:cNvPr id="45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298" y="4526796"/>
            <a:ext cx="2346702" cy="234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Rectangle 45"/>
          <p:cNvSpPr/>
          <p:nvPr/>
        </p:nvSpPr>
        <p:spPr>
          <a:xfrm>
            <a:off x="7513449" y="3364468"/>
            <a:ext cx="914400" cy="914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Straight Connector 46"/>
          <p:cNvCxnSpPr/>
          <p:nvPr/>
        </p:nvCxnSpPr>
        <p:spPr>
          <a:xfrm>
            <a:off x="7968955" y="3124200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7247394" y="38100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8527296" y="351686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50" name="TextBox 49"/>
          <p:cNvSpPr txBox="1"/>
          <p:nvPr/>
        </p:nvSpPr>
        <p:spPr>
          <a:xfrm>
            <a:off x="7912369" y="2983468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51" name="Freeform 50"/>
          <p:cNvSpPr/>
          <p:nvPr/>
        </p:nvSpPr>
        <p:spPr>
          <a:xfrm>
            <a:off x="8237671" y="3655017"/>
            <a:ext cx="365825" cy="2440983"/>
          </a:xfrm>
          <a:custGeom>
            <a:avLst/>
            <a:gdLst>
              <a:gd name="connsiteX0" fmla="*/ 0 w 365825"/>
              <a:gd name="connsiteY0" fmla="*/ 0 h 1952787"/>
              <a:gd name="connsiteX1" fmla="*/ 364211 w 365825"/>
              <a:gd name="connsiteY1" fmla="*/ 883404 h 1952787"/>
              <a:gd name="connsiteX2" fmla="*/ 108488 w 365825"/>
              <a:gd name="connsiteY2" fmla="*/ 1952787 h 195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5825" h="1952787">
                <a:moveTo>
                  <a:pt x="0" y="0"/>
                </a:moveTo>
                <a:cubicBezTo>
                  <a:pt x="173065" y="278970"/>
                  <a:pt x="346130" y="557940"/>
                  <a:pt x="364211" y="883404"/>
                </a:cubicBezTo>
                <a:cubicBezTo>
                  <a:pt x="382292" y="1208869"/>
                  <a:pt x="245390" y="1580828"/>
                  <a:pt x="108488" y="1952787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7536696" y="3429000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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7612896" y="5955268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S</a:t>
            </a:r>
            <a:endParaRPr lang="en-US" i="1" dirty="0"/>
          </a:p>
        </p:txBody>
      </p:sp>
      <p:sp>
        <p:nvSpPr>
          <p:cNvPr id="54" name="TextBox 53"/>
          <p:cNvSpPr txBox="1"/>
          <p:nvPr/>
        </p:nvSpPr>
        <p:spPr>
          <a:xfrm>
            <a:off x="8541632" y="4648200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ym typeface="Symbol"/>
              </a:rPr>
              <a:t>x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10699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Definition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Given a smooth function </a:t>
            </a:r>
            <a:r>
              <a:rPr lang="en-US" i="1" dirty="0" smtClean="0"/>
              <a:t>f</a:t>
            </a:r>
            <a:r>
              <a:rPr lang="en-US" dirty="0" smtClean="0"/>
              <a:t>:</a:t>
            </a:r>
            <a:r>
              <a:rPr lang="en-US" dirty="0" smtClean="0">
                <a:sym typeface="Symbol"/>
              </a:rPr>
              <a:t></a:t>
            </a:r>
            <a:r>
              <a:rPr lang="en-US" b="1" i="1" dirty="0" smtClean="0">
                <a:sym typeface="Symbol"/>
              </a:rPr>
              <a:t>R</a:t>
            </a:r>
            <a:r>
              <a:rPr lang="en-US" dirty="0" smtClean="0"/>
              <a:t>, the </a:t>
            </a:r>
            <a:r>
              <a:rPr lang="en-US" i="1" dirty="0" smtClean="0"/>
              <a:t>gradient</a:t>
            </a:r>
            <a:r>
              <a:rPr lang="en-US" dirty="0" smtClean="0"/>
              <a:t> of </a:t>
            </a:r>
            <a:r>
              <a:rPr lang="en-US" i="1" dirty="0" smtClean="0"/>
              <a:t>f</a:t>
            </a:r>
            <a:r>
              <a:rPr lang="en-US" dirty="0" smtClean="0"/>
              <a:t> with respect to </a:t>
            </a:r>
            <a:r>
              <a:rPr lang="en-US" i="1" dirty="0" smtClean="0"/>
              <a:t>S</a:t>
            </a:r>
            <a:r>
              <a:rPr lang="en-US" dirty="0" smtClean="0"/>
              <a:t> is the vector field </a:t>
            </a:r>
            <a:r>
              <a:rPr lang="en-US" dirty="0" smtClean="0">
                <a:sym typeface="Symbol"/>
              </a:rPr>
              <a:t></a:t>
            </a:r>
            <a:r>
              <a:rPr lang="en-US" i="1" baseline="-25000" dirty="0" err="1" smtClean="0">
                <a:sym typeface="Symbol"/>
              </a:rPr>
              <a:t>S</a:t>
            </a:r>
            <a:r>
              <a:rPr lang="en-US" i="1" dirty="0" err="1" smtClean="0">
                <a:sym typeface="Symbol"/>
              </a:rPr>
              <a:t>f</a:t>
            </a:r>
            <a:r>
              <a:rPr lang="en-US" dirty="0" smtClean="0">
                <a:sym typeface="Symbol"/>
              </a:rPr>
              <a:t> on  such that the change of </a:t>
            </a:r>
            <a:r>
              <a:rPr lang="en-US" i="1" dirty="0" smtClean="0">
                <a:sym typeface="Symbol"/>
              </a:rPr>
              <a:t>f </a:t>
            </a:r>
            <a:r>
              <a:rPr lang="en-US" dirty="0" smtClean="0">
                <a:sym typeface="Symbol"/>
              </a:rPr>
              <a:t>in direction </a:t>
            </a:r>
            <a:r>
              <a:rPr lang="en-US" i="1" dirty="0" smtClean="0">
                <a:sym typeface="Symbol"/>
              </a:rPr>
              <a:t>w</a:t>
            </a:r>
            <a:r>
              <a:rPr lang="en-US" dirty="0">
                <a:sym typeface="Symbol"/>
              </a:rPr>
              <a:t> </a:t>
            </a:r>
            <a:r>
              <a:rPr lang="en-US" dirty="0" smtClean="0">
                <a:sym typeface="Symbol"/>
              </a:rPr>
              <a:t>is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the inner-product (with respect to the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first fundamental form) of </a:t>
            </a:r>
            <a:r>
              <a:rPr lang="en-US" i="1" dirty="0" smtClean="0">
                <a:sym typeface="Symbol"/>
              </a:rPr>
              <a:t>w</a:t>
            </a:r>
            <a:r>
              <a:rPr lang="en-US" dirty="0" smtClean="0">
                <a:sym typeface="Symbol"/>
              </a:rPr>
              <a:t> with </a:t>
            </a:r>
            <a:r>
              <a:rPr lang="en-US" dirty="0">
                <a:sym typeface="Symbol"/>
              </a:rPr>
              <a:t></a:t>
            </a:r>
            <a:r>
              <a:rPr lang="en-US" i="1" baseline="-25000" dirty="0" err="1" smtClean="0">
                <a:sym typeface="Symbol"/>
              </a:rPr>
              <a:t>S</a:t>
            </a:r>
            <a:r>
              <a:rPr lang="en-US" i="1" dirty="0" err="1" smtClean="0">
                <a:sym typeface="Symbol"/>
              </a:rPr>
              <a:t>f</a:t>
            </a:r>
            <a:r>
              <a:rPr lang="en-US" dirty="0" smtClean="0">
                <a:sym typeface="Symbol"/>
              </a:rPr>
              <a:t>:</a:t>
            </a:r>
            <a:br>
              <a:rPr lang="en-US" dirty="0" smtClean="0">
                <a:sym typeface="Symbol"/>
              </a:rPr>
            </a:br>
            <a:endParaRPr lang="en-US" i="1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9747002"/>
              </p:ext>
            </p:extLst>
          </p:nvPr>
        </p:nvGraphicFramePr>
        <p:xfrm>
          <a:off x="3276600" y="4572000"/>
          <a:ext cx="2528888" cy="557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13" name="Equation" r:id="rId3" imgW="1155600" imgH="253800" progId="Equation.3">
                  <p:embed/>
                </p:oleObj>
              </mc:Choice>
              <mc:Fallback>
                <p:oleObj name="Equation" r:id="rId3" imgW="115560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4572000"/>
                        <a:ext cx="2528888" cy="557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5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298" y="4526796"/>
            <a:ext cx="2346702" cy="234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Rectangle 45"/>
          <p:cNvSpPr/>
          <p:nvPr/>
        </p:nvSpPr>
        <p:spPr>
          <a:xfrm>
            <a:off x="7513449" y="3364468"/>
            <a:ext cx="914400" cy="914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Straight Connector 46"/>
          <p:cNvCxnSpPr/>
          <p:nvPr/>
        </p:nvCxnSpPr>
        <p:spPr>
          <a:xfrm>
            <a:off x="7968955" y="3124200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7247394" y="38100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8527296" y="351686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50" name="TextBox 49"/>
          <p:cNvSpPr txBox="1"/>
          <p:nvPr/>
        </p:nvSpPr>
        <p:spPr>
          <a:xfrm>
            <a:off x="7912369" y="2983468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51" name="Freeform 50"/>
          <p:cNvSpPr/>
          <p:nvPr/>
        </p:nvSpPr>
        <p:spPr>
          <a:xfrm>
            <a:off x="8237671" y="3655017"/>
            <a:ext cx="365825" cy="2440983"/>
          </a:xfrm>
          <a:custGeom>
            <a:avLst/>
            <a:gdLst>
              <a:gd name="connsiteX0" fmla="*/ 0 w 365825"/>
              <a:gd name="connsiteY0" fmla="*/ 0 h 1952787"/>
              <a:gd name="connsiteX1" fmla="*/ 364211 w 365825"/>
              <a:gd name="connsiteY1" fmla="*/ 883404 h 1952787"/>
              <a:gd name="connsiteX2" fmla="*/ 108488 w 365825"/>
              <a:gd name="connsiteY2" fmla="*/ 1952787 h 195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5825" h="1952787">
                <a:moveTo>
                  <a:pt x="0" y="0"/>
                </a:moveTo>
                <a:cubicBezTo>
                  <a:pt x="173065" y="278970"/>
                  <a:pt x="346130" y="557940"/>
                  <a:pt x="364211" y="883404"/>
                </a:cubicBezTo>
                <a:cubicBezTo>
                  <a:pt x="382292" y="1208869"/>
                  <a:pt x="245390" y="1580828"/>
                  <a:pt x="108488" y="1952787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7536696" y="3429000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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7612896" y="5955268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S</a:t>
            </a:r>
            <a:endParaRPr lang="en-US" i="1" dirty="0"/>
          </a:p>
        </p:txBody>
      </p:sp>
      <p:sp>
        <p:nvSpPr>
          <p:cNvPr id="54" name="TextBox 53"/>
          <p:cNvSpPr txBox="1"/>
          <p:nvPr/>
        </p:nvSpPr>
        <p:spPr>
          <a:xfrm>
            <a:off x="8541632" y="4648200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ym typeface="Symbol"/>
              </a:rPr>
              <a:t>x</a:t>
            </a:r>
            <a:endParaRPr lang="en-US" b="1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7519034" y="3886200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w</a:t>
            </a:r>
            <a:endParaRPr lang="en-US" sz="1600" i="1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7780149" y="3821668"/>
            <a:ext cx="71027" cy="162689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3953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Definition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>
                <a:sym typeface="Symbol"/>
              </a:rPr>
              <a:t>Given a smooth function </a:t>
            </a:r>
            <a:r>
              <a:rPr lang="en-US" i="1" dirty="0"/>
              <a:t>f</a:t>
            </a:r>
            <a:r>
              <a:rPr lang="en-US" dirty="0"/>
              <a:t>:</a:t>
            </a:r>
            <a:r>
              <a:rPr lang="en-US" dirty="0">
                <a:sym typeface="Symbol"/>
              </a:rPr>
              <a:t></a:t>
            </a:r>
            <a:r>
              <a:rPr lang="en-US" b="1" i="1" dirty="0">
                <a:sym typeface="Symbol"/>
              </a:rPr>
              <a:t>R</a:t>
            </a:r>
            <a:r>
              <a:rPr lang="en-US" dirty="0"/>
              <a:t>, the </a:t>
            </a:r>
            <a:r>
              <a:rPr lang="en-US" i="1" dirty="0"/>
              <a:t>gradient</a:t>
            </a:r>
            <a:r>
              <a:rPr lang="en-US" dirty="0"/>
              <a:t> of </a:t>
            </a:r>
            <a:r>
              <a:rPr lang="en-US" i="1" dirty="0"/>
              <a:t>f</a:t>
            </a:r>
            <a:r>
              <a:rPr lang="en-US" dirty="0"/>
              <a:t> with respect to </a:t>
            </a:r>
            <a:r>
              <a:rPr lang="en-US" i="1" dirty="0"/>
              <a:t>S</a:t>
            </a:r>
            <a:r>
              <a:rPr lang="en-US" dirty="0"/>
              <a:t> is the vector field </a:t>
            </a:r>
            <a:r>
              <a:rPr lang="en-US" dirty="0">
                <a:sym typeface="Symbol"/>
              </a:rPr>
              <a:t></a:t>
            </a:r>
            <a:r>
              <a:rPr lang="en-US" i="1" baseline="-25000" dirty="0" err="1">
                <a:sym typeface="Symbol"/>
              </a:rPr>
              <a:t>S</a:t>
            </a:r>
            <a:r>
              <a:rPr lang="en-US" i="1" dirty="0" err="1">
                <a:sym typeface="Symbol"/>
              </a:rPr>
              <a:t>f</a:t>
            </a:r>
            <a:r>
              <a:rPr lang="en-US" dirty="0">
                <a:sym typeface="Symbol"/>
              </a:rPr>
              <a:t> on  such that the change of </a:t>
            </a:r>
            <a:r>
              <a:rPr lang="en-US" i="1" dirty="0">
                <a:sym typeface="Symbol"/>
              </a:rPr>
              <a:t>f </a:t>
            </a:r>
            <a:r>
              <a:rPr lang="en-US" dirty="0">
                <a:sym typeface="Symbol"/>
              </a:rPr>
              <a:t>in direction </a:t>
            </a:r>
            <a:r>
              <a:rPr lang="en-US" i="1" dirty="0">
                <a:sym typeface="Symbol"/>
              </a:rPr>
              <a:t>w</a:t>
            </a:r>
            <a:r>
              <a:rPr lang="en-US" dirty="0">
                <a:sym typeface="Symbol"/>
              </a:rPr>
              <a:t> is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the inner-product (with respect to the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first fundamental form) of </a:t>
            </a:r>
            <a:r>
              <a:rPr lang="en-US" i="1" dirty="0">
                <a:sym typeface="Symbol"/>
              </a:rPr>
              <a:t>w</a:t>
            </a:r>
            <a:r>
              <a:rPr lang="en-US" dirty="0">
                <a:sym typeface="Symbol"/>
              </a:rPr>
              <a:t> with </a:t>
            </a:r>
            <a:r>
              <a:rPr lang="en-US" i="1" baseline="-25000" dirty="0" err="1">
                <a:sym typeface="Symbol"/>
              </a:rPr>
              <a:t>S</a:t>
            </a:r>
            <a:r>
              <a:rPr lang="en-US" i="1" dirty="0" err="1">
                <a:sym typeface="Symbol"/>
              </a:rPr>
              <a:t>f</a:t>
            </a:r>
            <a:r>
              <a:rPr lang="en-US" dirty="0">
                <a:sym typeface="Symbol"/>
              </a:rPr>
              <a:t>:</a:t>
            </a:r>
            <a:br>
              <a:rPr lang="en-US" dirty="0">
                <a:sym typeface="Symbol"/>
              </a:rPr>
            </a:br>
            <a:endParaRPr lang="en-US" dirty="0">
              <a:sym typeface="Symbol"/>
            </a:endParaRP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Note that since </a:t>
            </a:r>
            <a:r>
              <a:rPr lang="en-US" i="1" dirty="0" err="1" smtClean="0">
                <a:sym typeface="Symbol"/>
              </a:rPr>
              <a:t>df</a:t>
            </a:r>
            <a:r>
              <a:rPr lang="en-US" dirty="0" smtClean="0">
                <a:sym typeface="Symbol"/>
              </a:rPr>
              <a:t>(</a:t>
            </a:r>
            <a:r>
              <a:rPr lang="en-US" i="1" dirty="0" smtClean="0">
                <a:sym typeface="Symbol"/>
              </a:rPr>
              <a:t>w</a:t>
            </a:r>
            <a:r>
              <a:rPr lang="en-US" dirty="0" smtClean="0">
                <a:sym typeface="Symbol"/>
              </a:rPr>
              <a:t>)=</a:t>
            </a:r>
            <a:r>
              <a:rPr lang="en-US" i="1" dirty="0" err="1" smtClean="0">
                <a:sym typeface="Symbol"/>
              </a:rPr>
              <a:t>f</a:t>
            </a:r>
            <a:r>
              <a:rPr lang="en-US" dirty="0" err="1" smtClean="0">
                <a:sym typeface="Symbol"/>
              </a:rPr>
              <a:t>,</a:t>
            </a:r>
            <a:r>
              <a:rPr lang="en-US" i="1" dirty="0" err="1" smtClean="0">
                <a:sym typeface="Symbol"/>
              </a:rPr>
              <a:t>w</a:t>
            </a:r>
            <a:r>
              <a:rPr lang="en-US" dirty="0" smtClean="0">
                <a:sym typeface="Symbol"/>
              </a:rPr>
              <a:t>,</a:t>
            </a:r>
            <a:r>
              <a:rPr lang="en-US" dirty="0">
                <a:sym typeface="Symbol"/>
              </a:rPr>
              <a:t> </a:t>
            </a:r>
            <a:r>
              <a:rPr lang="en-US" dirty="0" smtClean="0">
                <a:sym typeface="Symbol"/>
              </a:rPr>
              <a:t>we get:</a:t>
            </a:r>
            <a:endParaRPr lang="en-US" dirty="0"/>
          </a:p>
        </p:txBody>
      </p:sp>
      <p:pic>
        <p:nvPicPr>
          <p:cNvPr id="14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298" y="4526796"/>
            <a:ext cx="2346702" cy="234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7513449" y="3364468"/>
            <a:ext cx="914400" cy="914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7968955" y="3124200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7247394" y="38100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527296" y="351686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7912369" y="2983468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20" name="Freeform 19"/>
          <p:cNvSpPr/>
          <p:nvPr/>
        </p:nvSpPr>
        <p:spPr>
          <a:xfrm>
            <a:off x="8237671" y="3655017"/>
            <a:ext cx="365825" cy="2440983"/>
          </a:xfrm>
          <a:custGeom>
            <a:avLst/>
            <a:gdLst>
              <a:gd name="connsiteX0" fmla="*/ 0 w 365825"/>
              <a:gd name="connsiteY0" fmla="*/ 0 h 1952787"/>
              <a:gd name="connsiteX1" fmla="*/ 364211 w 365825"/>
              <a:gd name="connsiteY1" fmla="*/ 883404 h 1952787"/>
              <a:gd name="connsiteX2" fmla="*/ 108488 w 365825"/>
              <a:gd name="connsiteY2" fmla="*/ 1952787 h 195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5825" h="1952787">
                <a:moveTo>
                  <a:pt x="0" y="0"/>
                </a:moveTo>
                <a:cubicBezTo>
                  <a:pt x="173065" y="278970"/>
                  <a:pt x="346130" y="557940"/>
                  <a:pt x="364211" y="883404"/>
                </a:cubicBezTo>
                <a:cubicBezTo>
                  <a:pt x="382292" y="1208869"/>
                  <a:pt x="245390" y="1580828"/>
                  <a:pt x="108488" y="1952787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536696" y="3429000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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7612896" y="5955268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Symbol"/>
              </a:rPr>
              <a:t>S</a:t>
            </a:r>
            <a:endParaRPr lang="en-US" i="1" dirty="0"/>
          </a:p>
        </p:txBody>
      </p:sp>
      <p:sp>
        <p:nvSpPr>
          <p:cNvPr id="44" name="TextBox 43"/>
          <p:cNvSpPr txBox="1"/>
          <p:nvPr/>
        </p:nvSpPr>
        <p:spPr>
          <a:xfrm>
            <a:off x="8541632" y="4648200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ym typeface="Symbol"/>
              </a:rPr>
              <a:t>x</a:t>
            </a:r>
            <a:endParaRPr lang="en-US" b="1" i="1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9678593"/>
              </p:ext>
            </p:extLst>
          </p:nvPr>
        </p:nvGraphicFramePr>
        <p:xfrm>
          <a:off x="3679825" y="5791200"/>
          <a:ext cx="1806575" cy="528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578" name="Equation" r:id="rId4" imgW="825480" imgH="241200" progId="Equation.3">
                  <p:embed/>
                </p:oleObj>
              </mc:Choice>
              <mc:Fallback>
                <p:oleObj name="Equation" r:id="rId4" imgW="825480" imgH="241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9825" y="5791200"/>
                        <a:ext cx="1806575" cy="528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9747002"/>
              </p:ext>
            </p:extLst>
          </p:nvPr>
        </p:nvGraphicFramePr>
        <p:xfrm>
          <a:off x="3276600" y="4572000"/>
          <a:ext cx="2528888" cy="55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579" name="Equation" r:id="rId6" imgW="1155600" imgH="253800" progId="Equation.3">
                  <p:embed/>
                </p:oleObj>
              </mc:Choice>
              <mc:Fallback>
                <p:oleObj name="Equation" r:id="rId6" imgW="1155600" imgH="2538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4572000"/>
                        <a:ext cx="2528888" cy="55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7519034" y="3886200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w</a:t>
            </a:r>
            <a:endParaRPr lang="en-US" sz="1600" i="1" dirty="0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7780149" y="3821668"/>
            <a:ext cx="71027" cy="162689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518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val 28"/>
          <p:cNvSpPr/>
          <p:nvPr/>
        </p:nvSpPr>
        <p:spPr>
          <a:xfrm>
            <a:off x="7543800" y="3810000"/>
            <a:ext cx="355496" cy="41475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Definition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>
                <a:sym typeface="Symbol"/>
              </a:rPr>
              <a:t>Given a smooth </a:t>
            </a:r>
            <a:r>
              <a:rPr lang="en-US" dirty="0" smtClean="0">
                <a:sym typeface="Symbol"/>
              </a:rPr>
              <a:t>vector field </a:t>
            </a:r>
            <a:r>
              <a:rPr lang="en-US" i="1" dirty="0" smtClean="0"/>
              <a:t>w</a:t>
            </a:r>
            <a:r>
              <a:rPr lang="en-US" dirty="0" smtClean="0"/>
              <a:t>:</a:t>
            </a:r>
            <a:r>
              <a:rPr lang="en-US" dirty="0" smtClean="0">
                <a:sym typeface="Symbol"/>
              </a:rPr>
              <a:t></a:t>
            </a:r>
            <a:r>
              <a:rPr lang="en-US" b="1" i="1" dirty="0" smtClean="0">
                <a:sym typeface="Symbol"/>
              </a:rPr>
              <a:t>R</a:t>
            </a:r>
            <a:r>
              <a:rPr lang="en-US" baseline="30000" dirty="0" smtClean="0">
                <a:sym typeface="Symbol"/>
              </a:rPr>
              <a:t>2</a:t>
            </a:r>
            <a:r>
              <a:rPr lang="en-US" dirty="0" smtClean="0"/>
              <a:t>, </a:t>
            </a:r>
            <a:r>
              <a:rPr lang="en-US" dirty="0"/>
              <a:t>the </a:t>
            </a:r>
            <a:r>
              <a:rPr lang="en-US" i="1" dirty="0" smtClean="0"/>
              <a:t>divergence</a:t>
            </a:r>
            <a:r>
              <a:rPr lang="en-US" dirty="0" smtClean="0"/>
              <a:t> </a:t>
            </a:r>
            <a:r>
              <a:rPr lang="en-US" dirty="0"/>
              <a:t>of </a:t>
            </a:r>
            <a:r>
              <a:rPr lang="en-US" i="1" dirty="0" smtClean="0"/>
              <a:t>w</a:t>
            </a:r>
            <a:r>
              <a:rPr lang="en-US" dirty="0" smtClean="0"/>
              <a:t> </a:t>
            </a:r>
            <a:r>
              <a:rPr lang="en-US" dirty="0"/>
              <a:t>with respect to </a:t>
            </a:r>
            <a:r>
              <a:rPr lang="en-US" i="1" dirty="0"/>
              <a:t>S</a:t>
            </a:r>
            <a:r>
              <a:rPr lang="en-US" dirty="0"/>
              <a:t> is the </a:t>
            </a:r>
            <a:r>
              <a:rPr lang="en-US" dirty="0" smtClean="0"/>
              <a:t>function </a:t>
            </a:r>
            <a:r>
              <a:rPr lang="en-US" dirty="0" err="1" smtClean="0">
                <a:sym typeface="Symbol"/>
              </a:rPr>
              <a:t>div</a:t>
            </a:r>
            <a:r>
              <a:rPr lang="en-US" i="1" baseline="-25000" dirty="0" err="1" smtClean="0">
                <a:sym typeface="Symbol"/>
              </a:rPr>
              <a:t>S</a:t>
            </a:r>
            <a:r>
              <a:rPr lang="en-US" i="1" dirty="0" err="1" smtClean="0">
                <a:sym typeface="Symbol"/>
              </a:rPr>
              <a:t>w</a:t>
            </a:r>
            <a:r>
              <a:rPr lang="en-US" dirty="0" smtClean="0">
                <a:sym typeface="Symbol"/>
              </a:rPr>
              <a:t> </a:t>
            </a:r>
            <a:r>
              <a:rPr lang="en-US" dirty="0">
                <a:sym typeface="Symbol"/>
              </a:rPr>
              <a:t>on  </a:t>
            </a:r>
            <a:r>
              <a:rPr lang="en-US" dirty="0" smtClean="0">
                <a:sym typeface="Symbol"/>
              </a:rPr>
              <a:t>measuring the “magnitude of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the vector fields sources and sinks at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each point”:</a:t>
            </a:r>
            <a:endParaRPr lang="en-US" dirty="0"/>
          </a:p>
        </p:txBody>
      </p:sp>
      <p:pic>
        <p:nvPicPr>
          <p:cNvPr id="14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298" y="4526796"/>
            <a:ext cx="2346702" cy="234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7513449" y="3364468"/>
            <a:ext cx="914400" cy="914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7968955" y="3124200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7247394" y="38100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527296" y="351686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7912369" y="2983468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20" name="Freeform 19"/>
          <p:cNvSpPr/>
          <p:nvPr/>
        </p:nvSpPr>
        <p:spPr>
          <a:xfrm>
            <a:off x="8237671" y="3655017"/>
            <a:ext cx="365825" cy="2440983"/>
          </a:xfrm>
          <a:custGeom>
            <a:avLst/>
            <a:gdLst>
              <a:gd name="connsiteX0" fmla="*/ 0 w 365825"/>
              <a:gd name="connsiteY0" fmla="*/ 0 h 1952787"/>
              <a:gd name="connsiteX1" fmla="*/ 364211 w 365825"/>
              <a:gd name="connsiteY1" fmla="*/ 883404 h 1952787"/>
              <a:gd name="connsiteX2" fmla="*/ 108488 w 365825"/>
              <a:gd name="connsiteY2" fmla="*/ 1952787 h 195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5825" h="1952787">
                <a:moveTo>
                  <a:pt x="0" y="0"/>
                </a:moveTo>
                <a:cubicBezTo>
                  <a:pt x="173065" y="278970"/>
                  <a:pt x="346130" y="557940"/>
                  <a:pt x="364211" y="883404"/>
                </a:cubicBezTo>
                <a:cubicBezTo>
                  <a:pt x="382292" y="1208869"/>
                  <a:pt x="245390" y="1580828"/>
                  <a:pt x="108488" y="1952787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536696" y="3429000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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8541632" y="4648200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ym typeface="Symbol"/>
              </a:rPr>
              <a:t>x</a:t>
            </a:r>
            <a:endParaRPr lang="en-US" b="1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7519034" y="3886200"/>
            <a:ext cx="2776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p</a:t>
            </a:r>
            <a:endParaRPr lang="en-US" sz="1400" i="1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3804154"/>
              </p:ext>
            </p:extLst>
          </p:nvPr>
        </p:nvGraphicFramePr>
        <p:xfrm>
          <a:off x="998538" y="4371330"/>
          <a:ext cx="5060950" cy="2538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641" name="Equation" r:id="rId4" imgW="2971800" imgH="1485720" progId="Equation.3">
                  <p:embed/>
                </p:oleObj>
              </mc:Choice>
              <mc:Fallback>
                <p:oleObj name="Equation" r:id="rId4" imgW="2971800" imgH="148572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8538" y="4371330"/>
                        <a:ext cx="5060950" cy="2538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Oval 7"/>
          <p:cNvSpPr/>
          <p:nvPr/>
        </p:nvSpPr>
        <p:spPr>
          <a:xfrm>
            <a:off x="7467600" y="5986046"/>
            <a:ext cx="588888" cy="41475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7608802" y="5948372"/>
            <a:ext cx="4683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>
                <a:sym typeface="Symbol"/>
              </a:rPr>
              <a:t>x</a:t>
            </a:r>
            <a:r>
              <a:rPr lang="en-US" sz="1400" dirty="0" smtClean="0">
                <a:sym typeface="Symbol"/>
              </a:rPr>
              <a:t>(</a:t>
            </a:r>
            <a:r>
              <a:rPr lang="en-US" sz="1400" i="1" dirty="0" smtClean="0">
                <a:sym typeface="Symbol"/>
              </a:rPr>
              <a:t>p</a:t>
            </a:r>
            <a:r>
              <a:rPr lang="en-US" sz="1400" dirty="0" smtClean="0">
                <a:sym typeface="Symbol"/>
              </a:rPr>
              <a:t>)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7010400" y="6138446"/>
            <a:ext cx="2968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R</a:t>
            </a:r>
            <a:endParaRPr lang="en-US" sz="1600" i="1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7260782" y="6248400"/>
            <a:ext cx="370129" cy="51574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7717120" y="3932694"/>
            <a:ext cx="283880" cy="51574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7945720" y="6223774"/>
            <a:ext cx="253907" cy="50413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010400" y="4043591"/>
            <a:ext cx="3209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Q</a:t>
            </a:r>
            <a:endParaRPr lang="en-US" sz="1600" i="1" dirty="0"/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7260782" y="4153545"/>
            <a:ext cx="370129" cy="51574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7848600" y="3657600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w</a:t>
            </a:r>
            <a:endParaRPr lang="en-US" sz="1600" i="1" dirty="0"/>
          </a:p>
        </p:txBody>
      </p:sp>
      <p:sp>
        <p:nvSpPr>
          <p:cNvPr id="35" name="TextBox 34"/>
          <p:cNvSpPr txBox="1"/>
          <p:nvPr/>
        </p:nvSpPr>
        <p:spPr>
          <a:xfrm>
            <a:off x="8077200" y="6172200"/>
            <a:ext cx="3978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err="1" smtClean="0"/>
              <a:t>J</a:t>
            </a:r>
            <a:r>
              <a:rPr lang="en-US" sz="1600" i="1" dirty="0" err="1" smtClean="0"/>
              <a:t>w</a:t>
            </a:r>
            <a:endParaRPr lang="en-US" sz="1600" i="1" dirty="0"/>
          </a:p>
        </p:txBody>
      </p:sp>
      <p:cxnSp>
        <p:nvCxnSpPr>
          <p:cNvPr id="36" name="Straight Arrow Connector 35"/>
          <p:cNvCxnSpPr/>
          <p:nvPr/>
        </p:nvCxnSpPr>
        <p:spPr>
          <a:xfrm flipV="1">
            <a:off x="7848600" y="4038600"/>
            <a:ext cx="283880" cy="51574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V="1">
            <a:off x="8098120" y="3886200"/>
            <a:ext cx="283880" cy="51574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7772400" y="6324600"/>
            <a:ext cx="253907" cy="76200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8280493" y="6223774"/>
            <a:ext cx="261139" cy="24626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7657854" y="6400800"/>
            <a:ext cx="38346" cy="152400"/>
          </a:xfrm>
          <a:prstGeom prst="straightConnector1">
            <a:avLst/>
          </a:prstGeom>
          <a:ln w="63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7449016" y="6397823"/>
            <a:ext cx="320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>
                <a:sym typeface="Symbol"/>
              </a:rPr>
              <a:t>n</a:t>
            </a:r>
            <a:r>
              <a:rPr lang="en-US" sz="1400" b="1" i="1" baseline="-25000" dirty="0" smtClean="0">
                <a:sym typeface="Symbol"/>
              </a:rPr>
              <a:t>r</a:t>
            </a:r>
            <a:endParaRPr lang="en-US" sz="1400" baseline="-25000" dirty="0"/>
          </a:p>
        </p:txBody>
      </p:sp>
      <p:cxnSp>
        <p:nvCxnSpPr>
          <p:cNvPr id="46" name="Straight Arrow Connector 45"/>
          <p:cNvCxnSpPr>
            <a:cxnSpLocks noChangeAspect="1"/>
          </p:cNvCxnSpPr>
          <p:nvPr/>
        </p:nvCxnSpPr>
        <p:spPr>
          <a:xfrm rot="600000" flipH="1">
            <a:off x="7529592" y="6355596"/>
            <a:ext cx="38346" cy="152400"/>
          </a:xfrm>
          <a:prstGeom prst="straightConnector1">
            <a:avLst/>
          </a:prstGeom>
          <a:ln w="63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cxnSpLocks noChangeAspect="1"/>
          </p:cNvCxnSpPr>
          <p:nvPr/>
        </p:nvCxnSpPr>
        <p:spPr>
          <a:xfrm rot="-1200000" flipH="1">
            <a:off x="7797313" y="6410721"/>
            <a:ext cx="38346" cy="152400"/>
          </a:xfrm>
          <a:prstGeom prst="straightConnector1">
            <a:avLst/>
          </a:prstGeom>
          <a:ln w="63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cxnSpLocks noChangeAspect="1"/>
          </p:cNvCxnSpPr>
          <p:nvPr/>
        </p:nvCxnSpPr>
        <p:spPr>
          <a:xfrm rot="-1200000" flipH="1">
            <a:off x="7721106" y="4216210"/>
            <a:ext cx="38346" cy="152400"/>
          </a:xfrm>
          <a:prstGeom prst="straightConnector1">
            <a:avLst/>
          </a:prstGeom>
          <a:ln w="63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cxnSpLocks noChangeAspect="1"/>
          </p:cNvCxnSpPr>
          <p:nvPr/>
        </p:nvCxnSpPr>
        <p:spPr>
          <a:xfrm rot="-2400000" flipH="1">
            <a:off x="7841959" y="4185497"/>
            <a:ext cx="38346" cy="152400"/>
          </a:xfrm>
          <a:prstGeom prst="straightConnector1">
            <a:avLst/>
          </a:prstGeom>
          <a:ln w="63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cxnSpLocks noChangeAspect="1"/>
          </p:cNvCxnSpPr>
          <p:nvPr/>
        </p:nvCxnSpPr>
        <p:spPr>
          <a:xfrm rot="600000" flipH="1">
            <a:off x="7586447" y="4185497"/>
            <a:ext cx="38346" cy="152400"/>
          </a:xfrm>
          <a:prstGeom prst="straightConnector1">
            <a:avLst/>
          </a:prstGeom>
          <a:ln w="63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7527678" y="4264223"/>
            <a:ext cx="3417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err="1" smtClean="0">
                <a:sym typeface="Symbol"/>
              </a:rPr>
              <a:t>n</a:t>
            </a:r>
            <a:r>
              <a:rPr lang="en-US" sz="1400" b="1" i="1" baseline="-25000" dirty="0" err="1" smtClean="0">
                <a:sym typeface="Symbol"/>
              </a:rPr>
              <a:t>q</a:t>
            </a:r>
            <a:endParaRPr lang="en-US" sz="1400" baseline="-25000" dirty="0"/>
          </a:p>
        </p:txBody>
      </p:sp>
      <p:cxnSp>
        <p:nvCxnSpPr>
          <p:cNvPr id="52" name="Straight Arrow Connector 51"/>
          <p:cNvCxnSpPr>
            <a:cxnSpLocks noChangeAspect="1"/>
          </p:cNvCxnSpPr>
          <p:nvPr/>
        </p:nvCxnSpPr>
        <p:spPr>
          <a:xfrm rot="600000" flipH="1">
            <a:off x="7419839" y="6170028"/>
            <a:ext cx="38346" cy="152400"/>
          </a:xfrm>
          <a:prstGeom prst="straightConnector1">
            <a:avLst/>
          </a:prstGeom>
          <a:ln w="635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cxnSpLocks noChangeAspect="1"/>
          </p:cNvCxnSpPr>
          <p:nvPr/>
        </p:nvCxnSpPr>
        <p:spPr>
          <a:xfrm rot="1800000" flipH="1">
            <a:off x="7454424" y="6034676"/>
            <a:ext cx="38346" cy="152400"/>
          </a:xfrm>
          <a:prstGeom prst="straightConnector1">
            <a:avLst/>
          </a:prstGeom>
          <a:ln w="635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cxnSpLocks noChangeAspect="1"/>
          </p:cNvCxnSpPr>
          <p:nvPr/>
        </p:nvCxnSpPr>
        <p:spPr>
          <a:xfrm rot="3600000" flipH="1">
            <a:off x="7531754" y="5942978"/>
            <a:ext cx="38346" cy="152400"/>
          </a:xfrm>
          <a:prstGeom prst="straightConnector1">
            <a:avLst/>
          </a:prstGeom>
          <a:ln w="635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7254938" y="5791200"/>
            <a:ext cx="2888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err="1" smtClean="0">
                <a:sym typeface="Symbol"/>
              </a:rPr>
              <a:t>t</a:t>
            </a:r>
            <a:r>
              <a:rPr lang="en-US" sz="1400" b="1" i="1" baseline="-25000" dirty="0" err="1" smtClean="0">
                <a:sym typeface="Symbol"/>
              </a:rPr>
              <a:t>r</a:t>
            </a:r>
            <a:endParaRPr lang="en-US" sz="1400" baseline="-25000" dirty="0"/>
          </a:p>
        </p:txBody>
      </p:sp>
      <p:sp>
        <p:nvSpPr>
          <p:cNvPr id="57" name="TextBox 56"/>
          <p:cNvSpPr txBox="1"/>
          <p:nvPr/>
        </p:nvSpPr>
        <p:spPr>
          <a:xfrm>
            <a:off x="7269996" y="3657600"/>
            <a:ext cx="3075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err="1" smtClean="0">
                <a:sym typeface="Symbol"/>
              </a:rPr>
              <a:t>t</a:t>
            </a:r>
            <a:r>
              <a:rPr lang="en-US" sz="1400" b="1" i="1" baseline="-25000" dirty="0" err="1" smtClean="0">
                <a:sym typeface="Symbol"/>
              </a:rPr>
              <a:t>q</a:t>
            </a:r>
            <a:endParaRPr lang="en-US" sz="1400" baseline="-25000" dirty="0"/>
          </a:p>
        </p:txBody>
      </p:sp>
      <p:cxnSp>
        <p:nvCxnSpPr>
          <p:cNvPr id="56" name="Straight Arrow Connector 55"/>
          <p:cNvCxnSpPr>
            <a:cxnSpLocks noChangeAspect="1"/>
          </p:cNvCxnSpPr>
          <p:nvPr/>
        </p:nvCxnSpPr>
        <p:spPr>
          <a:xfrm rot="600000" flipH="1">
            <a:off x="7515760" y="3888372"/>
            <a:ext cx="38346" cy="152400"/>
          </a:xfrm>
          <a:prstGeom prst="straightConnector1">
            <a:avLst/>
          </a:prstGeom>
          <a:ln w="635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cxnSpLocks noChangeAspect="1"/>
          </p:cNvCxnSpPr>
          <p:nvPr/>
        </p:nvCxnSpPr>
        <p:spPr>
          <a:xfrm rot="2400000" flipH="1">
            <a:off x="7548992" y="3812172"/>
            <a:ext cx="38346" cy="152400"/>
          </a:xfrm>
          <a:prstGeom prst="straightConnector1">
            <a:avLst/>
          </a:prstGeom>
          <a:ln w="635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cxnSpLocks noChangeAspect="1"/>
          </p:cNvCxnSpPr>
          <p:nvPr/>
        </p:nvCxnSpPr>
        <p:spPr>
          <a:xfrm rot="3600000" flipH="1">
            <a:off x="7588295" y="3751544"/>
            <a:ext cx="38346" cy="152400"/>
          </a:xfrm>
          <a:prstGeom prst="straightConnector1">
            <a:avLst/>
          </a:prstGeom>
          <a:ln w="635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810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Definition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>
                <a:sym typeface="Symbol"/>
              </a:rPr>
              <a:t>Given a smooth </a:t>
            </a:r>
            <a:r>
              <a:rPr lang="en-US" dirty="0" smtClean="0">
                <a:sym typeface="Symbol"/>
              </a:rPr>
              <a:t>function </a:t>
            </a:r>
            <a:r>
              <a:rPr lang="en-US" i="1" dirty="0" smtClean="0">
                <a:sym typeface="Symbol"/>
              </a:rPr>
              <a:t>f</a:t>
            </a:r>
            <a:r>
              <a:rPr lang="en-US" dirty="0" smtClean="0"/>
              <a:t>:</a:t>
            </a:r>
            <a:r>
              <a:rPr lang="en-US" dirty="0" smtClean="0">
                <a:sym typeface="Symbol"/>
              </a:rPr>
              <a:t></a:t>
            </a:r>
            <a:r>
              <a:rPr lang="en-US" b="1" i="1" dirty="0" smtClean="0">
                <a:sym typeface="Symbol"/>
              </a:rPr>
              <a:t>R</a:t>
            </a:r>
            <a:r>
              <a:rPr lang="en-US" baseline="30000" dirty="0" smtClean="0">
                <a:sym typeface="Symbol"/>
              </a:rPr>
              <a:t>2</a:t>
            </a:r>
            <a:r>
              <a:rPr lang="en-US" dirty="0" smtClean="0"/>
              <a:t>, </a:t>
            </a:r>
            <a:r>
              <a:rPr lang="en-US" dirty="0"/>
              <a:t>the </a:t>
            </a:r>
            <a:r>
              <a:rPr lang="en-US" i="1" dirty="0" smtClean="0"/>
              <a:t>Laplace-Beltrami operator</a:t>
            </a:r>
            <a:r>
              <a:rPr lang="en-US" dirty="0" smtClean="0"/>
              <a:t> is the map that takes </a:t>
            </a:r>
            <a:r>
              <a:rPr lang="en-US" i="1" dirty="0" smtClean="0"/>
              <a:t>f</a:t>
            </a:r>
            <a:r>
              <a:rPr lang="en-US" dirty="0" smtClean="0"/>
              <a:t> to the divergence of the gradient field of </a:t>
            </a:r>
            <a:r>
              <a:rPr lang="en-US" i="1" dirty="0" smtClean="0"/>
              <a:t>f</a:t>
            </a:r>
            <a:r>
              <a:rPr lang="en-US" dirty="0" smtClean="0"/>
              <a:t>: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3031082"/>
              </p:ext>
            </p:extLst>
          </p:nvPr>
        </p:nvGraphicFramePr>
        <p:xfrm>
          <a:off x="1651000" y="3663950"/>
          <a:ext cx="3959225" cy="197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663" name="Equation" r:id="rId3" imgW="2323800" imgH="1155600" progId="Equation.3">
                  <p:embed/>
                </p:oleObj>
              </mc:Choice>
              <mc:Fallback>
                <p:oleObj name="Equation" r:id="rId3" imgW="2323800" imgH="1155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1000" y="3663950"/>
                        <a:ext cx="3959225" cy="1974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Oval 38"/>
          <p:cNvSpPr/>
          <p:nvPr/>
        </p:nvSpPr>
        <p:spPr>
          <a:xfrm>
            <a:off x="7543800" y="3810000"/>
            <a:ext cx="355496" cy="41475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298" y="4526796"/>
            <a:ext cx="2346702" cy="234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Rectangle 42"/>
          <p:cNvSpPr/>
          <p:nvPr/>
        </p:nvSpPr>
        <p:spPr>
          <a:xfrm>
            <a:off x="7513449" y="3364468"/>
            <a:ext cx="914400" cy="914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" name="Straight Connector 51"/>
          <p:cNvCxnSpPr/>
          <p:nvPr/>
        </p:nvCxnSpPr>
        <p:spPr>
          <a:xfrm>
            <a:off x="7968955" y="3124200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H="1">
            <a:off x="7247394" y="38100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8527296" y="351686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55" name="TextBox 54"/>
          <p:cNvSpPr txBox="1"/>
          <p:nvPr/>
        </p:nvSpPr>
        <p:spPr>
          <a:xfrm>
            <a:off x="7912369" y="2983468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56" name="Freeform 55"/>
          <p:cNvSpPr/>
          <p:nvPr/>
        </p:nvSpPr>
        <p:spPr>
          <a:xfrm>
            <a:off x="8237671" y="3655017"/>
            <a:ext cx="365825" cy="2440983"/>
          </a:xfrm>
          <a:custGeom>
            <a:avLst/>
            <a:gdLst>
              <a:gd name="connsiteX0" fmla="*/ 0 w 365825"/>
              <a:gd name="connsiteY0" fmla="*/ 0 h 1952787"/>
              <a:gd name="connsiteX1" fmla="*/ 364211 w 365825"/>
              <a:gd name="connsiteY1" fmla="*/ 883404 h 1952787"/>
              <a:gd name="connsiteX2" fmla="*/ 108488 w 365825"/>
              <a:gd name="connsiteY2" fmla="*/ 1952787 h 195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5825" h="1952787">
                <a:moveTo>
                  <a:pt x="0" y="0"/>
                </a:moveTo>
                <a:cubicBezTo>
                  <a:pt x="173065" y="278970"/>
                  <a:pt x="346130" y="557940"/>
                  <a:pt x="364211" y="883404"/>
                </a:cubicBezTo>
                <a:cubicBezTo>
                  <a:pt x="382292" y="1208869"/>
                  <a:pt x="245390" y="1580828"/>
                  <a:pt x="108488" y="1952787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/>
          <p:cNvSpPr txBox="1"/>
          <p:nvPr/>
        </p:nvSpPr>
        <p:spPr>
          <a:xfrm>
            <a:off x="7536696" y="3429000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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8541632" y="4648200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ym typeface="Symbol"/>
              </a:rPr>
              <a:t>x</a:t>
            </a:r>
            <a:endParaRPr lang="en-US" b="1" i="1" dirty="0"/>
          </a:p>
        </p:txBody>
      </p:sp>
      <p:sp>
        <p:nvSpPr>
          <p:cNvPr id="59" name="TextBox 58"/>
          <p:cNvSpPr txBox="1"/>
          <p:nvPr/>
        </p:nvSpPr>
        <p:spPr>
          <a:xfrm>
            <a:off x="7519034" y="3886200"/>
            <a:ext cx="2776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p</a:t>
            </a:r>
            <a:endParaRPr lang="en-US" sz="1400" i="1" dirty="0"/>
          </a:p>
        </p:txBody>
      </p:sp>
      <p:sp>
        <p:nvSpPr>
          <p:cNvPr id="60" name="Oval 59"/>
          <p:cNvSpPr/>
          <p:nvPr/>
        </p:nvSpPr>
        <p:spPr>
          <a:xfrm>
            <a:off x="7467600" y="5986046"/>
            <a:ext cx="588888" cy="41475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7608802" y="5948372"/>
            <a:ext cx="4683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>
                <a:sym typeface="Symbol"/>
              </a:rPr>
              <a:t>x</a:t>
            </a:r>
            <a:r>
              <a:rPr lang="en-US" sz="1400" dirty="0" smtClean="0">
                <a:sym typeface="Symbol"/>
              </a:rPr>
              <a:t>(</a:t>
            </a:r>
            <a:r>
              <a:rPr lang="en-US" sz="1400" i="1" dirty="0" smtClean="0">
                <a:sym typeface="Symbol"/>
              </a:rPr>
              <a:t>p</a:t>
            </a:r>
            <a:r>
              <a:rPr lang="en-US" sz="1400" dirty="0" smtClean="0">
                <a:sym typeface="Symbol"/>
              </a:rPr>
              <a:t>)</a:t>
            </a:r>
            <a:endParaRPr lang="en-US" sz="1400" dirty="0"/>
          </a:p>
        </p:txBody>
      </p:sp>
      <p:sp>
        <p:nvSpPr>
          <p:cNvPr id="62" name="TextBox 61"/>
          <p:cNvSpPr txBox="1"/>
          <p:nvPr/>
        </p:nvSpPr>
        <p:spPr>
          <a:xfrm>
            <a:off x="7010400" y="6138446"/>
            <a:ext cx="2968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R</a:t>
            </a:r>
            <a:endParaRPr lang="en-US" sz="1600" i="1" dirty="0"/>
          </a:p>
        </p:txBody>
      </p:sp>
      <p:cxnSp>
        <p:nvCxnSpPr>
          <p:cNvPr id="63" name="Straight Arrow Connector 62"/>
          <p:cNvCxnSpPr/>
          <p:nvPr/>
        </p:nvCxnSpPr>
        <p:spPr>
          <a:xfrm flipV="1">
            <a:off x="7260782" y="6248400"/>
            <a:ext cx="370129" cy="51574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V="1">
            <a:off x="7717120" y="3932694"/>
            <a:ext cx="283880" cy="51574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7945720" y="6223774"/>
            <a:ext cx="253907" cy="50413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7010400" y="4043591"/>
            <a:ext cx="3209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Q</a:t>
            </a:r>
            <a:endParaRPr lang="en-US" sz="1600" i="1" dirty="0"/>
          </a:p>
        </p:txBody>
      </p:sp>
      <p:cxnSp>
        <p:nvCxnSpPr>
          <p:cNvPr id="67" name="Straight Arrow Connector 66"/>
          <p:cNvCxnSpPr/>
          <p:nvPr/>
        </p:nvCxnSpPr>
        <p:spPr>
          <a:xfrm flipV="1">
            <a:off x="7260782" y="4153545"/>
            <a:ext cx="370129" cy="51574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7848600" y="3657600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w</a:t>
            </a:r>
            <a:endParaRPr lang="en-US" sz="1600" i="1" dirty="0"/>
          </a:p>
        </p:txBody>
      </p:sp>
      <p:sp>
        <p:nvSpPr>
          <p:cNvPr id="69" name="TextBox 68"/>
          <p:cNvSpPr txBox="1"/>
          <p:nvPr/>
        </p:nvSpPr>
        <p:spPr>
          <a:xfrm>
            <a:off x="8077200" y="6172200"/>
            <a:ext cx="3978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err="1" smtClean="0"/>
              <a:t>J</a:t>
            </a:r>
            <a:r>
              <a:rPr lang="en-US" sz="1600" i="1" dirty="0" err="1" smtClean="0"/>
              <a:t>w</a:t>
            </a:r>
            <a:endParaRPr lang="en-US" sz="1600" i="1" dirty="0"/>
          </a:p>
        </p:txBody>
      </p:sp>
      <p:cxnSp>
        <p:nvCxnSpPr>
          <p:cNvPr id="70" name="Straight Arrow Connector 69"/>
          <p:cNvCxnSpPr/>
          <p:nvPr/>
        </p:nvCxnSpPr>
        <p:spPr>
          <a:xfrm flipV="1">
            <a:off x="7848600" y="4038600"/>
            <a:ext cx="283880" cy="51574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flipV="1">
            <a:off x="8098120" y="3886200"/>
            <a:ext cx="283880" cy="51574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7772400" y="6324600"/>
            <a:ext cx="253907" cy="76200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flipV="1">
            <a:off x="8280493" y="6223774"/>
            <a:ext cx="261139" cy="24626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flipH="1">
            <a:off x="7657854" y="6400800"/>
            <a:ext cx="38346" cy="152400"/>
          </a:xfrm>
          <a:prstGeom prst="straightConnector1">
            <a:avLst/>
          </a:prstGeom>
          <a:ln w="63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7449016" y="6397823"/>
            <a:ext cx="320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>
                <a:sym typeface="Symbol"/>
              </a:rPr>
              <a:t>n</a:t>
            </a:r>
            <a:r>
              <a:rPr lang="en-US" sz="1400" b="1" i="1" baseline="-25000" dirty="0" smtClean="0">
                <a:sym typeface="Symbol"/>
              </a:rPr>
              <a:t>r</a:t>
            </a:r>
            <a:endParaRPr lang="en-US" sz="1400" baseline="-25000" dirty="0"/>
          </a:p>
        </p:txBody>
      </p:sp>
      <p:cxnSp>
        <p:nvCxnSpPr>
          <p:cNvPr id="76" name="Straight Arrow Connector 75"/>
          <p:cNvCxnSpPr>
            <a:cxnSpLocks noChangeAspect="1"/>
          </p:cNvCxnSpPr>
          <p:nvPr/>
        </p:nvCxnSpPr>
        <p:spPr>
          <a:xfrm rot="600000" flipH="1">
            <a:off x="7529592" y="6355596"/>
            <a:ext cx="38346" cy="152400"/>
          </a:xfrm>
          <a:prstGeom prst="straightConnector1">
            <a:avLst/>
          </a:prstGeom>
          <a:ln w="63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cxnSpLocks noChangeAspect="1"/>
          </p:cNvCxnSpPr>
          <p:nvPr/>
        </p:nvCxnSpPr>
        <p:spPr>
          <a:xfrm rot="-1200000" flipH="1">
            <a:off x="7797313" y="6410721"/>
            <a:ext cx="38346" cy="152400"/>
          </a:xfrm>
          <a:prstGeom prst="straightConnector1">
            <a:avLst/>
          </a:prstGeom>
          <a:ln w="63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cxnSpLocks noChangeAspect="1"/>
          </p:cNvCxnSpPr>
          <p:nvPr/>
        </p:nvCxnSpPr>
        <p:spPr>
          <a:xfrm rot="-1200000" flipH="1">
            <a:off x="7721106" y="4216210"/>
            <a:ext cx="38346" cy="152400"/>
          </a:xfrm>
          <a:prstGeom prst="straightConnector1">
            <a:avLst/>
          </a:prstGeom>
          <a:ln w="63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>
            <a:cxnSpLocks noChangeAspect="1"/>
          </p:cNvCxnSpPr>
          <p:nvPr/>
        </p:nvCxnSpPr>
        <p:spPr>
          <a:xfrm rot="-2400000" flipH="1">
            <a:off x="7841959" y="4185497"/>
            <a:ext cx="38346" cy="152400"/>
          </a:xfrm>
          <a:prstGeom prst="straightConnector1">
            <a:avLst/>
          </a:prstGeom>
          <a:ln w="63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>
            <a:cxnSpLocks noChangeAspect="1"/>
          </p:cNvCxnSpPr>
          <p:nvPr/>
        </p:nvCxnSpPr>
        <p:spPr>
          <a:xfrm rot="600000" flipH="1">
            <a:off x="7586447" y="4185497"/>
            <a:ext cx="38346" cy="152400"/>
          </a:xfrm>
          <a:prstGeom prst="straightConnector1">
            <a:avLst/>
          </a:prstGeom>
          <a:ln w="63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7527678" y="4264223"/>
            <a:ext cx="3417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err="1" smtClean="0">
                <a:sym typeface="Symbol"/>
              </a:rPr>
              <a:t>n</a:t>
            </a:r>
            <a:r>
              <a:rPr lang="en-US" sz="1400" b="1" i="1" baseline="-25000" dirty="0" err="1" smtClean="0">
                <a:sym typeface="Symbol"/>
              </a:rPr>
              <a:t>q</a:t>
            </a:r>
            <a:endParaRPr lang="en-US" sz="1400" baseline="-25000" dirty="0"/>
          </a:p>
        </p:txBody>
      </p:sp>
      <p:cxnSp>
        <p:nvCxnSpPr>
          <p:cNvPr id="82" name="Straight Arrow Connector 81"/>
          <p:cNvCxnSpPr>
            <a:cxnSpLocks noChangeAspect="1"/>
          </p:cNvCxnSpPr>
          <p:nvPr/>
        </p:nvCxnSpPr>
        <p:spPr>
          <a:xfrm rot="600000" flipH="1">
            <a:off x="7419839" y="6170028"/>
            <a:ext cx="38346" cy="152400"/>
          </a:xfrm>
          <a:prstGeom prst="straightConnector1">
            <a:avLst/>
          </a:prstGeom>
          <a:ln w="635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>
            <a:cxnSpLocks noChangeAspect="1"/>
          </p:cNvCxnSpPr>
          <p:nvPr/>
        </p:nvCxnSpPr>
        <p:spPr>
          <a:xfrm rot="1800000" flipH="1">
            <a:off x="7454424" y="6034676"/>
            <a:ext cx="38346" cy="152400"/>
          </a:xfrm>
          <a:prstGeom prst="straightConnector1">
            <a:avLst/>
          </a:prstGeom>
          <a:ln w="635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>
            <a:cxnSpLocks noChangeAspect="1"/>
          </p:cNvCxnSpPr>
          <p:nvPr/>
        </p:nvCxnSpPr>
        <p:spPr>
          <a:xfrm rot="3600000" flipH="1">
            <a:off x="7531754" y="5942978"/>
            <a:ext cx="38346" cy="152400"/>
          </a:xfrm>
          <a:prstGeom prst="straightConnector1">
            <a:avLst/>
          </a:prstGeom>
          <a:ln w="635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7254938" y="5791200"/>
            <a:ext cx="2888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err="1" smtClean="0">
                <a:sym typeface="Symbol"/>
              </a:rPr>
              <a:t>t</a:t>
            </a:r>
            <a:r>
              <a:rPr lang="en-US" sz="1400" b="1" i="1" baseline="-25000" dirty="0" err="1" smtClean="0">
                <a:sym typeface="Symbol"/>
              </a:rPr>
              <a:t>r</a:t>
            </a:r>
            <a:endParaRPr lang="en-US" sz="1400" baseline="-25000" dirty="0"/>
          </a:p>
        </p:txBody>
      </p:sp>
      <p:sp>
        <p:nvSpPr>
          <p:cNvPr id="86" name="TextBox 85"/>
          <p:cNvSpPr txBox="1"/>
          <p:nvPr/>
        </p:nvSpPr>
        <p:spPr>
          <a:xfrm>
            <a:off x="7269996" y="3657600"/>
            <a:ext cx="3075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err="1" smtClean="0">
                <a:sym typeface="Symbol"/>
              </a:rPr>
              <a:t>t</a:t>
            </a:r>
            <a:r>
              <a:rPr lang="en-US" sz="1400" b="1" i="1" baseline="-25000" dirty="0" err="1" smtClean="0">
                <a:sym typeface="Symbol"/>
              </a:rPr>
              <a:t>q</a:t>
            </a:r>
            <a:endParaRPr lang="en-US" sz="1400" baseline="-25000" dirty="0"/>
          </a:p>
        </p:txBody>
      </p:sp>
      <p:cxnSp>
        <p:nvCxnSpPr>
          <p:cNvPr id="87" name="Straight Arrow Connector 86"/>
          <p:cNvCxnSpPr>
            <a:cxnSpLocks noChangeAspect="1"/>
          </p:cNvCxnSpPr>
          <p:nvPr/>
        </p:nvCxnSpPr>
        <p:spPr>
          <a:xfrm rot="600000" flipH="1">
            <a:off x="7515760" y="3888372"/>
            <a:ext cx="38346" cy="152400"/>
          </a:xfrm>
          <a:prstGeom prst="straightConnector1">
            <a:avLst/>
          </a:prstGeom>
          <a:ln w="635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>
            <a:cxnSpLocks noChangeAspect="1"/>
          </p:cNvCxnSpPr>
          <p:nvPr/>
        </p:nvCxnSpPr>
        <p:spPr>
          <a:xfrm rot="2400000" flipH="1">
            <a:off x="7548992" y="3812172"/>
            <a:ext cx="38346" cy="152400"/>
          </a:xfrm>
          <a:prstGeom prst="straightConnector1">
            <a:avLst/>
          </a:prstGeom>
          <a:ln w="635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>
            <a:cxnSpLocks noChangeAspect="1"/>
          </p:cNvCxnSpPr>
          <p:nvPr/>
        </p:nvCxnSpPr>
        <p:spPr>
          <a:xfrm rot="3600000" flipH="1">
            <a:off x="7588295" y="3751544"/>
            <a:ext cx="38346" cy="152400"/>
          </a:xfrm>
          <a:prstGeom prst="straightConnector1">
            <a:avLst/>
          </a:prstGeom>
          <a:ln w="635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9814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Definition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>
                <a:sym typeface="Symbol"/>
              </a:rPr>
              <a:t>Given a smooth function </a:t>
            </a:r>
            <a:r>
              <a:rPr lang="en-US" i="1" dirty="0">
                <a:sym typeface="Symbol"/>
              </a:rPr>
              <a:t>f</a:t>
            </a:r>
            <a:r>
              <a:rPr lang="en-US" dirty="0"/>
              <a:t>:</a:t>
            </a:r>
            <a:r>
              <a:rPr lang="en-US" dirty="0">
                <a:sym typeface="Symbol"/>
              </a:rPr>
              <a:t></a:t>
            </a:r>
            <a:r>
              <a:rPr lang="en-US" b="1" i="1" dirty="0">
                <a:sym typeface="Symbol"/>
              </a:rPr>
              <a:t>R</a:t>
            </a:r>
            <a:r>
              <a:rPr lang="en-US" baseline="30000" dirty="0">
                <a:sym typeface="Symbol"/>
              </a:rPr>
              <a:t>2</a:t>
            </a:r>
            <a:r>
              <a:rPr lang="en-US" dirty="0"/>
              <a:t>, the </a:t>
            </a:r>
            <a:r>
              <a:rPr lang="en-US" i="1" dirty="0"/>
              <a:t>Laplace-Beltrami operator</a:t>
            </a:r>
            <a:r>
              <a:rPr lang="en-US" dirty="0"/>
              <a:t> is the map that takes </a:t>
            </a:r>
            <a:r>
              <a:rPr lang="en-US" i="1" dirty="0"/>
              <a:t>f</a:t>
            </a:r>
            <a:r>
              <a:rPr lang="en-US" dirty="0"/>
              <a:t> to the divergence of the gradient field of </a:t>
            </a:r>
            <a:r>
              <a:rPr lang="en-US" i="1" dirty="0"/>
              <a:t>f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Since the definition only depends on the first fundamental form, the operator is intrinsic.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3031082"/>
              </p:ext>
            </p:extLst>
          </p:nvPr>
        </p:nvGraphicFramePr>
        <p:xfrm>
          <a:off x="1651000" y="3663950"/>
          <a:ext cx="3959225" cy="197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683" name="Equation" r:id="rId3" imgW="2323800" imgH="1155600" progId="Equation.3">
                  <p:embed/>
                </p:oleObj>
              </mc:Choice>
              <mc:Fallback>
                <p:oleObj name="Equation" r:id="rId3" imgW="2323800" imgH="1155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1000" y="3663950"/>
                        <a:ext cx="3959225" cy="1974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3519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Less Formally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The </a:t>
            </a:r>
            <a:r>
              <a:rPr lang="en-US" dirty="0" err="1" smtClean="0">
                <a:sym typeface="Symbol"/>
              </a:rPr>
              <a:t>Laplacian</a:t>
            </a:r>
            <a:r>
              <a:rPr lang="en-US" dirty="0" smtClean="0">
                <a:sym typeface="Symbol"/>
              </a:rPr>
              <a:t> measures how the gradients of </a:t>
            </a:r>
            <a:r>
              <a:rPr lang="en-US" i="1" dirty="0" smtClean="0">
                <a:sym typeface="Symbol"/>
              </a:rPr>
              <a:t>f</a:t>
            </a:r>
            <a:r>
              <a:rPr lang="en-US" dirty="0" smtClean="0">
                <a:sym typeface="Symbol"/>
              </a:rPr>
              <a:t> converge/diverge near a point </a:t>
            </a:r>
            <a:r>
              <a:rPr lang="en-US" i="1" dirty="0" smtClean="0">
                <a:sym typeface="Symbol"/>
              </a:rPr>
              <a:t>p</a:t>
            </a:r>
            <a:r>
              <a:rPr lang="en-US" dirty="0" smtClean="0">
                <a:sym typeface="Symbol"/>
              </a:rPr>
              <a:t>.</a:t>
            </a:r>
          </a:p>
        </p:txBody>
      </p:sp>
      <p:pic>
        <p:nvPicPr>
          <p:cNvPr id="8" name="Picture 2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V="1">
            <a:off x="3068889" y="3809728"/>
            <a:ext cx="2988366" cy="2798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8" descr="C:\Documents and Settings\Misha Kazhdan\Desktop\LIC\flowers.small.gray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809728"/>
            <a:ext cx="2988366" cy="2798064"/>
          </a:xfrm>
          <a:prstGeom prst="rect">
            <a:avLst/>
          </a:prstGeom>
          <a:noFill/>
        </p:spPr>
      </p:pic>
      <p:grpSp>
        <p:nvGrpSpPr>
          <p:cNvPr id="13" name="Group 113"/>
          <p:cNvGrpSpPr/>
          <p:nvPr/>
        </p:nvGrpSpPr>
        <p:grpSpPr>
          <a:xfrm>
            <a:off x="6159877" y="3810000"/>
            <a:ext cx="2991872" cy="2800350"/>
            <a:chOff x="3027928" y="3990108"/>
            <a:chExt cx="2991872" cy="2800350"/>
          </a:xfrm>
        </p:grpSpPr>
        <p:pic>
          <p:nvPicPr>
            <p:cNvPr id="15" name="Picture 29" descr="C:\Documents and Settings\Misha Kazhdan\Desktop\LIC\foo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028950" y="3990108"/>
              <a:ext cx="2990850" cy="2800350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3027928" y="3991511"/>
              <a:ext cx="1993523" cy="58477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Symbol"/>
                </a:rPr>
                <a:t></a:t>
              </a:r>
              <a:r>
                <a:rPr lang="en-US" sz="32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</a:t>
              </a:r>
              <a:r>
                <a:rPr lang="en-US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=div(</a:t>
              </a:r>
              <a:r>
                <a:rPr lang="en-US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Symbol"/>
                </a:rPr>
                <a:t></a:t>
              </a:r>
              <a:r>
                <a:rPr lang="en-US" sz="32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</a:t>
              </a:r>
              <a:r>
                <a:rPr lang="en-US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3072333" y="3813217"/>
            <a:ext cx="607859" cy="58477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</a:t>
            </a:r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endParaRPr lang="en-US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0" y="3810000"/>
            <a:ext cx="314510" cy="58477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endParaRPr lang="en-US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9330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Less Formally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The </a:t>
            </a:r>
            <a:r>
              <a:rPr lang="en-US" dirty="0" err="1" smtClean="0">
                <a:sym typeface="Symbol"/>
              </a:rPr>
              <a:t>Laplacian</a:t>
            </a:r>
            <a:r>
              <a:rPr lang="en-US" dirty="0" smtClean="0">
                <a:sym typeface="Symbol"/>
              </a:rPr>
              <a:t> measures how the gradients of </a:t>
            </a:r>
            <a:r>
              <a:rPr lang="en-US" i="1" dirty="0" smtClean="0">
                <a:sym typeface="Symbol"/>
              </a:rPr>
              <a:t>f</a:t>
            </a:r>
            <a:r>
              <a:rPr lang="en-US" dirty="0" smtClean="0">
                <a:sym typeface="Symbol"/>
              </a:rPr>
              <a:t> converge/diverge near a point </a:t>
            </a:r>
            <a:r>
              <a:rPr lang="en-US" i="1" dirty="0" smtClean="0">
                <a:sym typeface="Symbol"/>
              </a:rPr>
              <a:t>p</a:t>
            </a:r>
            <a:r>
              <a:rPr lang="en-US" dirty="0" smtClean="0">
                <a:sym typeface="Symbol"/>
              </a:rPr>
              <a:t>.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If the gradients converge, the value at </a:t>
            </a:r>
            <a:r>
              <a:rPr lang="en-US" i="1" dirty="0" smtClean="0">
                <a:sym typeface="Symbol"/>
              </a:rPr>
              <a:t>p</a:t>
            </a:r>
            <a:r>
              <a:rPr lang="en-US" dirty="0" smtClean="0">
                <a:sym typeface="Symbol"/>
              </a:rPr>
              <a:t> is larger than (the average of) its neighbors’ values and the </a:t>
            </a:r>
            <a:r>
              <a:rPr lang="en-US" dirty="0" err="1" smtClean="0">
                <a:sym typeface="Symbol"/>
              </a:rPr>
              <a:t>Laplacian</a:t>
            </a:r>
            <a:r>
              <a:rPr lang="en-US" dirty="0" smtClean="0">
                <a:sym typeface="Symbol"/>
              </a:rPr>
              <a:t> is positive.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If the gradients diverge, the value at </a:t>
            </a:r>
            <a:r>
              <a:rPr lang="en-US" i="1" dirty="0" smtClean="0">
                <a:sym typeface="Symbol"/>
              </a:rPr>
              <a:t>p</a:t>
            </a:r>
            <a:r>
              <a:rPr lang="en-US" dirty="0" smtClean="0">
                <a:sym typeface="Symbol"/>
              </a:rPr>
              <a:t> is smaller than (the average of) its neighbors’ values and the </a:t>
            </a:r>
            <a:r>
              <a:rPr lang="en-US" dirty="0" err="1" smtClean="0">
                <a:sym typeface="Symbol"/>
              </a:rPr>
              <a:t>Laplacian</a:t>
            </a:r>
            <a:r>
              <a:rPr lang="en-US" dirty="0" smtClean="0">
                <a:sym typeface="Symbol"/>
              </a:rPr>
              <a:t> is negative.</a:t>
            </a:r>
          </a:p>
        </p:txBody>
      </p:sp>
    </p:spTree>
    <p:extLst>
      <p:ext uri="{BB962C8B-B14F-4D97-AF65-F5344CB8AC3E}">
        <p14:creationId xmlns:p14="http://schemas.microsoft.com/office/powerpoint/2010/main" val="298674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Curves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Alternate Interpretation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/>
              <a:t>The </a:t>
            </a:r>
            <a:r>
              <a:rPr lang="en-US" i="1" dirty="0"/>
              <a:t>curvature </a:t>
            </a:r>
            <a:r>
              <a:rPr lang="en-US" dirty="0"/>
              <a:t>at </a:t>
            </a:r>
            <a:r>
              <a:rPr lang="en-US" b="1" i="1" dirty="0"/>
              <a:t>x</a:t>
            </a:r>
            <a:r>
              <a:rPr lang="en-US" dirty="0"/>
              <a:t>(</a:t>
            </a:r>
            <a:r>
              <a:rPr lang="en-US" i="1" dirty="0"/>
              <a:t>u</a:t>
            </a:r>
            <a:r>
              <a:rPr lang="en-US" dirty="0"/>
              <a:t>) is </a:t>
            </a:r>
            <a:r>
              <a:rPr lang="en-US" dirty="0" smtClean="0"/>
              <a:t>the (positive) </a:t>
            </a:r>
            <a:r>
              <a:rPr lang="en-US" dirty="0"/>
              <a:t>change </a:t>
            </a:r>
            <a:r>
              <a:rPr lang="en-US" dirty="0" smtClean="0"/>
              <a:t>in the tangent </a:t>
            </a:r>
            <a:r>
              <a:rPr lang="en-US" dirty="0"/>
              <a:t>vector along the </a:t>
            </a:r>
            <a:r>
              <a:rPr lang="en-US" dirty="0" smtClean="0"/>
              <a:t>normal </a:t>
            </a:r>
            <a:r>
              <a:rPr lang="en-US" dirty="0"/>
              <a:t>direction relative to change in distance along the curve:</a:t>
            </a:r>
            <a:endParaRPr lang="en-US" dirty="0">
              <a:sym typeface="Symbol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6750305"/>
              </p:ext>
            </p:extLst>
          </p:nvPr>
        </p:nvGraphicFramePr>
        <p:xfrm>
          <a:off x="2416175" y="3638550"/>
          <a:ext cx="3989388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62" name="Equation" r:id="rId3" imgW="2209680" imgH="431640" progId="Equation.3">
                  <p:embed/>
                </p:oleObj>
              </mc:Choice>
              <mc:Fallback>
                <p:oleObj name="Equation" r:id="rId3" imgW="22096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6175" y="3638550"/>
                        <a:ext cx="3989388" cy="7778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Freeform 7"/>
          <p:cNvSpPr/>
          <p:nvPr/>
        </p:nvSpPr>
        <p:spPr>
          <a:xfrm>
            <a:off x="533400" y="4648200"/>
            <a:ext cx="3603356" cy="2286000"/>
          </a:xfrm>
          <a:custGeom>
            <a:avLst/>
            <a:gdLst>
              <a:gd name="connsiteX0" fmla="*/ 406830 w 3069956"/>
              <a:gd name="connsiteY0" fmla="*/ 348712 h 1802970"/>
              <a:gd name="connsiteX1" fmla="*/ 2127142 w 3069956"/>
              <a:gd name="connsiteY1" fmla="*/ 154983 h 1802970"/>
              <a:gd name="connsiteX2" fmla="*/ 3041542 w 3069956"/>
              <a:gd name="connsiteY2" fmla="*/ 1278611 h 1802970"/>
              <a:gd name="connsiteX3" fmla="*/ 2297624 w 3069956"/>
              <a:gd name="connsiteY3" fmla="*/ 1317356 h 1802970"/>
              <a:gd name="connsiteX4" fmla="*/ 1638946 w 3069956"/>
              <a:gd name="connsiteY4" fmla="*/ 410705 h 1802970"/>
              <a:gd name="connsiteX5" fmla="*/ 918275 w 3069956"/>
              <a:gd name="connsiteY5" fmla="*/ 1704814 h 1802970"/>
              <a:gd name="connsiteX6" fmla="*/ 89115 w 3069956"/>
              <a:gd name="connsiteY6" fmla="*/ 999641 h 1802970"/>
              <a:gd name="connsiteX7" fmla="*/ 406830 w 3069956"/>
              <a:gd name="connsiteY7" fmla="*/ 348712 h 1802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69956" h="1802970">
                <a:moveTo>
                  <a:pt x="406830" y="348712"/>
                </a:moveTo>
                <a:cubicBezTo>
                  <a:pt x="746501" y="207936"/>
                  <a:pt x="1688023" y="0"/>
                  <a:pt x="2127142" y="154983"/>
                </a:cubicBezTo>
                <a:cubicBezTo>
                  <a:pt x="2566261" y="309966"/>
                  <a:pt x="3013128" y="1084882"/>
                  <a:pt x="3041542" y="1278611"/>
                </a:cubicBezTo>
                <a:cubicBezTo>
                  <a:pt x="3069956" y="1472340"/>
                  <a:pt x="2531390" y="1462007"/>
                  <a:pt x="2297624" y="1317356"/>
                </a:cubicBezTo>
                <a:cubicBezTo>
                  <a:pt x="2063858" y="1172705"/>
                  <a:pt x="1868837" y="346129"/>
                  <a:pt x="1638946" y="410705"/>
                </a:cubicBezTo>
                <a:cubicBezTo>
                  <a:pt x="1409055" y="475281"/>
                  <a:pt x="1176580" y="1606658"/>
                  <a:pt x="918275" y="1704814"/>
                </a:cubicBezTo>
                <a:cubicBezTo>
                  <a:pt x="659970" y="1802970"/>
                  <a:pt x="178230" y="1224367"/>
                  <a:pt x="89115" y="999641"/>
                </a:cubicBezTo>
                <a:cubicBezTo>
                  <a:pt x="0" y="774916"/>
                  <a:pt x="67159" y="489488"/>
                  <a:pt x="406830" y="348712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Arrow Connector 8"/>
          <p:cNvCxnSpPr>
            <a:cxnSpLocks noChangeAspect="1"/>
          </p:cNvCxnSpPr>
          <p:nvPr/>
        </p:nvCxnSpPr>
        <p:spPr>
          <a:xfrm rot="8400000" flipH="1">
            <a:off x="2821323" y="4579142"/>
            <a:ext cx="246888" cy="164592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cxnSpLocks noChangeAspect="1"/>
          </p:cNvCxnSpPr>
          <p:nvPr/>
        </p:nvCxnSpPr>
        <p:spPr>
          <a:xfrm rot="15300000" flipH="1">
            <a:off x="3299815" y="5034966"/>
            <a:ext cx="246888" cy="164592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>
            <a:grpSpLocks/>
          </p:cNvGrpSpPr>
          <p:nvPr/>
        </p:nvGrpSpPr>
        <p:grpSpPr>
          <a:xfrm rot="1620000">
            <a:off x="2788594" y="4950812"/>
            <a:ext cx="465579" cy="209980"/>
            <a:chOff x="5486399" y="4343400"/>
            <a:chExt cx="1828801" cy="1828800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5486400" y="4343400"/>
              <a:ext cx="0" cy="18288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5486399" y="5257802"/>
              <a:ext cx="18288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7315200" y="4343400"/>
              <a:ext cx="0" cy="18288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 rot="1620000">
            <a:off x="2725049" y="4964089"/>
            <a:ext cx="473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</a:t>
            </a:r>
            <a:r>
              <a:rPr lang="en-US" i="1" dirty="0" smtClean="0">
                <a:sym typeface="Symbol"/>
              </a:rPr>
              <a:t>s</a:t>
            </a:r>
            <a:endParaRPr lang="en-US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3429000" y="5117068"/>
            <a:ext cx="899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t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+</a:t>
            </a:r>
            <a:r>
              <a:rPr lang="en-US" dirty="0" smtClean="0">
                <a:sym typeface="Symbol"/>
              </a:rPr>
              <a:t></a:t>
            </a:r>
            <a:r>
              <a:rPr lang="en-US" i="1" dirty="0" smtClean="0">
                <a:sym typeface="Symbol"/>
              </a:rPr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750949" y="4241413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n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 rot="7020000">
            <a:off x="6625332" y="5336072"/>
            <a:ext cx="320040" cy="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reeform 18"/>
          <p:cNvSpPr/>
          <p:nvPr/>
        </p:nvSpPr>
        <p:spPr>
          <a:xfrm>
            <a:off x="3425125" y="5026617"/>
            <a:ext cx="2518475" cy="1069383"/>
          </a:xfrm>
          <a:custGeom>
            <a:avLst/>
            <a:gdLst>
              <a:gd name="connsiteX0" fmla="*/ 0 w 2518475"/>
              <a:gd name="connsiteY0" fmla="*/ 0 h 1069383"/>
              <a:gd name="connsiteX1" fmla="*/ 1658319 w 2518475"/>
              <a:gd name="connsiteY1" fmla="*/ 278970 h 1069383"/>
              <a:gd name="connsiteX2" fmla="*/ 1201119 w 2518475"/>
              <a:gd name="connsiteY2" fmla="*/ 743919 h 1069383"/>
              <a:gd name="connsiteX3" fmla="*/ 2518475 w 2518475"/>
              <a:gd name="connsiteY3" fmla="*/ 1069383 h 1069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8475" h="1069383">
                <a:moveTo>
                  <a:pt x="0" y="0"/>
                </a:moveTo>
                <a:cubicBezTo>
                  <a:pt x="729066" y="77492"/>
                  <a:pt x="1458133" y="154984"/>
                  <a:pt x="1658319" y="278970"/>
                </a:cubicBezTo>
                <a:cubicBezTo>
                  <a:pt x="1858505" y="402956"/>
                  <a:pt x="1057760" y="612184"/>
                  <a:pt x="1201119" y="743919"/>
                </a:cubicBezTo>
                <a:cubicBezTo>
                  <a:pt x="1344478" y="875654"/>
                  <a:pt x="1931476" y="972518"/>
                  <a:pt x="2518475" y="1069383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0" name="Straight Arrow Connector 19"/>
          <p:cNvCxnSpPr>
            <a:cxnSpLocks noChangeAspect="1"/>
          </p:cNvCxnSpPr>
          <p:nvPr/>
        </p:nvCxnSpPr>
        <p:spPr>
          <a:xfrm rot="13800000" flipH="1">
            <a:off x="2919067" y="4768445"/>
            <a:ext cx="246888" cy="164592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980697" y="4533255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t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25" name="Straight Arrow Connector 24"/>
          <p:cNvCxnSpPr>
            <a:cxnSpLocks noChangeAspect="1"/>
          </p:cNvCxnSpPr>
          <p:nvPr/>
        </p:nvCxnSpPr>
        <p:spPr>
          <a:xfrm rot="13800000" flipH="1">
            <a:off x="6216660" y="4895066"/>
            <a:ext cx="617220" cy="41148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096000" y="4419600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n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27" name="Straight Arrow Connector 26"/>
          <p:cNvCxnSpPr>
            <a:cxnSpLocks noChangeAspect="1"/>
          </p:cNvCxnSpPr>
          <p:nvPr/>
        </p:nvCxnSpPr>
        <p:spPr>
          <a:xfrm rot="15300000" flipH="1">
            <a:off x="6142194" y="5021014"/>
            <a:ext cx="617220" cy="41148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767226" y="5120898"/>
            <a:ext cx="1386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/>
              <a:t>t</a:t>
            </a:r>
            <a:r>
              <a:rPr lang="en-US" dirty="0"/>
              <a:t>(</a:t>
            </a:r>
            <a:r>
              <a:rPr lang="en-US" i="1" dirty="0"/>
              <a:t>u</a:t>
            </a:r>
            <a:r>
              <a:rPr lang="en-US" dirty="0"/>
              <a:t>+</a:t>
            </a:r>
            <a:r>
              <a:rPr lang="en-US" dirty="0">
                <a:sym typeface="Symbol"/>
              </a:rPr>
              <a:t></a:t>
            </a:r>
            <a:r>
              <a:rPr lang="en-US" i="1" dirty="0">
                <a:sym typeface="Symbol"/>
              </a:rPr>
              <a:t>u</a:t>
            </a:r>
            <a:r>
              <a:rPr lang="en-US" dirty="0" smtClean="0"/>
              <a:t>)-</a:t>
            </a:r>
            <a:r>
              <a:rPr lang="en-US" b="1" i="1" dirty="0" smtClean="0"/>
              <a:t>t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29" name="Straight Arrow Connector 28"/>
          <p:cNvCxnSpPr>
            <a:cxnSpLocks noChangeAspect="1"/>
          </p:cNvCxnSpPr>
          <p:nvPr/>
        </p:nvCxnSpPr>
        <p:spPr>
          <a:xfrm rot="8400000" flipH="1">
            <a:off x="6084689" y="4767058"/>
            <a:ext cx="246888" cy="164592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cxnSpLocks noChangeAspect="1"/>
          </p:cNvCxnSpPr>
          <p:nvPr/>
        </p:nvCxnSpPr>
        <p:spPr>
          <a:xfrm rot="9900000" flipH="1">
            <a:off x="3276568" y="4820148"/>
            <a:ext cx="246888" cy="164592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429000" y="4572000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n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+</a:t>
            </a:r>
            <a:r>
              <a:rPr lang="en-US" dirty="0" smtClean="0">
                <a:sym typeface="Symbol"/>
              </a:rPr>
              <a:t></a:t>
            </a:r>
            <a:r>
              <a:rPr lang="en-US" i="1" dirty="0" smtClean="0">
                <a:sym typeface="Symbol"/>
              </a:rPr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5" name="Freeform 44"/>
          <p:cNvSpPr/>
          <p:nvPr/>
        </p:nvSpPr>
        <p:spPr>
          <a:xfrm>
            <a:off x="3448373" y="4858128"/>
            <a:ext cx="2650210" cy="178821"/>
          </a:xfrm>
          <a:custGeom>
            <a:avLst/>
            <a:gdLst>
              <a:gd name="connsiteX0" fmla="*/ 0 w 2650210"/>
              <a:gd name="connsiteY0" fmla="*/ 178821 h 178821"/>
              <a:gd name="connsiteX1" fmla="*/ 1278610 w 2650210"/>
              <a:gd name="connsiteY1" fmla="*/ 591 h 178821"/>
              <a:gd name="connsiteX2" fmla="*/ 2650210 w 2650210"/>
              <a:gd name="connsiteY2" fmla="*/ 132326 h 178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50210" h="178821">
                <a:moveTo>
                  <a:pt x="0" y="178821"/>
                </a:moveTo>
                <a:cubicBezTo>
                  <a:pt x="418454" y="93580"/>
                  <a:pt x="836908" y="8340"/>
                  <a:pt x="1278610" y="591"/>
                </a:cubicBezTo>
                <a:cubicBezTo>
                  <a:pt x="1720312" y="-7158"/>
                  <a:pt x="2185261" y="62584"/>
                  <a:pt x="2650210" y="132326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6" name="Straight Arrow Connector 45"/>
          <p:cNvCxnSpPr/>
          <p:nvPr/>
        </p:nvCxnSpPr>
        <p:spPr>
          <a:xfrm rot="12420000">
            <a:off x="6194136" y="5806473"/>
            <a:ext cx="320040" cy="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cxnSpLocks noChangeAspect="1"/>
          </p:cNvCxnSpPr>
          <p:nvPr/>
        </p:nvCxnSpPr>
        <p:spPr>
          <a:xfrm rot="8400000" flipH="1">
            <a:off x="5799733" y="5865237"/>
            <a:ext cx="617220" cy="41148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cxnSpLocks noChangeAspect="1"/>
          </p:cNvCxnSpPr>
          <p:nvPr/>
        </p:nvCxnSpPr>
        <p:spPr>
          <a:xfrm rot="9900000" flipH="1">
            <a:off x="5946199" y="5940264"/>
            <a:ext cx="617220" cy="41148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6379070" y="5562600"/>
            <a:ext cx="1446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n</a:t>
            </a:r>
            <a:r>
              <a:rPr lang="en-US" dirty="0"/>
              <a:t>(</a:t>
            </a:r>
            <a:r>
              <a:rPr lang="en-US" i="1" dirty="0">
                <a:sym typeface="Symbol"/>
              </a:rPr>
              <a:t>u</a:t>
            </a:r>
            <a:r>
              <a:rPr lang="en-US" dirty="0" smtClean="0"/>
              <a:t>) -</a:t>
            </a:r>
            <a:r>
              <a:rPr lang="en-US" b="1" i="1" dirty="0" smtClean="0"/>
              <a:t>n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+</a:t>
            </a:r>
            <a:r>
              <a:rPr lang="en-US" dirty="0" smtClean="0">
                <a:sym typeface="Symbol"/>
              </a:rPr>
              <a:t></a:t>
            </a:r>
            <a:r>
              <a:rPr lang="en-US" i="1" dirty="0" smtClean="0">
                <a:sym typeface="Symbol"/>
              </a:rPr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50" name="Straight Arrow Connector 49"/>
          <p:cNvCxnSpPr>
            <a:cxnSpLocks noChangeAspect="1"/>
          </p:cNvCxnSpPr>
          <p:nvPr/>
        </p:nvCxnSpPr>
        <p:spPr>
          <a:xfrm rot="13800000" flipH="1">
            <a:off x="6030998" y="6391892"/>
            <a:ext cx="246888" cy="164592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218552" y="6260068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t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267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Less Formally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>
                <a:sym typeface="Symbol"/>
              </a:rPr>
              <a:t>The </a:t>
            </a:r>
            <a:r>
              <a:rPr lang="en-US" dirty="0" err="1">
                <a:sym typeface="Symbol"/>
              </a:rPr>
              <a:t>Laplacian</a:t>
            </a:r>
            <a:r>
              <a:rPr lang="en-US" dirty="0">
                <a:sym typeface="Symbol"/>
              </a:rPr>
              <a:t> measures how the gradients of </a:t>
            </a:r>
            <a:r>
              <a:rPr lang="en-US" i="1" dirty="0">
                <a:sym typeface="Symbol"/>
              </a:rPr>
              <a:t>f</a:t>
            </a:r>
            <a:r>
              <a:rPr lang="en-US" dirty="0">
                <a:sym typeface="Symbol"/>
              </a:rPr>
              <a:t> converge/diverge near a point </a:t>
            </a:r>
            <a:r>
              <a:rPr lang="en-US" i="1" dirty="0">
                <a:sym typeface="Symbol"/>
              </a:rPr>
              <a:t>p</a:t>
            </a:r>
            <a:r>
              <a:rPr lang="en-US" dirty="0">
                <a:sym typeface="Symbol"/>
              </a:rPr>
              <a:t>.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So, the </a:t>
            </a:r>
            <a:r>
              <a:rPr lang="en-US" dirty="0" err="1" smtClean="0">
                <a:sym typeface="Symbol"/>
              </a:rPr>
              <a:t>Laplacian</a:t>
            </a:r>
            <a:r>
              <a:rPr lang="en-US" dirty="0" smtClean="0">
                <a:sym typeface="Symbol"/>
              </a:rPr>
              <a:t> is a measure of the difference between the value at a point and the average value of its neighbors.</a:t>
            </a:r>
          </a:p>
        </p:txBody>
      </p:sp>
    </p:spTree>
    <p:extLst>
      <p:ext uri="{BB962C8B-B14F-4D97-AF65-F5344CB8AC3E}">
        <p14:creationId xmlns:p14="http://schemas.microsoft.com/office/powerpoint/2010/main" val="122993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Property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Applying the Laplace-Beltrami operator to the (coordinates of) function </a:t>
            </a:r>
            <a:r>
              <a:rPr lang="en-US" i="1" dirty="0" smtClean="0">
                <a:sym typeface="Symbol"/>
              </a:rPr>
              <a:t>f</a:t>
            </a:r>
            <a:r>
              <a:rPr lang="en-US" dirty="0" smtClean="0">
                <a:sym typeface="Symbol"/>
              </a:rPr>
              <a:t>=</a:t>
            </a:r>
            <a:r>
              <a:rPr lang="en-US" b="1" i="1" dirty="0" smtClean="0">
                <a:sym typeface="Symbol"/>
              </a:rPr>
              <a:t>x</a:t>
            </a:r>
            <a:r>
              <a:rPr lang="en-US" dirty="0" smtClean="0">
                <a:sym typeface="Symbol"/>
              </a:rPr>
              <a:t>:</a:t>
            </a:r>
            <a:r>
              <a:rPr lang="en-US" b="1" i="1" dirty="0" smtClean="0">
                <a:sym typeface="Symbol"/>
              </a:rPr>
              <a:t>R</a:t>
            </a:r>
            <a:r>
              <a:rPr lang="en-US" baseline="30000" dirty="0" smtClean="0">
                <a:sym typeface="Symbol"/>
              </a:rPr>
              <a:t>3</a:t>
            </a:r>
            <a:r>
              <a:rPr lang="en-US" dirty="0" smtClean="0">
                <a:sym typeface="Symbol"/>
              </a:rPr>
              <a:t> gives: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2968401"/>
              </p:ext>
            </p:extLst>
          </p:nvPr>
        </p:nvGraphicFramePr>
        <p:xfrm>
          <a:off x="3357876" y="3276600"/>
          <a:ext cx="2433324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803" name="Equation" r:id="rId3" imgW="850680" imgH="228600" progId="Equation.3">
                  <p:embed/>
                </p:oleObj>
              </mc:Choice>
              <mc:Fallback>
                <p:oleObj name="Equation" r:id="rId3" imgW="850680" imgH="228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7876" y="3276600"/>
                        <a:ext cx="2433324" cy="655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7158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Curves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Proof of Equivalence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To show equivalence, we need to show that:</a:t>
            </a:r>
            <a:endParaRPr lang="en-US" dirty="0">
              <a:sym typeface="Symbol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0763048"/>
              </p:ext>
            </p:extLst>
          </p:nvPr>
        </p:nvGraphicFramePr>
        <p:xfrm>
          <a:off x="2787650" y="2708275"/>
          <a:ext cx="320992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790" name="Equation" r:id="rId3" imgW="1777680" imgH="253800" progId="Equation.3">
                  <p:embed/>
                </p:oleObj>
              </mc:Choice>
              <mc:Fallback>
                <p:oleObj name="Equation" r:id="rId3" imgW="1777680" imgH="2538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7650" y="2708275"/>
                        <a:ext cx="3209925" cy="4572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2898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Curves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Proof of Equivalence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To show equivalence, we need to show that:</a:t>
            </a:r>
          </a:p>
          <a:p>
            <a:pPr marL="0" indent="0">
              <a:buNone/>
            </a:pPr>
            <a:endParaRPr lang="en-US" dirty="0">
              <a:sym typeface="Symbol"/>
            </a:endParaRP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Taking the derivative of both sides: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/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we get:</a:t>
            </a:r>
            <a:endParaRPr lang="en-US" dirty="0">
              <a:sym typeface="Symbol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8076323"/>
              </p:ext>
            </p:extLst>
          </p:nvPr>
        </p:nvGraphicFramePr>
        <p:xfrm>
          <a:off x="3529013" y="3886200"/>
          <a:ext cx="174307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871" name="Equation" r:id="rId3" imgW="965160" imgH="253800" progId="Equation.3">
                  <p:embed/>
                </p:oleObj>
              </mc:Choice>
              <mc:Fallback>
                <p:oleObj name="Equation" r:id="rId3" imgW="965160" imgH="2538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29013" y="3886200"/>
                        <a:ext cx="1743075" cy="4572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1428537"/>
              </p:ext>
            </p:extLst>
          </p:nvPr>
        </p:nvGraphicFramePr>
        <p:xfrm>
          <a:off x="1738313" y="4757738"/>
          <a:ext cx="5275262" cy="709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872" name="Equation" r:id="rId5" imgW="2920680" imgH="393480" progId="Equation.3">
                  <p:embed/>
                </p:oleObj>
              </mc:Choice>
              <mc:Fallback>
                <p:oleObj name="Equation" r:id="rId5" imgW="2920680" imgH="3934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8313" y="4757738"/>
                        <a:ext cx="5275262" cy="709612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0763048"/>
              </p:ext>
            </p:extLst>
          </p:nvPr>
        </p:nvGraphicFramePr>
        <p:xfrm>
          <a:off x="2787650" y="2708275"/>
          <a:ext cx="320992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873" name="Equation" r:id="rId7" imgW="1777680" imgH="253800" progId="Equation.3">
                  <p:embed/>
                </p:oleObj>
              </mc:Choice>
              <mc:Fallback>
                <p:oleObj name="Equation" r:id="rId7" imgW="1777680" imgH="2538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7650" y="2708275"/>
                        <a:ext cx="3209925" cy="4572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0801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Curves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u="sng" dirty="0" smtClean="0"/>
              <a:t>Proof of Equivalence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To show equivalence, we need to show that:</a:t>
            </a:r>
          </a:p>
          <a:p>
            <a:pPr marL="0" indent="0">
              <a:buNone/>
            </a:pPr>
            <a:endParaRPr lang="en-US" dirty="0">
              <a:sym typeface="Symbol"/>
            </a:endParaRPr>
          </a:p>
          <a:p>
            <a:pPr marL="0" indent="0">
              <a:buNone/>
            </a:pPr>
            <a:r>
              <a:rPr lang="en-US" dirty="0">
                <a:sym typeface="Symbol"/>
              </a:rPr>
              <a:t>Taking the derivative of both sides: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/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we get: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/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giving:</a:t>
            </a:r>
            <a:endParaRPr lang="en-US" dirty="0">
              <a:sym typeface="Symbol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1883261"/>
              </p:ext>
            </p:extLst>
          </p:nvPr>
        </p:nvGraphicFramePr>
        <p:xfrm>
          <a:off x="3060700" y="5935663"/>
          <a:ext cx="3211513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912" name="Equation" r:id="rId3" imgW="1777680" imgH="253800" progId="Equation.3">
                  <p:embed/>
                </p:oleObj>
              </mc:Choice>
              <mc:Fallback>
                <p:oleObj name="Equation" r:id="rId3" imgW="1777680" imgH="2538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0700" y="5935663"/>
                        <a:ext cx="3211513" cy="4572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8076323"/>
              </p:ext>
            </p:extLst>
          </p:nvPr>
        </p:nvGraphicFramePr>
        <p:xfrm>
          <a:off x="3529013" y="3886200"/>
          <a:ext cx="174307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913" name="Equation" r:id="rId5" imgW="965160" imgH="253800" progId="Equation.3">
                  <p:embed/>
                </p:oleObj>
              </mc:Choice>
              <mc:Fallback>
                <p:oleObj name="Equation" r:id="rId5" imgW="965160" imgH="2538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29013" y="3886200"/>
                        <a:ext cx="1743075" cy="4572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1428537"/>
              </p:ext>
            </p:extLst>
          </p:nvPr>
        </p:nvGraphicFramePr>
        <p:xfrm>
          <a:off x="1738313" y="4757738"/>
          <a:ext cx="5275262" cy="709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914" name="Equation" r:id="rId7" imgW="2920680" imgH="393480" progId="Equation.3">
                  <p:embed/>
                </p:oleObj>
              </mc:Choice>
              <mc:Fallback>
                <p:oleObj name="Equation" r:id="rId7" imgW="2920680" imgH="39348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8313" y="4757738"/>
                        <a:ext cx="5275262" cy="709612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0763048"/>
              </p:ext>
            </p:extLst>
          </p:nvPr>
        </p:nvGraphicFramePr>
        <p:xfrm>
          <a:off x="2787650" y="2708275"/>
          <a:ext cx="320992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915" name="Equation" r:id="rId9" imgW="1777680" imgH="253800" progId="Equation.3">
                  <p:embed/>
                </p:oleObj>
              </mc:Choice>
              <mc:Fallback>
                <p:oleObj name="Equation" r:id="rId9" imgW="1777680" imgH="2538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7650" y="2708275"/>
                        <a:ext cx="3209925" cy="4572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7545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Curves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Thus, we can also express the </a:t>
            </a:r>
            <a:r>
              <a:rPr lang="en-US" dirty="0"/>
              <a:t>c</a:t>
            </a:r>
            <a:r>
              <a:rPr lang="en-US" dirty="0" smtClean="0"/>
              <a:t>urvature as:</a:t>
            </a:r>
          </a:p>
          <a:p>
            <a:pPr marL="0" indent="0">
              <a:buNone/>
            </a:pPr>
            <a:endParaRPr lang="en-US" dirty="0">
              <a:sym typeface="Symbol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8130895"/>
              </p:ext>
            </p:extLst>
          </p:nvPr>
        </p:nvGraphicFramePr>
        <p:xfrm>
          <a:off x="1266825" y="2133600"/>
          <a:ext cx="6353175" cy="846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864" name="Equation" r:id="rId3" imgW="3517560" imgH="469800" progId="Equation.3">
                  <p:embed/>
                </p:oleObj>
              </mc:Choice>
              <mc:Fallback>
                <p:oleObj name="Equation" r:id="rId3" imgW="3517560" imgH="4698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6825" y="2133600"/>
                        <a:ext cx="6353175" cy="846138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42335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3351</TotalTime>
  <Words>1589</Words>
  <Application>Microsoft Office PowerPoint</Application>
  <PresentationFormat>On-screen Show (4:3)</PresentationFormat>
  <Paragraphs>387</Paragraphs>
  <Slides>51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3" baseType="lpstr">
      <vt:lpstr>Office Theme</vt:lpstr>
      <vt:lpstr>Equation</vt:lpstr>
      <vt:lpstr>600.657: Mesh Processing</vt:lpstr>
      <vt:lpstr>Regular Curves</vt:lpstr>
      <vt:lpstr>Regular Curves</vt:lpstr>
      <vt:lpstr>Regular Curves</vt:lpstr>
      <vt:lpstr>Regular Curves</vt:lpstr>
      <vt:lpstr>Regular Curves</vt:lpstr>
      <vt:lpstr>Regular Curves</vt:lpstr>
      <vt:lpstr>Regular Curves</vt:lpstr>
      <vt:lpstr>Regular Curves</vt:lpstr>
      <vt:lpstr>Regular Surfaces</vt:lpstr>
      <vt:lpstr>Regular Surfaces</vt:lpstr>
      <vt:lpstr>Regular Surfaces</vt:lpstr>
      <vt:lpstr>Regular Surfaces</vt:lpstr>
      <vt:lpstr>Regular Surfaces</vt:lpstr>
      <vt:lpstr>Regular Surfaces</vt:lpstr>
      <vt:lpstr>Regular Surfaces</vt:lpstr>
      <vt:lpstr>Regular Surfaces</vt:lpstr>
      <vt:lpstr>Regular Surfaces</vt:lpstr>
      <vt:lpstr>Regular Surfaces</vt:lpstr>
      <vt:lpstr>Regular Surfaces</vt:lpstr>
      <vt:lpstr>Regular Surfaces</vt:lpstr>
      <vt:lpstr>Regular Surfaces</vt:lpstr>
      <vt:lpstr>Regular Surfaces</vt:lpstr>
      <vt:lpstr>Regular Surfaces</vt:lpstr>
      <vt:lpstr>Regular Surfaces</vt:lpstr>
      <vt:lpstr>Regular Surfaces</vt:lpstr>
      <vt:lpstr>Regular Surfaces</vt:lpstr>
      <vt:lpstr>Regular Surfaces</vt:lpstr>
      <vt:lpstr>Regular Surfaces</vt:lpstr>
      <vt:lpstr>Regular Surfaces</vt:lpstr>
      <vt:lpstr>Regular Surfaces</vt:lpstr>
      <vt:lpstr>Regular Surfaces</vt:lpstr>
      <vt:lpstr>Regular Surfaces</vt:lpstr>
      <vt:lpstr>Regular Surfaces</vt:lpstr>
      <vt:lpstr>Regular Surfaces</vt:lpstr>
      <vt:lpstr>Regular Surfaces</vt:lpstr>
      <vt:lpstr>Regular Surfaces</vt:lpstr>
      <vt:lpstr>Regular Surfaces</vt:lpstr>
      <vt:lpstr>Regular Surfaces</vt:lpstr>
      <vt:lpstr>Regular Surfaces</vt:lpstr>
      <vt:lpstr>Regular Surfaces</vt:lpstr>
      <vt:lpstr>Regular Surfaces</vt:lpstr>
      <vt:lpstr>Regular Surfaces</vt:lpstr>
      <vt:lpstr>Regular Surfaces</vt:lpstr>
      <vt:lpstr>Regular Surfaces</vt:lpstr>
      <vt:lpstr>Regular Surfaces</vt:lpstr>
      <vt:lpstr>Regular Surfaces</vt:lpstr>
      <vt:lpstr>Regular Surfaces</vt:lpstr>
      <vt:lpstr>Regular Surfaces</vt:lpstr>
      <vt:lpstr>Regular Surfaces</vt:lpstr>
      <vt:lpstr>Regular Surfaces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600.657: Mesh Processing</dc:title>
  <dc:creator>Misha</dc:creator>
  <cp:lastModifiedBy>Misha</cp:lastModifiedBy>
  <cp:revision>163</cp:revision>
  <dcterms:created xsi:type="dcterms:W3CDTF">2006-08-16T00:00:00Z</dcterms:created>
  <dcterms:modified xsi:type="dcterms:W3CDTF">2010-09-29T23:28:01Z</dcterms:modified>
</cp:coreProperties>
</file>